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8"/>
  </p:notesMasterIdLst>
  <p:sldIdLst>
    <p:sldId id="321" r:id="rId5"/>
    <p:sldId id="352" r:id="rId6"/>
    <p:sldId id="349" r:id="rId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D6E71"/>
    <a:srgbClr val="E31837"/>
    <a:srgbClr val="F3901D"/>
    <a:srgbClr val="7C3520"/>
    <a:srgbClr val="FDBC5F"/>
    <a:srgbClr val="DC4128"/>
    <a:srgbClr val="00B05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48" autoAdjust="0"/>
    <p:restoredTop sz="94622" autoAdjust="0"/>
  </p:normalViewPr>
  <p:slideViewPr>
    <p:cSldViewPr snapToGrid="0" showGuides="1">
      <p:cViewPr>
        <p:scale>
          <a:sx n="100" d="100"/>
          <a:sy n="100" d="100"/>
        </p:scale>
        <p:origin x="-480" y="108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dirty="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3913CB7F-C942-453C-B5C9-17C427461085}" type="datetimeFigureOut">
              <a:rPr lang="en-US"/>
              <a:pPr>
                <a:defRPr/>
              </a:pPr>
              <a:t>6/5/2016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dirty="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773FB264-DDA5-4157-893E-7C7300CBDD96}" type="slidenum">
              <a:rPr lang="en-US"/>
              <a:pPr>
                <a:defRPr/>
              </a:pPr>
              <a:t>‹#›</a:t>
            </a:fld>
            <a:endParaRPr lang="en-US" dirty="0"/>
          </a:p>
        </p:txBody>
      </p:sp>
    </p:spTree>
    <p:extLst>
      <p:ext uri="{BB962C8B-B14F-4D97-AF65-F5344CB8AC3E}">
        <p14:creationId xmlns:p14="http://schemas.microsoft.com/office/powerpoint/2010/main" val="199260424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17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AC47AB4-42EB-4577-8D2E-F9FF0220EEF2}" type="slidenum">
              <a:rPr lang="en-US"/>
              <a:pPr fontAlgn="base">
                <a:spcBef>
                  <a:spcPct val="0"/>
                </a:spcBef>
                <a:spcAft>
                  <a:spcPct val="0"/>
                </a:spcAft>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sp>
        <p:nvSpPr>
          <p:cNvPr id="3" name="Slide Number Placeholder 5"/>
          <p:cNvSpPr txBox="1">
            <a:spLocks/>
          </p:cNvSpPr>
          <p:nvPr/>
        </p:nvSpPr>
        <p:spPr bwMode="auto">
          <a:xfrm>
            <a:off x="8821738" y="6613525"/>
            <a:ext cx="157162" cy="153988"/>
          </a:xfrm>
          <a:prstGeom prst="rect">
            <a:avLst/>
          </a:prstGeom>
          <a:noFill/>
          <a:ln w="9525">
            <a:noFill/>
            <a:miter lim="800000"/>
            <a:headEnd/>
            <a:tailEnd/>
          </a:ln>
        </p:spPr>
        <p:txBody>
          <a:bodyPr wrap="none" lIns="0" tIns="0" rIns="0" bIns="0" anchor="ctr">
            <a:spAutoFit/>
          </a:bodyPr>
          <a:lstStyle/>
          <a:p>
            <a:pPr algn="r" fontAlgn="auto">
              <a:spcBef>
                <a:spcPts val="0"/>
              </a:spcBef>
              <a:spcAft>
                <a:spcPts val="0"/>
              </a:spcAft>
              <a:defRPr/>
            </a:pPr>
            <a:fld id="{CB2FFE75-C069-4F3F-B6FF-201F91F66277}" type="slidenum">
              <a:rPr lang="en-US" sz="1000">
                <a:solidFill>
                  <a:schemeClr val="tx2"/>
                </a:solidFill>
                <a:latin typeface="Arial" pitchFamily="34" charset="0"/>
                <a:cs typeface="Arial" pitchFamily="34" charset="0"/>
              </a:rPr>
              <a:pPr algn="r" fontAlgn="auto">
                <a:spcBef>
                  <a:spcPts val="0"/>
                </a:spcBef>
                <a:spcAft>
                  <a:spcPts val="0"/>
                </a:spcAft>
                <a:defRPr/>
              </a:pPr>
              <a:t>‹#›</a:t>
            </a:fld>
            <a:endParaRPr lang="en-US" sz="1000" dirty="0">
              <a:solidFill>
                <a:schemeClr val="tx2"/>
              </a:solidFill>
              <a:latin typeface="Arial" pitchFamily="34" charset="0"/>
              <a:cs typeface="Arial" pitchFamily="34" charset="0"/>
            </a:endParaRPr>
          </a:p>
        </p:txBody>
      </p:sp>
      <p:pic>
        <p:nvPicPr>
          <p:cNvPr id="4" name="Picture 11"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cxnSp>
        <p:nvCxnSpPr>
          <p:cNvPr id="12" name="Straight Connector 11"/>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4810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47736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481013" y="470329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4773613" y="470329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481013" y="4207995"/>
            <a:ext cx="3933825"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4773613" y="4207995"/>
            <a:ext cx="3933825"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2438399" y="1971675"/>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481013"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6669087" y="1971675"/>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4711701"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2438399" y="4241801"/>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481013"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6669087" y="4241801"/>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4711701"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3" y="1971675"/>
            <a:ext cx="8226425"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366838" y="3370263"/>
            <a:ext cx="6754812" cy="2446337"/>
          </a:xfrm>
          <a:prstGeom prst="rect">
            <a:avLst/>
          </a:prstGeom>
          <a:noFill/>
          <a:ln w="9525">
            <a:noFill/>
            <a:miter lim="800000"/>
            <a:headEnd/>
            <a:tailEnd/>
          </a:ln>
        </p:spPr>
        <p:txBody>
          <a:bodyPr lIns="0" tIns="0" rIns="0" bIns="0">
            <a:spAutoFit/>
          </a:bodyPr>
          <a:lstStyle/>
          <a:p>
            <a:pPr algn="just" fontAlgn="auto">
              <a:spcBef>
                <a:spcPts val="600"/>
              </a:spcBef>
              <a:spcAft>
                <a:spcPts val="0"/>
              </a:spcAft>
              <a:defRPr/>
            </a:pPr>
            <a:r>
              <a:rPr lang="en-US" sz="1000" b="1" dirty="0">
                <a:solidFill>
                  <a:schemeClr val="tx2"/>
                </a:solidFill>
                <a:latin typeface="Arial" pitchFamily="34" charset="0"/>
                <a:cs typeface="Arial" pitchFamily="34" charset="0"/>
              </a:rPr>
              <a:t>Disclaimer </a:t>
            </a:r>
          </a:p>
          <a:p>
            <a:pPr algn="just" fontAlgn="auto">
              <a:spcBef>
                <a:spcPts val="600"/>
              </a:spcBef>
              <a:spcAft>
                <a:spcPts val="0"/>
              </a:spcAft>
              <a:defRPr/>
            </a:pPr>
            <a:r>
              <a:rPr lang="en-US" sz="900" dirty="0">
                <a:solidFill>
                  <a:schemeClr val="tx2"/>
                </a:solidFill>
                <a:latin typeface="Arial" pitchFamily="34" charset="0"/>
                <a:cs typeface="Arial" pitchFamily="34" charset="0"/>
              </a:rPr>
              <a:t>Tech Mahindra Limited, herein referred to as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or its subsidiaries. Any unauthorized use, disclosure or public dissemination of information contained herein is prohibited. Unless specifically noted,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Information contained in a presentation hosted or promoted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527295"/>
            <a:ext cx="6729984"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Rectangle 1"/>
          <p:cNvSpPr/>
          <p:nvPr/>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pic>
        <p:nvPicPr>
          <p:cNvPr id="3" name="Picture 10" descr="Mahindra Logo.png"/>
          <p:cNvPicPr>
            <a:picLocks noChangeAspect="1"/>
          </p:cNvPicPr>
          <p:nvPr/>
        </p:nvPicPr>
        <p:blipFill>
          <a:blip r:embed="rId2"/>
          <a:srcRect/>
          <a:stretch>
            <a:fillRect/>
          </a:stretch>
        </p:blipFill>
        <p:spPr bwMode="gray">
          <a:xfrm>
            <a:off x="1966913" y="2717800"/>
            <a:ext cx="5399087" cy="1490663"/>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5" name="Picture 10"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
        <p:nvSpPr>
          <p:cNvPr id="3" name="Subtitle 2"/>
          <p:cNvSpPr>
            <a:spLocks noGrp="1"/>
          </p:cNvSpPr>
          <p:nvPr>
            <p:ph type="subTitle" idx="1"/>
          </p:nvPr>
        </p:nvSpPr>
        <p:spPr bwMode="gray">
          <a:xfrm>
            <a:off x="1827213" y="4053701"/>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3" y="2184400"/>
            <a:ext cx="5511800" cy="1231106"/>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481012" y="1971675"/>
            <a:ext cx="8224838"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5"/>
            <a:ext cx="4078287"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4838700" y="1971675"/>
            <a:ext cx="3846512"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5" name="Picture 10"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
        <p:nvSpPr>
          <p:cNvPr id="3" name="Subtitle 2"/>
          <p:cNvSpPr>
            <a:spLocks noGrp="1"/>
          </p:cNvSpPr>
          <p:nvPr>
            <p:ph type="subTitle" idx="1"/>
          </p:nvPr>
        </p:nvSpPr>
        <p:spPr bwMode="gray">
          <a:xfrm>
            <a:off x="1839913" y="4067175"/>
            <a:ext cx="5524500"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39914" y="2200275"/>
            <a:ext cx="5524500" cy="1231106"/>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pic>
        <p:nvPicPr>
          <p:cNvPr id="5"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6" name="Picture 10"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p:nvPr>
        </p:nvSpPr>
        <p:spPr bwMode="gray">
          <a:xfrm>
            <a:off x="4926013" y="4295775"/>
            <a:ext cx="3781424"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4926014" y="1971675"/>
            <a:ext cx="3781424" cy="1846659"/>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cxnSp>
        <p:nvCxnSpPr>
          <p:cNvPr id="8" name="Straight Connector 7"/>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0"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Ridge.pdf"/>
          <p:cNvPicPr>
            <a:picLocks noChangeAspect="1"/>
          </p:cNvPicPr>
          <p:nvPr/>
        </p:nvPicPr>
        <p:blipFill>
          <a:blip r:embed="rId17"/>
          <a:srcRect/>
          <a:stretch>
            <a:fillRect/>
          </a:stretch>
        </p:blipFill>
        <p:spPr bwMode="ltGray">
          <a:xfrm>
            <a:off x="0" y="0"/>
            <a:ext cx="2270125" cy="825500"/>
          </a:xfrm>
          <a:prstGeom prst="rect">
            <a:avLst/>
          </a:prstGeom>
          <a:noFill/>
          <a:ln w="9525">
            <a:noFill/>
            <a:miter lim="800000"/>
            <a:headEnd/>
            <a:tailEnd/>
          </a:ln>
        </p:spPr>
      </p:pic>
      <p:sp>
        <p:nvSpPr>
          <p:cNvPr id="1027" name="Title Placeholder 1"/>
          <p:cNvSpPr>
            <a:spLocks noGrp="1"/>
          </p:cNvSpPr>
          <p:nvPr>
            <p:ph type="title"/>
          </p:nvPr>
        </p:nvSpPr>
        <p:spPr bwMode="auto">
          <a:xfrm>
            <a:off x="468313" y="711200"/>
            <a:ext cx="8212137" cy="49212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title style</a:t>
            </a:r>
          </a:p>
        </p:txBody>
      </p:sp>
      <p:sp>
        <p:nvSpPr>
          <p:cNvPr id="3" name="Text Placeholder 2"/>
          <p:cNvSpPr>
            <a:spLocks noGrp="1"/>
          </p:cNvSpPr>
          <p:nvPr>
            <p:ph type="body" idx="1"/>
          </p:nvPr>
        </p:nvSpPr>
        <p:spPr>
          <a:xfrm>
            <a:off x="481013" y="1971675"/>
            <a:ext cx="8212137" cy="147796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9" name="Slide Number Placeholder 5"/>
          <p:cNvSpPr txBox="1">
            <a:spLocks/>
          </p:cNvSpPr>
          <p:nvPr/>
        </p:nvSpPr>
        <p:spPr bwMode="auto">
          <a:xfrm>
            <a:off x="8821738" y="6613525"/>
            <a:ext cx="157162" cy="153988"/>
          </a:xfrm>
          <a:prstGeom prst="rect">
            <a:avLst/>
          </a:prstGeom>
          <a:noFill/>
          <a:ln w="9525">
            <a:noFill/>
            <a:miter lim="800000"/>
            <a:headEnd/>
            <a:tailEnd/>
          </a:ln>
        </p:spPr>
        <p:txBody>
          <a:bodyPr wrap="none" lIns="0" tIns="0" rIns="0" bIns="0" anchor="ctr">
            <a:spAutoFit/>
          </a:bodyPr>
          <a:lstStyle/>
          <a:p>
            <a:pPr algn="r" fontAlgn="auto">
              <a:spcBef>
                <a:spcPts val="0"/>
              </a:spcBef>
              <a:spcAft>
                <a:spcPts val="0"/>
              </a:spcAft>
              <a:defRPr/>
            </a:pPr>
            <a:fld id="{E9B6AED2-E616-4CD5-862A-CB15F603EB39}" type="slidenum">
              <a:rPr lang="en-US" sz="1000">
                <a:solidFill>
                  <a:schemeClr val="tx2"/>
                </a:solidFill>
                <a:latin typeface="Arial" pitchFamily="34" charset="0"/>
                <a:cs typeface="Arial" pitchFamily="34" charset="0"/>
              </a:rPr>
              <a:pPr algn="r" fontAlgn="auto">
                <a:spcBef>
                  <a:spcPts val="0"/>
                </a:spcBef>
                <a:spcAft>
                  <a:spcPts val="0"/>
                </a:spcAft>
                <a:defRPr/>
              </a:pPr>
              <a:t>‹#›</a:t>
            </a:fld>
            <a:endParaRPr lang="en-US" sz="1000" dirty="0">
              <a:solidFill>
                <a:schemeClr val="tx2"/>
              </a:solidFill>
              <a:latin typeface="Arial" pitchFamily="34" charset="0"/>
              <a:cs typeface="Arial" pitchFamily="34" charset="0"/>
            </a:endParaRPr>
          </a:p>
        </p:txBody>
      </p:sp>
      <p:sp>
        <p:nvSpPr>
          <p:cNvPr id="7" name="TextBox 20"/>
          <p:cNvSpPr txBox="1">
            <a:spLocks noChangeArrowheads="1"/>
          </p:cNvSpPr>
          <p:nvPr/>
        </p:nvSpPr>
        <p:spPr bwMode="gray">
          <a:xfrm>
            <a:off x="481013" y="6629400"/>
            <a:ext cx="2432050" cy="123825"/>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chemeClr val="tx2"/>
                </a:solidFill>
                <a:latin typeface="Arial" pitchFamily="34" charset="0"/>
                <a:cs typeface="Arial" pitchFamily="34" charset="0"/>
              </a:rPr>
              <a:t>Copyright © </a:t>
            </a:r>
            <a:r>
              <a:rPr lang="en-US" sz="800" dirty="0" smtClean="0">
                <a:solidFill>
                  <a:schemeClr val="tx2"/>
                </a:solidFill>
                <a:latin typeface="Arial" pitchFamily="34" charset="0"/>
                <a:cs typeface="Arial" pitchFamily="34" charset="0"/>
              </a:rPr>
              <a:t>2014 </a:t>
            </a:r>
            <a:r>
              <a:rPr lang="en-US" sz="800" dirty="0">
                <a:solidFill>
                  <a:schemeClr val="tx2"/>
                </a:solidFill>
                <a:latin typeface="Arial" pitchFamily="34" charset="0"/>
                <a:cs typeface="Arial" pitchFamily="34" charset="0"/>
              </a:rPr>
              <a:t>Tech Mahindra. All rights reserved.</a:t>
            </a: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78" r:id="rId3"/>
    <p:sldLayoutId id="2147483679" r:id="rId4"/>
    <p:sldLayoutId id="2147483680" r:id="rId5"/>
    <p:sldLayoutId id="2147483681" r:id="rId6"/>
    <p:sldLayoutId id="2147483687" r:id="rId7"/>
    <p:sldLayoutId id="2147483688" r:id="rId8"/>
    <p:sldLayoutId id="2147483689" r:id="rId9"/>
    <p:sldLayoutId id="2147483690" r:id="rId10"/>
    <p:sldLayoutId id="2147483682" r:id="rId11"/>
    <p:sldLayoutId id="2147483683" r:id="rId12"/>
    <p:sldLayoutId id="2147483684" r:id="rId13"/>
    <p:sldLayoutId id="2147483691" r:id="rId14"/>
    <p:sldLayoutId id="2147483692" r:id="rId15"/>
  </p:sldLayoutIdLst>
  <p:hf sldNum="0" hdr="0" dt="0"/>
  <p:txStyles>
    <p:titleStyle>
      <a:lvl1pPr algn="l" rtl="0" eaLnBrk="1" fontAlgn="base" hangingPunct="1">
        <a:spcBef>
          <a:spcPct val="0"/>
        </a:spcBef>
        <a:spcAft>
          <a:spcPct val="0"/>
        </a:spcAft>
        <a:defRPr lang="en-US" sz="3200" b="1" kern="1200" dirty="0">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3200" b="1">
          <a:solidFill>
            <a:schemeClr val="tx2"/>
          </a:solidFill>
          <a:latin typeface="Arial" charset="0"/>
          <a:cs typeface="Arial" charset="0"/>
        </a:defRPr>
      </a:lvl2pPr>
      <a:lvl3pPr algn="l" rtl="0" eaLnBrk="1" fontAlgn="base" hangingPunct="1">
        <a:spcBef>
          <a:spcPct val="0"/>
        </a:spcBef>
        <a:spcAft>
          <a:spcPct val="0"/>
        </a:spcAft>
        <a:defRPr sz="3200" b="1">
          <a:solidFill>
            <a:schemeClr val="tx2"/>
          </a:solidFill>
          <a:latin typeface="Arial" charset="0"/>
          <a:cs typeface="Arial" charset="0"/>
        </a:defRPr>
      </a:lvl3pPr>
      <a:lvl4pPr algn="l" rtl="0" eaLnBrk="1" fontAlgn="base" hangingPunct="1">
        <a:spcBef>
          <a:spcPct val="0"/>
        </a:spcBef>
        <a:spcAft>
          <a:spcPct val="0"/>
        </a:spcAft>
        <a:defRPr sz="3200" b="1">
          <a:solidFill>
            <a:schemeClr val="tx2"/>
          </a:solidFill>
          <a:latin typeface="Arial" charset="0"/>
          <a:cs typeface="Arial" charset="0"/>
        </a:defRPr>
      </a:lvl4pPr>
      <a:lvl5pPr algn="l" rtl="0" eaLnBrk="1" fontAlgn="base" hangingPunct="1">
        <a:spcBef>
          <a:spcPct val="0"/>
        </a:spcBef>
        <a:spcAft>
          <a:spcPct val="0"/>
        </a:spcAft>
        <a:defRPr sz="3200" b="1">
          <a:solidFill>
            <a:schemeClr val="tx2"/>
          </a:solidFill>
          <a:latin typeface="Arial" charset="0"/>
          <a:cs typeface="Arial" charset="0"/>
        </a:defRPr>
      </a:lvl5pPr>
      <a:lvl6pPr marL="457200" algn="l" rtl="0" eaLnBrk="1" fontAlgn="base" hangingPunct="1">
        <a:spcBef>
          <a:spcPct val="0"/>
        </a:spcBef>
        <a:spcAft>
          <a:spcPct val="0"/>
        </a:spcAft>
        <a:defRPr sz="3200" b="1">
          <a:solidFill>
            <a:schemeClr val="tx2"/>
          </a:solidFill>
          <a:latin typeface="Arial" charset="0"/>
          <a:cs typeface="Arial" charset="0"/>
        </a:defRPr>
      </a:lvl6pPr>
      <a:lvl7pPr marL="914400" algn="l" rtl="0" eaLnBrk="1" fontAlgn="base" hangingPunct="1">
        <a:spcBef>
          <a:spcPct val="0"/>
        </a:spcBef>
        <a:spcAft>
          <a:spcPct val="0"/>
        </a:spcAft>
        <a:defRPr sz="3200" b="1">
          <a:solidFill>
            <a:schemeClr val="tx2"/>
          </a:solidFill>
          <a:latin typeface="Arial" charset="0"/>
          <a:cs typeface="Arial" charset="0"/>
        </a:defRPr>
      </a:lvl7pPr>
      <a:lvl8pPr marL="1371600" algn="l" rtl="0" eaLnBrk="1" fontAlgn="base" hangingPunct="1">
        <a:spcBef>
          <a:spcPct val="0"/>
        </a:spcBef>
        <a:spcAft>
          <a:spcPct val="0"/>
        </a:spcAft>
        <a:defRPr sz="3200" b="1">
          <a:solidFill>
            <a:schemeClr val="tx2"/>
          </a:solidFill>
          <a:latin typeface="Arial" charset="0"/>
          <a:cs typeface="Arial" charset="0"/>
        </a:defRPr>
      </a:lvl8pPr>
      <a:lvl9pPr marL="1828800" algn="l" rtl="0" eaLnBrk="1" fontAlgn="base" hangingPunct="1">
        <a:spcBef>
          <a:spcPct val="0"/>
        </a:spcBef>
        <a:spcAft>
          <a:spcPct val="0"/>
        </a:spcAft>
        <a:defRPr sz="3200" b="1">
          <a:solidFill>
            <a:schemeClr val="tx2"/>
          </a:solidFill>
          <a:latin typeface="Arial" charset="0"/>
          <a:cs typeface="Arial" charset="0"/>
        </a:defRPr>
      </a:lvl9pPr>
    </p:titleStyle>
    <p:body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shu.14bit1014@abes.ac.in"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mailto:kashif.14bit1029@abes.ac.in" TargetMode="External"/><Relationship Id="rId4" Type="http://schemas.openxmlformats.org/officeDocument/2006/relationships/hyperlink" Target="mailto:hemant.14bcs1054@abes.ac.i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ubtitle 1"/>
          <p:cNvSpPr>
            <a:spLocks noGrp="1"/>
          </p:cNvSpPr>
          <p:nvPr>
            <p:ph type="subTitle" idx="1"/>
          </p:nvPr>
        </p:nvSpPr>
        <p:spPr>
          <a:xfrm>
            <a:off x="1557338" y="3110468"/>
            <a:ext cx="5511800" cy="369332"/>
          </a:xfrm>
        </p:spPr>
        <p:txBody>
          <a:bodyPr>
            <a:spAutoFit/>
          </a:bodyPr>
          <a:lstStyle/>
          <a:p>
            <a:r>
              <a:rPr lang="en-US" sz="2400" dirty="0" smtClean="0">
                <a:latin typeface="Arial" charset="0"/>
                <a:cs typeface="Arial" charset="0"/>
              </a:rPr>
              <a:t>Hackathon </a:t>
            </a:r>
            <a:endParaRPr sz="2400" dirty="0" smtClean="0">
              <a:latin typeface="Arial" charset="0"/>
              <a:cs typeface="Arial" charset="0"/>
            </a:endParaRPr>
          </a:p>
        </p:txBody>
      </p:sp>
      <p:sp>
        <p:nvSpPr>
          <p:cNvPr id="11267" name="Title 2"/>
          <p:cNvSpPr>
            <a:spLocks noGrp="1"/>
          </p:cNvSpPr>
          <p:nvPr>
            <p:ph type="title"/>
          </p:nvPr>
        </p:nvSpPr>
        <p:spPr>
          <a:xfrm>
            <a:off x="1470025" y="2243138"/>
            <a:ext cx="6680200" cy="614362"/>
          </a:xfrm>
        </p:spPr>
        <p:txBody>
          <a:bodyPr/>
          <a:lstStyle/>
          <a:p>
            <a:r>
              <a:rPr dirty="0" smtClean="0">
                <a:solidFill>
                  <a:srgbClr val="E31837"/>
                </a:solidFill>
                <a:latin typeface="Arial" charset="0"/>
                <a:cs typeface="Arial" charset="0"/>
              </a:rPr>
              <a:t>Mission Innovation 16</a:t>
            </a:r>
            <a:endParaRPr dirty="0" smtClean="0">
              <a:latin typeface="Arial" charset="0"/>
              <a:cs typeface="Arial" charset="0"/>
            </a:endParaRPr>
          </a:p>
        </p:txBody>
      </p:sp>
      <p:sp>
        <p:nvSpPr>
          <p:cNvPr id="2" name="TextBox 1"/>
          <p:cNvSpPr txBox="1"/>
          <p:nvPr/>
        </p:nvSpPr>
        <p:spPr>
          <a:xfrm>
            <a:off x="1666875" y="3743325"/>
            <a:ext cx="5638800" cy="2585323"/>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Solution Name </a:t>
            </a:r>
            <a:r>
              <a:rPr lang="en-US" sz="1200" dirty="0" smtClean="0">
                <a:latin typeface="+mj-lt"/>
              </a:rPr>
              <a:t>:RESULT ANALYSIS</a:t>
            </a:r>
            <a:endParaRPr lang="en-US" sz="1200" dirty="0" smtClean="0">
              <a:latin typeface="+mj-lt"/>
            </a:endParaRPr>
          </a:p>
          <a:p>
            <a:pPr fontAlgn="base">
              <a:buClr>
                <a:schemeClr val="tx2"/>
              </a:buClr>
            </a:pPr>
            <a:r>
              <a:rPr lang="en-US" sz="1200" dirty="0" smtClean="0">
                <a:latin typeface="+mj-lt"/>
              </a:rPr>
              <a:t>Location :</a:t>
            </a:r>
          </a:p>
          <a:p>
            <a:pPr fontAlgn="base">
              <a:buClr>
                <a:schemeClr val="tx2"/>
              </a:buClr>
            </a:pPr>
            <a:r>
              <a:rPr lang="en-US" sz="1200" dirty="0" smtClean="0">
                <a:latin typeface="+mj-lt"/>
              </a:rPr>
              <a:t>Team Name : </a:t>
            </a:r>
            <a:r>
              <a:rPr lang="en-US" sz="1200" dirty="0" smtClean="0">
                <a:latin typeface="+mj-lt"/>
              </a:rPr>
              <a:t>STARKS</a:t>
            </a:r>
            <a:endParaRPr lang="en-US" sz="1200" dirty="0" smtClean="0">
              <a:latin typeface="+mj-lt"/>
            </a:endParaRPr>
          </a:p>
          <a:p>
            <a:pPr fontAlgn="base">
              <a:buClr>
                <a:schemeClr val="tx2"/>
              </a:buClr>
            </a:pPr>
            <a:r>
              <a:rPr lang="en-US" sz="1200" dirty="0" smtClean="0">
                <a:latin typeface="+mj-lt"/>
              </a:rPr>
              <a:t>Team lead Name </a:t>
            </a:r>
            <a:r>
              <a:rPr lang="en-US" sz="1200" smtClean="0">
                <a:latin typeface="+mj-lt"/>
              </a:rPr>
              <a:t>: </a:t>
            </a:r>
            <a:r>
              <a:rPr lang="en-US" sz="1200" smtClean="0">
                <a:latin typeface="+mj-lt"/>
              </a:rPr>
              <a:t>ASHU TYAGI</a:t>
            </a:r>
            <a:endParaRPr lang="en-US" sz="1200" dirty="0" smtClean="0">
              <a:latin typeface="+mj-lt"/>
            </a:endParaRPr>
          </a:p>
          <a:p>
            <a:pPr fontAlgn="base">
              <a:buClr>
                <a:schemeClr val="tx2"/>
              </a:buClr>
            </a:pPr>
            <a:endParaRPr lang="en-US" sz="1200" dirty="0">
              <a:latin typeface="+mj-lt"/>
            </a:endParaRPr>
          </a:p>
          <a:p>
            <a:pPr fontAlgn="base">
              <a:buClr>
                <a:schemeClr val="tx2"/>
              </a:buClr>
            </a:pPr>
            <a:r>
              <a:rPr lang="en-US" sz="1200" i="1" u="sng" dirty="0" err="1" smtClean="0">
                <a:latin typeface="+mj-lt"/>
              </a:rPr>
              <a:t>Emp</a:t>
            </a:r>
            <a:r>
              <a:rPr lang="en-US" sz="1200" i="1" u="sng" dirty="0" smtClean="0">
                <a:latin typeface="+mj-lt"/>
              </a:rPr>
              <a:t> Id</a:t>
            </a:r>
            <a:r>
              <a:rPr lang="en-US" sz="1200" i="1" dirty="0" smtClean="0">
                <a:latin typeface="+mj-lt"/>
              </a:rPr>
              <a:t>	             </a:t>
            </a:r>
            <a:r>
              <a:rPr lang="en-US" sz="1200" i="1" u="sng" dirty="0" smtClean="0">
                <a:latin typeface="+mj-lt"/>
              </a:rPr>
              <a:t>NAME </a:t>
            </a:r>
            <a:r>
              <a:rPr lang="en-US" sz="1200" i="1" dirty="0" smtClean="0">
                <a:latin typeface="+mj-lt"/>
              </a:rPr>
              <a:t>                                       </a:t>
            </a:r>
            <a:r>
              <a:rPr lang="en-US" sz="1200" i="1" u="sng" dirty="0" smtClean="0">
                <a:latin typeface="+mj-lt"/>
              </a:rPr>
              <a:t>EMAIL</a:t>
            </a:r>
          </a:p>
          <a:p>
            <a:pPr fontAlgn="base">
              <a:buClr>
                <a:schemeClr val="tx2"/>
              </a:buClr>
            </a:pPr>
            <a:endParaRPr lang="en-US" sz="1200" i="1" dirty="0">
              <a:latin typeface="+mj-lt"/>
            </a:endParaRPr>
          </a:p>
          <a:p>
            <a:pPr fontAlgn="base">
              <a:buClr>
                <a:schemeClr val="tx2"/>
              </a:buClr>
            </a:pPr>
            <a:r>
              <a:rPr lang="en-US" sz="1200" i="1" dirty="0" smtClean="0">
                <a:latin typeface="+mj-lt"/>
              </a:rPr>
              <a:t>2014BIT1014	         ASHU TYAGI                   </a:t>
            </a:r>
            <a:r>
              <a:rPr lang="en-US" sz="1200" i="1" dirty="0" smtClean="0">
                <a:latin typeface="+mj-lt"/>
                <a:hlinkClick r:id="rId3"/>
              </a:rPr>
              <a:t>ashu.14bit1014@abes.ac.in</a:t>
            </a:r>
            <a:endParaRPr lang="en-US" sz="1200" i="1" dirty="0" smtClean="0">
              <a:latin typeface="+mj-lt"/>
            </a:endParaRPr>
          </a:p>
          <a:p>
            <a:pPr fontAlgn="base">
              <a:buClr>
                <a:schemeClr val="tx2"/>
              </a:buClr>
            </a:pPr>
            <a:endParaRPr lang="en-US" sz="1200" i="1" dirty="0">
              <a:latin typeface="+mj-lt"/>
            </a:endParaRPr>
          </a:p>
          <a:p>
            <a:pPr fontAlgn="base">
              <a:buClr>
                <a:schemeClr val="tx2"/>
              </a:buClr>
            </a:pPr>
            <a:r>
              <a:rPr lang="en-US" sz="1200" i="1" dirty="0" smtClean="0">
                <a:latin typeface="+mj-lt"/>
              </a:rPr>
              <a:t>2014BCS1054       HEMANT SAINI               </a:t>
            </a:r>
            <a:r>
              <a:rPr lang="en-US" sz="1200" i="1" dirty="0" smtClean="0">
                <a:latin typeface="+mj-lt"/>
                <a:hlinkClick r:id="rId4"/>
              </a:rPr>
              <a:t>hemant.14bcs1054@abes.ac.in</a:t>
            </a:r>
            <a:endParaRPr lang="en-US" sz="1200" i="1" dirty="0" smtClean="0">
              <a:latin typeface="+mj-lt"/>
            </a:endParaRPr>
          </a:p>
          <a:p>
            <a:pPr fontAlgn="base">
              <a:buClr>
                <a:schemeClr val="tx2"/>
              </a:buClr>
            </a:pPr>
            <a:endParaRPr lang="en-US" sz="1200" i="1" dirty="0" smtClean="0">
              <a:latin typeface="+mj-lt"/>
            </a:endParaRPr>
          </a:p>
          <a:p>
            <a:pPr fontAlgn="base">
              <a:buClr>
                <a:schemeClr val="tx2"/>
              </a:buClr>
            </a:pPr>
            <a:r>
              <a:rPr lang="en-US" sz="1200" i="1" dirty="0" smtClean="0">
                <a:latin typeface="+mj-lt"/>
              </a:rPr>
              <a:t>2014BIT1029         MOHD KASHIF                </a:t>
            </a:r>
            <a:r>
              <a:rPr lang="en-US" sz="1200" i="1" dirty="0" smtClean="0">
                <a:latin typeface="+mj-lt"/>
                <a:hlinkClick r:id="rId5"/>
              </a:rPr>
              <a:t>kashif.14bit1029@abes.ac.in</a:t>
            </a:r>
            <a:endParaRPr lang="en-US" sz="1200" i="1" dirty="0" smtClean="0">
              <a:latin typeface="+mj-lt"/>
            </a:endParaRPr>
          </a:p>
          <a:p>
            <a:pPr fontAlgn="base">
              <a:buClr>
                <a:schemeClr val="tx2"/>
              </a:buClr>
            </a:pPr>
            <a:endParaRPr lang="en-US" sz="1200" i="1" dirty="0" smtClean="0">
              <a:latin typeface="+mj-lt"/>
            </a:endParaRPr>
          </a:p>
          <a:p>
            <a:pPr fontAlgn="base">
              <a:buClr>
                <a:schemeClr val="tx2"/>
              </a:buClr>
            </a:pPr>
            <a:r>
              <a:rPr lang="en-US" sz="1200" i="1" dirty="0" smtClean="0">
                <a:latin typeface="+mj-lt"/>
              </a:rPr>
              <a:t>2014BIT1098        ANMOL VARSHNEY         </a:t>
            </a:r>
            <a:r>
              <a:rPr lang="en-US" sz="1200" i="1" u="sng" dirty="0" smtClean="0">
                <a:solidFill>
                  <a:schemeClr val="bg1">
                    <a:lumMod val="50000"/>
                  </a:schemeClr>
                </a:solidFill>
                <a:latin typeface="+mj-lt"/>
              </a:rPr>
              <a:t>anmol.14bit1098@abes.ac.in</a:t>
            </a:r>
            <a:endParaRPr lang="en-US" sz="1200" i="1" u="sng" dirty="0" smtClean="0">
              <a:solidFill>
                <a:schemeClr val="bg1">
                  <a:lumMod val="50000"/>
                </a:schemeClr>
              </a:solidFill>
              <a:latin typeface="+mj-l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Summary</a:t>
            </a:r>
            <a:endParaRPr lang="en-US" dirty="0"/>
          </a:p>
        </p:txBody>
      </p:sp>
      <p:sp>
        <p:nvSpPr>
          <p:cNvPr id="4" name="TextBox 3"/>
          <p:cNvSpPr txBox="1"/>
          <p:nvPr/>
        </p:nvSpPr>
        <p:spPr>
          <a:xfrm>
            <a:off x="533397" y="2333625"/>
            <a:ext cx="7915275" cy="184666"/>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Brief Description</a:t>
            </a:r>
          </a:p>
        </p:txBody>
      </p:sp>
      <p:sp>
        <p:nvSpPr>
          <p:cNvPr id="5" name="TextBox 4"/>
          <p:cNvSpPr txBox="1"/>
          <p:nvPr/>
        </p:nvSpPr>
        <p:spPr>
          <a:xfrm>
            <a:off x="533398" y="4791075"/>
            <a:ext cx="3957637" cy="184666"/>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Technologies used</a:t>
            </a:r>
          </a:p>
        </p:txBody>
      </p:sp>
      <p:sp>
        <p:nvSpPr>
          <p:cNvPr id="6" name="TextBox 5"/>
          <p:cNvSpPr txBox="1"/>
          <p:nvPr/>
        </p:nvSpPr>
        <p:spPr>
          <a:xfrm>
            <a:off x="4524375" y="4791075"/>
            <a:ext cx="3957637" cy="184666"/>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Domains that can consume this solution</a:t>
            </a:r>
          </a:p>
        </p:txBody>
      </p:sp>
      <p:sp>
        <p:nvSpPr>
          <p:cNvPr id="7" name="TextBox 6"/>
          <p:cNvSpPr txBox="1"/>
          <p:nvPr/>
        </p:nvSpPr>
        <p:spPr>
          <a:xfrm>
            <a:off x="533400" y="1352550"/>
            <a:ext cx="7915275" cy="184666"/>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Problem statement</a:t>
            </a:r>
          </a:p>
        </p:txBody>
      </p:sp>
      <p:sp>
        <p:nvSpPr>
          <p:cNvPr id="8" name="TextBox 7"/>
          <p:cNvSpPr txBox="1"/>
          <p:nvPr/>
        </p:nvSpPr>
        <p:spPr>
          <a:xfrm>
            <a:off x="533396" y="3609975"/>
            <a:ext cx="7915275" cy="184666"/>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What is unique about </a:t>
            </a:r>
            <a:r>
              <a:rPr lang="en-US" sz="1200" smtClean="0">
                <a:latin typeface="+mj-lt"/>
              </a:rPr>
              <a:t>my solution?</a:t>
            </a:r>
            <a:endParaRPr lang="en-US" sz="1200" dirty="0" smtClean="0">
              <a:latin typeface="+mj-lt"/>
            </a:endParaRPr>
          </a:p>
        </p:txBody>
      </p:sp>
      <p:sp>
        <p:nvSpPr>
          <p:cNvPr id="3" name="TextBox 2"/>
          <p:cNvSpPr txBox="1"/>
          <p:nvPr/>
        </p:nvSpPr>
        <p:spPr>
          <a:xfrm>
            <a:off x="695325" y="1685925"/>
            <a:ext cx="7372350" cy="369332"/>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We have seen in our college the problem about manual result evaluation of students. Teachers have to manually </a:t>
            </a:r>
            <a:r>
              <a:rPr lang="en-US" sz="1200" dirty="0" err="1" smtClean="0">
                <a:latin typeface="+mj-lt"/>
              </a:rPr>
              <a:t>analyse</a:t>
            </a:r>
            <a:r>
              <a:rPr lang="en-US" sz="1200" dirty="0" smtClean="0">
                <a:latin typeface="+mj-lt"/>
              </a:rPr>
              <a:t> the result of every student. </a:t>
            </a:r>
            <a:endParaRPr lang="en-US" sz="1200" dirty="0" smtClean="0">
              <a:latin typeface="+mj-lt"/>
            </a:endParaRPr>
          </a:p>
        </p:txBody>
      </p:sp>
      <p:sp>
        <p:nvSpPr>
          <p:cNvPr id="9" name="TextBox 8"/>
          <p:cNvSpPr txBox="1"/>
          <p:nvPr/>
        </p:nvSpPr>
        <p:spPr>
          <a:xfrm flipH="1">
            <a:off x="695324" y="2686050"/>
            <a:ext cx="7562849" cy="369332"/>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This app is about reducing the effort and precious time of teachers by automating the result evaluation like performance of the class along with individual students. </a:t>
            </a:r>
            <a:endParaRPr lang="en-US" sz="1200" dirty="0" smtClean="0">
              <a:latin typeface="+mj-lt"/>
            </a:endParaRPr>
          </a:p>
        </p:txBody>
      </p:sp>
      <p:sp>
        <p:nvSpPr>
          <p:cNvPr id="11" name="TextBox 10"/>
          <p:cNvSpPr txBox="1"/>
          <p:nvPr/>
        </p:nvSpPr>
        <p:spPr>
          <a:xfrm>
            <a:off x="695325" y="3962399"/>
            <a:ext cx="7372350" cy="18466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It is very easy and time saving for the teachers to use and less prone to human calculation errors.</a:t>
            </a:r>
            <a:endParaRPr lang="en-US" sz="1200" dirty="0" smtClean="0">
              <a:latin typeface="+mj-lt"/>
            </a:endParaRPr>
          </a:p>
        </p:txBody>
      </p:sp>
      <p:sp>
        <p:nvSpPr>
          <p:cNvPr id="12" name="TextBox 11"/>
          <p:cNvSpPr txBox="1"/>
          <p:nvPr/>
        </p:nvSpPr>
        <p:spPr>
          <a:xfrm>
            <a:off x="695324" y="5314950"/>
            <a:ext cx="7439026" cy="18466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Android technology</a:t>
            </a:r>
            <a:endParaRPr lang="en-US" sz="1200" dirty="0" smtClean="0">
              <a:latin typeface="+mj-lt"/>
            </a:endParaRPr>
          </a:p>
        </p:txBody>
      </p:sp>
    </p:spTree>
    <p:extLst>
      <p:ext uri="{BB962C8B-B14F-4D97-AF65-F5344CB8AC3E}">
        <p14:creationId xmlns:p14="http://schemas.microsoft.com/office/powerpoint/2010/main" val="42633407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Thank You </a:t>
            </a:r>
            <a:endParaRPr lang="en-US" dirty="0"/>
          </a:p>
        </p:txBody>
      </p:sp>
    </p:spTree>
    <p:extLst>
      <p:ext uri="{BB962C8B-B14F-4D97-AF65-F5344CB8AC3E}">
        <p14:creationId xmlns:p14="http://schemas.microsoft.com/office/powerpoint/2010/main" val="1818373366"/>
      </p:ext>
    </p:extLst>
  </p:cSld>
  <p:clrMapOvr>
    <a:masterClrMapping/>
  </p:clrMapOvr>
  <p:timing>
    <p:tnLst>
      <p:par>
        <p:cTn id="1" dur="indefinite" restart="never" nodeType="tmRoot"/>
      </p:par>
    </p:tnLst>
  </p:timing>
</p:sld>
</file>

<file path=ppt/theme/theme1.xml><?xml version="1.0" encoding="utf-8"?>
<a:theme xmlns:a="http://schemas.openxmlformats.org/drawingml/2006/main" name="Tech Mahindra Powerpoint Template">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0CB50A625C08A4E8BBFFC168B2DA761" ma:contentTypeVersion="16" ma:contentTypeDescription="Create a new document." ma:contentTypeScope="" ma:versionID="794c642d3306e459c06e7ac5e1143cf0">
  <xsd:schema xmlns:xsd="http://www.w3.org/2001/XMLSchema" xmlns:xs="http://www.w3.org/2001/XMLSchema" xmlns:p="http://schemas.microsoft.com/office/2006/metadata/properties" xmlns:ns1="http://schemas.microsoft.com/sharepoint/v3" xmlns:ns2="fcfb129d-2c4d-4bcd-afb5-a92980dfa96d" xmlns:ns3="b6ae8028-3361-4878-ad09-deb2e128b95c" xmlns:ns4="fa210cbd-4d31-45da-a168-5b5ddf486e72" targetNamespace="http://schemas.microsoft.com/office/2006/metadata/properties" ma:root="true" ma:fieldsID="0daf71ebe71dccb3b2d0ca8534a229ea" ns1:_="" ns2:_="" ns3:_="" ns4:_="">
    <xsd:import namespace="http://schemas.microsoft.com/sharepoint/v3"/>
    <xsd:import namespace="fcfb129d-2c4d-4bcd-afb5-a92980dfa96d"/>
    <xsd:import namespace="b6ae8028-3361-4878-ad09-deb2e128b95c"/>
    <xsd:import namespace="fa210cbd-4d31-45da-a168-5b5ddf486e72"/>
    <xsd:element name="properties">
      <xsd:complexType>
        <xsd:sequence>
          <xsd:element name="documentManagement">
            <xsd:complexType>
              <xsd:all>
                <xsd:element ref="ns2:Document_x0020_Sub_x0020_Classification" minOccurs="0"/>
                <xsd:element ref="ns2:Document_x0020_Classification" minOccurs="0"/>
                <xsd:element ref="ns2:Service_x0020_Offering" minOccurs="0"/>
                <xsd:element ref="ns2:Service_x0020_Line" minOccurs="0"/>
                <xsd:element ref="ns2:Technology" minOccurs="0"/>
                <xsd:element ref="ns2:Domain" minOccurs="0"/>
                <xsd:element ref="ns3:Asset_x0020_Type" minOccurs="0"/>
                <xsd:element ref="ns3:Folder" minOccurs="0"/>
                <xsd:element ref="ns3:Subfolder" minOccurs="0"/>
                <xsd:element ref="ns1:AverageRating" minOccurs="0"/>
                <xsd:element ref="ns1:RatingCount" minOccurs="0"/>
                <xsd:element ref="ns4:Uploaded_x0020_By" minOccurs="0"/>
                <xsd:element ref="ns4:Author_x0020_Name" minOccurs="0"/>
                <xsd:element ref="ns4:Target_x0020_Audienc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18" nillable="true" ma:displayName="Rating (0-5)" ma:decimals="2" ma:description="Average value of all the ratings that have been submitted" ma:internalName="Rating_x0020__x0028_0_x002d_5_x0029_" ma:readOnly="true">
      <xsd:simpleType>
        <xsd:restriction base="dms:Number"/>
      </xsd:simpleType>
    </xsd:element>
    <xsd:element name="RatingCount" ma:index="19" nillable="true" ma:displayName="Number of Ratings" ma:decimals="0" ma:description="Number of ratings submitted" ma:internalName="Number_x0020_of_x0020_Ratings"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fcfb129d-2c4d-4bcd-afb5-a92980dfa96d" elementFormDefault="qualified">
    <xsd:import namespace="http://schemas.microsoft.com/office/2006/documentManagement/types"/>
    <xsd:import namespace="http://schemas.microsoft.com/office/infopath/2007/PartnerControls"/>
    <xsd:element name="Document_x0020_Sub_x0020_Classification" ma:index="3" nillable="true" ma:displayName="Document Classification" ma:default="Delivery" ma:format="Dropdown" ma:internalName="Document_x0020_Sub_x0020_Classification">
      <xsd:simpleType>
        <xsd:restriction base="dms:Choice">
          <xsd:enumeration value="Delivery"/>
          <xsd:enumeration value="Sales &amp; Presales"/>
          <xsd:enumeration value="Process and Service Offering"/>
          <xsd:enumeration value="Alliances"/>
          <xsd:enumeration value="Operations"/>
        </xsd:restriction>
      </xsd:simpleType>
    </xsd:element>
    <xsd:element name="Document_x0020_Classification" ma:index="4" nillable="true" ma:displayName="Document Sub Classification" ma:format="Dropdown" ma:internalName="Document_x0020_Classification">
      <xsd:simpleType>
        <xsd:restriction base="dms:Choice">
          <xsd:enumeration value="Alliance info"/>
          <xsd:enumeration value="Architecture Docs"/>
          <xsd:enumeration value="Articles"/>
          <xsd:enumeration value="Best Practices"/>
          <xsd:enumeration value="Brochures"/>
          <xsd:enumeration value="Case Studies"/>
          <xsd:enumeration value="Contact List"/>
          <xsd:enumeration value="Customer Info"/>
          <xsd:enumeration value="Film"/>
          <xsd:enumeration value="Images"/>
          <xsd:enumeration value="Newsletter"/>
          <xsd:enumeration value="POCs"/>
          <xsd:enumeration value="Practice PPTs"/>
          <xsd:enumeration value="PreSales Kit"/>
          <xsd:enumeration value="Presentations"/>
          <xsd:enumeration value="Process Collateral"/>
          <xsd:enumeration value="Posters"/>
          <xsd:enumeration value="Profiles"/>
          <xsd:enumeration value="Questionnaire"/>
          <xsd:enumeration value="Reviews"/>
          <xsd:enumeration value="Reports"/>
          <xsd:enumeration value="RFP / Proposals / RFIs"/>
          <xsd:enumeration value="Sales Brochures"/>
          <xsd:enumeration value="SO Collateral"/>
          <xsd:enumeration value="Survey Results"/>
          <xsd:enumeration value="Technical Papers"/>
          <xsd:enumeration value="Templates"/>
          <xsd:enumeration value="White Papers"/>
          <xsd:enumeration value="Others"/>
        </xsd:restriction>
      </xsd:simpleType>
    </xsd:element>
    <xsd:element name="Service_x0020_Offering" ma:index="5" nillable="true" ma:displayName="Service Offering" ma:default="NA" ma:format="Dropdown" ma:internalName="Service_x0020_Offering">
      <xsd:simpleType>
        <xsd:restriction base="dms:Choice">
          <xsd:enumeration value="NA"/>
          <xsd:enumeration value="Aero Manufacturing"/>
          <xsd:enumeration value="Aero Structures"/>
          <xsd:enumeration value="Aero Systems"/>
          <xsd:enumeration value="Airline MRO Solutions"/>
          <xsd:enumeration value="Airlines and Travel services"/>
          <xsd:enumeration value="Airport Solutions"/>
          <xsd:enumeration value="Application Transition/Transformation Solutions"/>
          <xsd:enumeration value="Automotive Electronics"/>
          <xsd:enumeration value="Avionics Solutions for Aerospace &amp; Defense"/>
          <xsd:enumeration value="BI / DW Lifecycle Consulting"/>
          <xsd:enumeration value="BI / DW Technology Services (COE)"/>
          <xsd:enumeration value="BI / DW Testing, Maintenance and Support"/>
          <xsd:enumeration value="BPO Services"/>
          <xsd:enumeration value="Business Analytics"/>
          <xsd:enumeration value="Business Process Management  Solutions"/>
          <xsd:enumeration value="Business Process Re-engineering"/>
          <xsd:enumeration value="Central Banking Solutions"/>
          <xsd:enumeration value="Cloud computing  - new biz model, novel solutions"/>
          <xsd:enumeration value="CoE (Aerospace &amp; Defence)"/>
          <xsd:enumeration value="Communication enabled business process and applications(UC services &amp; Apps, Soln Arch)"/>
          <xsd:enumeration value="Consumer Lending"/>
          <xsd:enumeration value="Core Banking Solutions"/>
          <xsd:enumeration value="Corporate Performance Management"/>
          <xsd:enumeration value="CPG Solutions"/>
          <xsd:enumeration value="Custom &amp; Composite Applications Development using Oracle Middleware"/>
          <xsd:enumeration value="Customer Relationship Management  Solutions"/>
          <xsd:enumeration value="Data and Metadata Management Services"/>
          <xsd:enumeration value="DBA Services - DB2, Informix, Progress"/>
          <xsd:enumeration value="DBA Services - Oracle"/>
          <xsd:enumeration value="DBA Services - SQL Server, Sybase, Ingres"/>
          <xsd:enumeration value="DBA Services - Teradata"/>
          <xsd:enumeration value="Digital Convergence – IP/patent based Components"/>
          <xsd:enumeration value="eHealth"/>
          <xsd:enumeration value="Emergency Management (108)"/>
          <xsd:enumeration value="Emerging Network Management Solution"/>
          <xsd:enumeration value="Emerging Technologies and Rich Internet Applications"/>
          <xsd:enumeration value="Enterprise Application Integration Solutions"/>
          <xsd:enumeration value="Enterprise Architecture and SOA"/>
          <xsd:enumeration value="Enterprise Content Management Solutions"/>
          <xsd:enumeration value="Enterprise Risk Management"/>
          <xsd:enumeration value="EPM Solutions"/>
          <xsd:enumeration value="FUTURUS"/>
          <xsd:enumeration value="Gov E Services"/>
          <xsd:enumeration value="Governance, Compliance &amp; Risk Management (GRC) Implementation"/>
          <xsd:enumeration value="Health Insurance Solutions"/>
          <xsd:enumeration value="Hospital Information Systems"/>
          <xsd:enumeration value="Industrial &amp; defense Electronics"/>
          <xsd:enumeration value="Infrastructure Applications and Tools"/>
          <xsd:enumeration value="Infrastructure Enterprise Systems"/>
          <xsd:enumeration value="Infrastructure integration solutions"/>
          <xsd:enumeration value="Integrated Testing Solutions"/>
          <xsd:enumeration value="IT Quality Consulting"/>
          <xsd:enumeration value="IT Tooling Center of Excellence"/>
          <xsd:enumeration value="ITSM Consulting"/>
          <xsd:enumeration value="Java &amp; Open Source Solutions"/>
          <xsd:enumeration value="JDE Applications  Maintenance &amp; Support"/>
          <xsd:enumeration value="JDE Applications Custom Development"/>
          <xsd:enumeration value="JDE Applications Implementation"/>
          <xsd:enumeration value="JDE Applications Upgrade"/>
          <xsd:enumeration value="Lean &amp; 6 Sigma Consulting"/>
          <xsd:enumeration value="Life Insurance Solutions"/>
          <xsd:enumeration value="Life Sciences R&amp;D Solutions"/>
          <xsd:enumeration value="LS - Manufacturing and Supply Chain Solutions"/>
          <xsd:enumeration value="LS Sales and Marketing Solutions"/>
          <xsd:enumeration value="Mainframe Solutions"/>
          <xsd:enumeration value="Managed Services"/>
          <xsd:enumeration value="Manufacturing &amp; Sourcing"/>
          <xsd:enumeration value="Manufacturing Operations and Consulting Solutions"/>
          <xsd:enumeration value="Mechanical Structures"/>
          <xsd:enumeration value="Mechanical Systems"/>
          <xsd:enumeration value="Media analytics and IT solutions - advertising, online behavior"/>
          <xsd:enumeration value="Media publishing solutions - DAM/DRM, CDN (ingestion, conversion, repurposing and distribution)"/>
          <xsd:enumeration value="Media service provider solutions"/>
          <xsd:enumeration value="Microsoft Platform Solutions"/>
          <xsd:enumeration value="Mobility Solutions"/>
          <xsd:enumeration value="MTCA-Microsoft Technical Consulting &amp; Alliance"/>
          <xsd:enumeration value="Networking platforms and solutions"/>
          <xsd:enumeration value="O&amp;G Midstream, Refining &amp; Trading Solutions"/>
          <xsd:enumeration value="Oil &amp; GAS Upstream Solutions"/>
          <xsd:enumeration value="Oil and Gas Downstream Marketing and Retail"/>
          <xsd:enumeration value="Oracle 360 Commerce Implementation"/>
          <xsd:enumeration value="Oracle Content Management Services"/>
          <xsd:enumeration value="Oracle Ebusiness Applications Maintenance &amp; Support"/>
          <xsd:enumeration value="Oracle Ebusiness Custom Development"/>
          <xsd:enumeration value="Oracle Ebusiness Implementation"/>
          <xsd:enumeration value="Oracle Ebusiness Upgrade"/>
          <xsd:enumeration value="Oracle Identity and Access Management Services"/>
          <xsd:enumeration value="Oracle Master Data Management (MDM)"/>
          <xsd:enumeration value="Oracle Portal Services"/>
          <xsd:enumeration value="Oracle Retek Implementation"/>
          <xsd:enumeration value="Payments &amp; Cards"/>
          <xsd:enumeration value="PeopleSoft Applications Custom Development"/>
          <xsd:enumeration value="PeopleSoft Applications Implementation"/>
          <xsd:enumeration value="PeopleSoft Applications Maintenance &amp; Support"/>
          <xsd:enumeration value="PeopleSoft Applications Upgrade"/>
          <xsd:enumeration value="PLM and EDI Solutions"/>
          <xsd:enumeration value="PMO  Consulting and ProgramManagement"/>
          <xsd:enumeration value="Point Solutions"/>
          <xsd:enumeration value="Property and Casualty Insurance Solutions"/>
          <xsd:enumeration value="Public Health Management (104)"/>
          <xsd:enumeration value="Requirement Management Consulting"/>
          <xsd:enumeration value="Retail Solutions"/>
          <xsd:enumeration value="SaaS for Manufacturing"/>
          <xsd:enumeration value="Sales and After Market solutions"/>
          <xsd:enumeration value="SAP ABAP Development and Enhacement Services"/>
          <xsd:enumeration value="SAP BASIS System Administration Services"/>
          <xsd:enumeration value="SAP Branding and Product Alliance Services"/>
          <xsd:enumeration value="SAP CoE and Innovation Services"/>
          <xsd:enumeration value="SAP End-To-End Implementation &amp; Roll Out Services"/>
          <xsd:enumeration value="SAP Financial &amp; Analytics Services"/>
          <xsd:enumeration value="SAP Human Capital Management Solutions"/>
          <xsd:enumeration value="SAP Knowledge Management &amp; Learning Services"/>
          <xsd:enumeration value="SAP Manufacturing &amp; Supply Chain Services"/>
          <xsd:enumeration value="SAP NetWeaver &amp; Integration Solutions"/>
          <xsd:enumeration value="SAP O2C &amp; CRM Services"/>
          <xsd:enumeration value="SAP Upgrade and AMS Services"/>
          <xsd:enumeration value="Semicon Analytics and IT solutions"/>
          <xsd:enumeration value="Semicon equipment engg services -- mechanical, electronics"/>
          <xsd:enumeration value="Semicon Manufacturing IT solutions"/>
          <xsd:enumeration value="Siebel Applications  Maintenance &amp; Support"/>
          <xsd:enumeration value="Siebel Applications Custom Development"/>
          <xsd:enumeration value="Siebel Applications Implementation"/>
          <xsd:enumeration value="Siebel Applications Upgrade"/>
          <xsd:enumeration value="Software Engineering Consulting"/>
          <xsd:enumeration value="Software product engg services for computing platforms (Apple, MS, Oracle, IBM)"/>
          <xsd:enumeration value="Software product engg services for network equipment, devices and appliances"/>
          <xsd:enumeration value="Software product engg services for Online &amp; Video games"/>
          <xsd:enumeration value="Solutions for Development Banks"/>
          <xsd:enumeration value="Solutions for Higher Education"/>
          <xsd:enumeration value="Solutions for Infrastructure and Real Estate"/>
          <xsd:enumeration value="Solutions for Logistics Service Providers"/>
          <xsd:enumeration value="Sourcing &amp; Asset (MES, LIMS, EAM) Management Solutions"/>
          <xsd:enumeration value="Sports OSS/BSS services"/>
          <xsd:enumeration value="STP and Asset Servicing"/>
          <xsd:enumeration value="Strategic IT Advisory Services"/>
          <xsd:enumeration value="Strategic Sourcing Consulting"/>
          <xsd:enumeration value="Stress, Fatigue &amp; Damage Tolerance"/>
          <xsd:enumeration value="Technical Publication Solutions"/>
          <xsd:enumeration value="Telecom Analytics and IT solutions"/>
          <xsd:enumeration value="Telecom BSS services"/>
          <xsd:enumeration value="Telecom Electronics"/>
          <xsd:enumeration value="Telecom OSS and NMS services"/>
          <xsd:enumeration value="Telecom SDP"/>
          <xsd:enumeration value="Testing Frameworks"/>
          <xsd:enumeration value="TOC Consulting"/>
          <xsd:enumeration value="User Experience Management Solutions"/>
          <xsd:enumeration value="Utilities Solutions Offerings"/>
          <xsd:enumeration value="Vendor Collaboration Solutions"/>
          <xsd:enumeration value="Vertical Solutions Frameworks"/>
          <xsd:enumeration value="VisionPLUS - Credit Processing"/>
        </xsd:restriction>
      </xsd:simpleType>
    </xsd:element>
    <xsd:element name="Service_x0020_Line" ma:index="6" nillable="true" ma:displayName="Service Line" ma:default="NA" ma:format="Dropdown" ma:internalName="Service_x0020_Line">
      <xsd:simpleType>
        <xsd:restriction base="dms:Choice">
          <xsd:enumeration value="NA"/>
          <xsd:enumeration value="Application Development and Maintenance (ADMS)"/>
          <xsd:enumeration value="Business Process Outsourcing"/>
          <xsd:enumeration value="Enterprise Business Solutions"/>
          <xsd:enumeration value="Integrated Engineering Services"/>
          <xsd:enumeration value="Infrastructure Management Services"/>
          <xsd:enumeration value="Vertical or Industry Native Solutions"/>
        </xsd:restriction>
      </xsd:simpleType>
    </xsd:element>
    <xsd:element name="Technology" ma:index="7" nillable="true" ma:displayName="Technology" ma:default="NA" ma:format="Dropdown" ma:internalName="Technology">
      <xsd:simpleType>
        <xsd:restriction base="dms:Choice">
          <xsd:enumeration value="NA"/>
          <xsd:enumeration value="Applcn Server Technologies"/>
          <xsd:enumeration value="Actuate"/>
          <xsd:enumeration value="Ariba"/>
          <xsd:enumeration value="Baan"/>
          <xsd:enumeration value="Business Intelligence Solution"/>
          <xsd:enumeration value="Business Objects"/>
          <xsd:enumeration value="Client-Server Technologies"/>
          <xsd:enumeration value="Cognos"/>
          <xsd:enumeration value="Cold Fusion"/>
          <xsd:enumeration value="Component Technologies"/>
          <xsd:enumeration value="Date Stage"/>
          <xsd:enumeration value="Database"/>
          <xsd:enumeration value="DB2"/>
          <xsd:enumeration value="DW/Data Mining Technologies"/>
          <xsd:enumeration value="Engg Services CAD/CAM"/>
          <xsd:enumeration value="Enterprise App. Integration"/>
          <xsd:enumeration value="Enterprise Application"/>
          <xsd:enumeration value="ERP"/>
          <xsd:enumeration value="Hyperion"/>
          <xsd:enumeration value="IBM Technologies"/>
          <xsd:enumeration value="Infomatica"/>
          <xsd:enumeration value="Internet(Biz)"/>
          <xsd:enumeration value="Linux"/>
          <xsd:enumeration value="Lotus Domino"/>
          <xsd:enumeration value="Lotus Notes"/>
          <xsd:enumeration value="Mac OS"/>
          <xsd:enumeration value="Mainframe Technologies"/>
          <xsd:enumeration value="Microstrategy"/>
          <xsd:enumeration value="Maximo"/>
          <xsd:enumeration value="Not Applicable"/>
          <xsd:enumeration value="NSIG"/>
          <xsd:enumeration value="OLAP"/>
          <xsd:enumeration value="ORACLE"/>
          <xsd:enumeration value="Peoplesoft"/>
          <xsd:enumeration value="PSOS"/>
          <xsd:enumeration value="Quality"/>
          <xsd:enumeration value="SAP"/>
          <xsd:enumeration value="SAS"/>
          <xsd:enumeration value="SQL Server"/>
          <xsd:enumeration value="SUN Technologies"/>
          <xsd:enumeration value="System Software"/>
          <xsd:enumeration value="Teradata"/>
          <xsd:enumeration value="UML"/>
          <xsd:enumeration value="UNIX"/>
          <xsd:enumeration value="Visual Studio"/>
          <xsd:enumeration value="VxWorks"/>
          <xsd:enumeration value="WAP"/>
          <xsd:enumeration value="WebLogic"/>
          <xsd:enumeration value="WebSphere"/>
        </xsd:restriction>
      </xsd:simpleType>
    </xsd:element>
    <xsd:element name="Domain" ma:index="8" nillable="true" ma:displayName="Domain" ma:format="Dropdown" ma:internalName="Domain">
      <xsd:simpleType>
        <xsd:restriction base="dms:Choice">
          <xsd:enumeration value="NA"/>
          <xsd:enumeration value="Air Transport"/>
          <xsd:enumeration value="Automotive"/>
          <xsd:enumeration value="Banking and Finance"/>
          <xsd:enumeration value="Bioinformatics"/>
          <xsd:enumeration value="Business Process Outsourcing"/>
          <xsd:enumeration value="CMM"/>
          <xsd:enumeration value="Construction"/>
          <xsd:enumeration value="Consulting Organization"/>
          <xsd:enumeration value="Education and Training"/>
          <xsd:enumeration value="Embedded System"/>
          <xsd:enumeration value="Engineering Design"/>
          <xsd:enumeration value="GIS"/>
          <xsd:enumeration value="Government-eGovernment"/>
          <xsd:enumeration value="Healthcare"/>
          <xsd:enumeration value="Hospitality"/>
          <xsd:enumeration value="Human Resources"/>
          <xsd:enumeration value="IT Enabled Services"/>
          <xsd:enumeration value="IT Infrastructure"/>
          <xsd:enumeration value="IT Outsourcing"/>
          <xsd:enumeration value="Information Technology"/>
          <xsd:enumeration value="Infrastructure (Non-IT)"/>
          <xsd:enumeration value="Knowledge Management"/>
          <xsd:enumeration value="Legal"/>
          <xsd:enumeration value="Life and Health Insurance"/>
          <xsd:enumeration value="Manufacturing"/>
          <xsd:enumeration value="Media and Entertainment"/>
          <xsd:enumeration value="Non Profit Organization"/>
          <xsd:enumeration value="Not Applicable"/>
          <xsd:enumeration value="Oil and Gas Industry"/>
          <xsd:enumeration value="Others"/>
          <xsd:enumeration value="Pharmaceuticals"/>
          <xsd:enumeration value="Property and Casualty Insurance"/>
          <xsd:enumeration value="Real Estates"/>
          <xsd:enumeration value="Retail"/>
          <xsd:enumeration value="Sales and Marketing"/>
          <xsd:enumeration value="Semiconductor"/>
          <xsd:enumeration value="Surface Transport"/>
          <xsd:enumeration value="Telecom"/>
          <xsd:enumeration value="Transportation"/>
          <xsd:enumeration value="Utilities"/>
        </xsd:restriction>
      </xsd:simpleType>
    </xsd:element>
  </xsd:schema>
  <xsd:schema xmlns:xsd="http://www.w3.org/2001/XMLSchema" xmlns:xs="http://www.w3.org/2001/XMLSchema" xmlns:dms="http://schemas.microsoft.com/office/2006/documentManagement/types" xmlns:pc="http://schemas.microsoft.com/office/infopath/2007/PartnerControls" targetNamespace="b6ae8028-3361-4878-ad09-deb2e128b95c" elementFormDefault="qualified">
    <xsd:import namespace="http://schemas.microsoft.com/office/2006/documentManagement/types"/>
    <xsd:import namespace="http://schemas.microsoft.com/office/infopath/2007/PartnerControls"/>
    <xsd:element name="Asset_x0020_Type" ma:index="15" nillable="true" ma:displayName="Asset Type" ma:internalName="Asset_x0020_Type">
      <xsd:simpleType>
        <xsd:restriction base="dms:Text">
          <xsd:maxLength value="255"/>
        </xsd:restriction>
      </xsd:simpleType>
    </xsd:element>
    <xsd:element name="Folder" ma:index="16" nillable="true" ma:displayName="Folder" ma:format="Dropdown" ma:internalName="Folder">
      <xsd:simpleType>
        <xsd:restriction base="dms:Choice">
          <xsd:enumeration value="Corporate"/>
          <xsd:enumeration value="Industries"/>
          <xsd:enumeration value="Partners"/>
          <xsd:enumeration value="Services"/>
        </xsd:restriction>
      </xsd:simpleType>
    </xsd:element>
    <xsd:element name="Subfolder" ma:index="17" nillable="true" ma:displayName="Subfolder" ma:internalName="Subfolder">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a210cbd-4d31-45da-a168-5b5ddf486e72" elementFormDefault="qualified">
    <xsd:import namespace="http://schemas.microsoft.com/office/2006/documentManagement/types"/>
    <xsd:import namespace="http://schemas.microsoft.com/office/infopath/2007/PartnerControls"/>
    <xsd:element name="Uploaded_x0020_By" ma:index="20" nillable="true" ma:displayName="Uploaded By" ma:internalName="Uploaded_x0020_By">
      <xsd:simpleType>
        <xsd:restriction base="dms:Text">
          <xsd:maxLength value="255"/>
        </xsd:restriction>
      </xsd:simpleType>
    </xsd:element>
    <xsd:element name="Author_x0020_Name" ma:index="21" nillable="true" ma:displayName="Author Name" ma:internalName="Author_x0020_Name">
      <xsd:simpleType>
        <xsd:restriction base="dms:Text">
          <xsd:maxLength value="255"/>
        </xsd:restriction>
      </xsd:simpleType>
    </xsd:element>
    <xsd:element name="Target_x0020_Audience" ma:index="22" nillable="true" ma:displayName="Target Audience" ma:internalName="Target_x0020_Audienc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inOccurs="0" maxOccurs="1" type="xsd:string" ma:index="2"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Document_x0020_Classification xmlns="fcfb129d-2c4d-4bcd-afb5-a92980dfa96d" xsi:nil="true"/>
    <Author_x0020_Name xmlns="fa210cbd-4d31-45da-a168-5b5ddf486e72" xsi:nil="true"/>
    <Target_x0020_Audience xmlns="fa210cbd-4d31-45da-a168-5b5ddf486e72" xsi:nil="true"/>
    <Folder xmlns="b6ae8028-3361-4878-ad09-deb2e128b95c" xsi:nil="true"/>
    <Document_x0020_Sub_x0020_Classification xmlns="fcfb129d-2c4d-4bcd-afb5-a92980dfa96d">Delivery</Document_x0020_Sub_x0020_Classification>
    <Subfolder xmlns="b6ae8028-3361-4878-ad09-deb2e128b95c" xsi:nil="true"/>
    <Service_x0020_Line xmlns="fcfb129d-2c4d-4bcd-afb5-a92980dfa96d">NA</Service_x0020_Line>
    <Asset_x0020_Type xmlns="b6ae8028-3361-4878-ad09-deb2e128b95c" xsi:nil="true"/>
    <Uploaded_x0020_By xmlns="fa210cbd-4d31-45da-a168-5b5ddf486e72" xsi:nil="true"/>
    <Service_x0020_Offering xmlns="fcfb129d-2c4d-4bcd-afb5-a92980dfa96d">NA</Service_x0020_Offering>
    <Domain xmlns="fcfb129d-2c4d-4bcd-afb5-a92980dfa96d" xsi:nil="true"/>
    <Technology xmlns="fcfb129d-2c4d-4bcd-afb5-a92980dfa96d">NA</Technology>
    <AverageRating xmlns="http://schemas.microsoft.com/sharepoint/v3" xsi:nil="true"/>
  </documentManagement>
</p:properties>
</file>

<file path=customXml/itemProps1.xml><?xml version="1.0" encoding="utf-8"?>
<ds:datastoreItem xmlns:ds="http://schemas.openxmlformats.org/officeDocument/2006/customXml" ds:itemID="{915338BE-039D-4850-A700-8F4149DE0C2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cfb129d-2c4d-4bcd-afb5-a92980dfa96d"/>
    <ds:schemaRef ds:uri="b6ae8028-3361-4878-ad09-deb2e128b95c"/>
    <ds:schemaRef ds:uri="fa210cbd-4d31-45da-a168-5b5ddf486e7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0A1B877-42DF-448B-A257-86EBCF04CE7C}">
  <ds:schemaRefs>
    <ds:schemaRef ds:uri="http://schemas.microsoft.com/sharepoint/v3/contenttype/forms"/>
  </ds:schemaRefs>
</ds:datastoreItem>
</file>

<file path=customXml/itemProps3.xml><?xml version="1.0" encoding="utf-8"?>
<ds:datastoreItem xmlns:ds="http://schemas.openxmlformats.org/officeDocument/2006/customXml" ds:itemID="{C54D2C2B-F850-49D1-A5D2-72A070BA6982}">
  <ds:schemaRefs>
    <ds:schemaRef ds:uri="b6ae8028-3361-4878-ad09-deb2e128b95c"/>
    <ds:schemaRef ds:uri="http://www.w3.org/XML/1998/namespace"/>
    <ds:schemaRef ds:uri="http://purl.org/dc/terms/"/>
    <ds:schemaRef ds:uri="fcfb129d-2c4d-4bcd-afb5-a92980dfa96d"/>
    <ds:schemaRef ds:uri="http://schemas.microsoft.com/office/2006/metadata/properties"/>
    <ds:schemaRef ds:uri="http://purl.org/dc/dcmitype/"/>
    <ds:schemaRef ds:uri="http://schemas.microsoft.com/office/2006/documentManagement/types"/>
    <ds:schemaRef ds:uri="fa210cbd-4d31-45da-a168-5b5ddf486e72"/>
    <ds:schemaRef ds:uri="http://purl.org/dc/elements/1.1/"/>
    <ds:schemaRef ds:uri="http://schemas.microsoft.com/office/infopath/2007/PartnerControls"/>
    <ds:schemaRef ds:uri="http://schemas.openxmlformats.org/package/2006/metadata/core-propertie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Tech Mahindra Powerpoint Template</Template>
  <TotalTime>0</TotalTime>
  <Words>122</Words>
  <Application>Microsoft Office PowerPoint</Application>
  <PresentationFormat>On-screen Show (4:3)</PresentationFormat>
  <Paragraphs>28</Paragraphs>
  <Slides>3</Slides>
  <Notes>1</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Tech Mahindra Powerpoint Template</vt:lpstr>
      <vt:lpstr>Mission Innovation 16</vt:lpstr>
      <vt:lpstr>Solution Summary</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2014-06-17T11:23:23Z</dcterms:created>
  <dcterms:modified xsi:type="dcterms:W3CDTF">2016-06-05T12:14:35Z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0x01010030CB50A625C08A4E8BBFFC168B2DA761</vt:lpwstr>
  </property>
  <property fmtid="{D5CDD505-2E9C-101B-9397-08002B2CF9AE}" pid="3" name="Data_Classification">
    <vt:lpwstr>AT&amp;T Proprietary (Internal Use Only)</vt:lpwstr>
  </property>
</Properties>
</file>