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309" r:id="rId3"/>
    <p:sldId id="257" r:id="rId4"/>
    <p:sldId id="313" r:id="rId5"/>
    <p:sldId id="258" r:id="rId6"/>
    <p:sldId id="259" r:id="rId7"/>
    <p:sldId id="262" r:id="rId8"/>
    <p:sldId id="261" r:id="rId9"/>
    <p:sldId id="300" r:id="rId10"/>
    <p:sldId id="314" r:id="rId11"/>
    <p:sldId id="315" r:id="rId12"/>
    <p:sldId id="294" r:id="rId13"/>
    <p:sldId id="260" r:id="rId14"/>
    <p:sldId id="302" r:id="rId15"/>
    <p:sldId id="295" r:id="rId16"/>
    <p:sldId id="297" r:id="rId17"/>
    <p:sldId id="296" r:id="rId18"/>
    <p:sldId id="298" r:id="rId19"/>
    <p:sldId id="310" r:id="rId20"/>
    <p:sldId id="303" r:id="rId21"/>
    <p:sldId id="311" r:id="rId22"/>
    <p:sldId id="304" r:id="rId23"/>
    <p:sldId id="299" r:id="rId24"/>
    <p:sldId id="316" r:id="rId25"/>
    <p:sldId id="317" r:id="rId26"/>
    <p:sldId id="266" r:id="rId27"/>
    <p:sldId id="305" r:id="rId28"/>
    <p:sldId id="268" r:id="rId29"/>
    <p:sldId id="267" r:id="rId30"/>
    <p:sldId id="269" r:id="rId31"/>
    <p:sldId id="270" r:id="rId32"/>
    <p:sldId id="271" r:id="rId33"/>
    <p:sldId id="312" r:id="rId34"/>
    <p:sldId id="272" r:id="rId35"/>
    <p:sldId id="307" r:id="rId36"/>
    <p:sldId id="273" r:id="rId37"/>
    <p:sldId id="274" r:id="rId38"/>
    <p:sldId id="275" r:id="rId39"/>
    <p:sldId id="276" r:id="rId40"/>
    <p:sldId id="308" r:id="rId41"/>
    <p:sldId id="277" r:id="rId42"/>
    <p:sldId id="278" r:id="rId43"/>
    <p:sldId id="279" r:id="rId44"/>
    <p:sldId id="291" r:id="rId45"/>
    <p:sldId id="292" r:id="rId4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jVEwqA5jePl45nlKRjSNtdNd4Y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a522d0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eea522d0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9531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a522d0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eea522d0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1087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a522d0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eea522d0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182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ef53d5d55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geef53d5d55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3128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480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38106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3670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3167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806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5617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35174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3700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0947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33371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ef53d5d55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geef53d5d55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29557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ef53d5d55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geef53d5d55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1330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ef53d5d55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geef53d5d55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ef53d5d55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geef53d5d55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37366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ef53d5d55_1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geef53d5d55_1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ef53d5d55_1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geef53d5d55_1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ef53d5d55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1" name="Google Shape;251;geef53d5d55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ef53d5d55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2" name="Google Shape;262;geef53d5d55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ef53d5d5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0" name="Google Shape;270;geef53d5d5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ef53d5d5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0" name="Google Shape;270;geef53d5d5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72192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ef53d5d55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eef53d5d55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85686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ef53d5d55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7" name="Google Shape;287;geef53d5d55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ef53d5d55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6" name="Google Shape;296;geef53d5d55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ef53d5d55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5" name="Google Shape;305;geef53d5d55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ef53d5d55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7" name="Google Shape;317;geef53d5d55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52268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ef53d5d55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5" name="Google Shape;305;geef53d5d55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71970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ef53d5d55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7" name="Google Shape;327;geef53d5d55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ef53d5d55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5" name="Google Shape;335;geef53d5d55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ef53d5d55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4" name="Google Shape;344;geef53d5d55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ef53d5d55_1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8" name="Google Shape;448;geef53d5d55_1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ef53d5d55_1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6" name="Google Shape;456;geef53d5d55_1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ef53d5d5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ef53d5d5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f53d5d5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geef53d5d5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a522d0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eea522d0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a522d0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eea522d0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581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D3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razor-pages-aspdotnet-core-getting-started/table-of-conten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tutorialsteacher.com/mvc/razor-syntax" TargetMode="External"/><Relationship Id="rId4" Type="http://schemas.openxmlformats.org/officeDocument/2006/relationships/hyperlink" Target="https://docs.microsoft.com/en-us/aspnet/core/razor-pages/?view=aspnetcore-5.0&amp;tabs=visual-studio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2598749" y="2848946"/>
            <a:ext cx="7766936" cy="8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Razor page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022" y="331825"/>
            <a:ext cx="2265400" cy="57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ea522d09e_0_8"/>
          <p:cNvSpPr txBox="1"/>
          <p:nvPr/>
        </p:nvSpPr>
        <p:spPr>
          <a:xfrm>
            <a:off x="677333" y="678873"/>
            <a:ext cx="1042609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binding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geea522d09e_0_8"/>
          <p:cNvCxnSpPr>
            <a:cxnSpLocks/>
          </p:cNvCxnSpPr>
          <p:nvPr/>
        </p:nvCxnSpPr>
        <p:spPr>
          <a:xfrm>
            <a:off x="815879" y="1325204"/>
            <a:ext cx="273908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eea522d09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82;geea522d09e_0_8">
            <a:extLst>
              <a:ext uri="{FF2B5EF4-FFF2-40B4-BE49-F238E27FC236}">
                <a16:creationId xmlns:a16="http://schemas.microsoft.com/office/drawing/2014/main" id="{FFFFEC2A-1FD8-43E3-90CD-F668488C5B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16" y="1592249"/>
            <a:ext cx="8596800" cy="92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7191" lvl="0" indent="-285750">
              <a:spcBef>
                <a:spcPts val="0"/>
              </a:spcBef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Quá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trình map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giữa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data của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incoming request 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c#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object.</a:t>
            </a:r>
          </a:p>
          <a:p>
            <a:pPr marL="377191" lvl="0" indent="-285750">
              <a:spcBef>
                <a:spcPts val="0"/>
              </a:spcBef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liệu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gửi đến từ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url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, route param, body request, form request, header…([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FromQuery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], [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FromRoute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], [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FromForm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], [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FromBody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], [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FromHeader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])</a:t>
            </a:r>
          </a:p>
          <a:p>
            <a:pPr marL="377191" lvl="0" indent="-285750">
              <a:spcBef>
                <a:spcPts val="0"/>
              </a:spcBef>
              <a:buFontTx/>
              <a:buChar char="-"/>
            </a:pPr>
            <a:endParaRPr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005A8-5FA3-487B-8DF7-63901C3EE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17" y="2598626"/>
            <a:ext cx="4362610" cy="24793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074119-A44F-45D9-AEDD-3C259E4F8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716" y="2598626"/>
            <a:ext cx="4452595" cy="1742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B86AB-2D0A-4CC2-B9A9-CD5CF4933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246" y="4473202"/>
            <a:ext cx="4549534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8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ea522d09e_0_8"/>
          <p:cNvSpPr txBox="1"/>
          <p:nvPr/>
        </p:nvSpPr>
        <p:spPr>
          <a:xfrm>
            <a:off x="677333" y="678873"/>
            <a:ext cx="1042609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binding: </a:t>
            </a: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Propery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Binding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geea522d09e_0_8"/>
          <p:cNvCxnSpPr>
            <a:cxnSpLocks/>
          </p:cNvCxnSpPr>
          <p:nvPr/>
        </p:nvCxnSpPr>
        <p:spPr>
          <a:xfrm>
            <a:off x="815879" y="1325204"/>
            <a:ext cx="273908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eea522d09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34C4C3-F93E-475B-9C32-7019A3A7A297}"/>
              </a:ext>
            </a:extLst>
          </p:cNvPr>
          <p:cNvSpPr/>
          <p:nvPr/>
        </p:nvSpPr>
        <p:spPr>
          <a:xfrm>
            <a:off x="4755729" y="327511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solidFill>
                <a:srgbClr val="009688"/>
              </a:solidFill>
              <a:latin typeface="-apple-system"/>
            </a:endParaRPr>
          </a:p>
        </p:txBody>
      </p:sp>
      <p:sp>
        <p:nvSpPr>
          <p:cNvPr id="6" name="Google Shape;182;geea522d09e_0_8">
            <a:extLst>
              <a:ext uri="{FF2B5EF4-FFF2-40B4-BE49-F238E27FC236}">
                <a16:creationId xmlns:a16="http://schemas.microsoft.com/office/drawing/2014/main" id="{1A1DD798-5B9C-4606-A1FF-82A52F62C6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16" y="1592249"/>
            <a:ext cx="8596800" cy="92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7191" lvl="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Binding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vào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thuộc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tính ở Page Model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[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BindProperty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] trên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thuộc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tính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binding</a:t>
            </a:r>
            <a:endParaRPr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46AE6-F9A2-4BF5-ADA3-B733FDB5C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153" y="2545003"/>
            <a:ext cx="6340389" cy="883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B96951-0F07-4AB9-993A-E8046E5A9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153" y="3666022"/>
            <a:ext cx="7773074" cy="556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DD0849-DDE5-4CC7-A0BB-57FE9C7339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984" y="4341481"/>
            <a:ext cx="6729043" cy="906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9B6C3-FCF8-4DEF-9839-849E292EF2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636" y="5378958"/>
            <a:ext cx="3856054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6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ea522d09e_0_8"/>
          <p:cNvSpPr txBox="1"/>
          <p:nvPr/>
        </p:nvSpPr>
        <p:spPr>
          <a:xfrm>
            <a:off x="677316" y="678704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pages request pipeline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geea522d09e_0_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eea522d09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EE4998-9313-48B9-A410-FCB0BA31F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836282"/>
            <a:ext cx="8359864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45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ef53d5d55_1_17"/>
          <p:cNvSpPr txBox="1">
            <a:spLocks noGrp="1"/>
          </p:cNvSpPr>
          <p:nvPr>
            <p:ph type="body" idx="1"/>
          </p:nvPr>
        </p:nvSpPr>
        <p:spPr>
          <a:xfrm>
            <a:off x="677334" y="1474237"/>
            <a:ext cx="8596800" cy="456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Thay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thế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element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application context và data</a:t>
            </a: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helper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thì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hoạt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và dễ đọc h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ơ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tính năng của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.net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core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thêm code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phía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server side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dễ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geef53d5d55_1_1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thiệu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6" name="Google Shape;176;geef53d5d55_1_1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7" name="Google Shape;177;geef53d5d55_1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957980-34B4-4A50-9DF1-787CD0170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65" y="3176964"/>
            <a:ext cx="4767234" cy="1586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C4E599-353C-43E3-A019-C4CED42B0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729" y="3429000"/>
            <a:ext cx="4793855" cy="108213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3" y="678873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sánh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Helper và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>
            <a:off x="815879" y="1325204"/>
            <a:ext cx="721777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139250-7EFA-4BCE-8E0B-D92BB1833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69" y="2414810"/>
            <a:ext cx="8903490" cy="3340590"/>
          </a:xfrm>
          <a:prstGeom prst="rect">
            <a:avLst/>
          </a:prstGeom>
        </p:spPr>
      </p:pic>
      <p:sp>
        <p:nvSpPr>
          <p:cNvPr id="6" name="Google Shape;198;geef53d5d55_1_27">
            <a:extLst>
              <a:ext uri="{FF2B5EF4-FFF2-40B4-BE49-F238E27FC236}">
                <a16:creationId xmlns:a16="http://schemas.microsoft.com/office/drawing/2014/main" id="{ADE12416-F1F3-48FB-98C7-4CA9148EA4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3989" y="1454898"/>
            <a:ext cx="8596800" cy="95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Helpers dễ đọc h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ơ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giữ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trúc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html, Không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lambda,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thuộc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tính thể hiện rõ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168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ef53d5d55_1_2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14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 ra intelligent link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lý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(routing)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Hỗ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trợ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caching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lý static assets (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 dựng form dễ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Helpers dùng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gì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945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98;geef53d5d55_1_27">
            <a:extLst>
              <a:ext uri="{FF2B5EF4-FFF2-40B4-BE49-F238E27FC236}">
                <a16:creationId xmlns:a16="http://schemas.microsoft.com/office/drawing/2014/main" id="{307F9AC8-08CB-4597-AAFD-A240BFC0F8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77" y="1950650"/>
            <a:ext cx="3759939" cy="14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Utility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Anchor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Image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Caching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Environment Tag Helper</a:t>
            </a:r>
            <a:endParaRPr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98;geef53d5d55_1_27">
            <a:extLst>
              <a:ext uri="{FF2B5EF4-FFF2-40B4-BE49-F238E27FC236}">
                <a16:creationId xmlns:a16="http://schemas.microsoft.com/office/drawing/2014/main" id="{51C1D777-DAE0-4954-92E5-D94C31E02E71}"/>
              </a:ext>
            </a:extLst>
          </p:cNvPr>
          <p:cNvSpPr txBox="1">
            <a:spLocks/>
          </p:cNvSpPr>
          <p:nvPr/>
        </p:nvSpPr>
        <p:spPr>
          <a:xfrm>
            <a:off x="5430713" y="1869785"/>
            <a:ext cx="4142495" cy="14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>
              <a:spcBef>
                <a:spcPts val="0"/>
              </a:spcBef>
              <a:buFont typeface="Noto Sans Symbols"/>
              <a:buNone/>
            </a:pPr>
            <a:r>
              <a:rPr lang="sv-SE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sv-SE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Form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sv-SE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Input Tag Helper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-    Validation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sv-SE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Label Tag Helper</a:t>
            </a:r>
          </a:p>
        </p:txBody>
      </p:sp>
    </p:spTree>
    <p:extLst>
      <p:ext uri="{BB962C8B-B14F-4D97-AF65-F5344CB8AC3E}">
        <p14:creationId xmlns:p14="http://schemas.microsoft.com/office/powerpoint/2010/main" val="411079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16B17E-576E-4E64-BA3F-00B2A1BF0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33" y="1822064"/>
            <a:ext cx="8821029" cy="27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22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B63362-902B-445B-A7E7-C71B02D99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35" y="1971536"/>
            <a:ext cx="8360682" cy="233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05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3" y="678873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600"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của Form Tag Helpers</a:t>
            </a: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 flipV="1">
            <a:off x="815879" y="1325163"/>
            <a:ext cx="5715550" cy="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8;geef53d5d55_1_27">
            <a:extLst>
              <a:ext uri="{FF2B5EF4-FFF2-40B4-BE49-F238E27FC236}">
                <a16:creationId xmlns:a16="http://schemas.microsoft.com/office/drawing/2014/main" id="{395F6BF5-EFEC-47A0-A35A-FB02E60D89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4" y="1586207"/>
            <a:ext cx="8596800" cy="2052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Textarea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F4E6B3-5576-4151-8AD5-4AD626073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3746992"/>
            <a:ext cx="8064356" cy="241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ea522d09e_0_15"/>
          <p:cNvSpPr txBox="1">
            <a:spLocks noGrp="1"/>
          </p:cNvSpPr>
          <p:nvPr>
            <p:ph type="body" idx="1"/>
          </p:nvPr>
        </p:nvSpPr>
        <p:spPr>
          <a:xfrm>
            <a:off x="815879" y="2375022"/>
            <a:ext cx="8596800" cy="230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https://app.pluralsight.com/library/courses/razor-pages-aspdotnet-core-getting-started/table-of-contents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https://docs.microsoft.com/en-us/aspnet/core/razor-pages/?view=aspnetcore-5.0&amp;tabs=visual-studio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https://www.tutorialsteacher.com/mvc/razor-syntax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eea522d09e_0_15"/>
          <p:cNvSpPr txBox="1"/>
          <p:nvPr/>
        </p:nvSpPr>
        <p:spPr>
          <a:xfrm>
            <a:off x="677316" y="723305"/>
            <a:ext cx="109859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3" name="Google Shape;153;geea522d09e_0_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2912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3" y="678873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validation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>
            <a:off x="815879" y="1325204"/>
            <a:ext cx="30936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EDC417B-98CC-4BF6-AC85-28C8B2CB8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1718410"/>
            <a:ext cx="7551129" cy="34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59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3" y="678873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validation example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 flipV="1">
            <a:off x="815879" y="1325163"/>
            <a:ext cx="4623868" cy="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D0EABB-53BB-41B0-B36E-9CD54CE3D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677" y="1689490"/>
            <a:ext cx="3150636" cy="2511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127AA6-A207-42CD-ACA8-4E5725976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39843"/>
            <a:ext cx="3914814" cy="2810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98F8F2-2EFC-438C-B8EB-AFDB3EB97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9261" y="1500340"/>
            <a:ext cx="4119399" cy="2889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098FF2-15D1-4D50-9EB6-4CB39D06D8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875" y="4390257"/>
            <a:ext cx="4333221" cy="231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9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16" y="249752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nhiều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Forms trong 1 page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 flipV="1">
            <a:off x="834540" y="974216"/>
            <a:ext cx="7292423" cy="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FDD251-EE79-478F-ACD5-26E6FE44A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40" y="1112847"/>
            <a:ext cx="5155951" cy="21015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C31D0F-513E-4600-B48F-22F92A9D8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186" y="1268964"/>
            <a:ext cx="3863529" cy="3396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CD54C7-C5A3-40EA-AB4F-147641348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155" y="3585936"/>
            <a:ext cx="4926719" cy="2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75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8;geef53d5d55_1_27">
            <a:extLst>
              <a:ext uri="{FF2B5EF4-FFF2-40B4-BE49-F238E27FC236}">
                <a16:creationId xmlns:a16="http://schemas.microsoft.com/office/drawing/2014/main" id="{7BA3E9E6-10B6-46EE-81CC-B68B5ACBCF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14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 navigation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ý khi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Image Tag Helper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lý resources (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..)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Caching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form in razor pages và form validation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5505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ef53d5d55_1_54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 Result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" name="Google Shape;224;geef53d5d55_1_54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5" name="Google Shape;225;geef53d5d55_1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8;geef53d5d55_1_27">
            <a:extLst>
              <a:ext uri="{FF2B5EF4-FFF2-40B4-BE49-F238E27FC236}">
                <a16:creationId xmlns:a16="http://schemas.microsoft.com/office/drawing/2014/main" id="{7A29CA41-C44F-45EA-B3C0-6D6E02FBF6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3359" y="1582337"/>
            <a:ext cx="8596800" cy="56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 result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tạo ra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response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nhau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mỗi page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387EA5-201C-4B7E-916D-CD39C99A2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783860"/>
              </p:ext>
            </p:extLst>
          </p:nvPr>
        </p:nvGraphicFramePr>
        <p:xfrm>
          <a:off x="808968" y="2276840"/>
          <a:ext cx="8128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823707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34765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 result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Helper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2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RedirectToPageResult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Page() - 200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4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NotFoundResul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</a:t>
                      </a:r>
                      <a:r>
                        <a:rPr lang="en-US" dirty="0" err="1"/>
                        <a:t>NotFound</a:t>
                      </a:r>
                      <a:r>
                        <a:rPr lang="en-US" dirty="0"/>
                        <a:t>() - 404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998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JsonResult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Unauthorized() - 401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72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PageResult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Page() – 200 (current page)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1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BadRequestResult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BadRequest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() - 400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60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Many more!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Various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13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988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ef53d5d55_1_54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dụ Action Result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" name="Google Shape;224;geef53d5d55_1_54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5" name="Google Shape;225;geef53d5d55_1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4D516E-161B-4255-BB09-A1FDAB9E1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5" y="1837547"/>
            <a:ext cx="6824075" cy="296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36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ef53d5d55_1_54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Routing mapping convention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" name="Google Shape;224;geef53d5d55_1_54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5" name="Google Shape;225;geef53d5d55_1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9B1B54-3D75-44AA-B36D-2DB9408A6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510990"/>
            <a:ext cx="8679932" cy="41532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ef53d5d55_1_54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Routing Collection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" name="Google Shape;224;geef53d5d55_1_54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5" name="Google Shape;225;geef53d5d55_1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E7FBE2-9BEB-410D-A0AC-54ADBCBB0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33" y="1718161"/>
            <a:ext cx="8695173" cy="34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17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ef53d5d55_1_197"/>
          <p:cNvSpPr txBox="1"/>
          <p:nvPr/>
        </p:nvSpPr>
        <p:spPr>
          <a:xfrm>
            <a:off x="677323" y="678875"/>
            <a:ext cx="4799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helpers và routing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4" name="Google Shape;244;geef53d5d55_1_19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5" name="Google Shape;245;geef53d5d55_1_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0B6B1F1-C949-429E-9705-14974E10C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27" y="1866764"/>
            <a:ext cx="9335309" cy="312447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ef53d5d55_1_20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 template đ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ợc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báo ngày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directive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 bao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gồm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text, variables và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eef53d5d55_1_206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Route template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5" name="Google Shape;235;geef53d5d55_1_206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6" name="Google Shape;236;geef53d5d55_1_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2CA5EB-AC8B-4043-8070-A47895D8A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2872059"/>
            <a:ext cx="7185668" cy="1989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7F3048-1AD2-4FF6-926A-78BFFA266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879" y="5163553"/>
            <a:ext cx="6791675" cy="8778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ea522d09e_0_15"/>
          <p:cNvSpPr txBox="1">
            <a:spLocks noGrp="1"/>
          </p:cNvSpPr>
          <p:nvPr>
            <p:ph type="body" idx="1"/>
          </p:nvPr>
        </p:nvSpPr>
        <p:spPr>
          <a:xfrm>
            <a:off x="677316" y="1647234"/>
            <a:ext cx="8596800" cy="198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lvl="0" indent="0">
              <a:spcBef>
                <a:spcPts val="0"/>
              </a:spcBef>
              <a:buClr>
                <a:schemeClr val="lt1"/>
              </a:buClr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page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tính năng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đ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ợc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thiệu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trong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.net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core 2.0. </a:t>
            </a:r>
          </a:p>
          <a:p>
            <a:pPr marL="137160" lvl="0" indent="0">
              <a:spcBef>
                <a:spcPts val="0"/>
              </a:spcBef>
              <a:buClr>
                <a:schemeClr val="lt1"/>
              </a:buClr>
              <a:buNone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Tuân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hình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trung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asp.net web form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kỹ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thuật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code-behind.</a:t>
            </a:r>
            <a:b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Bao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gồm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file .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cshml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(giao diện) và .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cshtml.cs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(logic) nhưng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thuộc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cùng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page.</a:t>
            </a:r>
          </a:p>
          <a:p>
            <a:pPr marL="137160" indent="0">
              <a:spcBef>
                <a:spcPts val="0"/>
              </a:spcBef>
              <a:buClr>
                <a:schemeClr val="lt1"/>
              </a:buClr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Note: Razor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là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cú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pháp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kết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hợp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c#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và HTML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sinh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ra HTML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động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. (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khác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razor page)</a:t>
            </a:r>
          </a:p>
          <a:p>
            <a:pPr marL="137160" lvl="0" indent="0">
              <a:spcBef>
                <a:spcPts val="0"/>
              </a:spcBef>
              <a:buClr>
                <a:schemeClr val="lt1"/>
              </a:buClr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eea522d09e_0_15"/>
          <p:cNvSpPr txBox="1"/>
          <p:nvPr/>
        </p:nvSpPr>
        <p:spPr>
          <a:xfrm>
            <a:off x="677333" y="678873"/>
            <a:ext cx="109859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Page </a:t>
            </a: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gì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3" name="Google Shape;153;geea522d09e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980999-80D2-48EB-A99F-F7B15C163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914" y="3429000"/>
            <a:ext cx="4427604" cy="269009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ef53d5d55_1_219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D69D85"/>
              </a:solidFill>
              <a:highlight>
                <a:srgbClr val="41433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geef53d5d55_1_219"/>
          <p:cNvSpPr txBox="1"/>
          <p:nvPr/>
        </p:nvSpPr>
        <p:spPr>
          <a:xfrm>
            <a:off x="677323" y="678875"/>
            <a:ext cx="963300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routing configuration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5" name="Google Shape;255;geef53d5d55_1_219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6" name="Google Shape;256;geef53d5d55_1_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33;geef53d5d55_1_206">
            <a:extLst>
              <a:ext uri="{FF2B5EF4-FFF2-40B4-BE49-F238E27FC236}">
                <a16:creationId xmlns:a16="http://schemas.microsoft.com/office/drawing/2014/main" id="{B39313E7-3067-4C3B-BB5A-4D583AD71873}"/>
              </a:ext>
            </a:extLst>
          </p:cNvPr>
          <p:cNvSpPr txBox="1">
            <a:spLocks/>
          </p:cNvSpPr>
          <p:nvPr/>
        </p:nvSpPr>
        <p:spPr>
          <a:xfrm>
            <a:off x="593358" y="1568538"/>
            <a:ext cx="8596800" cy="726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Thêm route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application level</a:t>
            </a:r>
            <a:endParaRPr lang="vi-VN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000361-07DA-48D8-8849-9219DBAA5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589" y="2114273"/>
            <a:ext cx="8262485" cy="15806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405617-A91B-4B03-A57D-84EE6D97D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16" y="3933759"/>
            <a:ext cx="4252328" cy="2187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8FF3D6-AF11-4A6F-91F1-B8B38E92C6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3825" y="3932057"/>
            <a:ext cx="4084674" cy="214902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ef53d5d55_1_229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quy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tắc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trong đ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ờng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dẫn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chính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route.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geef53d5d55_1_229"/>
          <p:cNvSpPr txBox="1"/>
          <p:nvPr/>
        </p:nvSpPr>
        <p:spPr>
          <a:xfrm>
            <a:off x="677323" y="678875"/>
            <a:ext cx="4799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6" name="Google Shape;266;geef53d5d55_1_229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7" name="Google Shape;267;geef53d5d55_1_2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A04FEA-246B-4782-98B7-A0326BF80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92" y="1971534"/>
            <a:ext cx="8213601" cy="2023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9EC9D2-7F78-480C-80A3-4AEA2C5D2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92" y="4278760"/>
            <a:ext cx="8213601" cy="185904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ef53d5d55_1_68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kiểu route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4" name="Google Shape;274;geef53d5d55_1_6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5" name="Google Shape;275;geef53d5d55_1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632911-D2B4-4841-B0FC-BD712DD39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570053"/>
            <a:ext cx="7148179" cy="396274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ef53d5d55_1_68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dụ Route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4" name="Google Shape;274;geef53d5d55_1_6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5" name="Google Shape;275;geef53d5d55_1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FF9DDB-BE5A-4B20-9431-D11E1959B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39" y="1928975"/>
            <a:ext cx="5625542" cy="16446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51FF20-CBF4-4068-9360-9307CFF4D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237" y="1904699"/>
            <a:ext cx="4648603" cy="1668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726B28-F073-4096-BC35-BC718B56F1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7803" y="3731287"/>
            <a:ext cx="5198463" cy="29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20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ef53d5d55_1_80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route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2" name="Google Shape;282;geef53d5d55_1_80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3" name="Google Shape;283;geef53d5d55_1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3443BD-D648-49E6-9007-6DBCF8778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61" y="1455249"/>
            <a:ext cx="5921568" cy="1789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B369F4-BA0E-4824-A70B-C7A0E0C44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25" y="3347078"/>
            <a:ext cx="6607113" cy="929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123717-19E5-4026-848E-3BBBD77F5C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608" y="4434937"/>
            <a:ext cx="6686528" cy="179129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16" y="678873"/>
            <a:ext cx="114431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route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 flipV="1">
            <a:off x="815879" y="1325204"/>
            <a:ext cx="2244562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89;geef53d5d55_1_89">
            <a:extLst>
              <a:ext uri="{FF2B5EF4-FFF2-40B4-BE49-F238E27FC236}">
                <a16:creationId xmlns:a16="http://schemas.microsoft.com/office/drawing/2014/main" id="{38076734-97BE-4950-8C4B-E5374B7826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1382" y="1872367"/>
            <a:ext cx="8596800" cy="216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 and configuration route for application level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route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 constraint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route constraint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2609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ef53d5d55_1_89"/>
          <p:cNvSpPr txBox="1">
            <a:spLocks noGrp="1"/>
          </p:cNvSpPr>
          <p:nvPr>
            <p:ph type="body" idx="1"/>
          </p:nvPr>
        </p:nvSpPr>
        <p:spPr>
          <a:xfrm>
            <a:off x="677325" y="3878449"/>
            <a:ext cx="8596800" cy="216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tag helper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thể thêm Partial view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truyền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số qua partial view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Tư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ơ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 tự như html helper, partial view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tái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thành phần trong 1 page.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geef53d5d55_1_89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Views Tag Helper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1" name="Google Shape;291;geef53d5d55_1_89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2" name="Google Shape;292;geef53d5d55_1_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A6850A-A2F3-4E29-9811-9FAD981DD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1429083"/>
            <a:ext cx="7730954" cy="208855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ef53d5d55_1_98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view search location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0" name="Google Shape;300;geef53d5d55_1_9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1" name="Google Shape;301;geef53d5d55_1_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AF262C-F190-42CB-AD30-C8976D6A7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1749762"/>
            <a:ext cx="6660457" cy="270533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ef53d5d55_1_114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partial views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9" name="Google Shape;309;geef53d5d55_1_114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0" name="Google Shape;310;geef53d5d55_1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54BA74-F09D-4FEA-BF77-8B24472E1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451627"/>
            <a:ext cx="4846740" cy="32082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206DA8-06B8-4493-B373-513054488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9467" y="4244695"/>
            <a:ext cx="6096001" cy="594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B3323C-5DCE-4517-B4A6-14AFFECB76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9467" y="1451627"/>
            <a:ext cx="5685013" cy="518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82520-7CD9-4E35-BF3E-FC564E11C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7006" y="2096086"/>
            <a:ext cx="5189934" cy="2022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BC21AB-0242-4896-ACB7-60B54D6787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6662" y="4965361"/>
            <a:ext cx="4045760" cy="164155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ef53d5d55_1_132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D69D85"/>
              </a:solidFill>
              <a:highlight>
                <a:srgbClr val="41433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geef53d5d55_1_132"/>
          <p:cNvSpPr txBox="1"/>
          <p:nvPr/>
        </p:nvSpPr>
        <p:spPr>
          <a:xfrm>
            <a:off x="677321" y="678875"/>
            <a:ext cx="853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section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1" name="Google Shape;321;geef53d5d55_1_132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2" name="Google Shape;322;geef53d5d55_1_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9;geef53d5d55_1_89">
            <a:extLst>
              <a:ext uri="{FF2B5EF4-FFF2-40B4-BE49-F238E27FC236}">
                <a16:creationId xmlns:a16="http://schemas.microsoft.com/office/drawing/2014/main" id="{9B9F66B8-7787-42D2-A87B-81321B7AC3FE}"/>
              </a:ext>
            </a:extLst>
          </p:cNvPr>
          <p:cNvSpPr txBox="1">
            <a:spLocks/>
          </p:cNvSpPr>
          <p:nvPr/>
        </p:nvSpPr>
        <p:spPr>
          <a:xfrm>
            <a:off x="388076" y="1666127"/>
            <a:ext cx="8596800" cy="84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section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thể tạo ra dynamic section trong layout</a:t>
            </a:r>
            <a:endParaRPr lang="vi-VN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30021-E297-45E3-9EA9-2BBEBBD87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06" y="2090296"/>
            <a:ext cx="6173143" cy="2400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6C74EC-D6BC-47D7-AE1A-FE36D06B1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980" y="4687792"/>
            <a:ext cx="5241725" cy="1354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314F1C-A892-4278-90C1-51C03C6D15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0049" y="4760483"/>
            <a:ext cx="5325294" cy="11688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/>
          <p:nvPr/>
        </p:nvSpPr>
        <p:spPr>
          <a:xfrm>
            <a:off x="691659" y="169748"/>
            <a:ext cx="109859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</a:t>
            </a: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sánh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Razor page vs MVC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geea522d09e_0_15"/>
          <p:cNvCxnSpPr/>
          <p:nvPr/>
        </p:nvCxnSpPr>
        <p:spPr>
          <a:xfrm>
            <a:off x="806549" y="801908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3" name="Google Shape;153;geea522d09e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ompare MVC vs Razor Page Files">
            <a:extLst>
              <a:ext uri="{FF2B5EF4-FFF2-40B4-BE49-F238E27FC236}">
                <a16:creationId xmlns:a16="http://schemas.microsoft.com/office/drawing/2014/main" id="{8EA86AF8-2930-4D51-92D4-CDE96FA3C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453" y="0"/>
            <a:ext cx="4668027" cy="426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150;geea522d09e_0_15">
            <a:extLst>
              <a:ext uri="{FF2B5EF4-FFF2-40B4-BE49-F238E27FC236}">
                <a16:creationId xmlns:a16="http://schemas.microsoft.com/office/drawing/2014/main" id="{E83723C8-CCD0-43EF-BB03-94652B524C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1974" y="1002018"/>
            <a:ext cx="6367296" cy="1030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Razor View Engine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là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View Engine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mặc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định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của ASP.NET Core. Nó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lấy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mã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Razor trong file View và chuyển sang HTML response. </a:t>
            </a:r>
            <a:endParaRPr lang="en-US"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608320-427E-4A55-B321-2085B320F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476" y="1939493"/>
            <a:ext cx="5454292" cy="210672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81A23AD-E104-42BA-98E6-6C82D770A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162541"/>
              </p:ext>
            </p:extLst>
          </p:nvPr>
        </p:nvGraphicFramePr>
        <p:xfrm>
          <a:off x="590037" y="4363855"/>
          <a:ext cx="7082630" cy="15928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41315">
                  <a:extLst>
                    <a:ext uri="{9D8B030D-6E8A-4147-A177-3AD203B41FA5}">
                      <a16:colId xmlns:a16="http://schemas.microsoft.com/office/drawing/2014/main" val="1581139009"/>
                    </a:ext>
                  </a:extLst>
                </a:gridCol>
                <a:gridCol w="3541315">
                  <a:extLst>
                    <a:ext uri="{9D8B030D-6E8A-4147-A177-3AD203B41FA5}">
                      <a16:colId xmlns:a16="http://schemas.microsoft.com/office/drawing/2014/main" val="1663294144"/>
                    </a:ext>
                  </a:extLst>
                </a:gridCol>
              </a:tblGrid>
              <a:tr h="32314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/>
                        <a:t>Razor Page</a:t>
                      </a:r>
                    </a:p>
                  </a:txBody>
                  <a:tcPr marL="79680" marR="79680" marT="39840" marB="398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/>
                        <a:t>MVC</a:t>
                      </a:r>
                    </a:p>
                  </a:txBody>
                  <a:tcPr marL="79680" marR="79680" marT="39840" marB="39840"/>
                </a:tc>
                <a:extLst>
                  <a:ext uri="{0D108BD9-81ED-4DB2-BD59-A6C34878D82A}">
                    <a16:rowId xmlns:a16="http://schemas.microsoft.com/office/drawing/2014/main" val="3255329197"/>
                  </a:ext>
                </a:extLst>
              </a:tr>
              <a:tr h="323145">
                <a:tc>
                  <a:txBody>
                    <a:bodyPr/>
                    <a:lstStyle/>
                    <a:p>
                      <a:r>
                        <a:rPr lang="en-US" sz="1400" dirty="0" err="1"/>
                        <a:t>Tập</a:t>
                      </a:r>
                      <a:r>
                        <a:rPr lang="en-US" sz="1400" dirty="0"/>
                        <a:t> trung </a:t>
                      </a:r>
                      <a:r>
                        <a:rPr lang="en-US" sz="1400" dirty="0" err="1"/>
                        <a:t>vào</a:t>
                      </a:r>
                      <a:r>
                        <a:rPr lang="en-US" sz="1400" dirty="0"/>
                        <a:t> page</a:t>
                      </a:r>
                    </a:p>
                  </a:txBody>
                  <a:tcPr marL="79680" marR="79680" marT="39840" marB="3984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Tập</a:t>
                      </a:r>
                      <a:r>
                        <a:rPr lang="en-US" sz="1400" dirty="0"/>
                        <a:t> trung </a:t>
                      </a:r>
                      <a:r>
                        <a:rPr lang="en-US" sz="1400" dirty="0" err="1"/>
                        <a:t>vào</a:t>
                      </a:r>
                      <a:r>
                        <a:rPr lang="en-US" sz="1400" dirty="0"/>
                        <a:t> action(controller)</a:t>
                      </a:r>
                    </a:p>
                  </a:txBody>
                  <a:tcPr marL="79680" marR="79680" marT="39840" marB="39840"/>
                </a:tc>
                <a:extLst>
                  <a:ext uri="{0D108BD9-81ED-4DB2-BD59-A6C34878D82A}">
                    <a16:rowId xmlns:a16="http://schemas.microsoft.com/office/drawing/2014/main" val="1741027969"/>
                  </a:ext>
                </a:extLst>
              </a:tr>
              <a:tr h="323145">
                <a:tc>
                  <a:txBody>
                    <a:bodyPr/>
                    <a:lstStyle/>
                    <a:p>
                      <a:r>
                        <a:rPr lang="en-US" sz="1400" dirty="0"/>
                        <a:t>Đ</a:t>
                      </a:r>
                      <a:r>
                        <a:rPr lang="vi-VN" sz="1400" dirty="0"/>
                        <a:t>ơ</a:t>
                      </a:r>
                      <a:r>
                        <a:rPr lang="en-US" sz="1400" dirty="0"/>
                        <a:t>n giản và dễ tiếp </a:t>
                      </a:r>
                      <a:r>
                        <a:rPr lang="en-US" sz="1400" dirty="0" err="1"/>
                        <a:t>cận</a:t>
                      </a:r>
                      <a:endParaRPr lang="en-US" sz="1400" dirty="0"/>
                    </a:p>
                  </a:txBody>
                  <a:tcPr marL="79680" marR="79680" marT="39840" marB="3984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Phức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tạp</a:t>
                      </a:r>
                      <a:r>
                        <a:rPr lang="en-US" sz="1400" dirty="0"/>
                        <a:t> h</a:t>
                      </a:r>
                      <a:r>
                        <a:rPr lang="vi-VN" sz="1400" dirty="0"/>
                        <a:t>ơ</a:t>
                      </a:r>
                      <a:r>
                        <a:rPr lang="en-US" sz="1400" dirty="0"/>
                        <a:t>n</a:t>
                      </a:r>
                    </a:p>
                  </a:txBody>
                  <a:tcPr marL="79680" marR="79680" marT="39840" marB="39840"/>
                </a:tc>
                <a:extLst>
                  <a:ext uri="{0D108BD9-81ED-4DB2-BD59-A6C34878D82A}">
                    <a16:rowId xmlns:a16="http://schemas.microsoft.com/office/drawing/2014/main" val="1232435069"/>
                  </a:ext>
                </a:extLst>
              </a:tr>
              <a:tr h="144705">
                <a:tc>
                  <a:txBody>
                    <a:bodyPr/>
                    <a:lstStyle/>
                    <a:p>
                      <a:r>
                        <a:rPr lang="en-US" sz="1400" dirty="0" err="1"/>
                        <a:t>Phù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hợp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với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ứng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dụng</a:t>
                      </a:r>
                      <a:r>
                        <a:rPr lang="en-US" sz="1400" dirty="0"/>
                        <a:t> nhỏ</a:t>
                      </a:r>
                    </a:p>
                  </a:txBody>
                  <a:tcPr marL="79680" marR="79680" marT="39840" marB="3984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Phù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hợp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với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ứng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dụng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lớn</a:t>
                      </a:r>
                      <a:r>
                        <a:rPr lang="en-US" sz="1400" dirty="0"/>
                        <a:t>, dễ </a:t>
                      </a:r>
                      <a:r>
                        <a:rPr lang="en-US" sz="1400" dirty="0" err="1"/>
                        <a:t>tích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hợp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nhiều</a:t>
                      </a:r>
                      <a:r>
                        <a:rPr lang="en-US" sz="1400" dirty="0"/>
                        <a:t> service </a:t>
                      </a:r>
                      <a:r>
                        <a:rPr lang="en-US" sz="1400" dirty="0" err="1"/>
                        <a:t>hỗ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trợ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79680" marR="79680" marT="39840" marB="39840"/>
                </a:tc>
                <a:extLst>
                  <a:ext uri="{0D108BD9-81ED-4DB2-BD59-A6C34878D82A}">
                    <a16:rowId xmlns:a16="http://schemas.microsoft.com/office/drawing/2014/main" val="4289925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5636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ef53d5d55_1_114"/>
          <p:cNvSpPr txBox="1"/>
          <p:nvPr/>
        </p:nvSpPr>
        <p:spPr>
          <a:xfrm>
            <a:off x="677334" y="678873"/>
            <a:ext cx="978228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dynamic layout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9" name="Google Shape;309;geef53d5d55_1_114"/>
          <p:cNvCxnSpPr>
            <a:cxnSpLocks/>
          </p:cNvCxnSpPr>
          <p:nvPr/>
        </p:nvCxnSpPr>
        <p:spPr>
          <a:xfrm>
            <a:off x="815879" y="1325204"/>
            <a:ext cx="712447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0" name="Google Shape;310;geef53d5d55_1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66A6DA-EC85-422D-81AD-CD42D8676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643983"/>
            <a:ext cx="8245151" cy="431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6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ef53d5d55_1_168"/>
          <p:cNvSpPr txBox="1"/>
          <p:nvPr/>
        </p:nvSpPr>
        <p:spPr>
          <a:xfrm>
            <a:off x="677321" y="678875"/>
            <a:ext cx="853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components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1" name="Google Shape;331;geef53d5d55_1_16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2" name="Google Shape;332;geef53d5d55_1_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9;geef53d5d55_1_89">
            <a:extLst>
              <a:ext uri="{FF2B5EF4-FFF2-40B4-BE49-F238E27FC236}">
                <a16:creationId xmlns:a16="http://schemas.microsoft.com/office/drawing/2014/main" id="{E7D88335-BB28-4B90-9CFC-58D32F3C85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16" y="1637035"/>
            <a:ext cx="8596800" cy="118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component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thể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đóng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gói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cả view và logic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tái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component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thể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rerender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 thể invoked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parameters hoặc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parameters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BA3418-C970-49B3-8EF6-47717D19D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176" y="2887686"/>
            <a:ext cx="4305490" cy="2709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22AFB0-3D0C-47C2-9697-CF78FB3C1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36" y="2981409"/>
            <a:ext cx="7003387" cy="252243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ef53d5d55_1_148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D69D85"/>
              </a:solidFill>
              <a:highlight>
                <a:srgbClr val="41433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geef53d5d55_1_148"/>
          <p:cNvSpPr txBox="1"/>
          <p:nvPr/>
        </p:nvSpPr>
        <p:spPr>
          <a:xfrm>
            <a:off x="677321" y="678875"/>
            <a:ext cx="853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component search paths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9" name="Google Shape;339;geef53d5d55_1_14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0" name="Google Shape;340;geef53d5d55_1_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BE6B06-9E40-4C78-8170-2FC9A5571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140" y="1459104"/>
            <a:ext cx="5012916" cy="21423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EC0EE6-D217-441B-96B9-324C514F7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875" y="3834570"/>
            <a:ext cx="7627394" cy="291586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ef53d5d55_1_159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D69D85"/>
              </a:solidFill>
              <a:highlight>
                <a:srgbClr val="41433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geef53d5d55_1_159"/>
          <p:cNvSpPr txBox="1"/>
          <p:nvPr/>
        </p:nvSpPr>
        <p:spPr>
          <a:xfrm>
            <a:off x="233271" y="165775"/>
            <a:ext cx="853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view components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8" name="Google Shape;348;geef53d5d55_1_159"/>
          <p:cNvCxnSpPr>
            <a:cxnSpLocks/>
          </p:cNvCxnSpPr>
          <p:nvPr/>
        </p:nvCxnSpPr>
        <p:spPr>
          <a:xfrm>
            <a:off x="233271" y="961310"/>
            <a:ext cx="745515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9" name="Google Shape;349;geef53d5d55_1_1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92E9E9-EE5F-430D-A3AF-9F8602050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110346"/>
            <a:ext cx="9374155" cy="4921836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eef53d5d55_1_345"/>
          <p:cNvSpPr txBox="1"/>
          <p:nvPr/>
        </p:nvSpPr>
        <p:spPr>
          <a:xfrm>
            <a:off x="677324" y="678875"/>
            <a:ext cx="5253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1" name="Google Shape;451;geef53d5d55_1_34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2" name="Google Shape;452;geef53d5d55_1_3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eef53d5d55_1_345"/>
          <p:cNvSpPr txBox="1"/>
          <p:nvPr/>
        </p:nvSpPr>
        <p:spPr>
          <a:xfrm>
            <a:off x="4195050" y="2735425"/>
            <a:ext cx="19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</a:t>
            </a:r>
            <a:endParaRPr sz="480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ef53d5d55_1_253"/>
          <p:cNvSpPr txBox="1"/>
          <p:nvPr/>
        </p:nvSpPr>
        <p:spPr>
          <a:xfrm>
            <a:off x="677324" y="678875"/>
            <a:ext cx="5253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9" name="Google Shape;459;geef53d5d55_1_253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60" name="Google Shape;460;geef53d5d55_1_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geef53d5d55_1_253"/>
          <p:cNvSpPr txBox="1"/>
          <p:nvPr/>
        </p:nvSpPr>
        <p:spPr>
          <a:xfrm>
            <a:off x="3601700" y="3130125"/>
            <a:ext cx="4509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480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ef53d5d55_1_1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syntax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0" name="Google Shape;160;geef53d5d55_1_1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1" name="Google Shape;161;geef53d5d55_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63AF4-D84D-4FBB-A7C9-18ABD8451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670181"/>
            <a:ext cx="8596668" cy="127829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chuyển đổi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giữa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Razor và html using @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pages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nhận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từ Page Model và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hiển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thị data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097C9B-A9C1-42A7-83B2-255CB54FF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2" y="2910208"/>
            <a:ext cx="4826006" cy="17793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"/>
          <p:cNvSpPr txBox="1">
            <a:spLocks noGrp="1"/>
          </p:cNvSpPr>
          <p:nvPr>
            <p:ph type="body" idx="1"/>
          </p:nvPr>
        </p:nvSpPr>
        <p:spPr>
          <a:xfrm>
            <a:off x="677334" y="1287635"/>
            <a:ext cx="8596668" cy="498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điều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kiện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render nội dung html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nhau</a:t>
            </a:r>
          </a:p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Dùng vọng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lặp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lặp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sản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phẩm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Tạo block code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c#</a:t>
            </a:r>
            <a:b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"/>
          <p:cNvSpPr txBox="1"/>
          <p:nvPr/>
        </p:nvSpPr>
        <p:spPr>
          <a:xfrm>
            <a:off x="677316" y="346804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600"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syntax</a:t>
            </a:r>
          </a:p>
        </p:txBody>
      </p:sp>
      <p:cxnSp>
        <p:nvCxnSpPr>
          <p:cNvPr id="168" name="Google Shape;168;p2"/>
          <p:cNvCxnSpPr/>
          <p:nvPr/>
        </p:nvCxnSpPr>
        <p:spPr>
          <a:xfrm>
            <a:off x="750565" y="1012222"/>
            <a:ext cx="52108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9" name="Google Shape;1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EF7FAA-3AAD-4240-BEA2-22642013C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666" y="3290442"/>
            <a:ext cx="4046361" cy="980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57306D-C1BB-40CF-A476-183DA9AEE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666" y="4708498"/>
            <a:ext cx="2751902" cy="917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BCB377-69BB-4495-8693-D72E398995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4666" y="1765471"/>
            <a:ext cx="3879320" cy="10878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ef53d5d55_1_10"/>
          <p:cNvSpPr txBox="1">
            <a:spLocks noGrp="1"/>
          </p:cNvSpPr>
          <p:nvPr>
            <p:ph type="body" idx="1"/>
          </p:nvPr>
        </p:nvSpPr>
        <p:spPr>
          <a:xfrm>
            <a:off x="677334" y="1710388"/>
            <a:ext cx="8596800" cy="120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Yêu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razor page directive (@page)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directive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báo ở trong class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(.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cshtml.cs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propery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ở Page Model và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hiển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thị data.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geef53d5d55_1_10"/>
          <p:cNvSpPr txBox="1"/>
          <p:nvPr/>
        </p:nvSpPr>
        <p:spPr>
          <a:xfrm>
            <a:off x="677315" y="678704"/>
            <a:ext cx="833605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hiểu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model (.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cshtml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2" name="Google Shape;192;geef53d5d55_1_10"/>
          <p:cNvCxnSpPr>
            <a:cxnSpLocks/>
          </p:cNvCxnSpPr>
          <p:nvPr/>
        </p:nvCxnSpPr>
        <p:spPr>
          <a:xfrm flipV="1">
            <a:off x="815879" y="1324994"/>
            <a:ext cx="6172750" cy="21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" name="Google Shape;193;geef53d5d55_1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FDE1D9-33CE-4464-9132-EFAB0FFF5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195" y="3305247"/>
            <a:ext cx="5150269" cy="2107674"/>
          </a:xfrm>
          <a:prstGeom prst="rect">
            <a:avLst/>
          </a:prstGeom>
        </p:spPr>
      </p:pic>
      <p:sp>
        <p:nvSpPr>
          <p:cNvPr id="7" name="Google Shape;190;geef53d5d55_1_10">
            <a:extLst>
              <a:ext uri="{FF2B5EF4-FFF2-40B4-BE49-F238E27FC236}">
                <a16:creationId xmlns:a16="http://schemas.microsoft.com/office/drawing/2014/main" id="{FF146871-5ACD-4287-A1B0-1EBC98E4A7F2}"/>
              </a:ext>
            </a:extLst>
          </p:cNvPr>
          <p:cNvSpPr txBox="1">
            <a:spLocks/>
          </p:cNvSpPr>
          <p:nvPr/>
        </p:nvSpPr>
        <p:spPr>
          <a:xfrm>
            <a:off x="677334" y="3711571"/>
            <a:ext cx="8596800" cy="81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37160" indent="0">
              <a:spcBef>
                <a:spcPts val="0"/>
              </a:spcBef>
              <a:buClr>
                <a:schemeClr val="lt1"/>
              </a:buClr>
              <a:buFont typeface="Noto Sans Symbols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ea522d09e_0_8"/>
          <p:cNvSpPr txBox="1">
            <a:spLocks noGrp="1"/>
          </p:cNvSpPr>
          <p:nvPr>
            <p:ph type="body" idx="1"/>
          </p:nvPr>
        </p:nvSpPr>
        <p:spPr>
          <a:xfrm>
            <a:off x="677316" y="1592250"/>
            <a:ext cx="8596800" cy="151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1" lv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cshtml.cs</a:t>
            </a:r>
            <a:endParaRPr lang="en-US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Class model kế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thừa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từ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PageModel</a:t>
            </a:r>
            <a:endParaRPr lang="en-US"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property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khai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báo ở class model đ</a:t>
            </a:r>
            <a:r>
              <a:rPr lang="vi-VN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ư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ợc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ở Razor template</a:t>
            </a:r>
            <a:endParaRPr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eea522d09e_0_8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hiểu </a:t>
            </a: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model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geea522d09e_0_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eea522d09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463F33-4B12-4724-A9E4-1B486ABDC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653" y="804507"/>
            <a:ext cx="3966878" cy="335920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2D757C-E4D2-4C90-A58D-0BD0A7CA839E}"/>
              </a:ext>
            </a:extLst>
          </p:cNvPr>
          <p:cNvSpPr/>
          <p:nvPr/>
        </p:nvSpPr>
        <p:spPr>
          <a:xfrm>
            <a:off x="882116" y="34892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320040"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Có thể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truyền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liệu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từ page model đến Razor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ViewData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. (Không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đ</a:t>
            </a:r>
            <a:r>
              <a:rPr lang="vi-VN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ư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ợc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ViewBag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F6D35-1DA6-479F-8CAC-FDEAEFF6D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867" y="4492463"/>
            <a:ext cx="3337849" cy="11202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ea522d09e_0_8"/>
          <p:cNvSpPr txBox="1"/>
          <p:nvPr/>
        </p:nvSpPr>
        <p:spPr>
          <a:xfrm>
            <a:off x="677333" y="678873"/>
            <a:ext cx="1042609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model 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equest convention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geea522d09e_0_8"/>
          <p:cNvCxnSpPr>
            <a:cxnSpLocks/>
          </p:cNvCxnSpPr>
          <p:nvPr/>
        </p:nvCxnSpPr>
        <p:spPr>
          <a:xfrm>
            <a:off x="815879" y="1325204"/>
            <a:ext cx="845823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eea522d09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365D7E-671D-4038-B228-42D5D5FB1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85" y="1876343"/>
            <a:ext cx="5357415" cy="22792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751C2A-1A60-4287-8537-3F762D6D9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277" y="1546603"/>
            <a:ext cx="4206605" cy="41380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8BC167-A899-4B9C-AC3C-3B27DF24DA96}"/>
              </a:ext>
            </a:extLst>
          </p:cNvPr>
          <p:cNvSpPr/>
          <p:nvPr/>
        </p:nvSpPr>
        <p:spPr>
          <a:xfrm>
            <a:off x="369292" y="47068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320040"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Chú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ý cách đặt tên custom handler: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OnPost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+ Name handler</a:t>
            </a:r>
          </a:p>
        </p:txBody>
      </p:sp>
    </p:spTree>
    <p:extLst>
      <p:ext uri="{BB962C8B-B14F-4D97-AF65-F5344CB8AC3E}">
        <p14:creationId xmlns:p14="http://schemas.microsoft.com/office/powerpoint/2010/main" val="35719541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960</Words>
  <Application>Microsoft Office PowerPoint</Application>
  <PresentationFormat>Widescreen</PresentationFormat>
  <Paragraphs>157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-apple-system</vt:lpstr>
      <vt:lpstr>Arial</vt:lpstr>
      <vt:lpstr>Noto Sans Symbols</vt:lpstr>
      <vt:lpstr>Times New Roman</vt:lpstr>
      <vt:lpstr>Trebuchet MS</vt:lpstr>
      <vt:lpstr>Facet</vt:lpstr>
      <vt:lpstr>Razor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page</dc:title>
  <dc:creator>Hai Do</dc:creator>
  <cp:lastModifiedBy>Nguyen Duc Hoang Long</cp:lastModifiedBy>
  <cp:revision>91</cp:revision>
  <dcterms:created xsi:type="dcterms:W3CDTF">2014-09-08T06:46:16Z</dcterms:created>
  <dcterms:modified xsi:type="dcterms:W3CDTF">2021-09-15T13:57:16Z</dcterms:modified>
</cp:coreProperties>
</file>