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309" r:id="rId3"/>
    <p:sldId id="257" r:id="rId4"/>
    <p:sldId id="258" r:id="rId5"/>
    <p:sldId id="259" r:id="rId6"/>
    <p:sldId id="260" r:id="rId7"/>
    <p:sldId id="293" r:id="rId8"/>
    <p:sldId id="262" r:id="rId9"/>
    <p:sldId id="261" r:id="rId10"/>
    <p:sldId id="300" r:id="rId11"/>
    <p:sldId id="294" r:id="rId12"/>
    <p:sldId id="263" r:id="rId13"/>
    <p:sldId id="302" r:id="rId14"/>
    <p:sldId id="295" r:id="rId15"/>
    <p:sldId id="297" r:id="rId16"/>
    <p:sldId id="296" r:id="rId17"/>
    <p:sldId id="298" r:id="rId18"/>
    <p:sldId id="310" r:id="rId19"/>
    <p:sldId id="303" r:id="rId20"/>
    <p:sldId id="311" r:id="rId21"/>
    <p:sldId id="304" r:id="rId22"/>
    <p:sldId id="299" r:id="rId23"/>
    <p:sldId id="266" r:id="rId24"/>
    <p:sldId id="305" r:id="rId25"/>
    <p:sldId id="267" r:id="rId26"/>
    <p:sldId id="268" r:id="rId27"/>
    <p:sldId id="269" r:id="rId28"/>
    <p:sldId id="306" r:id="rId29"/>
    <p:sldId id="270" r:id="rId30"/>
    <p:sldId id="271" r:id="rId31"/>
    <p:sldId id="272" r:id="rId32"/>
    <p:sldId id="307" r:id="rId33"/>
    <p:sldId id="273" r:id="rId34"/>
    <p:sldId id="274" r:id="rId35"/>
    <p:sldId id="275" r:id="rId36"/>
    <p:sldId id="276" r:id="rId37"/>
    <p:sldId id="308" r:id="rId38"/>
    <p:sldId id="277" r:id="rId39"/>
    <p:sldId id="278" r:id="rId40"/>
    <p:sldId id="279" r:id="rId41"/>
    <p:sldId id="291" r:id="rId42"/>
    <p:sldId id="292" r:id="rId4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6" roundtripDataSignature="AMtx7mjVEwqA5jePl45nlKRjSNtdNd4Y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customschemas.google.com/relationships/presentationmetadata" Target="meta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ea522d09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0" name="Google Shape;180;geea522d09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55811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ea522d09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0" name="Google Shape;180;geea522d09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7182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ef53d5d55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geef53d5d55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ef53d5d55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geef53d5d55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431280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ef53d5d55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geef53d5d55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04809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ef53d5d55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geef53d5d55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381066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ef53d5d55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geef53d5d55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536701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ef53d5d55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geef53d5d55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831677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ef53d5d55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geef53d5d55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78067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ef53d5d55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geef53d5d55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33517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ea522d09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8" name="Google Shape;148;geea522d09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056171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ef53d5d55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geef53d5d55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437003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ef53d5d55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geef53d5d55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209477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ef53d5d55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geef53d5d55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433371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ef53d5d55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0" name="Google Shape;220;geef53d5d55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ef53d5d55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0" name="Google Shape;220;geef53d5d55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937366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ef53d5d55_1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1" name="Google Shape;231;geef53d5d55_1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eef53d5d55_1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0" name="Google Shape;240;geef53d5d55_1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eef53d5d55_1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1" name="Google Shape;251;geef53d5d55_1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ef53d5d55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geef53d5d55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924650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eef53d5d55_1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2" name="Google Shape;262;geef53d5d55_1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ea522d09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8" name="Google Shape;148;geea522d09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eef53d5d55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0" name="Google Shape;270;geef53d5d55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eef53d5d55_1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8" name="Google Shape;278;geef53d5d55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ef53d5d55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geef53d5d55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085686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eef53d5d55_1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7" name="Google Shape;287;geef53d5d55_1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eef53d5d55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6" name="Google Shape;296;geef53d5d55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eef53d5d55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5" name="Google Shape;305;geef53d5d55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ef53d5d55_1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7" name="Google Shape;317;geef53d5d55_1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eef53d5d55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5" name="Google Shape;305;geef53d5d55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171970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eef53d5d55_1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7" name="Google Shape;327;geef53d5d55_1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eef53d5d55_1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5" name="Google Shape;335;geef53d5d55_1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ef53d5d55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6" name="Google Shape;156;geef53d5d55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eef53d5d55_1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4" name="Google Shape;344;geef53d5d55_1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eef53d5d55_1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8" name="Google Shape;448;geef53d5d55_1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ef53d5d55_1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56" name="Google Shape;456;geef53d5d55_1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ef53d5d55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2" name="Google Shape;172;geef53d5d55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ea522d09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0" name="Google Shape;180;geea522d09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06897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f53d5d55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8" name="Google Shape;188;geef53d5d55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ea522d09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0" name="Google Shape;180;geea522d09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Google Shape;26;p5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27" name="Google Shape;27;p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5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30" name="Google Shape;30;p5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31" name="Google Shape;31;p5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32" name="Google Shape;32;p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5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5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6" name="Google Shape;136;p2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D3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4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10" name="Google Shape;10;p4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4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13" name="Google Shape;13;p4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14" name="Google Shape;14;p4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15" name="Google Shape;15;p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4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luralsight.com/library/courses/razor-pages-aspdotnet-core-getting-started/table-of-content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www.tutorialsteacher.com/mvc/razor-syntax" TargetMode="External"/><Relationship Id="rId4" Type="http://schemas.openxmlformats.org/officeDocument/2006/relationships/hyperlink" Target="https://docs.microsoft.com/en-us/aspnet/core/razor-pages/?view=aspnetcore-5.0&amp;tabs=visual-studio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>
            <a:spLocks noGrp="1"/>
          </p:cNvSpPr>
          <p:nvPr>
            <p:ph type="ctrTitle"/>
          </p:nvPr>
        </p:nvSpPr>
        <p:spPr>
          <a:xfrm>
            <a:off x="2598749" y="2848946"/>
            <a:ext cx="7766936" cy="85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Razor page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5" name="Google Shape;14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5022" y="331825"/>
            <a:ext cx="2265400" cy="57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ea522d09e_0_8"/>
          <p:cNvSpPr txBox="1"/>
          <p:nvPr/>
        </p:nvSpPr>
        <p:spPr>
          <a:xfrm>
            <a:off x="677333" y="678873"/>
            <a:ext cx="1042609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i="0" u="none" strike="noStrike" cap="none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model 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3600" i="0" u="none" strike="noStrike" cap="none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equest convention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4" name="Google Shape;184;geea522d09e_0_8"/>
          <p:cNvCxnSpPr>
            <a:cxnSpLocks/>
          </p:cNvCxnSpPr>
          <p:nvPr/>
        </p:nvCxnSpPr>
        <p:spPr>
          <a:xfrm>
            <a:off x="815879" y="1325204"/>
            <a:ext cx="845823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5" name="Google Shape;185;geea522d09e_0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365D7E-671D-4038-B228-42D5D5FB14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585" y="2152742"/>
            <a:ext cx="5357415" cy="227929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7751C2A-1A60-4287-8537-3F762D6D9A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9285" y="1537272"/>
            <a:ext cx="4206605" cy="413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54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ea522d09e_0_8"/>
          <p:cNvSpPr txBox="1"/>
          <p:nvPr/>
        </p:nvSpPr>
        <p:spPr>
          <a:xfrm>
            <a:off x="677316" y="678704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i="0" u="none" strike="noStrike" cap="none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Razor pages request pipeline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4" name="Google Shape;184;geea522d09e_0_8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5" name="Google Shape;185;geea522d09e_0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EE4998-9313-48B9-A410-FCB0BA31F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16" y="1836282"/>
            <a:ext cx="8359864" cy="318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245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ef53d5d55_1_27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147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một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tính năng của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.net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core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giúp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thêm code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phía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server side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vào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html dễ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dàng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geef53d5d55_1_27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Tag Helpers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0" name="Google Shape;200;geef53d5d55_1_27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1" name="Google Shape;201;geef53d5d55_1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ef53d5d55_1_27"/>
          <p:cNvSpPr txBox="1"/>
          <p:nvPr/>
        </p:nvSpPr>
        <p:spPr>
          <a:xfrm>
            <a:off x="677333" y="678873"/>
            <a:ext cx="1077132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sánh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HTML Helper và Tag Helpers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0" name="Google Shape;200;geef53d5d55_1_27"/>
          <p:cNvCxnSpPr>
            <a:cxnSpLocks/>
          </p:cNvCxnSpPr>
          <p:nvPr/>
        </p:nvCxnSpPr>
        <p:spPr>
          <a:xfrm>
            <a:off x="815879" y="1325204"/>
            <a:ext cx="721777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1" name="Google Shape;201;geef53d5d55_1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139250-7EFA-4BCE-8E0B-D92BB1833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869" y="2414810"/>
            <a:ext cx="8903490" cy="3340590"/>
          </a:xfrm>
          <a:prstGeom prst="rect">
            <a:avLst/>
          </a:prstGeom>
        </p:spPr>
      </p:pic>
      <p:sp>
        <p:nvSpPr>
          <p:cNvPr id="6" name="Google Shape;198;geef53d5d55_1_27">
            <a:extLst>
              <a:ext uri="{FF2B5EF4-FFF2-40B4-BE49-F238E27FC236}">
                <a16:creationId xmlns:a16="http://schemas.microsoft.com/office/drawing/2014/main" id="{ADE12416-F1F3-48FB-98C7-4CA9148EA4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3989" y="1454898"/>
            <a:ext cx="8596800" cy="959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Tag Helpers dễ đọc h</a:t>
            </a:r>
            <a:r>
              <a:rPr lang="vi-VN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ơ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n,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giữ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cấu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trúc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html, Không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cần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biểu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thức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lambda,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thuộc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tính thể hiện rõ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ràng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41680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ef53d5d55_1_27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147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Tạo ra intelligent link 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lý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url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 (routing)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Hỗ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trợ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caching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lý static assets (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js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css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Xây dựng form dễ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dàng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geef53d5d55_1_27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Tag Helpers dùng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làm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gì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0" name="Google Shape;200;geef53d5d55_1_27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1" name="Google Shape;201;geef53d5d55_1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2945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ef53d5d55_1_27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loại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Tag Helpers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0" name="Google Shape;200;geef53d5d55_1_27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1" name="Google Shape;201;geef53d5d55_1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98;geef53d5d55_1_27">
            <a:extLst>
              <a:ext uri="{FF2B5EF4-FFF2-40B4-BE49-F238E27FC236}">
                <a16:creationId xmlns:a16="http://schemas.microsoft.com/office/drawing/2014/main" id="{307F9AC8-08CB-4597-AAFD-A240BFC0F8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6077" y="1950650"/>
            <a:ext cx="3759939" cy="147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Utility Tag Helper</a:t>
            </a:r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Anchor Tag Helper</a:t>
            </a:r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Image Tag Helper</a:t>
            </a:r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Caching Tag Helper</a:t>
            </a:r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Environment Tag Helper</a:t>
            </a:r>
            <a:endParaRPr dirty="0">
              <a:solidFill>
                <a:schemeClr val="lt1"/>
              </a:solid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198;geef53d5d55_1_27">
            <a:extLst>
              <a:ext uri="{FF2B5EF4-FFF2-40B4-BE49-F238E27FC236}">
                <a16:creationId xmlns:a16="http://schemas.microsoft.com/office/drawing/2014/main" id="{51C1D777-DAE0-4954-92E5-D94C31E02E71}"/>
              </a:ext>
            </a:extLst>
          </p:cNvPr>
          <p:cNvSpPr txBox="1">
            <a:spLocks/>
          </p:cNvSpPr>
          <p:nvPr/>
        </p:nvSpPr>
        <p:spPr>
          <a:xfrm>
            <a:off x="5430713" y="1869785"/>
            <a:ext cx="4142495" cy="147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indent="0">
              <a:spcBef>
                <a:spcPts val="0"/>
              </a:spcBef>
              <a:buFont typeface="Noto Sans Symbols"/>
              <a:buNone/>
            </a:pPr>
            <a:r>
              <a:rPr lang="sv-SE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 Tag Helper</a:t>
            </a:r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sv-SE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Form Tag Helper</a:t>
            </a:r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sv-SE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Input Tag Helper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-    Validation Tag Helper</a:t>
            </a:r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sv-SE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Label Tag Helper</a:t>
            </a:r>
          </a:p>
        </p:txBody>
      </p:sp>
    </p:spTree>
    <p:extLst>
      <p:ext uri="{BB962C8B-B14F-4D97-AF65-F5344CB8AC3E}">
        <p14:creationId xmlns:p14="http://schemas.microsoft.com/office/powerpoint/2010/main" val="4110794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ef53d5d55_1_27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Attribute Tag Helpers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0" name="Google Shape;200;geef53d5d55_1_27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1" name="Google Shape;201;geef53d5d55_1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16B17E-576E-4E64-BA3F-00B2A1BF0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233" y="1822064"/>
            <a:ext cx="8821029" cy="271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622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ef53d5d55_1_27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Elements Tag Helpers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0" name="Google Shape;200;geef53d5d55_1_27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1" name="Google Shape;201;geef53d5d55_1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8B63362-902B-445B-A7E7-C71B02D99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535" y="1971536"/>
            <a:ext cx="8360682" cy="233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705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ef53d5d55_1_27"/>
          <p:cNvSpPr txBox="1"/>
          <p:nvPr/>
        </p:nvSpPr>
        <p:spPr>
          <a:xfrm>
            <a:off x="677333" y="678873"/>
            <a:ext cx="1077132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3600"/>
            </a:pP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loại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của Form Tag Helpers</a:t>
            </a:r>
          </a:p>
        </p:txBody>
      </p:sp>
      <p:cxnSp>
        <p:nvCxnSpPr>
          <p:cNvPr id="200" name="Google Shape;200;geef53d5d55_1_27"/>
          <p:cNvCxnSpPr>
            <a:cxnSpLocks/>
          </p:cNvCxnSpPr>
          <p:nvPr/>
        </p:nvCxnSpPr>
        <p:spPr>
          <a:xfrm flipV="1">
            <a:off x="815879" y="1325163"/>
            <a:ext cx="5715550" cy="4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1" name="Google Shape;201;geef53d5d55_1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98;geef53d5d55_1_27">
            <a:extLst>
              <a:ext uri="{FF2B5EF4-FFF2-40B4-BE49-F238E27FC236}">
                <a16:creationId xmlns:a16="http://schemas.microsoft.com/office/drawing/2014/main" id="{395F6BF5-EFEC-47A0-A35A-FB02E60D89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4" y="1586207"/>
            <a:ext cx="8596800" cy="2052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Label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Textarea</a:t>
            </a: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Option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etc</a:t>
            </a: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F4E6B3-5576-4151-8AD5-4AD626073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879" y="3746992"/>
            <a:ext cx="8064356" cy="241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ef53d5d55_1_27"/>
          <p:cNvSpPr txBox="1"/>
          <p:nvPr/>
        </p:nvSpPr>
        <p:spPr>
          <a:xfrm>
            <a:off x="677333" y="678873"/>
            <a:ext cx="1077132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 validation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0" name="Google Shape;200;geef53d5d55_1_27"/>
          <p:cNvCxnSpPr>
            <a:cxnSpLocks/>
          </p:cNvCxnSpPr>
          <p:nvPr/>
        </p:nvCxnSpPr>
        <p:spPr>
          <a:xfrm>
            <a:off x="815879" y="1325204"/>
            <a:ext cx="309364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1" name="Google Shape;201;geef53d5d55_1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EDC417B-98CC-4BF6-AC85-28C8B2CB8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879" y="1718410"/>
            <a:ext cx="7551129" cy="342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359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ea522d09e_0_15"/>
          <p:cNvSpPr txBox="1">
            <a:spLocks noGrp="1"/>
          </p:cNvSpPr>
          <p:nvPr>
            <p:ph type="body" idx="1"/>
          </p:nvPr>
        </p:nvSpPr>
        <p:spPr>
          <a:xfrm>
            <a:off x="815879" y="2375022"/>
            <a:ext cx="8596800" cy="2308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https://app.pluralsight.com/library/courses/razor-pages-aspdotnet-core-getting-started/table-of-contents</a:t>
            </a: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0"/>
              </a:spcBef>
              <a:buClr>
                <a:schemeClr val="lt1"/>
              </a:buClr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https://docs.microsoft.com/en-us/aspnet/core/razor-pages/?view=aspnetcore-5.0&amp;tabs=visual-studio</a:t>
            </a: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0"/>
              </a:spcBef>
              <a:buClr>
                <a:schemeClr val="lt1"/>
              </a:buClr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https://www.tutorialsteacher.com/mvc/razor-syntax</a:t>
            </a: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0"/>
              </a:spcBef>
              <a:buClr>
                <a:schemeClr val="lt1"/>
              </a:buClr>
              <a:buFontTx/>
              <a:buChar char="-"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geea522d09e_0_15"/>
          <p:cNvSpPr txBox="1"/>
          <p:nvPr/>
        </p:nvSpPr>
        <p:spPr>
          <a:xfrm>
            <a:off x="677316" y="723305"/>
            <a:ext cx="1098593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2" name="Google Shape;152;geea522d09e_0_15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3" name="Google Shape;153;geea522d09e_0_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2912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ef53d5d55_1_27"/>
          <p:cNvSpPr txBox="1"/>
          <p:nvPr/>
        </p:nvSpPr>
        <p:spPr>
          <a:xfrm>
            <a:off x="677333" y="678873"/>
            <a:ext cx="1077132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 validation example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0" name="Google Shape;200;geef53d5d55_1_27"/>
          <p:cNvCxnSpPr>
            <a:cxnSpLocks/>
          </p:cNvCxnSpPr>
          <p:nvPr/>
        </p:nvCxnSpPr>
        <p:spPr>
          <a:xfrm flipV="1">
            <a:off x="815879" y="1325163"/>
            <a:ext cx="4623868" cy="4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1" name="Google Shape;201;geef53d5d55_1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D0EABB-53BB-41B0-B36E-9CD54CE3D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9677" y="1689490"/>
            <a:ext cx="3150636" cy="25116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127AA6-A207-42CD-ACA8-4E57259765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539843"/>
            <a:ext cx="3914814" cy="28109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98F8F2-2EFC-438C-B8EB-AFDB3EB977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9261" y="1500340"/>
            <a:ext cx="4119399" cy="28899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098FF2-15D1-4D50-9EB6-4CB39D06D8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4875" y="4390257"/>
            <a:ext cx="4333221" cy="231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9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ef53d5d55_1_27"/>
          <p:cNvSpPr txBox="1"/>
          <p:nvPr/>
        </p:nvSpPr>
        <p:spPr>
          <a:xfrm>
            <a:off x="677316" y="249752"/>
            <a:ext cx="1077132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Làm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việc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nhiều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Forms trong 1 page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0" name="Google Shape;200;geef53d5d55_1_27"/>
          <p:cNvCxnSpPr>
            <a:cxnSpLocks/>
          </p:cNvCxnSpPr>
          <p:nvPr/>
        </p:nvCxnSpPr>
        <p:spPr>
          <a:xfrm flipV="1">
            <a:off x="834540" y="974216"/>
            <a:ext cx="7292423" cy="4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1" name="Google Shape;201;geef53d5d55_1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BFDD251-EE79-478F-ACD5-26E6FE44A5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540" y="1112847"/>
            <a:ext cx="5155951" cy="21015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C31D0F-513E-4600-B48F-22F92A9D8F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1186" y="1268964"/>
            <a:ext cx="3863529" cy="33961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CD54C7-C5A3-40EA-AB4F-1476413482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9155" y="3585936"/>
            <a:ext cx="4926719" cy="231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675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ef53d5d55_1_27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0" name="Google Shape;200;geef53d5d55_1_27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1" name="Google Shape;201;geef53d5d55_1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98;geef53d5d55_1_27">
            <a:extLst>
              <a:ext uri="{FF2B5EF4-FFF2-40B4-BE49-F238E27FC236}">
                <a16:creationId xmlns:a16="http://schemas.microsoft.com/office/drawing/2014/main" id="{7BA3E9E6-10B6-46EE-81CC-B68B5ACBCF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147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Tạo navigation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Tag Helper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vi-VN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ư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 ý khi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Image Tag Helper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lý resources (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css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js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..)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Caching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form in razor pages và form validation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55505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ef53d5d55_1_54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Routing mapping convention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4" name="Google Shape;224;geef53d5d55_1_54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25" name="Google Shape;225;geef53d5d55_1_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9B1B54-3D75-44AA-B36D-2DB9408A64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16" y="1510990"/>
            <a:ext cx="8679932" cy="415326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ef53d5d55_1_54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Routing Collection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4" name="Google Shape;224;geef53d5d55_1_54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25" name="Google Shape;225;geef53d5d55_1_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EE7FBE2-9BEB-410D-A0AC-54ADBCBB0E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433" y="1718161"/>
            <a:ext cx="8695173" cy="342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317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eef53d5d55_1_206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Route template đ</a:t>
            </a:r>
            <a:r>
              <a:rPr lang="vi-VN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ư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ợc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khai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báo ngày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sau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page directive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Template bao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gồm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text, variables và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contraints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geef53d5d55_1_206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 Route template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5" name="Google Shape;235;geef53d5d55_1_206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36" name="Google Shape;236;geef53d5d55_1_2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1ECC827-F2C7-4E29-9FF2-8A945D8657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580" y="3033219"/>
            <a:ext cx="5311600" cy="2499577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eef53d5d55_1_197"/>
          <p:cNvSpPr txBox="1"/>
          <p:nvPr/>
        </p:nvSpPr>
        <p:spPr>
          <a:xfrm>
            <a:off x="677323" y="678875"/>
            <a:ext cx="4799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Tag helpers và routing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4" name="Google Shape;244;geef53d5d55_1_197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45" name="Google Shape;245;geef53d5d55_1_1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0B6B1F1-C949-429E-9705-14974E10C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027" y="1866764"/>
            <a:ext cx="9335309" cy="3124471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eef53d5d55_1_219"/>
          <p:cNvSpPr txBox="1">
            <a:spLocks noGrp="1"/>
          </p:cNvSpPr>
          <p:nvPr>
            <p:ph type="body" idx="1"/>
          </p:nvPr>
        </p:nvSpPr>
        <p:spPr>
          <a:xfrm>
            <a:off x="677325" y="1568577"/>
            <a:ext cx="8596800" cy="4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5080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>
              <a:solidFill>
                <a:srgbClr val="D69D85"/>
              </a:solidFill>
              <a:highlight>
                <a:srgbClr val="414339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geef53d5d55_1_219"/>
          <p:cNvSpPr txBox="1"/>
          <p:nvPr/>
        </p:nvSpPr>
        <p:spPr>
          <a:xfrm>
            <a:off x="677323" y="678875"/>
            <a:ext cx="963300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routing configuration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5" name="Google Shape;255;geef53d5d55_1_219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56" name="Google Shape;256;geef53d5d55_1_2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31B56EF-1B17-4A37-B679-F5FFBE966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879" y="1558240"/>
            <a:ext cx="7674005" cy="2728196"/>
          </a:xfrm>
          <a:prstGeom prst="rect">
            <a:avLst/>
          </a:prstGeom>
        </p:spPr>
      </p:pic>
      <p:sp>
        <p:nvSpPr>
          <p:cNvPr id="10" name="Google Shape;233;geef53d5d55_1_206">
            <a:extLst>
              <a:ext uri="{FF2B5EF4-FFF2-40B4-BE49-F238E27FC236}">
                <a16:creationId xmlns:a16="http://schemas.microsoft.com/office/drawing/2014/main" id="{B39313E7-3067-4C3B-BB5A-4D583AD71873}"/>
              </a:ext>
            </a:extLst>
          </p:cNvPr>
          <p:cNvSpPr txBox="1">
            <a:spLocks/>
          </p:cNvSpPr>
          <p:nvPr/>
        </p:nvSpPr>
        <p:spPr>
          <a:xfrm>
            <a:off x="677334" y="4413379"/>
            <a:ext cx="8596800" cy="1628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Thêm route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application level</a:t>
            </a:r>
            <a:endParaRPr lang="vi-VN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ef53d5d55_1_27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 route templates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0" name="Google Shape;200;geef53d5d55_1_27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1" name="Google Shape;201;geef53d5d55_1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40793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ef53d5d55_1_229"/>
          <p:cNvSpPr txBox="1">
            <a:spLocks noGrp="1"/>
          </p:cNvSpPr>
          <p:nvPr>
            <p:ph type="body" idx="1"/>
          </p:nvPr>
        </p:nvSpPr>
        <p:spPr>
          <a:xfrm>
            <a:off x="677325" y="1568577"/>
            <a:ext cx="8596800" cy="4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Thiết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lập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quy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tắc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trong đ</a:t>
            </a:r>
            <a:r>
              <a:rPr lang="vi-VN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ư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ờng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dẫn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url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để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tìm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chính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xác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route.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geef53d5d55_1_229"/>
          <p:cNvSpPr txBox="1"/>
          <p:nvPr/>
        </p:nvSpPr>
        <p:spPr>
          <a:xfrm>
            <a:off x="677323" y="678875"/>
            <a:ext cx="4799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Route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contraints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6" name="Google Shape;266;geef53d5d55_1_229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67" name="Google Shape;267;geef53d5d55_1_2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A04FEA-246B-4782-98B7-A0326BF80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192" y="1971534"/>
            <a:ext cx="8213601" cy="20236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9EC9D2-7F78-480C-80A3-4AEA2C5D21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192" y="4278760"/>
            <a:ext cx="8213601" cy="185904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ea522d09e_0_15"/>
          <p:cNvSpPr txBox="1">
            <a:spLocks noGrp="1"/>
          </p:cNvSpPr>
          <p:nvPr>
            <p:ph type="body" idx="1"/>
          </p:nvPr>
        </p:nvSpPr>
        <p:spPr>
          <a:xfrm>
            <a:off x="815879" y="2375022"/>
            <a:ext cx="8596800" cy="2308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7160" lvl="0" indent="0">
              <a:spcBef>
                <a:spcPts val="0"/>
              </a:spcBef>
              <a:buClr>
                <a:schemeClr val="lt1"/>
              </a:buClr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Razor: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cú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pháp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phép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nhúng code server side (c#, vb.net)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vào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trong file html.</a:t>
            </a:r>
          </a:p>
          <a:p>
            <a:pPr lvl="0">
              <a:spcBef>
                <a:spcPts val="0"/>
              </a:spcBef>
              <a:buClr>
                <a:schemeClr val="lt1"/>
              </a:buClr>
              <a:buFont typeface="Times New Roman"/>
              <a:buChar char="►"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" lvl="0" indent="0">
              <a:spcBef>
                <a:spcPts val="0"/>
              </a:spcBef>
              <a:buClr>
                <a:schemeClr val="lt1"/>
              </a:buClr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Razor pages dùng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để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làm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gì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lvl="0">
              <a:spcBef>
                <a:spcPts val="0"/>
              </a:spcBef>
              <a:buClr>
                <a:schemeClr val="lt1"/>
              </a:buClr>
              <a:buFont typeface="Times New Roman"/>
              <a:buChar char="►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Xây dựng layouts và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cấu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trúc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page</a:t>
            </a:r>
          </a:p>
          <a:p>
            <a:pPr lvl="0">
              <a:spcBef>
                <a:spcPts val="0"/>
              </a:spcBef>
              <a:buClr>
                <a:schemeClr val="lt1"/>
              </a:buClr>
              <a:buFont typeface="Times New Roman"/>
              <a:buChar char="►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Render và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xử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lý logic của data trên page</a:t>
            </a:r>
          </a:p>
          <a:p>
            <a:pPr marL="137160" lvl="0" indent="0">
              <a:spcBef>
                <a:spcPts val="0"/>
              </a:spcBef>
              <a:buClr>
                <a:schemeClr val="lt1"/>
              </a:buClr>
              <a:buNone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geea522d09e_0_15"/>
          <p:cNvSpPr txBox="1"/>
          <p:nvPr/>
        </p:nvSpPr>
        <p:spPr>
          <a:xfrm>
            <a:off x="677333" y="678873"/>
            <a:ext cx="1098593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i="0" u="none" strike="noStrike" cap="none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Razor Page </a:t>
            </a:r>
            <a:r>
              <a:rPr lang="en-US" sz="3600" i="0" u="none" strike="noStrike" cap="none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</a:t>
            </a:r>
            <a:r>
              <a:rPr lang="en-US" sz="3600" i="0" u="none" strike="noStrike" cap="none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i="0" u="none" strike="noStrike" cap="none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gì</a:t>
            </a:r>
            <a:r>
              <a:rPr lang="en-US" sz="3600" i="0" u="none" strike="noStrike" cap="none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2" name="Google Shape;152;geea522d09e_0_15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3" name="Google Shape;153;geea522d09e_0_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eef53d5d55_1_68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kiểu route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contraints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74" name="Google Shape;274;geef53d5d55_1_68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75" name="Google Shape;275;geef53d5d55_1_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6632911-D2B4-4841-B0FC-BD712DD39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16" y="1570053"/>
            <a:ext cx="7148179" cy="3962743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ef53d5d55_1_80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 route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contraints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82" name="Google Shape;282;geef53d5d55_1_80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83" name="Google Shape;283;geef53d5d55_1_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FCDF16A-E0E5-4938-A0F7-BD0A9FE8F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301" y="1750839"/>
            <a:ext cx="9320068" cy="2964437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ef53d5d55_1_27"/>
          <p:cNvSpPr txBox="1"/>
          <p:nvPr/>
        </p:nvSpPr>
        <p:spPr>
          <a:xfrm>
            <a:off x="677333" y="678873"/>
            <a:ext cx="1144313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 route constraints và custom route constraints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0" name="Google Shape;200;geef53d5d55_1_27"/>
          <p:cNvCxnSpPr>
            <a:cxnSpLocks/>
          </p:cNvCxnSpPr>
          <p:nvPr/>
        </p:nvCxnSpPr>
        <p:spPr>
          <a:xfrm flipV="1">
            <a:off x="815879" y="1325163"/>
            <a:ext cx="9074570" cy="4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1" name="Google Shape;201;geef53d5d55_1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26094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eef53d5d55_1_89"/>
          <p:cNvSpPr txBox="1">
            <a:spLocks noGrp="1"/>
          </p:cNvSpPr>
          <p:nvPr>
            <p:ph type="body" idx="1"/>
          </p:nvPr>
        </p:nvSpPr>
        <p:spPr>
          <a:xfrm>
            <a:off x="677325" y="3878449"/>
            <a:ext cx="8596800" cy="2162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Partial tag helper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thể thêm Partial view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vào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page.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Tư</a:t>
            </a:r>
            <a:r>
              <a:rPr lang="vi-VN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ơ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 tự như html helper, partial view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giúp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tái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thành phần trong page.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geef53d5d55_1_89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i="0" u="none" strike="noStrike" cap="none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Partial Views Tag Helper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91" name="Google Shape;291;geef53d5d55_1_89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92" name="Google Shape;292;geef53d5d55_1_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0A6850A-A2F3-4E29-9811-9FAD981DD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16" y="1557635"/>
            <a:ext cx="7730954" cy="20885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B05828C-8721-47B1-9A66-8BF7ED4EB2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6042" y="4600078"/>
            <a:ext cx="2605472" cy="2088174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eef53d5d55_1_98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Partial view search location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00" name="Google Shape;300;geef53d5d55_1_98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01" name="Google Shape;301;geef53d5d55_1_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AF262C-F190-42CB-AD30-C8976D6A7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879" y="1749762"/>
            <a:ext cx="6660457" cy="2705334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eef53d5d55_1_114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partial views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09" name="Google Shape;309;geef53d5d55_1_114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10" name="Google Shape;310;geef53d5d55_1_1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eef53d5d55_1_132"/>
          <p:cNvSpPr txBox="1">
            <a:spLocks noGrp="1"/>
          </p:cNvSpPr>
          <p:nvPr>
            <p:ph type="body" idx="1"/>
          </p:nvPr>
        </p:nvSpPr>
        <p:spPr>
          <a:xfrm>
            <a:off x="677325" y="1568577"/>
            <a:ext cx="8596800" cy="4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5080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rgbClr val="D69D85"/>
              </a:solidFill>
              <a:highlight>
                <a:srgbClr val="414339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" name="Google Shape;320;geef53d5d55_1_132"/>
          <p:cNvSpPr txBox="1"/>
          <p:nvPr/>
        </p:nvSpPr>
        <p:spPr>
          <a:xfrm>
            <a:off x="677321" y="678875"/>
            <a:ext cx="8539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Razor section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21" name="Google Shape;321;geef53d5d55_1_132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22" name="Google Shape;322;geef53d5d55_1_1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0BF357A-33A6-47FB-844F-8C9BE5D85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879" y="2747541"/>
            <a:ext cx="6171990" cy="34102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D125770-3D2C-4C5D-8C4C-D020D26F97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4357" y="1190265"/>
            <a:ext cx="4313294" cy="4328535"/>
          </a:xfrm>
          <a:prstGeom prst="rect">
            <a:avLst/>
          </a:prstGeom>
        </p:spPr>
      </p:pic>
      <p:sp>
        <p:nvSpPr>
          <p:cNvPr id="10" name="Google Shape;289;geef53d5d55_1_89">
            <a:extLst>
              <a:ext uri="{FF2B5EF4-FFF2-40B4-BE49-F238E27FC236}">
                <a16:creationId xmlns:a16="http://schemas.microsoft.com/office/drawing/2014/main" id="{9B9F66B8-7787-42D2-A87B-81321B7AC3FE}"/>
              </a:ext>
            </a:extLst>
          </p:cNvPr>
          <p:cNvSpPr txBox="1">
            <a:spLocks/>
          </p:cNvSpPr>
          <p:nvPr/>
        </p:nvSpPr>
        <p:spPr>
          <a:xfrm>
            <a:off x="388076" y="1666127"/>
            <a:ext cx="8596800" cy="2162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Razor section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thể tạo ra dynamic section trong layout</a:t>
            </a:r>
            <a:endParaRPr lang="vi-VN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eef53d5d55_1_114"/>
          <p:cNvSpPr txBox="1"/>
          <p:nvPr/>
        </p:nvSpPr>
        <p:spPr>
          <a:xfrm>
            <a:off x="677334" y="678873"/>
            <a:ext cx="978228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 dynamic layout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section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09" name="Google Shape;309;geef53d5d55_1_114"/>
          <p:cNvCxnSpPr>
            <a:cxnSpLocks/>
          </p:cNvCxnSpPr>
          <p:nvPr/>
        </p:nvCxnSpPr>
        <p:spPr>
          <a:xfrm>
            <a:off x="815879" y="1325204"/>
            <a:ext cx="7124472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10" name="Google Shape;310;geef53d5d55_1_1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9866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eef53d5d55_1_168"/>
          <p:cNvSpPr txBox="1"/>
          <p:nvPr/>
        </p:nvSpPr>
        <p:spPr>
          <a:xfrm>
            <a:off x="677321" y="678875"/>
            <a:ext cx="8539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 components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31" name="Google Shape;331;geef53d5d55_1_168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32" name="Google Shape;332;geef53d5d55_1_1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49322F-CAA6-452F-9C22-EEB961D36B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7290" y="2710106"/>
            <a:ext cx="2773652" cy="2188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A9F407-B826-4F25-A6B1-08B85CBE3B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16" y="2932778"/>
            <a:ext cx="6939950" cy="1840306"/>
          </a:xfrm>
          <a:prstGeom prst="rect">
            <a:avLst/>
          </a:prstGeom>
        </p:spPr>
      </p:pic>
      <p:sp>
        <p:nvSpPr>
          <p:cNvPr id="10" name="Google Shape;289;geef53d5d55_1_89">
            <a:extLst>
              <a:ext uri="{FF2B5EF4-FFF2-40B4-BE49-F238E27FC236}">
                <a16:creationId xmlns:a16="http://schemas.microsoft.com/office/drawing/2014/main" id="{E7D88335-BB28-4B90-9CFC-58D32F3C85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16" y="1637035"/>
            <a:ext cx="8596800" cy="1189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 component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thể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đóng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gói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cả view và logic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để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tái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 component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thể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rerender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tag helper</a:t>
            </a:r>
          </a:p>
          <a:p>
            <a:pPr marL="285750" lvl="0" indent="-285750">
              <a:spcBef>
                <a:spcPts val="0"/>
              </a:spcBef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 thể invoked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parameters hoặc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không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parameters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eef53d5d55_1_148"/>
          <p:cNvSpPr txBox="1">
            <a:spLocks noGrp="1"/>
          </p:cNvSpPr>
          <p:nvPr>
            <p:ph type="body" idx="1"/>
          </p:nvPr>
        </p:nvSpPr>
        <p:spPr>
          <a:xfrm>
            <a:off x="677325" y="1568577"/>
            <a:ext cx="8596800" cy="4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5080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rgbClr val="D69D85"/>
              </a:solidFill>
              <a:highlight>
                <a:srgbClr val="414339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8" name="Google Shape;338;geef53d5d55_1_148"/>
          <p:cNvSpPr txBox="1"/>
          <p:nvPr/>
        </p:nvSpPr>
        <p:spPr>
          <a:xfrm>
            <a:off x="677321" y="678875"/>
            <a:ext cx="8539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 component search paths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39" name="Google Shape;339;geef53d5d55_1_148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40" name="Google Shape;340;geef53d5d55_1_1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BE6B06-9E40-4C78-8170-2FC9A5571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162" y="1791540"/>
            <a:ext cx="8184589" cy="349788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ef53d5d55_1_1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i="0" u="none" strike="noStrike" cap="none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Razor syntax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0" name="Google Shape;160;geef53d5d55_1_1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1" name="Google Shape;161;geef53d5d55_1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63AF4-D84D-4FBB-A7C9-18ABD84518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chemeClr val="lt1"/>
              </a:buClr>
              <a:buFont typeface="Times New Roman"/>
              <a:buChar char="►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Dễ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dàng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chuyển đổi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giữa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Razor và html using @</a:t>
            </a:r>
          </a:p>
          <a:p>
            <a:pPr lvl="0">
              <a:spcBef>
                <a:spcPts val="0"/>
              </a:spcBef>
              <a:buClr>
                <a:schemeClr val="lt1"/>
              </a:buClr>
              <a:buFont typeface="Times New Roman"/>
              <a:buChar char="►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Razor pages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nhận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dữ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từ Page Model và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hiển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thị data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097C9B-A9C1-42A7-83B2-255CB54FF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879" y="3211320"/>
            <a:ext cx="4826006" cy="177931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eef53d5d55_1_159"/>
          <p:cNvSpPr txBox="1">
            <a:spLocks noGrp="1"/>
          </p:cNvSpPr>
          <p:nvPr>
            <p:ph type="body" idx="1"/>
          </p:nvPr>
        </p:nvSpPr>
        <p:spPr>
          <a:xfrm>
            <a:off x="677325" y="1568577"/>
            <a:ext cx="8596800" cy="4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5080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rgbClr val="D69D85"/>
              </a:solidFill>
              <a:highlight>
                <a:srgbClr val="414339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7" name="Google Shape;347;geef53d5d55_1_159"/>
          <p:cNvSpPr txBox="1"/>
          <p:nvPr/>
        </p:nvSpPr>
        <p:spPr>
          <a:xfrm>
            <a:off x="233271" y="165775"/>
            <a:ext cx="8539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 view components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tag helper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48" name="Google Shape;348;geef53d5d55_1_159"/>
          <p:cNvCxnSpPr/>
          <p:nvPr/>
        </p:nvCxnSpPr>
        <p:spPr>
          <a:xfrm>
            <a:off x="358679" y="942649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49" name="Google Shape;349;geef53d5d55_1_1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eef53d5d55_1_345"/>
          <p:cNvSpPr txBox="1"/>
          <p:nvPr/>
        </p:nvSpPr>
        <p:spPr>
          <a:xfrm>
            <a:off x="677324" y="678875"/>
            <a:ext cx="5253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Razor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51" name="Google Shape;451;geef53d5d55_1_345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52" name="Google Shape;452;geef53d5d55_1_3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geef53d5d55_1_345"/>
          <p:cNvSpPr txBox="1"/>
          <p:nvPr/>
        </p:nvSpPr>
        <p:spPr>
          <a:xfrm>
            <a:off x="4195050" y="2735425"/>
            <a:ext cx="199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&amp; A</a:t>
            </a:r>
            <a:endParaRPr sz="480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eef53d5d55_1_253"/>
          <p:cNvSpPr txBox="1"/>
          <p:nvPr/>
        </p:nvSpPr>
        <p:spPr>
          <a:xfrm>
            <a:off x="677324" y="678875"/>
            <a:ext cx="5253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Razor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59" name="Google Shape;459;geef53d5d55_1_253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60" name="Google Shape;460;geef53d5d55_1_2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geef53d5d55_1_253"/>
          <p:cNvSpPr txBox="1"/>
          <p:nvPr/>
        </p:nvSpPr>
        <p:spPr>
          <a:xfrm>
            <a:off x="3601700" y="3130125"/>
            <a:ext cx="45096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sz="480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"/>
          <p:cNvSpPr txBox="1">
            <a:spLocks noGrp="1"/>
          </p:cNvSpPr>
          <p:nvPr>
            <p:ph type="body" idx="1"/>
          </p:nvPr>
        </p:nvSpPr>
        <p:spPr>
          <a:xfrm>
            <a:off x="677334" y="1287635"/>
            <a:ext cx="8596668" cy="498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77191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Dùng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điều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kiện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để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render nội dung html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khác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nhau</a:t>
            </a:r>
          </a:p>
          <a:p>
            <a:pPr marL="377191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Tx/>
              <a:buChar char="-"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77191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Tx/>
              <a:buChar char="-"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77191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Tx/>
              <a:buChar char="-"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77191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Tx/>
              <a:buChar char="-"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Dùng vọng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lặp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để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lặp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danh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sách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sản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phẩm</a:t>
            </a: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Tạo block code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c#</a:t>
            </a:r>
            <a:b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2"/>
          <p:cNvSpPr txBox="1"/>
          <p:nvPr/>
        </p:nvSpPr>
        <p:spPr>
          <a:xfrm>
            <a:off x="677316" y="346804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3600"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Razor syntax</a:t>
            </a:r>
          </a:p>
        </p:txBody>
      </p:sp>
      <p:cxnSp>
        <p:nvCxnSpPr>
          <p:cNvPr id="168" name="Google Shape;168;p2"/>
          <p:cNvCxnSpPr/>
          <p:nvPr/>
        </p:nvCxnSpPr>
        <p:spPr>
          <a:xfrm>
            <a:off x="750565" y="1012222"/>
            <a:ext cx="521084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9" name="Google Shape;16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EF7FAA-3AAD-4240-BEA2-22642013C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4666" y="3290442"/>
            <a:ext cx="4046361" cy="9809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57306D-C1BB-40CF-A476-183DA9AEEA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4666" y="4708498"/>
            <a:ext cx="2751902" cy="9173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BCB377-69BB-4495-8693-D72E398995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4666" y="1765471"/>
            <a:ext cx="3879320" cy="108785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ef53d5d55_1_17"/>
          <p:cNvSpPr txBox="1">
            <a:spLocks noGrp="1"/>
          </p:cNvSpPr>
          <p:nvPr>
            <p:ph type="body" idx="1"/>
          </p:nvPr>
        </p:nvSpPr>
        <p:spPr>
          <a:xfrm>
            <a:off x="677334" y="1474237"/>
            <a:ext cx="8596800" cy="4567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/>
              <a:buChar char="►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Thay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thế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HTML element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/>
              <a:buChar char="►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Dễ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dàng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làm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việc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application context và data</a:t>
            </a:r>
          </a:p>
          <a:p>
            <a:pPr marL="45720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/>
              <a:buChar char="►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HTML helper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thì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tag helper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linh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hoạt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và dễ đọc h</a:t>
            </a:r>
            <a:r>
              <a:rPr lang="vi-VN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ơ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geef53d5d55_1_17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Giới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thiệu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Tag helpers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6" name="Google Shape;176;geef53d5d55_1_17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7" name="Google Shape;177;geef53d5d55_1_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8957980-34B4-4A50-9DF1-787CD0170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365" y="3176964"/>
            <a:ext cx="4767234" cy="15862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C4E599-353C-43E3-A019-C4CED42B04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5729" y="3429000"/>
            <a:ext cx="4793855" cy="108213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ea522d09e_0_8"/>
          <p:cNvSpPr txBox="1">
            <a:spLocks noGrp="1"/>
          </p:cNvSpPr>
          <p:nvPr>
            <p:ph type="body" idx="1"/>
          </p:nvPr>
        </p:nvSpPr>
        <p:spPr>
          <a:xfrm>
            <a:off x="677316" y="1859462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77191" lvl="0" indent="-285750">
              <a:spcBef>
                <a:spcPts val="0"/>
              </a:spcBef>
              <a:buFontTx/>
              <a:buChar char="-"/>
            </a:pP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Gồm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 file .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cshtml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và .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cshtml.cs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geea522d09e_0_8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i="0" u="none" strike="noStrike" cap="none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Tìm</a:t>
            </a:r>
            <a:r>
              <a:rPr lang="en-US" sz="3600" i="0" u="none" strike="noStrike" cap="none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hiểu </a:t>
            </a:r>
            <a:r>
              <a:rPr lang="en-US" sz="3600" i="0" u="none" strike="noStrike" cap="none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về</a:t>
            </a:r>
            <a:r>
              <a:rPr lang="en-US" sz="3600" i="0" u="none" strike="noStrike" cap="none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Page model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4" name="Google Shape;184;geea522d09e_0_8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5" name="Google Shape;185;geea522d09e_0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502DF3-AEFA-42A2-BBFC-0F54AA539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468" y="2704936"/>
            <a:ext cx="4427604" cy="269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291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ef53d5d55_1_10"/>
          <p:cNvSpPr txBox="1">
            <a:spLocks noGrp="1"/>
          </p:cNvSpPr>
          <p:nvPr>
            <p:ph type="body" idx="1"/>
          </p:nvPr>
        </p:nvSpPr>
        <p:spPr>
          <a:xfrm>
            <a:off x="677334" y="1710388"/>
            <a:ext cx="8596800" cy="4331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716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/>
              <a:buChar char="►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Yêu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cầu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razor page directive (@page)</a:t>
            </a:r>
          </a:p>
          <a:p>
            <a:pPr lvl="0">
              <a:spcBef>
                <a:spcPts val="0"/>
              </a:spcBef>
              <a:buClr>
                <a:schemeClr val="lt1"/>
              </a:buClr>
              <a:buFont typeface="Times New Roman"/>
              <a:buChar char="►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directive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khai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báo ở trong class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tích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hợp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(.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cshtml.cs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lvl="0">
              <a:spcBef>
                <a:spcPts val="0"/>
              </a:spcBef>
              <a:buClr>
                <a:schemeClr val="lt1"/>
              </a:buClr>
              <a:buFont typeface="Times New Roman"/>
              <a:buChar char="►"/>
            </a:pP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Truy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cập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propery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ở Page Model và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hiển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thị data.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geef53d5d55_1_10"/>
          <p:cNvSpPr txBox="1"/>
          <p:nvPr/>
        </p:nvSpPr>
        <p:spPr>
          <a:xfrm>
            <a:off x="677315" y="678704"/>
            <a:ext cx="833605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Tìm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hiểu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về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page model (.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cshtml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2" name="Google Shape;192;geef53d5d55_1_10"/>
          <p:cNvCxnSpPr>
            <a:cxnSpLocks/>
          </p:cNvCxnSpPr>
          <p:nvPr/>
        </p:nvCxnSpPr>
        <p:spPr>
          <a:xfrm flipV="1">
            <a:off x="815879" y="1324994"/>
            <a:ext cx="6172750" cy="21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" name="Google Shape;193;geef53d5d55_1_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BFDE1D9-33CE-4464-9132-EFAB0FFF5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259" y="3220106"/>
            <a:ext cx="5150269" cy="210767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ea522d09e_0_8"/>
          <p:cNvSpPr txBox="1">
            <a:spLocks noGrp="1"/>
          </p:cNvSpPr>
          <p:nvPr>
            <p:ph type="body" idx="1"/>
          </p:nvPr>
        </p:nvSpPr>
        <p:spPr>
          <a:xfrm>
            <a:off x="677316" y="1592250"/>
            <a:ext cx="8596800" cy="414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1" lvl="0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b="1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cshtml.cs</a:t>
            </a:r>
            <a:endParaRPr lang="en-US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0"/>
              </a:spcBef>
              <a:buClr>
                <a:schemeClr val="lt1"/>
              </a:buClr>
              <a:buFont typeface="Times New Roman"/>
              <a:buChar char="►"/>
            </a:pP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Class model kế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thừa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từ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PageModel</a:t>
            </a:r>
            <a:endParaRPr lang="en-US" dirty="0">
              <a:solidFill>
                <a:schemeClr val="lt1"/>
              </a:solidFill>
              <a:latin typeface="Times New Roman"/>
              <a:cs typeface="Times New Roman"/>
              <a:sym typeface="Times New Roman"/>
            </a:endParaRPr>
          </a:p>
          <a:p>
            <a:pPr>
              <a:spcBef>
                <a:spcPts val="0"/>
              </a:spcBef>
              <a:buClr>
                <a:schemeClr val="lt1"/>
              </a:buClr>
              <a:buFont typeface="Times New Roman"/>
              <a:buChar char="►"/>
            </a:pP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property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khai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báo ở class model đ</a:t>
            </a:r>
            <a:r>
              <a:rPr lang="vi-VN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ư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ợc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sử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dụng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ở Razor template</a:t>
            </a:r>
          </a:p>
          <a:p>
            <a:pPr>
              <a:spcBef>
                <a:spcPts val="0"/>
              </a:spcBef>
              <a:buClr>
                <a:schemeClr val="lt1"/>
              </a:buClr>
              <a:buFont typeface="Times New Roman"/>
              <a:buChar char="►"/>
            </a:pP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OnGet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() method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sẽ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khởi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tạo data khi page load</a:t>
            </a:r>
            <a:endParaRPr dirty="0">
              <a:solidFill>
                <a:schemeClr val="lt1"/>
              </a:solid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geea522d09e_0_8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i="0" u="none" strike="noStrike" cap="none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Tìm</a:t>
            </a:r>
            <a:r>
              <a:rPr lang="en-US" sz="3600" i="0" u="none" strike="noStrike" cap="none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hiểu </a:t>
            </a:r>
            <a:r>
              <a:rPr lang="en-US" sz="3600" i="0" u="none" strike="noStrike" cap="none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về</a:t>
            </a:r>
            <a:r>
              <a:rPr lang="en-US" sz="3600" i="0" u="none" strike="noStrike" cap="none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Page model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4" name="Google Shape;184;geea522d09e_0_8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5" name="Google Shape;185;geea522d09e_0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463F33-4B12-4724-A9E4-1B486ABDC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9114" y="3193143"/>
            <a:ext cx="3966878" cy="335920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679</Words>
  <Application>Microsoft Office PowerPoint</Application>
  <PresentationFormat>Widescreen</PresentationFormat>
  <Paragraphs>122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Noto Sans Symbols</vt:lpstr>
      <vt:lpstr>Times New Roman</vt:lpstr>
      <vt:lpstr>Trebuchet MS</vt:lpstr>
      <vt:lpstr>Facet</vt:lpstr>
      <vt:lpstr>Razor 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Razor page</dc:title>
  <dc:creator>Hai Do</dc:creator>
  <cp:lastModifiedBy>Nguyen Duc Hoang Long</cp:lastModifiedBy>
  <cp:revision>38</cp:revision>
  <dcterms:created xsi:type="dcterms:W3CDTF">2014-09-08T06:46:16Z</dcterms:created>
  <dcterms:modified xsi:type="dcterms:W3CDTF">2021-09-14T04:53:20Z</dcterms:modified>
</cp:coreProperties>
</file>