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4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0" r:id="rId17"/>
    <p:sldId id="271" r:id="rId18"/>
    <p:sldId id="307" r:id="rId19"/>
    <p:sldId id="273" r:id="rId20"/>
    <p:sldId id="274" r:id="rId21"/>
    <p:sldId id="279" r:id="rId22"/>
    <p:sldId id="280" r:id="rId23"/>
    <p:sldId id="281" r:id="rId24"/>
    <p:sldId id="282" r:id="rId25"/>
    <p:sldId id="283" r:id="rId26"/>
    <p:sldId id="276" r:id="rId27"/>
    <p:sldId id="277" r:id="rId28"/>
    <p:sldId id="285" r:id="rId29"/>
    <p:sldId id="286" r:id="rId30"/>
    <p:sldId id="284" r:id="rId31"/>
    <p:sldId id="287" r:id="rId32"/>
    <p:sldId id="288" r:id="rId33"/>
    <p:sldId id="289" r:id="rId34"/>
    <p:sldId id="292" r:id="rId35"/>
    <p:sldId id="290" r:id="rId36"/>
    <p:sldId id="293" r:id="rId37"/>
    <p:sldId id="296" r:id="rId38"/>
    <p:sldId id="295" r:id="rId39"/>
    <p:sldId id="294" r:id="rId40"/>
    <p:sldId id="298" r:id="rId41"/>
    <p:sldId id="297" r:id="rId42"/>
    <p:sldId id="306" r:id="rId43"/>
    <p:sldId id="299" r:id="rId44"/>
    <p:sldId id="300" r:id="rId45"/>
    <p:sldId id="301" r:id="rId46"/>
    <p:sldId id="302" r:id="rId47"/>
    <p:sldId id="305" r:id="rId48"/>
  </p:sldIdLst>
  <p:sldSz cx="9144000" cy="5143500" type="screen16x9"/>
  <p:notesSz cx="6858000" cy="9144000"/>
  <p:embeddedFontLst>
    <p:embeddedFont>
      <p:font typeface="Lato" panose="020F0502020204030203" pitchFamily="34" charset="77"/>
      <p:regular r:id="rId50"/>
      <p:bold r:id="rId51"/>
      <p:italic r:id="rId52"/>
      <p:boldItalic r:id="rId53"/>
    </p:embeddedFont>
    <p:embeddedFont>
      <p:font typeface="Raleway" panose="020B0503030101060003" pitchFamily="34" charset="77"/>
      <p:regular r:id="rId54"/>
      <p:bold r:id="rId55"/>
      <p:italic r:id="rId56"/>
      <p:boldItalic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74"/>
    <p:restoredTop sz="94008"/>
  </p:normalViewPr>
  <p:slideViewPr>
    <p:cSldViewPr snapToGrid="0">
      <p:cViewPr varScale="1">
        <p:scale>
          <a:sx n="163" d="100"/>
          <a:sy n="163" d="100"/>
        </p:scale>
        <p:origin x="192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1.fntdata"/><Relationship Id="rId55" Type="http://schemas.openxmlformats.org/officeDocument/2006/relationships/font" Target="fonts/font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4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font" Target="fonts/font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font" Target="fonts/font8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3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nttuan8.com/bai-1:-linear-regression-va-gradient-descent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f54d8f6e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f54d8f6e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http://nttuan8.com/bai-1:-linear-regression-va-gradient-descent/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78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89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524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119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713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729442" y="77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235200" y="106650"/>
            <a:ext cx="87072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235200" y="1013100"/>
            <a:ext cx="8616000" cy="39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597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1_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133004" y="66502"/>
            <a:ext cx="4156364" cy="6465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Item A</a:t>
            </a:r>
            <a:endParaRPr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133004" y="875237"/>
            <a:ext cx="4156364" cy="41373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Google Shape;29;p4">
            <a:extLst>
              <a:ext uri="{FF2B5EF4-FFF2-40B4-BE49-F238E27FC236}">
                <a16:creationId xmlns:a16="http://schemas.microsoft.com/office/drawing/2014/main" id="{D34BD757-B64C-5341-9F8C-4C7B02691D88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4538749" y="875237"/>
            <a:ext cx="4447309" cy="41373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Google Shape;24;p4">
            <a:extLst>
              <a:ext uri="{FF2B5EF4-FFF2-40B4-BE49-F238E27FC236}">
                <a16:creationId xmlns:a16="http://schemas.microsoft.com/office/drawing/2014/main" id="{49AEFE09-D6C4-294D-92E1-61561C66FD7B}"/>
              </a:ext>
            </a:extLst>
          </p:cNvPr>
          <p:cNvSpPr/>
          <p:nvPr userDrawn="1"/>
        </p:nvSpPr>
        <p:spPr>
          <a:xfrm>
            <a:off x="4538749" y="66502"/>
            <a:ext cx="4447309" cy="6465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vi-VN" sz="3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Item B</a:t>
            </a:r>
          </a:p>
        </p:txBody>
      </p:sp>
    </p:spTree>
    <p:extLst>
      <p:ext uri="{BB962C8B-B14F-4D97-AF65-F5344CB8AC3E}">
        <p14:creationId xmlns:p14="http://schemas.microsoft.com/office/powerpoint/2010/main" val="1609961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Verdana"/>
              <a:buNone/>
              <a:defRPr sz="42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Verdana"/>
              <a:buNone/>
              <a:defRPr sz="1600">
                <a:latin typeface="Verdana"/>
                <a:ea typeface="Verdana"/>
                <a:cs typeface="Verdana"/>
                <a:sym typeface="Verdan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Verdana"/>
              <a:buNone/>
              <a:defRPr sz="3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1_Section header">
    <p:bg>
      <p:bgPr>
        <a:solidFill>
          <a:schemeClr val="accent3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Verdana"/>
              <a:buNone/>
              <a:defRPr sz="3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5167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 userDrawn="1">
  <p:cSld name="1_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2241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Verdana"/>
              <a:buNone/>
              <a:defRPr sz="2800" b="1"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Verdana"/>
              <a:buChar char="●"/>
              <a:defRPr sz="13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○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■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●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○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■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●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○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Verdana"/>
              <a:buChar char="■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82" r:id="rId2"/>
    <p:sldLayoutId id="2147483648" r:id="rId3"/>
    <p:sldLayoutId id="2147483649" r:id="rId4"/>
    <p:sldLayoutId id="2147483681" r:id="rId5"/>
    <p:sldLayoutId id="2147483652" r:id="rId6"/>
    <p:sldLayoutId id="2147483653" r:id="rId7"/>
    <p:sldLayoutId id="2147483655" r:id="rId8"/>
    <p:sldLayoutId id="2147483683" r:id="rId9"/>
    <p:sldLayoutId id="2147483656" r:id="rId10"/>
    <p:sldLayoutId id="214748365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Aof9Ld5sOg" TargetMode="External"/><Relationship Id="rId2" Type="http://schemas.openxmlformats.org/officeDocument/2006/relationships/hyperlink" Target="https://www.youtube.com/watch?v=9vKqVkMQHKk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tutorial.math.lamar.edu/Extras/CheatSheets_Tables.aspx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0.png"/><Relationship Id="rId4" Type="http://schemas.openxmlformats.org/officeDocument/2006/relationships/image" Target="../media/image2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iff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tiff"/><Relationship Id="rId2" Type="http://schemas.openxmlformats.org/officeDocument/2006/relationships/image" Target="../media/image40.tiff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412350" y="1322450"/>
            <a:ext cx="82143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575125" y="3172900"/>
            <a:ext cx="7842600" cy="11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Giáo trình đào tạo thực hành Machine Learning</a:t>
            </a:r>
            <a:br>
              <a:rPr lang="en" sz="1200">
                <a:solidFill>
                  <a:srgbClr val="000000"/>
                </a:solidFill>
              </a:rPr>
            </a:br>
            <a:r>
              <a:rPr lang="en" sz="1200">
                <a:solidFill>
                  <a:srgbClr val="000000"/>
                </a:solidFill>
              </a:rPr>
              <a:t>100% hand on lab, dễ hiểu, dễ hành</a:t>
            </a:r>
            <a:br>
              <a:rPr lang="en" sz="1800">
                <a:solidFill>
                  <a:srgbClr val="000000"/>
                </a:solidFill>
              </a:rPr>
            </a:br>
            <a:r>
              <a:rPr lang="en" sz="1800">
                <a:solidFill>
                  <a:srgbClr val="000000"/>
                </a:solidFill>
              </a:rPr>
              <a:t>cuong@techmaster.vn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3075" y="0"/>
            <a:ext cx="1284726" cy="47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9EB8701-450D-3D43-9A72-5DAFF5452344}"/>
                  </a:ext>
                </a:extLst>
              </p:cNvPr>
              <p:cNvSpPr txBox="1"/>
              <p:nvPr/>
            </p:nvSpPr>
            <p:spPr>
              <a:xfrm>
                <a:off x="1268963" y="111968"/>
                <a:ext cx="7287208" cy="23321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vi-VN" sz="5400" i="1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vi-VN" sz="54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vi-VN" sz="54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vi-VN" sz="54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vi-VN" sz="5400" b="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vi-VN" sz="5400" i="1">
                              <a:latin typeface="Cambria Math" panose="02040503050406030204" pitchFamily="18" charset="0"/>
                            </a:rPr>
                            <m:t>N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vi-VN" sz="5400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vi-VN" sz="5400" i="1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sz="5400" b="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5400" b="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vi-VN" sz="54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vi-VN" sz="5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5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5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5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9EB8701-450D-3D43-9A72-5DAFF5452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963" y="111968"/>
                <a:ext cx="7287208" cy="2332113"/>
              </a:xfrm>
              <a:prstGeom prst="rect">
                <a:avLst/>
              </a:prstGeom>
              <a:blipFill>
                <a:blip r:embed="rId2"/>
                <a:stretch>
                  <a:fillRect t="-114130" b="-177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6DDD25-8D9C-C54D-8D16-CF531944C299}"/>
                  </a:ext>
                </a:extLst>
              </p:cNvPr>
              <p:cNvSpPr txBox="1"/>
              <p:nvPr/>
            </p:nvSpPr>
            <p:spPr>
              <a:xfrm>
                <a:off x="180317" y="2995127"/>
                <a:ext cx="8870377" cy="1771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L là hàm tính tổng bình phương sai lệch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Nhiệm vụ làm sao tìm (a, b) hay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vi-VN" sz="2800" b="0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(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𝜔</m:t>
                        </m:r>
                      </m:e>
                      <m:sub>
                        <m:r>
                          <a:rPr lang="vi-VN" sz="2800" b="0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𝜔</m:t>
                        </m:r>
                      </m:e>
                      <m:sub>
                        <m:r>
                          <a:rPr lang="vi-VN" sz="2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1</m:t>
                        </m:r>
                      </m:sub>
                    </m:sSub>
                    <m:r>
                      <a:rPr lang="vi-VN" sz="2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)</m:t>
                    </m:r>
                  </m:oMath>
                </a14:m>
                <a:r>
                  <a:rPr lang="en-US" sz="240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để J nhỏ nhất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Người ta thường gọi là hàm Loss function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6DDD25-8D9C-C54D-8D16-CF531944C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17" y="2995127"/>
                <a:ext cx="8870377" cy="1771960"/>
              </a:xfrm>
              <a:prstGeom prst="rect">
                <a:avLst/>
              </a:prstGeom>
              <a:blipFill>
                <a:blip r:embed="rId3"/>
                <a:stretch>
                  <a:fillRect l="-1000" b="-6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7101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F5EFD-8740-FE41-B12C-4C0CDCAA9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Ôn lại kiến thức đạo hàm</a:t>
            </a:r>
          </a:p>
        </p:txBody>
      </p:sp>
    </p:spTree>
    <p:extLst>
      <p:ext uri="{BB962C8B-B14F-4D97-AF65-F5344CB8AC3E}">
        <p14:creationId xmlns:p14="http://schemas.microsoft.com/office/powerpoint/2010/main" val="2132443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ED09C-2CEA-D34A-B486-882D6AE41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Tham khảo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0D544-20E6-114D-9BE9-774AD2A55C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https://www.youtube.com/watch?v=9vKqVkMQHKk</a:t>
            </a:r>
            <a:br>
              <a:rPr lang="en-US"/>
            </a:br>
            <a:endParaRPr lang="en-US"/>
          </a:p>
          <a:p>
            <a:r>
              <a:rPr lang="en-US">
                <a:hlinkClick r:id="rId3"/>
              </a:rPr>
              <a:t>https://www.youtube.com/watch?v=rAof9Ld5sOg</a:t>
            </a:r>
            <a:br>
              <a:rPr lang="en-US"/>
            </a:br>
            <a:endParaRPr lang="en-US"/>
          </a:p>
          <a:p>
            <a:r>
              <a:rPr lang="en-US">
                <a:hlinkClick r:id="rId4"/>
              </a:rPr>
              <a:t>http://tutorial.math.lamar.edu/Extras/CheatSheets_Tables.aspx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81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30FC27-D651-EA4A-917E-8D4EB8DD8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49" y="171871"/>
            <a:ext cx="8612156" cy="473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101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ECD542-E95E-854A-9637-F49947046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306" y="0"/>
            <a:ext cx="747938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25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6035696-F90B-8C4F-8886-8E10A5988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093" y="0"/>
            <a:ext cx="7485878" cy="51435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B00A206-D46A-254B-8A46-8448B8DBCBB6}"/>
              </a:ext>
            </a:extLst>
          </p:cNvPr>
          <p:cNvSpPr txBox="1"/>
          <p:nvPr/>
        </p:nvSpPr>
        <p:spPr>
          <a:xfrm>
            <a:off x="3284375" y="2387084"/>
            <a:ext cx="3066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Xanh là f(x), cam là f’(x)</a:t>
            </a:r>
          </a:p>
        </p:txBody>
      </p:sp>
    </p:spTree>
    <p:extLst>
      <p:ext uri="{BB962C8B-B14F-4D97-AF65-F5344CB8AC3E}">
        <p14:creationId xmlns:p14="http://schemas.microsoft.com/office/powerpoint/2010/main" val="2611182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B829FEF-DAFC-5146-9110-E043B798E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17" y="0"/>
            <a:ext cx="869916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027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B03EA3B-1A08-AC49-A062-820E7F249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3676"/>
            <a:ext cx="9144000" cy="405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999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2DB3A-AD72-9646-BD2D-EC27AFB56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Bài tập tính công thức đạo hàm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3F2B154-8CC9-1A4A-A194-F32D27F1D2C8}"/>
                  </a:ext>
                </a:extLst>
              </p:cNvPr>
              <p:cNvSpPr txBox="1"/>
              <p:nvPr/>
            </p:nvSpPr>
            <p:spPr>
              <a:xfrm>
                <a:off x="349134" y="1101437"/>
                <a:ext cx="450642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>
                          <a:latin typeface="Cambria Math" panose="02040503050406030204" pitchFamily="18" charset="0"/>
                        </a:rPr>
                        <m:t>=3</m:t>
                      </m:r>
                      <m:sSup>
                        <m:sSup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800" b="0" i="0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800" b="0" i="1">
                          <a:latin typeface="Cambria Math" panose="02040503050406030204" pitchFamily="18" charset="0"/>
                        </a:rPr>
                        <m:t>−5</m:t>
                      </m:r>
                      <m:r>
                        <a:rPr lang="en-US" sz="2800" b="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>
                          <a:latin typeface="Cambria Math" panose="02040503050406030204" pitchFamily="18" charset="0"/>
                        </a:rPr>
                        <m:t>+10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3F2B154-8CC9-1A4A-A194-F32D27F1D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34" y="1101437"/>
                <a:ext cx="4506426" cy="430887"/>
              </a:xfrm>
              <a:prstGeom prst="rect">
                <a:avLst/>
              </a:prstGeom>
              <a:blipFill>
                <a:blip r:embed="rId2"/>
                <a:stretch>
                  <a:fillRect l="-1966" r="-1124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DA58BB7-C80B-9643-AA47-E0CD055547ED}"/>
                  </a:ext>
                </a:extLst>
              </p:cNvPr>
              <p:cNvSpPr txBox="1"/>
              <p:nvPr/>
            </p:nvSpPr>
            <p:spPr>
              <a:xfrm>
                <a:off x="349134" y="1991911"/>
                <a:ext cx="3188052" cy="5600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32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2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200" b="0" i="1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n-US" sz="3200" b="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32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DA58BB7-C80B-9643-AA47-E0CD05554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34" y="1991911"/>
                <a:ext cx="3188052" cy="560090"/>
              </a:xfrm>
              <a:prstGeom prst="rect">
                <a:avLst/>
              </a:prstGeom>
              <a:blipFill>
                <a:blip r:embed="rId3"/>
                <a:stretch>
                  <a:fillRect l="-3162" b="-2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10801C0-8517-E946-97F2-161E189FF663}"/>
                  </a:ext>
                </a:extLst>
              </p:cNvPr>
              <p:cNvSpPr txBox="1"/>
              <p:nvPr/>
            </p:nvSpPr>
            <p:spPr>
              <a:xfrm>
                <a:off x="349134" y="3011588"/>
                <a:ext cx="3550524" cy="9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200" b="0" i="0"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en-US" sz="3200" b="0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3200" b="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200" b="0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32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2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2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sz="32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10801C0-8517-E946-97F2-161E189FF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34" y="3011588"/>
                <a:ext cx="3550524" cy="946221"/>
              </a:xfrm>
              <a:prstGeom prst="rect">
                <a:avLst/>
              </a:prstGeom>
              <a:blipFill>
                <a:blip r:embed="rId4"/>
                <a:stretch>
                  <a:fillRect l="-2847" t="-7895" r="-1779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8920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01D21-EAC0-A14A-B132-FA299776F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Minimize Loss Function</a:t>
            </a:r>
          </a:p>
        </p:txBody>
      </p:sp>
    </p:spTree>
    <p:extLst>
      <p:ext uri="{BB962C8B-B14F-4D97-AF65-F5344CB8AC3E}">
        <p14:creationId xmlns:p14="http://schemas.microsoft.com/office/powerpoint/2010/main" val="343014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Đặt vấn đề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6DDD25-8D9C-C54D-8D16-CF531944C299}"/>
                  </a:ext>
                </a:extLst>
              </p:cNvPr>
              <p:cNvSpPr txBox="1"/>
              <p:nvPr/>
            </p:nvSpPr>
            <p:spPr>
              <a:xfrm>
                <a:off x="188133" y="2739652"/>
                <a:ext cx="8164415" cy="2317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L là hàm tính trung bình tổng bình phương sai lệch</a:t>
                </a:r>
                <a:br>
                  <a:rPr lang="en-US" sz="240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</a:br>
                <a:r>
                  <a:rPr lang="en-US" sz="240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Mean Square Error. </a:t>
                </a:r>
                <a:r>
                  <a:rPr lang="en-US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Chia tiếp cho 2 để khi đạo hàm thì triệt tiêu hệ số x2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Người ta thường gọi là hàm Loss function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>
                    <a:solidFill>
                      <a:schemeClr val="accent6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Nhiệm vụ làm sao tìm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vi-VN" sz="2800" b="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(</m:t>
                        </m:r>
                        <m:r>
                          <a:rPr lang="en-US" sz="28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𝜔</m:t>
                        </m:r>
                      </m:e>
                      <m:sub>
                        <m:r>
                          <a:rPr lang="vi-VN" sz="2800" b="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>
                    <a:solidFill>
                      <a:schemeClr val="accent6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𝜔</m:t>
                        </m:r>
                      </m:e>
                      <m:sub>
                        <m:r>
                          <a:rPr lang="vi-VN" sz="2800" b="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1</m:t>
                        </m:r>
                      </m:sub>
                    </m:sSub>
                    <m:r>
                      <a:rPr lang="vi-VN" sz="2800" b="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)</m:t>
                    </m:r>
                  </m:oMath>
                </a14:m>
                <a:r>
                  <a:rPr lang="en-US" sz="2400">
                    <a:solidFill>
                      <a:schemeClr val="accent6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để L nhỏ nhất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6DDD25-8D9C-C54D-8D16-CF531944C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33" y="2739652"/>
                <a:ext cx="8164415" cy="2317879"/>
              </a:xfrm>
              <a:prstGeom prst="rect">
                <a:avLst/>
              </a:prstGeom>
              <a:blipFill>
                <a:blip r:embed="rId2"/>
                <a:stretch>
                  <a:fillRect l="-1087" b="-60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E3F3646-075C-1146-A011-D8FAE7D805B9}"/>
                  </a:ext>
                </a:extLst>
              </p:cNvPr>
              <p:cNvSpPr/>
              <p:nvPr/>
            </p:nvSpPr>
            <p:spPr>
              <a:xfrm>
                <a:off x="423336" y="-88274"/>
                <a:ext cx="4281428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vi-VN" sz="4400" b="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vi-VN" sz="4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vi-VN" sz="4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4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4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4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4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440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E3F3646-075C-1146-A011-D8FAE7D805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336" y="-88274"/>
                <a:ext cx="4281428" cy="769441"/>
              </a:xfrm>
              <a:prstGeom prst="rect">
                <a:avLst/>
              </a:prstGeom>
              <a:blipFill>
                <a:blip r:embed="rId3"/>
                <a:stretch>
                  <a:fillRect t="-6557" b="-27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6BAEFD9-4BC6-ED49-9256-B3DB040B9E04}"/>
                  </a:ext>
                </a:extLst>
              </p:cNvPr>
              <p:cNvSpPr txBox="1"/>
              <p:nvPr/>
            </p:nvSpPr>
            <p:spPr>
              <a:xfrm>
                <a:off x="568487" y="681167"/>
                <a:ext cx="7582959" cy="19002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vi-VN" sz="4400" i="1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vi-VN" sz="44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vi-VN" sz="44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vi-VN" sz="44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vi-VN" sz="4400" b="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vi-VN" sz="4400" i="1">
                              <a:latin typeface="Cambria Math" panose="02040503050406030204" pitchFamily="18" charset="0"/>
                            </a:rPr>
                            <m:t>N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vi-VN" sz="4400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vi-VN" sz="4400" i="1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sz="4400" b="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400" b="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vi-VN" sz="44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vi-VN" sz="4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4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vi-VN" sz="4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4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44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6BAEFD9-4BC6-ED49-9256-B3DB040B9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87" y="681167"/>
                <a:ext cx="7582959" cy="1900200"/>
              </a:xfrm>
              <a:prstGeom prst="rect">
                <a:avLst/>
              </a:prstGeom>
              <a:blipFill>
                <a:blip r:embed="rId4"/>
                <a:stretch>
                  <a:fillRect l="-4181" t="-114667" b="-17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4049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E7405-BBE6-5C4D-8D5B-CA6F8D039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Áp dụng với nhiều điểm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1AAD04-B76A-2A42-83E2-797807B8DD7E}"/>
                  </a:ext>
                </a:extLst>
              </p:cNvPr>
              <p:cNvSpPr txBox="1"/>
              <p:nvPr/>
            </p:nvSpPr>
            <p:spPr>
              <a:xfrm>
                <a:off x="235200" y="1046397"/>
                <a:ext cx="2535373" cy="1814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i="1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vi-VN" sz="3200" b="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vi-VN" sz="32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vi-VN" sz="3200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vi-VN" sz="32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vi-VN" sz="3200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vi-VN" sz="3200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vi-VN" sz="3200" b="0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vi-VN" sz="32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vi-VN" sz="32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vi-VN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e>
                                      <m:sub>
                                        <m:r>
                                          <a:rPr lang="vi-VN" sz="3200" b="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e>
                                      <m:sub>
                                        <m:r>
                                          <a:rPr lang="vi-VN" sz="3200" b="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vi-VN" sz="3200" b="0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a:rPr lang="vi-VN" sz="32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vi-VN" sz="32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vi-VN" sz="3200" i="1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vi-VN" sz="3200" i="1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1AAD04-B76A-2A42-83E2-797807B8D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00" y="1046397"/>
                <a:ext cx="2535373" cy="1814215"/>
              </a:xfrm>
              <a:prstGeom prst="rect">
                <a:avLst/>
              </a:prstGeom>
              <a:blipFill>
                <a:blip r:embed="rId2"/>
                <a:stretch>
                  <a:fillRect l="-1000" b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E6AFCA-C269-C041-BD1D-5B035CDABE47}"/>
                  </a:ext>
                </a:extLst>
              </p:cNvPr>
              <p:cNvSpPr txBox="1"/>
              <p:nvPr/>
            </p:nvSpPr>
            <p:spPr>
              <a:xfrm>
                <a:off x="2770573" y="1046397"/>
                <a:ext cx="2470974" cy="18142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i="1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vi-VN" sz="3200" b="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vi-VN" sz="32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vi-VN" sz="3200" b="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vi-VN" sz="32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vi-VN" sz="3200" i="1"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e>
                                <m:sub>
                                  <m:r>
                                    <a:rPr lang="vi-VN" sz="32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e>
                                <m:sub>
                                  <m:r>
                                    <a:rPr lang="vi-VN" sz="32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vi-VN" sz="3200" b="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sz="32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E6AFCA-C269-C041-BD1D-5B035CDAB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573" y="1046397"/>
                <a:ext cx="2470974" cy="1814215"/>
              </a:xfrm>
              <a:prstGeom prst="rect">
                <a:avLst/>
              </a:prstGeom>
              <a:blipFill>
                <a:blip r:embed="rId3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5C0733-CBD2-6B43-BA3D-7929748AEDD3}"/>
                  </a:ext>
                </a:extLst>
              </p:cNvPr>
              <p:cNvSpPr txBox="1"/>
              <p:nvPr/>
            </p:nvSpPr>
            <p:spPr>
              <a:xfrm>
                <a:off x="341479" y="3642633"/>
                <a:ext cx="1895454" cy="8165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i="1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vi-VN" sz="3200" b="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vi-VN" sz="32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vi-VN" sz="3200" b="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vi-VN" sz="32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3200" b="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32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sz="32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5C0733-CBD2-6B43-BA3D-7929748AE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479" y="3642633"/>
                <a:ext cx="1895454" cy="816570"/>
              </a:xfrm>
              <a:prstGeom prst="rect">
                <a:avLst/>
              </a:prstGeom>
              <a:blipFill>
                <a:blip r:embed="rId4"/>
                <a:stretch>
                  <a:fillRect l="-3333" b="-1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E933F70-DEDE-964B-9A0D-D2B83C955CAA}"/>
                  </a:ext>
                </a:extLst>
              </p:cNvPr>
              <p:cNvSpPr txBox="1"/>
              <p:nvPr/>
            </p:nvSpPr>
            <p:spPr>
              <a:xfrm>
                <a:off x="2839211" y="3132301"/>
                <a:ext cx="5502071" cy="18372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vi-VN" sz="32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200" b="0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3200" b="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vi-VN" sz="32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vi-VN" sz="3200" b="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vi-VN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200" b="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200" b="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vi-VN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vi-VN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vi-VN" sz="3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vi-VN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vi-VN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vi-VN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US" sz="32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vi-VN" sz="3200" b="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vi-VN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vi-VN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vi-VN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US" sz="3200" b="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sz="320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E933F70-DEDE-964B-9A0D-D2B83C955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9211" y="3132301"/>
                <a:ext cx="5502071" cy="1837234"/>
              </a:xfrm>
              <a:prstGeom prst="rect">
                <a:avLst/>
              </a:prstGeom>
              <a:blipFill>
                <a:blip r:embed="rId5"/>
                <a:stretch>
                  <a:fillRect b="-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B8C9C353-F089-BB4F-9EE3-BD1DBC5A30FB}"/>
              </a:ext>
            </a:extLst>
          </p:cNvPr>
          <p:cNvSpPr/>
          <p:nvPr/>
        </p:nvSpPr>
        <p:spPr>
          <a:xfrm>
            <a:off x="235200" y="921380"/>
            <a:ext cx="4769569" cy="212196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D2C120B4-8521-2047-A720-3491FD026A0C}"/>
              </a:ext>
            </a:extLst>
          </p:cNvPr>
          <p:cNvSpPr/>
          <p:nvPr/>
        </p:nvSpPr>
        <p:spPr>
          <a:xfrm>
            <a:off x="5081551" y="1566105"/>
            <a:ext cx="1835781" cy="793186"/>
          </a:xfrm>
          <a:prstGeom prst="leftArrow">
            <a:avLst>
              <a:gd name="adj1" fmla="val 58800"/>
              <a:gd name="adj2" fmla="val 500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2"/>
                </a:solidFill>
              </a:rPr>
              <a:t>Giá trị đo đạc đươc</a:t>
            </a:r>
          </a:p>
        </p:txBody>
      </p:sp>
    </p:spTree>
    <p:extLst>
      <p:ext uri="{BB962C8B-B14F-4D97-AF65-F5344CB8AC3E}">
        <p14:creationId xmlns:p14="http://schemas.microsoft.com/office/powerpoint/2010/main" val="41469179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34AAF-C8BE-B04F-9058-E69FA0A8F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BFBFA8C-D8F0-CD42-BF3D-36919A6AD39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14300" indent="0">
                  <a:buNone/>
                </a:pPr>
                <a:r>
                  <a:rPr lang="en-US"/>
                  <a:t>Gradient descent là thuật toán tìm giá trị nhỏ nhất (minima) của hàm số f(x) khi biết đạo hàm f’(x)</a:t>
                </a:r>
              </a:p>
              <a:p>
                <a:pPr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/>
                  <a:t>Khởi tạo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1">
                        <a:latin typeface="Cambria Math" panose="02040503050406030204" pitchFamily="18" charset="0"/>
                      </a:rPr>
                      <m:t>x</m:t>
                    </m:r>
                    <m:r>
                      <a:rPr lang="vi-VN" sz="2800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vi-VN" sz="2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28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vi-VN" sz="2800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/>
              </a:p>
              <a:p>
                <a:pPr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/>
                  <a:t>Gán x = x – learningrate * f’(x) , learningrate là số dương đủ nhỏ</a:t>
                </a:r>
              </a:p>
              <a:p>
                <a:pPr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/>
                  <a:t>Tính lại f(x) nếu nó nhỏ hơn giá trị trước đó thì tiếp tục còn không thì dừng lại</a:t>
                </a:r>
              </a:p>
              <a:p>
                <a:pPr>
                  <a:buFont typeface="+mj-lt"/>
                  <a:buAutoNum type="arabicPeriod"/>
                </a:pPr>
                <a:endParaRPr lang="en-US"/>
              </a:p>
              <a:p>
                <a:pPr>
                  <a:buFont typeface="+mj-lt"/>
                  <a:buAutoNum type="arabicPeriod"/>
                </a:pPr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BFBFA8C-D8F0-CD42-BF3D-36919A6AD3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90348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14188D-C78E-9543-B296-15732F3EC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967" y="0"/>
            <a:ext cx="7134741" cy="5143500"/>
          </a:xfrm>
          <a:prstGeom prst="rect">
            <a:avLst/>
          </a:prstGeom>
        </p:spPr>
      </p:pic>
      <p:sp>
        <p:nvSpPr>
          <p:cNvPr id="4" name="Left Arrow 3">
            <a:extLst>
              <a:ext uri="{FF2B5EF4-FFF2-40B4-BE49-F238E27FC236}">
                <a16:creationId xmlns:a16="http://schemas.microsoft.com/office/drawing/2014/main" id="{4ED22B52-1D55-BE42-B089-E3B9474F64A7}"/>
              </a:ext>
            </a:extLst>
          </p:cNvPr>
          <p:cNvSpPr/>
          <p:nvPr/>
        </p:nvSpPr>
        <p:spPr>
          <a:xfrm>
            <a:off x="2589636" y="1996323"/>
            <a:ext cx="1863701" cy="691035"/>
          </a:xfrm>
          <a:prstGeom prst="leftArrow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2"/>
                </a:solidFill>
              </a:rPr>
              <a:t>f’(x) âm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8619241D-5C80-8D40-84A8-1E0FAAFCDB56}"/>
              </a:ext>
            </a:extLst>
          </p:cNvPr>
          <p:cNvSpPr/>
          <p:nvPr/>
        </p:nvSpPr>
        <p:spPr>
          <a:xfrm>
            <a:off x="5032691" y="2003303"/>
            <a:ext cx="1856720" cy="691035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f’(x) dương</a:t>
            </a:r>
          </a:p>
        </p:txBody>
      </p:sp>
    </p:spTree>
    <p:extLst>
      <p:ext uri="{BB962C8B-B14F-4D97-AF65-F5344CB8AC3E}">
        <p14:creationId xmlns:p14="http://schemas.microsoft.com/office/powerpoint/2010/main" val="25404465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0E7DC8C-ACC0-B940-84C2-4BE8F0884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345" y="738299"/>
            <a:ext cx="7768910" cy="301449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1F00C1E-E2EB-924D-A555-EF3951ACA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Chọn giá trị learningrate phù hơp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7D2CC0-F05C-0948-BB5C-82C97392AD8A}"/>
              </a:ext>
            </a:extLst>
          </p:cNvPr>
          <p:cNvSpPr/>
          <p:nvPr/>
        </p:nvSpPr>
        <p:spPr>
          <a:xfrm>
            <a:off x="621233" y="3933009"/>
            <a:ext cx="768514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sz="1200">
                <a:solidFill>
                  <a:srgbClr val="3D3D3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Nếu learning_rate nhỏ: mỗi lần hàm số giảm rất ít nên cần rất nhiều lần thực hiện bước 2 để hàm số đạt giá trị nhỏ nhấ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sz="1200">
                <a:solidFill>
                  <a:srgbClr val="3D3D3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Nếu learning_rate hợp lý: sau một số lần lặp bước 2 vừa phải thì hàm sẽ đạt giá trị đủ nhỏ.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sz="1200">
                <a:solidFill>
                  <a:srgbClr val="3D3D3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Nếu learning_rate quá lớn: sẽ gây hiện tượng overshoot và không bao giờ đạt được giá trị nhỏ nhất của hàm.</a:t>
            </a:r>
          </a:p>
        </p:txBody>
      </p:sp>
    </p:spTree>
    <p:extLst>
      <p:ext uri="{BB962C8B-B14F-4D97-AF65-F5344CB8AC3E}">
        <p14:creationId xmlns:p14="http://schemas.microsoft.com/office/powerpoint/2010/main" val="40156907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650BC28-16AA-FC44-B66B-BC3BFC2ED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056" y="0"/>
            <a:ext cx="5413887" cy="5143500"/>
          </a:xfrm>
          <a:prstGeom prst="rect">
            <a:avLst/>
          </a:prstGeom>
        </p:spPr>
      </p:pic>
      <p:sp>
        <p:nvSpPr>
          <p:cNvPr id="3" name="Down Arrow 2">
            <a:extLst>
              <a:ext uri="{FF2B5EF4-FFF2-40B4-BE49-F238E27FC236}">
                <a16:creationId xmlns:a16="http://schemas.microsoft.com/office/drawing/2014/main" id="{FE0A6ECD-C3D1-4848-AFA7-49966A32DB28}"/>
              </a:ext>
            </a:extLst>
          </p:cNvPr>
          <p:cNvSpPr/>
          <p:nvPr/>
        </p:nvSpPr>
        <p:spPr>
          <a:xfrm rot="19233911">
            <a:off x="3430177" y="3410075"/>
            <a:ext cx="369711" cy="1095884"/>
          </a:xfrm>
          <a:prstGeom prst="down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FCC80D-79C2-204D-AC5C-34B816FB5FDA}"/>
              </a:ext>
            </a:extLst>
          </p:cNvPr>
          <p:cNvSpPr txBox="1"/>
          <p:nvPr/>
        </p:nvSpPr>
        <p:spPr>
          <a:xfrm>
            <a:off x="3643640" y="3566858"/>
            <a:ext cx="2055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Hàm cost function giảm</a:t>
            </a:r>
          </a:p>
        </p:txBody>
      </p:sp>
    </p:spTree>
    <p:extLst>
      <p:ext uri="{BB962C8B-B14F-4D97-AF65-F5344CB8AC3E}">
        <p14:creationId xmlns:p14="http://schemas.microsoft.com/office/powerpoint/2010/main" val="31829127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6124FD9-F69F-F84D-94A9-E6FC0B699E7E}"/>
                  </a:ext>
                </a:extLst>
              </p:cNvPr>
              <p:cNvSpPr txBox="1"/>
              <p:nvPr/>
            </p:nvSpPr>
            <p:spPr>
              <a:xfrm>
                <a:off x="842962" y="3295164"/>
                <a:ext cx="5661678" cy="14005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400" b="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vi-VN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vi-VN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4400" b="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vi-VN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vi-VN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4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440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6124FD9-F69F-F84D-94A9-E6FC0B699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962" y="3295164"/>
                <a:ext cx="5661678" cy="1400576"/>
              </a:xfrm>
              <a:prstGeom prst="rect">
                <a:avLst/>
              </a:prstGeom>
              <a:blipFill>
                <a:blip r:embed="rId2"/>
                <a:stretch>
                  <a:fillRect l="-1342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570283CE-0A8E-8A42-80B8-63F6DF971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962" y="371246"/>
            <a:ext cx="5214938" cy="234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161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1DC5D4D-37BE-334E-957B-33FF1F71A78C}"/>
                  </a:ext>
                </a:extLst>
              </p:cNvPr>
              <p:cNvSpPr txBox="1"/>
              <p:nvPr/>
            </p:nvSpPr>
            <p:spPr>
              <a:xfrm>
                <a:off x="680477" y="3249436"/>
                <a:ext cx="7816646" cy="12955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5400" b="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vi-VN" sz="5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5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vi-VN" sz="5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5400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vi-VN" sz="5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5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vi-VN" sz="5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vi-VN" sz="5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5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5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5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5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5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5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5400"/>
                  <a:t>)</a:t>
                </a:r>
                <a:r>
                  <a:rPr lang="en-US" sz="540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5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540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1DC5D4D-37BE-334E-957B-33FF1F71A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77" y="3249436"/>
                <a:ext cx="7816646" cy="1295547"/>
              </a:xfrm>
              <a:prstGeom prst="rect">
                <a:avLst/>
              </a:prstGeom>
              <a:blipFill>
                <a:blip r:embed="rId2"/>
                <a:stretch>
                  <a:fillRect l="-2110" t="-2913" b="-8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213BB7D-370D-654C-BFCC-D003A02BA2D4}"/>
                  </a:ext>
                </a:extLst>
              </p:cNvPr>
              <p:cNvSpPr txBox="1"/>
              <p:nvPr/>
            </p:nvSpPr>
            <p:spPr>
              <a:xfrm>
                <a:off x="564730" y="1065613"/>
                <a:ext cx="6180025" cy="15278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800" b="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vi-VN" sz="4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4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vi-VN" sz="4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4800" b="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vi-VN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vi-VN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4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8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480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213BB7D-370D-654C-BFCC-D003A02BA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30" y="1065613"/>
                <a:ext cx="6180025" cy="1527854"/>
              </a:xfrm>
              <a:prstGeom prst="rect">
                <a:avLst/>
              </a:prstGeom>
              <a:blipFill>
                <a:blip r:embed="rId3"/>
                <a:stretch>
                  <a:fillRect l="-1434" t="-833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B4906244-3071-1B42-9A87-B1A6163D772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/>
                  <a:t>Đạo hàm của Loss function theo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vi-V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vi-V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/>
                  <a:t> </a:t>
                </a:r>
                <a:r>
                  <a:rPr lang="en-US"/>
                  <a:t>và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B4906244-3071-1B42-9A87-B1A6163D77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1166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>
            <a:extLst>
              <a:ext uri="{FF2B5EF4-FFF2-40B4-BE49-F238E27FC236}">
                <a16:creationId xmlns:a16="http://schemas.microsoft.com/office/drawing/2014/main" id="{B99A9AC9-9A9C-F347-9BD5-A90EF9853ACB}"/>
              </a:ext>
            </a:extLst>
          </p:cNvPr>
          <p:cNvSpPr/>
          <p:nvPr/>
        </p:nvSpPr>
        <p:spPr>
          <a:xfrm rot="5400000">
            <a:off x="3823207" y="1139682"/>
            <a:ext cx="220215" cy="2687359"/>
          </a:xfrm>
          <a:prstGeom prst="rightBrac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7E40C6D-5FD2-194E-8305-48BAD66EE19A}"/>
                  </a:ext>
                </a:extLst>
              </p:cNvPr>
              <p:cNvSpPr/>
              <p:nvPr/>
            </p:nvSpPr>
            <p:spPr>
              <a:xfrm>
                <a:off x="3654742" y="2593467"/>
                <a:ext cx="58868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7E40C6D-5FD2-194E-8305-48BAD66EE1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742" y="2593467"/>
                <a:ext cx="588687" cy="523220"/>
              </a:xfrm>
              <a:prstGeom prst="rect">
                <a:avLst/>
              </a:prstGeom>
              <a:blipFill>
                <a:blip r:embed="rId5"/>
                <a:stretch>
                  <a:fillRect t="-4878"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Brace 8">
            <a:extLst>
              <a:ext uri="{FF2B5EF4-FFF2-40B4-BE49-F238E27FC236}">
                <a16:creationId xmlns:a16="http://schemas.microsoft.com/office/drawing/2014/main" id="{E707DDEC-27C3-C74B-8673-84CE225F0370}"/>
              </a:ext>
            </a:extLst>
          </p:cNvPr>
          <p:cNvSpPr/>
          <p:nvPr/>
        </p:nvSpPr>
        <p:spPr>
          <a:xfrm rot="5400000">
            <a:off x="4133321" y="3102133"/>
            <a:ext cx="220215" cy="2687359"/>
          </a:xfrm>
          <a:prstGeom prst="rightBrac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25B5390-EAEF-2E49-9DB9-98FC1B404755}"/>
                  </a:ext>
                </a:extLst>
              </p:cNvPr>
              <p:cNvSpPr/>
              <p:nvPr/>
            </p:nvSpPr>
            <p:spPr>
              <a:xfrm>
                <a:off x="3956551" y="4534685"/>
                <a:ext cx="58868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25B5390-EAEF-2E49-9DB9-98FC1B4047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6551" y="4534685"/>
                <a:ext cx="588687" cy="523220"/>
              </a:xfrm>
              <a:prstGeom prst="rect">
                <a:avLst/>
              </a:prstGeom>
              <a:blipFill>
                <a:blip r:embed="rId5"/>
                <a:stretch>
                  <a:fillRect t="-2381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30342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A2D290D-F2E0-874D-B30B-61273DC56926}"/>
                  </a:ext>
                </a:extLst>
              </p:cNvPr>
              <p:cNvSpPr/>
              <p:nvPr/>
            </p:nvSpPr>
            <p:spPr>
              <a:xfrm>
                <a:off x="411830" y="309855"/>
                <a:ext cx="7650246" cy="11517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vi-V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vi-VN" sz="3600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vi-V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vi-V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6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- learning_rate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𝑑𝐿</m:t>
                        </m:r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vi-VN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vi-VN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sz="24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A2D290D-F2E0-874D-B30B-61273DC569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830" y="309855"/>
                <a:ext cx="7650246" cy="1151726"/>
              </a:xfrm>
              <a:prstGeom prst="rect">
                <a:avLst/>
              </a:prstGeom>
              <a:blipFill>
                <a:blip r:embed="rId2"/>
                <a:stretch>
                  <a:fillRect l="-166" b="-5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096C9BA-1591-3043-AFDC-F23E26CB58BB}"/>
                  </a:ext>
                </a:extLst>
              </p:cNvPr>
              <p:cNvSpPr/>
              <p:nvPr/>
            </p:nvSpPr>
            <p:spPr>
              <a:xfrm>
                <a:off x="411830" y="2186351"/>
                <a:ext cx="8997415" cy="6231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vi-V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vi-VN" sz="3200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vi-V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vi-V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- learning_rate *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  <m:r>
                          <a:rPr lang="vi-VN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sup>
                      <m:e>
                        <m:r>
                          <a:rPr lang="vi-VN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vi-V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vi-V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32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endParaRPr lang="en-US" sz="24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096C9BA-1591-3043-AFDC-F23E26CB58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830" y="2186351"/>
                <a:ext cx="8997415" cy="623119"/>
              </a:xfrm>
              <a:prstGeom prst="rect">
                <a:avLst/>
              </a:prstGeom>
              <a:blipFill>
                <a:blip r:embed="rId3"/>
                <a:stretch>
                  <a:fillRect t="-116000" b="-19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D8780E7-6CBA-D542-B6FC-FC63B8D7F65A}"/>
              </a:ext>
            </a:extLst>
          </p:cNvPr>
          <p:cNvSpPr txBox="1"/>
          <p:nvPr/>
        </p:nvSpPr>
        <p:spPr>
          <a:xfrm>
            <a:off x="335049" y="2767230"/>
            <a:ext cx="8162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Step k+1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A1F81B-9FE3-324B-85AA-04A1CC74322B}"/>
              </a:ext>
            </a:extLst>
          </p:cNvPr>
          <p:cNvSpPr txBox="1"/>
          <p:nvPr/>
        </p:nvSpPr>
        <p:spPr>
          <a:xfrm>
            <a:off x="1443729" y="2767230"/>
            <a:ext cx="6206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Step k</a:t>
            </a:r>
          </a:p>
        </p:txBody>
      </p:sp>
    </p:spTree>
    <p:extLst>
      <p:ext uri="{BB962C8B-B14F-4D97-AF65-F5344CB8AC3E}">
        <p14:creationId xmlns:p14="http://schemas.microsoft.com/office/powerpoint/2010/main" val="37190109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2428BE7-7396-1E45-AD27-5C1B828AD174}"/>
                  </a:ext>
                </a:extLst>
              </p:cNvPr>
              <p:cNvSpPr/>
              <p:nvPr/>
            </p:nvSpPr>
            <p:spPr>
              <a:xfrm>
                <a:off x="411830" y="375420"/>
                <a:ext cx="5419689" cy="10520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vi-VN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vi-VN" sz="3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vi-V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vi-VN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- learning_rate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𝑑𝐿</m:t>
                        </m:r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vi-VN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vi-VN" sz="4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sz="320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2428BE7-7396-1E45-AD27-5C1B828AD1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830" y="375420"/>
                <a:ext cx="5419689" cy="1052019"/>
              </a:xfrm>
              <a:prstGeom prst="rect">
                <a:avLst/>
              </a:prstGeom>
              <a:blipFill>
                <a:blip r:embed="rId2"/>
                <a:stretch>
                  <a:fillRect b="-3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E3D4644-7D9B-3E41-9AD7-A50AAEBC17FF}"/>
                  </a:ext>
                </a:extLst>
              </p:cNvPr>
              <p:cNvSpPr/>
              <p:nvPr/>
            </p:nvSpPr>
            <p:spPr>
              <a:xfrm>
                <a:off x="411830" y="2186351"/>
                <a:ext cx="8997415" cy="6231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vi-VN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vi-VN" sz="3200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vi-V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vi-VN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- learning_rate *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  <m:r>
                          <a:rPr lang="vi-VN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sup>
                      <m:e>
                        <m:sSub>
                          <m:sSubPr>
                            <m:ctrlPr>
                              <a:rPr lang="vi-V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vi-V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vi-V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3200"/>
                          <m:t>)</m:t>
                        </m:r>
                        <m:r>
                          <m:rPr>
                            <m:nor/>
                          </m:rPr>
                          <a:rPr lang="en-US" sz="3200"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4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E3D4644-7D9B-3E41-9AD7-A50AAEBC17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830" y="2186351"/>
                <a:ext cx="8997415" cy="623119"/>
              </a:xfrm>
              <a:prstGeom prst="rect">
                <a:avLst/>
              </a:prstGeom>
              <a:blipFill>
                <a:blip r:embed="rId3"/>
                <a:stretch>
                  <a:fillRect t="-116000" b="-19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3003F2B-34EB-9542-AD1F-55FD7680993F}"/>
              </a:ext>
            </a:extLst>
          </p:cNvPr>
          <p:cNvSpPr txBox="1"/>
          <p:nvPr/>
        </p:nvSpPr>
        <p:spPr>
          <a:xfrm>
            <a:off x="342029" y="2809470"/>
            <a:ext cx="8162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Step k+1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B3A836-C512-4846-93E9-235677DD1FE6}"/>
              </a:ext>
            </a:extLst>
          </p:cNvPr>
          <p:cNvSpPr txBox="1"/>
          <p:nvPr/>
        </p:nvSpPr>
        <p:spPr>
          <a:xfrm>
            <a:off x="1450709" y="2809470"/>
            <a:ext cx="6206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Step k</a:t>
            </a:r>
          </a:p>
        </p:txBody>
      </p:sp>
    </p:spTree>
    <p:extLst>
      <p:ext uri="{BB962C8B-B14F-4D97-AF65-F5344CB8AC3E}">
        <p14:creationId xmlns:p14="http://schemas.microsoft.com/office/powerpoint/2010/main" val="2242567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E9128-9F74-2547-955D-A3FAB09A4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nhiều đại lượng tương quan tỷ lệ thuận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47E95-C3B0-F146-87E9-0F826FF66D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Số người trong gia đình ~ tổng chi tiêu trong tháng</a:t>
            </a:r>
          </a:p>
          <a:p>
            <a:r>
              <a:rPr lang="en-US"/>
              <a:t>Tốc độ xe máy ~ lượng nhiên liệu tiêu hao</a:t>
            </a:r>
          </a:p>
          <a:p>
            <a:r>
              <a:rPr lang="en-US"/>
              <a:t>…</a:t>
            </a:r>
          </a:p>
          <a:p>
            <a:endParaRPr lang="en-US"/>
          </a:p>
          <a:p>
            <a:pPr marL="114300" indent="0">
              <a:buNone/>
            </a:pPr>
            <a:r>
              <a:rPr lang="en-US"/>
              <a:t>Dựa vào số liệu quan sát, đo đạc có thể dự báo được không?</a:t>
            </a:r>
          </a:p>
        </p:txBody>
      </p:sp>
    </p:spTree>
    <p:extLst>
      <p:ext uri="{BB962C8B-B14F-4D97-AF65-F5344CB8AC3E}">
        <p14:creationId xmlns:p14="http://schemas.microsoft.com/office/powerpoint/2010/main" val="24985265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AAE3A-876E-674E-A8E3-4DDB241C7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Áp dụng 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A305F5F-DB28-0541-9BC0-AFEF3B122A5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buFont typeface="+mj-lt"/>
                  <a:buAutoNum type="arabicPeriod"/>
                </a:pPr>
                <a:r>
                  <a:rPr lang="en-US"/>
                  <a:t>Đặt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400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vi-VN" sz="2400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vi-VN" sz="2400" b="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vi-VN" sz="24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vi-VN" sz="24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giá trị bất kỳ giả sử (0, 0)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/>
                  <a:t>Tính lost function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/>
                  <a:t> </a:t>
                </a:r>
              </a:p>
              <a:p>
                <a:pPr>
                  <a:buFont typeface="+mj-lt"/>
                  <a:buAutoNum type="arabicPeriod"/>
                </a:pPr>
                <a:endParaRPr lang="en-US" sz="240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A305F5F-DB28-0541-9BC0-AFEF3B122A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56447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9E6D70E-12D7-9245-8D18-1F0F9B782CDE}"/>
              </a:ext>
            </a:extLst>
          </p:cNvPr>
          <p:cNvSpPr/>
          <p:nvPr/>
        </p:nvSpPr>
        <p:spPr>
          <a:xfrm>
            <a:off x="708485" y="49798"/>
            <a:ext cx="7004584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1300" b="1">
                <a:solidFill>
                  <a:srgbClr val="7F0055"/>
                </a:solidFill>
                <a:effectLst/>
                <a:latin typeface="RobotoMono Nerd Font" pitchFamily="2" charset="0"/>
                <a:ea typeface="RobotoMono Nerd Font" pitchFamily="2" charset="0"/>
              </a:rPr>
              <a:t>import </a:t>
            </a:r>
            <a:r>
              <a:rPr lang="vi-VN" sz="1300">
                <a:latin typeface="RobotoMono Nerd Font" pitchFamily="2" charset="0"/>
                <a:ea typeface="RobotoMono Nerd Font" pitchFamily="2" charset="0"/>
              </a:rPr>
              <a:t>numpy </a:t>
            </a:r>
            <a:r>
              <a:rPr lang="vi-VN" sz="1300" b="1">
                <a:solidFill>
                  <a:srgbClr val="7F0055"/>
                </a:solidFill>
                <a:effectLst/>
                <a:latin typeface="RobotoMono Nerd Font" pitchFamily="2" charset="0"/>
                <a:ea typeface="RobotoMono Nerd Font" pitchFamily="2" charset="0"/>
              </a:rPr>
              <a:t>as </a:t>
            </a:r>
            <a:r>
              <a:rPr lang="vi-VN" sz="1300">
                <a:latin typeface="RobotoMono Nerd Font" pitchFamily="2" charset="0"/>
                <a:ea typeface="RobotoMono Nerd Font" pitchFamily="2" charset="0"/>
              </a:rPr>
              <a:t>np</a:t>
            </a:r>
            <a:br>
              <a:rPr lang="vi-VN" sz="1300">
                <a:latin typeface="RobotoMono Nerd Font" pitchFamily="2" charset="0"/>
                <a:ea typeface="RobotoMono Nerd Font" pitchFamily="2" charset="0"/>
              </a:rPr>
            </a:br>
            <a:r>
              <a:rPr lang="vi-VN" sz="1300" b="1">
                <a:solidFill>
                  <a:srgbClr val="7F0055"/>
                </a:solidFill>
                <a:effectLst/>
                <a:latin typeface="RobotoMono Nerd Font" pitchFamily="2" charset="0"/>
                <a:ea typeface="RobotoMono Nerd Font" pitchFamily="2" charset="0"/>
              </a:rPr>
              <a:t>import </a:t>
            </a:r>
            <a:r>
              <a:rPr lang="vi-VN" sz="1300">
                <a:latin typeface="RobotoMono Nerd Font" pitchFamily="2" charset="0"/>
                <a:ea typeface="RobotoMono Nerd Font" pitchFamily="2" charset="0"/>
              </a:rPr>
              <a:t>pandas </a:t>
            </a:r>
            <a:r>
              <a:rPr lang="vi-VN" sz="1300" b="1">
                <a:solidFill>
                  <a:srgbClr val="7F0055"/>
                </a:solidFill>
                <a:effectLst/>
                <a:latin typeface="RobotoMono Nerd Font" pitchFamily="2" charset="0"/>
                <a:ea typeface="RobotoMono Nerd Font" pitchFamily="2" charset="0"/>
              </a:rPr>
              <a:t>as </a:t>
            </a:r>
            <a:r>
              <a:rPr lang="vi-VN" sz="1300">
                <a:latin typeface="RobotoMono Nerd Font" pitchFamily="2" charset="0"/>
                <a:ea typeface="RobotoMono Nerd Font" pitchFamily="2" charset="0"/>
              </a:rPr>
              <a:t>pd</a:t>
            </a:r>
            <a:br>
              <a:rPr lang="vi-VN" sz="1300">
                <a:latin typeface="RobotoMono Nerd Font" pitchFamily="2" charset="0"/>
                <a:ea typeface="RobotoMono Nerd Font" pitchFamily="2" charset="0"/>
              </a:rPr>
            </a:br>
            <a:r>
              <a:rPr lang="vi-VN" sz="1300" b="1">
                <a:solidFill>
                  <a:srgbClr val="7F0055"/>
                </a:solidFill>
                <a:effectLst/>
                <a:latin typeface="RobotoMono Nerd Font" pitchFamily="2" charset="0"/>
                <a:ea typeface="RobotoMono Nerd Font" pitchFamily="2" charset="0"/>
              </a:rPr>
              <a:t>import </a:t>
            </a:r>
            <a:r>
              <a:rPr lang="vi-VN" sz="1300">
                <a:latin typeface="RobotoMono Nerd Font" pitchFamily="2" charset="0"/>
                <a:ea typeface="RobotoMono Nerd Font" pitchFamily="2" charset="0"/>
              </a:rPr>
              <a:t>matplotlib</a:t>
            </a:r>
            <a:r>
              <a:rPr lang="vi-VN" sz="13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.</a:t>
            </a:r>
            <a:r>
              <a:rPr lang="vi-VN" sz="1300">
                <a:latin typeface="RobotoMono Nerd Font" pitchFamily="2" charset="0"/>
                <a:ea typeface="RobotoMono Nerd Font" pitchFamily="2" charset="0"/>
              </a:rPr>
              <a:t>pyplot </a:t>
            </a:r>
            <a:r>
              <a:rPr lang="vi-VN" sz="1300" b="1">
                <a:solidFill>
                  <a:srgbClr val="7F0055"/>
                </a:solidFill>
                <a:effectLst/>
                <a:latin typeface="RobotoMono Nerd Font" pitchFamily="2" charset="0"/>
                <a:ea typeface="RobotoMono Nerd Font" pitchFamily="2" charset="0"/>
              </a:rPr>
              <a:t>as </a:t>
            </a:r>
            <a:r>
              <a:rPr lang="vi-VN" sz="1300">
                <a:latin typeface="RobotoMono Nerd Font" pitchFamily="2" charset="0"/>
                <a:ea typeface="RobotoMono Nerd Font" pitchFamily="2" charset="0"/>
              </a:rPr>
              <a:t>plt</a:t>
            </a:r>
            <a:br>
              <a:rPr lang="vi-VN" sz="1300">
                <a:latin typeface="RobotoMono Nerd Font" pitchFamily="2" charset="0"/>
                <a:ea typeface="RobotoMono Nerd Font" pitchFamily="2" charset="0"/>
              </a:rPr>
            </a:br>
            <a:br>
              <a:rPr lang="vi-VN" sz="1300">
                <a:latin typeface="RobotoMono Nerd Font" pitchFamily="2" charset="0"/>
                <a:ea typeface="RobotoMono Nerd Font" pitchFamily="2" charset="0"/>
              </a:rPr>
            </a:br>
            <a:r>
              <a:rPr lang="vi-VN" sz="1300">
                <a:solidFill>
                  <a:srgbClr val="3F7F5F"/>
                </a:solidFill>
                <a:effectLst/>
                <a:latin typeface="RobotoMono Nerd Font" pitchFamily="2" charset="0"/>
                <a:ea typeface="RobotoMono Nerd Font" pitchFamily="2" charset="0"/>
              </a:rPr>
              <a:t># Load dữ liệu từ excel csv</a:t>
            </a:r>
            <a:br>
              <a:rPr lang="vi-VN" sz="1300">
                <a:solidFill>
                  <a:srgbClr val="3F7F5F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r>
              <a:rPr lang="vi-VN" sz="1300">
                <a:latin typeface="RobotoMono Nerd Font" pitchFamily="2" charset="0"/>
                <a:ea typeface="RobotoMono Nerd Font" pitchFamily="2" charset="0"/>
              </a:rPr>
              <a:t>data </a:t>
            </a:r>
            <a:r>
              <a:rPr lang="vi-VN" sz="13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= </a:t>
            </a:r>
            <a:r>
              <a:rPr lang="vi-VN" sz="1300">
                <a:latin typeface="RobotoMono Nerd Font" pitchFamily="2" charset="0"/>
                <a:ea typeface="RobotoMono Nerd Font" pitchFamily="2" charset="0"/>
              </a:rPr>
              <a:t>pd</a:t>
            </a:r>
            <a:r>
              <a:rPr lang="vi-VN" sz="13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.</a:t>
            </a:r>
            <a:r>
              <a:rPr lang="vi-VN" sz="1300">
                <a:solidFill>
                  <a:srgbClr val="170591"/>
                </a:solidFill>
                <a:effectLst/>
                <a:latin typeface="RobotoMono Nerd Font" pitchFamily="2" charset="0"/>
                <a:ea typeface="RobotoMono Nerd Font" pitchFamily="2" charset="0"/>
              </a:rPr>
              <a:t>read_csv</a:t>
            </a:r>
            <a:r>
              <a:rPr lang="vi-VN" sz="13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(</a:t>
            </a:r>
            <a:r>
              <a:rPr lang="vi-VN" sz="1300" b="1">
                <a:solidFill>
                  <a:srgbClr val="008080"/>
                </a:solidFill>
                <a:effectLst/>
                <a:latin typeface="RobotoMono Nerd Font" pitchFamily="2" charset="0"/>
                <a:ea typeface="RobotoMono Nerd Font" pitchFamily="2" charset="0"/>
              </a:rPr>
              <a:t>'data_linear.csv'</a:t>
            </a:r>
            <a:r>
              <a:rPr lang="vi-VN" sz="13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)</a:t>
            </a:r>
            <a:r>
              <a:rPr lang="vi-VN" sz="13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.</a:t>
            </a:r>
            <a:r>
              <a:rPr lang="vi-VN" sz="1300">
                <a:latin typeface="RobotoMono Nerd Font" pitchFamily="2" charset="0"/>
                <a:ea typeface="RobotoMono Nerd Font" pitchFamily="2" charset="0"/>
              </a:rPr>
              <a:t>values</a:t>
            </a:r>
            <a:br>
              <a:rPr lang="vi-VN" sz="1300">
                <a:latin typeface="RobotoMono Nerd Font" pitchFamily="2" charset="0"/>
                <a:ea typeface="RobotoMono Nerd Font" pitchFamily="2" charset="0"/>
              </a:rPr>
            </a:br>
            <a:r>
              <a:rPr lang="vi-VN" sz="1300">
                <a:solidFill>
                  <a:srgbClr val="000080"/>
                </a:solidFill>
                <a:effectLst/>
                <a:latin typeface="RobotoMono Nerd Font" pitchFamily="2" charset="0"/>
                <a:ea typeface="RobotoMono Nerd Font" pitchFamily="2" charset="0"/>
              </a:rPr>
              <a:t>print</a:t>
            </a:r>
            <a:r>
              <a:rPr lang="vi-VN" sz="13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(</a:t>
            </a:r>
            <a:r>
              <a:rPr lang="vi-VN" sz="1300">
                <a:latin typeface="RobotoMono Nerd Font" pitchFamily="2" charset="0"/>
                <a:ea typeface="RobotoMono Nerd Font" pitchFamily="2" charset="0"/>
              </a:rPr>
              <a:t>data</a:t>
            </a:r>
            <a:r>
              <a:rPr lang="vi-VN" sz="13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.</a:t>
            </a:r>
            <a:r>
              <a:rPr lang="vi-VN" sz="1300">
                <a:latin typeface="RobotoMono Nerd Font" pitchFamily="2" charset="0"/>
                <a:ea typeface="RobotoMono Nerd Font" pitchFamily="2" charset="0"/>
              </a:rPr>
              <a:t>shape</a:t>
            </a:r>
            <a:r>
              <a:rPr lang="vi-VN" sz="13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)  </a:t>
            </a:r>
            <a:r>
              <a:rPr lang="vi-VN" sz="1300">
                <a:solidFill>
                  <a:srgbClr val="3F7F5F"/>
                </a:solidFill>
                <a:effectLst/>
                <a:latin typeface="RobotoMono Nerd Font" pitchFamily="2" charset="0"/>
                <a:ea typeface="RobotoMono Nerd Font" pitchFamily="2" charset="0"/>
              </a:rPr>
              <a:t># (30, 2) ~ 30 dòng - 2 cột</a:t>
            </a:r>
            <a:br>
              <a:rPr lang="vi-VN" sz="1300">
                <a:solidFill>
                  <a:srgbClr val="3F7F5F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r>
              <a:rPr lang="vi-VN" sz="1300">
                <a:latin typeface="RobotoMono Nerd Font" pitchFamily="2" charset="0"/>
                <a:ea typeface="RobotoMono Nerd Font" pitchFamily="2" charset="0"/>
              </a:rPr>
              <a:t>N </a:t>
            </a:r>
            <a:r>
              <a:rPr lang="vi-VN" sz="13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= </a:t>
            </a:r>
            <a:r>
              <a:rPr lang="vi-VN" sz="1300">
                <a:latin typeface="RobotoMono Nerd Font" pitchFamily="2" charset="0"/>
                <a:ea typeface="RobotoMono Nerd Font" pitchFamily="2" charset="0"/>
              </a:rPr>
              <a:t>data</a:t>
            </a:r>
            <a:r>
              <a:rPr lang="vi-VN" sz="13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.</a:t>
            </a:r>
            <a:r>
              <a:rPr lang="vi-VN" sz="1300">
                <a:latin typeface="RobotoMono Nerd Font" pitchFamily="2" charset="0"/>
                <a:ea typeface="RobotoMono Nerd Font" pitchFamily="2" charset="0"/>
              </a:rPr>
              <a:t>shape</a:t>
            </a:r>
            <a:r>
              <a:rPr lang="vi-VN" sz="13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[</a:t>
            </a:r>
            <a:r>
              <a:rPr lang="vi-VN" sz="1300" b="1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0</a:t>
            </a:r>
            <a:r>
              <a:rPr lang="vi-VN" sz="13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]  </a:t>
            </a:r>
            <a:r>
              <a:rPr lang="vi-VN" sz="1300">
                <a:solidFill>
                  <a:srgbClr val="3F7F5F"/>
                </a:solidFill>
                <a:effectLst/>
                <a:latin typeface="RobotoMono Nerd Font" pitchFamily="2" charset="0"/>
                <a:ea typeface="RobotoMono Nerd Font" pitchFamily="2" charset="0"/>
              </a:rPr>
              <a:t># N = 30</a:t>
            </a:r>
            <a:br>
              <a:rPr lang="vi-VN" sz="1300">
                <a:solidFill>
                  <a:srgbClr val="3F7F5F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br>
              <a:rPr lang="vi-VN" sz="1300">
                <a:solidFill>
                  <a:srgbClr val="3F7F5F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r>
              <a:rPr lang="vi-VN" sz="1300">
                <a:latin typeface="RobotoMono Nerd Font" pitchFamily="2" charset="0"/>
                <a:ea typeface="RobotoMono Nerd Font" pitchFamily="2" charset="0"/>
              </a:rPr>
              <a:t>x </a:t>
            </a:r>
            <a:r>
              <a:rPr lang="vi-VN" sz="13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= </a:t>
            </a:r>
            <a:r>
              <a:rPr lang="vi-VN" sz="1300">
                <a:latin typeface="RobotoMono Nerd Font" pitchFamily="2" charset="0"/>
                <a:ea typeface="RobotoMono Nerd Font" pitchFamily="2" charset="0"/>
              </a:rPr>
              <a:t>data</a:t>
            </a:r>
            <a:r>
              <a:rPr lang="vi-VN" sz="13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[</a:t>
            </a:r>
            <a:r>
              <a:rPr lang="vi-VN" sz="13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:, </a:t>
            </a:r>
            <a:r>
              <a:rPr lang="vi-VN" sz="1300" b="1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0</a:t>
            </a:r>
            <a:r>
              <a:rPr lang="vi-VN" sz="13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]</a:t>
            </a:r>
            <a:r>
              <a:rPr lang="vi-VN" sz="13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.</a:t>
            </a:r>
            <a:r>
              <a:rPr lang="vi-VN" sz="1300">
                <a:solidFill>
                  <a:srgbClr val="170591"/>
                </a:solidFill>
                <a:effectLst/>
                <a:latin typeface="RobotoMono Nerd Font" pitchFamily="2" charset="0"/>
                <a:ea typeface="RobotoMono Nerd Font" pitchFamily="2" charset="0"/>
              </a:rPr>
              <a:t>reshape</a:t>
            </a:r>
            <a:r>
              <a:rPr lang="vi-VN" sz="13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(</a:t>
            </a:r>
            <a:r>
              <a:rPr lang="vi-VN" sz="13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-</a:t>
            </a:r>
            <a:r>
              <a:rPr lang="vi-VN" sz="1300" b="1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1</a:t>
            </a:r>
            <a:r>
              <a:rPr lang="vi-VN" sz="13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, </a:t>
            </a:r>
            <a:r>
              <a:rPr lang="vi-VN" sz="1300" b="1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1</a:t>
            </a:r>
            <a:r>
              <a:rPr lang="vi-VN" sz="13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)  </a:t>
            </a:r>
            <a:r>
              <a:rPr lang="vi-VN" sz="1300">
                <a:solidFill>
                  <a:srgbClr val="3F7F5F"/>
                </a:solidFill>
                <a:effectLst/>
                <a:latin typeface="RobotoMono Nerd Font" pitchFamily="2" charset="0"/>
                <a:ea typeface="RobotoMono Nerd Font" pitchFamily="2" charset="0"/>
              </a:rPr>
              <a:t># Xoay thành cột</a:t>
            </a:r>
            <a:br>
              <a:rPr lang="vi-VN" sz="1300">
                <a:solidFill>
                  <a:srgbClr val="3F7F5F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br>
              <a:rPr lang="vi-VN" sz="1300">
                <a:solidFill>
                  <a:srgbClr val="3F7F5F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r>
              <a:rPr lang="vi-VN" sz="1300">
                <a:latin typeface="RobotoMono Nerd Font" pitchFamily="2" charset="0"/>
                <a:ea typeface="RobotoMono Nerd Font" pitchFamily="2" charset="0"/>
              </a:rPr>
              <a:t>y </a:t>
            </a:r>
            <a:r>
              <a:rPr lang="vi-VN" sz="13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= </a:t>
            </a:r>
            <a:r>
              <a:rPr lang="vi-VN" sz="1300">
                <a:latin typeface="RobotoMono Nerd Font" pitchFamily="2" charset="0"/>
                <a:ea typeface="RobotoMono Nerd Font" pitchFamily="2" charset="0"/>
              </a:rPr>
              <a:t>data</a:t>
            </a:r>
            <a:r>
              <a:rPr lang="vi-VN" sz="13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[</a:t>
            </a:r>
            <a:r>
              <a:rPr lang="vi-VN" sz="13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:, </a:t>
            </a:r>
            <a:r>
              <a:rPr lang="vi-VN" sz="1300" b="1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1</a:t>
            </a:r>
            <a:r>
              <a:rPr lang="vi-VN" sz="13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]</a:t>
            </a:r>
            <a:r>
              <a:rPr lang="vi-VN" sz="13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.</a:t>
            </a:r>
            <a:r>
              <a:rPr lang="vi-VN" sz="1300">
                <a:solidFill>
                  <a:srgbClr val="170591"/>
                </a:solidFill>
                <a:effectLst/>
                <a:latin typeface="RobotoMono Nerd Font" pitchFamily="2" charset="0"/>
                <a:ea typeface="RobotoMono Nerd Font" pitchFamily="2" charset="0"/>
              </a:rPr>
              <a:t>reshape</a:t>
            </a:r>
            <a:r>
              <a:rPr lang="vi-VN" sz="13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(</a:t>
            </a:r>
            <a:r>
              <a:rPr lang="vi-VN" sz="13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-</a:t>
            </a:r>
            <a:r>
              <a:rPr lang="vi-VN" sz="1300" b="1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1</a:t>
            </a:r>
            <a:r>
              <a:rPr lang="vi-VN" sz="13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, </a:t>
            </a:r>
            <a:r>
              <a:rPr lang="vi-VN" sz="1300" b="1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1</a:t>
            </a:r>
            <a:r>
              <a:rPr lang="vi-VN" sz="13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)  </a:t>
            </a:r>
            <a:r>
              <a:rPr lang="vi-VN" sz="1300">
                <a:solidFill>
                  <a:srgbClr val="3F7F5F"/>
                </a:solidFill>
                <a:effectLst/>
                <a:latin typeface="RobotoMono Nerd Font" pitchFamily="2" charset="0"/>
                <a:ea typeface="RobotoMono Nerd Font" pitchFamily="2" charset="0"/>
              </a:rPr>
              <a:t># Xoay thành cột</a:t>
            </a:r>
            <a:br>
              <a:rPr lang="vi-VN" sz="1300">
                <a:solidFill>
                  <a:srgbClr val="3F7F5F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br>
              <a:rPr lang="vi-VN" sz="1300">
                <a:solidFill>
                  <a:srgbClr val="3F7F5F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r>
              <a:rPr lang="vi-VN" sz="1300">
                <a:solidFill>
                  <a:srgbClr val="3F7F5F"/>
                </a:solidFill>
                <a:effectLst/>
                <a:latin typeface="RobotoMono Nerd Font" pitchFamily="2" charset="0"/>
                <a:ea typeface="RobotoMono Nerd Font" pitchFamily="2" charset="0"/>
              </a:rPr>
              <a:t># Biểu đồ dữ liệu</a:t>
            </a:r>
            <a:br>
              <a:rPr lang="vi-VN" sz="1300">
                <a:solidFill>
                  <a:srgbClr val="3F7F5F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r>
              <a:rPr lang="vi-VN" sz="1300">
                <a:latin typeface="RobotoMono Nerd Font" pitchFamily="2" charset="0"/>
                <a:ea typeface="RobotoMono Nerd Font" pitchFamily="2" charset="0"/>
              </a:rPr>
              <a:t>fig</a:t>
            </a:r>
            <a:r>
              <a:rPr lang="vi-VN" sz="13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, </a:t>
            </a:r>
            <a:r>
              <a:rPr lang="vi-VN" sz="1300">
                <a:latin typeface="RobotoMono Nerd Font" pitchFamily="2" charset="0"/>
                <a:ea typeface="RobotoMono Nerd Font" pitchFamily="2" charset="0"/>
              </a:rPr>
              <a:t>axes </a:t>
            </a:r>
            <a:r>
              <a:rPr lang="vi-VN" sz="13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= </a:t>
            </a:r>
            <a:r>
              <a:rPr lang="vi-VN" sz="1300">
                <a:latin typeface="RobotoMono Nerd Font" pitchFamily="2" charset="0"/>
                <a:ea typeface="RobotoMono Nerd Font" pitchFamily="2" charset="0"/>
              </a:rPr>
              <a:t>plt</a:t>
            </a:r>
            <a:r>
              <a:rPr lang="vi-VN" sz="13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.</a:t>
            </a:r>
            <a:r>
              <a:rPr lang="vi-VN" sz="1300">
                <a:solidFill>
                  <a:srgbClr val="170591"/>
                </a:solidFill>
                <a:effectLst/>
                <a:latin typeface="RobotoMono Nerd Font" pitchFamily="2" charset="0"/>
                <a:ea typeface="RobotoMono Nerd Font" pitchFamily="2" charset="0"/>
              </a:rPr>
              <a:t>subplots</a:t>
            </a:r>
            <a:r>
              <a:rPr lang="vi-VN" sz="13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(</a:t>
            </a:r>
            <a:r>
              <a:rPr lang="vi-VN" sz="1300" b="1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2</a:t>
            </a:r>
            <a:r>
              <a:rPr lang="vi-VN" sz="13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, </a:t>
            </a:r>
            <a:r>
              <a:rPr lang="vi-VN" sz="1300" b="1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1</a:t>
            </a:r>
            <a:r>
              <a:rPr lang="vi-VN" sz="13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, </a:t>
            </a:r>
            <a:r>
              <a:rPr lang="vi-VN" sz="1300">
                <a:solidFill>
                  <a:srgbClr val="660099"/>
                </a:solidFill>
                <a:effectLst/>
                <a:latin typeface="RobotoMono Nerd Font" pitchFamily="2" charset="0"/>
                <a:ea typeface="RobotoMono Nerd Font" pitchFamily="2" charset="0"/>
              </a:rPr>
              <a:t>figsize</a:t>
            </a:r>
            <a:r>
              <a:rPr lang="vi-VN" sz="13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=</a:t>
            </a:r>
            <a:r>
              <a:rPr lang="vi-VN" sz="13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(</a:t>
            </a:r>
            <a:r>
              <a:rPr lang="vi-VN" sz="1300" b="1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10</a:t>
            </a:r>
            <a:r>
              <a:rPr lang="vi-VN" sz="13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, </a:t>
            </a:r>
            <a:r>
              <a:rPr lang="vi-VN" sz="1300" b="1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10</a:t>
            </a:r>
            <a:r>
              <a:rPr lang="vi-VN" sz="13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))</a:t>
            </a:r>
            <a:br>
              <a:rPr lang="vi-VN" sz="13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r>
              <a:rPr lang="vi-VN" sz="1300">
                <a:latin typeface="RobotoMono Nerd Font" pitchFamily="2" charset="0"/>
                <a:ea typeface="RobotoMono Nerd Font" pitchFamily="2" charset="0"/>
              </a:rPr>
              <a:t>fig</a:t>
            </a:r>
            <a:r>
              <a:rPr lang="vi-VN" sz="13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.</a:t>
            </a:r>
            <a:r>
              <a:rPr lang="vi-VN" sz="1300">
                <a:solidFill>
                  <a:srgbClr val="170591"/>
                </a:solidFill>
                <a:effectLst/>
                <a:latin typeface="RobotoMono Nerd Font" pitchFamily="2" charset="0"/>
                <a:ea typeface="RobotoMono Nerd Font" pitchFamily="2" charset="0"/>
              </a:rPr>
              <a:t>subplots_adjust</a:t>
            </a:r>
            <a:r>
              <a:rPr lang="vi-VN" sz="13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(</a:t>
            </a:r>
            <a:r>
              <a:rPr lang="vi-VN" sz="1300">
                <a:solidFill>
                  <a:srgbClr val="660099"/>
                </a:solidFill>
                <a:effectLst/>
                <a:latin typeface="RobotoMono Nerd Font" pitchFamily="2" charset="0"/>
                <a:ea typeface="RobotoMono Nerd Font" pitchFamily="2" charset="0"/>
              </a:rPr>
              <a:t>hspace</a:t>
            </a:r>
            <a:r>
              <a:rPr lang="vi-VN" sz="13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=</a:t>
            </a:r>
            <a:r>
              <a:rPr lang="vi-VN" sz="1300" b="1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.2</a:t>
            </a:r>
            <a:r>
              <a:rPr lang="vi-VN" sz="13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)</a:t>
            </a:r>
            <a:br>
              <a:rPr lang="vi-VN" sz="13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r>
              <a:rPr lang="vi-VN" sz="1300">
                <a:latin typeface="RobotoMono Nerd Font" pitchFamily="2" charset="0"/>
                <a:ea typeface="RobotoMono Nerd Font" pitchFamily="2" charset="0"/>
              </a:rPr>
              <a:t>axes</a:t>
            </a:r>
            <a:r>
              <a:rPr lang="vi-VN" sz="13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[</a:t>
            </a:r>
            <a:r>
              <a:rPr lang="vi-VN" sz="1300" b="1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0</a:t>
            </a:r>
            <a:r>
              <a:rPr lang="vi-VN" sz="13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]</a:t>
            </a:r>
            <a:r>
              <a:rPr lang="vi-VN" sz="13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.</a:t>
            </a:r>
            <a:r>
              <a:rPr lang="vi-VN" sz="1300">
                <a:solidFill>
                  <a:srgbClr val="170591"/>
                </a:solidFill>
                <a:effectLst/>
                <a:latin typeface="RobotoMono Nerd Font" pitchFamily="2" charset="0"/>
                <a:ea typeface="RobotoMono Nerd Font" pitchFamily="2" charset="0"/>
              </a:rPr>
              <a:t>scatter</a:t>
            </a:r>
            <a:r>
              <a:rPr lang="vi-VN" sz="13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(</a:t>
            </a:r>
            <a:r>
              <a:rPr lang="vi-VN" sz="1300">
                <a:latin typeface="RobotoMono Nerd Font" pitchFamily="2" charset="0"/>
                <a:ea typeface="RobotoMono Nerd Font" pitchFamily="2" charset="0"/>
              </a:rPr>
              <a:t>x</a:t>
            </a:r>
            <a:r>
              <a:rPr lang="vi-VN" sz="13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, </a:t>
            </a:r>
            <a:r>
              <a:rPr lang="vi-VN" sz="1300">
                <a:latin typeface="RobotoMono Nerd Font" pitchFamily="2" charset="0"/>
                <a:ea typeface="RobotoMono Nerd Font" pitchFamily="2" charset="0"/>
              </a:rPr>
              <a:t>y</a:t>
            </a:r>
            <a:r>
              <a:rPr lang="vi-VN" sz="13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)</a:t>
            </a:r>
            <a:br>
              <a:rPr lang="vi-VN" sz="13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r>
              <a:rPr lang="vi-VN" sz="1300">
                <a:latin typeface="RobotoMono Nerd Font" pitchFamily="2" charset="0"/>
                <a:ea typeface="RobotoMono Nerd Font" pitchFamily="2" charset="0"/>
              </a:rPr>
              <a:t>axes</a:t>
            </a:r>
            <a:r>
              <a:rPr lang="vi-VN" sz="13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[</a:t>
            </a:r>
            <a:r>
              <a:rPr lang="vi-VN" sz="1300" b="1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0</a:t>
            </a:r>
            <a:r>
              <a:rPr lang="vi-VN" sz="13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]</a:t>
            </a:r>
            <a:r>
              <a:rPr lang="vi-VN" sz="13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.</a:t>
            </a:r>
            <a:r>
              <a:rPr lang="vi-VN" sz="1300">
                <a:solidFill>
                  <a:srgbClr val="170591"/>
                </a:solidFill>
                <a:effectLst/>
                <a:latin typeface="RobotoMono Nerd Font" pitchFamily="2" charset="0"/>
                <a:ea typeface="RobotoMono Nerd Font" pitchFamily="2" charset="0"/>
              </a:rPr>
              <a:t>set_xlabel</a:t>
            </a:r>
            <a:r>
              <a:rPr lang="vi-VN" sz="13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(</a:t>
            </a:r>
            <a:r>
              <a:rPr lang="vi-VN" sz="1300" b="1">
                <a:solidFill>
                  <a:srgbClr val="008080"/>
                </a:solidFill>
                <a:effectLst/>
                <a:latin typeface="RobotoMono Nerd Font" pitchFamily="2" charset="0"/>
                <a:ea typeface="RobotoMono Nerd Font" pitchFamily="2" charset="0"/>
              </a:rPr>
              <a:t>'mét vuông'</a:t>
            </a:r>
            <a:r>
              <a:rPr lang="vi-VN" sz="13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)</a:t>
            </a:r>
            <a:br>
              <a:rPr lang="vi-VN" sz="13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r>
              <a:rPr lang="vi-VN" sz="1300">
                <a:latin typeface="RobotoMono Nerd Font" pitchFamily="2" charset="0"/>
                <a:ea typeface="RobotoMono Nerd Font" pitchFamily="2" charset="0"/>
              </a:rPr>
              <a:t>axes</a:t>
            </a:r>
            <a:r>
              <a:rPr lang="vi-VN" sz="13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[</a:t>
            </a:r>
            <a:r>
              <a:rPr lang="vi-VN" sz="1300" b="1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0</a:t>
            </a:r>
            <a:r>
              <a:rPr lang="vi-VN" sz="13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]</a:t>
            </a:r>
            <a:r>
              <a:rPr lang="vi-VN" sz="13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.</a:t>
            </a:r>
            <a:r>
              <a:rPr lang="vi-VN" sz="1300">
                <a:solidFill>
                  <a:srgbClr val="170591"/>
                </a:solidFill>
                <a:effectLst/>
                <a:latin typeface="RobotoMono Nerd Font" pitchFamily="2" charset="0"/>
                <a:ea typeface="RobotoMono Nerd Font" pitchFamily="2" charset="0"/>
              </a:rPr>
              <a:t>set_ylabel</a:t>
            </a:r>
            <a:r>
              <a:rPr lang="vi-VN" sz="13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(</a:t>
            </a:r>
            <a:r>
              <a:rPr lang="vi-VN" sz="1300" b="1">
                <a:solidFill>
                  <a:srgbClr val="008080"/>
                </a:solidFill>
                <a:effectLst/>
                <a:latin typeface="RobotoMono Nerd Font" pitchFamily="2" charset="0"/>
                <a:ea typeface="RobotoMono Nerd Font" pitchFamily="2" charset="0"/>
              </a:rPr>
              <a:t>'giá'</a:t>
            </a:r>
            <a:r>
              <a:rPr lang="vi-VN" sz="13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)</a:t>
            </a:r>
            <a:br>
              <a:rPr lang="vi-VN" sz="13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br>
              <a:rPr lang="vi-VN" sz="13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r>
              <a:rPr lang="vi-VN" sz="1300">
                <a:solidFill>
                  <a:srgbClr val="3F7F5F"/>
                </a:solidFill>
                <a:effectLst/>
                <a:latin typeface="RobotoMono Nerd Font" pitchFamily="2" charset="0"/>
                <a:ea typeface="RobotoMono Nerd Font" pitchFamily="2" charset="0"/>
              </a:rPr>
              <a:t># Thêm cột giá trị 1 vào dữ liệu x</a:t>
            </a:r>
            <a:br>
              <a:rPr lang="vi-VN" sz="1300">
                <a:solidFill>
                  <a:srgbClr val="3F7F5F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r>
              <a:rPr lang="vi-VN" sz="1300">
                <a:latin typeface="RobotoMono Nerd Font" pitchFamily="2" charset="0"/>
                <a:ea typeface="RobotoMono Nerd Font" pitchFamily="2" charset="0"/>
              </a:rPr>
              <a:t>x </a:t>
            </a:r>
            <a:r>
              <a:rPr lang="vi-VN" sz="13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= </a:t>
            </a:r>
            <a:r>
              <a:rPr lang="vi-VN" sz="1300">
                <a:latin typeface="RobotoMono Nerd Font" pitchFamily="2" charset="0"/>
                <a:ea typeface="RobotoMono Nerd Font" pitchFamily="2" charset="0"/>
              </a:rPr>
              <a:t>np</a:t>
            </a:r>
            <a:r>
              <a:rPr lang="vi-VN" sz="13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.</a:t>
            </a:r>
            <a:r>
              <a:rPr lang="vi-VN" sz="1300">
                <a:solidFill>
                  <a:srgbClr val="170591"/>
                </a:solidFill>
                <a:effectLst/>
                <a:latin typeface="RobotoMono Nerd Font" pitchFamily="2" charset="0"/>
                <a:ea typeface="RobotoMono Nerd Font" pitchFamily="2" charset="0"/>
              </a:rPr>
              <a:t>hstack</a:t>
            </a:r>
            <a:r>
              <a:rPr lang="vi-VN" sz="13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((</a:t>
            </a:r>
            <a:r>
              <a:rPr lang="vi-VN" sz="1300">
                <a:latin typeface="RobotoMono Nerd Font" pitchFamily="2" charset="0"/>
                <a:ea typeface="RobotoMono Nerd Font" pitchFamily="2" charset="0"/>
              </a:rPr>
              <a:t>np</a:t>
            </a:r>
            <a:r>
              <a:rPr lang="vi-VN" sz="13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.</a:t>
            </a:r>
            <a:r>
              <a:rPr lang="vi-VN" sz="1300">
                <a:solidFill>
                  <a:srgbClr val="170591"/>
                </a:solidFill>
                <a:effectLst/>
                <a:latin typeface="RobotoMono Nerd Font" pitchFamily="2" charset="0"/>
                <a:ea typeface="RobotoMono Nerd Font" pitchFamily="2" charset="0"/>
              </a:rPr>
              <a:t>ones</a:t>
            </a:r>
            <a:r>
              <a:rPr lang="vi-VN" sz="13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((</a:t>
            </a:r>
            <a:r>
              <a:rPr lang="vi-VN" sz="1300">
                <a:latin typeface="RobotoMono Nerd Font" pitchFamily="2" charset="0"/>
                <a:ea typeface="RobotoMono Nerd Font" pitchFamily="2" charset="0"/>
              </a:rPr>
              <a:t>N</a:t>
            </a:r>
            <a:r>
              <a:rPr lang="vi-VN" sz="13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, </a:t>
            </a:r>
            <a:r>
              <a:rPr lang="vi-VN" sz="1300" b="1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1</a:t>
            </a:r>
            <a:r>
              <a:rPr lang="vi-VN" sz="13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))</a:t>
            </a:r>
            <a:r>
              <a:rPr lang="vi-VN" sz="13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, </a:t>
            </a:r>
            <a:r>
              <a:rPr lang="vi-VN" sz="1300">
                <a:latin typeface="RobotoMono Nerd Font" pitchFamily="2" charset="0"/>
                <a:ea typeface="RobotoMono Nerd Font" pitchFamily="2" charset="0"/>
              </a:rPr>
              <a:t>x</a:t>
            </a:r>
            <a:r>
              <a:rPr lang="vi-VN" sz="13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))  </a:t>
            </a:r>
            <a:r>
              <a:rPr lang="vi-VN" sz="1300">
                <a:solidFill>
                  <a:srgbClr val="3F7F5F"/>
                </a:solidFill>
                <a:effectLst/>
                <a:latin typeface="RobotoMono Nerd Font" pitchFamily="2" charset="0"/>
                <a:ea typeface="RobotoMono Nerd Font" pitchFamily="2" charset="0"/>
              </a:rPr>
              <a:t># Thêm cột các chữ số 1 vào</a:t>
            </a:r>
            <a:br>
              <a:rPr lang="vi-VN" sz="1300">
                <a:solidFill>
                  <a:srgbClr val="3F7F5F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br>
              <a:rPr lang="vi-VN" sz="1300">
                <a:solidFill>
                  <a:srgbClr val="3F7F5F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r>
              <a:rPr lang="vi-VN" sz="1300">
                <a:solidFill>
                  <a:srgbClr val="3F7F5F"/>
                </a:solidFill>
                <a:effectLst/>
                <a:latin typeface="RobotoMono Nerd Font" pitchFamily="2" charset="0"/>
                <a:ea typeface="RobotoMono Nerd Font" pitchFamily="2" charset="0"/>
              </a:rPr>
              <a:t># Khởi tạo giá trị ban đầu cho w  tương đương y = 0 + 1 * x</a:t>
            </a:r>
            <a:br>
              <a:rPr lang="vi-VN" sz="1300">
                <a:solidFill>
                  <a:srgbClr val="3F7F5F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r>
              <a:rPr lang="vi-VN" sz="1300">
                <a:latin typeface="RobotoMono Nerd Font" pitchFamily="2" charset="0"/>
                <a:ea typeface="RobotoMono Nerd Font" pitchFamily="2" charset="0"/>
              </a:rPr>
              <a:t>w </a:t>
            </a:r>
            <a:r>
              <a:rPr lang="vi-VN" sz="13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= </a:t>
            </a:r>
            <a:r>
              <a:rPr lang="vi-VN" sz="1300">
                <a:latin typeface="RobotoMono Nerd Font" pitchFamily="2" charset="0"/>
                <a:ea typeface="RobotoMono Nerd Font" pitchFamily="2" charset="0"/>
              </a:rPr>
              <a:t>np</a:t>
            </a:r>
            <a:r>
              <a:rPr lang="vi-VN" sz="13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.</a:t>
            </a:r>
            <a:r>
              <a:rPr lang="vi-VN" sz="1300">
                <a:solidFill>
                  <a:srgbClr val="170591"/>
                </a:solidFill>
                <a:effectLst/>
                <a:latin typeface="RobotoMono Nerd Font" pitchFamily="2" charset="0"/>
                <a:ea typeface="RobotoMono Nerd Font" pitchFamily="2" charset="0"/>
              </a:rPr>
              <a:t>array</a:t>
            </a:r>
            <a:r>
              <a:rPr lang="vi-VN" sz="13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([</a:t>
            </a:r>
            <a:r>
              <a:rPr lang="vi-VN" sz="1300" b="1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0.</a:t>
            </a:r>
            <a:r>
              <a:rPr lang="vi-VN" sz="13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, </a:t>
            </a:r>
            <a:r>
              <a:rPr lang="vi-VN" sz="1300" b="1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1.</a:t>
            </a:r>
            <a:r>
              <a:rPr lang="vi-VN" sz="13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])</a:t>
            </a:r>
            <a:r>
              <a:rPr lang="vi-VN" sz="13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.</a:t>
            </a:r>
            <a:r>
              <a:rPr lang="vi-VN" sz="1300">
                <a:solidFill>
                  <a:srgbClr val="170591"/>
                </a:solidFill>
                <a:effectLst/>
                <a:latin typeface="RobotoMono Nerd Font" pitchFamily="2" charset="0"/>
                <a:ea typeface="RobotoMono Nerd Font" pitchFamily="2" charset="0"/>
              </a:rPr>
              <a:t>reshape</a:t>
            </a:r>
            <a:r>
              <a:rPr lang="vi-VN" sz="13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(</a:t>
            </a:r>
            <a:r>
              <a:rPr lang="vi-VN" sz="13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-</a:t>
            </a:r>
            <a:r>
              <a:rPr lang="vi-VN" sz="1300" b="1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1</a:t>
            </a:r>
            <a:r>
              <a:rPr lang="vi-VN" sz="13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, </a:t>
            </a:r>
            <a:r>
              <a:rPr lang="vi-VN" sz="1300" b="1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1</a:t>
            </a:r>
            <a:r>
              <a:rPr lang="vi-VN" sz="13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)</a:t>
            </a:r>
            <a:endParaRPr lang="en-US" sz="1300">
              <a:latin typeface="RobotoMono Nerd Font" pitchFamily="2" charset="0"/>
              <a:ea typeface="RobotoMono Nerd Font" pitchFamily="2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2A9BBFC-3639-494A-B706-36BC1B269769}"/>
              </a:ext>
            </a:extLst>
          </p:cNvPr>
          <p:cNvSpPr/>
          <p:nvPr/>
        </p:nvSpPr>
        <p:spPr>
          <a:xfrm>
            <a:off x="8617059" y="4610746"/>
            <a:ext cx="410705" cy="410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318145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9E6D70E-12D7-9245-8D18-1F0F9B782CDE}"/>
              </a:ext>
            </a:extLst>
          </p:cNvPr>
          <p:cNvSpPr/>
          <p:nvPr/>
        </p:nvSpPr>
        <p:spPr>
          <a:xfrm>
            <a:off x="554920" y="293167"/>
            <a:ext cx="750017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>
                <a:latin typeface="RobotoMono Nerd Font" pitchFamily="2" charset="0"/>
                <a:ea typeface="RobotoMono Nerd Font" pitchFamily="2" charset="0"/>
              </a:rPr>
              <a:t>numOfIteration </a:t>
            </a:r>
            <a:r>
              <a:rPr lang="vi-VN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= </a:t>
            </a:r>
            <a:r>
              <a:rPr lang="vi-VN" b="1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50</a:t>
            </a:r>
            <a:br>
              <a:rPr lang="vi-VN" b="1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br>
              <a:rPr lang="vi-VN" b="1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r>
              <a:rPr lang="vi-VN">
                <a:latin typeface="RobotoMono Nerd Font" pitchFamily="2" charset="0"/>
                <a:ea typeface="RobotoMono Nerd Font" pitchFamily="2" charset="0"/>
              </a:rPr>
              <a:t>cost </a:t>
            </a:r>
            <a:r>
              <a:rPr lang="vi-VN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= </a:t>
            </a:r>
            <a:r>
              <a:rPr lang="vi-VN">
                <a:latin typeface="RobotoMono Nerd Font" pitchFamily="2" charset="0"/>
                <a:ea typeface="RobotoMono Nerd Font" pitchFamily="2" charset="0"/>
              </a:rPr>
              <a:t>np</a:t>
            </a:r>
            <a:r>
              <a:rPr lang="vi-VN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.</a:t>
            </a:r>
            <a:r>
              <a:rPr lang="vi-VN">
                <a:solidFill>
                  <a:srgbClr val="170591"/>
                </a:solidFill>
                <a:effectLst/>
                <a:latin typeface="RobotoMono Nerd Font" pitchFamily="2" charset="0"/>
                <a:ea typeface="RobotoMono Nerd Font" pitchFamily="2" charset="0"/>
              </a:rPr>
              <a:t>zeros</a:t>
            </a:r>
            <a:r>
              <a:rPr lang="vi-VN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((</a:t>
            </a:r>
            <a:r>
              <a:rPr lang="vi-VN">
                <a:latin typeface="RobotoMono Nerd Font" pitchFamily="2" charset="0"/>
                <a:ea typeface="RobotoMono Nerd Font" pitchFamily="2" charset="0"/>
              </a:rPr>
              <a:t>numOfIteration</a:t>
            </a:r>
            <a:r>
              <a:rPr lang="vi-VN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, </a:t>
            </a:r>
            <a:r>
              <a:rPr lang="vi-VN" b="1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1</a:t>
            </a:r>
            <a:r>
              <a:rPr lang="vi-VN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))</a:t>
            </a:r>
            <a:br>
              <a:rPr lang="vi-VN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br>
              <a:rPr lang="vi-VN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r>
              <a:rPr lang="vi-VN">
                <a:latin typeface="RobotoMono Nerd Font" pitchFamily="2" charset="0"/>
                <a:ea typeface="RobotoMono Nerd Font" pitchFamily="2" charset="0"/>
              </a:rPr>
              <a:t>learning_rate </a:t>
            </a:r>
            <a:r>
              <a:rPr lang="vi-VN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= </a:t>
            </a:r>
            <a:r>
              <a:rPr lang="vi-VN" b="1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0.00000003</a:t>
            </a:r>
            <a:br>
              <a:rPr lang="vi-VN" b="1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br>
              <a:rPr lang="vi-VN" b="1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r>
              <a:rPr lang="vi-VN" b="1">
                <a:solidFill>
                  <a:srgbClr val="7F0055"/>
                </a:solidFill>
                <a:effectLst/>
                <a:latin typeface="RobotoMono Nerd Font" pitchFamily="2" charset="0"/>
                <a:ea typeface="RobotoMono Nerd Font" pitchFamily="2" charset="0"/>
              </a:rPr>
              <a:t>for </a:t>
            </a:r>
            <a:r>
              <a:rPr lang="vi-VN">
                <a:latin typeface="RobotoMono Nerd Font" pitchFamily="2" charset="0"/>
                <a:ea typeface="RobotoMono Nerd Font" pitchFamily="2" charset="0"/>
              </a:rPr>
              <a:t>i </a:t>
            </a:r>
            <a:r>
              <a:rPr lang="vi-VN" b="1">
                <a:solidFill>
                  <a:srgbClr val="7F0055"/>
                </a:solidFill>
                <a:effectLst/>
                <a:latin typeface="RobotoMono Nerd Font" pitchFamily="2" charset="0"/>
                <a:ea typeface="RobotoMono Nerd Font" pitchFamily="2" charset="0"/>
              </a:rPr>
              <a:t>in </a:t>
            </a:r>
            <a:r>
              <a:rPr lang="vi-VN">
                <a:solidFill>
                  <a:srgbClr val="000080"/>
                </a:solidFill>
                <a:effectLst/>
                <a:latin typeface="RobotoMono Nerd Font" pitchFamily="2" charset="0"/>
                <a:ea typeface="RobotoMono Nerd Font" pitchFamily="2" charset="0"/>
              </a:rPr>
              <a:t>range</a:t>
            </a:r>
            <a:r>
              <a:rPr lang="vi-VN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(</a:t>
            </a:r>
            <a:r>
              <a:rPr lang="vi-VN" b="1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0</a:t>
            </a:r>
            <a:r>
              <a:rPr lang="vi-VN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, </a:t>
            </a:r>
            <a:r>
              <a:rPr lang="vi-VN">
                <a:latin typeface="RobotoMono Nerd Font" pitchFamily="2" charset="0"/>
                <a:ea typeface="RobotoMono Nerd Font" pitchFamily="2" charset="0"/>
              </a:rPr>
              <a:t>numOfIteration</a:t>
            </a:r>
            <a:r>
              <a:rPr lang="vi-VN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)</a:t>
            </a:r>
            <a:r>
              <a:rPr lang="vi-VN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:</a:t>
            </a:r>
            <a:br>
              <a:rPr lang="vi-VN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r>
              <a:rPr lang="vi-VN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    </a:t>
            </a:r>
            <a:r>
              <a:rPr lang="vi-VN">
                <a:solidFill>
                  <a:srgbClr val="3F7F5F"/>
                </a:solidFill>
                <a:effectLst/>
                <a:latin typeface="RobotoMono Nerd Font" pitchFamily="2" charset="0"/>
                <a:ea typeface="RobotoMono Nerd Font" pitchFamily="2" charset="0"/>
              </a:rPr>
              <a:t># Tính r = ŷ - y</a:t>
            </a:r>
            <a:br>
              <a:rPr lang="vi-VN">
                <a:solidFill>
                  <a:srgbClr val="3F7F5F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r>
              <a:rPr lang="vi-VN">
                <a:solidFill>
                  <a:srgbClr val="3F7F5F"/>
                </a:solidFill>
                <a:effectLst/>
                <a:latin typeface="RobotoMono Nerd Font" pitchFamily="2" charset="0"/>
                <a:ea typeface="RobotoMono Nerd Font" pitchFamily="2" charset="0"/>
              </a:rPr>
              <a:t>    </a:t>
            </a:r>
            <a:r>
              <a:rPr lang="vi-VN">
                <a:latin typeface="RobotoMono Nerd Font" pitchFamily="2" charset="0"/>
                <a:ea typeface="RobotoMono Nerd Font" pitchFamily="2" charset="0"/>
              </a:rPr>
              <a:t>r </a:t>
            </a:r>
            <a:r>
              <a:rPr lang="vi-VN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= </a:t>
            </a:r>
            <a:r>
              <a:rPr lang="vi-VN">
                <a:latin typeface="RobotoMono Nerd Font" pitchFamily="2" charset="0"/>
                <a:ea typeface="RobotoMono Nerd Font" pitchFamily="2" charset="0"/>
              </a:rPr>
              <a:t>np</a:t>
            </a:r>
            <a:r>
              <a:rPr lang="vi-VN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.</a:t>
            </a:r>
            <a:r>
              <a:rPr lang="vi-VN">
                <a:solidFill>
                  <a:srgbClr val="170591"/>
                </a:solidFill>
                <a:effectLst/>
                <a:latin typeface="RobotoMono Nerd Font" pitchFamily="2" charset="0"/>
                <a:ea typeface="RobotoMono Nerd Font" pitchFamily="2" charset="0"/>
              </a:rPr>
              <a:t>dot</a:t>
            </a:r>
            <a:r>
              <a:rPr lang="vi-VN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(</a:t>
            </a:r>
            <a:r>
              <a:rPr lang="vi-VN">
                <a:latin typeface="RobotoMono Nerd Font" pitchFamily="2" charset="0"/>
                <a:ea typeface="RobotoMono Nerd Font" pitchFamily="2" charset="0"/>
              </a:rPr>
              <a:t>x</a:t>
            </a:r>
            <a:r>
              <a:rPr lang="vi-VN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, </a:t>
            </a:r>
            <a:r>
              <a:rPr lang="vi-VN">
                <a:latin typeface="RobotoMono Nerd Font" pitchFamily="2" charset="0"/>
                <a:ea typeface="RobotoMono Nerd Font" pitchFamily="2" charset="0"/>
              </a:rPr>
              <a:t>w</a:t>
            </a:r>
            <a:r>
              <a:rPr lang="vi-VN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) </a:t>
            </a:r>
            <a:r>
              <a:rPr lang="vi-VN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- </a:t>
            </a:r>
            <a:r>
              <a:rPr lang="vi-VN">
                <a:latin typeface="RobotoMono Nerd Font" pitchFamily="2" charset="0"/>
                <a:ea typeface="RobotoMono Nerd Font" pitchFamily="2" charset="0"/>
              </a:rPr>
              <a:t>y</a:t>
            </a:r>
            <a:br>
              <a:rPr lang="vi-VN">
                <a:latin typeface="RobotoMono Nerd Font" pitchFamily="2" charset="0"/>
                <a:ea typeface="RobotoMono Nerd Font" pitchFamily="2" charset="0"/>
              </a:rPr>
            </a:br>
            <a:r>
              <a:rPr lang="vi-VN">
                <a:latin typeface="RobotoMono Nerd Font" pitchFamily="2" charset="0"/>
                <a:ea typeface="RobotoMono Nerd Font" pitchFamily="2" charset="0"/>
              </a:rPr>
              <a:t>    </a:t>
            </a:r>
            <a:r>
              <a:rPr lang="vi-VN">
                <a:solidFill>
                  <a:srgbClr val="3F7F5F"/>
                </a:solidFill>
                <a:effectLst/>
                <a:latin typeface="RobotoMono Nerd Font" pitchFamily="2" charset="0"/>
                <a:ea typeface="RobotoMono Nerd Font" pitchFamily="2" charset="0"/>
              </a:rPr>
              <a:t># Tính giá trị hàm L</a:t>
            </a:r>
            <a:br>
              <a:rPr lang="vi-VN">
                <a:solidFill>
                  <a:srgbClr val="3F7F5F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r>
              <a:rPr lang="vi-VN">
                <a:solidFill>
                  <a:srgbClr val="3F7F5F"/>
                </a:solidFill>
                <a:effectLst/>
                <a:latin typeface="RobotoMono Nerd Font" pitchFamily="2" charset="0"/>
                <a:ea typeface="RobotoMono Nerd Font" pitchFamily="2" charset="0"/>
              </a:rPr>
              <a:t>    </a:t>
            </a:r>
            <a:r>
              <a:rPr lang="vi-VN">
                <a:latin typeface="RobotoMono Nerd Font" pitchFamily="2" charset="0"/>
                <a:ea typeface="RobotoMono Nerd Font" pitchFamily="2" charset="0"/>
              </a:rPr>
              <a:t>cost</a:t>
            </a:r>
            <a:r>
              <a:rPr lang="vi-VN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[</a:t>
            </a:r>
            <a:r>
              <a:rPr lang="vi-VN">
                <a:latin typeface="RobotoMono Nerd Font" pitchFamily="2" charset="0"/>
                <a:ea typeface="RobotoMono Nerd Font" pitchFamily="2" charset="0"/>
              </a:rPr>
              <a:t>i</a:t>
            </a:r>
            <a:r>
              <a:rPr lang="vi-VN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] </a:t>
            </a:r>
            <a:r>
              <a:rPr lang="vi-VN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= </a:t>
            </a:r>
            <a:r>
              <a:rPr lang="vi-VN" b="1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0.5 </a:t>
            </a:r>
            <a:r>
              <a:rPr lang="vi-VN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* </a:t>
            </a:r>
            <a:r>
              <a:rPr lang="vi-VN">
                <a:latin typeface="RobotoMono Nerd Font" pitchFamily="2" charset="0"/>
                <a:ea typeface="RobotoMono Nerd Font" pitchFamily="2" charset="0"/>
              </a:rPr>
              <a:t>np</a:t>
            </a:r>
            <a:r>
              <a:rPr lang="vi-VN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.</a:t>
            </a:r>
            <a:r>
              <a:rPr lang="vi-VN">
                <a:solidFill>
                  <a:srgbClr val="170591"/>
                </a:solidFill>
                <a:effectLst/>
                <a:latin typeface="RobotoMono Nerd Font" pitchFamily="2" charset="0"/>
                <a:ea typeface="RobotoMono Nerd Font" pitchFamily="2" charset="0"/>
              </a:rPr>
              <a:t>sum</a:t>
            </a:r>
            <a:r>
              <a:rPr lang="vi-VN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(</a:t>
            </a:r>
            <a:r>
              <a:rPr lang="vi-VN">
                <a:latin typeface="RobotoMono Nerd Font" pitchFamily="2" charset="0"/>
                <a:ea typeface="RobotoMono Nerd Font" pitchFamily="2" charset="0"/>
              </a:rPr>
              <a:t>r </a:t>
            </a:r>
            <a:r>
              <a:rPr lang="vi-VN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* </a:t>
            </a:r>
            <a:r>
              <a:rPr lang="vi-VN">
                <a:latin typeface="RobotoMono Nerd Font" pitchFamily="2" charset="0"/>
                <a:ea typeface="RobotoMono Nerd Font" pitchFamily="2" charset="0"/>
              </a:rPr>
              <a:t>r</a:t>
            </a:r>
            <a:r>
              <a:rPr lang="vi-VN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) </a:t>
            </a:r>
            <a:r>
              <a:rPr lang="vi-VN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/ </a:t>
            </a:r>
            <a:r>
              <a:rPr lang="vi-VN">
                <a:latin typeface="RobotoMono Nerd Font" pitchFamily="2" charset="0"/>
                <a:ea typeface="RobotoMono Nerd Font" pitchFamily="2" charset="0"/>
              </a:rPr>
              <a:t>N</a:t>
            </a:r>
            <a:br>
              <a:rPr lang="vi-VN">
                <a:latin typeface="RobotoMono Nerd Font" pitchFamily="2" charset="0"/>
                <a:ea typeface="RobotoMono Nerd Font" pitchFamily="2" charset="0"/>
              </a:rPr>
            </a:br>
            <a:r>
              <a:rPr lang="vi-VN">
                <a:latin typeface="RobotoMono Nerd Font" pitchFamily="2" charset="0"/>
                <a:ea typeface="RobotoMono Nerd Font" pitchFamily="2" charset="0"/>
              </a:rPr>
              <a:t>    </a:t>
            </a:r>
            <a:br>
              <a:rPr lang="vi-VN">
                <a:latin typeface="RobotoMono Nerd Font" pitchFamily="2" charset="0"/>
                <a:ea typeface="RobotoMono Nerd Font" pitchFamily="2" charset="0"/>
              </a:rPr>
            </a:br>
            <a:r>
              <a:rPr lang="vi-VN">
                <a:latin typeface="RobotoMono Nerd Font" pitchFamily="2" charset="0"/>
                <a:ea typeface="RobotoMono Nerd Font" pitchFamily="2" charset="0"/>
              </a:rPr>
              <a:t>    </a:t>
            </a:r>
            <a:r>
              <a:rPr lang="vi-VN">
                <a:solidFill>
                  <a:srgbClr val="3F7F5F"/>
                </a:solidFill>
                <a:effectLst/>
                <a:latin typeface="RobotoMono Nerd Font" pitchFamily="2" charset="0"/>
                <a:ea typeface="RobotoMono Nerd Font" pitchFamily="2" charset="0"/>
              </a:rPr>
              <a:t># Cập nhật w0 và w1</a:t>
            </a:r>
            <a:br>
              <a:rPr lang="vi-VN">
                <a:solidFill>
                  <a:srgbClr val="3F7F5F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r>
              <a:rPr lang="vi-VN">
                <a:solidFill>
                  <a:srgbClr val="3F7F5F"/>
                </a:solidFill>
                <a:effectLst/>
                <a:latin typeface="RobotoMono Nerd Font" pitchFamily="2" charset="0"/>
                <a:ea typeface="RobotoMono Nerd Font" pitchFamily="2" charset="0"/>
              </a:rPr>
              <a:t>    </a:t>
            </a:r>
            <a:r>
              <a:rPr lang="vi-VN">
                <a:latin typeface="RobotoMono Nerd Font" pitchFamily="2" charset="0"/>
                <a:ea typeface="RobotoMono Nerd Font" pitchFamily="2" charset="0"/>
              </a:rPr>
              <a:t>w</a:t>
            </a:r>
            <a:r>
              <a:rPr lang="vi-VN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[</a:t>
            </a:r>
            <a:r>
              <a:rPr lang="vi-VN" b="1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0</a:t>
            </a:r>
            <a:r>
              <a:rPr lang="vi-VN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] </a:t>
            </a:r>
            <a:r>
              <a:rPr lang="vi-VN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-= </a:t>
            </a:r>
            <a:r>
              <a:rPr lang="vi-VN">
                <a:latin typeface="RobotoMono Nerd Font" pitchFamily="2" charset="0"/>
                <a:ea typeface="RobotoMono Nerd Font" pitchFamily="2" charset="0"/>
              </a:rPr>
              <a:t>learning_rate </a:t>
            </a:r>
            <a:r>
              <a:rPr lang="vi-VN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* </a:t>
            </a:r>
            <a:r>
              <a:rPr lang="vi-VN">
                <a:latin typeface="RobotoMono Nerd Font" pitchFamily="2" charset="0"/>
                <a:ea typeface="RobotoMono Nerd Font" pitchFamily="2" charset="0"/>
              </a:rPr>
              <a:t>np</a:t>
            </a:r>
            <a:r>
              <a:rPr lang="vi-VN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.</a:t>
            </a:r>
            <a:r>
              <a:rPr lang="vi-VN">
                <a:solidFill>
                  <a:srgbClr val="170591"/>
                </a:solidFill>
                <a:effectLst/>
                <a:latin typeface="RobotoMono Nerd Font" pitchFamily="2" charset="0"/>
                <a:ea typeface="RobotoMono Nerd Font" pitchFamily="2" charset="0"/>
              </a:rPr>
              <a:t>sum</a:t>
            </a:r>
            <a:r>
              <a:rPr lang="vi-VN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(</a:t>
            </a:r>
            <a:r>
              <a:rPr lang="vi-VN">
                <a:latin typeface="RobotoMono Nerd Font" pitchFamily="2" charset="0"/>
                <a:ea typeface="RobotoMono Nerd Font" pitchFamily="2" charset="0"/>
              </a:rPr>
              <a:t>r</a:t>
            </a:r>
            <a:r>
              <a:rPr lang="vi-VN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)</a:t>
            </a:r>
            <a:br>
              <a:rPr lang="vi-VN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br>
              <a:rPr lang="vi-VN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r>
              <a:rPr lang="vi-VN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    </a:t>
            </a:r>
            <a:r>
              <a:rPr lang="vi-VN">
                <a:latin typeface="RobotoMono Nerd Font" pitchFamily="2" charset="0"/>
                <a:ea typeface="RobotoMono Nerd Font" pitchFamily="2" charset="0"/>
              </a:rPr>
              <a:t>w</a:t>
            </a:r>
            <a:r>
              <a:rPr lang="vi-VN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[</a:t>
            </a:r>
            <a:r>
              <a:rPr lang="vi-VN" b="1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1</a:t>
            </a:r>
            <a:r>
              <a:rPr lang="vi-VN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] </a:t>
            </a:r>
            <a:r>
              <a:rPr lang="vi-VN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-= </a:t>
            </a:r>
            <a:r>
              <a:rPr lang="vi-VN">
                <a:latin typeface="RobotoMono Nerd Font" pitchFamily="2" charset="0"/>
                <a:ea typeface="RobotoMono Nerd Font" pitchFamily="2" charset="0"/>
              </a:rPr>
              <a:t>learning_rate </a:t>
            </a:r>
            <a:r>
              <a:rPr lang="vi-VN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* </a:t>
            </a:r>
            <a:r>
              <a:rPr lang="vi-VN">
                <a:latin typeface="RobotoMono Nerd Font" pitchFamily="2" charset="0"/>
                <a:ea typeface="RobotoMono Nerd Font" pitchFamily="2" charset="0"/>
              </a:rPr>
              <a:t>np</a:t>
            </a:r>
            <a:r>
              <a:rPr lang="vi-VN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.</a:t>
            </a:r>
            <a:r>
              <a:rPr lang="vi-VN">
                <a:solidFill>
                  <a:srgbClr val="170591"/>
                </a:solidFill>
                <a:effectLst/>
                <a:latin typeface="RobotoMono Nerd Font" pitchFamily="2" charset="0"/>
                <a:ea typeface="RobotoMono Nerd Font" pitchFamily="2" charset="0"/>
              </a:rPr>
              <a:t>sum</a:t>
            </a:r>
            <a:r>
              <a:rPr lang="vi-VN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(</a:t>
            </a:r>
            <a:r>
              <a:rPr lang="vi-VN">
                <a:latin typeface="RobotoMono Nerd Font" pitchFamily="2" charset="0"/>
                <a:ea typeface="RobotoMono Nerd Font" pitchFamily="2" charset="0"/>
              </a:rPr>
              <a:t>np</a:t>
            </a:r>
            <a:r>
              <a:rPr lang="vi-VN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.</a:t>
            </a:r>
            <a:r>
              <a:rPr lang="vi-VN">
                <a:solidFill>
                  <a:srgbClr val="170591"/>
                </a:solidFill>
                <a:effectLst/>
                <a:latin typeface="RobotoMono Nerd Font" pitchFamily="2" charset="0"/>
                <a:ea typeface="RobotoMono Nerd Font" pitchFamily="2" charset="0"/>
              </a:rPr>
              <a:t>multiply</a:t>
            </a:r>
            <a:r>
              <a:rPr lang="vi-VN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(</a:t>
            </a:r>
            <a:r>
              <a:rPr lang="vi-VN">
                <a:latin typeface="RobotoMono Nerd Font" pitchFamily="2" charset="0"/>
                <a:ea typeface="RobotoMono Nerd Font" pitchFamily="2" charset="0"/>
              </a:rPr>
              <a:t>r</a:t>
            </a:r>
            <a:r>
              <a:rPr lang="vi-VN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, </a:t>
            </a:r>
            <a:r>
              <a:rPr lang="vi-VN">
                <a:latin typeface="RobotoMono Nerd Font" pitchFamily="2" charset="0"/>
                <a:ea typeface="RobotoMono Nerd Font" pitchFamily="2" charset="0"/>
              </a:rPr>
              <a:t>x</a:t>
            </a:r>
            <a:r>
              <a:rPr lang="vi-VN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[</a:t>
            </a:r>
            <a:r>
              <a:rPr lang="vi-VN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:, </a:t>
            </a:r>
            <a:r>
              <a:rPr lang="vi-VN" b="1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1</a:t>
            </a:r>
            <a:r>
              <a:rPr lang="vi-VN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]))</a:t>
            </a:r>
            <a:br>
              <a:rPr lang="vi-VN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br>
              <a:rPr lang="vi-VN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endParaRPr lang="en-US">
              <a:latin typeface="RobotoMono Nerd Font" pitchFamily="2" charset="0"/>
              <a:ea typeface="RobotoMono Nerd Font" pitchFamily="2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9EFBF1B-50EF-D944-8EE0-A8DE0CE4277E}"/>
              </a:ext>
            </a:extLst>
          </p:cNvPr>
          <p:cNvSpPr/>
          <p:nvPr/>
        </p:nvSpPr>
        <p:spPr>
          <a:xfrm>
            <a:off x="8617059" y="4610746"/>
            <a:ext cx="410705" cy="410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973419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1F19A6F-4A9D-C244-9D9B-B66AD145A829}"/>
              </a:ext>
            </a:extLst>
          </p:cNvPr>
          <p:cNvSpPr/>
          <p:nvPr/>
        </p:nvSpPr>
        <p:spPr>
          <a:xfrm>
            <a:off x="698015" y="656392"/>
            <a:ext cx="593662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>
                <a:solidFill>
                  <a:srgbClr val="3F7F5F"/>
                </a:solidFill>
                <a:latin typeface="RobotoMono Nerd Font" pitchFamily="2" charset="0"/>
                <a:ea typeface="RobotoMono Nerd Font" pitchFamily="2" charset="0"/>
              </a:rPr>
              <a:t># Vẽ đường mà máy tính dự đoán sau Gradient descent</a:t>
            </a:r>
            <a:br>
              <a:rPr lang="vi-VN">
                <a:solidFill>
                  <a:srgbClr val="3F7F5F"/>
                </a:solidFill>
                <a:latin typeface="RobotoMono Nerd Font" pitchFamily="2" charset="0"/>
                <a:ea typeface="RobotoMono Nerd Font" pitchFamily="2" charset="0"/>
              </a:rPr>
            </a:br>
            <a:r>
              <a:rPr lang="vi-VN">
                <a:latin typeface="RobotoMono Nerd Font" pitchFamily="2" charset="0"/>
                <a:ea typeface="RobotoMono Nerd Font" pitchFamily="2" charset="0"/>
              </a:rPr>
              <a:t>predict </a:t>
            </a:r>
            <a:r>
              <a:rPr lang="vi-VN">
                <a:solidFill>
                  <a:srgbClr val="333333"/>
                </a:solidFill>
                <a:latin typeface="RobotoMono Nerd Font" pitchFamily="2" charset="0"/>
                <a:ea typeface="RobotoMono Nerd Font" pitchFamily="2" charset="0"/>
              </a:rPr>
              <a:t>= </a:t>
            </a:r>
            <a:r>
              <a:rPr lang="vi-VN">
                <a:latin typeface="RobotoMono Nerd Font" pitchFamily="2" charset="0"/>
                <a:ea typeface="RobotoMono Nerd Font" pitchFamily="2" charset="0"/>
              </a:rPr>
              <a:t>np</a:t>
            </a:r>
            <a:r>
              <a:rPr lang="vi-VN">
                <a:solidFill>
                  <a:srgbClr val="333333"/>
                </a:solidFill>
                <a:latin typeface="RobotoMono Nerd Font" pitchFamily="2" charset="0"/>
                <a:ea typeface="RobotoMono Nerd Font" pitchFamily="2" charset="0"/>
              </a:rPr>
              <a:t>.</a:t>
            </a:r>
            <a:r>
              <a:rPr lang="vi-VN">
                <a:solidFill>
                  <a:srgbClr val="170591"/>
                </a:solidFill>
                <a:latin typeface="RobotoMono Nerd Font" pitchFamily="2" charset="0"/>
                <a:ea typeface="RobotoMono Nerd Font" pitchFamily="2" charset="0"/>
              </a:rPr>
              <a:t>dot</a:t>
            </a:r>
            <a:r>
              <a:rPr lang="vi-VN">
                <a:solidFill>
                  <a:srgbClr val="000066"/>
                </a:solidFill>
                <a:latin typeface="RobotoMono Nerd Font" pitchFamily="2" charset="0"/>
                <a:ea typeface="RobotoMono Nerd Font" pitchFamily="2" charset="0"/>
              </a:rPr>
              <a:t>(</a:t>
            </a:r>
            <a:r>
              <a:rPr lang="vi-VN">
                <a:latin typeface="RobotoMono Nerd Font" pitchFamily="2" charset="0"/>
                <a:ea typeface="RobotoMono Nerd Font" pitchFamily="2" charset="0"/>
              </a:rPr>
              <a:t>x</a:t>
            </a:r>
            <a:r>
              <a:rPr lang="vi-VN">
                <a:solidFill>
                  <a:srgbClr val="333333"/>
                </a:solidFill>
                <a:latin typeface="RobotoMono Nerd Font" pitchFamily="2" charset="0"/>
                <a:ea typeface="RobotoMono Nerd Font" pitchFamily="2" charset="0"/>
              </a:rPr>
              <a:t>, </a:t>
            </a:r>
            <a:r>
              <a:rPr lang="vi-VN">
                <a:latin typeface="RobotoMono Nerd Font" pitchFamily="2" charset="0"/>
                <a:ea typeface="RobotoMono Nerd Font" pitchFamily="2" charset="0"/>
              </a:rPr>
              <a:t>w</a:t>
            </a:r>
            <a:r>
              <a:rPr lang="vi-VN">
                <a:solidFill>
                  <a:srgbClr val="000066"/>
                </a:solidFill>
                <a:latin typeface="RobotoMono Nerd Font" pitchFamily="2" charset="0"/>
                <a:ea typeface="RobotoMono Nerd Font" pitchFamily="2" charset="0"/>
              </a:rPr>
              <a:t>)</a:t>
            </a:r>
            <a:br>
              <a:rPr lang="vi-VN">
                <a:solidFill>
                  <a:srgbClr val="000066"/>
                </a:solidFill>
                <a:latin typeface="RobotoMono Nerd Font" pitchFamily="2" charset="0"/>
                <a:ea typeface="RobotoMono Nerd Font" pitchFamily="2" charset="0"/>
              </a:rPr>
            </a:br>
            <a:br>
              <a:rPr lang="vi-VN">
                <a:solidFill>
                  <a:srgbClr val="000066"/>
                </a:solidFill>
                <a:latin typeface="RobotoMono Nerd Font" pitchFamily="2" charset="0"/>
                <a:ea typeface="RobotoMono Nerd Font" pitchFamily="2" charset="0"/>
              </a:rPr>
            </a:br>
            <a:r>
              <a:rPr lang="vi-VN">
                <a:solidFill>
                  <a:srgbClr val="3F7F5F"/>
                </a:solidFill>
                <a:latin typeface="RobotoMono Nerd Font" pitchFamily="2" charset="0"/>
                <a:ea typeface="RobotoMono Nerd Font" pitchFamily="2" charset="0"/>
              </a:rPr>
              <a:t># Vẽ tiếp đường thẳng dự đoán</a:t>
            </a:r>
            <a:br>
              <a:rPr lang="vi-VN">
                <a:solidFill>
                  <a:srgbClr val="3F7F5F"/>
                </a:solidFill>
                <a:latin typeface="RobotoMono Nerd Font" pitchFamily="2" charset="0"/>
                <a:ea typeface="RobotoMono Nerd Font" pitchFamily="2" charset="0"/>
              </a:rPr>
            </a:br>
            <a:r>
              <a:rPr lang="vi-VN">
                <a:latin typeface="RobotoMono Nerd Font" pitchFamily="2" charset="0"/>
                <a:ea typeface="RobotoMono Nerd Font" pitchFamily="2" charset="0"/>
              </a:rPr>
              <a:t>axes</a:t>
            </a:r>
            <a:r>
              <a:rPr lang="vi-VN">
                <a:solidFill>
                  <a:srgbClr val="000066"/>
                </a:solidFill>
                <a:latin typeface="RobotoMono Nerd Font" pitchFamily="2" charset="0"/>
                <a:ea typeface="RobotoMono Nerd Font" pitchFamily="2" charset="0"/>
              </a:rPr>
              <a:t>[</a:t>
            </a:r>
            <a:r>
              <a:rPr lang="vi-VN" b="1">
                <a:solidFill>
                  <a:srgbClr val="333333"/>
                </a:solidFill>
                <a:latin typeface="RobotoMono Nerd Font" pitchFamily="2" charset="0"/>
                <a:ea typeface="RobotoMono Nerd Font" pitchFamily="2" charset="0"/>
              </a:rPr>
              <a:t>0</a:t>
            </a:r>
            <a:r>
              <a:rPr lang="vi-VN">
                <a:solidFill>
                  <a:srgbClr val="000066"/>
                </a:solidFill>
                <a:latin typeface="RobotoMono Nerd Font" pitchFamily="2" charset="0"/>
                <a:ea typeface="RobotoMono Nerd Font" pitchFamily="2" charset="0"/>
              </a:rPr>
              <a:t>]</a:t>
            </a:r>
            <a:r>
              <a:rPr lang="vi-VN">
                <a:solidFill>
                  <a:srgbClr val="333333"/>
                </a:solidFill>
                <a:latin typeface="RobotoMono Nerd Font" pitchFamily="2" charset="0"/>
                <a:ea typeface="RobotoMono Nerd Font" pitchFamily="2" charset="0"/>
              </a:rPr>
              <a:t>.</a:t>
            </a:r>
            <a:r>
              <a:rPr lang="vi-VN">
                <a:solidFill>
                  <a:srgbClr val="170591"/>
                </a:solidFill>
                <a:latin typeface="RobotoMono Nerd Font" pitchFamily="2" charset="0"/>
                <a:ea typeface="RobotoMono Nerd Font" pitchFamily="2" charset="0"/>
              </a:rPr>
              <a:t>plot</a:t>
            </a:r>
            <a:r>
              <a:rPr lang="vi-VN">
                <a:solidFill>
                  <a:srgbClr val="000066"/>
                </a:solidFill>
                <a:latin typeface="RobotoMono Nerd Font" pitchFamily="2" charset="0"/>
                <a:ea typeface="RobotoMono Nerd Font" pitchFamily="2" charset="0"/>
              </a:rPr>
              <a:t>((</a:t>
            </a:r>
            <a:r>
              <a:rPr lang="vi-VN">
                <a:latin typeface="RobotoMono Nerd Font" pitchFamily="2" charset="0"/>
                <a:ea typeface="RobotoMono Nerd Font" pitchFamily="2" charset="0"/>
              </a:rPr>
              <a:t>x</a:t>
            </a:r>
            <a:r>
              <a:rPr lang="vi-VN">
                <a:solidFill>
                  <a:srgbClr val="000066"/>
                </a:solidFill>
                <a:latin typeface="RobotoMono Nerd Font" pitchFamily="2" charset="0"/>
                <a:ea typeface="RobotoMono Nerd Font" pitchFamily="2" charset="0"/>
              </a:rPr>
              <a:t>[</a:t>
            </a:r>
            <a:r>
              <a:rPr lang="vi-VN" b="1">
                <a:solidFill>
                  <a:srgbClr val="333333"/>
                </a:solidFill>
                <a:latin typeface="RobotoMono Nerd Font" pitchFamily="2" charset="0"/>
                <a:ea typeface="RobotoMono Nerd Font" pitchFamily="2" charset="0"/>
              </a:rPr>
              <a:t>0</a:t>
            </a:r>
            <a:r>
              <a:rPr lang="vi-VN">
                <a:solidFill>
                  <a:srgbClr val="000066"/>
                </a:solidFill>
                <a:latin typeface="RobotoMono Nerd Font" pitchFamily="2" charset="0"/>
                <a:ea typeface="RobotoMono Nerd Font" pitchFamily="2" charset="0"/>
              </a:rPr>
              <a:t>][</a:t>
            </a:r>
            <a:r>
              <a:rPr lang="vi-VN" b="1">
                <a:solidFill>
                  <a:srgbClr val="333333"/>
                </a:solidFill>
                <a:latin typeface="RobotoMono Nerd Font" pitchFamily="2" charset="0"/>
                <a:ea typeface="RobotoMono Nerd Font" pitchFamily="2" charset="0"/>
              </a:rPr>
              <a:t>1</a:t>
            </a:r>
            <a:r>
              <a:rPr lang="vi-VN">
                <a:solidFill>
                  <a:srgbClr val="000066"/>
                </a:solidFill>
                <a:latin typeface="RobotoMono Nerd Font" pitchFamily="2" charset="0"/>
                <a:ea typeface="RobotoMono Nerd Font" pitchFamily="2" charset="0"/>
              </a:rPr>
              <a:t>]</a:t>
            </a:r>
            <a:r>
              <a:rPr lang="vi-VN">
                <a:solidFill>
                  <a:srgbClr val="333333"/>
                </a:solidFill>
                <a:latin typeface="RobotoMono Nerd Font" pitchFamily="2" charset="0"/>
                <a:ea typeface="RobotoMono Nerd Font" pitchFamily="2" charset="0"/>
              </a:rPr>
              <a:t>, </a:t>
            </a:r>
            <a:r>
              <a:rPr lang="vi-VN">
                <a:latin typeface="RobotoMono Nerd Font" pitchFamily="2" charset="0"/>
                <a:ea typeface="RobotoMono Nerd Font" pitchFamily="2" charset="0"/>
              </a:rPr>
              <a:t>x</a:t>
            </a:r>
            <a:r>
              <a:rPr lang="vi-VN">
                <a:solidFill>
                  <a:srgbClr val="000066"/>
                </a:solidFill>
                <a:latin typeface="RobotoMono Nerd Font" pitchFamily="2" charset="0"/>
                <a:ea typeface="RobotoMono Nerd Font" pitchFamily="2" charset="0"/>
              </a:rPr>
              <a:t>[</a:t>
            </a:r>
            <a:r>
              <a:rPr lang="vi-VN">
                <a:latin typeface="RobotoMono Nerd Font" pitchFamily="2" charset="0"/>
                <a:ea typeface="RobotoMono Nerd Font" pitchFamily="2" charset="0"/>
              </a:rPr>
              <a:t>N </a:t>
            </a:r>
            <a:r>
              <a:rPr lang="vi-VN">
                <a:solidFill>
                  <a:srgbClr val="333333"/>
                </a:solidFill>
                <a:latin typeface="RobotoMono Nerd Font" pitchFamily="2" charset="0"/>
                <a:ea typeface="RobotoMono Nerd Font" pitchFamily="2" charset="0"/>
              </a:rPr>
              <a:t>- </a:t>
            </a:r>
            <a:r>
              <a:rPr lang="vi-VN" b="1">
                <a:solidFill>
                  <a:srgbClr val="333333"/>
                </a:solidFill>
                <a:latin typeface="RobotoMono Nerd Font" pitchFamily="2" charset="0"/>
                <a:ea typeface="RobotoMono Nerd Font" pitchFamily="2" charset="0"/>
              </a:rPr>
              <a:t>1</a:t>
            </a:r>
            <a:r>
              <a:rPr lang="vi-VN">
                <a:solidFill>
                  <a:srgbClr val="000066"/>
                </a:solidFill>
                <a:latin typeface="RobotoMono Nerd Font" pitchFamily="2" charset="0"/>
                <a:ea typeface="RobotoMono Nerd Font" pitchFamily="2" charset="0"/>
              </a:rPr>
              <a:t>][</a:t>
            </a:r>
            <a:r>
              <a:rPr lang="vi-VN" b="1">
                <a:solidFill>
                  <a:srgbClr val="333333"/>
                </a:solidFill>
                <a:latin typeface="RobotoMono Nerd Font" pitchFamily="2" charset="0"/>
                <a:ea typeface="RobotoMono Nerd Font" pitchFamily="2" charset="0"/>
              </a:rPr>
              <a:t>1</a:t>
            </a:r>
            <a:r>
              <a:rPr lang="vi-VN">
                <a:solidFill>
                  <a:srgbClr val="000066"/>
                </a:solidFill>
                <a:latin typeface="RobotoMono Nerd Font" pitchFamily="2" charset="0"/>
                <a:ea typeface="RobotoMono Nerd Font" pitchFamily="2" charset="0"/>
              </a:rPr>
              <a:t>])</a:t>
            </a:r>
            <a:r>
              <a:rPr lang="vi-VN">
                <a:solidFill>
                  <a:srgbClr val="333333"/>
                </a:solidFill>
                <a:latin typeface="RobotoMono Nerd Font" pitchFamily="2" charset="0"/>
                <a:ea typeface="RobotoMono Nerd Font" pitchFamily="2" charset="0"/>
              </a:rPr>
              <a:t>, </a:t>
            </a:r>
            <a:r>
              <a:rPr lang="vi-VN">
                <a:solidFill>
                  <a:srgbClr val="000066"/>
                </a:solidFill>
                <a:latin typeface="RobotoMono Nerd Font" pitchFamily="2" charset="0"/>
                <a:ea typeface="RobotoMono Nerd Font" pitchFamily="2" charset="0"/>
              </a:rPr>
              <a:t>(</a:t>
            </a:r>
            <a:r>
              <a:rPr lang="vi-VN">
                <a:latin typeface="RobotoMono Nerd Font" pitchFamily="2" charset="0"/>
                <a:ea typeface="RobotoMono Nerd Font" pitchFamily="2" charset="0"/>
              </a:rPr>
              <a:t>predict</a:t>
            </a:r>
            <a:r>
              <a:rPr lang="vi-VN">
                <a:solidFill>
                  <a:srgbClr val="000066"/>
                </a:solidFill>
                <a:latin typeface="RobotoMono Nerd Font" pitchFamily="2" charset="0"/>
                <a:ea typeface="RobotoMono Nerd Font" pitchFamily="2" charset="0"/>
              </a:rPr>
              <a:t>[</a:t>
            </a:r>
            <a:r>
              <a:rPr lang="vi-VN" b="1">
                <a:solidFill>
                  <a:srgbClr val="333333"/>
                </a:solidFill>
                <a:latin typeface="RobotoMono Nerd Font" pitchFamily="2" charset="0"/>
                <a:ea typeface="RobotoMono Nerd Font" pitchFamily="2" charset="0"/>
              </a:rPr>
              <a:t>0</a:t>
            </a:r>
            <a:r>
              <a:rPr lang="vi-VN">
                <a:solidFill>
                  <a:srgbClr val="000066"/>
                </a:solidFill>
                <a:latin typeface="RobotoMono Nerd Font" pitchFamily="2" charset="0"/>
                <a:ea typeface="RobotoMono Nerd Font" pitchFamily="2" charset="0"/>
              </a:rPr>
              <a:t>]</a:t>
            </a:r>
            <a:r>
              <a:rPr lang="vi-VN">
                <a:solidFill>
                  <a:srgbClr val="333333"/>
                </a:solidFill>
                <a:latin typeface="RobotoMono Nerd Font" pitchFamily="2" charset="0"/>
                <a:ea typeface="RobotoMono Nerd Font" pitchFamily="2" charset="0"/>
              </a:rPr>
              <a:t>, </a:t>
            </a:r>
            <a:r>
              <a:rPr lang="vi-VN">
                <a:latin typeface="RobotoMono Nerd Font" pitchFamily="2" charset="0"/>
                <a:ea typeface="RobotoMono Nerd Font" pitchFamily="2" charset="0"/>
              </a:rPr>
              <a:t>predict</a:t>
            </a:r>
            <a:r>
              <a:rPr lang="vi-VN">
                <a:solidFill>
                  <a:srgbClr val="000066"/>
                </a:solidFill>
                <a:latin typeface="RobotoMono Nerd Font" pitchFamily="2" charset="0"/>
                <a:ea typeface="RobotoMono Nerd Font" pitchFamily="2" charset="0"/>
              </a:rPr>
              <a:t>[</a:t>
            </a:r>
            <a:r>
              <a:rPr lang="vi-VN">
                <a:latin typeface="RobotoMono Nerd Font" pitchFamily="2" charset="0"/>
                <a:ea typeface="RobotoMono Nerd Font" pitchFamily="2" charset="0"/>
              </a:rPr>
              <a:t>N </a:t>
            </a:r>
            <a:r>
              <a:rPr lang="vi-VN">
                <a:solidFill>
                  <a:srgbClr val="333333"/>
                </a:solidFill>
                <a:latin typeface="RobotoMono Nerd Font" pitchFamily="2" charset="0"/>
                <a:ea typeface="RobotoMono Nerd Font" pitchFamily="2" charset="0"/>
              </a:rPr>
              <a:t>- </a:t>
            </a:r>
            <a:r>
              <a:rPr lang="vi-VN" b="1">
                <a:solidFill>
                  <a:srgbClr val="333333"/>
                </a:solidFill>
                <a:latin typeface="RobotoMono Nerd Font" pitchFamily="2" charset="0"/>
                <a:ea typeface="RobotoMono Nerd Font" pitchFamily="2" charset="0"/>
              </a:rPr>
              <a:t>1</a:t>
            </a:r>
            <a:r>
              <a:rPr lang="vi-VN">
                <a:solidFill>
                  <a:srgbClr val="000066"/>
                </a:solidFill>
                <a:latin typeface="RobotoMono Nerd Font" pitchFamily="2" charset="0"/>
                <a:ea typeface="RobotoMono Nerd Font" pitchFamily="2" charset="0"/>
              </a:rPr>
              <a:t>])</a:t>
            </a:r>
            <a:r>
              <a:rPr lang="vi-VN">
                <a:solidFill>
                  <a:srgbClr val="333333"/>
                </a:solidFill>
                <a:latin typeface="RobotoMono Nerd Font" pitchFamily="2" charset="0"/>
                <a:ea typeface="RobotoMono Nerd Font" pitchFamily="2" charset="0"/>
              </a:rPr>
              <a:t>, </a:t>
            </a:r>
            <a:r>
              <a:rPr lang="vi-VN" b="1">
                <a:solidFill>
                  <a:srgbClr val="008080"/>
                </a:solidFill>
                <a:latin typeface="RobotoMono Nerd Font" pitchFamily="2" charset="0"/>
                <a:ea typeface="RobotoMono Nerd Font" pitchFamily="2" charset="0"/>
              </a:rPr>
              <a:t>'r'</a:t>
            </a:r>
            <a:r>
              <a:rPr lang="vi-VN">
                <a:solidFill>
                  <a:srgbClr val="000066"/>
                </a:solidFill>
                <a:latin typeface="RobotoMono Nerd Font" pitchFamily="2" charset="0"/>
                <a:ea typeface="RobotoMono Nerd Font" pitchFamily="2" charset="0"/>
              </a:rPr>
              <a:t>)</a:t>
            </a:r>
            <a:br>
              <a:rPr lang="vi-VN">
                <a:solidFill>
                  <a:srgbClr val="000066"/>
                </a:solidFill>
                <a:latin typeface="RobotoMono Nerd Font" pitchFamily="2" charset="0"/>
                <a:ea typeface="RobotoMono Nerd Font" pitchFamily="2" charset="0"/>
              </a:rPr>
            </a:br>
            <a:r>
              <a:rPr lang="vi-VN">
                <a:latin typeface="RobotoMono Nerd Font" pitchFamily="2" charset="0"/>
                <a:ea typeface="RobotoMono Nerd Font" pitchFamily="2" charset="0"/>
              </a:rPr>
              <a:t>axes</a:t>
            </a:r>
            <a:r>
              <a:rPr lang="vi-VN">
                <a:solidFill>
                  <a:srgbClr val="000066"/>
                </a:solidFill>
                <a:latin typeface="RobotoMono Nerd Font" pitchFamily="2" charset="0"/>
                <a:ea typeface="RobotoMono Nerd Font" pitchFamily="2" charset="0"/>
              </a:rPr>
              <a:t>[</a:t>
            </a:r>
            <a:r>
              <a:rPr lang="vi-VN" b="1">
                <a:solidFill>
                  <a:srgbClr val="333333"/>
                </a:solidFill>
                <a:latin typeface="RobotoMono Nerd Font" pitchFamily="2" charset="0"/>
                <a:ea typeface="RobotoMono Nerd Font" pitchFamily="2" charset="0"/>
              </a:rPr>
              <a:t>1</a:t>
            </a:r>
            <a:r>
              <a:rPr lang="vi-VN">
                <a:solidFill>
                  <a:srgbClr val="000066"/>
                </a:solidFill>
                <a:latin typeface="RobotoMono Nerd Font" pitchFamily="2" charset="0"/>
                <a:ea typeface="RobotoMono Nerd Font" pitchFamily="2" charset="0"/>
              </a:rPr>
              <a:t>]</a:t>
            </a:r>
            <a:r>
              <a:rPr lang="vi-VN">
                <a:solidFill>
                  <a:srgbClr val="333333"/>
                </a:solidFill>
                <a:latin typeface="RobotoMono Nerd Font" pitchFamily="2" charset="0"/>
                <a:ea typeface="RobotoMono Nerd Font" pitchFamily="2" charset="0"/>
              </a:rPr>
              <a:t>.</a:t>
            </a:r>
            <a:r>
              <a:rPr lang="vi-VN">
                <a:solidFill>
                  <a:srgbClr val="170591"/>
                </a:solidFill>
                <a:latin typeface="RobotoMono Nerd Font" pitchFamily="2" charset="0"/>
                <a:ea typeface="RobotoMono Nerd Font" pitchFamily="2" charset="0"/>
              </a:rPr>
              <a:t>plot</a:t>
            </a:r>
            <a:r>
              <a:rPr lang="vi-VN">
                <a:solidFill>
                  <a:srgbClr val="000066"/>
                </a:solidFill>
                <a:latin typeface="RobotoMono Nerd Font" pitchFamily="2" charset="0"/>
                <a:ea typeface="RobotoMono Nerd Font" pitchFamily="2" charset="0"/>
              </a:rPr>
              <a:t>(</a:t>
            </a:r>
            <a:r>
              <a:rPr lang="vi-VN">
                <a:latin typeface="RobotoMono Nerd Font" pitchFamily="2" charset="0"/>
                <a:ea typeface="RobotoMono Nerd Font" pitchFamily="2" charset="0"/>
              </a:rPr>
              <a:t>cost</a:t>
            </a:r>
            <a:r>
              <a:rPr lang="vi-VN">
                <a:solidFill>
                  <a:srgbClr val="000066"/>
                </a:solidFill>
                <a:latin typeface="RobotoMono Nerd Font" pitchFamily="2" charset="0"/>
                <a:ea typeface="RobotoMono Nerd Font" pitchFamily="2" charset="0"/>
              </a:rPr>
              <a:t>)</a:t>
            </a:r>
            <a:br>
              <a:rPr lang="vi-VN">
                <a:solidFill>
                  <a:srgbClr val="000066"/>
                </a:solidFill>
                <a:latin typeface="RobotoMono Nerd Font" pitchFamily="2" charset="0"/>
                <a:ea typeface="RobotoMono Nerd Font" pitchFamily="2" charset="0"/>
              </a:rPr>
            </a:br>
            <a:r>
              <a:rPr lang="vi-VN">
                <a:latin typeface="RobotoMono Nerd Font" pitchFamily="2" charset="0"/>
                <a:ea typeface="RobotoMono Nerd Font" pitchFamily="2" charset="0"/>
              </a:rPr>
              <a:t>axes</a:t>
            </a:r>
            <a:r>
              <a:rPr lang="vi-VN">
                <a:solidFill>
                  <a:srgbClr val="000066"/>
                </a:solidFill>
                <a:latin typeface="RobotoMono Nerd Font" pitchFamily="2" charset="0"/>
                <a:ea typeface="RobotoMono Nerd Font" pitchFamily="2" charset="0"/>
              </a:rPr>
              <a:t>[</a:t>
            </a:r>
            <a:r>
              <a:rPr lang="vi-VN" b="1">
                <a:solidFill>
                  <a:srgbClr val="333333"/>
                </a:solidFill>
                <a:latin typeface="RobotoMono Nerd Font" pitchFamily="2" charset="0"/>
                <a:ea typeface="RobotoMono Nerd Font" pitchFamily="2" charset="0"/>
              </a:rPr>
              <a:t>1</a:t>
            </a:r>
            <a:r>
              <a:rPr lang="vi-VN">
                <a:solidFill>
                  <a:srgbClr val="000066"/>
                </a:solidFill>
                <a:latin typeface="RobotoMono Nerd Font" pitchFamily="2" charset="0"/>
                <a:ea typeface="RobotoMono Nerd Font" pitchFamily="2" charset="0"/>
              </a:rPr>
              <a:t>]</a:t>
            </a:r>
            <a:r>
              <a:rPr lang="vi-VN">
                <a:solidFill>
                  <a:srgbClr val="333333"/>
                </a:solidFill>
                <a:latin typeface="RobotoMono Nerd Font" pitchFamily="2" charset="0"/>
                <a:ea typeface="RobotoMono Nerd Font" pitchFamily="2" charset="0"/>
              </a:rPr>
              <a:t>.</a:t>
            </a:r>
            <a:r>
              <a:rPr lang="vi-VN">
                <a:solidFill>
                  <a:srgbClr val="170591"/>
                </a:solidFill>
                <a:latin typeface="RobotoMono Nerd Font" pitchFamily="2" charset="0"/>
                <a:ea typeface="RobotoMono Nerd Font" pitchFamily="2" charset="0"/>
              </a:rPr>
              <a:t>set_xlabel</a:t>
            </a:r>
            <a:r>
              <a:rPr lang="vi-VN">
                <a:solidFill>
                  <a:srgbClr val="000066"/>
                </a:solidFill>
                <a:latin typeface="RobotoMono Nerd Font" pitchFamily="2" charset="0"/>
                <a:ea typeface="RobotoMono Nerd Font" pitchFamily="2" charset="0"/>
              </a:rPr>
              <a:t>(</a:t>
            </a:r>
            <a:r>
              <a:rPr lang="vi-VN" b="1">
                <a:solidFill>
                  <a:srgbClr val="008080"/>
                </a:solidFill>
                <a:latin typeface="RobotoMono Nerd Font" pitchFamily="2" charset="0"/>
                <a:ea typeface="RobotoMono Nerd Font" pitchFamily="2" charset="0"/>
              </a:rPr>
              <a:t>'iteration'</a:t>
            </a:r>
            <a:r>
              <a:rPr lang="vi-VN">
                <a:solidFill>
                  <a:srgbClr val="000066"/>
                </a:solidFill>
                <a:latin typeface="RobotoMono Nerd Font" pitchFamily="2" charset="0"/>
                <a:ea typeface="RobotoMono Nerd Font" pitchFamily="2" charset="0"/>
              </a:rPr>
              <a:t>)</a:t>
            </a:r>
            <a:br>
              <a:rPr lang="vi-VN">
                <a:solidFill>
                  <a:srgbClr val="000066"/>
                </a:solidFill>
                <a:latin typeface="RobotoMono Nerd Font" pitchFamily="2" charset="0"/>
                <a:ea typeface="RobotoMono Nerd Font" pitchFamily="2" charset="0"/>
              </a:rPr>
            </a:br>
            <a:r>
              <a:rPr lang="vi-VN">
                <a:latin typeface="RobotoMono Nerd Font" pitchFamily="2" charset="0"/>
                <a:ea typeface="RobotoMono Nerd Font" pitchFamily="2" charset="0"/>
              </a:rPr>
              <a:t>axes</a:t>
            </a:r>
            <a:r>
              <a:rPr lang="vi-VN">
                <a:solidFill>
                  <a:srgbClr val="000066"/>
                </a:solidFill>
                <a:latin typeface="RobotoMono Nerd Font" pitchFamily="2" charset="0"/>
                <a:ea typeface="RobotoMono Nerd Font" pitchFamily="2" charset="0"/>
              </a:rPr>
              <a:t>[</a:t>
            </a:r>
            <a:r>
              <a:rPr lang="vi-VN" b="1">
                <a:solidFill>
                  <a:srgbClr val="333333"/>
                </a:solidFill>
                <a:latin typeface="RobotoMono Nerd Font" pitchFamily="2" charset="0"/>
                <a:ea typeface="RobotoMono Nerd Font" pitchFamily="2" charset="0"/>
              </a:rPr>
              <a:t>1</a:t>
            </a:r>
            <a:r>
              <a:rPr lang="vi-VN">
                <a:solidFill>
                  <a:srgbClr val="000066"/>
                </a:solidFill>
                <a:latin typeface="RobotoMono Nerd Font" pitchFamily="2" charset="0"/>
                <a:ea typeface="RobotoMono Nerd Font" pitchFamily="2" charset="0"/>
              </a:rPr>
              <a:t>]</a:t>
            </a:r>
            <a:r>
              <a:rPr lang="vi-VN">
                <a:solidFill>
                  <a:srgbClr val="333333"/>
                </a:solidFill>
                <a:latin typeface="RobotoMono Nerd Font" pitchFamily="2" charset="0"/>
                <a:ea typeface="RobotoMono Nerd Font" pitchFamily="2" charset="0"/>
              </a:rPr>
              <a:t>.</a:t>
            </a:r>
            <a:r>
              <a:rPr lang="vi-VN">
                <a:solidFill>
                  <a:srgbClr val="170591"/>
                </a:solidFill>
                <a:latin typeface="RobotoMono Nerd Font" pitchFamily="2" charset="0"/>
                <a:ea typeface="RobotoMono Nerd Font" pitchFamily="2" charset="0"/>
              </a:rPr>
              <a:t>set_ylabel</a:t>
            </a:r>
            <a:r>
              <a:rPr lang="vi-VN">
                <a:solidFill>
                  <a:srgbClr val="000066"/>
                </a:solidFill>
                <a:latin typeface="RobotoMono Nerd Font" pitchFamily="2" charset="0"/>
                <a:ea typeface="RobotoMono Nerd Font" pitchFamily="2" charset="0"/>
              </a:rPr>
              <a:t>(</a:t>
            </a:r>
            <a:r>
              <a:rPr lang="vi-VN" b="1">
                <a:solidFill>
                  <a:srgbClr val="008080"/>
                </a:solidFill>
                <a:latin typeface="RobotoMono Nerd Font" pitchFamily="2" charset="0"/>
                <a:ea typeface="RobotoMono Nerd Font" pitchFamily="2" charset="0"/>
              </a:rPr>
              <a:t>'cost'</a:t>
            </a:r>
            <a:r>
              <a:rPr lang="vi-VN">
                <a:solidFill>
                  <a:srgbClr val="000066"/>
                </a:solidFill>
                <a:latin typeface="RobotoMono Nerd Font" pitchFamily="2" charset="0"/>
                <a:ea typeface="RobotoMono Nerd Font" pitchFamily="2" charset="0"/>
              </a:rPr>
              <a:t>)</a:t>
            </a:r>
            <a:br>
              <a:rPr lang="vi-VN">
                <a:solidFill>
                  <a:srgbClr val="000066"/>
                </a:solidFill>
                <a:latin typeface="RobotoMono Nerd Font" pitchFamily="2" charset="0"/>
                <a:ea typeface="RobotoMono Nerd Font" pitchFamily="2" charset="0"/>
              </a:rPr>
            </a:br>
            <a:br>
              <a:rPr lang="vi-VN">
                <a:solidFill>
                  <a:srgbClr val="000066"/>
                </a:solidFill>
                <a:latin typeface="RobotoMono Nerd Font" pitchFamily="2" charset="0"/>
                <a:ea typeface="RobotoMono Nerd Font" pitchFamily="2" charset="0"/>
              </a:rPr>
            </a:br>
            <a:r>
              <a:rPr lang="vi-VN">
                <a:solidFill>
                  <a:srgbClr val="3F7F5F"/>
                </a:solidFill>
                <a:latin typeface="RobotoMono Nerd Font" pitchFamily="2" charset="0"/>
                <a:ea typeface="RobotoMono Nerd Font" pitchFamily="2" charset="0"/>
              </a:rPr>
              <a:t># Sau khi tìm được đường thẳng (w0, w1), việc cuối cùng là dự đoán giá nhà cho nhà 50m^2.</a:t>
            </a:r>
            <a:br>
              <a:rPr lang="vi-VN">
                <a:solidFill>
                  <a:srgbClr val="3F7F5F"/>
                </a:solidFill>
                <a:latin typeface="RobotoMono Nerd Font" pitchFamily="2" charset="0"/>
                <a:ea typeface="RobotoMono Nerd Font" pitchFamily="2" charset="0"/>
              </a:rPr>
            </a:br>
            <a:r>
              <a:rPr lang="vi-VN">
                <a:latin typeface="RobotoMono Nerd Font" pitchFamily="2" charset="0"/>
                <a:ea typeface="RobotoMono Nerd Font" pitchFamily="2" charset="0"/>
              </a:rPr>
              <a:t>x1 </a:t>
            </a:r>
            <a:r>
              <a:rPr lang="vi-VN">
                <a:solidFill>
                  <a:srgbClr val="333333"/>
                </a:solidFill>
                <a:latin typeface="RobotoMono Nerd Font" pitchFamily="2" charset="0"/>
                <a:ea typeface="RobotoMono Nerd Font" pitchFamily="2" charset="0"/>
              </a:rPr>
              <a:t>= </a:t>
            </a:r>
            <a:r>
              <a:rPr lang="vi-VN" b="1">
                <a:solidFill>
                  <a:srgbClr val="333333"/>
                </a:solidFill>
                <a:latin typeface="RobotoMono Nerd Font" pitchFamily="2" charset="0"/>
                <a:ea typeface="RobotoMono Nerd Font" pitchFamily="2" charset="0"/>
              </a:rPr>
              <a:t>50</a:t>
            </a:r>
            <a:br>
              <a:rPr lang="vi-VN" b="1">
                <a:solidFill>
                  <a:srgbClr val="333333"/>
                </a:solidFill>
                <a:latin typeface="RobotoMono Nerd Font" pitchFamily="2" charset="0"/>
                <a:ea typeface="RobotoMono Nerd Font" pitchFamily="2" charset="0"/>
              </a:rPr>
            </a:br>
            <a:r>
              <a:rPr lang="vi-VN">
                <a:latin typeface="RobotoMono Nerd Font" pitchFamily="2" charset="0"/>
                <a:ea typeface="RobotoMono Nerd Font" pitchFamily="2" charset="0"/>
              </a:rPr>
              <a:t>y1 </a:t>
            </a:r>
            <a:r>
              <a:rPr lang="vi-VN">
                <a:solidFill>
                  <a:srgbClr val="333333"/>
                </a:solidFill>
                <a:latin typeface="RobotoMono Nerd Font" pitchFamily="2" charset="0"/>
                <a:ea typeface="RobotoMono Nerd Font" pitchFamily="2" charset="0"/>
              </a:rPr>
              <a:t>= </a:t>
            </a:r>
            <a:r>
              <a:rPr lang="vi-VN">
                <a:latin typeface="RobotoMono Nerd Font" pitchFamily="2" charset="0"/>
                <a:ea typeface="RobotoMono Nerd Font" pitchFamily="2" charset="0"/>
              </a:rPr>
              <a:t>w</a:t>
            </a:r>
            <a:r>
              <a:rPr lang="vi-VN">
                <a:solidFill>
                  <a:srgbClr val="000066"/>
                </a:solidFill>
                <a:latin typeface="RobotoMono Nerd Font" pitchFamily="2" charset="0"/>
                <a:ea typeface="RobotoMono Nerd Font" pitchFamily="2" charset="0"/>
              </a:rPr>
              <a:t>[</a:t>
            </a:r>
            <a:r>
              <a:rPr lang="vi-VN" b="1">
                <a:solidFill>
                  <a:srgbClr val="333333"/>
                </a:solidFill>
                <a:latin typeface="RobotoMono Nerd Font" pitchFamily="2" charset="0"/>
                <a:ea typeface="RobotoMono Nerd Font" pitchFamily="2" charset="0"/>
              </a:rPr>
              <a:t>0</a:t>
            </a:r>
            <a:r>
              <a:rPr lang="vi-VN">
                <a:solidFill>
                  <a:srgbClr val="000066"/>
                </a:solidFill>
                <a:latin typeface="RobotoMono Nerd Font" pitchFamily="2" charset="0"/>
                <a:ea typeface="RobotoMono Nerd Font" pitchFamily="2" charset="0"/>
              </a:rPr>
              <a:t>] </a:t>
            </a:r>
            <a:r>
              <a:rPr lang="vi-VN">
                <a:solidFill>
                  <a:srgbClr val="333333"/>
                </a:solidFill>
                <a:latin typeface="RobotoMono Nerd Font" pitchFamily="2" charset="0"/>
                <a:ea typeface="RobotoMono Nerd Font" pitchFamily="2" charset="0"/>
              </a:rPr>
              <a:t>+ </a:t>
            </a:r>
            <a:r>
              <a:rPr lang="vi-VN">
                <a:latin typeface="RobotoMono Nerd Font" pitchFamily="2" charset="0"/>
                <a:ea typeface="RobotoMono Nerd Font" pitchFamily="2" charset="0"/>
              </a:rPr>
              <a:t>w</a:t>
            </a:r>
            <a:r>
              <a:rPr lang="vi-VN">
                <a:solidFill>
                  <a:srgbClr val="000066"/>
                </a:solidFill>
                <a:latin typeface="RobotoMono Nerd Font" pitchFamily="2" charset="0"/>
                <a:ea typeface="RobotoMono Nerd Font" pitchFamily="2" charset="0"/>
              </a:rPr>
              <a:t>[</a:t>
            </a:r>
            <a:r>
              <a:rPr lang="vi-VN" b="1">
                <a:solidFill>
                  <a:srgbClr val="333333"/>
                </a:solidFill>
                <a:latin typeface="RobotoMono Nerd Font" pitchFamily="2" charset="0"/>
                <a:ea typeface="RobotoMono Nerd Font" pitchFamily="2" charset="0"/>
              </a:rPr>
              <a:t>1</a:t>
            </a:r>
            <a:r>
              <a:rPr lang="vi-VN">
                <a:solidFill>
                  <a:srgbClr val="000066"/>
                </a:solidFill>
                <a:latin typeface="RobotoMono Nerd Font" pitchFamily="2" charset="0"/>
                <a:ea typeface="RobotoMono Nerd Font" pitchFamily="2" charset="0"/>
              </a:rPr>
              <a:t>] </a:t>
            </a:r>
            <a:r>
              <a:rPr lang="vi-VN">
                <a:solidFill>
                  <a:srgbClr val="333333"/>
                </a:solidFill>
                <a:latin typeface="RobotoMono Nerd Font" pitchFamily="2" charset="0"/>
                <a:ea typeface="RobotoMono Nerd Font" pitchFamily="2" charset="0"/>
              </a:rPr>
              <a:t>* </a:t>
            </a:r>
            <a:r>
              <a:rPr lang="vi-VN" b="1">
                <a:solidFill>
                  <a:srgbClr val="333333"/>
                </a:solidFill>
                <a:latin typeface="RobotoMono Nerd Font" pitchFamily="2" charset="0"/>
                <a:ea typeface="RobotoMono Nerd Font" pitchFamily="2" charset="0"/>
              </a:rPr>
              <a:t>50</a:t>
            </a:r>
            <a:br>
              <a:rPr lang="vi-VN" b="1">
                <a:solidFill>
                  <a:srgbClr val="333333"/>
                </a:solidFill>
                <a:latin typeface="RobotoMono Nerd Font" pitchFamily="2" charset="0"/>
                <a:ea typeface="RobotoMono Nerd Font" pitchFamily="2" charset="0"/>
              </a:rPr>
            </a:br>
            <a:r>
              <a:rPr lang="vi-VN">
                <a:solidFill>
                  <a:srgbClr val="000080"/>
                </a:solidFill>
                <a:latin typeface="RobotoMono Nerd Font" pitchFamily="2" charset="0"/>
                <a:ea typeface="RobotoMono Nerd Font" pitchFamily="2" charset="0"/>
              </a:rPr>
              <a:t>print</a:t>
            </a:r>
            <a:r>
              <a:rPr lang="vi-VN">
                <a:solidFill>
                  <a:srgbClr val="000066"/>
                </a:solidFill>
                <a:latin typeface="RobotoMono Nerd Font" pitchFamily="2" charset="0"/>
                <a:ea typeface="RobotoMono Nerd Font" pitchFamily="2" charset="0"/>
              </a:rPr>
              <a:t>(</a:t>
            </a:r>
            <a:r>
              <a:rPr lang="vi-VN" b="1">
                <a:solidFill>
                  <a:srgbClr val="008080"/>
                </a:solidFill>
                <a:latin typeface="RobotoMono Nerd Font" pitchFamily="2" charset="0"/>
                <a:ea typeface="RobotoMono Nerd Font" pitchFamily="2" charset="0"/>
              </a:rPr>
              <a:t>'Giá nhà cho 50m^2 là : '</a:t>
            </a:r>
            <a:r>
              <a:rPr lang="vi-VN">
                <a:solidFill>
                  <a:srgbClr val="333333"/>
                </a:solidFill>
                <a:latin typeface="RobotoMono Nerd Font" pitchFamily="2" charset="0"/>
                <a:ea typeface="RobotoMono Nerd Font" pitchFamily="2" charset="0"/>
              </a:rPr>
              <a:t>, </a:t>
            </a:r>
            <a:r>
              <a:rPr lang="vi-VN">
                <a:latin typeface="RobotoMono Nerd Font" pitchFamily="2" charset="0"/>
                <a:ea typeface="RobotoMono Nerd Font" pitchFamily="2" charset="0"/>
              </a:rPr>
              <a:t>y1</a:t>
            </a:r>
            <a:r>
              <a:rPr lang="vi-VN">
                <a:solidFill>
                  <a:srgbClr val="000066"/>
                </a:solidFill>
                <a:latin typeface="RobotoMono Nerd Font" pitchFamily="2" charset="0"/>
                <a:ea typeface="RobotoMono Nerd Font" pitchFamily="2" charset="0"/>
              </a:rPr>
              <a:t>)</a:t>
            </a:r>
            <a:br>
              <a:rPr lang="vi-VN">
                <a:solidFill>
                  <a:srgbClr val="000066"/>
                </a:solidFill>
                <a:latin typeface="RobotoMono Nerd Font" pitchFamily="2" charset="0"/>
                <a:ea typeface="RobotoMono Nerd Font" pitchFamily="2" charset="0"/>
              </a:rPr>
            </a:br>
            <a:r>
              <a:rPr lang="vi-VN">
                <a:latin typeface="RobotoMono Nerd Font" pitchFamily="2" charset="0"/>
                <a:ea typeface="RobotoMono Nerd Font" pitchFamily="2" charset="0"/>
              </a:rPr>
              <a:t>plt</a:t>
            </a:r>
            <a:r>
              <a:rPr lang="vi-VN">
                <a:solidFill>
                  <a:srgbClr val="333333"/>
                </a:solidFill>
                <a:latin typeface="RobotoMono Nerd Font" pitchFamily="2" charset="0"/>
                <a:ea typeface="RobotoMono Nerd Font" pitchFamily="2" charset="0"/>
              </a:rPr>
              <a:t>.</a:t>
            </a:r>
            <a:r>
              <a:rPr lang="vi-VN">
                <a:solidFill>
                  <a:srgbClr val="170591"/>
                </a:solidFill>
                <a:latin typeface="RobotoMono Nerd Font" pitchFamily="2" charset="0"/>
                <a:ea typeface="RobotoMono Nerd Font" pitchFamily="2" charset="0"/>
              </a:rPr>
              <a:t>show</a:t>
            </a:r>
            <a:r>
              <a:rPr lang="vi-VN">
                <a:solidFill>
                  <a:srgbClr val="000066"/>
                </a:solidFill>
                <a:latin typeface="RobotoMono Nerd Font" pitchFamily="2" charset="0"/>
                <a:ea typeface="RobotoMono Nerd Font" pitchFamily="2" charset="0"/>
              </a:rPr>
              <a:t>()</a:t>
            </a:r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B8E48A1-4C65-F64D-AFAE-7BA9EBDB8B12}"/>
              </a:ext>
            </a:extLst>
          </p:cNvPr>
          <p:cNvSpPr/>
          <p:nvPr/>
        </p:nvSpPr>
        <p:spPr>
          <a:xfrm>
            <a:off x="8617059" y="4610746"/>
            <a:ext cx="410705" cy="410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3125122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2B7A424-6617-1D44-97C8-DC8DA567D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056" y="0"/>
            <a:ext cx="541388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578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D330F-D6AC-C44F-9EA4-A2C4D48C3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Giải quyết bằng Scikit Learn</a:t>
            </a:r>
          </a:p>
        </p:txBody>
      </p:sp>
    </p:spTree>
    <p:extLst>
      <p:ext uri="{BB962C8B-B14F-4D97-AF65-F5344CB8AC3E}">
        <p14:creationId xmlns:p14="http://schemas.microsoft.com/office/powerpoint/2010/main" val="28298350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853B53-7EFD-2040-8EB6-C223C171E121}"/>
              </a:ext>
            </a:extLst>
          </p:cNvPr>
          <p:cNvSpPr/>
          <p:nvPr/>
        </p:nvSpPr>
        <p:spPr>
          <a:xfrm>
            <a:off x="131736" y="135608"/>
            <a:ext cx="710597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>
                <a:solidFill>
                  <a:srgbClr val="7F0055"/>
                </a:solidFill>
                <a:effectLst/>
                <a:latin typeface="RobotoMono Nerd Font" pitchFamily="2" charset="0"/>
                <a:ea typeface="RobotoMono Nerd Font" pitchFamily="2" charset="0"/>
              </a:rPr>
              <a:t>import </a:t>
            </a:r>
            <a:r>
              <a:rPr lang="en-US" sz="1800">
                <a:latin typeface="RobotoMono Nerd Font" pitchFamily="2" charset="0"/>
                <a:ea typeface="RobotoMono Nerd Font" pitchFamily="2" charset="0"/>
              </a:rPr>
              <a:t>pandas </a:t>
            </a:r>
            <a:r>
              <a:rPr lang="en-US" sz="1800" b="1">
                <a:solidFill>
                  <a:srgbClr val="7F0055"/>
                </a:solidFill>
                <a:effectLst/>
                <a:latin typeface="RobotoMono Nerd Font" pitchFamily="2" charset="0"/>
                <a:ea typeface="RobotoMono Nerd Font" pitchFamily="2" charset="0"/>
              </a:rPr>
              <a:t>as </a:t>
            </a:r>
            <a:r>
              <a:rPr lang="en-US" sz="1800">
                <a:latin typeface="RobotoMono Nerd Font" pitchFamily="2" charset="0"/>
                <a:ea typeface="RobotoMono Nerd Font" pitchFamily="2" charset="0"/>
              </a:rPr>
              <a:t>pd</a:t>
            </a:r>
            <a:br>
              <a:rPr lang="en-US" sz="1800">
                <a:latin typeface="RobotoMono Nerd Font" pitchFamily="2" charset="0"/>
                <a:ea typeface="RobotoMono Nerd Font" pitchFamily="2" charset="0"/>
              </a:rPr>
            </a:br>
            <a:r>
              <a:rPr lang="en-US" sz="1800" b="1">
                <a:solidFill>
                  <a:srgbClr val="7F0055"/>
                </a:solidFill>
                <a:effectLst/>
                <a:latin typeface="RobotoMono Nerd Font" pitchFamily="2" charset="0"/>
                <a:ea typeface="RobotoMono Nerd Font" pitchFamily="2" charset="0"/>
              </a:rPr>
              <a:t>from </a:t>
            </a:r>
            <a:r>
              <a:rPr lang="en-US" sz="1800">
                <a:latin typeface="RobotoMono Nerd Font" pitchFamily="2" charset="0"/>
                <a:ea typeface="RobotoMono Nerd Font" pitchFamily="2" charset="0"/>
              </a:rPr>
              <a:t>sklearn</a:t>
            </a:r>
            <a:r>
              <a:rPr lang="en-US" sz="18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.</a:t>
            </a:r>
            <a:r>
              <a:rPr lang="en-US" sz="1800">
                <a:latin typeface="RobotoMono Nerd Font" pitchFamily="2" charset="0"/>
                <a:ea typeface="RobotoMono Nerd Font" pitchFamily="2" charset="0"/>
              </a:rPr>
              <a:t>linear_model </a:t>
            </a:r>
            <a:r>
              <a:rPr lang="en-US" sz="1800" b="1">
                <a:solidFill>
                  <a:srgbClr val="7F0055"/>
                </a:solidFill>
                <a:effectLst/>
                <a:latin typeface="RobotoMono Nerd Font" pitchFamily="2" charset="0"/>
                <a:ea typeface="RobotoMono Nerd Font" pitchFamily="2" charset="0"/>
              </a:rPr>
              <a:t>import </a:t>
            </a:r>
            <a:r>
              <a:rPr lang="en-US" sz="1800">
                <a:latin typeface="RobotoMono Nerd Font" pitchFamily="2" charset="0"/>
                <a:ea typeface="RobotoMono Nerd Font" pitchFamily="2" charset="0"/>
              </a:rPr>
              <a:t>LinearRegression</a:t>
            </a:r>
            <a:br>
              <a:rPr lang="en-US" sz="1800">
                <a:latin typeface="RobotoMono Nerd Font" pitchFamily="2" charset="0"/>
                <a:ea typeface="RobotoMono Nerd Font" pitchFamily="2" charset="0"/>
              </a:rPr>
            </a:br>
            <a:br>
              <a:rPr lang="en-US" sz="1800">
                <a:latin typeface="RobotoMono Nerd Font" pitchFamily="2" charset="0"/>
                <a:ea typeface="RobotoMono Nerd Font" pitchFamily="2" charset="0"/>
              </a:rPr>
            </a:br>
            <a:r>
              <a:rPr lang="en-US" sz="1800">
                <a:latin typeface="RobotoMono Nerd Font" pitchFamily="2" charset="0"/>
                <a:ea typeface="RobotoMono Nerd Font" pitchFamily="2" charset="0"/>
              </a:rPr>
              <a:t>data </a:t>
            </a:r>
            <a:r>
              <a:rPr lang="en-US" sz="18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= </a:t>
            </a:r>
            <a:r>
              <a:rPr lang="en-US" sz="1800">
                <a:latin typeface="RobotoMono Nerd Font" pitchFamily="2" charset="0"/>
                <a:ea typeface="RobotoMono Nerd Font" pitchFamily="2" charset="0"/>
              </a:rPr>
              <a:t>pd</a:t>
            </a:r>
            <a:r>
              <a:rPr lang="en-US" sz="18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.</a:t>
            </a:r>
            <a:r>
              <a:rPr lang="en-US" sz="1800">
                <a:solidFill>
                  <a:srgbClr val="170591"/>
                </a:solidFill>
                <a:effectLst/>
                <a:latin typeface="RobotoMono Nerd Font" pitchFamily="2" charset="0"/>
                <a:ea typeface="RobotoMono Nerd Font" pitchFamily="2" charset="0"/>
              </a:rPr>
              <a:t>read_csv</a:t>
            </a:r>
            <a:r>
              <a:rPr lang="en-US" sz="18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(</a:t>
            </a:r>
            <a:r>
              <a:rPr lang="en-US" sz="1800" b="1">
                <a:solidFill>
                  <a:srgbClr val="008080"/>
                </a:solidFill>
                <a:effectLst/>
                <a:latin typeface="RobotoMono Nerd Font" pitchFamily="2" charset="0"/>
                <a:ea typeface="RobotoMono Nerd Font" pitchFamily="2" charset="0"/>
              </a:rPr>
              <a:t>'data_linear.csv'</a:t>
            </a:r>
            <a:r>
              <a:rPr lang="en-US" sz="18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)</a:t>
            </a:r>
            <a:r>
              <a:rPr lang="en-US" sz="18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.</a:t>
            </a:r>
            <a:r>
              <a:rPr lang="en-US" sz="1800">
                <a:latin typeface="RobotoMono Nerd Font" pitchFamily="2" charset="0"/>
                <a:ea typeface="RobotoMono Nerd Font" pitchFamily="2" charset="0"/>
              </a:rPr>
              <a:t>values</a:t>
            </a:r>
            <a:br>
              <a:rPr lang="en-US" sz="1800">
                <a:latin typeface="RobotoMono Nerd Font" pitchFamily="2" charset="0"/>
                <a:ea typeface="RobotoMono Nerd Font" pitchFamily="2" charset="0"/>
              </a:rPr>
            </a:br>
            <a:br>
              <a:rPr lang="en-US" sz="1800">
                <a:latin typeface="RobotoMono Nerd Font" pitchFamily="2" charset="0"/>
                <a:ea typeface="RobotoMono Nerd Font" pitchFamily="2" charset="0"/>
              </a:rPr>
            </a:br>
            <a:r>
              <a:rPr lang="en-US" sz="1800">
                <a:latin typeface="RobotoMono Nerd Font" pitchFamily="2" charset="0"/>
                <a:ea typeface="RobotoMono Nerd Font" pitchFamily="2" charset="0"/>
              </a:rPr>
              <a:t>x </a:t>
            </a:r>
            <a:r>
              <a:rPr lang="en-US" sz="18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= </a:t>
            </a:r>
            <a:r>
              <a:rPr lang="en-US" sz="1800">
                <a:latin typeface="RobotoMono Nerd Font" pitchFamily="2" charset="0"/>
                <a:ea typeface="RobotoMono Nerd Font" pitchFamily="2" charset="0"/>
              </a:rPr>
              <a:t>data</a:t>
            </a:r>
            <a:r>
              <a:rPr lang="en-US" sz="18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[</a:t>
            </a:r>
            <a:r>
              <a:rPr lang="en-US" sz="18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:, </a:t>
            </a:r>
            <a:r>
              <a:rPr lang="en-US" sz="1800" b="1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0</a:t>
            </a:r>
            <a:r>
              <a:rPr lang="en-US" sz="18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]</a:t>
            </a:r>
            <a:r>
              <a:rPr lang="en-US" sz="18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.</a:t>
            </a:r>
            <a:r>
              <a:rPr lang="en-US" sz="1800">
                <a:solidFill>
                  <a:srgbClr val="170591"/>
                </a:solidFill>
                <a:effectLst/>
                <a:latin typeface="RobotoMono Nerd Font" pitchFamily="2" charset="0"/>
                <a:ea typeface="RobotoMono Nerd Font" pitchFamily="2" charset="0"/>
              </a:rPr>
              <a:t>reshape</a:t>
            </a:r>
            <a:r>
              <a:rPr lang="en-US" sz="18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(</a:t>
            </a:r>
            <a:r>
              <a:rPr lang="en-US" sz="18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-</a:t>
            </a:r>
            <a:r>
              <a:rPr lang="en-US" sz="1800" b="1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1</a:t>
            </a:r>
            <a:r>
              <a:rPr lang="en-US" sz="18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, </a:t>
            </a:r>
            <a:r>
              <a:rPr lang="en-US" sz="1800" b="1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1</a:t>
            </a:r>
            <a:r>
              <a:rPr lang="en-US" sz="18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)  </a:t>
            </a:r>
            <a:r>
              <a:rPr lang="en-US" sz="1800">
                <a:solidFill>
                  <a:srgbClr val="3F7F5F"/>
                </a:solidFill>
                <a:effectLst/>
                <a:latin typeface="RobotoMono Nerd Font" pitchFamily="2" charset="0"/>
                <a:ea typeface="RobotoMono Nerd Font" pitchFamily="2" charset="0"/>
              </a:rPr>
              <a:t># Xoay thành cột</a:t>
            </a:r>
            <a:br>
              <a:rPr lang="en-US" sz="1800">
                <a:solidFill>
                  <a:srgbClr val="3F7F5F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r>
              <a:rPr lang="en-US" sz="1800">
                <a:latin typeface="RobotoMono Nerd Font" pitchFamily="2" charset="0"/>
                <a:ea typeface="RobotoMono Nerd Font" pitchFamily="2" charset="0"/>
              </a:rPr>
              <a:t>y </a:t>
            </a:r>
            <a:r>
              <a:rPr lang="en-US" sz="18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= </a:t>
            </a:r>
            <a:r>
              <a:rPr lang="en-US" sz="1800">
                <a:latin typeface="RobotoMono Nerd Font" pitchFamily="2" charset="0"/>
                <a:ea typeface="RobotoMono Nerd Font" pitchFamily="2" charset="0"/>
              </a:rPr>
              <a:t>data</a:t>
            </a:r>
            <a:r>
              <a:rPr lang="en-US" sz="18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[</a:t>
            </a:r>
            <a:r>
              <a:rPr lang="en-US" sz="18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:, </a:t>
            </a:r>
            <a:r>
              <a:rPr lang="en-US" sz="1800" b="1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1</a:t>
            </a:r>
            <a:r>
              <a:rPr lang="en-US" sz="18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]</a:t>
            </a:r>
            <a:r>
              <a:rPr lang="en-US" sz="18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.</a:t>
            </a:r>
            <a:r>
              <a:rPr lang="en-US" sz="1800">
                <a:solidFill>
                  <a:srgbClr val="170591"/>
                </a:solidFill>
                <a:effectLst/>
                <a:latin typeface="RobotoMono Nerd Font" pitchFamily="2" charset="0"/>
                <a:ea typeface="RobotoMono Nerd Font" pitchFamily="2" charset="0"/>
              </a:rPr>
              <a:t>reshape</a:t>
            </a:r>
            <a:r>
              <a:rPr lang="en-US" sz="18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(</a:t>
            </a:r>
            <a:r>
              <a:rPr lang="en-US" sz="18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-</a:t>
            </a:r>
            <a:r>
              <a:rPr lang="en-US" sz="1800" b="1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1</a:t>
            </a:r>
            <a:r>
              <a:rPr lang="en-US" sz="18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, </a:t>
            </a:r>
            <a:r>
              <a:rPr lang="en-US" sz="1800" b="1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1</a:t>
            </a:r>
            <a:r>
              <a:rPr lang="en-US" sz="18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)  </a:t>
            </a:r>
            <a:r>
              <a:rPr lang="en-US" sz="1800">
                <a:solidFill>
                  <a:srgbClr val="3F7F5F"/>
                </a:solidFill>
                <a:effectLst/>
                <a:latin typeface="RobotoMono Nerd Font" pitchFamily="2" charset="0"/>
                <a:ea typeface="RobotoMono Nerd Font" pitchFamily="2" charset="0"/>
              </a:rPr>
              <a:t># Xoay thành cột</a:t>
            </a:r>
            <a:br>
              <a:rPr lang="en-US" sz="1800">
                <a:solidFill>
                  <a:srgbClr val="3F7F5F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br>
              <a:rPr lang="en-US" sz="1800">
                <a:solidFill>
                  <a:srgbClr val="3F7F5F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br>
              <a:rPr lang="en-US" sz="1800">
                <a:solidFill>
                  <a:srgbClr val="3F7F5F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r>
              <a:rPr lang="en-US" sz="1800">
                <a:latin typeface="RobotoMono Nerd Font" pitchFamily="2" charset="0"/>
                <a:ea typeface="RobotoMono Nerd Font" pitchFamily="2" charset="0"/>
              </a:rPr>
              <a:t>reg </a:t>
            </a:r>
            <a:r>
              <a:rPr lang="en-US" sz="18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= </a:t>
            </a:r>
            <a:r>
              <a:rPr lang="en-US" sz="1800">
                <a:solidFill>
                  <a:srgbClr val="170591"/>
                </a:solidFill>
                <a:effectLst/>
                <a:latin typeface="RobotoMono Nerd Font" pitchFamily="2" charset="0"/>
                <a:ea typeface="RobotoMono Nerd Font" pitchFamily="2" charset="0"/>
              </a:rPr>
              <a:t>LinearRegression</a:t>
            </a:r>
            <a:r>
              <a:rPr lang="en-US" sz="18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()</a:t>
            </a:r>
            <a:r>
              <a:rPr lang="en-US" sz="18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.</a:t>
            </a:r>
            <a:r>
              <a:rPr lang="en-US" sz="1800">
                <a:solidFill>
                  <a:srgbClr val="170591"/>
                </a:solidFill>
                <a:effectLst/>
                <a:latin typeface="RobotoMono Nerd Font" pitchFamily="2" charset="0"/>
                <a:ea typeface="RobotoMono Nerd Font" pitchFamily="2" charset="0"/>
              </a:rPr>
              <a:t>fit</a:t>
            </a:r>
            <a:r>
              <a:rPr lang="en-US" sz="18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(</a:t>
            </a:r>
            <a:r>
              <a:rPr lang="en-US" sz="1800">
                <a:latin typeface="RobotoMono Nerd Font" pitchFamily="2" charset="0"/>
                <a:ea typeface="RobotoMono Nerd Font" pitchFamily="2" charset="0"/>
              </a:rPr>
              <a:t>x</a:t>
            </a:r>
            <a:r>
              <a:rPr lang="en-US" sz="18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, </a:t>
            </a:r>
            <a:r>
              <a:rPr lang="en-US" sz="1800">
                <a:latin typeface="RobotoMono Nerd Font" pitchFamily="2" charset="0"/>
                <a:ea typeface="RobotoMono Nerd Font" pitchFamily="2" charset="0"/>
              </a:rPr>
              <a:t>y</a:t>
            </a:r>
            <a:r>
              <a:rPr lang="en-US" sz="18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)</a:t>
            </a:r>
            <a:br>
              <a:rPr lang="en-US" sz="18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r>
              <a:rPr lang="en-US" sz="1800">
                <a:solidFill>
                  <a:srgbClr val="000080"/>
                </a:solidFill>
                <a:effectLst/>
                <a:latin typeface="RobotoMono Nerd Font" pitchFamily="2" charset="0"/>
                <a:ea typeface="RobotoMono Nerd Font" pitchFamily="2" charset="0"/>
              </a:rPr>
              <a:t>print</a:t>
            </a:r>
            <a:r>
              <a:rPr lang="en-US" sz="18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(</a:t>
            </a:r>
            <a:r>
              <a:rPr lang="en-US" sz="1800" b="1">
                <a:solidFill>
                  <a:srgbClr val="008080"/>
                </a:solidFill>
                <a:effectLst/>
                <a:latin typeface="RobotoMono Nerd Font" pitchFamily="2" charset="0"/>
                <a:ea typeface="RobotoMono Nerd Font" pitchFamily="2" charset="0"/>
              </a:rPr>
              <a:t>"reg.score(x, y)"</a:t>
            </a:r>
            <a:r>
              <a:rPr lang="en-US" sz="18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, </a:t>
            </a:r>
            <a:r>
              <a:rPr lang="en-US" sz="1800">
                <a:latin typeface="RobotoMono Nerd Font" pitchFamily="2" charset="0"/>
                <a:ea typeface="RobotoMono Nerd Font" pitchFamily="2" charset="0"/>
              </a:rPr>
              <a:t>reg</a:t>
            </a:r>
            <a:r>
              <a:rPr lang="en-US" sz="18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.</a:t>
            </a:r>
            <a:r>
              <a:rPr lang="en-US" sz="1800">
                <a:solidFill>
                  <a:srgbClr val="170591"/>
                </a:solidFill>
                <a:effectLst/>
                <a:latin typeface="RobotoMono Nerd Font" pitchFamily="2" charset="0"/>
                <a:ea typeface="RobotoMono Nerd Font" pitchFamily="2" charset="0"/>
              </a:rPr>
              <a:t>score</a:t>
            </a:r>
            <a:r>
              <a:rPr lang="en-US" sz="18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(</a:t>
            </a:r>
            <a:r>
              <a:rPr lang="en-US" sz="1800">
                <a:latin typeface="RobotoMono Nerd Font" pitchFamily="2" charset="0"/>
                <a:ea typeface="RobotoMono Nerd Font" pitchFamily="2" charset="0"/>
              </a:rPr>
              <a:t>x</a:t>
            </a:r>
            <a:r>
              <a:rPr lang="en-US" sz="18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, </a:t>
            </a:r>
            <a:r>
              <a:rPr lang="en-US" sz="1800">
                <a:latin typeface="RobotoMono Nerd Font" pitchFamily="2" charset="0"/>
                <a:ea typeface="RobotoMono Nerd Font" pitchFamily="2" charset="0"/>
              </a:rPr>
              <a:t>y</a:t>
            </a:r>
            <a:r>
              <a:rPr lang="en-US" sz="18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))</a:t>
            </a:r>
            <a:br>
              <a:rPr lang="en-US" sz="18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br>
              <a:rPr lang="en-US" sz="18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r>
              <a:rPr lang="en-US" sz="1800">
                <a:solidFill>
                  <a:srgbClr val="000080"/>
                </a:solidFill>
                <a:effectLst/>
                <a:latin typeface="RobotoMono Nerd Font" pitchFamily="2" charset="0"/>
                <a:ea typeface="RobotoMono Nerd Font" pitchFamily="2" charset="0"/>
              </a:rPr>
              <a:t>print</a:t>
            </a:r>
            <a:r>
              <a:rPr lang="en-US" sz="18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(</a:t>
            </a:r>
            <a:r>
              <a:rPr lang="en-US" sz="1800" b="1">
                <a:solidFill>
                  <a:srgbClr val="008080"/>
                </a:solidFill>
                <a:effectLst/>
                <a:latin typeface="RobotoMono Nerd Font" pitchFamily="2" charset="0"/>
                <a:ea typeface="RobotoMono Nerd Font" pitchFamily="2" charset="0"/>
              </a:rPr>
              <a:t>"reg.coef_ ~ w[1]"</a:t>
            </a:r>
            <a:r>
              <a:rPr lang="en-US" sz="18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, </a:t>
            </a:r>
            <a:r>
              <a:rPr lang="en-US" sz="1800">
                <a:latin typeface="RobotoMono Nerd Font" pitchFamily="2" charset="0"/>
                <a:ea typeface="RobotoMono Nerd Font" pitchFamily="2" charset="0"/>
              </a:rPr>
              <a:t>reg</a:t>
            </a:r>
            <a:r>
              <a:rPr lang="en-US" sz="18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.</a:t>
            </a:r>
            <a:r>
              <a:rPr lang="en-US" sz="1800">
                <a:latin typeface="RobotoMono Nerd Font" pitchFamily="2" charset="0"/>
                <a:ea typeface="RobotoMono Nerd Font" pitchFamily="2" charset="0"/>
              </a:rPr>
              <a:t>coef_</a:t>
            </a:r>
            <a:r>
              <a:rPr lang="en-US" sz="18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)</a:t>
            </a:r>
            <a:br>
              <a:rPr lang="en-US" sz="18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br>
              <a:rPr lang="en-US" sz="18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r>
              <a:rPr lang="en-US" sz="1800">
                <a:solidFill>
                  <a:srgbClr val="3F7F5F"/>
                </a:solidFill>
                <a:effectLst/>
                <a:latin typeface="RobotoMono Nerd Font" pitchFamily="2" charset="0"/>
                <a:ea typeface="RobotoMono Nerd Font" pitchFamily="2" charset="0"/>
              </a:rPr>
              <a:t># Dự đoán giá nhà 50m2 và 70m2</a:t>
            </a:r>
            <a:br>
              <a:rPr lang="en-US" sz="1800">
                <a:solidFill>
                  <a:srgbClr val="3F7F5F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r>
              <a:rPr lang="en-US" sz="1800">
                <a:solidFill>
                  <a:srgbClr val="000080"/>
                </a:solidFill>
                <a:effectLst/>
                <a:latin typeface="RobotoMono Nerd Font" pitchFamily="2" charset="0"/>
                <a:ea typeface="RobotoMono Nerd Font" pitchFamily="2" charset="0"/>
              </a:rPr>
              <a:t>print</a:t>
            </a:r>
            <a:r>
              <a:rPr lang="en-US" sz="18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(</a:t>
            </a:r>
            <a:r>
              <a:rPr lang="en-US" sz="1800">
                <a:latin typeface="RobotoMono Nerd Font" pitchFamily="2" charset="0"/>
                <a:ea typeface="RobotoMono Nerd Font" pitchFamily="2" charset="0"/>
              </a:rPr>
              <a:t>reg</a:t>
            </a:r>
            <a:r>
              <a:rPr lang="en-US" sz="18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.</a:t>
            </a:r>
            <a:r>
              <a:rPr lang="en-US" sz="1800">
                <a:solidFill>
                  <a:srgbClr val="170591"/>
                </a:solidFill>
                <a:effectLst/>
                <a:latin typeface="RobotoMono Nerd Font" pitchFamily="2" charset="0"/>
                <a:ea typeface="RobotoMono Nerd Font" pitchFamily="2" charset="0"/>
              </a:rPr>
              <a:t>predict</a:t>
            </a:r>
            <a:r>
              <a:rPr lang="en-US" sz="18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([[</a:t>
            </a:r>
            <a:r>
              <a:rPr lang="en-US" sz="1800" b="1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50</a:t>
            </a:r>
            <a:r>
              <a:rPr lang="en-US" sz="18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]</a:t>
            </a:r>
            <a:r>
              <a:rPr lang="en-US" sz="18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, </a:t>
            </a:r>
            <a:r>
              <a:rPr lang="en-US" sz="18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[</a:t>
            </a:r>
            <a:r>
              <a:rPr lang="en-US" sz="1800" b="1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70</a:t>
            </a:r>
            <a:r>
              <a:rPr lang="en-US" sz="18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]]))</a:t>
            </a:r>
            <a:endParaRPr lang="en-US" sz="1800">
              <a:latin typeface="RobotoMono Nerd Font" pitchFamily="2" charset="0"/>
              <a:ea typeface="RobotoMono Nerd Font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B7BABA-C73F-194D-AF40-C225F5B6858E}"/>
              </a:ext>
            </a:extLst>
          </p:cNvPr>
          <p:cNvSpPr/>
          <p:nvPr/>
        </p:nvSpPr>
        <p:spPr>
          <a:xfrm>
            <a:off x="5393410" y="3838256"/>
            <a:ext cx="3518115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>
                <a:latin typeface="RobotoMono Nerd Font" pitchFamily="2" charset="0"/>
                <a:ea typeface="RobotoMono Nerd Font" pitchFamily="2" charset="0"/>
              </a:rPr>
              <a:t>reg.score(x, y) 0.9975640411137482</a:t>
            </a:r>
          </a:p>
          <a:p>
            <a:r>
              <a:rPr lang="en-US">
                <a:latin typeface="RobotoMono Nerd Font" pitchFamily="2" charset="0"/>
                <a:ea typeface="RobotoMono Nerd Font" pitchFamily="2" charset="0"/>
              </a:rPr>
              <a:t>reg.coef_ ~ w[1] [[15.2110908]]</a:t>
            </a:r>
          </a:p>
          <a:p>
            <a:r>
              <a:rPr lang="en-US">
                <a:latin typeface="RobotoMono Nerd Font" pitchFamily="2" charset="0"/>
                <a:ea typeface="RobotoMono Nerd Font" pitchFamily="2" charset="0"/>
              </a:rPr>
              <a:t>[[ 753.49027134]</a:t>
            </a:r>
          </a:p>
          <a:p>
            <a:r>
              <a:rPr lang="en-US">
                <a:latin typeface="RobotoMono Nerd Font" pitchFamily="2" charset="0"/>
                <a:ea typeface="RobotoMono Nerd Font" pitchFamily="2" charset="0"/>
              </a:rPr>
              <a:t> [1057.71208733]]</a:t>
            </a:r>
          </a:p>
        </p:txBody>
      </p:sp>
    </p:spTree>
    <p:extLst>
      <p:ext uri="{BB962C8B-B14F-4D97-AF65-F5344CB8AC3E}">
        <p14:creationId xmlns:p14="http://schemas.microsoft.com/office/powerpoint/2010/main" val="34887651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4B517-8A97-C44E-BDF2-D63F86375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Validate by Split Test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EAF173-14D7-9743-9925-675C6EA610AF}"/>
              </a:ext>
            </a:extLst>
          </p:cNvPr>
          <p:cNvSpPr/>
          <p:nvPr/>
        </p:nvSpPr>
        <p:spPr>
          <a:xfrm>
            <a:off x="235200" y="797352"/>
            <a:ext cx="793513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7F0055"/>
                </a:solidFill>
                <a:effectLst/>
                <a:latin typeface="RobotoMono Nerd Font" pitchFamily="2" charset="0"/>
                <a:ea typeface="RobotoMono Nerd Font" pitchFamily="2" charset="0"/>
              </a:rPr>
              <a:t>import </a:t>
            </a:r>
            <a:r>
              <a:rPr lang="en-US">
                <a:latin typeface="RobotoMono Nerd Font" pitchFamily="2" charset="0"/>
                <a:ea typeface="RobotoMono Nerd Font" pitchFamily="2" charset="0"/>
              </a:rPr>
              <a:t>pandas </a:t>
            </a:r>
            <a:r>
              <a:rPr lang="en-US" b="1">
                <a:solidFill>
                  <a:srgbClr val="7F0055"/>
                </a:solidFill>
                <a:effectLst/>
                <a:latin typeface="RobotoMono Nerd Font" pitchFamily="2" charset="0"/>
                <a:ea typeface="RobotoMono Nerd Font" pitchFamily="2" charset="0"/>
              </a:rPr>
              <a:t>as </a:t>
            </a:r>
            <a:r>
              <a:rPr lang="en-US">
                <a:latin typeface="RobotoMono Nerd Font" pitchFamily="2" charset="0"/>
                <a:ea typeface="RobotoMono Nerd Font" pitchFamily="2" charset="0"/>
              </a:rPr>
              <a:t>pd</a:t>
            </a:r>
            <a:br>
              <a:rPr lang="en-US">
                <a:latin typeface="RobotoMono Nerd Font" pitchFamily="2" charset="0"/>
                <a:ea typeface="RobotoMono Nerd Font" pitchFamily="2" charset="0"/>
              </a:rPr>
            </a:br>
            <a:r>
              <a:rPr lang="en-US" b="1">
                <a:solidFill>
                  <a:srgbClr val="7F0055"/>
                </a:solidFill>
                <a:effectLst/>
                <a:latin typeface="RobotoMono Nerd Font" pitchFamily="2" charset="0"/>
                <a:ea typeface="RobotoMono Nerd Font" pitchFamily="2" charset="0"/>
              </a:rPr>
              <a:t>from </a:t>
            </a:r>
            <a:r>
              <a:rPr lang="en-US">
                <a:latin typeface="RobotoMono Nerd Font" pitchFamily="2" charset="0"/>
                <a:ea typeface="RobotoMono Nerd Font" pitchFamily="2" charset="0"/>
              </a:rPr>
              <a:t>sklearn</a:t>
            </a:r>
            <a:r>
              <a:rPr lang="en-US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.</a:t>
            </a:r>
            <a:r>
              <a:rPr lang="en-US">
                <a:latin typeface="RobotoMono Nerd Font" pitchFamily="2" charset="0"/>
                <a:ea typeface="RobotoMono Nerd Font" pitchFamily="2" charset="0"/>
              </a:rPr>
              <a:t>model_selection </a:t>
            </a:r>
            <a:r>
              <a:rPr lang="en-US" b="1">
                <a:solidFill>
                  <a:srgbClr val="7F0055"/>
                </a:solidFill>
                <a:effectLst/>
                <a:latin typeface="RobotoMono Nerd Font" pitchFamily="2" charset="0"/>
                <a:ea typeface="RobotoMono Nerd Font" pitchFamily="2" charset="0"/>
              </a:rPr>
              <a:t>import </a:t>
            </a:r>
            <a:r>
              <a:rPr lang="en-US">
                <a:latin typeface="RobotoMono Nerd Font" pitchFamily="2" charset="0"/>
                <a:ea typeface="RobotoMono Nerd Font" pitchFamily="2" charset="0"/>
              </a:rPr>
              <a:t>train_test_split</a:t>
            </a:r>
            <a:br>
              <a:rPr lang="en-US">
                <a:latin typeface="RobotoMono Nerd Font" pitchFamily="2" charset="0"/>
                <a:ea typeface="RobotoMono Nerd Font" pitchFamily="2" charset="0"/>
              </a:rPr>
            </a:br>
            <a:r>
              <a:rPr lang="en-US" b="1">
                <a:solidFill>
                  <a:srgbClr val="7F0055"/>
                </a:solidFill>
                <a:effectLst/>
                <a:latin typeface="RobotoMono Nerd Font" pitchFamily="2" charset="0"/>
                <a:ea typeface="RobotoMono Nerd Font" pitchFamily="2" charset="0"/>
              </a:rPr>
              <a:t>from </a:t>
            </a:r>
            <a:r>
              <a:rPr lang="en-US">
                <a:latin typeface="RobotoMono Nerd Font" pitchFamily="2" charset="0"/>
                <a:ea typeface="RobotoMono Nerd Font" pitchFamily="2" charset="0"/>
              </a:rPr>
              <a:t>sklearn</a:t>
            </a:r>
            <a:r>
              <a:rPr lang="en-US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.</a:t>
            </a:r>
            <a:r>
              <a:rPr lang="en-US">
                <a:latin typeface="RobotoMono Nerd Font" pitchFamily="2" charset="0"/>
                <a:ea typeface="RobotoMono Nerd Font" pitchFamily="2" charset="0"/>
              </a:rPr>
              <a:t>linear_model </a:t>
            </a:r>
            <a:r>
              <a:rPr lang="en-US" b="1">
                <a:solidFill>
                  <a:srgbClr val="7F0055"/>
                </a:solidFill>
                <a:effectLst/>
                <a:latin typeface="RobotoMono Nerd Font" pitchFamily="2" charset="0"/>
                <a:ea typeface="RobotoMono Nerd Font" pitchFamily="2" charset="0"/>
              </a:rPr>
              <a:t>import </a:t>
            </a:r>
            <a:r>
              <a:rPr lang="en-US">
                <a:latin typeface="RobotoMono Nerd Font" pitchFamily="2" charset="0"/>
                <a:ea typeface="RobotoMono Nerd Font" pitchFamily="2" charset="0"/>
              </a:rPr>
              <a:t>LinearRegression</a:t>
            </a:r>
            <a:br>
              <a:rPr lang="en-US">
                <a:latin typeface="RobotoMono Nerd Font" pitchFamily="2" charset="0"/>
                <a:ea typeface="RobotoMono Nerd Font" pitchFamily="2" charset="0"/>
              </a:rPr>
            </a:br>
            <a:br>
              <a:rPr lang="en-US">
                <a:latin typeface="RobotoMono Nerd Font" pitchFamily="2" charset="0"/>
                <a:ea typeface="RobotoMono Nerd Font" pitchFamily="2" charset="0"/>
              </a:rPr>
            </a:br>
            <a:r>
              <a:rPr lang="en-US">
                <a:latin typeface="RobotoMono Nerd Font" pitchFamily="2" charset="0"/>
                <a:ea typeface="RobotoMono Nerd Font" pitchFamily="2" charset="0"/>
              </a:rPr>
              <a:t>data </a:t>
            </a:r>
            <a:r>
              <a:rPr lang="en-US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= </a:t>
            </a:r>
            <a:r>
              <a:rPr lang="en-US">
                <a:latin typeface="RobotoMono Nerd Font" pitchFamily="2" charset="0"/>
                <a:ea typeface="RobotoMono Nerd Font" pitchFamily="2" charset="0"/>
              </a:rPr>
              <a:t>pd</a:t>
            </a:r>
            <a:r>
              <a:rPr lang="en-US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.</a:t>
            </a:r>
            <a:r>
              <a:rPr lang="en-US">
                <a:solidFill>
                  <a:srgbClr val="170591"/>
                </a:solidFill>
                <a:effectLst/>
                <a:latin typeface="RobotoMono Nerd Font" pitchFamily="2" charset="0"/>
                <a:ea typeface="RobotoMono Nerd Font" pitchFamily="2" charset="0"/>
              </a:rPr>
              <a:t>read_csv</a:t>
            </a:r>
            <a:r>
              <a:rPr lang="en-US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(</a:t>
            </a:r>
            <a:r>
              <a:rPr lang="en-US" b="1">
                <a:solidFill>
                  <a:srgbClr val="008080"/>
                </a:solidFill>
                <a:effectLst/>
                <a:latin typeface="RobotoMono Nerd Font" pitchFamily="2" charset="0"/>
                <a:ea typeface="RobotoMono Nerd Font" pitchFamily="2" charset="0"/>
              </a:rPr>
              <a:t>'data_linear.csv'</a:t>
            </a:r>
            <a:r>
              <a:rPr lang="en-US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)</a:t>
            </a:r>
            <a:r>
              <a:rPr lang="en-US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.</a:t>
            </a:r>
            <a:r>
              <a:rPr lang="en-US">
                <a:latin typeface="RobotoMono Nerd Font" pitchFamily="2" charset="0"/>
                <a:ea typeface="RobotoMono Nerd Font" pitchFamily="2" charset="0"/>
              </a:rPr>
              <a:t>values</a:t>
            </a:r>
            <a:br>
              <a:rPr lang="en-US">
                <a:latin typeface="RobotoMono Nerd Font" pitchFamily="2" charset="0"/>
                <a:ea typeface="RobotoMono Nerd Font" pitchFamily="2" charset="0"/>
              </a:rPr>
            </a:br>
            <a:br>
              <a:rPr lang="en-US">
                <a:latin typeface="RobotoMono Nerd Font" pitchFamily="2" charset="0"/>
                <a:ea typeface="RobotoMono Nerd Font" pitchFamily="2" charset="0"/>
              </a:rPr>
            </a:br>
            <a:r>
              <a:rPr lang="en-US">
                <a:latin typeface="RobotoMono Nerd Font" pitchFamily="2" charset="0"/>
                <a:ea typeface="RobotoMono Nerd Font" pitchFamily="2" charset="0"/>
              </a:rPr>
              <a:t>X </a:t>
            </a:r>
            <a:r>
              <a:rPr lang="en-US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= </a:t>
            </a:r>
            <a:r>
              <a:rPr lang="en-US">
                <a:latin typeface="RobotoMono Nerd Font" pitchFamily="2" charset="0"/>
                <a:ea typeface="RobotoMono Nerd Font" pitchFamily="2" charset="0"/>
              </a:rPr>
              <a:t>data</a:t>
            </a:r>
            <a:r>
              <a:rPr lang="en-US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[</a:t>
            </a:r>
            <a:r>
              <a:rPr lang="en-US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:, </a:t>
            </a:r>
            <a:r>
              <a:rPr lang="en-US" b="1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0</a:t>
            </a:r>
            <a:r>
              <a:rPr lang="en-US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]</a:t>
            </a:r>
            <a:r>
              <a:rPr lang="en-US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.</a:t>
            </a:r>
            <a:r>
              <a:rPr lang="en-US">
                <a:solidFill>
                  <a:srgbClr val="170591"/>
                </a:solidFill>
                <a:effectLst/>
                <a:latin typeface="RobotoMono Nerd Font" pitchFamily="2" charset="0"/>
                <a:ea typeface="RobotoMono Nerd Font" pitchFamily="2" charset="0"/>
              </a:rPr>
              <a:t>reshape</a:t>
            </a:r>
            <a:r>
              <a:rPr lang="en-US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(</a:t>
            </a:r>
            <a:r>
              <a:rPr lang="en-US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-</a:t>
            </a:r>
            <a:r>
              <a:rPr lang="en-US" b="1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1</a:t>
            </a:r>
            <a:r>
              <a:rPr lang="en-US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, </a:t>
            </a:r>
            <a:r>
              <a:rPr lang="en-US" b="1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1</a:t>
            </a:r>
            <a:r>
              <a:rPr lang="en-US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)</a:t>
            </a:r>
            <a:br>
              <a:rPr lang="en-US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r>
              <a:rPr lang="en-US">
                <a:latin typeface="RobotoMono Nerd Font" pitchFamily="2" charset="0"/>
                <a:ea typeface="RobotoMono Nerd Font" pitchFamily="2" charset="0"/>
              </a:rPr>
              <a:t>Y </a:t>
            </a:r>
            <a:r>
              <a:rPr lang="en-US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= </a:t>
            </a:r>
            <a:r>
              <a:rPr lang="en-US">
                <a:latin typeface="RobotoMono Nerd Font" pitchFamily="2" charset="0"/>
                <a:ea typeface="RobotoMono Nerd Font" pitchFamily="2" charset="0"/>
              </a:rPr>
              <a:t>data</a:t>
            </a:r>
            <a:r>
              <a:rPr lang="en-US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[</a:t>
            </a:r>
            <a:r>
              <a:rPr lang="en-US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:, </a:t>
            </a:r>
            <a:r>
              <a:rPr lang="en-US" b="1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1</a:t>
            </a:r>
            <a:r>
              <a:rPr lang="en-US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]</a:t>
            </a:r>
            <a:r>
              <a:rPr lang="en-US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.</a:t>
            </a:r>
            <a:r>
              <a:rPr lang="en-US">
                <a:solidFill>
                  <a:srgbClr val="170591"/>
                </a:solidFill>
                <a:effectLst/>
                <a:latin typeface="RobotoMono Nerd Font" pitchFamily="2" charset="0"/>
                <a:ea typeface="RobotoMono Nerd Font" pitchFamily="2" charset="0"/>
              </a:rPr>
              <a:t>reshape</a:t>
            </a:r>
            <a:r>
              <a:rPr lang="en-US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(</a:t>
            </a:r>
            <a:r>
              <a:rPr lang="en-US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-</a:t>
            </a:r>
            <a:r>
              <a:rPr lang="en-US" b="1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1</a:t>
            </a:r>
            <a:r>
              <a:rPr lang="en-US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, </a:t>
            </a:r>
            <a:r>
              <a:rPr lang="en-US" b="1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1</a:t>
            </a:r>
            <a:r>
              <a:rPr lang="en-US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)</a:t>
            </a:r>
            <a:br>
              <a:rPr lang="en-US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br>
              <a:rPr lang="en-US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r>
              <a:rPr lang="en-US">
                <a:latin typeface="RobotoMono Nerd Font" pitchFamily="2" charset="0"/>
                <a:ea typeface="RobotoMono Nerd Font" pitchFamily="2" charset="0"/>
              </a:rPr>
              <a:t>test_size </a:t>
            </a:r>
            <a:r>
              <a:rPr lang="en-US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= </a:t>
            </a:r>
            <a:r>
              <a:rPr lang="en-US" b="1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0.33</a:t>
            </a:r>
            <a:br>
              <a:rPr lang="en-US" b="1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r>
              <a:rPr lang="en-US">
                <a:latin typeface="RobotoMono Nerd Font" pitchFamily="2" charset="0"/>
                <a:ea typeface="RobotoMono Nerd Font" pitchFamily="2" charset="0"/>
              </a:rPr>
              <a:t>seed </a:t>
            </a:r>
            <a:r>
              <a:rPr lang="en-US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= </a:t>
            </a:r>
            <a:r>
              <a:rPr lang="en-US" b="1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7</a:t>
            </a:r>
            <a:br>
              <a:rPr lang="en-US" b="1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br>
              <a:rPr lang="en-US" b="1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r>
              <a:rPr lang="en-US">
                <a:latin typeface="RobotoMono Nerd Font" pitchFamily="2" charset="0"/>
                <a:ea typeface="RobotoMono Nerd Font" pitchFamily="2" charset="0"/>
              </a:rPr>
              <a:t>X_train</a:t>
            </a:r>
            <a:r>
              <a:rPr lang="en-US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, </a:t>
            </a:r>
            <a:r>
              <a:rPr lang="en-US">
                <a:latin typeface="RobotoMono Nerd Font" pitchFamily="2" charset="0"/>
                <a:ea typeface="RobotoMono Nerd Font" pitchFamily="2" charset="0"/>
              </a:rPr>
              <a:t>X_test</a:t>
            </a:r>
            <a:r>
              <a:rPr lang="en-US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, </a:t>
            </a:r>
            <a:r>
              <a:rPr lang="en-US">
                <a:latin typeface="RobotoMono Nerd Font" pitchFamily="2" charset="0"/>
                <a:ea typeface="RobotoMono Nerd Font" pitchFamily="2" charset="0"/>
              </a:rPr>
              <a:t>Y_train</a:t>
            </a:r>
            <a:r>
              <a:rPr lang="en-US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, </a:t>
            </a:r>
            <a:r>
              <a:rPr lang="en-US">
                <a:latin typeface="RobotoMono Nerd Font" pitchFamily="2" charset="0"/>
                <a:ea typeface="RobotoMono Nerd Font" pitchFamily="2" charset="0"/>
              </a:rPr>
              <a:t>Y_test </a:t>
            </a:r>
            <a:r>
              <a:rPr lang="en-US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= </a:t>
            </a:r>
            <a:r>
              <a:rPr lang="en-US">
                <a:solidFill>
                  <a:srgbClr val="170591"/>
                </a:solidFill>
                <a:effectLst/>
                <a:latin typeface="RobotoMono Nerd Font" pitchFamily="2" charset="0"/>
                <a:ea typeface="RobotoMono Nerd Font" pitchFamily="2" charset="0"/>
              </a:rPr>
              <a:t>train_test_split</a:t>
            </a:r>
            <a:r>
              <a:rPr lang="en-US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(</a:t>
            </a:r>
            <a:r>
              <a:rPr lang="en-US">
                <a:latin typeface="RobotoMono Nerd Font" pitchFamily="2" charset="0"/>
                <a:ea typeface="RobotoMono Nerd Font" pitchFamily="2" charset="0"/>
              </a:rPr>
              <a:t>X</a:t>
            </a:r>
            <a:r>
              <a:rPr lang="en-US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, </a:t>
            </a:r>
            <a:r>
              <a:rPr lang="en-US">
                <a:latin typeface="RobotoMono Nerd Font" pitchFamily="2" charset="0"/>
                <a:ea typeface="RobotoMono Nerd Font" pitchFamily="2" charset="0"/>
              </a:rPr>
              <a:t>Y</a:t>
            </a:r>
            <a:r>
              <a:rPr lang="en-US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, </a:t>
            </a:r>
            <a:r>
              <a:rPr lang="en-US">
                <a:solidFill>
                  <a:srgbClr val="660099"/>
                </a:solidFill>
                <a:effectLst/>
                <a:latin typeface="RobotoMono Nerd Font" pitchFamily="2" charset="0"/>
                <a:ea typeface="RobotoMono Nerd Font" pitchFamily="2" charset="0"/>
              </a:rPr>
              <a:t>test_size</a:t>
            </a:r>
            <a:r>
              <a:rPr lang="en-US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=</a:t>
            </a:r>
            <a:r>
              <a:rPr lang="en-US">
                <a:latin typeface="RobotoMono Nerd Font" pitchFamily="2" charset="0"/>
                <a:ea typeface="RobotoMono Nerd Font" pitchFamily="2" charset="0"/>
              </a:rPr>
              <a:t>test_size</a:t>
            </a:r>
            <a:r>
              <a:rPr lang="en-US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, </a:t>
            </a:r>
            <a:r>
              <a:rPr lang="en-US">
                <a:solidFill>
                  <a:srgbClr val="660099"/>
                </a:solidFill>
                <a:effectLst/>
                <a:latin typeface="RobotoMono Nerd Font" pitchFamily="2" charset="0"/>
                <a:ea typeface="RobotoMono Nerd Font" pitchFamily="2" charset="0"/>
              </a:rPr>
              <a:t>random_state</a:t>
            </a:r>
            <a:r>
              <a:rPr lang="en-US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=</a:t>
            </a:r>
            <a:r>
              <a:rPr lang="en-US">
                <a:latin typeface="RobotoMono Nerd Font" pitchFamily="2" charset="0"/>
                <a:ea typeface="RobotoMono Nerd Font" pitchFamily="2" charset="0"/>
              </a:rPr>
              <a:t>seed</a:t>
            </a:r>
            <a:r>
              <a:rPr lang="en-US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)</a:t>
            </a:r>
            <a:br>
              <a:rPr lang="en-US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br>
              <a:rPr lang="en-US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r>
              <a:rPr lang="en-US">
                <a:latin typeface="RobotoMono Nerd Font" pitchFamily="2" charset="0"/>
                <a:ea typeface="RobotoMono Nerd Font" pitchFamily="2" charset="0"/>
              </a:rPr>
              <a:t>model </a:t>
            </a:r>
            <a:r>
              <a:rPr lang="en-US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= </a:t>
            </a:r>
            <a:r>
              <a:rPr lang="en-US">
                <a:solidFill>
                  <a:srgbClr val="170591"/>
                </a:solidFill>
                <a:effectLst/>
                <a:latin typeface="RobotoMono Nerd Font" pitchFamily="2" charset="0"/>
                <a:ea typeface="RobotoMono Nerd Font" pitchFamily="2" charset="0"/>
              </a:rPr>
              <a:t>LinearRegression</a:t>
            </a:r>
            <a:r>
              <a:rPr lang="en-US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()</a:t>
            </a:r>
            <a:br>
              <a:rPr lang="en-US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r>
              <a:rPr lang="en-US">
                <a:latin typeface="RobotoMono Nerd Font" pitchFamily="2" charset="0"/>
                <a:ea typeface="RobotoMono Nerd Font" pitchFamily="2" charset="0"/>
              </a:rPr>
              <a:t>reg </a:t>
            </a:r>
            <a:r>
              <a:rPr lang="en-US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= </a:t>
            </a:r>
            <a:r>
              <a:rPr lang="en-US">
                <a:latin typeface="RobotoMono Nerd Font" pitchFamily="2" charset="0"/>
                <a:ea typeface="RobotoMono Nerd Font" pitchFamily="2" charset="0"/>
              </a:rPr>
              <a:t>model</a:t>
            </a:r>
            <a:r>
              <a:rPr lang="en-US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.</a:t>
            </a:r>
            <a:r>
              <a:rPr lang="en-US">
                <a:solidFill>
                  <a:srgbClr val="170591"/>
                </a:solidFill>
                <a:effectLst/>
                <a:latin typeface="RobotoMono Nerd Font" pitchFamily="2" charset="0"/>
                <a:ea typeface="RobotoMono Nerd Font" pitchFamily="2" charset="0"/>
              </a:rPr>
              <a:t>fit</a:t>
            </a:r>
            <a:r>
              <a:rPr lang="en-US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(</a:t>
            </a:r>
            <a:r>
              <a:rPr lang="en-US">
                <a:latin typeface="RobotoMono Nerd Font" pitchFamily="2" charset="0"/>
                <a:ea typeface="RobotoMono Nerd Font" pitchFamily="2" charset="0"/>
              </a:rPr>
              <a:t>X_train</a:t>
            </a:r>
            <a:r>
              <a:rPr lang="en-US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, </a:t>
            </a:r>
            <a:r>
              <a:rPr lang="en-US">
                <a:latin typeface="RobotoMono Nerd Font" pitchFamily="2" charset="0"/>
                <a:ea typeface="RobotoMono Nerd Font" pitchFamily="2" charset="0"/>
              </a:rPr>
              <a:t>Y_train</a:t>
            </a:r>
            <a:r>
              <a:rPr lang="en-US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)</a:t>
            </a:r>
            <a:br>
              <a:rPr lang="en-US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r>
              <a:rPr lang="en-US">
                <a:latin typeface="RobotoMono Nerd Font" pitchFamily="2" charset="0"/>
                <a:ea typeface="RobotoMono Nerd Font" pitchFamily="2" charset="0"/>
              </a:rPr>
              <a:t>result </a:t>
            </a:r>
            <a:r>
              <a:rPr lang="en-US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= </a:t>
            </a:r>
            <a:r>
              <a:rPr lang="en-US">
                <a:latin typeface="RobotoMono Nerd Font" pitchFamily="2" charset="0"/>
                <a:ea typeface="RobotoMono Nerd Font" pitchFamily="2" charset="0"/>
              </a:rPr>
              <a:t>model</a:t>
            </a:r>
            <a:r>
              <a:rPr lang="en-US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.</a:t>
            </a:r>
            <a:r>
              <a:rPr lang="en-US">
                <a:solidFill>
                  <a:srgbClr val="170591"/>
                </a:solidFill>
                <a:effectLst/>
                <a:latin typeface="RobotoMono Nerd Font" pitchFamily="2" charset="0"/>
                <a:ea typeface="RobotoMono Nerd Font" pitchFamily="2" charset="0"/>
              </a:rPr>
              <a:t>score</a:t>
            </a:r>
            <a:r>
              <a:rPr lang="en-US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(</a:t>
            </a:r>
            <a:r>
              <a:rPr lang="en-US">
                <a:latin typeface="RobotoMono Nerd Font" pitchFamily="2" charset="0"/>
                <a:ea typeface="RobotoMono Nerd Font" pitchFamily="2" charset="0"/>
              </a:rPr>
              <a:t>X_test</a:t>
            </a:r>
            <a:r>
              <a:rPr lang="en-US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, </a:t>
            </a:r>
            <a:r>
              <a:rPr lang="en-US">
                <a:latin typeface="RobotoMono Nerd Font" pitchFamily="2" charset="0"/>
                <a:ea typeface="RobotoMono Nerd Font" pitchFamily="2" charset="0"/>
              </a:rPr>
              <a:t>Y_test</a:t>
            </a:r>
            <a:r>
              <a:rPr lang="en-US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)</a:t>
            </a:r>
            <a:br>
              <a:rPr lang="en-US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br>
              <a:rPr lang="en-US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r>
              <a:rPr lang="en-US">
                <a:solidFill>
                  <a:srgbClr val="000080"/>
                </a:solidFill>
                <a:effectLst/>
                <a:latin typeface="RobotoMono Nerd Font" pitchFamily="2" charset="0"/>
                <a:ea typeface="RobotoMono Nerd Font" pitchFamily="2" charset="0"/>
              </a:rPr>
              <a:t>print</a:t>
            </a:r>
            <a:r>
              <a:rPr lang="en-US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(</a:t>
            </a:r>
            <a:r>
              <a:rPr lang="en-US" b="1">
                <a:solidFill>
                  <a:srgbClr val="008080"/>
                </a:solidFill>
                <a:effectLst/>
                <a:latin typeface="RobotoMono Nerd Font" pitchFamily="2" charset="0"/>
                <a:ea typeface="RobotoMono Nerd Font" pitchFamily="2" charset="0"/>
              </a:rPr>
              <a:t>f"Accuracy: </a:t>
            </a:r>
            <a:r>
              <a:rPr lang="en-US" b="1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{</a:t>
            </a:r>
            <a:r>
              <a:rPr lang="en-US">
                <a:latin typeface="RobotoMono Nerd Font" pitchFamily="2" charset="0"/>
                <a:ea typeface="RobotoMono Nerd Font" pitchFamily="2" charset="0"/>
              </a:rPr>
              <a:t>result </a:t>
            </a:r>
            <a:r>
              <a:rPr lang="en-US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* </a:t>
            </a:r>
            <a:r>
              <a:rPr lang="en-US" b="1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100.0}</a:t>
            </a:r>
            <a:r>
              <a:rPr lang="en-US" b="1">
                <a:solidFill>
                  <a:srgbClr val="008080"/>
                </a:solidFill>
                <a:effectLst/>
                <a:latin typeface="RobotoMono Nerd Font" pitchFamily="2" charset="0"/>
                <a:ea typeface="RobotoMono Nerd Font" pitchFamily="2" charset="0"/>
              </a:rPr>
              <a:t> %"</a:t>
            </a:r>
            <a:r>
              <a:rPr lang="en-US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)</a:t>
            </a:r>
            <a:endParaRPr lang="en-US">
              <a:latin typeface="RobotoMono Nerd Font" pitchFamily="2" charset="0"/>
              <a:ea typeface="RobotoMono Nerd Font" pitchFamily="2" charset="0"/>
            </a:endParaRPr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1D31EFAB-F2F7-6940-84A2-E12580A3F733}"/>
              </a:ext>
            </a:extLst>
          </p:cNvPr>
          <p:cNvSpPr/>
          <p:nvPr/>
        </p:nvSpPr>
        <p:spPr>
          <a:xfrm>
            <a:off x="6664272" y="3099661"/>
            <a:ext cx="2099898" cy="945396"/>
          </a:xfrm>
          <a:prstGeom prst="leftArrow">
            <a:avLst>
              <a:gd name="adj1" fmla="val 63115"/>
              <a:gd name="adj2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2"/>
                </a:solidFill>
              </a:rPr>
              <a:t>Tách dữ liệu thành 2 phần: train vs test</a:t>
            </a:r>
          </a:p>
        </p:txBody>
      </p:sp>
    </p:spTree>
    <p:extLst>
      <p:ext uri="{BB962C8B-B14F-4D97-AF65-F5344CB8AC3E}">
        <p14:creationId xmlns:p14="http://schemas.microsoft.com/office/powerpoint/2010/main" val="41652788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EABE22F-8B8E-D74F-877E-BE2B92BBE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17" y="0"/>
            <a:ext cx="754433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4388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67256-25EC-AD42-8F67-75A140442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Ransac Regression loại bỏ outliers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E07D9B-495E-5746-966A-3661D3DEC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518" y="916748"/>
            <a:ext cx="6523053" cy="422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209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C412-1C9A-A144-8E58-2E8D79786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Bài toán ước lượng giá nhà theo diện tích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58C677-ADEF-524B-B8FD-25D47CD7F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01" y="839767"/>
            <a:ext cx="2687217" cy="42835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638965-C036-094B-9F81-3B53986401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5754" y="937851"/>
            <a:ext cx="5614157" cy="408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4986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2B25C-7452-7745-9798-19D55ADC7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 variables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24367296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E7A81-2441-E64F-B1E4-89C89C077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Dự báo hàm tuyến tính nhiều biến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6AA9D-8215-7F4B-BF4F-99DC0A8F3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5200" y="896862"/>
            <a:ext cx="8616000" cy="3912000"/>
          </a:xfrm>
        </p:spPr>
        <p:txBody>
          <a:bodyPr/>
          <a:lstStyle/>
          <a:p>
            <a:r>
              <a:rPr lang="en-US"/>
              <a:t>Giá căn hộ = w0 + w1 * diện tích + w2 * 1/(khoảng cách tính từ hồ gươm đến căn hộ)</a:t>
            </a:r>
          </a:p>
          <a:p>
            <a:pPr lvl="1"/>
            <a:r>
              <a:rPr lang="en-US"/>
              <a:t>Diện tích càng rộng càng đắt</a:t>
            </a:r>
          </a:p>
          <a:p>
            <a:pPr lvl="1"/>
            <a:r>
              <a:rPr lang="en-US"/>
              <a:t>Càng gần trung tâm Hồ Gươm càng đắt</a:t>
            </a:r>
            <a:br>
              <a:rPr lang="en-US"/>
            </a:br>
            <a:endParaRPr lang="en-US"/>
          </a:p>
          <a:p>
            <a:pPr>
              <a:lnSpc>
                <a:spcPct val="100000"/>
              </a:lnSpc>
            </a:pPr>
            <a:r>
              <a:rPr lang="en-US" sz="1400"/>
              <a:t>Có thể mở rộng ra nhiều biến:</a:t>
            </a:r>
          </a:p>
          <a:p>
            <a:pPr lvl="1">
              <a:lnSpc>
                <a:spcPct val="100000"/>
              </a:lnSpc>
            </a:pPr>
            <a:r>
              <a:rPr lang="en-US" sz="1400"/>
              <a:t>Hướng Đông – Nam: đắt nhất &gt; Nam &gt; Đông &gt; Bắc &gt; Tây</a:t>
            </a:r>
          </a:p>
          <a:p>
            <a:pPr lvl="1">
              <a:lnSpc>
                <a:spcPct val="100000"/>
              </a:lnSpc>
            </a:pPr>
            <a:r>
              <a:rPr lang="en-US" sz="1400"/>
              <a:t>Có bể bơi</a:t>
            </a:r>
          </a:p>
          <a:p>
            <a:pPr lvl="1">
              <a:lnSpc>
                <a:spcPct val="100000"/>
              </a:lnSpc>
            </a:pPr>
            <a:r>
              <a:rPr lang="en-US" sz="1400"/>
              <a:t>Quận: Hoàn Kiếm &gt; Ba Đình &gt; Hai Bà Trưng &gt; Đống Đa &gt; Cầu Giấy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4803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2AA480B-439F-7748-9DAF-EB623A0A8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478" y="1695219"/>
            <a:ext cx="2648542" cy="162987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03CF900-BC19-734E-8ADF-38356ADFC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516" y="3398405"/>
            <a:ext cx="1082155" cy="108215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82F4680-F22F-3C41-8286-69C99C5B9843}"/>
              </a:ext>
            </a:extLst>
          </p:cNvPr>
          <p:cNvCxnSpPr>
            <a:stCxn id="3" idx="3"/>
          </p:cNvCxnSpPr>
          <p:nvPr/>
        </p:nvCxnSpPr>
        <p:spPr>
          <a:xfrm flipV="1">
            <a:off x="1426671" y="2818015"/>
            <a:ext cx="5406391" cy="11214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79D5816-4C26-D641-AFE2-79066948978B}"/>
              </a:ext>
            </a:extLst>
          </p:cNvPr>
          <p:cNvSpPr txBox="1"/>
          <p:nvPr/>
        </p:nvSpPr>
        <p:spPr>
          <a:xfrm rot="20883004">
            <a:off x="2231981" y="2893201"/>
            <a:ext cx="2460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Khoảng cách</a:t>
            </a:r>
          </a:p>
          <a:p>
            <a:r>
              <a:rPr lang="en-US" sz="1600"/>
              <a:t>càng ngắn, giá càng cao</a:t>
            </a:r>
          </a:p>
        </p:txBody>
      </p:sp>
    </p:spTree>
    <p:extLst>
      <p:ext uri="{BB962C8B-B14F-4D97-AF65-F5344CB8AC3E}">
        <p14:creationId xmlns:p14="http://schemas.microsoft.com/office/powerpoint/2010/main" val="17079884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D62F7C-A8B1-7248-8964-4CCB7E1D7EE6}"/>
              </a:ext>
            </a:extLst>
          </p:cNvPr>
          <p:cNvSpPr/>
          <p:nvPr/>
        </p:nvSpPr>
        <p:spPr>
          <a:xfrm>
            <a:off x="154982" y="844612"/>
            <a:ext cx="8872781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b="1">
                <a:solidFill>
                  <a:srgbClr val="7F0055"/>
                </a:solidFill>
                <a:effectLst/>
                <a:latin typeface="RobotoMono Nerd Font" pitchFamily="2" charset="0"/>
                <a:ea typeface="RobotoMono Nerd Font" pitchFamily="2" charset="0"/>
              </a:rPr>
              <a:t>import </a:t>
            </a:r>
            <a:r>
              <a:rPr lang="vi-VN">
                <a:latin typeface="RobotoMono Nerd Font" pitchFamily="2" charset="0"/>
                <a:ea typeface="RobotoMono Nerd Font" pitchFamily="2" charset="0"/>
              </a:rPr>
              <a:t>numpy </a:t>
            </a:r>
            <a:r>
              <a:rPr lang="vi-VN" b="1">
                <a:solidFill>
                  <a:srgbClr val="7F0055"/>
                </a:solidFill>
                <a:effectLst/>
                <a:latin typeface="RobotoMono Nerd Font" pitchFamily="2" charset="0"/>
                <a:ea typeface="RobotoMono Nerd Font" pitchFamily="2" charset="0"/>
              </a:rPr>
              <a:t>as </a:t>
            </a:r>
            <a:r>
              <a:rPr lang="vi-VN">
                <a:latin typeface="RobotoMono Nerd Font" pitchFamily="2" charset="0"/>
                <a:ea typeface="RobotoMono Nerd Font" pitchFamily="2" charset="0"/>
              </a:rPr>
              <a:t>np</a:t>
            </a:r>
            <a:br>
              <a:rPr lang="vi-VN">
                <a:latin typeface="RobotoMono Nerd Font" pitchFamily="2" charset="0"/>
                <a:ea typeface="RobotoMono Nerd Font" pitchFamily="2" charset="0"/>
              </a:rPr>
            </a:br>
            <a:br>
              <a:rPr lang="vi-VN">
                <a:latin typeface="RobotoMono Nerd Font" pitchFamily="2" charset="0"/>
                <a:ea typeface="RobotoMono Nerd Font" pitchFamily="2" charset="0"/>
              </a:rPr>
            </a:br>
            <a:r>
              <a:rPr lang="vi-VN">
                <a:latin typeface="RobotoMono Nerd Font" pitchFamily="2" charset="0"/>
                <a:ea typeface="RobotoMono Nerd Font" pitchFamily="2" charset="0"/>
              </a:rPr>
              <a:t>N </a:t>
            </a:r>
            <a:r>
              <a:rPr lang="vi-VN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= </a:t>
            </a:r>
            <a:r>
              <a:rPr lang="vi-VN" b="1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1000</a:t>
            </a:r>
            <a:br>
              <a:rPr lang="vi-VN" b="1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r>
              <a:rPr lang="vi-VN">
                <a:latin typeface="RobotoMono Nerd Font" pitchFamily="2" charset="0"/>
                <a:ea typeface="RobotoMono Nerd Font" pitchFamily="2" charset="0"/>
              </a:rPr>
              <a:t>X1 </a:t>
            </a:r>
            <a:r>
              <a:rPr lang="vi-VN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= </a:t>
            </a:r>
            <a:r>
              <a:rPr lang="vi-VN">
                <a:latin typeface="RobotoMono Nerd Font" pitchFamily="2" charset="0"/>
                <a:ea typeface="RobotoMono Nerd Font" pitchFamily="2" charset="0"/>
              </a:rPr>
              <a:t>np</a:t>
            </a:r>
            <a:r>
              <a:rPr lang="vi-VN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.</a:t>
            </a:r>
            <a:r>
              <a:rPr lang="vi-VN">
                <a:latin typeface="RobotoMono Nerd Font" pitchFamily="2" charset="0"/>
                <a:ea typeface="RobotoMono Nerd Font" pitchFamily="2" charset="0"/>
              </a:rPr>
              <a:t>random</a:t>
            </a:r>
            <a:r>
              <a:rPr lang="vi-VN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.</a:t>
            </a:r>
            <a:r>
              <a:rPr lang="vi-VN">
                <a:solidFill>
                  <a:srgbClr val="170591"/>
                </a:solidFill>
                <a:effectLst/>
                <a:latin typeface="RobotoMono Nerd Font" pitchFamily="2" charset="0"/>
                <a:ea typeface="RobotoMono Nerd Font" pitchFamily="2" charset="0"/>
              </a:rPr>
              <a:t>uniform</a:t>
            </a:r>
            <a:r>
              <a:rPr lang="vi-VN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(</a:t>
            </a:r>
            <a:r>
              <a:rPr lang="vi-VN" b="1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30</a:t>
            </a:r>
            <a:r>
              <a:rPr lang="vi-VN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, </a:t>
            </a:r>
            <a:r>
              <a:rPr lang="vi-VN" b="1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150</a:t>
            </a:r>
            <a:r>
              <a:rPr lang="vi-VN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, </a:t>
            </a:r>
            <a:r>
              <a:rPr lang="vi-VN">
                <a:latin typeface="RobotoMono Nerd Font" pitchFamily="2" charset="0"/>
                <a:ea typeface="RobotoMono Nerd Font" pitchFamily="2" charset="0"/>
              </a:rPr>
              <a:t>N</a:t>
            </a:r>
            <a:r>
              <a:rPr lang="vi-VN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)  </a:t>
            </a:r>
            <a:r>
              <a:rPr lang="vi-VN">
                <a:solidFill>
                  <a:srgbClr val="3F7F5F"/>
                </a:solidFill>
                <a:effectLst/>
                <a:latin typeface="RobotoMono Nerd Font" pitchFamily="2" charset="0"/>
                <a:ea typeface="RobotoMono Nerd Font" pitchFamily="2" charset="0"/>
              </a:rPr>
              <a:t># Diện tích theo m2</a:t>
            </a:r>
            <a:br>
              <a:rPr lang="vi-VN">
                <a:solidFill>
                  <a:srgbClr val="3F7F5F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r>
              <a:rPr lang="vi-VN">
                <a:latin typeface="RobotoMono Nerd Font" pitchFamily="2" charset="0"/>
                <a:ea typeface="RobotoMono Nerd Font" pitchFamily="2" charset="0"/>
              </a:rPr>
              <a:t>X2 </a:t>
            </a:r>
            <a:r>
              <a:rPr lang="vi-VN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= </a:t>
            </a:r>
            <a:r>
              <a:rPr lang="vi-VN" b="1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1 </a:t>
            </a:r>
            <a:r>
              <a:rPr lang="vi-VN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/ </a:t>
            </a:r>
            <a:r>
              <a:rPr lang="vi-VN">
                <a:latin typeface="RobotoMono Nerd Font" pitchFamily="2" charset="0"/>
                <a:ea typeface="RobotoMono Nerd Font" pitchFamily="2" charset="0"/>
              </a:rPr>
              <a:t>np</a:t>
            </a:r>
            <a:r>
              <a:rPr lang="vi-VN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.</a:t>
            </a:r>
            <a:r>
              <a:rPr lang="vi-VN">
                <a:latin typeface="RobotoMono Nerd Font" pitchFamily="2" charset="0"/>
                <a:ea typeface="RobotoMono Nerd Font" pitchFamily="2" charset="0"/>
              </a:rPr>
              <a:t>random</a:t>
            </a:r>
            <a:r>
              <a:rPr lang="vi-VN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.</a:t>
            </a:r>
            <a:r>
              <a:rPr lang="vi-VN">
                <a:solidFill>
                  <a:srgbClr val="170591"/>
                </a:solidFill>
                <a:effectLst/>
                <a:latin typeface="RobotoMono Nerd Font" pitchFamily="2" charset="0"/>
                <a:ea typeface="RobotoMono Nerd Font" pitchFamily="2" charset="0"/>
              </a:rPr>
              <a:t>uniform</a:t>
            </a:r>
            <a:r>
              <a:rPr lang="vi-VN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(</a:t>
            </a:r>
            <a:r>
              <a:rPr lang="vi-VN" b="1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0.5</a:t>
            </a:r>
            <a:r>
              <a:rPr lang="vi-VN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, </a:t>
            </a:r>
            <a:r>
              <a:rPr lang="vi-VN" b="1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20</a:t>
            </a:r>
            <a:r>
              <a:rPr lang="vi-VN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, </a:t>
            </a:r>
            <a:r>
              <a:rPr lang="vi-VN">
                <a:latin typeface="RobotoMono Nerd Font" pitchFamily="2" charset="0"/>
                <a:ea typeface="RobotoMono Nerd Font" pitchFamily="2" charset="0"/>
              </a:rPr>
              <a:t>N</a:t>
            </a:r>
            <a:r>
              <a:rPr lang="vi-VN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)  </a:t>
            </a:r>
            <a:r>
              <a:rPr lang="vi-VN">
                <a:solidFill>
                  <a:srgbClr val="3F7F5F"/>
                </a:solidFill>
                <a:effectLst/>
                <a:latin typeface="RobotoMono Nerd Font" pitchFamily="2" charset="0"/>
                <a:ea typeface="RobotoMono Nerd Font" pitchFamily="2" charset="0"/>
              </a:rPr>
              <a:t># Nghịch đảo khoảng cách tính từ hồ Gươm đến căn hộ</a:t>
            </a:r>
            <a:br>
              <a:rPr lang="vi-VN">
                <a:solidFill>
                  <a:srgbClr val="3F7F5F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br>
              <a:rPr lang="vi-VN">
                <a:solidFill>
                  <a:srgbClr val="3F7F5F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r>
              <a:rPr lang="vi-VN">
                <a:latin typeface="RobotoMono Nerd Font" pitchFamily="2" charset="0"/>
                <a:ea typeface="RobotoMono Nerd Font" pitchFamily="2" charset="0"/>
              </a:rPr>
              <a:t>w1 </a:t>
            </a:r>
            <a:r>
              <a:rPr lang="vi-VN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= </a:t>
            </a:r>
            <a:r>
              <a:rPr lang="vi-VN" b="1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25.5</a:t>
            </a:r>
            <a:br>
              <a:rPr lang="vi-VN" b="1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r>
              <a:rPr lang="vi-VN">
                <a:latin typeface="RobotoMono Nerd Font" pitchFamily="2" charset="0"/>
                <a:ea typeface="RobotoMono Nerd Font" pitchFamily="2" charset="0"/>
              </a:rPr>
              <a:t>w2 </a:t>
            </a:r>
            <a:r>
              <a:rPr lang="vi-VN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= </a:t>
            </a:r>
            <a:r>
              <a:rPr lang="vi-VN" b="1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3000</a:t>
            </a:r>
            <a:br>
              <a:rPr lang="vi-VN" b="1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r>
              <a:rPr lang="vi-VN">
                <a:latin typeface="RobotoMono Nerd Font" pitchFamily="2" charset="0"/>
                <a:ea typeface="RobotoMono Nerd Font" pitchFamily="2" charset="0"/>
              </a:rPr>
              <a:t>Price </a:t>
            </a:r>
            <a:r>
              <a:rPr lang="vi-VN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= </a:t>
            </a:r>
            <a:r>
              <a:rPr lang="vi-VN">
                <a:latin typeface="RobotoMono Nerd Font" pitchFamily="2" charset="0"/>
                <a:ea typeface="RobotoMono Nerd Font" pitchFamily="2" charset="0"/>
              </a:rPr>
              <a:t>w1 </a:t>
            </a:r>
            <a:r>
              <a:rPr lang="vi-VN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* </a:t>
            </a:r>
            <a:r>
              <a:rPr lang="vi-VN">
                <a:latin typeface="RobotoMono Nerd Font" pitchFamily="2" charset="0"/>
                <a:ea typeface="RobotoMono Nerd Font" pitchFamily="2" charset="0"/>
              </a:rPr>
              <a:t>X1 </a:t>
            </a:r>
            <a:r>
              <a:rPr lang="vi-VN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+ </a:t>
            </a:r>
            <a:r>
              <a:rPr lang="vi-VN">
                <a:latin typeface="RobotoMono Nerd Font" pitchFamily="2" charset="0"/>
                <a:ea typeface="RobotoMono Nerd Font" pitchFamily="2" charset="0"/>
              </a:rPr>
              <a:t>w2 </a:t>
            </a:r>
            <a:r>
              <a:rPr lang="vi-VN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* </a:t>
            </a:r>
            <a:r>
              <a:rPr lang="vi-VN">
                <a:latin typeface="RobotoMono Nerd Font" pitchFamily="2" charset="0"/>
                <a:ea typeface="RobotoMono Nerd Font" pitchFamily="2" charset="0"/>
              </a:rPr>
              <a:t>X2 </a:t>
            </a:r>
            <a:r>
              <a:rPr lang="vi-VN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+ </a:t>
            </a:r>
            <a:r>
              <a:rPr lang="vi-VN">
                <a:latin typeface="RobotoMono Nerd Font" pitchFamily="2" charset="0"/>
                <a:ea typeface="RobotoMono Nerd Font" pitchFamily="2" charset="0"/>
              </a:rPr>
              <a:t>np</a:t>
            </a:r>
            <a:r>
              <a:rPr lang="vi-VN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.</a:t>
            </a:r>
            <a:r>
              <a:rPr lang="vi-VN">
                <a:latin typeface="RobotoMono Nerd Font" pitchFamily="2" charset="0"/>
                <a:ea typeface="RobotoMono Nerd Font" pitchFamily="2" charset="0"/>
              </a:rPr>
              <a:t>random</a:t>
            </a:r>
            <a:r>
              <a:rPr lang="vi-VN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.</a:t>
            </a:r>
            <a:r>
              <a:rPr lang="vi-VN">
                <a:solidFill>
                  <a:srgbClr val="170591"/>
                </a:solidFill>
                <a:effectLst/>
                <a:latin typeface="RobotoMono Nerd Font" pitchFamily="2" charset="0"/>
                <a:ea typeface="RobotoMono Nerd Font" pitchFamily="2" charset="0"/>
              </a:rPr>
              <a:t>normal</a:t>
            </a:r>
            <a:r>
              <a:rPr lang="vi-VN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(</a:t>
            </a:r>
            <a:r>
              <a:rPr lang="vi-VN" b="1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0</a:t>
            </a:r>
            <a:r>
              <a:rPr lang="vi-VN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, </a:t>
            </a:r>
            <a:r>
              <a:rPr lang="vi-VN" b="1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10</a:t>
            </a:r>
            <a:r>
              <a:rPr lang="vi-VN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, </a:t>
            </a:r>
            <a:r>
              <a:rPr lang="vi-VN">
                <a:latin typeface="RobotoMono Nerd Font" pitchFamily="2" charset="0"/>
                <a:ea typeface="RobotoMono Nerd Font" pitchFamily="2" charset="0"/>
              </a:rPr>
              <a:t>N</a:t>
            </a:r>
            <a:r>
              <a:rPr lang="vi-VN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) </a:t>
            </a:r>
            <a:r>
              <a:rPr lang="vi-VN">
                <a:solidFill>
                  <a:srgbClr val="3F7F5F"/>
                </a:solidFill>
                <a:effectLst/>
                <a:latin typeface="RobotoMono Nerd Font" pitchFamily="2" charset="0"/>
                <a:ea typeface="RobotoMono Nerd Font" pitchFamily="2" charset="0"/>
              </a:rPr>
              <a:t># Hàm tính giá nhà có thêm ít nhiễu</a:t>
            </a:r>
            <a:br>
              <a:rPr lang="vi-VN">
                <a:solidFill>
                  <a:srgbClr val="3F7F5F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br>
              <a:rPr lang="vi-VN">
                <a:solidFill>
                  <a:srgbClr val="3F7F5F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r>
              <a:rPr lang="vi-VN">
                <a:latin typeface="RobotoMono Nerd Font" pitchFamily="2" charset="0"/>
                <a:ea typeface="RobotoMono Nerd Font" pitchFamily="2" charset="0"/>
              </a:rPr>
              <a:t>Data </a:t>
            </a:r>
            <a:r>
              <a:rPr lang="vi-VN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= </a:t>
            </a:r>
            <a:r>
              <a:rPr lang="vi-VN">
                <a:latin typeface="RobotoMono Nerd Font" pitchFamily="2" charset="0"/>
                <a:ea typeface="RobotoMono Nerd Font" pitchFamily="2" charset="0"/>
              </a:rPr>
              <a:t>np</a:t>
            </a:r>
            <a:r>
              <a:rPr lang="vi-VN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.</a:t>
            </a:r>
            <a:r>
              <a:rPr lang="vi-VN">
                <a:solidFill>
                  <a:srgbClr val="170591"/>
                </a:solidFill>
                <a:effectLst/>
                <a:latin typeface="RobotoMono Nerd Font" pitchFamily="2" charset="0"/>
                <a:ea typeface="RobotoMono Nerd Font" pitchFamily="2" charset="0"/>
              </a:rPr>
              <a:t>hstack</a:t>
            </a:r>
            <a:r>
              <a:rPr lang="vi-VN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((</a:t>
            </a:r>
            <a:r>
              <a:rPr lang="vi-VN">
                <a:latin typeface="RobotoMono Nerd Font" pitchFamily="2" charset="0"/>
                <a:ea typeface="RobotoMono Nerd Font" pitchFamily="2" charset="0"/>
              </a:rPr>
              <a:t>X1</a:t>
            </a:r>
            <a:r>
              <a:rPr lang="vi-VN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.</a:t>
            </a:r>
            <a:r>
              <a:rPr lang="vi-VN">
                <a:solidFill>
                  <a:srgbClr val="170591"/>
                </a:solidFill>
                <a:effectLst/>
                <a:latin typeface="RobotoMono Nerd Font" pitchFamily="2" charset="0"/>
                <a:ea typeface="RobotoMono Nerd Font" pitchFamily="2" charset="0"/>
              </a:rPr>
              <a:t>reshape</a:t>
            </a:r>
            <a:r>
              <a:rPr lang="vi-VN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(</a:t>
            </a:r>
            <a:r>
              <a:rPr lang="vi-VN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-</a:t>
            </a:r>
            <a:r>
              <a:rPr lang="vi-VN" b="1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1</a:t>
            </a:r>
            <a:r>
              <a:rPr lang="vi-VN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, </a:t>
            </a:r>
            <a:r>
              <a:rPr lang="vi-VN" b="1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1</a:t>
            </a:r>
            <a:r>
              <a:rPr lang="vi-VN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)</a:t>
            </a:r>
            <a:r>
              <a:rPr lang="vi-VN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, </a:t>
            </a:r>
            <a:r>
              <a:rPr lang="vi-VN">
                <a:latin typeface="RobotoMono Nerd Font" pitchFamily="2" charset="0"/>
                <a:ea typeface="RobotoMono Nerd Font" pitchFamily="2" charset="0"/>
              </a:rPr>
              <a:t>X2</a:t>
            </a:r>
            <a:r>
              <a:rPr lang="vi-VN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.</a:t>
            </a:r>
            <a:r>
              <a:rPr lang="vi-VN">
                <a:solidFill>
                  <a:srgbClr val="170591"/>
                </a:solidFill>
                <a:effectLst/>
                <a:latin typeface="RobotoMono Nerd Font" pitchFamily="2" charset="0"/>
                <a:ea typeface="RobotoMono Nerd Font" pitchFamily="2" charset="0"/>
              </a:rPr>
              <a:t>reshape</a:t>
            </a:r>
            <a:r>
              <a:rPr lang="vi-VN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(</a:t>
            </a:r>
            <a:r>
              <a:rPr lang="vi-VN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-</a:t>
            </a:r>
            <a:r>
              <a:rPr lang="vi-VN" b="1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1</a:t>
            </a:r>
            <a:r>
              <a:rPr lang="vi-VN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, </a:t>
            </a:r>
            <a:r>
              <a:rPr lang="vi-VN" b="1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1</a:t>
            </a:r>
            <a:r>
              <a:rPr lang="vi-VN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)</a:t>
            </a:r>
            <a:r>
              <a:rPr lang="vi-VN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, </a:t>
            </a:r>
            <a:r>
              <a:rPr lang="vi-VN">
                <a:latin typeface="RobotoMono Nerd Font" pitchFamily="2" charset="0"/>
                <a:ea typeface="RobotoMono Nerd Font" pitchFamily="2" charset="0"/>
              </a:rPr>
              <a:t>Price</a:t>
            </a:r>
            <a:r>
              <a:rPr lang="vi-VN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.</a:t>
            </a:r>
            <a:r>
              <a:rPr lang="vi-VN">
                <a:solidFill>
                  <a:srgbClr val="170591"/>
                </a:solidFill>
                <a:effectLst/>
                <a:latin typeface="RobotoMono Nerd Font" pitchFamily="2" charset="0"/>
                <a:ea typeface="RobotoMono Nerd Font" pitchFamily="2" charset="0"/>
              </a:rPr>
              <a:t>reshape</a:t>
            </a:r>
            <a:r>
              <a:rPr lang="vi-VN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(</a:t>
            </a:r>
            <a:r>
              <a:rPr lang="vi-VN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-</a:t>
            </a:r>
            <a:r>
              <a:rPr lang="vi-VN" b="1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1</a:t>
            </a:r>
            <a:r>
              <a:rPr lang="vi-VN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, </a:t>
            </a:r>
            <a:r>
              <a:rPr lang="vi-VN" b="1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1</a:t>
            </a:r>
            <a:r>
              <a:rPr lang="vi-VN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)))</a:t>
            </a:r>
            <a:br>
              <a:rPr lang="vi-VN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br>
              <a:rPr lang="vi-VN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r>
              <a:rPr lang="vi-VN">
                <a:latin typeface="RobotoMono Nerd Font" pitchFamily="2" charset="0"/>
                <a:ea typeface="RobotoMono Nerd Font" pitchFamily="2" charset="0"/>
              </a:rPr>
              <a:t>np</a:t>
            </a:r>
            <a:r>
              <a:rPr lang="vi-VN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.</a:t>
            </a:r>
            <a:r>
              <a:rPr lang="vi-VN">
                <a:solidFill>
                  <a:srgbClr val="170591"/>
                </a:solidFill>
                <a:effectLst/>
                <a:latin typeface="RobotoMono Nerd Font" pitchFamily="2" charset="0"/>
                <a:ea typeface="RobotoMono Nerd Font" pitchFamily="2" charset="0"/>
              </a:rPr>
              <a:t>savetxt</a:t>
            </a:r>
            <a:r>
              <a:rPr lang="vi-VN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(</a:t>
            </a:r>
            <a:r>
              <a:rPr lang="vi-VN" b="1">
                <a:solidFill>
                  <a:srgbClr val="008080"/>
                </a:solidFill>
                <a:effectLst/>
                <a:latin typeface="RobotoMono Nerd Font" pitchFamily="2" charset="0"/>
                <a:ea typeface="RobotoMono Nerd Font" pitchFamily="2" charset="0"/>
              </a:rPr>
              <a:t>"HousePrice.csv"</a:t>
            </a:r>
            <a:r>
              <a:rPr lang="vi-VN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, </a:t>
            </a:r>
            <a:r>
              <a:rPr lang="vi-VN">
                <a:latin typeface="RobotoMono Nerd Font" pitchFamily="2" charset="0"/>
                <a:ea typeface="RobotoMono Nerd Font" pitchFamily="2" charset="0"/>
              </a:rPr>
              <a:t>Data</a:t>
            </a:r>
            <a:r>
              <a:rPr lang="vi-VN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, </a:t>
            </a:r>
            <a:r>
              <a:rPr lang="vi-VN">
                <a:solidFill>
                  <a:srgbClr val="660099"/>
                </a:solidFill>
                <a:effectLst/>
                <a:latin typeface="RobotoMono Nerd Font" pitchFamily="2" charset="0"/>
                <a:ea typeface="RobotoMono Nerd Font" pitchFamily="2" charset="0"/>
              </a:rPr>
              <a:t>delimiter</a:t>
            </a:r>
            <a:r>
              <a:rPr lang="vi-VN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=</a:t>
            </a:r>
            <a:r>
              <a:rPr lang="vi-VN" b="1">
                <a:solidFill>
                  <a:srgbClr val="008080"/>
                </a:solidFill>
                <a:effectLst/>
                <a:latin typeface="RobotoMono Nerd Font" pitchFamily="2" charset="0"/>
                <a:ea typeface="RobotoMono Nerd Font" pitchFamily="2" charset="0"/>
              </a:rPr>
              <a:t>','</a:t>
            </a:r>
            <a:r>
              <a:rPr lang="vi-VN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, </a:t>
            </a:r>
            <a:r>
              <a:rPr lang="vi-VN">
                <a:solidFill>
                  <a:srgbClr val="660099"/>
                </a:solidFill>
                <a:effectLst/>
                <a:latin typeface="RobotoMono Nerd Font" pitchFamily="2" charset="0"/>
                <a:ea typeface="RobotoMono Nerd Font" pitchFamily="2" charset="0"/>
              </a:rPr>
              <a:t>header</a:t>
            </a:r>
            <a:r>
              <a:rPr lang="vi-VN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=</a:t>
            </a:r>
            <a:r>
              <a:rPr lang="vi-VN" b="1">
                <a:solidFill>
                  <a:srgbClr val="008080"/>
                </a:solidFill>
                <a:effectLst/>
                <a:latin typeface="RobotoMono Nerd Font" pitchFamily="2" charset="0"/>
                <a:ea typeface="RobotoMono Nerd Font" pitchFamily="2" charset="0"/>
              </a:rPr>
              <a:t>"Dien tich,1/Khoang Cach,Gia"</a:t>
            </a:r>
            <a:r>
              <a:rPr lang="vi-VN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)</a:t>
            </a:r>
            <a:br>
              <a:rPr lang="vi-VN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br>
              <a:rPr lang="vi-VN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r>
              <a:rPr lang="vi-VN">
                <a:latin typeface="RobotoMono Nerd Font" pitchFamily="2" charset="0"/>
                <a:ea typeface="RobotoMono Nerd Font" pitchFamily="2" charset="0"/>
              </a:rPr>
              <a:t>np</a:t>
            </a:r>
            <a:r>
              <a:rPr lang="vi-VN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.</a:t>
            </a:r>
            <a:r>
              <a:rPr lang="vi-VN">
                <a:solidFill>
                  <a:srgbClr val="170591"/>
                </a:solidFill>
                <a:effectLst/>
                <a:latin typeface="RobotoMono Nerd Font" pitchFamily="2" charset="0"/>
                <a:ea typeface="RobotoMono Nerd Font" pitchFamily="2" charset="0"/>
              </a:rPr>
              <a:t>set_printoptions</a:t>
            </a:r>
            <a:r>
              <a:rPr lang="vi-VN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(</a:t>
            </a:r>
            <a:r>
              <a:rPr lang="vi-VN">
                <a:solidFill>
                  <a:srgbClr val="660099"/>
                </a:solidFill>
                <a:effectLst/>
                <a:latin typeface="RobotoMono Nerd Font" pitchFamily="2" charset="0"/>
                <a:ea typeface="RobotoMono Nerd Font" pitchFamily="2" charset="0"/>
              </a:rPr>
              <a:t>precision</a:t>
            </a:r>
            <a:r>
              <a:rPr lang="vi-VN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=</a:t>
            </a:r>
            <a:r>
              <a:rPr lang="vi-VN" b="1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2</a:t>
            </a:r>
            <a:r>
              <a:rPr lang="vi-VN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, </a:t>
            </a:r>
            <a:r>
              <a:rPr lang="vi-VN">
                <a:solidFill>
                  <a:srgbClr val="660099"/>
                </a:solidFill>
                <a:effectLst/>
                <a:latin typeface="RobotoMono Nerd Font" pitchFamily="2" charset="0"/>
                <a:ea typeface="RobotoMono Nerd Font" pitchFamily="2" charset="0"/>
              </a:rPr>
              <a:t>suppress</a:t>
            </a:r>
            <a:r>
              <a:rPr lang="vi-VN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=</a:t>
            </a:r>
            <a:r>
              <a:rPr lang="vi-VN" b="1">
                <a:solidFill>
                  <a:srgbClr val="7F0055"/>
                </a:solidFill>
                <a:effectLst/>
                <a:latin typeface="RobotoMono Nerd Font" pitchFamily="2" charset="0"/>
                <a:ea typeface="RobotoMono Nerd Font" pitchFamily="2" charset="0"/>
              </a:rPr>
              <a:t>True</a:t>
            </a:r>
            <a:r>
              <a:rPr lang="vi-VN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)</a:t>
            </a:r>
            <a:br>
              <a:rPr lang="vi-VN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r>
              <a:rPr lang="vi-VN">
                <a:solidFill>
                  <a:srgbClr val="000080"/>
                </a:solidFill>
                <a:effectLst/>
                <a:latin typeface="RobotoMono Nerd Font" pitchFamily="2" charset="0"/>
                <a:ea typeface="RobotoMono Nerd Font" pitchFamily="2" charset="0"/>
              </a:rPr>
              <a:t>print</a:t>
            </a:r>
            <a:r>
              <a:rPr lang="vi-VN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(</a:t>
            </a:r>
            <a:r>
              <a:rPr lang="vi-VN">
                <a:latin typeface="RobotoMono Nerd Font" pitchFamily="2" charset="0"/>
                <a:ea typeface="RobotoMono Nerd Font" pitchFamily="2" charset="0"/>
              </a:rPr>
              <a:t>Data</a:t>
            </a:r>
            <a:r>
              <a:rPr lang="vi-VN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[</a:t>
            </a:r>
            <a:r>
              <a:rPr lang="vi-VN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:</a:t>
            </a:r>
            <a:r>
              <a:rPr lang="vi-VN" b="1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20</a:t>
            </a:r>
            <a:r>
              <a:rPr lang="vi-VN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, :</a:t>
            </a:r>
            <a:r>
              <a:rPr lang="vi-VN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])</a:t>
            </a:r>
            <a:endParaRPr lang="en-US">
              <a:latin typeface="RobotoMono Nerd Font" pitchFamily="2" charset="0"/>
              <a:ea typeface="RobotoMono Nerd Font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6E9967-95EF-524A-B15B-E2F9C2FB0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Sinh dữ liệu</a:t>
            </a:r>
          </a:p>
        </p:txBody>
      </p:sp>
      <p:sp>
        <p:nvSpPr>
          <p:cNvPr id="5" name="Folded Corner 4">
            <a:extLst>
              <a:ext uri="{FF2B5EF4-FFF2-40B4-BE49-F238E27FC236}">
                <a16:creationId xmlns:a16="http://schemas.microsoft.com/office/drawing/2014/main" id="{3057AAC4-7106-1446-A732-4E2D85FA0811}"/>
              </a:ext>
            </a:extLst>
          </p:cNvPr>
          <p:cNvSpPr/>
          <p:nvPr/>
        </p:nvSpPr>
        <p:spPr>
          <a:xfrm>
            <a:off x="7446935" y="4698333"/>
            <a:ext cx="1580828" cy="340962"/>
          </a:xfrm>
          <a:prstGeom prst="foldedCorner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GenerateCSV.py</a:t>
            </a:r>
          </a:p>
        </p:txBody>
      </p:sp>
    </p:spTree>
    <p:extLst>
      <p:ext uri="{BB962C8B-B14F-4D97-AF65-F5344CB8AC3E}">
        <p14:creationId xmlns:p14="http://schemas.microsoft.com/office/powerpoint/2010/main" val="15689965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46C3CE-7053-9B45-A0A7-CF346091A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37" y="548788"/>
            <a:ext cx="4505835" cy="400737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4951563-E5F9-9F47-88FE-341352A3A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5924" y="805150"/>
            <a:ext cx="4381344" cy="355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9629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036F43-3A60-8C43-8312-3325DAA5A698}"/>
              </a:ext>
            </a:extLst>
          </p:cNvPr>
          <p:cNvSpPr/>
          <p:nvPr/>
        </p:nvSpPr>
        <p:spPr>
          <a:xfrm>
            <a:off x="449450" y="337855"/>
            <a:ext cx="8237349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7F0055"/>
                </a:solidFill>
                <a:effectLst/>
                <a:latin typeface="RobotoMono Nerd Font" pitchFamily="2" charset="0"/>
                <a:ea typeface="RobotoMono Nerd Font" pitchFamily="2" charset="0"/>
              </a:rPr>
              <a:t>import </a:t>
            </a:r>
            <a:r>
              <a:rPr lang="en-US">
                <a:latin typeface="RobotoMono Nerd Font" pitchFamily="2" charset="0"/>
                <a:ea typeface="RobotoMono Nerd Font" pitchFamily="2" charset="0"/>
              </a:rPr>
              <a:t>numpy </a:t>
            </a:r>
            <a:r>
              <a:rPr lang="en-US" b="1">
                <a:solidFill>
                  <a:srgbClr val="7F0055"/>
                </a:solidFill>
                <a:effectLst/>
                <a:latin typeface="RobotoMono Nerd Font" pitchFamily="2" charset="0"/>
                <a:ea typeface="RobotoMono Nerd Font" pitchFamily="2" charset="0"/>
              </a:rPr>
              <a:t>as </a:t>
            </a:r>
            <a:r>
              <a:rPr lang="en-US">
                <a:latin typeface="RobotoMono Nerd Font" pitchFamily="2" charset="0"/>
                <a:ea typeface="RobotoMono Nerd Font" pitchFamily="2" charset="0"/>
              </a:rPr>
              <a:t>np</a:t>
            </a:r>
            <a:br>
              <a:rPr lang="en-US">
                <a:latin typeface="RobotoMono Nerd Font" pitchFamily="2" charset="0"/>
                <a:ea typeface="RobotoMono Nerd Font" pitchFamily="2" charset="0"/>
              </a:rPr>
            </a:br>
            <a:r>
              <a:rPr lang="en-US" b="1">
                <a:solidFill>
                  <a:srgbClr val="7F0055"/>
                </a:solidFill>
                <a:effectLst/>
                <a:latin typeface="RobotoMono Nerd Font" pitchFamily="2" charset="0"/>
                <a:ea typeface="RobotoMono Nerd Font" pitchFamily="2" charset="0"/>
              </a:rPr>
              <a:t>import </a:t>
            </a:r>
            <a:r>
              <a:rPr lang="en-US">
                <a:latin typeface="RobotoMono Nerd Font" pitchFamily="2" charset="0"/>
                <a:ea typeface="RobotoMono Nerd Font" pitchFamily="2" charset="0"/>
              </a:rPr>
              <a:t>pandas </a:t>
            </a:r>
            <a:r>
              <a:rPr lang="en-US" b="1">
                <a:solidFill>
                  <a:srgbClr val="7F0055"/>
                </a:solidFill>
                <a:effectLst/>
                <a:latin typeface="RobotoMono Nerd Font" pitchFamily="2" charset="0"/>
                <a:ea typeface="RobotoMono Nerd Font" pitchFamily="2" charset="0"/>
              </a:rPr>
              <a:t>as </a:t>
            </a:r>
            <a:r>
              <a:rPr lang="en-US">
                <a:latin typeface="RobotoMono Nerd Font" pitchFamily="2" charset="0"/>
                <a:ea typeface="RobotoMono Nerd Font" pitchFamily="2" charset="0"/>
              </a:rPr>
              <a:t>pd</a:t>
            </a:r>
            <a:br>
              <a:rPr lang="en-US">
                <a:latin typeface="RobotoMono Nerd Font" pitchFamily="2" charset="0"/>
                <a:ea typeface="RobotoMono Nerd Font" pitchFamily="2" charset="0"/>
              </a:rPr>
            </a:br>
            <a:r>
              <a:rPr lang="en-US" b="1">
                <a:solidFill>
                  <a:srgbClr val="7F0055"/>
                </a:solidFill>
                <a:effectLst/>
                <a:latin typeface="RobotoMono Nerd Font" pitchFamily="2" charset="0"/>
                <a:ea typeface="RobotoMono Nerd Font" pitchFamily="2" charset="0"/>
              </a:rPr>
              <a:t>from </a:t>
            </a:r>
            <a:r>
              <a:rPr lang="en-US">
                <a:latin typeface="RobotoMono Nerd Font" pitchFamily="2" charset="0"/>
                <a:ea typeface="RobotoMono Nerd Font" pitchFamily="2" charset="0"/>
              </a:rPr>
              <a:t>mpl_toolkits</a:t>
            </a:r>
            <a:r>
              <a:rPr lang="en-US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.</a:t>
            </a:r>
            <a:r>
              <a:rPr lang="en-US">
                <a:latin typeface="RobotoMono Nerd Font" pitchFamily="2" charset="0"/>
                <a:ea typeface="RobotoMono Nerd Font" pitchFamily="2" charset="0"/>
              </a:rPr>
              <a:t>mplot3d </a:t>
            </a:r>
            <a:r>
              <a:rPr lang="en-US" b="1">
                <a:solidFill>
                  <a:srgbClr val="7F0055"/>
                </a:solidFill>
                <a:effectLst/>
                <a:latin typeface="RobotoMono Nerd Font" pitchFamily="2" charset="0"/>
                <a:ea typeface="RobotoMono Nerd Font" pitchFamily="2" charset="0"/>
              </a:rPr>
              <a:t>import </a:t>
            </a:r>
            <a:r>
              <a:rPr lang="en-US">
                <a:latin typeface="RobotoMono Nerd Font" pitchFamily="2" charset="0"/>
                <a:ea typeface="RobotoMono Nerd Font" pitchFamily="2" charset="0"/>
              </a:rPr>
              <a:t>Axes3D</a:t>
            </a:r>
            <a:br>
              <a:rPr lang="en-US">
                <a:latin typeface="RobotoMono Nerd Font" pitchFamily="2" charset="0"/>
                <a:ea typeface="RobotoMono Nerd Font" pitchFamily="2" charset="0"/>
              </a:rPr>
            </a:br>
            <a:r>
              <a:rPr lang="en-US" b="1">
                <a:solidFill>
                  <a:srgbClr val="7F0055"/>
                </a:solidFill>
                <a:effectLst/>
                <a:latin typeface="RobotoMono Nerd Font" pitchFamily="2" charset="0"/>
                <a:ea typeface="RobotoMono Nerd Font" pitchFamily="2" charset="0"/>
              </a:rPr>
              <a:t>import </a:t>
            </a:r>
            <a:r>
              <a:rPr lang="en-US">
                <a:latin typeface="RobotoMono Nerd Font" pitchFamily="2" charset="0"/>
                <a:ea typeface="RobotoMono Nerd Font" pitchFamily="2" charset="0"/>
              </a:rPr>
              <a:t>matplotlib</a:t>
            </a:r>
            <a:r>
              <a:rPr lang="en-US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.</a:t>
            </a:r>
            <a:r>
              <a:rPr lang="en-US">
                <a:latin typeface="RobotoMono Nerd Font" pitchFamily="2" charset="0"/>
                <a:ea typeface="RobotoMono Nerd Font" pitchFamily="2" charset="0"/>
              </a:rPr>
              <a:t>pyplot </a:t>
            </a:r>
            <a:r>
              <a:rPr lang="en-US" b="1">
                <a:solidFill>
                  <a:srgbClr val="7F0055"/>
                </a:solidFill>
                <a:effectLst/>
                <a:latin typeface="RobotoMono Nerd Font" pitchFamily="2" charset="0"/>
                <a:ea typeface="RobotoMono Nerd Font" pitchFamily="2" charset="0"/>
              </a:rPr>
              <a:t>as </a:t>
            </a:r>
            <a:r>
              <a:rPr lang="en-US">
                <a:latin typeface="RobotoMono Nerd Font" pitchFamily="2" charset="0"/>
                <a:ea typeface="RobotoMono Nerd Font" pitchFamily="2" charset="0"/>
              </a:rPr>
              <a:t>plt</a:t>
            </a:r>
            <a:br>
              <a:rPr lang="en-US">
                <a:latin typeface="RobotoMono Nerd Font" pitchFamily="2" charset="0"/>
                <a:ea typeface="RobotoMono Nerd Font" pitchFamily="2" charset="0"/>
              </a:rPr>
            </a:br>
            <a:r>
              <a:rPr lang="en-US" b="1">
                <a:solidFill>
                  <a:srgbClr val="7F0055"/>
                </a:solidFill>
                <a:effectLst/>
                <a:latin typeface="RobotoMono Nerd Font" pitchFamily="2" charset="0"/>
                <a:ea typeface="RobotoMono Nerd Font" pitchFamily="2" charset="0"/>
              </a:rPr>
              <a:t>from </a:t>
            </a:r>
            <a:r>
              <a:rPr lang="en-US">
                <a:latin typeface="RobotoMono Nerd Font" pitchFamily="2" charset="0"/>
                <a:ea typeface="RobotoMono Nerd Font" pitchFamily="2" charset="0"/>
              </a:rPr>
              <a:t>sklearn</a:t>
            </a:r>
            <a:r>
              <a:rPr lang="en-US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.</a:t>
            </a:r>
            <a:r>
              <a:rPr lang="en-US">
                <a:latin typeface="RobotoMono Nerd Font" pitchFamily="2" charset="0"/>
                <a:ea typeface="RobotoMono Nerd Font" pitchFamily="2" charset="0"/>
              </a:rPr>
              <a:t>model_selection </a:t>
            </a:r>
            <a:r>
              <a:rPr lang="en-US" b="1">
                <a:solidFill>
                  <a:srgbClr val="7F0055"/>
                </a:solidFill>
                <a:effectLst/>
                <a:latin typeface="RobotoMono Nerd Font" pitchFamily="2" charset="0"/>
                <a:ea typeface="RobotoMono Nerd Font" pitchFamily="2" charset="0"/>
              </a:rPr>
              <a:t>import </a:t>
            </a:r>
            <a:r>
              <a:rPr lang="en-US">
                <a:latin typeface="RobotoMono Nerd Font" pitchFamily="2" charset="0"/>
                <a:ea typeface="RobotoMono Nerd Font" pitchFamily="2" charset="0"/>
              </a:rPr>
              <a:t>train_test_split</a:t>
            </a:r>
            <a:br>
              <a:rPr lang="en-US">
                <a:latin typeface="RobotoMono Nerd Font" pitchFamily="2" charset="0"/>
                <a:ea typeface="RobotoMono Nerd Font" pitchFamily="2" charset="0"/>
              </a:rPr>
            </a:br>
            <a:r>
              <a:rPr lang="en-US" b="1">
                <a:solidFill>
                  <a:srgbClr val="7F0055"/>
                </a:solidFill>
                <a:effectLst/>
                <a:latin typeface="RobotoMono Nerd Font" pitchFamily="2" charset="0"/>
                <a:ea typeface="RobotoMono Nerd Font" pitchFamily="2" charset="0"/>
              </a:rPr>
              <a:t>from </a:t>
            </a:r>
            <a:r>
              <a:rPr lang="en-US">
                <a:latin typeface="RobotoMono Nerd Font" pitchFamily="2" charset="0"/>
                <a:ea typeface="RobotoMono Nerd Font" pitchFamily="2" charset="0"/>
              </a:rPr>
              <a:t>sklearn</a:t>
            </a:r>
            <a:r>
              <a:rPr lang="en-US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.</a:t>
            </a:r>
            <a:r>
              <a:rPr lang="en-US">
                <a:latin typeface="RobotoMono Nerd Font" pitchFamily="2" charset="0"/>
                <a:ea typeface="RobotoMono Nerd Font" pitchFamily="2" charset="0"/>
              </a:rPr>
              <a:t>linear_model </a:t>
            </a:r>
            <a:r>
              <a:rPr lang="en-US" b="1">
                <a:solidFill>
                  <a:srgbClr val="7F0055"/>
                </a:solidFill>
                <a:effectLst/>
                <a:latin typeface="RobotoMono Nerd Font" pitchFamily="2" charset="0"/>
                <a:ea typeface="RobotoMono Nerd Font" pitchFamily="2" charset="0"/>
              </a:rPr>
              <a:t>import </a:t>
            </a:r>
            <a:r>
              <a:rPr lang="en-US">
                <a:latin typeface="RobotoMono Nerd Font" pitchFamily="2" charset="0"/>
                <a:ea typeface="RobotoMono Nerd Font" pitchFamily="2" charset="0"/>
              </a:rPr>
              <a:t>LinearRegression</a:t>
            </a:r>
            <a:br>
              <a:rPr lang="en-US">
                <a:latin typeface="RobotoMono Nerd Font" pitchFamily="2" charset="0"/>
                <a:ea typeface="RobotoMono Nerd Font" pitchFamily="2" charset="0"/>
              </a:rPr>
            </a:br>
            <a:br>
              <a:rPr lang="en-US">
                <a:latin typeface="RobotoMono Nerd Font" pitchFamily="2" charset="0"/>
                <a:ea typeface="RobotoMono Nerd Font" pitchFamily="2" charset="0"/>
              </a:rPr>
            </a:br>
            <a:r>
              <a:rPr lang="en-US">
                <a:latin typeface="RobotoMono Nerd Font" pitchFamily="2" charset="0"/>
                <a:ea typeface="RobotoMono Nerd Font" pitchFamily="2" charset="0"/>
              </a:rPr>
              <a:t>np</a:t>
            </a:r>
            <a:r>
              <a:rPr lang="en-US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.</a:t>
            </a:r>
            <a:r>
              <a:rPr lang="en-US">
                <a:solidFill>
                  <a:srgbClr val="170591"/>
                </a:solidFill>
                <a:effectLst/>
                <a:latin typeface="RobotoMono Nerd Font" pitchFamily="2" charset="0"/>
                <a:ea typeface="RobotoMono Nerd Font" pitchFamily="2" charset="0"/>
              </a:rPr>
              <a:t>set_printoptions</a:t>
            </a:r>
            <a:r>
              <a:rPr lang="en-US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(</a:t>
            </a:r>
            <a:r>
              <a:rPr lang="en-US">
                <a:solidFill>
                  <a:srgbClr val="660099"/>
                </a:solidFill>
                <a:effectLst/>
                <a:latin typeface="RobotoMono Nerd Font" pitchFamily="2" charset="0"/>
                <a:ea typeface="RobotoMono Nerd Font" pitchFamily="2" charset="0"/>
              </a:rPr>
              <a:t>precision</a:t>
            </a:r>
            <a:r>
              <a:rPr lang="en-US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=</a:t>
            </a:r>
            <a:r>
              <a:rPr lang="en-US" b="1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2</a:t>
            </a:r>
            <a:r>
              <a:rPr lang="en-US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, </a:t>
            </a:r>
            <a:r>
              <a:rPr lang="en-US">
                <a:solidFill>
                  <a:srgbClr val="660099"/>
                </a:solidFill>
                <a:effectLst/>
                <a:latin typeface="RobotoMono Nerd Font" pitchFamily="2" charset="0"/>
                <a:ea typeface="RobotoMono Nerd Font" pitchFamily="2" charset="0"/>
              </a:rPr>
              <a:t>suppress</a:t>
            </a:r>
            <a:r>
              <a:rPr lang="en-US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=</a:t>
            </a:r>
            <a:r>
              <a:rPr lang="en-US" b="1">
                <a:solidFill>
                  <a:srgbClr val="7F0055"/>
                </a:solidFill>
                <a:effectLst/>
                <a:latin typeface="RobotoMono Nerd Font" pitchFamily="2" charset="0"/>
                <a:ea typeface="RobotoMono Nerd Font" pitchFamily="2" charset="0"/>
              </a:rPr>
              <a:t>True</a:t>
            </a:r>
            <a:r>
              <a:rPr lang="en-US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)</a:t>
            </a:r>
            <a:br>
              <a:rPr lang="en-US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br>
              <a:rPr lang="en-US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r>
              <a:rPr lang="en-US">
                <a:latin typeface="RobotoMono Nerd Font" pitchFamily="2" charset="0"/>
                <a:ea typeface="RobotoMono Nerd Font" pitchFamily="2" charset="0"/>
              </a:rPr>
              <a:t>data </a:t>
            </a:r>
            <a:r>
              <a:rPr lang="en-US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= </a:t>
            </a:r>
            <a:r>
              <a:rPr lang="en-US">
                <a:latin typeface="RobotoMono Nerd Font" pitchFamily="2" charset="0"/>
                <a:ea typeface="RobotoMono Nerd Font" pitchFamily="2" charset="0"/>
              </a:rPr>
              <a:t>pd</a:t>
            </a:r>
            <a:r>
              <a:rPr lang="en-US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.</a:t>
            </a:r>
            <a:r>
              <a:rPr lang="en-US">
                <a:solidFill>
                  <a:srgbClr val="170591"/>
                </a:solidFill>
                <a:effectLst/>
                <a:latin typeface="RobotoMono Nerd Font" pitchFamily="2" charset="0"/>
                <a:ea typeface="RobotoMono Nerd Font" pitchFamily="2" charset="0"/>
              </a:rPr>
              <a:t>read_csv</a:t>
            </a:r>
            <a:r>
              <a:rPr lang="en-US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(</a:t>
            </a:r>
            <a:r>
              <a:rPr lang="en-US" b="1">
                <a:solidFill>
                  <a:srgbClr val="008080"/>
                </a:solidFill>
                <a:effectLst/>
                <a:latin typeface="RobotoMono Nerd Font" pitchFamily="2" charset="0"/>
                <a:ea typeface="RobotoMono Nerd Font" pitchFamily="2" charset="0"/>
              </a:rPr>
              <a:t>'HousePrice.csv'</a:t>
            </a:r>
            <a:r>
              <a:rPr lang="en-US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)</a:t>
            </a:r>
            <a:br>
              <a:rPr lang="en-US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r>
              <a:rPr lang="en-US">
                <a:latin typeface="RobotoMono Nerd Font" pitchFamily="2" charset="0"/>
                <a:ea typeface="RobotoMono Nerd Font" pitchFamily="2" charset="0"/>
              </a:rPr>
              <a:t>X </a:t>
            </a:r>
            <a:r>
              <a:rPr lang="en-US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= </a:t>
            </a:r>
            <a:r>
              <a:rPr lang="en-US">
                <a:latin typeface="RobotoMono Nerd Font" pitchFamily="2" charset="0"/>
                <a:ea typeface="RobotoMono Nerd Font" pitchFamily="2" charset="0"/>
              </a:rPr>
              <a:t>data</a:t>
            </a:r>
            <a:r>
              <a:rPr lang="en-US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.</a:t>
            </a:r>
            <a:r>
              <a:rPr lang="en-US">
                <a:solidFill>
                  <a:srgbClr val="170591"/>
                </a:solidFill>
                <a:effectLst/>
                <a:latin typeface="RobotoMono Nerd Font" pitchFamily="2" charset="0"/>
                <a:ea typeface="RobotoMono Nerd Font" pitchFamily="2" charset="0"/>
              </a:rPr>
              <a:t>drop</a:t>
            </a:r>
            <a:r>
              <a:rPr lang="en-US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(</a:t>
            </a:r>
            <a:r>
              <a:rPr lang="en-US" b="1">
                <a:solidFill>
                  <a:srgbClr val="008080"/>
                </a:solidFill>
                <a:effectLst/>
                <a:latin typeface="RobotoMono Nerd Font" pitchFamily="2" charset="0"/>
                <a:ea typeface="RobotoMono Nerd Font" pitchFamily="2" charset="0"/>
              </a:rPr>
              <a:t>'Gia'</a:t>
            </a:r>
            <a:r>
              <a:rPr lang="en-US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, </a:t>
            </a:r>
            <a:r>
              <a:rPr lang="en-US">
                <a:solidFill>
                  <a:srgbClr val="660099"/>
                </a:solidFill>
                <a:effectLst/>
                <a:latin typeface="RobotoMono Nerd Font" pitchFamily="2" charset="0"/>
                <a:ea typeface="RobotoMono Nerd Font" pitchFamily="2" charset="0"/>
              </a:rPr>
              <a:t>axis</a:t>
            </a:r>
            <a:r>
              <a:rPr lang="en-US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=</a:t>
            </a:r>
            <a:r>
              <a:rPr lang="en-US" b="1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1</a:t>
            </a:r>
            <a:r>
              <a:rPr lang="en-US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)</a:t>
            </a:r>
            <a:br>
              <a:rPr lang="en-US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r>
              <a:rPr lang="en-US">
                <a:latin typeface="RobotoMono Nerd Font" pitchFamily="2" charset="0"/>
                <a:ea typeface="RobotoMono Nerd Font" pitchFamily="2" charset="0"/>
              </a:rPr>
              <a:t>Y </a:t>
            </a:r>
            <a:r>
              <a:rPr lang="en-US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= </a:t>
            </a:r>
            <a:r>
              <a:rPr lang="en-US">
                <a:latin typeface="RobotoMono Nerd Font" pitchFamily="2" charset="0"/>
                <a:ea typeface="RobotoMono Nerd Font" pitchFamily="2" charset="0"/>
              </a:rPr>
              <a:t>data</a:t>
            </a:r>
            <a:r>
              <a:rPr lang="en-US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[[</a:t>
            </a:r>
            <a:r>
              <a:rPr lang="en-US" b="1">
                <a:solidFill>
                  <a:srgbClr val="008080"/>
                </a:solidFill>
                <a:effectLst/>
                <a:latin typeface="RobotoMono Nerd Font" pitchFamily="2" charset="0"/>
                <a:ea typeface="RobotoMono Nerd Font" pitchFamily="2" charset="0"/>
              </a:rPr>
              <a:t>'Gia'</a:t>
            </a:r>
            <a:r>
              <a:rPr lang="en-US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]]</a:t>
            </a:r>
            <a:br>
              <a:rPr lang="en-US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br>
              <a:rPr lang="en-US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r>
              <a:rPr lang="en-US">
                <a:latin typeface="RobotoMono Nerd Font" pitchFamily="2" charset="0"/>
                <a:ea typeface="RobotoMono Nerd Font" pitchFamily="2" charset="0"/>
              </a:rPr>
              <a:t>test_size </a:t>
            </a:r>
            <a:r>
              <a:rPr lang="en-US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= </a:t>
            </a:r>
            <a:r>
              <a:rPr lang="en-US" b="1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0.33</a:t>
            </a:r>
            <a:br>
              <a:rPr lang="en-US" b="1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r>
              <a:rPr lang="en-US">
                <a:latin typeface="RobotoMono Nerd Font" pitchFamily="2" charset="0"/>
                <a:ea typeface="RobotoMono Nerd Font" pitchFamily="2" charset="0"/>
              </a:rPr>
              <a:t>seed </a:t>
            </a:r>
            <a:r>
              <a:rPr lang="en-US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= </a:t>
            </a:r>
            <a:r>
              <a:rPr lang="en-US" b="1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7</a:t>
            </a:r>
            <a:br>
              <a:rPr lang="en-US" b="1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r>
              <a:rPr lang="en-US">
                <a:latin typeface="RobotoMono Nerd Font" pitchFamily="2" charset="0"/>
                <a:ea typeface="RobotoMono Nerd Font" pitchFamily="2" charset="0"/>
              </a:rPr>
              <a:t>X_train</a:t>
            </a:r>
            <a:r>
              <a:rPr lang="en-US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, </a:t>
            </a:r>
            <a:r>
              <a:rPr lang="en-US">
                <a:latin typeface="RobotoMono Nerd Font" pitchFamily="2" charset="0"/>
                <a:ea typeface="RobotoMono Nerd Font" pitchFamily="2" charset="0"/>
              </a:rPr>
              <a:t>X_test</a:t>
            </a:r>
            <a:r>
              <a:rPr lang="en-US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, </a:t>
            </a:r>
            <a:r>
              <a:rPr lang="en-US">
                <a:latin typeface="RobotoMono Nerd Font" pitchFamily="2" charset="0"/>
                <a:ea typeface="RobotoMono Nerd Font" pitchFamily="2" charset="0"/>
              </a:rPr>
              <a:t>Y_train</a:t>
            </a:r>
            <a:r>
              <a:rPr lang="en-US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, </a:t>
            </a:r>
            <a:r>
              <a:rPr lang="en-US">
                <a:latin typeface="RobotoMono Nerd Font" pitchFamily="2" charset="0"/>
                <a:ea typeface="RobotoMono Nerd Font" pitchFamily="2" charset="0"/>
              </a:rPr>
              <a:t>Y_test </a:t>
            </a:r>
            <a:r>
              <a:rPr lang="en-US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= </a:t>
            </a:r>
            <a:r>
              <a:rPr lang="en-US">
                <a:solidFill>
                  <a:srgbClr val="170591"/>
                </a:solidFill>
                <a:effectLst/>
                <a:latin typeface="RobotoMono Nerd Font" pitchFamily="2" charset="0"/>
                <a:ea typeface="RobotoMono Nerd Font" pitchFamily="2" charset="0"/>
              </a:rPr>
              <a:t>train_test_split</a:t>
            </a:r>
            <a:r>
              <a:rPr lang="en-US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(</a:t>
            </a:r>
            <a:r>
              <a:rPr lang="en-US">
                <a:latin typeface="RobotoMono Nerd Font" pitchFamily="2" charset="0"/>
                <a:ea typeface="RobotoMono Nerd Font" pitchFamily="2" charset="0"/>
              </a:rPr>
              <a:t>X</a:t>
            </a:r>
            <a:r>
              <a:rPr lang="en-US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, </a:t>
            </a:r>
            <a:r>
              <a:rPr lang="en-US">
                <a:latin typeface="RobotoMono Nerd Font" pitchFamily="2" charset="0"/>
                <a:ea typeface="RobotoMono Nerd Font" pitchFamily="2" charset="0"/>
              </a:rPr>
              <a:t>Y</a:t>
            </a:r>
            <a:r>
              <a:rPr lang="en-US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, </a:t>
            </a:r>
            <a:r>
              <a:rPr lang="en-US">
                <a:solidFill>
                  <a:srgbClr val="660099"/>
                </a:solidFill>
                <a:effectLst/>
                <a:latin typeface="RobotoMono Nerd Font" pitchFamily="2" charset="0"/>
                <a:ea typeface="RobotoMono Nerd Font" pitchFamily="2" charset="0"/>
              </a:rPr>
              <a:t>test_size</a:t>
            </a:r>
            <a:r>
              <a:rPr lang="en-US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=</a:t>
            </a:r>
            <a:r>
              <a:rPr lang="en-US">
                <a:latin typeface="RobotoMono Nerd Font" pitchFamily="2" charset="0"/>
                <a:ea typeface="RobotoMono Nerd Font" pitchFamily="2" charset="0"/>
              </a:rPr>
              <a:t>test_size</a:t>
            </a:r>
            <a:r>
              <a:rPr lang="en-US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, </a:t>
            </a:r>
            <a:r>
              <a:rPr lang="en-US">
                <a:solidFill>
                  <a:srgbClr val="660099"/>
                </a:solidFill>
                <a:effectLst/>
                <a:latin typeface="RobotoMono Nerd Font" pitchFamily="2" charset="0"/>
                <a:ea typeface="RobotoMono Nerd Font" pitchFamily="2" charset="0"/>
              </a:rPr>
              <a:t>random_state</a:t>
            </a:r>
            <a:r>
              <a:rPr lang="en-US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=</a:t>
            </a:r>
            <a:r>
              <a:rPr lang="en-US">
                <a:latin typeface="RobotoMono Nerd Font" pitchFamily="2" charset="0"/>
                <a:ea typeface="RobotoMono Nerd Font" pitchFamily="2" charset="0"/>
              </a:rPr>
              <a:t>seed</a:t>
            </a:r>
            <a:r>
              <a:rPr lang="en-US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)</a:t>
            </a:r>
            <a:endParaRPr lang="en-US">
              <a:latin typeface="RobotoMono Nerd Font" pitchFamily="2" charset="0"/>
              <a:ea typeface="RobotoMono Nerd Font" pitchFamily="2" charset="0"/>
            </a:endParaRPr>
          </a:p>
        </p:txBody>
      </p:sp>
      <p:sp>
        <p:nvSpPr>
          <p:cNvPr id="3" name="Folded Corner 2">
            <a:extLst>
              <a:ext uri="{FF2B5EF4-FFF2-40B4-BE49-F238E27FC236}">
                <a16:creationId xmlns:a16="http://schemas.microsoft.com/office/drawing/2014/main" id="{EC9995C0-46E8-5C4C-997B-4CC967118916}"/>
              </a:ext>
            </a:extLst>
          </p:cNvPr>
          <p:cNvSpPr/>
          <p:nvPr/>
        </p:nvSpPr>
        <p:spPr>
          <a:xfrm>
            <a:off x="7446935" y="4698333"/>
            <a:ext cx="1580828" cy="340962"/>
          </a:xfrm>
          <a:prstGeom prst="foldedCorner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HousePrice1.py 1</a:t>
            </a:r>
          </a:p>
        </p:txBody>
      </p:sp>
    </p:spTree>
    <p:extLst>
      <p:ext uri="{BB962C8B-B14F-4D97-AF65-F5344CB8AC3E}">
        <p14:creationId xmlns:p14="http://schemas.microsoft.com/office/powerpoint/2010/main" val="13671404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66EB5AF-D648-E44F-B86B-113955D99FD1}"/>
              </a:ext>
            </a:extLst>
          </p:cNvPr>
          <p:cNvSpPr/>
          <p:nvPr/>
        </p:nvSpPr>
        <p:spPr>
          <a:xfrm>
            <a:off x="472699" y="126960"/>
            <a:ext cx="802812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RobotoMono Nerd Font" pitchFamily="2" charset="0"/>
                <a:ea typeface="RobotoMono Nerd Font" pitchFamily="2" charset="0"/>
              </a:rPr>
              <a:t>model </a:t>
            </a:r>
            <a:r>
              <a:rPr lang="en-US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= </a:t>
            </a:r>
            <a:r>
              <a:rPr lang="en-US">
                <a:solidFill>
                  <a:srgbClr val="170591"/>
                </a:solidFill>
                <a:effectLst/>
                <a:latin typeface="RobotoMono Nerd Font" pitchFamily="2" charset="0"/>
                <a:ea typeface="RobotoMono Nerd Font" pitchFamily="2" charset="0"/>
              </a:rPr>
              <a:t>LinearRegression</a:t>
            </a:r>
            <a:r>
              <a:rPr lang="en-US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()</a:t>
            </a:r>
            <a:br>
              <a:rPr lang="en-US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r>
              <a:rPr lang="en-US">
                <a:latin typeface="RobotoMono Nerd Font" pitchFamily="2" charset="0"/>
                <a:ea typeface="RobotoMono Nerd Font" pitchFamily="2" charset="0"/>
              </a:rPr>
              <a:t>model</a:t>
            </a:r>
            <a:r>
              <a:rPr lang="en-US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.</a:t>
            </a:r>
            <a:r>
              <a:rPr lang="en-US">
                <a:solidFill>
                  <a:srgbClr val="170591"/>
                </a:solidFill>
                <a:effectLst/>
                <a:latin typeface="RobotoMono Nerd Font" pitchFamily="2" charset="0"/>
                <a:ea typeface="RobotoMono Nerd Font" pitchFamily="2" charset="0"/>
              </a:rPr>
              <a:t>fit</a:t>
            </a:r>
            <a:r>
              <a:rPr lang="en-US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(</a:t>
            </a:r>
            <a:r>
              <a:rPr lang="en-US">
                <a:latin typeface="RobotoMono Nerd Font" pitchFamily="2" charset="0"/>
                <a:ea typeface="RobotoMono Nerd Font" pitchFamily="2" charset="0"/>
              </a:rPr>
              <a:t>X_train</a:t>
            </a:r>
            <a:r>
              <a:rPr lang="en-US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, </a:t>
            </a:r>
            <a:r>
              <a:rPr lang="en-US">
                <a:latin typeface="RobotoMono Nerd Font" pitchFamily="2" charset="0"/>
                <a:ea typeface="RobotoMono Nerd Font" pitchFamily="2" charset="0"/>
              </a:rPr>
              <a:t>Y_train</a:t>
            </a:r>
            <a:r>
              <a:rPr lang="en-US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)</a:t>
            </a:r>
            <a:br>
              <a:rPr lang="en-US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br>
              <a:rPr lang="en-US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r>
              <a:rPr lang="en-US" b="1">
                <a:solidFill>
                  <a:srgbClr val="7F0055"/>
                </a:solidFill>
                <a:effectLst/>
                <a:latin typeface="RobotoMono Nerd Font" pitchFamily="2" charset="0"/>
                <a:ea typeface="RobotoMono Nerd Font" pitchFamily="2" charset="0"/>
              </a:rPr>
              <a:t>for </a:t>
            </a:r>
            <a:r>
              <a:rPr lang="en-US">
                <a:latin typeface="RobotoMono Nerd Font" pitchFamily="2" charset="0"/>
                <a:ea typeface="RobotoMono Nerd Font" pitchFamily="2" charset="0"/>
              </a:rPr>
              <a:t>idx</a:t>
            </a:r>
            <a:r>
              <a:rPr lang="en-US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, </a:t>
            </a:r>
            <a:r>
              <a:rPr lang="en-US">
                <a:latin typeface="RobotoMono Nerd Font" pitchFamily="2" charset="0"/>
                <a:ea typeface="RobotoMono Nerd Font" pitchFamily="2" charset="0"/>
              </a:rPr>
              <a:t>col_name </a:t>
            </a:r>
            <a:r>
              <a:rPr lang="en-US" b="1">
                <a:solidFill>
                  <a:srgbClr val="7F0055"/>
                </a:solidFill>
                <a:effectLst/>
                <a:latin typeface="RobotoMono Nerd Font" pitchFamily="2" charset="0"/>
                <a:ea typeface="RobotoMono Nerd Font" pitchFamily="2" charset="0"/>
              </a:rPr>
              <a:t>in </a:t>
            </a:r>
            <a:r>
              <a:rPr lang="en-US">
                <a:solidFill>
                  <a:srgbClr val="000080"/>
                </a:solidFill>
                <a:effectLst/>
                <a:latin typeface="RobotoMono Nerd Font" pitchFamily="2" charset="0"/>
                <a:ea typeface="RobotoMono Nerd Font" pitchFamily="2" charset="0"/>
              </a:rPr>
              <a:t>enumerate</a:t>
            </a:r>
            <a:r>
              <a:rPr lang="en-US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(</a:t>
            </a:r>
            <a:r>
              <a:rPr lang="en-US">
                <a:latin typeface="RobotoMono Nerd Font" pitchFamily="2" charset="0"/>
                <a:ea typeface="RobotoMono Nerd Font" pitchFamily="2" charset="0"/>
              </a:rPr>
              <a:t>X_train</a:t>
            </a:r>
            <a:r>
              <a:rPr lang="en-US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.</a:t>
            </a:r>
            <a:r>
              <a:rPr lang="en-US">
                <a:latin typeface="RobotoMono Nerd Font" pitchFamily="2" charset="0"/>
                <a:ea typeface="RobotoMono Nerd Font" pitchFamily="2" charset="0"/>
              </a:rPr>
              <a:t>columns</a:t>
            </a:r>
            <a:r>
              <a:rPr lang="en-US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)</a:t>
            </a:r>
            <a:r>
              <a:rPr lang="en-US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:</a:t>
            </a:r>
            <a:br>
              <a:rPr lang="en-US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r>
              <a:rPr lang="en-US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    </a:t>
            </a:r>
            <a:r>
              <a:rPr lang="en-US">
                <a:solidFill>
                  <a:srgbClr val="000080"/>
                </a:solidFill>
                <a:effectLst/>
                <a:latin typeface="RobotoMono Nerd Font" pitchFamily="2" charset="0"/>
                <a:ea typeface="RobotoMono Nerd Font" pitchFamily="2" charset="0"/>
              </a:rPr>
              <a:t>print</a:t>
            </a:r>
            <a:r>
              <a:rPr lang="en-US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(</a:t>
            </a:r>
            <a:r>
              <a:rPr lang="en-US" b="1">
                <a:solidFill>
                  <a:srgbClr val="008080"/>
                </a:solidFill>
                <a:effectLst/>
                <a:latin typeface="RobotoMono Nerd Font" pitchFamily="2" charset="0"/>
                <a:ea typeface="RobotoMono Nerd Font" pitchFamily="2" charset="0"/>
              </a:rPr>
              <a:t>"The coefficient for {} is {}"</a:t>
            </a:r>
            <a:r>
              <a:rPr lang="en-US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.</a:t>
            </a:r>
            <a:r>
              <a:rPr lang="en-US">
                <a:solidFill>
                  <a:srgbClr val="170591"/>
                </a:solidFill>
                <a:effectLst/>
                <a:latin typeface="RobotoMono Nerd Font" pitchFamily="2" charset="0"/>
                <a:ea typeface="RobotoMono Nerd Font" pitchFamily="2" charset="0"/>
              </a:rPr>
              <a:t>format</a:t>
            </a:r>
            <a:r>
              <a:rPr lang="en-US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(</a:t>
            </a:r>
            <a:r>
              <a:rPr lang="en-US">
                <a:latin typeface="RobotoMono Nerd Font" pitchFamily="2" charset="0"/>
                <a:ea typeface="RobotoMono Nerd Font" pitchFamily="2" charset="0"/>
              </a:rPr>
              <a:t>col_name</a:t>
            </a:r>
            <a:r>
              <a:rPr lang="en-US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, </a:t>
            </a:r>
            <a:r>
              <a:rPr lang="en-US">
                <a:latin typeface="RobotoMono Nerd Font" pitchFamily="2" charset="0"/>
                <a:ea typeface="RobotoMono Nerd Font" pitchFamily="2" charset="0"/>
              </a:rPr>
              <a:t>model</a:t>
            </a:r>
            <a:r>
              <a:rPr lang="en-US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.</a:t>
            </a:r>
            <a:r>
              <a:rPr lang="en-US">
                <a:latin typeface="RobotoMono Nerd Font" pitchFamily="2" charset="0"/>
                <a:ea typeface="RobotoMono Nerd Font" pitchFamily="2" charset="0"/>
              </a:rPr>
              <a:t>coef_</a:t>
            </a:r>
            <a:r>
              <a:rPr lang="en-US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[</a:t>
            </a:r>
            <a:r>
              <a:rPr lang="en-US" b="1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0</a:t>
            </a:r>
            <a:r>
              <a:rPr lang="en-US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][</a:t>
            </a:r>
            <a:r>
              <a:rPr lang="en-US">
                <a:latin typeface="RobotoMono Nerd Font" pitchFamily="2" charset="0"/>
                <a:ea typeface="RobotoMono Nerd Font" pitchFamily="2" charset="0"/>
              </a:rPr>
              <a:t>idx</a:t>
            </a:r>
            <a:r>
              <a:rPr lang="en-US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]))</a:t>
            </a:r>
            <a:br>
              <a:rPr lang="en-US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br>
              <a:rPr lang="en-US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r>
              <a:rPr lang="en-US">
                <a:latin typeface="RobotoMono Nerd Font" pitchFamily="2" charset="0"/>
                <a:ea typeface="RobotoMono Nerd Font" pitchFamily="2" charset="0"/>
              </a:rPr>
              <a:t>intercept </a:t>
            </a:r>
            <a:r>
              <a:rPr lang="en-US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= </a:t>
            </a:r>
            <a:r>
              <a:rPr lang="en-US">
                <a:latin typeface="RobotoMono Nerd Font" pitchFamily="2" charset="0"/>
                <a:ea typeface="RobotoMono Nerd Font" pitchFamily="2" charset="0"/>
              </a:rPr>
              <a:t>model</a:t>
            </a:r>
            <a:r>
              <a:rPr lang="en-US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.</a:t>
            </a:r>
            <a:r>
              <a:rPr lang="en-US">
                <a:latin typeface="RobotoMono Nerd Font" pitchFamily="2" charset="0"/>
                <a:ea typeface="RobotoMono Nerd Font" pitchFamily="2" charset="0"/>
              </a:rPr>
              <a:t>intercept_</a:t>
            </a:r>
            <a:r>
              <a:rPr lang="en-US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[</a:t>
            </a:r>
            <a:r>
              <a:rPr lang="en-US" b="1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0</a:t>
            </a:r>
            <a:r>
              <a:rPr lang="en-US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]</a:t>
            </a:r>
            <a:br>
              <a:rPr lang="en-US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br>
              <a:rPr lang="en-US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r>
              <a:rPr lang="en-US">
                <a:solidFill>
                  <a:srgbClr val="000080"/>
                </a:solidFill>
                <a:effectLst/>
                <a:latin typeface="RobotoMono Nerd Font" pitchFamily="2" charset="0"/>
                <a:ea typeface="RobotoMono Nerd Font" pitchFamily="2" charset="0"/>
              </a:rPr>
              <a:t>print</a:t>
            </a:r>
            <a:r>
              <a:rPr lang="en-US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(</a:t>
            </a:r>
            <a:r>
              <a:rPr lang="en-US" b="1">
                <a:solidFill>
                  <a:srgbClr val="008080"/>
                </a:solidFill>
                <a:effectLst/>
                <a:latin typeface="RobotoMono Nerd Font" pitchFamily="2" charset="0"/>
                <a:ea typeface="RobotoMono Nerd Font" pitchFamily="2" charset="0"/>
              </a:rPr>
              <a:t>f"Hệ số </a:t>
            </a:r>
            <a:r>
              <a:rPr lang="en-US" b="1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{</a:t>
            </a:r>
            <a:r>
              <a:rPr lang="en-US">
                <a:latin typeface="RobotoMono Nerd Font" pitchFamily="2" charset="0"/>
                <a:ea typeface="RobotoMono Nerd Font" pitchFamily="2" charset="0"/>
              </a:rPr>
              <a:t>intercept</a:t>
            </a:r>
            <a:r>
              <a:rPr lang="en-US" b="1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}</a:t>
            </a:r>
            <a:r>
              <a:rPr lang="en-US" b="1">
                <a:solidFill>
                  <a:srgbClr val="008080"/>
                </a:solidFill>
                <a:effectLst/>
                <a:latin typeface="RobotoMono Nerd Font" pitchFamily="2" charset="0"/>
                <a:ea typeface="RobotoMono Nerd Font" pitchFamily="2" charset="0"/>
              </a:rPr>
              <a:t>"</a:t>
            </a:r>
            <a:r>
              <a:rPr lang="en-US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)</a:t>
            </a:r>
            <a:br>
              <a:rPr lang="en-US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br>
              <a:rPr lang="en-US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r>
              <a:rPr lang="en-US">
                <a:latin typeface="RobotoMono Nerd Font" pitchFamily="2" charset="0"/>
                <a:ea typeface="RobotoMono Nerd Font" pitchFamily="2" charset="0"/>
              </a:rPr>
              <a:t>score </a:t>
            </a:r>
            <a:r>
              <a:rPr lang="en-US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= </a:t>
            </a:r>
            <a:r>
              <a:rPr lang="en-US">
                <a:latin typeface="RobotoMono Nerd Font" pitchFamily="2" charset="0"/>
                <a:ea typeface="RobotoMono Nerd Font" pitchFamily="2" charset="0"/>
              </a:rPr>
              <a:t>model</a:t>
            </a:r>
            <a:r>
              <a:rPr lang="en-US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.</a:t>
            </a:r>
            <a:r>
              <a:rPr lang="en-US">
                <a:solidFill>
                  <a:srgbClr val="170591"/>
                </a:solidFill>
                <a:effectLst/>
                <a:latin typeface="RobotoMono Nerd Font" pitchFamily="2" charset="0"/>
                <a:ea typeface="RobotoMono Nerd Font" pitchFamily="2" charset="0"/>
              </a:rPr>
              <a:t>score</a:t>
            </a:r>
            <a:r>
              <a:rPr lang="en-US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(</a:t>
            </a:r>
            <a:r>
              <a:rPr lang="en-US">
                <a:latin typeface="RobotoMono Nerd Font" pitchFamily="2" charset="0"/>
                <a:ea typeface="RobotoMono Nerd Font" pitchFamily="2" charset="0"/>
              </a:rPr>
              <a:t>X_test</a:t>
            </a:r>
            <a:r>
              <a:rPr lang="en-US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, </a:t>
            </a:r>
            <a:r>
              <a:rPr lang="en-US">
                <a:latin typeface="RobotoMono Nerd Font" pitchFamily="2" charset="0"/>
                <a:ea typeface="RobotoMono Nerd Font" pitchFamily="2" charset="0"/>
              </a:rPr>
              <a:t>Y_test</a:t>
            </a:r>
            <a:r>
              <a:rPr lang="en-US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)</a:t>
            </a:r>
            <a:br>
              <a:rPr lang="en-US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r>
              <a:rPr lang="en-US">
                <a:solidFill>
                  <a:srgbClr val="000080"/>
                </a:solidFill>
                <a:effectLst/>
                <a:latin typeface="RobotoMono Nerd Font" pitchFamily="2" charset="0"/>
                <a:ea typeface="RobotoMono Nerd Font" pitchFamily="2" charset="0"/>
              </a:rPr>
              <a:t>print</a:t>
            </a:r>
            <a:r>
              <a:rPr lang="en-US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(</a:t>
            </a:r>
            <a:r>
              <a:rPr lang="en-US" b="1">
                <a:solidFill>
                  <a:srgbClr val="008080"/>
                </a:solidFill>
                <a:effectLst/>
                <a:latin typeface="RobotoMono Nerd Font" pitchFamily="2" charset="0"/>
                <a:ea typeface="RobotoMono Nerd Font" pitchFamily="2" charset="0"/>
              </a:rPr>
              <a:t>f"Score = </a:t>
            </a:r>
            <a:r>
              <a:rPr lang="en-US" b="1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{</a:t>
            </a:r>
            <a:r>
              <a:rPr lang="en-US">
                <a:latin typeface="RobotoMono Nerd Font" pitchFamily="2" charset="0"/>
                <a:ea typeface="RobotoMono Nerd Font" pitchFamily="2" charset="0"/>
              </a:rPr>
              <a:t>score </a:t>
            </a:r>
            <a:r>
              <a:rPr lang="en-US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* </a:t>
            </a:r>
            <a:r>
              <a:rPr lang="en-US" b="1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100}</a:t>
            </a:r>
            <a:r>
              <a:rPr lang="en-US" b="1">
                <a:solidFill>
                  <a:srgbClr val="008080"/>
                </a:solidFill>
                <a:effectLst/>
                <a:latin typeface="RobotoMono Nerd Font" pitchFamily="2" charset="0"/>
                <a:ea typeface="RobotoMono Nerd Font" pitchFamily="2" charset="0"/>
              </a:rPr>
              <a:t>%"</a:t>
            </a:r>
            <a:r>
              <a:rPr lang="en-US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)</a:t>
            </a:r>
            <a:br>
              <a:rPr lang="en-US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br>
              <a:rPr lang="en-US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r>
              <a:rPr lang="en-US">
                <a:latin typeface="RobotoMono Nerd Font" pitchFamily="2" charset="0"/>
                <a:ea typeface="RobotoMono Nerd Font" pitchFamily="2" charset="0"/>
              </a:rPr>
              <a:t>fig </a:t>
            </a:r>
            <a:r>
              <a:rPr lang="en-US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= </a:t>
            </a:r>
            <a:r>
              <a:rPr lang="en-US">
                <a:latin typeface="RobotoMono Nerd Font" pitchFamily="2" charset="0"/>
                <a:ea typeface="RobotoMono Nerd Font" pitchFamily="2" charset="0"/>
              </a:rPr>
              <a:t>plt</a:t>
            </a:r>
            <a:r>
              <a:rPr lang="en-US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.</a:t>
            </a:r>
            <a:r>
              <a:rPr lang="en-US">
                <a:solidFill>
                  <a:srgbClr val="170591"/>
                </a:solidFill>
                <a:effectLst/>
                <a:latin typeface="RobotoMono Nerd Font" pitchFamily="2" charset="0"/>
                <a:ea typeface="RobotoMono Nerd Font" pitchFamily="2" charset="0"/>
              </a:rPr>
              <a:t>figure</a:t>
            </a:r>
            <a:r>
              <a:rPr lang="en-US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(</a:t>
            </a:r>
            <a:r>
              <a:rPr lang="en-US">
                <a:solidFill>
                  <a:srgbClr val="660099"/>
                </a:solidFill>
                <a:effectLst/>
                <a:latin typeface="RobotoMono Nerd Font" pitchFamily="2" charset="0"/>
                <a:ea typeface="RobotoMono Nerd Font" pitchFamily="2" charset="0"/>
              </a:rPr>
              <a:t>figsize</a:t>
            </a:r>
            <a:r>
              <a:rPr lang="en-US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=</a:t>
            </a:r>
            <a:r>
              <a:rPr lang="en-US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(</a:t>
            </a:r>
            <a:r>
              <a:rPr lang="en-US" b="1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10</a:t>
            </a:r>
            <a:r>
              <a:rPr lang="en-US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, </a:t>
            </a:r>
            <a:r>
              <a:rPr lang="en-US" b="1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8</a:t>
            </a:r>
            <a:r>
              <a:rPr lang="en-US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))</a:t>
            </a:r>
            <a:br>
              <a:rPr lang="en-US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r>
              <a:rPr lang="en-US">
                <a:latin typeface="RobotoMono Nerd Font" pitchFamily="2" charset="0"/>
                <a:ea typeface="RobotoMono Nerd Font" pitchFamily="2" charset="0"/>
              </a:rPr>
              <a:t>ax </a:t>
            </a:r>
            <a:r>
              <a:rPr lang="en-US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= </a:t>
            </a:r>
            <a:r>
              <a:rPr lang="en-US">
                <a:latin typeface="RobotoMono Nerd Font" pitchFamily="2" charset="0"/>
                <a:ea typeface="RobotoMono Nerd Font" pitchFamily="2" charset="0"/>
              </a:rPr>
              <a:t>fig</a:t>
            </a:r>
            <a:r>
              <a:rPr lang="en-US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.</a:t>
            </a:r>
            <a:r>
              <a:rPr lang="en-US">
                <a:solidFill>
                  <a:srgbClr val="170591"/>
                </a:solidFill>
                <a:effectLst/>
                <a:latin typeface="RobotoMono Nerd Font" pitchFamily="2" charset="0"/>
                <a:ea typeface="RobotoMono Nerd Font" pitchFamily="2" charset="0"/>
              </a:rPr>
              <a:t>add_subplot</a:t>
            </a:r>
            <a:r>
              <a:rPr lang="en-US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(</a:t>
            </a:r>
            <a:r>
              <a:rPr lang="en-US" b="1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111</a:t>
            </a:r>
            <a:r>
              <a:rPr lang="en-US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, </a:t>
            </a:r>
            <a:r>
              <a:rPr lang="en-US">
                <a:solidFill>
                  <a:srgbClr val="660099"/>
                </a:solidFill>
                <a:effectLst/>
                <a:latin typeface="RobotoMono Nerd Font" pitchFamily="2" charset="0"/>
                <a:ea typeface="RobotoMono Nerd Font" pitchFamily="2" charset="0"/>
              </a:rPr>
              <a:t>projection</a:t>
            </a:r>
            <a:r>
              <a:rPr lang="en-US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=</a:t>
            </a:r>
            <a:r>
              <a:rPr lang="en-US" b="1">
                <a:solidFill>
                  <a:srgbClr val="008080"/>
                </a:solidFill>
                <a:effectLst/>
                <a:latin typeface="RobotoMono Nerd Font" pitchFamily="2" charset="0"/>
                <a:ea typeface="RobotoMono Nerd Font" pitchFamily="2" charset="0"/>
              </a:rPr>
              <a:t>'3d'</a:t>
            </a:r>
            <a:r>
              <a:rPr lang="en-US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)</a:t>
            </a:r>
            <a:br>
              <a:rPr lang="en-US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r>
              <a:rPr lang="en-US">
                <a:latin typeface="RobotoMono Nerd Font" pitchFamily="2" charset="0"/>
                <a:ea typeface="RobotoMono Nerd Font" pitchFamily="2" charset="0"/>
              </a:rPr>
              <a:t>ax</a:t>
            </a:r>
            <a:r>
              <a:rPr lang="en-US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.</a:t>
            </a:r>
            <a:r>
              <a:rPr lang="en-US">
                <a:solidFill>
                  <a:srgbClr val="170591"/>
                </a:solidFill>
                <a:effectLst/>
                <a:latin typeface="RobotoMono Nerd Font" pitchFamily="2" charset="0"/>
                <a:ea typeface="RobotoMono Nerd Font" pitchFamily="2" charset="0"/>
              </a:rPr>
              <a:t>scatter3D</a:t>
            </a:r>
            <a:r>
              <a:rPr lang="en-US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(</a:t>
            </a:r>
            <a:r>
              <a:rPr lang="en-US">
                <a:latin typeface="RobotoMono Nerd Font" pitchFamily="2" charset="0"/>
                <a:ea typeface="RobotoMono Nerd Font" pitchFamily="2" charset="0"/>
              </a:rPr>
              <a:t>X</a:t>
            </a:r>
            <a:r>
              <a:rPr lang="en-US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[</a:t>
            </a:r>
            <a:r>
              <a:rPr lang="en-US" b="1">
                <a:solidFill>
                  <a:srgbClr val="008080"/>
                </a:solidFill>
                <a:effectLst/>
                <a:latin typeface="RobotoMono Nerd Font" pitchFamily="2" charset="0"/>
                <a:ea typeface="RobotoMono Nerd Font" pitchFamily="2" charset="0"/>
              </a:rPr>
              <a:t>"Dien tich"</a:t>
            </a:r>
            <a:r>
              <a:rPr lang="en-US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]</a:t>
            </a:r>
            <a:r>
              <a:rPr lang="en-US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, </a:t>
            </a:r>
            <a:r>
              <a:rPr lang="en-US">
                <a:latin typeface="RobotoMono Nerd Font" pitchFamily="2" charset="0"/>
                <a:ea typeface="RobotoMono Nerd Font" pitchFamily="2" charset="0"/>
              </a:rPr>
              <a:t>X</a:t>
            </a:r>
            <a:r>
              <a:rPr lang="en-US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[</a:t>
            </a:r>
            <a:r>
              <a:rPr lang="en-US" b="1">
                <a:solidFill>
                  <a:srgbClr val="008080"/>
                </a:solidFill>
                <a:effectLst/>
                <a:latin typeface="RobotoMono Nerd Font" pitchFamily="2" charset="0"/>
                <a:ea typeface="RobotoMono Nerd Font" pitchFamily="2" charset="0"/>
              </a:rPr>
              <a:t>"1/Khoang Cach"</a:t>
            </a:r>
            <a:r>
              <a:rPr lang="en-US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]</a:t>
            </a:r>
            <a:r>
              <a:rPr lang="en-US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, </a:t>
            </a:r>
            <a:r>
              <a:rPr lang="en-US">
                <a:latin typeface="RobotoMono Nerd Font" pitchFamily="2" charset="0"/>
                <a:ea typeface="RobotoMono Nerd Font" pitchFamily="2" charset="0"/>
              </a:rPr>
              <a:t>Y</a:t>
            </a:r>
            <a:r>
              <a:rPr lang="en-US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, </a:t>
            </a:r>
            <a:r>
              <a:rPr lang="en-US">
                <a:solidFill>
                  <a:srgbClr val="660099"/>
                </a:solidFill>
                <a:effectLst/>
                <a:latin typeface="RobotoMono Nerd Font" pitchFamily="2" charset="0"/>
                <a:ea typeface="RobotoMono Nerd Font" pitchFamily="2" charset="0"/>
              </a:rPr>
              <a:t>c</a:t>
            </a:r>
            <a:r>
              <a:rPr lang="en-US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=</a:t>
            </a:r>
            <a:r>
              <a:rPr lang="en-US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[</a:t>
            </a:r>
            <a:r>
              <a:rPr lang="en-US" b="1">
                <a:solidFill>
                  <a:srgbClr val="008080"/>
                </a:solidFill>
                <a:effectLst/>
                <a:latin typeface="RobotoMono Nerd Font" pitchFamily="2" charset="0"/>
                <a:ea typeface="RobotoMono Nerd Font" pitchFamily="2" charset="0"/>
              </a:rPr>
              <a:t>'b'</a:t>
            </a:r>
            <a:r>
              <a:rPr lang="en-US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]</a:t>
            </a:r>
            <a:r>
              <a:rPr lang="en-US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, </a:t>
            </a:r>
            <a:r>
              <a:rPr lang="en-US">
                <a:solidFill>
                  <a:srgbClr val="660099"/>
                </a:solidFill>
                <a:effectLst/>
                <a:latin typeface="RobotoMono Nerd Font" pitchFamily="2" charset="0"/>
                <a:ea typeface="RobotoMono Nerd Font" pitchFamily="2" charset="0"/>
              </a:rPr>
              <a:t>marker</a:t>
            </a:r>
            <a:r>
              <a:rPr lang="en-US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=</a:t>
            </a:r>
            <a:r>
              <a:rPr lang="en-US" b="1">
                <a:solidFill>
                  <a:srgbClr val="008080"/>
                </a:solidFill>
                <a:effectLst/>
                <a:latin typeface="RobotoMono Nerd Font" pitchFamily="2" charset="0"/>
                <a:ea typeface="RobotoMono Nerd Font" pitchFamily="2" charset="0"/>
              </a:rPr>
              <a:t>'o'</a:t>
            </a:r>
            <a:r>
              <a:rPr lang="en-US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)</a:t>
            </a:r>
            <a:br>
              <a:rPr lang="en-US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br>
              <a:rPr lang="en-US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r>
              <a:rPr lang="en-US">
                <a:latin typeface="RobotoMono Nerd Font" pitchFamily="2" charset="0"/>
                <a:ea typeface="RobotoMono Nerd Font" pitchFamily="2" charset="0"/>
              </a:rPr>
              <a:t>ax</a:t>
            </a:r>
            <a:r>
              <a:rPr lang="en-US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.</a:t>
            </a:r>
            <a:r>
              <a:rPr lang="en-US">
                <a:solidFill>
                  <a:srgbClr val="170591"/>
                </a:solidFill>
                <a:effectLst/>
                <a:latin typeface="RobotoMono Nerd Font" pitchFamily="2" charset="0"/>
                <a:ea typeface="RobotoMono Nerd Font" pitchFamily="2" charset="0"/>
              </a:rPr>
              <a:t>set_xlabel</a:t>
            </a:r>
            <a:r>
              <a:rPr lang="en-US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(</a:t>
            </a:r>
            <a:r>
              <a:rPr lang="en-US" b="1">
                <a:solidFill>
                  <a:srgbClr val="008080"/>
                </a:solidFill>
                <a:effectLst/>
                <a:latin typeface="RobotoMono Nerd Font" pitchFamily="2" charset="0"/>
                <a:ea typeface="RobotoMono Nerd Font" pitchFamily="2" charset="0"/>
              </a:rPr>
              <a:t>'Diện tích'</a:t>
            </a:r>
            <a:r>
              <a:rPr lang="en-US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)</a:t>
            </a:r>
            <a:br>
              <a:rPr lang="en-US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r>
              <a:rPr lang="en-US">
                <a:latin typeface="RobotoMono Nerd Font" pitchFamily="2" charset="0"/>
                <a:ea typeface="RobotoMono Nerd Font" pitchFamily="2" charset="0"/>
              </a:rPr>
              <a:t>ax</a:t>
            </a:r>
            <a:r>
              <a:rPr lang="en-US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.</a:t>
            </a:r>
            <a:r>
              <a:rPr lang="en-US">
                <a:solidFill>
                  <a:srgbClr val="170591"/>
                </a:solidFill>
                <a:effectLst/>
                <a:latin typeface="RobotoMono Nerd Font" pitchFamily="2" charset="0"/>
                <a:ea typeface="RobotoMono Nerd Font" pitchFamily="2" charset="0"/>
              </a:rPr>
              <a:t>set_ylabel</a:t>
            </a:r>
            <a:r>
              <a:rPr lang="en-US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(</a:t>
            </a:r>
            <a:r>
              <a:rPr lang="en-US" b="1">
                <a:solidFill>
                  <a:srgbClr val="008080"/>
                </a:solidFill>
                <a:effectLst/>
                <a:latin typeface="RobotoMono Nerd Font" pitchFamily="2" charset="0"/>
                <a:ea typeface="RobotoMono Nerd Font" pitchFamily="2" charset="0"/>
              </a:rPr>
              <a:t>'1 / Khoảng cách '</a:t>
            </a:r>
            <a:r>
              <a:rPr lang="en-US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)</a:t>
            </a:r>
            <a:br>
              <a:rPr lang="en-US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r>
              <a:rPr lang="en-US">
                <a:latin typeface="RobotoMono Nerd Font" pitchFamily="2" charset="0"/>
                <a:ea typeface="RobotoMono Nerd Font" pitchFamily="2" charset="0"/>
              </a:rPr>
              <a:t>ax</a:t>
            </a:r>
            <a:r>
              <a:rPr lang="en-US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.</a:t>
            </a:r>
            <a:r>
              <a:rPr lang="en-US">
                <a:solidFill>
                  <a:srgbClr val="170591"/>
                </a:solidFill>
                <a:effectLst/>
                <a:latin typeface="RobotoMono Nerd Font" pitchFamily="2" charset="0"/>
                <a:ea typeface="RobotoMono Nerd Font" pitchFamily="2" charset="0"/>
              </a:rPr>
              <a:t>set_zlabel</a:t>
            </a:r>
            <a:r>
              <a:rPr lang="en-US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(</a:t>
            </a:r>
            <a:r>
              <a:rPr lang="en-US" b="1">
                <a:solidFill>
                  <a:srgbClr val="008080"/>
                </a:solidFill>
                <a:effectLst/>
                <a:latin typeface="RobotoMono Nerd Font" pitchFamily="2" charset="0"/>
                <a:ea typeface="RobotoMono Nerd Font" pitchFamily="2" charset="0"/>
              </a:rPr>
              <a:t>'Giá (Triệu VND)'</a:t>
            </a:r>
            <a:r>
              <a:rPr lang="en-US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)</a:t>
            </a:r>
            <a:br>
              <a:rPr lang="en-US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r>
              <a:rPr lang="en-US">
                <a:latin typeface="RobotoMono Nerd Font" pitchFamily="2" charset="0"/>
                <a:ea typeface="RobotoMono Nerd Font" pitchFamily="2" charset="0"/>
              </a:rPr>
              <a:t>plt</a:t>
            </a:r>
            <a:r>
              <a:rPr lang="en-US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.</a:t>
            </a:r>
            <a:r>
              <a:rPr lang="en-US">
                <a:solidFill>
                  <a:srgbClr val="170591"/>
                </a:solidFill>
                <a:effectLst/>
                <a:latin typeface="RobotoMono Nerd Font" pitchFamily="2" charset="0"/>
                <a:ea typeface="RobotoMono Nerd Font" pitchFamily="2" charset="0"/>
              </a:rPr>
              <a:t>show</a:t>
            </a:r>
            <a:r>
              <a:rPr lang="en-US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()</a:t>
            </a:r>
            <a:endParaRPr lang="en-US">
              <a:latin typeface="RobotoMono Nerd Font" pitchFamily="2" charset="0"/>
              <a:ea typeface="RobotoMono Nerd Font" pitchFamily="2" charset="0"/>
            </a:endParaRPr>
          </a:p>
        </p:txBody>
      </p:sp>
      <p:sp>
        <p:nvSpPr>
          <p:cNvPr id="3" name="Folded Corner 2">
            <a:extLst>
              <a:ext uri="{FF2B5EF4-FFF2-40B4-BE49-F238E27FC236}">
                <a16:creationId xmlns:a16="http://schemas.microsoft.com/office/drawing/2014/main" id="{12127761-D52A-8A47-B3D8-A4EDAF29A322}"/>
              </a:ext>
            </a:extLst>
          </p:cNvPr>
          <p:cNvSpPr/>
          <p:nvPr/>
        </p:nvSpPr>
        <p:spPr>
          <a:xfrm>
            <a:off x="7446935" y="4698333"/>
            <a:ext cx="1580828" cy="340962"/>
          </a:xfrm>
          <a:prstGeom prst="foldedCorner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HousePrice1.py 2</a:t>
            </a:r>
          </a:p>
        </p:txBody>
      </p:sp>
    </p:spTree>
    <p:extLst>
      <p:ext uri="{BB962C8B-B14F-4D97-AF65-F5344CB8AC3E}">
        <p14:creationId xmlns:p14="http://schemas.microsoft.com/office/powerpoint/2010/main" val="11737523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FE05C-1DDF-6B4C-96EE-EB7E75A4B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Bài tập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E6DF2-452D-DF41-815B-451C5B4B18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Không sử dung ScikitLearn hãy viết code Python thuần thuật toán Gradient Descent để tìm ra:</a:t>
            </a:r>
          </a:p>
          <a:p>
            <a:pPr lvl="1"/>
            <a:r>
              <a:rPr lang="en-US"/>
              <a:t>w0: intercept</a:t>
            </a:r>
          </a:p>
          <a:p>
            <a:pPr lvl="1"/>
            <a:r>
              <a:rPr lang="en-US"/>
              <a:t>w1: coefficient cho feature diện tích</a:t>
            </a:r>
          </a:p>
          <a:p>
            <a:pPr lvl="1"/>
            <a:r>
              <a:rPr lang="en-US"/>
              <a:t>W2: coefficient cho feature nghịch đảo khoảng cách đến trung tâm Hồ Gươm</a:t>
            </a:r>
          </a:p>
        </p:txBody>
      </p:sp>
    </p:spTree>
    <p:extLst>
      <p:ext uri="{BB962C8B-B14F-4D97-AF65-F5344CB8AC3E}">
        <p14:creationId xmlns:p14="http://schemas.microsoft.com/office/powerpoint/2010/main" val="1772915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A0F59EA-C348-1E40-A149-02C752E0F324}"/>
              </a:ext>
            </a:extLst>
          </p:cNvPr>
          <p:cNvSpPr/>
          <p:nvPr/>
        </p:nvSpPr>
        <p:spPr>
          <a:xfrm>
            <a:off x="550506" y="379591"/>
            <a:ext cx="816428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rgbClr val="7F0055"/>
                </a:solidFill>
                <a:effectLst/>
                <a:latin typeface="RobotoMono Nerd Font" pitchFamily="2" charset="0"/>
                <a:ea typeface="RobotoMono Nerd Font" pitchFamily="2" charset="0"/>
              </a:rPr>
              <a:t>import </a:t>
            </a:r>
            <a:r>
              <a:rPr lang="en-US" sz="2000">
                <a:latin typeface="RobotoMono Nerd Font" pitchFamily="2" charset="0"/>
                <a:ea typeface="RobotoMono Nerd Font" pitchFamily="2" charset="0"/>
              </a:rPr>
              <a:t>pandas </a:t>
            </a:r>
            <a:r>
              <a:rPr lang="en-US" sz="2000" b="1">
                <a:solidFill>
                  <a:srgbClr val="7F0055"/>
                </a:solidFill>
                <a:effectLst/>
                <a:latin typeface="RobotoMono Nerd Font" pitchFamily="2" charset="0"/>
                <a:ea typeface="RobotoMono Nerd Font" pitchFamily="2" charset="0"/>
              </a:rPr>
              <a:t>as </a:t>
            </a:r>
            <a:r>
              <a:rPr lang="en-US" sz="2000">
                <a:latin typeface="RobotoMono Nerd Font" pitchFamily="2" charset="0"/>
                <a:ea typeface="RobotoMono Nerd Font" pitchFamily="2" charset="0"/>
              </a:rPr>
              <a:t>pd</a:t>
            </a:r>
            <a:br>
              <a:rPr lang="en-US" sz="2000">
                <a:latin typeface="RobotoMono Nerd Font" pitchFamily="2" charset="0"/>
                <a:ea typeface="RobotoMono Nerd Font" pitchFamily="2" charset="0"/>
              </a:rPr>
            </a:br>
            <a:r>
              <a:rPr lang="en-US" sz="2000" b="1">
                <a:solidFill>
                  <a:srgbClr val="7F0055"/>
                </a:solidFill>
                <a:effectLst/>
                <a:latin typeface="RobotoMono Nerd Font" pitchFamily="2" charset="0"/>
                <a:ea typeface="RobotoMono Nerd Font" pitchFamily="2" charset="0"/>
              </a:rPr>
              <a:t>import </a:t>
            </a:r>
            <a:r>
              <a:rPr lang="en-US" sz="2000">
                <a:latin typeface="RobotoMono Nerd Font" pitchFamily="2" charset="0"/>
                <a:ea typeface="RobotoMono Nerd Font" pitchFamily="2" charset="0"/>
              </a:rPr>
              <a:t>matplotlib</a:t>
            </a:r>
            <a:r>
              <a:rPr lang="en-US" sz="20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.</a:t>
            </a:r>
            <a:r>
              <a:rPr lang="en-US" sz="2000">
                <a:latin typeface="RobotoMono Nerd Font" pitchFamily="2" charset="0"/>
                <a:ea typeface="RobotoMono Nerd Font" pitchFamily="2" charset="0"/>
              </a:rPr>
              <a:t>pyplot </a:t>
            </a:r>
            <a:r>
              <a:rPr lang="en-US" sz="2000" b="1">
                <a:solidFill>
                  <a:srgbClr val="7F0055"/>
                </a:solidFill>
                <a:effectLst/>
                <a:latin typeface="RobotoMono Nerd Font" pitchFamily="2" charset="0"/>
                <a:ea typeface="RobotoMono Nerd Font" pitchFamily="2" charset="0"/>
              </a:rPr>
              <a:t>as </a:t>
            </a:r>
            <a:r>
              <a:rPr lang="en-US" sz="2000">
                <a:latin typeface="RobotoMono Nerd Font" pitchFamily="2" charset="0"/>
                <a:ea typeface="RobotoMono Nerd Font" pitchFamily="2" charset="0"/>
              </a:rPr>
              <a:t>plt</a:t>
            </a:r>
            <a:br>
              <a:rPr lang="en-US" sz="2000">
                <a:latin typeface="RobotoMono Nerd Font" pitchFamily="2" charset="0"/>
                <a:ea typeface="RobotoMono Nerd Font" pitchFamily="2" charset="0"/>
              </a:rPr>
            </a:br>
            <a:br>
              <a:rPr lang="en-US" sz="2000">
                <a:latin typeface="RobotoMono Nerd Font" pitchFamily="2" charset="0"/>
                <a:ea typeface="RobotoMono Nerd Font" pitchFamily="2" charset="0"/>
              </a:rPr>
            </a:br>
            <a:r>
              <a:rPr lang="en-US" sz="2000">
                <a:latin typeface="RobotoMono Nerd Font" pitchFamily="2" charset="0"/>
                <a:ea typeface="RobotoMono Nerd Font" pitchFamily="2" charset="0"/>
              </a:rPr>
              <a:t>data </a:t>
            </a:r>
            <a:r>
              <a:rPr lang="en-US" sz="20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= </a:t>
            </a:r>
            <a:r>
              <a:rPr lang="en-US" sz="2000">
                <a:latin typeface="RobotoMono Nerd Font" pitchFamily="2" charset="0"/>
                <a:ea typeface="RobotoMono Nerd Font" pitchFamily="2" charset="0"/>
              </a:rPr>
              <a:t>pd</a:t>
            </a:r>
            <a:r>
              <a:rPr lang="en-US" sz="20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.</a:t>
            </a:r>
            <a:r>
              <a:rPr lang="en-US" sz="2000">
                <a:solidFill>
                  <a:srgbClr val="170591"/>
                </a:solidFill>
                <a:effectLst/>
                <a:latin typeface="RobotoMono Nerd Font" pitchFamily="2" charset="0"/>
                <a:ea typeface="RobotoMono Nerd Font" pitchFamily="2" charset="0"/>
              </a:rPr>
              <a:t>read_csv</a:t>
            </a:r>
            <a:r>
              <a:rPr lang="en-US" sz="20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(</a:t>
            </a:r>
            <a:r>
              <a:rPr lang="en-US" sz="2000" b="1">
                <a:solidFill>
                  <a:srgbClr val="008080"/>
                </a:solidFill>
                <a:effectLst/>
                <a:latin typeface="RobotoMono Nerd Font" pitchFamily="2" charset="0"/>
                <a:ea typeface="RobotoMono Nerd Font" pitchFamily="2" charset="0"/>
              </a:rPr>
              <a:t>'data_linear.csv'</a:t>
            </a:r>
            <a:r>
              <a:rPr lang="en-US" sz="20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)</a:t>
            </a:r>
            <a:r>
              <a:rPr lang="en-US" sz="20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.</a:t>
            </a:r>
            <a:r>
              <a:rPr lang="en-US" sz="2000">
                <a:latin typeface="RobotoMono Nerd Font" pitchFamily="2" charset="0"/>
                <a:ea typeface="RobotoMono Nerd Font" pitchFamily="2" charset="0"/>
              </a:rPr>
              <a:t>values</a:t>
            </a:r>
            <a:br>
              <a:rPr lang="en-US" sz="2000">
                <a:latin typeface="RobotoMono Nerd Font" pitchFamily="2" charset="0"/>
                <a:ea typeface="RobotoMono Nerd Font" pitchFamily="2" charset="0"/>
              </a:rPr>
            </a:br>
            <a:br>
              <a:rPr lang="en-US" sz="2000">
                <a:latin typeface="RobotoMono Nerd Font" pitchFamily="2" charset="0"/>
                <a:ea typeface="RobotoMono Nerd Font" pitchFamily="2" charset="0"/>
              </a:rPr>
            </a:br>
            <a:r>
              <a:rPr lang="en-US" sz="2000">
                <a:solidFill>
                  <a:srgbClr val="000080"/>
                </a:solidFill>
                <a:effectLst/>
                <a:latin typeface="RobotoMono Nerd Font" pitchFamily="2" charset="0"/>
                <a:ea typeface="RobotoMono Nerd Font" pitchFamily="2" charset="0"/>
              </a:rPr>
              <a:t>print</a:t>
            </a:r>
            <a:r>
              <a:rPr lang="en-US" sz="20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(</a:t>
            </a:r>
            <a:r>
              <a:rPr lang="en-US" sz="2000">
                <a:latin typeface="RobotoMono Nerd Font" pitchFamily="2" charset="0"/>
                <a:ea typeface="RobotoMono Nerd Font" pitchFamily="2" charset="0"/>
              </a:rPr>
              <a:t>data</a:t>
            </a:r>
            <a:r>
              <a:rPr lang="en-US" sz="20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.</a:t>
            </a:r>
            <a:r>
              <a:rPr lang="en-US" sz="2000">
                <a:latin typeface="RobotoMono Nerd Font" pitchFamily="2" charset="0"/>
                <a:ea typeface="RobotoMono Nerd Font" pitchFamily="2" charset="0"/>
              </a:rPr>
              <a:t>shape</a:t>
            </a:r>
            <a:r>
              <a:rPr lang="en-US" sz="20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)  </a:t>
            </a:r>
            <a:r>
              <a:rPr lang="en-US" sz="2000">
                <a:solidFill>
                  <a:srgbClr val="3F7F5F"/>
                </a:solidFill>
                <a:effectLst/>
                <a:latin typeface="RobotoMono Nerd Font" pitchFamily="2" charset="0"/>
                <a:ea typeface="RobotoMono Nerd Font" pitchFamily="2" charset="0"/>
              </a:rPr>
              <a:t># (30, 2) ~ 30 dòng - 2 cột</a:t>
            </a:r>
            <a:br>
              <a:rPr lang="en-US" sz="2000">
                <a:solidFill>
                  <a:srgbClr val="3F7F5F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br>
              <a:rPr lang="en-US" sz="2000">
                <a:solidFill>
                  <a:srgbClr val="3F7F5F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r>
              <a:rPr lang="en-US" sz="2000">
                <a:latin typeface="RobotoMono Nerd Font" pitchFamily="2" charset="0"/>
                <a:ea typeface="RobotoMono Nerd Font" pitchFamily="2" charset="0"/>
              </a:rPr>
              <a:t>plt</a:t>
            </a:r>
            <a:r>
              <a:rPr lang="en-US" sz="20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.</a:t>
            </a:r>
            <a:r>
              <a:rPr lang="en-US" sz="2000">
                <a:solidFill>
                  <a:srgbClr val="170591"/>
                </a:solidFill>
                <a:effectLst/>
                <a:latin typeface="RobotoMono Nerd Font" pitchFamily="2" charset="0"/>
                <a:ea typeface="RobotoMono Nerd Font" pitchFamily="2" charset="0"/>
              </a:rPr>
              <a:t>scatter</a:t>
            </a:r>
            <a:r>
              <a:rPr lang="en-US" sz="20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(</a:t>
            </a:r>
            <a:r>
              <a:rPr lang="en-US" sz="2000">
                <a:latin typeface="RobotoMono Nerd Font" pitchFamily="2" charset="0"/>
                <a:ea typeface="RobotoMono Nerd Font" pitchFamily="2" charset="0"/>
              </a:rPr>
              <a:t>data</a:t>
            </a:r>
            <a:r>
              <a:rPr lang="en-US" sz="20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[</a:t>
            </a:r>
            <a:r>
              <a:rPr lang="en-US" sz="20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:, </a:t>
            </a:r>
            <a:r>
              <a:rPr lang="en-US" sz="2000" b="1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0</a:t>
            </a:r>
            <a:r>
              <a:rPr lang="en-US" sz="20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]</a:t>
            </a:r>
            <a:r>
              <a:rPr lang="en-US" sz="20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, </a:t>
            </a:r>
            <a:r>
              <a:rPr lang="en-US" sz="2000">
                <a:latin typeface="RobotoMono Nerd Font" pitchFamily="2" charset="0"/>
                <a:ea typeface="RobotoMono Nerd Font" pitchFamily="2" charset="0"/>
              </a:rPr>
              <a:t>data</a:t>
            </a:r>
            <a:r>
              <a:rPr lang="en-US" sz="20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[</a:t>
            </a:r>
            <a:r>
              <a:rPr lang="en-US" sz="20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:, </a:t>
            </a:r>
            <a:r>
              <a:rPr lang="en-US" sz="2000" b="1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1</a:t>
            </a:r>
            <a:r>
              <a:rPr lang="en-US" sz="20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])</a:t>
            </a:r>
            <a:br>
              <a:rPr lang="en-US" sz="20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r>
              <a:rPr lang="en-US" sz="2000">
                <a:latin typeface="RobotoMono Nerd Font" pitchFamily="2" charset="0"/>
                <a:ea typeface="RobotoMono Nerd Font" pitchFamily="2" charset="0"/>
              </a:rPr>
              <a:t>plt</a:t>
            </a:r>
            <a:r>
              <a:rPr lang="en-US" sz="20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.</a:t>
            </a:r>
            <a:r>
              <a:rPr lang="en-US" sz="2000">
                <a:solidFill>
                  <a:srgbClr val="170591"/>
                </a:solidFill>
                <a:effectLst/>
                <a:latin typeface="RobotoMono Nerd Font" pitchFamily="2" charset="0"/>
                <a:ea typeface="RobotoMono Nerd Font" pitchFamily="2" charset="0"/>
              </a:rPr>
              <a:t>xlabel</a:t>
            </a:r>
            <a:r>
              <a:rPr lang="en-US" sz="20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(</a:t>
            </a:r>
            <a:r>
              <a:rPr lang="en-US" sz="2000" b="1">
                <a:solidFill>
                  <a:srgbClr val="008080"/>
                </a:solidFill>
                <a:effectLst/>
                <a:latin typeface="RobotoMono Nerd Font" pitchFamily="2" charset="0"/>
                <a:ea typeface="RobotoMono Nerd Font" pitchFamily="2" charset="0"/>
              </a:rPr>
              <a:t>'mét vuông'</a:t>
            </a:r>
            <a:r>
              <a:rPr lang="en-US" sz="20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)</a:t>
            </a:r>
            <a:br>
              <a:rPr lang="en-US" sz="20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r>
              <a:rPr lang="en-US" sz="2000">
                <a:latin typeface="RobotoMono Nerd Font" pitchFamily="2" charset="0"/>
                <a:ea typeface="RobotoMono Nerd Font" pitchFamily="2" charset="0"/>
              </a:rPr>
              <a:t>plt</a:t>
            </a:r>
            <a:r>
              <a:rPr lang="en-US" sz="20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.</a:t>
            </a:r>
            <a:r>
              <a:rPr lang="en-US" sz="2000">
                <a:solidFill>
                  <a:srgbClr val="170591"/>
                </a:solidFill>
                <a:effectLst/>
                <a:latin typeface="RobotoMono Nerd Font" pitchFamily="2" charset="0"/>
                <a:ea typeface="RobotoMono Nerd Font" pitchFamily="2" charset="0"/>
              </a:rPr>
              <a:t>ylabel</a:t>
            </a:r>
            <a:r>
              <a:rPr lang="en-US" sz="20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(</a:t>
            </a:r>
            <a:r>
              <a:rPr lang="en-US" sz="2000" b="1">
                <a:solidFill>
                  <a:srgbClr val="008080"/>
                </a:solidFill>
                <a:effectLst/>
                <a:latin typeface="RobotoMono Nerd Font" pitchFamily="2" charset="0"/>
                <a:ea typeface="RobotoMono Nerd Font" pitchFamily="2" charset="0"/>
              </a:rPr>
              <a:t>'giá'</a:t>
            </a:r>
            <a:r>
              <a:rPr lang="en-US" sz="20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)</a:t>
            </a:r>
            <a:br>
              <a:rPr lang="en-US" sz="20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</a:br>
            <a:r>
              <a:rPr lang="en-US" sz="2000">
                <a:latin typeface="RobotoMono Nerd Font" pitchFamily="2" charset="0"/>
                <a:ea typeface="RobotoMono Nerd Font" pitchFamily="2" charset="0"/>
              </a:rPr>
              <a:t>plt</a:t>
            </a:r>
            <a:r>
              <a:rPr lang="en-US" sz="2000">
                <a:solidFill>
                  <a:srgbClr val="333333"/>
                </a:solidFill>
                <a:effectLst/>
                <a:latin typeface="RobotoMono Nerd Font" pitchFamily="2" charset="0"/>
                <a:ea typeface="RobotoMono Nerd Font" pitchFamily="2" charset="0"/>
              </a:rPr>
              <a:t>.</a:t>
            </a:r>
            <a:r>
              <a:rPr lang="en-US" sz="2000">
                <a:solidFill>
                  <a:srgbClr val="170591"/>
                </a:solidFill>
                <a:effectLst/>
                <a:latin typeface="RobotoMono Nerd Font" pitchFamily="2" charset="0"/>
                <a:ea typeface="RobotoMono Nerd Font" pitchFamily="2" charset="0"/>
              </a:rPr>
              <a:t>show</a:t>
            </a:r>
            <a:r>
              <a:rPr lang="en-US" sz="2000">
                <a:solidFill>
                  <a:srgbClr val="000066"/>
                </a:solidFill>
                <a:effectLst/>
                <a:latin typeface="RobotoMono Nerd Font" pitchFamily="2" charset="0"/>
                <a:ea typeface="RobotoMono Nerd Font" pitchFamily="2" charset="0"/>
              </a:rPr>
              <a:t>()</a:t>
            </a:r>
            <a:endParaRPr lang="en-US" sz="2000">
              <a:latin typeface="RobotoMono Nerd Font" pitchFamily="2" charset="0"/>
              <a:ea typeface="RobotoMono Nerd Font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31364A-E5BD-184D-89D7-2347516D1D42}"/>
              </a:ext>
            </a:extLst>
          </p:cNvPr>
          <p:cNvSpPr txBox="1"/>
          <p:nvPr/>
        </p:nvSpPr>
        <p:spPr>
          <a:xfrm>
            <a:off x="2720106" y="4441372"/>
            <a:ext cx="3825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Code in ra dữ liệu mét vuông và giá nhà</a:t>
            </a:r>
          </a:p>
        </p:txBody>
      </p:sp>
    </p:spTree>
    <p:extLst>
      <p:ext uri="{BB962C8B-B14F-4D97-AF65-F5344CB8AC3E}">
        <p14:creationId xmlns:p14="http://schemas.microsoft.com/office/powerpoint/2010/main" val="4036010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25AFD-4BC2-A447-8E80-4FD55609A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Ôn lại hàm tuyến tính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27C1AB-EB04-484B-BA9C-FB015F915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695" y="821094"/>
            <a:ext cx="5765705" cy="40987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113E42C-0720-7648-981A-3AEDDCCEC234}"/>
                  </a:ext>
                </a:extLst>
              </p:cNvPr>
              <p:cNvSpPr txBox="1"/>
              <p:nvPr/>
            </p:nvSpPr>
            <p:spPr>
              <a:xfrm>
                <a:off x="335902" y="1259633"/>
                <a:ext cx="262609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200" b="0" i="1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sz="3200" b="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3200" b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113E42C-0720-7648-981A-3AEDDCCEC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02" y="1259633"/>
                <a:ext cx="2626095" cy="492443"/>
              </a:xfrm>
              <a:prstGeom prst="rect">
                <a:avLst/>
              </a:prstGeom>
              <a:blipFill>
                <a:blip r:embed="rId3"/>
                <a:stretch>
                  <a:fillRect l="-481" t="-5000" r="-962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563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0C970-CCB6-4C47-B7F3-723B0241E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Tìm a và b nếu biết mảng giá trị x, 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6D9165E-7D4C-C34D-A135-D566C2CE15DC}"/>
                  </a:ext>
                </a:extLst>
              </p:cNvPr>
              <p:cNvSpPr txBox="1"/>
              <p:nvPr/>
            </p:nvSpPr>
            <p:spPr>
              <a:xfrm>
                <a:off x="424286" y="927670"/>
                <a:ext cx="262609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32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vi-VN" sz="3200" b="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vi-VN" sz="32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sz="32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3200" b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6D9165E-7D4C-C34D-A135-D566C2CE1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286" y="927670"/>
                <a:ext cx="2626095" cy="492443"/>
              </a:xfrm>
              <a:prstGeom prst="rect">
                <a:avLst/>
              </a:prstGeom>
              <a:blipFill>
                <a:blip r:embed="rId2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01BA642-F6AC-B345-B2C0-368AF68E49B7}"/>
                  </a:ext>
                </a:extLst>
              </p:cNvPr>
              <p:cNvSpPr txBox="1"/>
              <p:nvPr/>
            </p:nvSpPr>
            <p:spPr>
              <a:xfrm>
                <a:off x="424287" y="1907164"/>
                <a:ext cx="262609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32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vi-VN" sz="32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sz="32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3200" b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01BA642-F6AC-B345-B2C0-368AF68E49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287" y="1907164"/>
                <a:ext cx="2626095" cy="492443"/>
              </a:xfrm>
              <a:prstGeom prst="rect">
                <a:avLst/>
              </a:prstGeom>
              <a:blipFill>
                <a:blip r:embed="rId3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4F3AF6-39B6-0A44-B2BC-DF3AC0D5E0A5}"/>
                  </a:ext>
                </a:extLst>
              </p:cNvPr>
              <p:cNvSpPr txBox="1"/>
              <p:nvPr/>
            </p:nvSpPr>
            <p:spPr>
              <a:xfrm>
                <a:off x="526942" y="2881266"/>
                <a:ext cx="2655920" cy="10391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600" b="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6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3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600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3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vi-VN" sz="3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600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3600" b="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60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4F3AF6-39B6-0A44-B2BC-DF3AC0D5E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942" y="2881266"/>
                <a:ext cx="2655920" cy="1039195"/>
              </a:xfrm>
              <a:prstGeom prst="rect">
                <a:avLst/>
              </a:prstGeom>
              <a:blipFill>
                <a:blip r:embed="rId4"/>
                <a:stretch>
                  <a:fillRect l="-948" r="-5687" b="-9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22912B5-DA79-8744-A9B3-E92733EF2397}"/>
                  </a:ext>
                </a:extLst>
              </p:cNvPr>
              <p:cNvSpPr txBox="1"/>
              <p:nvPr/>
            </p:nvSpPr>
            <p:spPr>
              <a:xfrm>
                <a:off x="4029559" y="2995752"/>
                <a:ext cx="3262368" cy="8102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3600" b="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6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3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vi-VN" sz="3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600"/>
                  <a:t>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3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3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vi-VN" sz="3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36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22912B5-DA79-8744-A9B3-E92733EF2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559" y="2995752"/>
                <a:ext cx="3262368" cy="810222"/>
              </a:xfrm>
              <a:prstGeom prst="rect">
                <a:avLst/>
              </a:prstGeom>
              <a:blipFill>
                <a:blip r:embed="rId5"/>
                <a:stretch>
                  <a:fillRect l="-4651" t="-10769" r="-1550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8791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8CDC84-3B0F-704A-89F2-33B23A1A6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484" y="0"/>
            <a:ext cx="741906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676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4D060BF-2B3B-A94A-9060-5F813A252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734" y="0"/>
            <a:ext cx="7391429" cy="521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856193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nearRegression" id="{963C5713-52FA-5A47-A48C-3624407CFCC7}" vid="{860F790E-46D0-7D43-AB64-638FAF590A5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Streamline</Template>
  <TotalTime>848</TotalTime>
  <Words>781</Words>
  <Application>Microsoft Macintosh PowerPoint</Application>
  <PresentationFormat>On-screen Show (16:9)</PresentationFormat>
  <Paragraphs>115</Paragraphs>
  <Slides>47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Lato</vt:lpstr>
      <vt:lpstr>Cambria Math</vt:lpstr>
      <vt:lpstr>Arial</vt:lpstr>
      <vt:lpstr>Verdana</vt:lpstr>
      <vt:lpstr>Raleway</vt:lpstr>
      <vt:lpstr>RobotoMono Nerd Font</vt:lpstr>
      <vt:lpstr>Streamline</vt:lpstr>
      <vt:lpstr>Linear Regression</vt:lpstr>
      <vt:lpstr>Đặt vấn đề</vt:lpstr>
      <vt:lpstr>nhiều đại lượng tương quan tỷ lệ thuận</vt:lpstr>
      <vt:lpstr>Bài toán ước lượng giá nhà theo diện tích</vt:lpstr>
      <vt:lpstr>PowerPoint Presentation</vt:lpstr>
      <vt:lpstr>Ôn lại hàm tuyến tính</vt:lpstr>
      <vt:lpstr>Tìm a và b nếu biết mảng giá trị x, y</vt:lpstr>
      <vt:lpstr>PowerPoint Presentation</vt:lpstr>
      <vt:lpstr>PowerPoint Presentation</vt:lpstr>
      <vt:lpstr>PowerPoint Presentation</vt:lpstr>
      <vt:lpstr>Ôn lại kiến thức đạo hàm</vt:lpstr>
      <vt:lpstr>Tham khảo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Bài tập tính công thức đạo hàm</vt:lpstr>
      <vt:lpstr>Minimize Loss Function</vt:lpstr>
      <vt:lpstr>PowerPoint Presentation</vt:lpstr>
      <vt:lpstr>Áp dụng với nhiều điểm</vt:lpstr>
      <vt:lpstr>Gradient Descent</vt:lpstr>
      <vt:lpstr>PowerPoint Presentation</vt:lpstr>
      <vt:lpstr>Chọn giá trị learningrate phù hơp</vt:lpstr>
      <vt:lpstr>PowerPoint Presentation</vt:lpstr>
      <vt:lpstr>PowerPoint Presentation</vt:lpstr>
      <vt:lpstr>Đạo hàm của Loss function theo〖 ω〗_0 và ω_1</vt:lpstr>
      <vt:lpstr>PowerPoint Presentation</vt:lpstr>
      <vt:lpstr>PowerPoint Presentation</vt:lpstr>
      <vt:lpstr>Áp dụng gradient descent</vt:lpstr>
      <vt:lpstr>PowerPoint Presentation</vt:lpstr>
      <vt:lpstr>PowerPoint Presentation</vt:lpstr>
      <vt:lpstr>PowerPoint Presentation</vt:lpstr>
      <vt:lpstr>PowerPoint Presentation</vt:lpstr>
      <vt:lpstr>Giải quyết bằng Scikit Learn</vt:lpstr>
      <vt:lpstr>PowerPoint Presentation</vt:lpstr>
      <vt:lpstr>Validate by Split Test</vt:lpstr>
      <vt:lpstr>PowerPoint Presentation</vt:lpstr>
      <vt:lpstr>Ransac Regression loại bỏ outliers</vt:lpstr>
      <vt:lpstr>Multi variables Linear Regression</vt:lpstr>
      <vt:lpstr>Dự báo hàm tuyến tính nhiều biến</vt:lpstr>
      <vt:lpstr>PowerPoint Presentation</vt:lpstr>
      <vt:lpstr>Sinh dữ liệu</vt:lpstr>
      <vt:lpstr>PowerPoint Presentation</vt:lpstr>
      <vt:lpstr>PowerPoint Presentation</vt:lpstr>
      <vt:lpstr>PowerPoint Presentation</vt:lpstr>
      <vt:lpstr>Bài tập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</dc:title>
  <dc:creator>Microsoft Office User</dc:creator>
  <cp:lastModifiedBy>Microsoft Office User</cp:lastModifiedBy>
  <cp:revision>75</cp:revision>
  <cp:lastPrinted>2019-08-16T09:32:08Z</cp:lastPrinted>
  <dcterms:created xsi:type="dcterms:W3CDTF">2019-08-16T03:40:31Z</dcterms:created>
  <dcterms:modified xsi:type="dcterms:W3CDTF">2019-08-19T03:23:34Z</dcterms:modified>
</cp:coreProperties>
</file>