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59" r:id="rId1"/>
  </p:sldMasterIdLst>
  <p:notesMasterIdLst>
    <p:notesMasterId r:id="rId7"/>
  </p:notesMasterIdLst>
  <p:sldIdLst>
    <p:sldId id="256" r:id="rId2"/>
    <p:sldId id="303" r:id="rId3"/>
    <p:sldId id="308" r:id="rId4"/>
    <p:sldId id="304" r:id="rId5"/>
    <p:sldId id="309" r:id="rId6"/>
  </p:sldIdLst>
  <p:sldSz cx="9144000" cy="5143500" type="screen16x9"/>
  <p:notesSz cx="6858000" cy="9144000"/>
  <p:embeddedFontLst>
    <p:embeddedFont>
      <p:font typeface="Lato" panose="020F0502020204030203" pitchFamily="34" charset="77"/>
      <p:regular r:id="rId8"/>
      <p:bold r:id="rId9"/>
      <p:italic r:id="rId10"/>
      <p:boldItalic r:id="rId11"/>
    </p:embeddedFont>
    <p:embeddedFont>
      <p:font typeface="Raleway" panose="020B0503030101060003" pitchFamily="34" charset="77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574"/>
    <p:restoredTop sz="94008"/>
  </p:normalViewPr>
  <p:slideViewPr>
    <p:cSldViewPr snapToGrid="0">
      <p:cViewPr varScale="1">
        <p:scale>
          <a:sx n="163" d="100"/>
          <a:sy n="163" d="100"/>
        </p:scale>
        <p:origin x="192" y="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neural_networks_supervised.html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https://scikit-learn.org/stable/modules/neural_networks_supervised.html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397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 preserve="1">
  <p:cSld name="Title and 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713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729442" y="77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235200" y="106650"/>
            <a:ext cx="87072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Verdana"/>
              <a:buNone/>
              <a:defRPr sz="26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Verdana"/>
              <a:buNone/>
              <a:defRPr sz="26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Verdana"/>
              <a:buNone/>
              <a:defRPr sz="26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Verdana"/>
              <a:buNone/>
              <a:defRPr sz="26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Verdana"/>
              <a:buNone/>
              <a:defRPr sz="26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Verdana"/>
              <a:buNone/>
              <a:defRPr sz="26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Verdana"/>
              <a:buNone/>
              <a:defRPr sz="26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Verdana"/>
              <a:buNone/>
              <a:defRPr sz="26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Verdana"/>
              <a:buNone/>
              <a:defRPr sz="26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235200" y="1013100"/>
            <a:ext cx="8616000" cy="39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Font typeface="Verdana"/>
              <a:buChar char="●"/>
              <a:defRPr sz="1800">
                <a:latin typeface="Verdana"/>
                <a:ea typeface="Verdana"/>
                <a:cs typeface="Verdana"/>
                <a:sym typeface="Verdana"/>
              </a:defRPr>
            </a:lvl1pPr>
            <a:lvl2pPr marL="914400" lvl="1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○"/>
              <a:defRPr sz="1800">
                <a:latin typeface="Verdana"/>
                <a:ea typeface="Verdana"/>
                <a:cs typeface="Verdana"/>
                <a:sym typeface="Verdana"/>
              </a:defRPr>
            </a:lvl2pPr>
            <a:lvl3pPr marL="1371600" lvl="2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■"/>
              <a:defRPr sz="1800">
                <a:latin typeface="Verdana"/>
                <a:ea typeface="Verdana"/>
                <a:cs typeface="Verdana"/>
                <a:sym typeface="Verdana"/>
              </a:defRPr>
            </a:lvl3pPr>
            <a:lvl4pPr marL="1828800" lvl="3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●"/>
              <a:defRPr sz="1800">
                <a:latin typeface="Verdana"/>
                <a:ea typeface="Verdana"/>
                <a:cs typeface="Verdana"/>
                <a:sym typeface="Verdana"/>
              </a:defRPr>
            </a:lvl4pPr>
            <a:lvl5pPr marL="2286000" lvl="4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○"/>
              <a:defRPr sz="1800">
                <a:latin typeface="Verdana"/>
                <a:ea typeface="Verdana"/>
                <a:cs typeface="Verdana"/>
                <a:sym typeface="Verdana"/>
              </a:defRPr>
            </a:lvl5pPr>
            <a:lvl6pPr marL="2743200" lvl="5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■"/>
              <a:defRPr sz="1800">
                <a:latin typeface="Verdana"/>
                <a:ea typeface="Verdana"/>
                <a:cs typeface="Verdana"/>
                <a:sym typeface="Verdana"/>
              </a:defRPr>
            </a:lvl6pPr>
            <a:lvl7pPr marL="3200400" lvl="6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●"/>
              <a:defRPr sz="1800">
                <a:latin typeface="Verdana"/>
                <a:ea typeface="Verdana"/>
                <a:cs typeface="Verdana"/>
                <a:sym typeface="Verdana"/>
              </a:defRPr>
            </a:lvl7pPr>
            <a:lvl8pPr marL="3657600" lvl="7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○"/>
              <a:defRPr sz="1800">
                <a:latin typeface="Verdana"/>
                <a:ea typeface="Verdana"/>
                <a:cs typeface="Verdana"/>
                <a:sym typeface="Verdana"/>
              </a:defRPr>
            </a:lvl8pPr>
            <a:lvl9pPr marL="4114800" lvl="8" indent="-342900">
              <a:spcBef>
                <a:spcPts val="1600"/>
              </a:spcBef>
              <a:spcAft>
                <a:spcPts val="1600"/>
              </a:spcAft>
              <a:buSzPts val="1800"/>
              <a:buFont typeface="Verdana"/>
              <a:buChar char="■"/>
              <a:defRPr sz="1800"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75975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preserve="1" userDrawn="1">
  <p:cSld name="1_Title and 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133004" y="66502"/>
            <a:ext cx="4156364" cy="64659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3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Item A</a:t>
            </a:r>
            <a:endParaRPr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133004" y="875237"/>
            <a:ext cx="4156364" cy="41373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Font typeface="Verdana"/>
              <a:buChar char="●"/>
              <a:defRPr sz="1800">
                <a:latin typeface="Verdana"/>
                <a:ea typeface="Verdana"/>
                <a:cs typeface="Verdana"/>
                <a:sym typeface="Verdana"/>
              </a:defRPr>
            </a:lvl1pPr>
            <a:lvl2pPr marL="914400" lvl="1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○"/>
              <a:defRPr sz="1800">
                <a:latin typeface="Verdana"/>
                <a:ea typeface="Verdana"/>
                <a:cs typeface="Verdana"/>
                <a:sym typeface="Verdana"/>
              </a:defRPr>
            </a:lvl2pPr>
            <a:lvl3pPr marL="1371600" lvl="2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■"/>
              <a:defRPr sz="1800">
                <a:latin typeface="Verdana"/>
                <a:ea typeface="Verdana"/>
                <a:cs typeface="Verdana"/>
                <a:sym typeface="Verdana"/>
              </a:defRPr>
            </a:lvl3pPr>
            <a:lvl4pPr marL="1828800" lvl="3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●"/>
              <a:defRPr sz="1800">
                <a:latin typeface="Verdana"/>
                <a:ea typeface="Verdana"/>
                <a:cs typeface="Verdana"/>
                <a:sym typeface="Verdana"/>
              </a:defRPr>
            </a:lvl4pPr>
            <a:lvl5pPr marL="2286000" lvl="4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○"/>
              <a:defRPr sz="1800">
                <a:latin typeface="Verdana"/>
                <a:ea typeface="Verdana"/>
                <a:cs typeface="Verdana"/>
                <a:sym typeface="Verdana"/>
              </a:defRPr>
            </a:lvl5pPr>
            <a:lvl6pPr marL="2743200" lvl="5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■"/>
              <a:defRPr sz="1800">
                <a:latin typeface="Verdana"/>
                <a:ea typeface="Verdana"/>
                <a:cs typeface="Verdana"/>
                <a:sym typeface="Verdana"/>
              </a:defRPr>
            </a:lvl6pPr>
            <a:lvl7pPr marL="3200400" lvl="6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●"/>
              <a:defRPr sz="1800">
                <a:latin typeface="Verdana"/>
                <a:ea typeface="Verdana"/>
                <a:cs typeface="Verdana"/>
                <a:sym typeface="Verdana"/>
              </a:defRPr>
            </a:lvl7pPr>
            <a:lvl8pPr marL="3657600" lvl="7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○"/>
              <a:defRPr sz="1800">
                <a:latin typeface="Verdana"/>
                <a:ea typeface="Verdana"/>
                <a:cs typeface="Verdana"/>
                <a:sym typeface="Verdana"/>
              </a:defRPr>
            </a:lvl8pPr>
            <a:lvl9pPr marL="4114800" lvl="8" indent="-342900">
              <a:spcBef>
                <a:spcPts val="1600"/>
              </a:spcBef>
              <a:spcAft>
                <a:spcPts val="1600"/>
              </a:spcAft>
              <a:buSzPts val="1800"/>
              <a:buFont typeface="Verdana"/>
              <a:buChar char="■"/>
              <a:defRPr sz="1800"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Google Shape;29;p4">
            <a:extLst>
              <a:ext uri="{FF2B5EF4-FFF2-40B4-BE49-F238E27FC236}">
                <a16:creationId xmlns:a16="http://schemas.microsoft.com/office/drawing/2014/main" id="{D34BD757-B64C-5341-9F8C-4C7B02691D88}"/>
              </a:ext>
            </a:extLst>
          </p:cNvPr>
          <p:cNvSpPr txBox="1">
            <a:spLocks noGrp="1"/>
          </p:cNvSpPr>
          <p:nvPr>
            <p:ph type="body" idx="10"/>
          </p:nvPr>
        </p:nvSpPr>
        <p:spPr>
          <a:xfrm>
            <a:off x="4538749" y="875237"/>
            <a:ext cx="4447309" cy="41373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Font typeface="Verdana"/>
              <a:buChar char="●"/>
              <a:defRPr sz="1800">
                <a:latin typeface="Verdana"/>
                <a:ea typeface="Verdana"/>
                <a:cs typeface="Verdana"/>
                <a:sym typeface="Verdana"/>
              </a:defRPr>
            </a:lvl1pPr>
            <a:lvl2pPr marL="914400" lvl="1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○"/>
              <a:defRPr sz="1800">
                <a:latin typeface="Verdana"/>
                <a:ea typeface="Verdana"/>
                <a:cs typeface="Verdana"/>
                <a:sym typeface="Verdana"/>
              </a:defRPr>
            </a:lvl2pPr>
            <a:lvl3pPr marL="1371600" lvl="2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■"/>
              <a:defRPr sz="1800">
                <a:latin typeface="Verdana"/>
                <a:ea typeface="Verdana"/>
                <a:cs typeface="Verdana"/>
                <a:sym typeface="Verdana"/>
              </a:defRPr>
            </a:lvl3pPr>
            <a:lvl4pPr marL="1828800" lvl="3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●"/>
              <a:defRPr sz="1800">
                <a:latin typeface="Verdana"/>
                <a:ea typeface="Verdana"/>
                <a:cs typeface="Verdana"/>
                <a:sym typeface="Verdana"/>
              </a:defRPr>
            </a:lvl4pPr>
            <a:lvl5pPr marL="2286000" lvl="4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○"/>
              <a:defRPr sz="1800">
                <a:latin typeface="Verdana"/>
                <a:ea typeface="Verdana"/>
                <a:cs typeface="Verdana"/>
                <a:sym typeface="Verdana"/>
              </a:defRPr>
            </a:lvl5pPr>
            <a:lvl6pPr marL="2743200" lvl="5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■"/>
              <a:defRPr sz="1800">
                <a:latin typeface="Verdana"/>
                <a:ea typeface="Verdana"/>
                <a:cs typeface="Verdana"/>
                <a:sym typeface="Verdana"/>
              </a:defRPr>
            </a:lvl6pPr>
            <a:lvl7pPr marL="3200400" lvl="6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●"/>
              <a:defRPr sz="1800">
                <a:latin typeface="Verdana"/>
                <a:ea typeface="Verdana"/>
                <a:cs typeface="Verdana"/>
                <a:sym typeface="Verdana"/>
              </a:defRPr>
            </a:lvl7pPr>
            <a:lvl8pPr marL="3657600" lvl="7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○"/>
              <a:defRPr sz="1800">
                <a:latin typeface="Verdana"/>
                <a:ea typeface="Verdana"/>
                <a:cs typeface="Verdana"/>
                <a:sym typeface="Verdana"/>
              </a:defRPr>
            </a:lvl8pPr>
            <a:lvl9pPr marL="4114800" lvl="8" indent="-342900">
              <a:spcBef>
                <a:spcPts val="1600"/>
              </a:spcBef>
              <a:spcAft>
                <a:spcPts val="1600"/>
              </a:spcAft>
              <a:buSzPts val="1800"/>
              <a:buFont typeface="Verdana"/>
              <a:buChar char="■"/>
              <a:defRPr sz="1800"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Google Shape;24;p4">
            <a:extLst>
              <a:ext uri="{FF2B5EF4-FFF2-40B4-BE49-F238E27FC236}">
                <a16:creationId xmlns:a16="http://schemas.microsoft.com/office/drawing/2014/main" id="{49AEFE09-D6C4-294D-92E1-61561C66FD7B}"/>
              </a:ext>
            </a:extLst>
          </p:cNvPr>
          <p:cNvSpPr/>
          <p:nvPr userDrawn="1"/>
        </p:nvSpPr>
        <p:spPr>
          <a:xfrm>
            <a:off x="4538749" y="66502"/>
            <a:ext cx="4447309" cy="64659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vi-VN" sz="3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Item B</a:t>
            </a:r>
          </a:p>
        </p:txBody>
      </p:sp>
    </p:spTree>
    <p:extLst>
      <p:ext uri="{BB962C8B-B14F-4D97-AF65-F5344CB8AC3E}">
        <p14:creationId xmlns:p14="http://schemas.microsoft.com/office/powerpoint/2010/main" val="1609961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Verdana"/>
              <a:buNone/>
              <a:defRPr sz="42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Verdana"/>
              <a:buNone/>
              <a:defRPr sz="1600">
                <a:latin typeface="Verdana"/>
                <a:ea typeface="Verdana"/>
                <a:cs typeface="Verdana"/>
                <a:sym typeface="Verdana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 preserve="1">
  <p:cSld name="1_Section header">
    <p:bg>
      <p:bgPr>
        <a:solidFill>
          <a:schemeClr val="accent3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Verdana"/>
              <a:buNone/>
              <a:defRPr sz="3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15167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 preserve="1" userDrawn="1">
  <p:cSld name="1_Caption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2241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Verdana"/>
              <a:buNone/>
              <a:defRPr sz="2800" b="1"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Verdana"/>
              <a:buChar char="●"/>
              <a:defRPr sz="13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Verdana"/>
              <a:buChar char="○"/>
              <a:defRPr sz="11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Verdana"/>
              <a:buChar char="■"/>
              <a:defRPr sz="11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Verdana"/>
              <a:buChar char="●"/>
              <a:defRPr sz="11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Verdana"/>
              <a:buChar char="○"/>
              <a:defRPr sz="11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Verdana"/>
              <a:buChar char="■"/>
              <a:defRPr sz="11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Verdana"/>
              <a:buChar char="●"/>
              <a:defRPr sz="11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Verdana"/>
              <a:buChar char="○"/>
              <a:defRPr sz="11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Verdana"/>
              <a:buChar char="■"/>
              <a:defRPr sz="11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  <p:sldLayoutId id="2147483682" r:id="rId2"/>
    <p:sldLayoutId id="2147483648" r:id="rId3"/>
    <p:sldLayoutId id="2147483681" r:id="rId4"/>
    <p:sldLayoutId id="2147483652" r:id="rId5"/>
    <p:sldLayoutId id="2147483653" r:id="rId6"/>
    <p:sldLayoutId id="2147483655" r:id="rId7"/>
    <p:sldLayoutId id="2147483683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achinelearningmastery.com/regression-tutorial-keras-deep-learning-library-python/" TargetMode="External"/><Relationship Id="rId2" Type="http://schemas.openxmlformats.org/officeDocument/2006/relationships/hyperlink" Target="https://www.pyimagesearch.com/2019/01/21/regression-with-keras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uru99.com/linear-regression-tensorflow.html" TargetMode="External"/><Relationship Id="rId2" Type="http://schemas.openxmlformats.org/officeDocument/2006/relationships/hyperlink" Target="https://www.geeksforgeeks.org/linear-regression-using-tensorflow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towardsdatascience.com/get-started-with-tensorflow-2-0-and-linear-regression-29b5dbd65977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412350" y="1322450"/>
            <a:ext cx="82143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</a:t>
            </a:r>
            <a:br>
              <a:rPr lang="en"/>
            </a:br>
            <a:r>
              <a:rPr lang="en"/>
              <a:t>b</a:t>
            </a:r>
            <a:r>
              <a:rPr lang="en-US"/>
              <a:t>ằng TensorFlow</a:t>
            </a: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575125" y="3172900"/>
            <a:ext cx="7842600" cy="110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Giáo trình đào tạo thực hành Machine Learning</a:t>
            </a:r>
            <a:br>
              <a:rPr lang="en" sz="1200">
                <a:solidFill>
                  <a:srgbClr val="000000"/>
                </a:solidFill>
              </a:rPr>
            </a:br>
            <a:r>
              <a:rPr lang="en" sz="1200">
                <a:solidFill>
                  <a:srgbClr val="000000"/>
                </a:solidFill>
              </a:rPr>
              <a:t>100% hand on lab, dễ hiểu, dễ hành</a:t>
            </a:r>
            <a:br>
              <a:rPr lang="en" sz="1800">
                <a:solidFill>
                  <a:srgbClr val="000000"/>
                </a:solidFill>
              </a:rPr>
            </a:br>
            <a:r>
              <a:rPr lang="en" sz="1800">
                <a:solidFill>
                  <a:srgbClr val="000000"/>
                </a:solidFill>
              </a:rPr>
              <a:t>cuong@techmaster.vn</a:t>
            </a:r>
            <a:endParaRPr sz="1800">
              <a:solidFill>
                <a:srgbClr val="000000"/>
              </a:solidFill>
            </a:endParaRPr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83075" y="0"/>
            <a:ext cx="1284726" cy="47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E0082-7C67-0845-8E79-9707338A7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Sử dung Keras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CB5833-4291-CB4D-92A4-3FE3DF9B47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2"/>
              </a:rPr>
              <a:t>https://www.pyimagesearch.com/2019/01/21/regression-with-keras/</a:t>
            </a:r>
            <a:endParaRPr lang="en-US"/>
          </a:p>
          <a:p>
            <a:r>
              <a:rPr lang="en-US">
                <a:hlinkClick r:id="rId3"/>
              </a:rPr>
              <a:t>https://machinelearningmastery.com/regression-tutorial-keras-deep-learning-library-python/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365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D3CA9-3173-1A42-B313-4FF45FB4E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Classification vs Regression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0F3B7F5-9F41-3C4B-A16D-F76983704B1C}"/>
              </a:ext>
            </a:extLst>
          </p:cNvPr>
          <p:cNvSpPr/>
          <p:nvPr/>
        </p:nvSpPr>
        <p:spPr>
          <a:xfrm>
            <a:off x="407324" y="1138844"/>
            <a:ext cx="1546167" cy="103077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In</a:t>
            </a:r>
          </a:p>
        </p:txBody>
      </p:sp>
    </p:spTree>
    <p:extLst>
      <p:ext uri="{BB962C8B-B14F-4D97-AF65-F5344CB8AC3E}">
        <p14:creationId xmlns:p14="http://schemas.microsoft.com/office/powerpoint/2010/main" val="2518230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105C2-2717-3F48-8270-3DFFF701C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Sử dụng Tensorflow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05E5FA-E4C1-6D46-98AA-B628D75442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2"/>
              </a:rPr>
              <a:t>https://www.geeksforgeeks.org/linear-regression-using-tensorflow/</a:t>
            </a:r>
            <a:endParaRPr lang="en-US"/>
          </a:p>
          <a:p>
            <a:r>
              <a:rPr lang="en-US">
                <a:hlinkClick r:id="rId3"/>
              </a:rPr>
              <a:t>https://www.guru99.com/linear-regression-tensorflow.html</a:t>
            </a:r>
            <a:endParaRPr lang="en-US"/>
          </a:p>
          <a:p>
            <a:r>
              <a:rPr lang="en-US">
                <a:hlinkClick r:id="rId4"/>
              </a:rPr>
              <a:t>https://towardsdatascience.com/get-started-with-tensorflow-2-0-and-linear-regression-29b5dbd65977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936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2D852-AC09-CC4B-B6E6-3DDF959F6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B974B5-7679-AE41-AB52-64CCEDE798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/>
              <a:t>Multi-layer Perceptron is sensitive to feature scaling, so it is highly recommended to scale your data. For example, scale each attribute on the input vector X to [0, 1] or [-1, +1], or standardize it to have mean 0 and variance 1. Note that you must apply the same scaling to the test set for meaningful results. You can use StandardScaler for standardization.</a:t>
            </a:r>
          </a:p>
        </p:txBody>
      </p:sp>
    </p:spTree>
    <p:extLst>
      <p:ext uri="{BB962C8B-B14F-4D97-AF65-F5344CB8AC3E}">
        <p14:creationId xmlns:p14="http://schemas.microsoft.com/office/powerpoint/2010/main" val="882988430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inearRegression" id="{963C5713-52FA-5A47-A48C-3624407CFCC7}" vid="{860F790E-46D0-7D43-AB64-638FAF590A55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Streamline</Template>
  <TotalTime>873</TotalTime>
  <Words>161</Words>
  <Application>Microsoft Macintosh PowerPoint</Application>
  <PresentationFormat>On-screen Show (16:9)</PresentationFormat>
  <Paragraphs>13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Raleway</vt:lpstr>
      <vt:lpstr>Verdana</vt:lpstr>
      <vt:lpstr>Lato</vt:lpstr>
      <vt:lpstr>Streamline</vt:lpstr>
      <vt:lpstr>Linear Regression bằng TensorFlow</vt:lpstr>
      <vt:lpstr>Sử dung Keras</vt:lpstr>
      <vt:lpstr>Classification vs Regression</vt:lpstr>
      <vt:lpstr>Sử dụng Tensorflow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Regression</dc:title>
  <dc:creator>Microsoft Office User</dc:creator>
  <cp:lastModifiedBy>Microsoft Office User</cp:lastModifiedBy>
  <cp:revision>77</cp:revision>
  <cp:lastPrinted>2019-08-16T09:32:08Z</cp:lastPrinted>
  <dcterms:created xsi:type="dcterms:W3CDTF">2019-08-16T03:40:31Z</dcterms:created>
  <dcterms:modified xsi:type="dcterms:W3CDTF">2019-08-18T12:37:00Z</dcterms:modified>
</cp:coreProperties>
</file>