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808" r:id="rId1"/>
  </p:sldMasterIdLst>
  <p:notesMasterIdLst>
    <p:notesMasterId r:id="rId25"/>
  </p:notesMasterIdLst>
  <p:sldIdLst>
    <p:sldId id="256" r:id="rId2"/>
    <p:sldId id="334" r:id="rId3"/>
    <p:sldId id="391" r:id="rId4"/>
    <p:sldId id="388" r:id="rId5"/>
    <p:sldId id="423" r:id="rId6"/>
    <p:sldId id="424" r:id="rId7"/>
    <p:sldId id="425" r:id="rId8"/>
    <p:sldId id="387" r:id="rId9"/>
    <p:sldId id="426" r:id="rId10"/>
    <p:sldId id="427" r:id="rId11"/>
    <p:sldId id="435" r:id="rId12"/>
    <p:sldId id="389" r:id="rId13"/>
    <p:sldId id="429" r:id="rId14"/>
    <p:sldId id="428" r:id="rId15"/>
    <p:sldId id="430" r:id="rId16"/>
    <p:sldId id="431" r:id="rId17"/>
    <p:sldId id="393" r:id="rId18"/>
    <p:sldId id="432" r:id="rId19"/>
    <p:sldId id="433" r:id="rId20"/>
    <p:sldId id="436" r:id="rId21"/>
    <p:sldId id="434" r:id="rId22"/>
    <p:sldId id="437" r:id="rId23"/>
    <p:sldId id="43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36" userDrawn="1">
          <p15:clr>
            <a:srgbClr val="A4A3A4"/>
          </p15:clr>
        </p15:guide>
        <p15:guide id="2" pos="2880">
          <p15:clr>
            <a:srgbClr val="A4A3A4"/>
          </p15:clr>
        </p15:guide>
        <p15:guide id="3" orient="horz" pos="486" userDrawn="1">
          <p15:clr>
            <a:srgbClr val="A4A3A4"/>
          </p15:clr>
        </p15:guide>
        <p15:guide id="4" orient="horz" pos="171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nh Tran Van" initials="TTV" lastIdx="1" clrIdx="0">
    <p:extLst>
      <p:ext uri="{19B8F6BF-5375-455C-9EA6-DF929625EA0E}">
        <p15:presenceInfo xmlns:p15="http://schemas.microsoft.com/office/powerpoint/2012/main" userId="S::thinhtv@us.ibm.com::5f48d79b-3e21-472f-9ab2-a1232e34a7f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p:restoredTop sz="77097"/>
  </p:normalViewPr>
  <p:slideViewPr>
    <p:cSldViewPr snapToGrid="0">
      <p:cViewPr varScale="1">
        <p:scale>
          <a:sx n="116" d="100"/>
          <a:sy n="116" d="100"/>
        </p:scale>
        <p:origin x="2058" y="96"/>
      </p:cViewPr>
      <p:guideLst>
        <p:guide orient="horz" pos="2436"/>
        <p:guide pos="2880"/>
        <p:guide orient="horz" pos="486"/>
        <p:guide orient="horz" pos="171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306118-4FBE-4820-B953-514E46E3356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DBDB1DA8-06E8-4F47-8478-FF20110A489E}">
      <dgm:prSet/>
      <dgm:spPr/>
      <dgm:t>
        <a:bodyPr/>
        <a:lstStyle/>
        <a:p>
          <a:r>
            <a:rPr lang="en-US"/>
            <a:t>ThymeLeaf</a:t>
          </a:r>
        </a:p>
      </dgm:t>
    </dgm:pt>
    <dgm:pt modelId="{2B395BEB-50BC-440E-987F-CD837FD32D03}" type="parTrans" cxnId="{CDF1BFFA-150E-4EFB-BA71-8B99525BC642}">
      <dgm:prSet/>
      <dgm:spPr/>
      <dgm:t>
        <a:bodyPr/>
        <a:lstStyle/>
        <a:p>
          <a:endParaRPr lang="en-US"/>
        </a:p>
      </dgm:t>
    </dgm:pt>
    <dgm:pt modelId="{347B91A5-0408-462A-9E3D-2850CBE5BBE3}" type="sibTrans" cxnId="{CDF1BFFA-150E-4EFB-BA71-8B99525BC642}">
      <dgm:prSet/>
      <dgm:spPr/>
      <dgm:t>
        <a:bodyPr/>
        <a:lstStyle/>
        <a:p>
          <a:endParaRPr lang="en-US"/>
        </a:p>
      </dgm:t>
    </dgm:pt>
    <dgm:pt modelId="{D2176411-1C92-48B5-9167-94746777A3F0}">
      <dgm:prSet/>
      <dgm:spPr/>
      <dgm:t>
        <a:bodyPr/>
        <a:lstStyle/>
        <a:p>
          <a:r>
            <a:rPr lang="en-US"/>
            <a:t>Spring MVC</a:t>
          </a:r>
        </a:p>
      </dgm:t>
    </dgm:pt>
    <dgm:pt modelId="{0021277E-8BDE-4345-B4F3-DA45F24F4CAB}" type="sibTrans" cxnId="{3AF5C8E6-B407-49B0-82FB-576CCA647129}">
      <dgm:prSet/>
      <dgm:spPr/>
      <dgm:t>
        <a:bodyPr/>
        <a:lstStyle/>
        <a:p>
          <a:endParaRPr lang="en-US"/>
        </a:p>
      </dgm:t>
    </dgm:pt>
    <dgm:pt modelId="{FB0F9195-0056-409C-96DD-7418B259029F}" type="parTrans" cxnId="{3AF5C8E6-B407-49B0-82FB-576CCA647129}">
      <dgm:prSet/>
      <dgm:spPr/>
      <dgm:t>
        <a:bodyPr/>
        <a:lstStyle/>
        <a:p>
          <a:endParaRPr lang="en-US"/>
        </a:p>
      </dgm:t>
    </dgm:pt>
    <dgm:pt modelId="{828927F2-C608-4C92-8EFF-3497633AC1A6}">
      <dgm:prSet/>
      <dgm:spPr/>
      <dgm:t>
        <a:bodyPr/>
        <a:lstStyle/>
        <a:p>
          <a:r>
            <a:rPr lang="en-US" dirty="0" err="1"/>
            <a:t>Giới</a:t>
          </a:r>
          <a:r>
            <a:rPr lang="en-US" dirty="0"/>
            <a:t> </a:t>
          </a:r>
          <a:r>
            <a:rPr lang="en-US" dirty="0" err="1"/>
            <a:t>thiệu</a:t>
          </a:r>
          <a:r>
            <a:rPr lang="en-US" dirty="0"/>
            <a:t> ThymeLeaf</a:t>
          </a:r>
        </a:p>
      </dgm:t>
    </dgm:pt>
    <dgm:pt modelId="{3FA3834C-32DE-4EC4-AFC7-B0C93D0F72CA}" type="parTrans" cxnId="{77888C28-A86A-448A-B84C-C2CF128BB090}">
      <dgm:prSet/>
      <dgm:spPr/>
      <dgm:t>
        <a:bodyPr/>
        <a:lstStyle/>
        <a:p>
          <a:endParaRPr lang="en-US"/>
        </a:p>
      </dgm:t>
    </dgm:pt>
    <dgm:pt modelId="{B1E40115-3BE2-4FF8-8439-CCAEBAC34D69}" type="sibTrans" cxnId="{77888C28-A86A-448A-B84C-C2CF128BB090}">
      <dgm:prSet/>
      <dgm:spPr/>
      <dgm:t>
        <a:bodyPr/>
        <a:lstStyle/>
        <a:p>
          <a:endParaRPr lang="en-US"/>
        </a:p>
      </dgm:t>
    </dgm:pt>
    <dgm:pt modelId="{4B457A1D-7C21-433D-A412-706864615514}">
      <dgm:prSet/>
      <dgm:spPr/>
      <dgm:t>
        <a:bodyPr/>
        <a:lstStyle/>
        <a:p>
          <a:r>
            <a:rPr lang="en-US" dirty="0"/>
            <a:t>Message(</a:t>
          </a:r>
          <a:r>
            <a:rPr lang="en-US" dirty="0" err="1"/>
            <a:t>thông</a:t>
          </a:r>
          <a:r>
            <a:rPr lang="en-US" dirty="0"/>
            <a:t> </a:t>
          </a:r>
          <a:r>
            <a:rPr lang="en-US" dirty="0" err="1"/>
            <a:t>báo</a:t>
          </a:r>
          <a:r>
            <a:rPr lang="en-US" dirty="0"/>
            <a:t>) </a:t>
          </a:r>
          <a:r>
            <a:rPr lang="en-US" dirty="0" err="1"/>
            <a:t>và</a:t>
          </a:r>
          <a:r>
            <a:rPr lang="en-US" dirty="0"/>
            <a:t> Variable(</a:t>
          </a:r>
          <a:r>
            <a:rPr lang="en-US" dirty="0" err="1"/>
            <a:t>Biến</a:t>
          </a:r>
          <a:r>
            <a:rPr lang="en-US" dirty="0"/>
            <a:t>)</a:t>
          </a:r>
        </a:p>
      </dgm:t>
    </dgm:pt>
    <dgm:pt modelId="{774C4A09-82C8-4FCC-955A-9BD48008554F}" type="parTrans" cxnId="{200CF2E4-6459-41F2-A1D9-F22F46D2C085}">
      <dgm:prSet/>
      <dgm:spPr/>
      <dgm:t>
        <a:bodyPr/>
        <a:lstStyle/>
        <a:p>
          <a:endParaRPr lang="en-US"/>
        </a:p>
      </dgm:t>
    </dgm:pt>
    <dgm:pt modelId="{010F93A0-98E2-4FBA-BB5F-67FE01C0F8B8}" type="sibTrans" cxnId="{200CF2E4-6459-41F2-A1D9-F22F46D2C085}">
      <dgm:prSet/>
      <dgm:spPr/>
      <dgm:t>
        <a:bodyPr/>
        <a:lstStyle/>
        <a:p>
          <a:endParaRPr lang="en-US"/>
        </a:p>
      </dgm:t>
    </dgm:pt>
    <dgm:pt modelId="{89A7FA4F-C481-46C6-9C7E-7F78457B2499}">
      <dgm:prSet/>
      <dgm:spPr/>
      <dgm:t>
        <a:bodyPr/>
        <a:lstStyle/>
        <a:p>
          <a:r>
            <a:rPr lang="en-US" dirty="0" err="1"/>
            <a:t>Toán</a:t>
          </a:r>
          <a:r>
            <a:rPr lang="en-US" dirty="0"/>
            <a:t> </a:t>
          </a:r>
          <a:r>
            <a:rPr lang="en-US" dirty="0" err="1"/>
            <a:t>tử</a:t>
          </a:r>
          <a:r>
            <a:rPr lang="en-US" dirty="0"/>
            <a:t> Elvis</a:t>
          </a:r>
        </a:p>
      </dgm:t>
    </dgm:pt>
    <dgm:pt modelId="{891072B6-12E6-4649-8FCC-9C5980252CE8}" type="parTrans" cxnId="{DE38A968-2855-4262-A2D9-478B12BA3313}">
      <dgm:prSet/>
      <dgm:spPr/>
      <dgm:t>
        <a:bodyPr/>
        <a:lstStyle/>
        <a:p>
          <a:endParaRPr lang="en-US"/>
        </a:p>
      </dgm:t>
    </dgm:pt>
    <dgm:pt modelId="{E0D315C5-D6A4-43EA-81A6-A5690B85FC9B}" type="sibTrans" cxnId="{DE38A968-2855-4262-A2D9-478B12BA3313}">
      <dgm:prSet/>
      <dgm:spPr/>
      <dgm:t>
        <a:bodyPr/>
        <a:lstStyle/>
        <a:p>
          <a:endParaRPr lang="en-US"/>
        </a:p>
      </dgm:t>
    </dgm:pt>
    <dgm:pt modelId="{61C7226B-4DB7-43E1-AD8E-278AB22CAEA8}">
      <dgm:prSet/>
      <dgm:spPr/>
      <dgm:t>
        <a:bodyPr/>
        <a:lstStyle/>
        <a:p>
          <a:r>
            <a:rPr lang="en-US" dirty="0" err="1"/>
            <a:t>Vòng</a:t>
          </a:r>
          <a:r>
            <a:rPr lang="en-US" dirty="0"/>
            <a:t> </a:t>
          </a:r>
          <a:r>
            <a:rPr lang="en-US" dirty="0" err="1"/>
            <a:t>lặp</a:t>
          </a:r>
          <a:endParaRPr lang="en-US" dirty="0"/>
        </a:p>
      </dgm:t>
    </dgm:pt>
    <dgm:pt modelId="{CA24EC21-B2F3-4334-B51F-33F04BA1693C}" type="parTrans" cxnId="{F3D5417D-2736-4A93-9D10-E0504EADDFAC}">
      <dgm:prSet/>
      <dgm:spPr/>
      <dgm:t>
        <a:bodyPr/>
        <a:lstStyle/>
        <a:p>
          <a:endParaRPr lang="en-US"/>
        </a:p>
      </dgm:t>
    </dgm:pt>
    <dgm:pt modelId="{080351EB-9300-4344-AA2C-997ADDCC4D2C}" type="sibTrans" cxnId="{F3D5417D-2736-4A93-9D10-E0504EADDFAC}">
      <dgm:prSet/>
      <dgm:spPr/>
      <dgm:t>
        <a:bodyPr/>
        <a:lstStyle/>
        <a:p>
          <a:endParaRPr lang="en-US"/>
        </a:p>
      </dgm:t>
    </dgm:pt>
    <dgm:pt modelId="{FD11B650-3B8C-4D0B-951E-C14E635FD191}">
      <dgm:prSet/>
      <dgm:spPr/>
      <dgm:t>
        <a:bodyPr/>
        <a:lstStyle/>
        <a:p>
          <a:r>
            <a:rPr lang="en-US" dirty="0" err="1"/>
            <a:t>Điều</a:t>
          </a:r>
          <a:r>
            <a:rPr lang="en-US" dirty="0"/>
            <a:t> </a:t>
          </a:r>
          <a:r>
            <a:rPr lang="en-US" dirty="0" err="1"/>
            <a:t>kiện</a:t>
          </a:r>
          <a:endParaRPr lang="en-US" dirty="0"/>
        </a:p>
      </dgm:t>
    </dgm:pt>
    <dgm:pt modelId="{31089A60-C3BB-441E-91AB-DCC9FB370785}" type="parTrans" cxnId="{2D784E77-6BB3-4373-B064-D4800F2E6C78}">
      <dgm:prSet/>
      <dgm:spPr/>
      <dgm:t>
        <a:bodyPr/>
        <a:lstStyle/>
        <a:p>
          <a:endParaRPr lang="en-US"/>
        </a:p>
      </dgm:t>
    </dgm:pt>
    <dgm:pt modelId="{120C8F8E-2A4C-492C-9F36-6E2A57ED165D}" type="sibTrans" cxnId="{2D784E77-6BB3-4373-B064-D4800F2E6C78}">
      <dgm:prSet/>
      <dgm:spPr/>
      <dgm:t>
        <a:bodyPr/>
        <a:lstStyle/>
        <a:p>
          <a:endParaRPr lang="en-US"/>
        </a:p>
      </dgm:t>
    </dgm:pt>
    <dgm:pt modelId="{7F518A60-354E-4D27-ADCD-AF4B789924EF}" type="pres">
      <dgm:prSet presAssocID="{E4306118-4FBE-4820-B953-514E46E3356E}" presName="linear" presStyleCnt="0">
        <dgm:presLayoutVars>
          <dgm:dir/>
          <dgm:animLvl val="lvl"/>
          <dgm:resizeHandles val="exact"/>
        </dgm:presLayoutVars>
      </dgm:prSet>
      <dgm:spPr/>
    </dgm:pt>
    <dgm:pt modelId="{BFDB5D60-6D34-4DF1-8A76-D21DB369B399}" type="pres">
      <dgm:prSet presAssocID="{D2176411-1C92-48B5-9167-94746777A3F0}" presName="parentLin" presStyleCnt="0"/>
      <dgm:spPr/>
    </dgm:pt>
    <dgm:pt modelId="{7D69EB5B-D819-43A5-9B03-F410D6A24C0E}" type="pres">
      <dgm:prSet presAssocID="{D2176411-1C92-48B5-9167-94746777A3F0}" presName="parentLeftMargin" presStyleLbl="node1" presStyleIdx="0" presStyleCnt="2"/>
      <dgm:spPr/>
    </dgm:pt>
    <dgm:pt modelId="{B5F595E3-6BEF-4BE0-8178-6B40D951297B}" type="pres">
      <dgm:prSet presAssocID="{D2176411-1C92-48B5-9167-94746777A3F0}" presName="parentText" presStyleLbl="node1" presStyleIdx="0" presStyleCnt="2">
        <dgm:presLayoutVars>
          <dgm:chMax val="0"/>
          <dgm:bulletEnabled val="1"/>
        </dgm:presLayoutVars>
      </dgm:prSet>
      <dgm:spPr/>
    </dgm:pt>
    <dgm:pt modelId="{0B6353BB-ACE9-4D84-ACF4-0102564429AE}" type="pres">
      <dgm:prSet presAssocID="{D2176411-1C92-48B5-9167-94746777A3F0}" presName="negativeSpace" presStyleCnt="0"/>
      <dgm:spPr/>
    </dgm:pt>
    <dgm:pt modelId="{B353E556-FCCB-47BF-A097-73A83F7F261E}" type="pres">
      <dgm:prSet presAssocID="{D2176411-1C92-48B5-9167-94746777A3F0}" presName="childText" presStyleLbl="conFgAcc1" presStyleIdx="0" presStyleCnt="2">
        <dgm:presLayoutVars>
          <dgm:bulletEnabled val="1"/>
        </dgm:presLayoutVars>
      </dgm:prSet>
      <dgm:spPr/>
    </dgm:pt>
    <dgm:pt modelId="{72E8D0CB-DB7B-4B61-B4F9-4D93818BB5FF}" type="pres">
      <dgm:prSet presAssocID="{0021277E-8BDE-4345-B4F3-DA45F24F4CAB}" presName="spaceBetweenRectangles" presStyleCnt="0"/>
      <dgm:spPr/>
    </dgm:pt>
    <dgm:pt modelId="{434EB2C4-4AB3-4096-98E8-461E102A35B9}" type="pres">
      <dgm:prSet presAssocID="{DBDB1DA8-06E8-4F47-8478-FF20110A489E}" presName="parentLin" presStyleCnt="0"/>
      <dgm:spPr/>
    </dgm:pt>
    <dgm:pt modelId="{5CE0A99B-956D-4202-AD98-EFDE1202EF70}" type="pres">
      <dgm:prSet presAssocID="{DBDB1DA8-06E8-4F47-8478-FF20110A489E}" presName="parentLeftMargin" presStyleLbl="node1" presStyleIdx="0" presStyleCnt="2"/>
      <dgm:spPr/>
    </dgm:pt>
    <dgm:pt modelId="{021ACBF1-2ED5-4AC8-8FAE-47CAFDB21A34}" type="pres">
      <dgm:prSet presAssocID="{DBDB1DA8-06E8-4F47-8478-FF20110A489E}" presName="parentText" presStyleLbl="node1" presStyleIdx="1" presStyleCnt="2">
        <dgm:presLayoutVars>
          <dgm:chMax val="0"/>
          <dgm:bulletEnabled val="1"/>
        </dgm:presLayoutVars>
      </dgm:prSet>
      <dgm:spPr/>
    </dgm:pt>
    <dgm:pt modelId="{0453945E-64CD-45E6-A26A-2ED7F33E2408}" type="pres">
      <dgm:prSet presAssocID="{DBDB1DA8-06E8-4F47-8478-FF20110A489E}" presName="negativeSpace" presStyleCnt="0"/>
      <dgm:spPr/>
    </dgm:pt>
    <dgm:pt modelId="{67B440C8-D698-450E-97D6-FEA2D1FA996E}" type="pres">
      <dgm:prSet presAssocID="{DBDB1DA8-06E8-4F47-8478-FF20110A489E}" presName="childText" presStyleLbl="conFgAcc1" presStyleIdx="1" presStyleCnt="2">
        <dgm:presLayoutVars>
          <dgm:bulletEnabled val="1"/>
        </dgm:presLayoutVars>
      </dgm:prSet>
      <dgm:spPr/>
    </dgm:pt>
  </dgm:ptLst>
  <dgm:cxnLst>
    <dgm:cxn modelId="{77888C28-A86A-448A-B84C-C2CF128BB090}" srcId="{DBDB1DA8-06E8-4F47-8478-FF20110A489E}" destId="{828927F2-C608-4C92-8EFF-3497633AC1A6}" srcOrd="0" destOrd="0" parTransId="{3FA3834C-32DE-4EC4-AFC7-B0C93D0F72CA}" sibTransId="{B1E40115-3BE2-4FF8-8439-CCAEBAC34D69}"/>
    <dgm:cxn modelId="{D5FECD5D-1EF7-4190-AA84-AC16F4E041CD}" type="presOf" srcId="{DBDB1DA8-06E8-4F47-8478-FF20110A489E}" destId="{021ACBF1-2ED5-4AC8-8FAE-47CAFDB21A34}" srcOrd="1" destOrd="0" presId="urn:microsoft.com/office/officeart/2005/8/layout/list1"/>
    <dgm:cxn modelId="{DE38A968-2855-4262-A2D9-478B12BA3313}" srcId="{DBDB1DA8-06E8-4F47-8478-FF20110A489E}" destId="{89A7FA4F-C481-46C6-9C7E-7F78457B2499}" srcOrd="2" destOrd="0" parTransId="{891072B6-12E6-4649-8FCC-9C5980252CE8}" sibTransId="{E0D315C5-D6A4-43EA-81A6-A5690B85FC9B}"/>
    <dgm:cxn modelId="{0C22D568-3702-4DF9-B831-659D831F5F46}" type="presOf" srcId="{D2176411-1C92-48B5-9167-94746777A3F0}" destId="{B5F595E3-6BEF-4BE0-8178-6B40D951297B}" srcOrd="1" destOrd="0" presId="urn:microsoft.com/office/officeart/2005/8/layout/list1"/>
    <dgm:cxn modelId="{7E1DA56C-598B-410E-AE66-0CFADD8512D4}" type="presOf" srcId="{D2176411-1C92-48B5-9167-94746777A3F0}" destId="{7D69EB5B-D819-43A5-9B03-F410D6A24C0E}" srcOrd="0" destOrd="0" presId="urn:microsoft.com/office/officeart/2005/8/layout/list1"/>
    <dgm:cxn modelId="{D0C47D75-71CC-4936-8B00-BD2C22F73F5E}" type="presOf" srcId="{61C7226B-4DB7-43E1-AD8E-278AB22CAEA8}" destId="{67B440C8-D698-450E-97D6-FEA2D1FA996E}" srcOrd="0" destOrd="3" presId="urn:microsoft.com/office/officeart/2005/8/layout/list1"/>
    <dgm:cxn modelId="{2D784E77-6BB3-4373-B064-D4800F2E6C78}" srcId="{DBDB1DA8-06E8-4F47-8478-FF20110A489E}" destId="{FD11B650-3B8C-4D0B-951E-C14E635FD191}" srcOrd="4" destOrd="0" parTransId="{31089A60-C3BB-441E-91AB-DCC9FB370785}" sibTransId="{120C8F8E-2A4C-492C-9F36-6E2A57ED165D}"/>
    <dgm:cxn modelId="{F3D5417D-2736-4A93-9D10-E0504EADDFAC}" srcId="{DBDB1DA8-06E8-4F47-8478-FF20110A489E}" destId="{61C7226B-4DB7-43E1-AD8E-278AB22CAEA8}" srcOrd="3" destOrd="0" parTransId="{CA24EC21-B2F3-4334-B51F-33F04BA1693C}" sibTransId="{080351EB-9300-4344-AA2C-997ADDCC4D2C}"/>
    <dgm:cxn modelId="{091C4782-CA88-4DB9-B75D-F39965DDCFF4}" type="presOf" srcId="{4B457A1D-7C21-433D-A412-706864615514}" destId="{67B440C8-D698-450E-97D6-FEA2D1FA996E}" srcOrd="0" destOrd="1" presId="urn:microsoft.com/office/officeart/2005/8/layout/list1"/>
    <dgm:cxn modelId="{CE58308C-B049-474C-A5FC-091A563E768A}" type="presOf" srcId="{E4306118-4FBE-4820-B953-514E46E3356E}" destId="{7F518A60-354E-4D27-ADCD-AF4B789924EF}" srcOrd="0" destOrd="0" presId="urn:microsoft.com/office/officeart/2005/8/layout/list1"/>
    <dgm:cxn modelId="{75B4DE96-7DFA-4D87-8241-4A9D13150C01}" type="presOf" srcId="{DBDB1DA8-06E8-4F47-8478-FF20110A489E}" destId="{5CE0A99B-956D-4202-AD98-EFDE1202EF70}" srcOrd="0" destOrd="0" presId="urn:microsoft.com/office/officeart/2005/8/layout/list1"/>
    <dgm:cxn modelId="{3881ADA9-E5FF-4790-BACD-97F3D9ABE900}" type="presOf" srcId="{89A7FA4F-C481-46C6-9C7E-7F78457B2499}" destId="{67B440C8-D698-450E-97D6-FEA2D1FA996E}" srcOrd="0" destOrd="2" presId="urn:microsoft.com/office/officeart/2005/8/layout/list1"/>
    <dgm:cxn modelId="{200CF2E4-6459-41F2-A1D9-F22F46D2C085}" srcId="{DBDB1DA8-06E8-4F47-8478-FF20110A489E}" destId="{4B457A1D-7C21-433D-A412-706864615514}" srcOrd="1" destOrd="0" parTransId="{774C4A09-82C8-4FCC-955A-9BD48008554F}" sibTransId="{010F93A0-98E2-4FBA-BB5F-67FE01C0F8B8}"/>
    <dgm:cxn modelId="{3AF5C8E6-B407-49B0-82FB-576CCA647129}" srcId="{E4306118-4FBE-4820-B953-514E46E3356E}" destId="{D2176411-1C92-48B5-9167-94746777A3F0}" srcOrd="0" destOrd="0" parTransId="{FB0F9195-0056-409C-96DD-7418B259029F}" sibTransId="{0021277E-8BDE-4345-B4F3-DA45F24F4CAB}"/>
    <dgm:cxn modelId="{54FA63E7-3E39-40D0-A0A4-D7A4640284B3}" type="presOf" srcId="{FD11B650-3B8C-4D0B-951E-C14E635FD191}" destId="{67B440C8-D698-450E-97D6-FEA2D1FA996E}" srcOrd="0" destOrd="4" presId="urn:microsoft.com/office/officeart/2005/8/layout/list1"/>
    <dgm:cxn modelId="{0D6E0FF6-7C3E-4E2E-AB59-E00E54EBBB11}" type="presOf" srcId="{828927F2-C608-4C92-8EFF-3497633AC1A6}" destId="{67B440C8-D698-450E-97D6-FEA2D1FA996E}" srcOrd="0" destOrd="0" presId="urn:microsoft.com/office/officeart/2005/8/layout/list1"/>
    <dgm:cxn modelId="{CDF1BFFA-150E-4EFB-BA71-8B99525BC642}" srcId="{E4306118-4FBE-4820-B953-514E46E3356E}" destId="{DBDB1DA8-06E8-4F47-8478-FF20110A489E}" srcOrd="1" destOrd="0" parTransId="{2B395BEB-50BC-440E-987F-CD837FD32D03}" sibTransId="{347B91A5-0408-462A-9E3D-2850CBE5BBE3}"/>
    <dgm:cxn modelId="{8C0AF637-0FAA-443C-AFC5-A05C05810ABB}" type="presParOf" srcId="{7F518A60-354E-4D27-ADCD-AF4B789924EF}" destId="{BFDB5D60-6D34-4DF1-8A76-D21DB369B399}" srcOrd="0" destOrd="0" presId="urn:microsoft.com/office/officeart/2005/8/layout/list1"/>
    <dgm:cxn modelId="{E1661726-51CB-42E1-8332-19A16EE831BE}" type="presParOf" srcId="{BFDB5D60-6D34-4DF1-8A76-D21DB369B399}" destId="{7D69EB5B-D819-43A5-9B03-F410D6A24C0E}" srcOrd="0" destOrd="0" presId="urn:microsoft.com/office/officeart/2005/8/layout/list1"/>
    <dgm:cxn modelId="{720E770F-C6DA-4694-9779-14497452602E}" type="presParOf" srcId="{BFDB5D60-6D34-4DF1-8A76-D21DB369B399}" destId="{B5F595E3-6BEF-4BE0-8178-6B40D951297B}" srcOrd="1" destOrd="0" presId="urn:microsoft.com/office/officeart/2005/8/layout/list1"/>
    <dgm:cxn modelId="{5C200088-4352-4407-88B3-8CFE2CBAAC6E}" type="presParOf" srcId="{7F518A60-354E-4D27-ADCD-AF4B789924EF}" destId="{0B6353BB-ACE9-4D84-ACF4-0102564429AE}" srcOrd="1" destOrd="0" presId="urn:microsoft.com/office/officeart/2005/8/layout/list1"/>
    <dgm:cxn modelId="{AAB0F239-7B14-4B99-8A87-2FD3E2A89011}" type="presParOf" srcId="{7F518A60-354E-4D27-ADCD-AF4B789924EF}" destId="{B353E556-FCCB-47BF-A097-73A83F7F261E}" srcOrd="2" destOrd="0" presId="urn:microsoft.com/office/officeart/2005/8/layout/list1"/>
    <dgm:cxn modelId="{D6EEE4FA-C746-48BF-9864-D325B8BA105E}" type="presParOf" srcId="{7F518A60-354E-4D27-ADCD-AF4B789924EF}" destId="{72E8D0CB-DB7B-4B61-B4F9-4D93818BB5FF}" srcOrd="3" destOrd="0" presId="urn:microsoft.com/office/officeart/2005/8/layout/list1"/>
    <dgm:cxn modelId="{A8A0A0DE-C00A-4AB3-B5D1-865F2B18B92E}" type="presParOf" srcId="{7F518A60-354E-4D27-ADCD-AF4B789924EF}" destId="{434EB2C4-4AB3-4096-98E8-461E102A35B9}" srcOrd="4" destOrd="0" presId="urn:microsoft.com/office/officeart/2005/8/layout/list1"/>
    <dgm:cxn modelId="{3DD3013C-31DD-4B4E-95CA-EBBBF8CEF5E6}" type="presParOf" srcId="{434EB2C4-4AB3-4096-98E8-461E102A35B9}" destId="{5CE0A99B-956D-4202-AD98-EFDE1202EF70}" srcOrd="0" destOrd="0" presId="urn:microsoft.com/office/officeart/2005/8/layout/list1"/>
    <dgm:cxn modelId="{2417C48E-5E82-4C24-A4BD-9ED0E0C761B8}" type="presParOf" srcId="{434EB2C4-4AB3-4096-98E8-461E102A35B9}" destId="{021ACBF1-2ED5-4AC8-8FAE-47CAFDB21A34}" srcOrd="1" destOrd="0" presId="urn:microsoft.com/office/officeart/2005/8/layout/list1"/>
    <dgm:cxn modelId="{FC666B25-E445-4208-B0CE-F3320F40958F}" type="presParOf" srcId="{7F518A60-354E-4D27-ADCD-AF4B789924EF}" destId="{0453945E-64CD-45E6-A26A-2ED7F33E2408}" srcOrd="5" destOrd="0" presId="urn:microsoft.com/office/officeart/2005/8/layout/list1"/>
    <dgm:cxn modelId="{DA7C1D53-8873-4FA8-8E56-82BEEA78B8B5}" type="presParOf" srcId="{7F518A60-354E-4D27-ADCD-AF4B789924EF}" destId="{67B440C8-D698-450E-97D6-FEA2D1FA996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AFE606-9E2F-4AC6-B0E0-70F8FB2280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30E8F16-F8A1-403B-A263-9AB120202DFC}">
      <dgm:prSet/>
      <dgm:spPr/>
      <dgm:t>
        <a:bodyPr/>
        <a:lstStyle/>
        <a:p>
          <a:r>
            <a:rPr lang="en-US" dirty="0" err="1"/>
            <a:t>Giới</a:t>
          </a:r>
          <a:r>
            <a:rPr lang="en-US" dirty="0"/>
            <a:t> </a:t>
          </a:r>
          <a:r>
            <a:rPr lang="en-US" dirty="0" err="1"/>
            <a:t>thiệu</a:t>
          </a:r>
          <a:r>
            <a:rPr lang="en-US" dirty="0"/>
            <a:t> ThymeLeaf</a:t>
          </a:r>
        </a:p>
      </dgm:t>
    </dgm:pt>
    <dgm:pt modelId="{A6BAC7D1-F1F1-4CAC-95B2-2B0D8521F52A}" type="parTrans" cxnId="{D5981426-9128-4512-8252-0D0934CF8596}">
      <dgm:prSet/>
      <dgm:spPr/>
      <dgm:t>
        <a:bodyPr/>
        <a:lstStyle/>
        <a:p>
          <a:endParaRPr lang="en-US"/>
        </a:p>
      </dgm:t>
    </dgm:pt>
    <dgm:pt modelId="{904D912F-0768-45B1-9A7E-5CBE8253A219}" type="sibTrans" cxnId="{D5981426-9128-4512-8252-0D0934CF8596}">
      <dgm:prSet/>
      <dgm:spPr/>
      <dgm:t>
        <a:bodyPr/>
        <a:lstStyle/>
        <a:p>
          <a:endParaRPr lang="en-US"/>
        </a:p>
      </dgm:t>
    </dgm:pt>
    <dgm:pt modelId="{7B0784AE-74BB-4BB5-A496-74CE11FD1D17}">
      <dgm:prSet/>
      <dgm:spPr/>
      <dgm:t>
        <a:bodyPr/>
        <a:lstStyle/>
        <a:p>
          <a:r>
            <a:rPr lang="en-US" dirty="0"/>
            <a:t>Message(</a:t>
          </a:r>
          <a:r>
            <a:rPr lang="en-US" dirty="0" err="1"/>
            <a:t>thông</a:t>
          </a:r>
          <a:r>
            <a:rPr lang="en-US" dirty="0"/>
            <a:t> </a:t>
          </a:r>
          <a:r>
            <a:rPr lang="en-US" dirty="0" err="1"/>
            <a:t>báo</a:t>
          </a:r>
          <a:r>
            <a:rPr lang="en-US" dirty="0"/>
            <a:t>) </a:t>
          </a:r>
          <a:r>
            <a:rPr lang="en-US" dirty="0" err="1"/>
            <a:t>và</a:t>
          </a:r>
          <a:r>
            <a:rPr lang="en-US" dirty="0"/>
            <a:t> Variable(</a:t>
          </a:r>
          <a:r>
            <a:rPr lang="en-US" dirty="0" err="1"/>
            <a:t>Biến</a:t>
          </a:r>
          <a:r>
            <a:rPr lang="en-US" dirty="0"/>
            <a:t>)</a:t>
          </a:r>
        </a:p>
      </dgm:t>
    </dgm:pt>
    <dgm:pt modelId="{0FD8BB48-D467-4F8C-BCEC-A644BF647A7D}" type="parTrans" cxnId="{DFA3D84B-CE52-477D-8430-83B3D2224D9B}">
      <dgm:prSet/>
      <dgm:spPr/>
      <dgm:t>
        <a:bodyPr/>
        <a:lstStyle/>
        <a:p>
          <a:endParaRPr lang="en-US"/>
        </a:p>
      </dgm:t>
    </dgm:pt>
    <dgm:pt modelId="{206AC899-6FE0-4F5B-9BAD-6665155811B3}" type="sibTrans" cxnId="{DFA3D84B-CE52-477D-8430-83B3D2224D9B}">
      <dgm:prSet/>
      <dgm:spPr/>
      <dgm:t>
        <a:bodyPr/>
        <a:lstStyle/>
        <a:p>
          <a:endParaRPr lang="en-US"/>
        </a:p>
      </dgm:t>
    </dgm:pt>
    <dgm:pt modelId="{F6D58CDF-BA65-4336-B644-2D884076C6C7}">
      <dgm:prSet/>
      <dgm:spPr/>
      <dgm:t>
        <a:bodyPr/>
        <a:lstStyle/>
        <a:p>
          <a:r>
            <a:rPr lang="en-US"/>
            <a:t>Toán tử Elvis</a:t>
          </a:r>
        </a:p>
      </dgm:t>
    </dgm:pt>
    <dgm:pt modelId="{852A1D57-5952-4893-9604-AABD12D28DE0}" type="parTrans" cxnId="{9C8E3314-3D2E-40D7-B12B-AA9CF082BF2E}">
      <dgm:prSet/>
      <dgm:spPr/>
      <dgm:t>
        <a:bodyPr/>
        <a:lstStyle/>
        <a:p>
          <a:endParaRPr lang="en-US"/>
        </a:p>
      </dgm:t>
    </dgm:pt>
    <dgm:pt modelId="{12214B48-55B7-4BAF-8D9C-45E71693CFEC}" type="sibTrans" cxnId="{9C8E3314-3D2E-40D7-B12B-AA9CF082BF2E}">
      <dgm:prSet/>
      <dgm:spPr/>
      <dgm:t>
        <a:bodyPr/>
        <a:lstStyle/>
        <a:p>
          <a:endParaRPr lang="en-US"/>
        </a:p>
      </dgm:t>
    </dgm:pt>
    <dgm:pt modelId="{EE24FE1F-1C49-4ED0-BB07-A9D8664A9256}">
      <dgm:prSet/>
      <dgm:spPr/>
      <dgm:t>
        <a:bodyPr/>
        <a:lstStyle/>
        <a:p>
          <a:r>
            <a:rPr lang="en-US"/>
            <a:t>Vòng lặp</a:t>
          </a:r>
        </a:p>
      </dgm:t>
    </dgm:pt>
    <dgm:pt modelId="{FA756BDF-1BE3-42BC-8766-C429FC9986CC}" type="parTrans" cxnId="{CA9771DF-6327-4643-94BD-FCB03B726070}">
      <dgm:prSet/>
      <dgm:spPr/>
      <dgm:t>
        <a:bodyPr/>
        <a:lstStyle/>
        <a:p>
          <a:endParaRPr lang="en-US"/>
        </a:p>
      </dgm:t>
    </dgm:pt>
    <dgm:pt modelId="{5B0FE313-5222-48B6-B29D-6040B0BA18D5}" type="sibTrans" cxnId="{CA9771DF-6327-4643-94BD-FCB03B726070}">
      <dgm:prSet/>
      <dgm:spPr/>
      <dgm:t>
        <a:bodyPr/>
        <a:lstStyle/>
        <a:p>
          <a:endParaRPr lang="en-US"/>
        </a:p>
      </dgm:t>
    </dgm:pt>
    <dgm:pt modelId="{503F6528-E2C7-4F3F-97DE-4F1286152D90}">
      <dgm:prSet/>
      <dgm:spPr/>
      <dgm:t>
        <a:bodyPr/>
        <a:lstStyle/>
        <a:p>
          <a:r>
            <a:rPr lang="en-US"/>
            <a:t>Điều kiện</a:t>
          </a:r>
        </a:p>
      </dgm:t>
    </dgm:pt>
    <dgm:pt modelId="{14B1D286-5C58-44CC-8A89-79519CB68100}" type="parTrans" cxnId="{FE6F7101-B6F2-4DC3-88B2-6A09D57A81BE}">
      <dgm:prSet/>
      <dgm:spPr/>
      <dgm:t>
        <a:bodyPr/>
        <a:lstStyle/>
        <a:p>
          <a:endParaRPr lang="en-US"/>
        </a:p>
      </dgm:t>
    </dgm:pt>
    <dgm:pt modelId="{7722B516-A28C-4A43-8A02-FB18B0B624EF}" type="sibTrans" cxnId="{FE6F7101-B6F2-4DC3-88B2-6A09D57A81BE}">
      <dgm:prSet/>
      <dgm:spPr/>
      <dgm:t>
        <a:bodyPr/>
        <a:lstStyle/>
        <a:p>
          <a:endParaRPr lang="en-US"/>
        </a:p>
      </dgm:t>
    </dgm:pt>
    <dgm:pt modelId="{275BEA1C-C2DE-4F7D-B73D-A3F3A4ADA870}" type="pres">
      <dgm:prSet presAssocID="{9FAFE606-9E2F-4AC6-B0E0-70F8FB22804A}" presName="linear" presStyleCnt="0">
        <dgm:presLayoutVars>
          <dgm:animLvl val="lvl"/>
          <dgm:resizeHandles val="exact"/>
        </dgm:presLayoutVars>
      </dgm:prSet>
      <dgm:spPr/>
    </dgm:pt>
    <dgm:pt modelId="{0B941357-738D-4698-A8E7-0EE84CE4716E}" type="pres">
      <dgm:prSet presAssocID="{D30E8F16-F8A1-403B-A263-9AB120202DFC}" presName="parentText" presStyleLbl="node1" presStyleIdx="0" presStyleCnt="5">
        <dgm:presLayoutVars>
          <dgm:chMax val="0"/>
          <dgm:bulletEnabled val="1"/>
        </dgm:presLayoutVars>
      </dgm:prSet>
      <dgm:spPr/>
    </dgm:pt>
    <dgm:pt modelId="{BB04D172-6AC7-4E55-BB9C-03106318D6FE}" type="pres">
      <dgm:prSet presAssocID="{904D912F-0768-45B1-9A7E-5CBE8253A219}" presName="spacer" presStyleCnt="0"/>
      <dgm:spPr/>
    </dgm:pt>
    <dgm:pt modelId="{017A56F4-6FA1-49CF-86B1-801290A42757}" type="pres">
      <dgm:prSet presAssocID="{7B0784AE-74BB-4BB5-A496-74CE11FD1D17}" presName="parentText" presStyleLbl="node1" presStyleIdx="1" presStyleCnt="5">
        <dgm:presLayoutVars>
          <dgm:chMax val="0"/>
          <dgm:bulletEnabled val="1"/>
        </dgm:presLayoutVars>
      </dgm:prSet>
      <dgm:spPr/>
    </dgm:pt>
    <dgm:pt modelId="{B2FA7E17-2751-4D8B-8253-00F971C0B2B3}" type="pres">
      <dgm:prSet presAssocID="{206AC899-6FE0-4F5B-9BAD-6665155811B3}" presName="spacer" presStyleCnt="0"/>
      <dgm:spPr/>
    </dgm:pt>
    <dgm:pt modelId="{886AE1EC-6042-4F5D-B912-A275CB3D3ED4}" type="pres">
      <dgm:prSet presAssocID="{F6D58CDF-BA65-4336-B644-2D884076C6C7}" presName="parentText" presStyleLbl="node1" presStyleIdx="2" presStyleCnt="5">
        <dgm:presLayoutVars>
          <dgm:chMax val="0"/>
          <dgm:bulletEnabled val="1"/>
        </dgm:presLayoutVars>
      </dgm:prSet>
      <dgm:spPr/>
    </dgm:pt>
    <dgm:pt modelId="{D39D6542-F30F-4360-AAF9-BEED2C979393}" type="pres">
      <dgm:prSet presAssocID="{12214B48-55B7-4BAF-8D9C-45E71693CFEC}" presName="spacer" presStyleCnt="0"/>
      <dgm:spPr/>
    </dgm:pt>
    <dgm:pt modelId="{356956B5-B184-4A68-A7F9-B49C0DA46BEB}" type="pres">
      <dgm:prSet presAssocID="{EE24FE1F-1C49-4ED0-BB07-A9D8664A9256}" presName="parentText" presStyleLbl="node1" presStyleIdx="3" presStyleCnt="5">
        <dgm:presLayoutVars>
          <dgm:chMax val="0"/>
          <dgm:bulletEnabled val="1"/>
        </dgm:presLayoutVars>
      </dgm:prSet>
      <dgm:spPr/>
    </dgm:pt>
    <dgm:pt modelId="{BB12E633-3039-4AB7-BD84-BEC1A9AD1EDD}" type="pres">
      <dgm:prSet presAssocID="{5B0FE313-5222-48B6-B29D-6040B0BA18D5}" presName="spacer" presStyleCnt="0"/>
      <dgm:spPr/>
    </dgm:pt>
    <dgm:pt modelId="{57DE90ED-EA7D-4853-9021-24A863BAADC4}" type="pres">
      <dgm:prSet presAssocID="{503F6528-E2C7-4F3F-97DE-4F1286152D90}" presName="parentText" presStyleLbl="node1" presStyleIdx="4" presStyleCnt="5">
        <dgm:presLayoutVars>
          <dgm:chMax val="0"/>
          <dgm:bulletEnabled val="1"/>
        </dgm:presLayoutVars>
      </dgm:prSet>
      <dgm:spPr/>
    </dgm:pt>
  </dgm:ptLst>
  <dgm:cxnLst>
    <dgm:cxn modelId="{FE6F7101-B6F2-4DC3-88B2-6A09D57A81BE}" srcId="{9FAFE606-9E2F-4AC6-B0E0-70F8FB22804A}" destId="{503F6528-E2C7-4F3F-97DE-4F1286152D90}" srcOrd="4" destOrd="0" parTransId="{14B1D286-5C58-44CC-8A89-79519CB68100}" sibTransId="{7722B516-A28C-4A43-8A02-FB18B0B624EF}"/>
    <dgm:cxn modelId="{E251920A-E123-482B-83A7-E2ECDF7E74F9}" type="presOf" srcId="{F6D58CDF-BA65-4336-B644-2D884076C6C7}" destId="{886AE1EC-6042-4F5D-B912-A275CB3D3ED4}" srcOrd="0" destOrd="0" presId="urn:microsoft.com/office/officeart/2005/8/layout/vList2"/>
    <dgm:cxn modelId="{9C8E3314-3D2E-40D7-B12B-AA9CF082BF2E}" srcId="{9FAFE606-9E2F-4AC6-B0E0-70F8FB22804A}" destId="{F6D58CDF-BA65-4336-B644-2D884076C6C7}" srcOrd="2" destOrd="0" parTransId="{852A1D57-5952-4893-9604-AABD12D28DE0}" sibTransId="{12214B48-55B7-4BAF-8D9C-45E71693CFEC}"/>
    <dgm:cxn modelId="{F534DE17-2E69-4AF1-955B-73226124EEEC}" type="presOf" srcId="{7B0784AE-74BB-4BB5-A496-74CE11FD1D17}" destId="{017A56F4-6FA1-49CF-86B1-801290A42757}" srcOrd="0" destOrd="0" presId="urn:microsoft.com/office/officeart/2005/8/layout/vList2"/>
    <dgm:cxn modelId="{0E19DD1A-F73B-47AB-B7D3-957E3C0D8048}" type="presOf" srcId="{EE24FE1F-1C49-4ED0-BB07-A9D8664A9256}" destId="{356956B5-B184-4A68-A7F9-B49C0DA46BEB}" srcOrd="0" destOrd="0" presId="urn:microsoft.com/office/officeart/2005/8/layout/vList2"/>
    <dgm:cxn modelId="{D5981426-9128-4512-8252-0D0934CF8596}" srcId="{9FAFE606-9E2F-4AC6-B0E0-70F8FB22804A}" destId="{D30E8F16-F8A1-403B-A263-9AB120202DFC}" srcOrd="0" destOrd="0" parTransId="{A6BAC7D1-F1F1-4CAC-95B2-2B0D8521F52A}" sibTransId="{904D912F-0768-45B1-9A7E-5CBE8253A219}"/>
    <dgm:cxn modelId="{590F3F42-8797-4266-9347-14473CA02888}" type="presOf" srcId="{503F6528-E2C7-4F3F-97DE-4F1286152D90}" destId="{57DE90ED-EA7D-4853-9021-24A863BAADC4}" srcOrd="0" destOrd="0" presId="urn:microsoft.com/office/officeart/2005/8/layout/vList2"/>
    <dgm:cxn modelId="{DFA3D84B-CE52-477D-8430-83B3D2224D9B}" srcId="{9FAFE606-9E2F-4AC6-B0E0-70F8FB22804A}" destId="{7B0784AE-74BB-4BB5-A496-74CE11FD1D17}" srcOrd="1" destOrd="0" parTransId="{0FD8BB48-D467-4F8C-BCEC-A644BF647A7D}" sibTransId="{206AC899-6FE0-4F5B-9BAD-6665155811B3}"/>
    <dgm:cxn modelId="{08D3154C-3BD0-4A10-8F7A-572A6D21F230}" type="presOf" srcId="{9FAFE606-9E2F-4AC6-B0E0-70F8FB22804A}" destId="{275BEA1C-C2DE-4F7D-B73D-A3F3A4ADA870}" srcOrd="0" destOrd="0" presId="urn:microsoft.com/office/officeart/2005/8/layout/vList2"/>
    <dgm:cxn modelId="{233B61CA-CBB5-48F0-8E66-913EE61143FA}" type="presOf" srcId="{D30E8F16-F8A1-403B-A263-9AB120202DFC}" destId="{0B941357-738D-4698-A8E7-0EE84CE4716E}" srcOrd="0" destOrd="0" presId="urn:microsoft.com/office/officeart/2005/8/layout/vList2"/>
    <dgm:cxn modelId="{CA9771DF-6327-4643-94BD-FCB03B726070}" srcId="{9FAFE606-9E2F-4AC6-B0E0-70F8FB22804A}" destId="{EE24FE1F-1C49-4ED0-BB07-A9D8664A9256}" srcOrd="3" destOrd="0" parTransId="{FA756BDF-1BE3-42BC-8766-C429FC9986CC}" sibTransId="{5B0FE313-5222-48B6-B29D-6040B0BA18D5}"/>
    <dgm:cxn modelId="{3989FBA5-156F-42E6-BFB8-0F650F9B64EA}" type="presParOf" srcId="{275BEA1C-C2DE-4F7D-B73D-A3F3A4ADA870}" destId="{0B941357-738D-4698-A8E7-0EE84CE4716E}" srcOrd="0" destOrd="0" presId="urn:microsoft.com/office/officeart/2005/8/layout/vList2"/>
    <dgm:cxn modelId="{D2FC280C-EE94-4406-AE73-CB47E7633699}" type="presParOf" srcId="{275BEA1C-C2DE-4F7D-B73D-A3F3A4ADA870}" destId="{BB04D172-6AC7-4E55-BB9C-03106318D6FE}" srcOrd="1" destOrd="0" presId="urn:microsoft.com/office/officeart/2005/8/layout/vList2"/>
    <dgm:cxn modelId="{6608C0EC-438D-4B26-B0AA-6B25EE46F8C8}" type="presParOf" srcId="{275BEA1C-C2DE-4F7D-B73D-A3F3A4ADA870}" destId="{017A56F4-6FA1-49CF-86B1-801290A42757}" srcOrd="2" destOrd="0" presId="urn:microsoft.com/office/officeart/2005/8/layout/vList2"/>
    <dgm:cxn modelId="{5FA5F966-8613-4AC1-B725-75AA2540E4A7}" type="presParOf" srcId="{275BEA1C-C2DE-4F7D-B73D-A3F3A4ADA870}" destId="{B2FA7E17-2751-4D8B-8253-00F971C0B2B3}" srcOrd="3" destOrd="0" presId="urn:microsoft.com/office/officeart/2005/8/layout/vList2"/>
    <dgm:cxn modelId="{4EE970B1-AD25-480B-9F3C-2FC7DCA881C2}" type="presParOf" srcId="{275BEA1C-C2DE-4F7D-B73D-A3F3A4ADA870}" destId="{886AE1EC-6042-4F5D-B912-A275CB3D3ED4}" srcOrd="4" destOrd="0" presId="urn:microsoft.com/office/officeart/2005/8/layout/vList2"/>
    <dgm:cxn modelId="{3520DC77-4FE0-4288-9DFB-B8F18B283126}" type="presParOf" srcId="{275BEA1C-C2DE-4F7D-B73D-A3F3A4ADA870}" destId="{D39D6542-F30F-4360-AAF9-BEED2C979393}" srcOrd="5" destOrd="0" presId="urn:microsoft.com/office/officeart/2005/8/layout/vList2"/>
    <dgm:cxn modelId="{760CAC69-A615-4BCA-A77B-06020D717108}" type="presParOf" srcId="{275BEA1C-C2DE-4F7D-B73D-A3F3A4ADA870}" destId="{356956B5-B184-4A68-A7F9-B49C0DA46BEB}" srcOrd="6" destOrd="0" presId="urn:microsoft.com/office/officeart/2005/8/layout/vList2"/>
    <dgm:cxn modelId="{9574535C-30BB-48C2-B9C3-F1BF9C34E87D}" type="presParOf" srcId="{275BEA1C-C2DE-4F7D-B73D-A3F3A4ADA870}" destId="{BB12E633-3039-4AB7-BD84-BEC1A9AD1EDD}" srcOrd="7" destOrd="0" presId="urn:microsoft.com/office/officeart/2005/8/layout/vList2"/>
    <dgm:cxn modelId="{1C487025-9EA3-4543-8DA5-359B315868C4}" type="presParOf" srcId="{275BEA1C-C2DE-4F7D-B73D-A3F3A4ADA870}" destId="{57DE90ED-EA7D-4853-9021-24A863BAADC4}"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3E556-FCCB-47BF-A097-73A83F7F261E}">
      <dsp:nvSpPr>
        <dsp:cNvPr id="0" name=""/>
        <dsp:cNvSpPr/>
      </dsp:nvSpPr>
      <dsp:spPr>
        <a:xfrm>
          <a:off x="0" y="294201"/>
          <a:ext cx="8121253" cy="3780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F595E3-6BEF-4BE0-8178-6B40D951297B}">
      <dsp:nvSpPr>
        <dsp:cNvPr id="0" name=""/>
        <dsp:cNvSpPr/>
      </dsp:nvSpPr>
      <dsp:spPr>
        <a:xfrm>
          <a:off x="406062" y="72801"/>
          <a:ext cx="5684877" cy="4428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875" tIns="0" rIns="214875" bIns="0" numCol="1" spcCol="1270" anchor="ctr" anchorCtr="0">
          <a:noAutofit/>
        </a:bodyPr>
        <a:lstStyle/>
        <a:p>
          <a:pPr marL="0" lvl="0" indent="0" algn="l" defTabSz="666750">
            <a:lnSpc>
              <a:spcPct val="90000"/>
            </a:lnSpc>
            <a:spcBef>
              <a:spcPct val="0"/>
            </a:spcBef>
            <a:spcAft>
              <a:spcPct val="35000"/>
            </a:spcAft>
            <a:buNone/>
          </a:pPr>
          <a:r>
            <a:rPr lang="en-US" sz="1500" kern="1200"/>
            <a:t>Spring MVC</a:t>
          </a:r>
        </a:p>
      </dsp:txBody>
      <dsp:txXfrm>
        <a:off x="427678" y="94417"/>
        <a:ext cx="5641645" cy="399568"/>
      </dsp:txXfrm>
    </dsp:sp>
    <dsp:sp modelId="{67B440C8-D698-450E-97D6-FEA2D1FA996E}">
      <dsp:nvSpPr>
        <dsp:cNvPr id="0" name=""/>
        <dsp:cNvSpPr/>
      </dsp:nvSpPr>
      <dsp:spPr>
        <a:xfrm>
          <a:off x="0" y="974601"/>
          <a:ext cx="8121253" cy="1606500"/>
        </a:xfrm>
        <a:prstGeom prst="rect">
          <a:avLst/>
        </a:prstGeom>
        <a:solidFill>
          <a:schemeClr val="lt1">
            <a:alpha val="90000"/>
            <a:hueOff val="0"/>
            <a:satOff val="0"/>
            <a:lumOff val="0"/>
            <a:alphaOff val="0"/>
          </a:schemeClr>
        </a:solidFill>
        <a:ln w="19050" cap="flat" cmpd="sng" algn="ctr">
          <a:solidFill>
            <a:schemeClr val="accent2">
              <a:hueOff val="1378517"/>
              <a:satOff val="25807"/>
              <a:lumOff val="-15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299" tIns="312420" rIns="63029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err="1"/>
            <a:t>Giới</a:t>
          </a:r>
          <a:r>
            <a:rPr lang="en-US" sz="1500" kern="1200" dirty="0"/>
            <a:t> </a:t>
          </a:r>
          <a:r>
            <a:rPr lang="en-US" sz="1500" kern="1200" dirty="0" err="1"/>
            <a:t>thiệu</a:t>
          </a:r>
          <a:r>
            <a:rPr lang="en-US" sz="1500" kern="1200" dirty="0"/>
            <a:t> ThymeLeaf</a:t>
          </a:r>
        </a:p>
        <a:p>
          <a:pPr marL="114300" lvl="1" indent="-114300" algn="l" defTabSz="666750">
            <a:lnSpc>
              <a:spcPct val="90000"/>
            </a:lnSpc>
            <a:spcBef>
              <a:spcPct val="0"/>
            </a:spcBef>
            <a:spcAft>
              <a:spcPct val="15000"/>
            </a:spcAft>
            <a:buChar char="•"/>
          </a:pPr>
          <a:r>
            <a:rPr lang="en-US" sz="1500" kern="1200" dirty="0"/>
            <a:t>Message(</a:t>
          </a:r>
          <a:r>
            <a:rPr lang="en-US" sz="1500" kern="1200" dirty="0" err="1"/>
            <a:t>thông</a:t>
          </a:r>
          <a:r>
            <a:rPr lang="en-US" sz="1500" kern="1200" dirty="0"/>
            <a:t> </a:t>
          </a:r>
          <a:r>
            <a:rPr lang="en-US" sz="1500" kern="1200" dirty="0" err="1"/>
            <a:t>báo</a:t>
          </a:r>
          <a:r>
            <a:rPr lang="en-US" sz="1500" kern="1200" dirty="0"/>
            <a:t>) </a:t>
          </a:r>
          <a:r>
            <a:rPr lang="en-US" sz="1500" kern="1200" dirty="0" err="1"/>
            <a:t>và</a:t>
          </a:r>
          <a:r>
            <a:rPr lang="en-US" sz="1500" kern="1200" dirty="0"/>
            <a:t> Variable(</a:t>
          </a:r>
          <a:r>
            <a:rPr lang="en-US" sz="1500" kern="1200" dirty="0" err="1"/>
            <a:t>Biến</a:t>
          </a:r>
          <a:r>
            <a:rPr lang="en-US" sz="1500" kern="1200" dirty="0"/>
            <a:t>)</a:t>
          </a:r>
        </a:p>
        <a:p>
          <a:pPr marL="114300" lvl="1" indent="-114300" algn="l" defTabSz="666750">
            <a:lnSpc>
              <a:spcPct val="90000"/>
            </a:lnSpc>
            <a:spcBef>
              <a:spcPct val="0"/>
            </a:spcBef>
            <a:spcAft>
              <a:spcPct val="15000"/>
            </a:spcAft>
            <a:buChar char="•"/>
          </a:pPr>
          <a:r>
            <a:rPr lang="en-US" sz="1500" kern="1200" dirty="0" err="1"/>
            <a:t>Toán</a:t>
          </a:r>
          <a:r>
            <a:rPr lang="en-US" sz="1500" kern="1200" dirty="0"/>
            <a:t> </a:t>
          </a:r>
          <a:r>
            <a:rPr lang="en-US" sz="1500" kern="1200" dirty="0" err="1"/>
            <a:t>tử</a:t>
          </a:r>
          <a:r>
            <a:rPr lang="en-US" sz="1500" kern="1200" dirty="0"/>
            <a:t> Elvis</a:t>
          </a:r>
        </a:p>
        <a:p>
          <a:pPr marL="114300" lvl="1" indent="-114300" algn="l" defTabSz="666750">
            <a:lnSpc>
              <a:spcPct val="90000"/>
            </a:lnSpc>
            <a:spcBef>
              <a:spcPct val="0"/>
            </a:spcBef>
            <a:spcAft>
              <a:spcPct val="15000"/>
            </a:spcAft>
            <a:buChar char="•"/>
          </a:pPr>
          <a:r>
            <a:rPr lang="en-US" sz="1500" kern="1200" dirty="0" err="1"/>
            <a:t>Vòng</a:t>
          </a:r>
          <a:r>
            <a:rPr lang="en-US" sz="1500" kern="1200" dirty="0"/>
            <a:t> </a:t>
          </a:r>
          <a:r>
            <a:rPr lang="en-US" sz="1500" kern="1200" dirty="0" err="1"/>
            <a:t>lặp</a:t>
          </a:r>
          <a:endParaRPr lang="en-US" sz="1500" kern="1200" dirty="0"/>
        </a:p>
        <a:p>
          <a:pPr marL="114300" lvl="1" indent="-114300" algn="l" defTabSz="666750">
            <a:lnSpc>
              <a:spcPct val="90000"/>
            </a:lnSpc>
            <a:spcBef>
              <a:spcPct val="0"/>
            </a:spcBef>
            <a:spcAft>
              <a:spcPct val="15000"/>
            </a:spcAft>
            <a:buChar char="•"/>
          </a:pPr>
          <a:r>
            <a:rPr lang="en-US" sz="1500" kern="1200" dirty="0" err="1"/>
            <a:t>Điều</a:t>
          </a:r>
          <a:r>
            <a:rPr lang="en-US" sz="1500" kern="1200" dirty="0"/>
            <a:t> </a:t>
          </a:r>
          <a:r>
            <a:rPr lang="en-US" sz="1500" kern="1200" dirty="0" err="1"/>
            <a:t>kiện</a:t>
          </a:r>
          <a:endParaRPr lang="en-US" sz="1500" kern="1200" dirty="0"/>
        </a:p>
      </dsp:txBody>
      <dsp:txXfrm>
        <a:off x="0" y="974601"/>
        <a:ext cx="8121253" cy="1606500"/>
      </dsp:txXfrm>
    </dsp:sp>
    <dsp:sp modelId="{021ACBF1-2ED5-4AC8-8FAE-47CAFDB21A34}">
      <dsp:nvSpPr>
        <dsp:cNvPr id="0" name=""/>
        <dsp:cNvSpPr/>
      </dsp:nvSpPr>
      <dsp:spPr>
        <a:xfrm>
          <a:off x="406062" y="753201"/>
          <a:ext cx="5684877" cy="442800"/>
        </a:xfrm>
        <a:prstGeom prst="roundRect">
          <a:avLst/>
        </a:prstGeom>
        <a:solidFill>
          <a:schemeClr val="accent2">
            <a:hueOff val="1378517"/>
            <a:satOff val="25807"/>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875" tIns="0" rIns="214875" bIns="0" numCol="1" spcCol="1270" anchor="ctr" anchorCtr="0">
          <a:noAutofit/>
        </a:bodyPr>
        <a:lstStyle/>
        <a:p>
          <a:pPr marL="0" lvl="0" indent="0" algn="l" defTabSz="666750">
            <a:lnSpc>
              <a:spcPct val="90000"/>
            </a:lnSpc>
            <a:spcBef>
              <a:spcPct val="0"/>
            </a:spcBef>
            <a:spcAft>
              <a:spcPct val="35000"/>
            </a:spcAft>
            <a:buNone/>
          </a:pPr>
          <a:r>
            <a:rPr lang="en-US" sz="1500" kern="1200"/>
            <a:t>ThymeLeaf</a:t>
          </a:r>
        </a:p>
      </dsp:txBody>
      <dsp:txXfrm>
        <a:off x="427678" y="774817"/>
        <a:ext cx="5641645"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41357-738D-4698-A8E7-0EE84CE4716E}">
      <dsp:nvSpPr>
        <dsp:cNvPr id="0" name=""/>
        <dsp:cNvSpPr/>
      </dsp:nvSpPr>
      <dsp:spPr>
        <a:xfrm>
          <a:off x="0" y="52203"/>
          <a:ext cx="3795625" cy="9136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err="1"/>
            <a:t>Giới</a:t>
          </a:r>
          <a:r>
            <a:rPr lang="en-US" sz="2300" kern="1200" dirty="0"/>
            <a:t> </a:t>
          </a:r>
          <a:r>
            <a:rPr lang="en-US" sz="2300" kern="1200" dirty="0" err="1"/>
            <a:t>thiệu</a:t>
          </a:r>
          <a:r>
            <a:rPr lang="en-US" sz="2300" kern="1200" dirty="0"/>
            <a:t> ThymeLeaf</a:t>
          </a:r>
        </a:p>
      </dsp:txBody>
      <dsp:txXfrm>
        <a:off x="44602" y="96805"/>
        <a:ext cx="3706421" cy="824474"/>
      </dsp:txXfrm>
    </dsp:sp>
    <dsp:sp modelId="{017A56F4-6FA1-49CF-86B1-801290A42757}">
      <dsp:nvSpPr>
        <dsp:cNvPr id="0" name=""/>
        <dsp:cNvSpPr/>
      </dsp:nvSpPr>
      <dsp:spPr>
        <a:xfrm>
          <a:off x="0" y="1032121"/>
          <a:ext cx="3795625" cy="9136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Message(</a:t>
          </a:r>
          <a:r>
            <a:rPr lang="en-US" sz="2300" kern="1200" dirty="0" err="1"/>
            <a:t>thông</a:t>
          </a:r>
          <a:r>
            <a:rPr lang="en-US" sz="2300" kern="1200" dirty="0"/>
            <a:t> </a:t>
          </a:r>
          <a:r>
            <a:rPr lang="en-US" sz="2300" kern="1200" dirty="0" err="1"/>
            <a:t>báo</a:t>
          </a:r>
          <a:r>
            <a:rPr lang="en-US" sz="2300" kern="1200" dirty="0"/>
            <a:t>) </a:t>
          </a:r>
          <a:r>
            <a:rPr lang="en-US" sz="2300" kern="1200" dirty="0" err="1"/>
            <a:t>và</a:t>
          </a:r>
          <a:r>
            <a:rPr lang="en-US" sz="2300" kern="1200" dirty="0"/>
            <a:t> Variable(</a:t>
          </a:r>
          <a:r>
            <a:rPr lang="en-US" sz="2300" kern="1200" dirty="0" err="1"/>
            <a:t>Biến</a:t>
          </a:r>
          <a:r>
            <a:rPr lang="en-US" sz="2300" kern="1200" dirty="0"/>
            <a:t>)</a:t>
          </a:r>
        </a:p>
      </dsp:txBody>
      <dsp:txXfrm>
        <a:off x="44602" y="1076723"/>
        <a:ext cx="3706421" cy="824474"/>
      </dsp:txXfrm>
    </dsp:sp>
    <dsp:sp modelId="{886AE1EC-6042-4F5D-B912-A275CB3D3ED4}">
      <dsp:nvSpPr>
        <dsp:cNvPr id="0" name=""/>
        <dsp:cNvSpPr/>
      </dsp:nvSpPr>
      <dsp:spPr>
        <a:xfrm>
          <a:off x="0" y="2012040"/>
          <a:ext cx="3795625" cy="9136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Toán tử Elvis</a:t>
          </a:r>
        </a:p>
      </dsp:txBody>
      <dsp:txXfrm>
        <a:off x="44602" y="2056642"/>
        <a:ext cx="3706421" cy="824474"/>
      </dsp:txXfrm>
    </dsp:sp>
    <dsp:sp modelId="{356956B5-B184-4A68-A7F9-B49C0DA46BEB}">
      <dsp:nvSpPr>
        <dsp:cNvPr id="0" name=""/>
        <dsp:cNvSpPr/>
      </dsp:nvSpPr>
      <dsp:spPr>
        <a:xfrm>
          <a:off x="0" y="2991958"/>
          <a:ext cx="3795625" cy="9136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Vòng lặp</a:t>
          </a:r>
        </a:p>
      </dsp:txBody>
      <dsp:txXfrm>
        <a:off x="44602" y="3036560"/>
        <a:ext cx="3706421" cy="824474"/>
      </dsp:txXfrm>
    </dsp:sp>
    <dsp:sp modelId="{57DE90ED-EA7D-4853-9021-24A863BAADC4}">
      <dsp:nvSpPr>
        <dsp:cNvPr id="0" name=""/>
        <dsp:cNvSpPr/>
      </dsp:nvSpPr>
      <dsp:spPr>
        <a:xfrm>
          <a:off x="0" y="3971877"/>
          <a:ext cx="3795625" cy="9136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Điều kiện</a:t>
          </a:r>
        </a:p>
      </dsp:txBody>
      <dsp:txXfrm>
        <a:off x="44602" y="4016479"/>
        <a:ext cx="3706421" cy="82447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4365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5290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874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8414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6414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124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6864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1430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7484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8794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7754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1031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3398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2473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0503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547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4605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6717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9296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9873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8610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718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661782"/>
            <a:ext cx="7475220" cy="2194560"/>
          </a:xfrm>
        </p:spPr>
        <p:txBody>
          <a:bodyPr anchor="b">
            <a:normAutofit/>
          </a:bodyPr>
          <a:lstStyle>
            <a:lvl1pPr algn="ctr">
              <a:lnSpc>
                <a:spcPct val="85000"/>
              </a:lnSpc>
              <a:defRPr sz="54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2902226"/>
            <a:ext cx="6575895" cy="1041124"/>
          </a:xfrm>
        </p:spPr>
        <p:txBody>
          <a:bodyPr>
            <a:normAutofit/>
          </a:bodyPr>
          <a:lstStyle>
            <a:lvl1pPr marL="0" indent="0" algn="ctr">
              <a:buNone/>
              <a:defRPr sz="1650">
                <a:solidFill>
                  <a:srgbClr val="FFFFFF"/>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smtClean="0"/>
              <a:t>6/2/2021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a:off x="1483995" y="280035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10057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259677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71500"/>
            <a:ext cx="1743075" cy="40576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571500"/>
            <a:ext cx="55721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74641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1pPr>
            <a:lvl2pPr lvl="1">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2pPr>
            <a:lvl3pPr lvl="2">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3pPr>
            <a:lvl4pPr lvl="3">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4pPr>
            <a:lvl5pPr lvl="4">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5pPr>
            <a:lvl6pPr lvl="5">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6pPr>
            <a:lvl7pPr lvl="6">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7pPr>
            <a:lvl8pPr lvl="7">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8pPr>
            <a:lvl9pPr lvl="8">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9pPr>
          </a:lstStyle>
          <a:p>
            <a:r>
              <a:rPr lang="en-US"/>
              <a:t>Click to edit Master title style</a:t>
            </a:r>
            <a:endParaRPr/>
          </a:p>
        </p:txBody>
      </p:sp>
      <p:sp>
        <p:nvSpPr>
          <p:cNvPr id="29" name="Google Shape;29;p4"/>
          <p:cNvSpPr txBox="1">
            <a:spLocks noGrp="1"/>
          </p:cNvSpPr>
          <p:nvPr>
            <p:ph type="body" idx="1"/>
          </p:nvPr>
        </p:nvSpPr>
        <p:spPr>
          <a:xfrm>
            <a:off x="94343" y="750277"/>
            <a:ext cx="8875486" cy="4174823"/>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Tree>
    <p:extLst>
      <p:ext uri="{BB962C8B-B14F-4D97-AF65-F5344CB8AC3E}">
        <p14:creationId xmlns:p14="http://schemas.microsoft.com/office/powerpoint/2010/main" val="2514277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accent3"/>
        </a:solidFill>
        <a:effectLst/>
      </p:bgPr>
    </p:bg>
    <p:spTree>
      <p:nvGrpSpPr>
        <p:cNvPr id="1" name="Shape 17"/>
        <p:cNvGrpSpPr/>
        <p:nvPr/>
      </p:nvGrpSpPr>
      <p:grpSpPr>
        <a:xfrm>
          <a:off x="0" y="0"/>
          <a:ext cx="0" cy="0"/>
          <a:chOff x="0" y="0"/>
          <a:chExt cx="0" cy="0"/>
        </a:xfrm>
      </p:grpSpPr>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7" name="Picture 6">
            <a:extLst>
              <a:ext uri="{FF2B5EF4-FFF2-40B4-BE49-F238E27FC236}">
                <a16:creationId xmlns:a16="http://schemas.microsoft.com/office/drawing/2014/main" id="{A7AFBC8E-7897-F947-8EC6-CE38216743F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598962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163961" y="14504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163961" y="4824248"/>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5241169" y="145043"/>
            <a:ext cx="3795625" cy="4937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3286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23"/>
        <p:cNvGrpSpPr/>
        <p:nvPr/>
      </p:nvGrpSpPr>
      <p:grpSpPr>
        <a:xfrm>
          <a:off x="0" y="0"/>
          <a:ext cx="0" cy="0"/>
          <a:chOff x="0" y="0"/>
          <a:chExt cx="0" cy="0"/>
        </a:xfrm>
      </p:grpSpPr>
      <p:sp>
        <p:nvSpPr>
          <p:cNvPr id="24" name="Google Shape;24;p4"/>
          <p:cNvSpPr/>
          <p:nvPr/>
        </p:nvSpPr>
        <p:spPr>
          <a:xfrm>
            <a:off x="133004" y="66502"/>
            <a:ext cx="4156364" cy="64659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29;p4"/>
          <p:cNvSpPr txBox="1">
            <a:spLocks noGrp="1"/>
          </p:cNvSpPr>
          <p:nvPr>
            <p:ph type="body" idx="1"/>
          </p:nvPr>
        </p:nvSpPr>
        <p:spPr>
          <a:xfrm>
            <a:off x="133004" y="875237"/>
            <a:ext cx="4156364" cy="4137337"/>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9" name="Google Shape;29;p4">
            <a:extLst>
              <a:ext uri="{FF2B5EF4-FFF2-40B4-BE49-F238E27FC236}">
                <a16:creationId xmlns:a16="http://schemas.microsoft.com/office/drawing/2014/main" id="{D34BD757-B64C-5341-9F8C-4C7B02691D88}"/>
              </a:ext>
            </a:extLst>
          </p:cNvPr>
          <p:cNvSpPr txBox="1">
            <a:spLocks noGrp="1"/>
          </p:cNvSpPr>
          <p:nvPr>
            <p:ph type="body" idx="10"/>
          </p:nvPr>
        </p:nvSpPr>
        <p:spPr>
          <a:xfrm>
            <a:off x="4538749" y="875237"/>
            <a:ext cx="4447309" cy="4137337"/>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10" name="Google Shape;24;p4">
            <a:extLst>
              <a:ext uri="{FF2B5EF4-FFF2-40B4-BE49-F238E27FC236}">
                <a16:creationId xmlns:a16="http://schemas.microsoft.com/office/drawing/2014/main" id="{49AEFE09-D6C4-294D-92E1-61561C66FD7B}"/>
              </a:ext>
            </a:extLst>
          </p:cNvPr>
          <p:cNvSpPr/>
          <p:nvPr userDrawn="1"/>
        </p:nvSpPr>
        <p:spPr>
          <a:xfrm>
            <a:off x="4538749" y="66502"/>
            <a:ext cx="4447309" cy="646598"/>
          </a:xfrm>
          <a:prstGeom prst="rect">
            <a:avLst/>
          </a:prstGeom>
          <a:solidFill>
            <a:srgbClr val="FFC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vi-VN" sz="3200">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a:extLst>
              <a:ext uri="{FF2B5EF4-FFF2-40B4-BE49-F238E27FC236}">
                <a16:creationId xmlns:a16="http://schemas.microsoft.com/office/drawing/2014/main" id="{F381435D-00D5-2E46-A966-68424C76CCC8}"/>
              </a:ext>
            </a:extLst>
          </p:cNvPr>
          <p:cNvSpPr>
            <a:spLocks noGrp="1"/>
          </p:cNvSpPr>
          <p:nvPr>
            <p:ph type="body" sz="quarter" idx="11" hasCustomPrompt="1"/>
          </p:nvPr>
        </p:nvSpPr>
        <p:spPr>
          <a:xfrm>
            <a:off x="210235" y="114030"/>
            <a:ext cx="3981439"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A</a:t>
            </a:r>
          </a:p>
        </p:txBody>
      </p:sp>
      <p:sp>
        <p:nvSpPr>
          <p:cNvPr id="11" name="Text Placeholder 4">
            <a:extLst>
              <a:ext uri="{FF2B5EF4-FFF2-40B4-BE49-F238E27FC236}">
                <a16:creationId xmlns:a16="http://schemas.microsoft.com/office/drawing/2014/main" id="{8C80F61F-A519-434C-87D7-9ED7C5A064B8}"/>
              </a:ext>
            </a:extLst>
          </p:cNvPr>
          <p:cNvSpPr>
            <a:spLocks noGrp="1"/>
          </p:cNvSpPr>
          <p:nvPr>
            <p:ph type="body" sz="quarter" idx="12" hasCustomPrompt="1"/>
          </p:nvPr>
        </p:nvSpPr>
        <p:spPr>
          <a:xfrm>
            <a:off x="4651414" y="115327"/>
            <a:ext cx="4249825"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B</a:t>
            </a:r>
          </a:p>
        </p:txBody>
      </p:sp>
    </p:spTree>
    <p:extLst>
      <p:ext uri="{BB962C8B-B14F-4D97-AF65-F5344CB8AC3E}">
        <p14:creationId xmlns:p14="http://schemas.microsoft.com/office/powerpoint/2010/main" val="1609961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mpty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70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Empty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A6B3A-911E-F24D-BB0D-EA968747D6D5}"/>
              </a:ext>
            </a:extLst>
          </p:cNvPr>
          <p:cNvSpPr>
            <a:spLocks noGrp="1"/>
          </p:cNvSpPr>
          <p:nvPr>
            <p:ph sz="quarter" idx="10"/>
          </p:nvPr>
        </p:nvSpPr>
        <p:spPr>
          <a:xfrm>
            <a:off x="179173" y="191530"/>
            <a:ext cx="8748584" cy="4775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564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mptyBlac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0798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EmptyBlack">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192DB-C740-4947-A40F-B2CB5B7A4A47}"/>
              </a:ext>
            </a:extLst>
          </p:cNvPr>
          <p:cNvSpPr>
            <a:spLocks noGrp="1"/>
          </p:cNvSpPr>
          <p:nvPr>
            <p:ph sz="quarter" idx="10"/>
          </p:nvPr>
        </p:nvSpPr>
        <p:spPr>
          <a:xfrm>
            <a:off x="192088" y="203200"/>
            <a:ext cx="8729662" cy="4826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901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9285135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4067503" y="9459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4067503" y="4799024"/>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101610" y="94594"/>
            <a:ext cx="3858687" cy="4962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694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880181"/>
            <a:ext cx="7475220" cy="2194560"/>
          </a:xfrm>
        </p:spPr>
        <p:txBody>
          <a:bodyPr anchor="b">
            <a:noAutofit/>
          </a:bodyPr>
          <a:lstStyle>
            <a:lvl1pPr algn="ctr">
              <a:lnSpc>
                <a:spcPct val="85000"/>
              </a:lnSpc>
              <a:defRPr sz="54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3115890"/>
            <a:ext cx="6576822" cy="1022855"/>
          </a:xfrm>
        </p:spPr>
        <p:txBody>
          <a:bodyPr anchor="t">
            <a:normAutofit/>
          </a:bodyPr>
          <a:lstStyle>
            <a:lvl1pPr marL="0" indent="0" algn="ctr">
              <a:buNone/>
              <a:defRPr sz="165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a:off x="1485900" y="3015306"/>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2660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1543049"/>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1543050"/>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7354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1501133"/>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04111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499274"/>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03949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6/2/2021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320628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268704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6/2/2021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874924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389119" y="822960"/>
            <a:ext cx="3909060" cy="349758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125980"/>
            <a:ext cx="2948940" cy="226314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185270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59936" y="802385"/>
            <a:ext cx="4574286" cy="3600450"/>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125980"/>
            <a:ext cx="2948940" cy="216027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32361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457200"/>
            <a:ext cx="7406640" cy="101727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1543050"/>
            <a:ext cx="7404653" cy="3028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4667871"/>
            <a:ext cx="1746806" cy="273844"/>
          </a:xfrm>
          <a:prstGeom prst="rect">
            <a:avLst/>
          </a:prstGeom>
        </p:spPr>
        <p:txBody>
          <a:bodyPr vert="horz" lIns="91440" tIns="45720" rIns="91440" bIns="45720" rtlCol="0" anchor="ctr"/>
          <a:lstStyle>
            <a:lvl1pPr algn="l">
              <a:defRPr sz="900">
                <a:solidFill>
                  <a:schemeClr val="accent1"/>
                </a:solidFill>
              </a:defRPr>
            </a:lvl1pPr>
          </a:lstStyle>
          <a:p>
            <a:fld id="{98624D31-43A5-475A-80CF-332C9F6DCF35}" type="datetimeFigureOut">
              <a:rPr lang="en-US" smtClean="0"/>
              <a:t>6/2/2021</a:t>
            </a:fld>
            <a:endParaRPr lang="en-US" dirty="0"/>
          </a:p>
        </p:txBody>
      </p:sp>
      <p:sp>
        <p:nvSpPr>
          <p:cNvPr id="5" name="Footer Placeholder 4"/>
          <p:cNvSpPr>
            <a:spLocks noGrp="1"/>
          </p:cNvSpPr>
          <p:nvPr>
            <p:ph type="ftr" sz="quarter" idx="3"/>
          </p:nvPr>
        </p:nvSpPr>
        <p:spPr>
          <a:xfrm>
            <a:off x="2961861" y="4667871"/>
            <a:ext cx="3538331" cy="273844"/>
          </a:xfrm>
          <a:prstGeom prst="rect">
            <a:avLst/>
          </a:prstGeom>
        </p:spPr>
        <p:txBody>
          <a:bodyPr vert="horz" lIns="91440" tIns="45720" rIns="91440" bIns="45720" rtlCol="0" anchor="ctr"/>
          <a:lstStyle>
            <a:lvl1pPr algn="ctr">
              <a:defRPr sz="900">
                <a:solidFill>
                  <a:schemeClr val="accent1"/>
                </a:solidFill>
              </a:defRPr>
            </a:lvl1pPr>
          </a:lstStyle>
          <a:p>
            <a:endParaRPr lang="en-US" dirty="0"/>
          </a:p>
        </p:txBody>
      </p:sp>
      <p:sp>
        <p:nvSpPr>
          <p:cNvPr id="6" name="Slide Number Placeholder 5"/>
          <p:cNvSpPr>
            <a:spLocks noGrp="1"/>
          </p:cNvSpPr>
          <p:nvPr>
            <p:ph type="sldNum" sz="quarter" idx="4"/>
          </p:nvPr>
        </p:nvSpPr>
        <p:spPr>
          <a:xfrm>
            <a:off x="6997148" y="4667871"/>
            <a:ext cx="1279663" cy="273844"/>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34452991"/>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682" r:id="rId15"/>
    <p:sldLayoutId id="2147483683" r:id="rId16"/>
    <p:sldLayoutId id="2147483688" r:id="rId17"/>
    <p:sldLayoutId id="2147483684" r:id="rId18"/>
    <p:sldLayoutId id="2147483689" r:id="rId19"/>
    <p:sldLayoutId id="2147483686" r:id="rId20"/>
  </p:sldLayoutIdLst>
  <p:hf sldNum="0" hdr="0" ftr="0" dt="0"/>
  <p:txStyles>
    <p:title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50"/>
        </a:spcBef>
        <a:buClr>
          <a:schemeClr val="accent1"/>
        </a:buClr>
        <a:buSzPct val="80000"/>
        <a:buFont typeface="Corbel" pitchFamily="34" charset="0"/>
        <a:buChar char="•"/>
        <a:defRPr sz="165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5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35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4pPr>
      <a:lvl5pPr marL="96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5pPr>
      <a:lvl6pPr marL="12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6pPr>
      <a:lvl7pPr marL="142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7pPr>
      <a:lvl8pPr marL="165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8pPr>
      <a:lvl9pPr marL="187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2350" y="1322449"/>
            <a:ext cx="8393899" cy="20880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Spring MVC </a:t>
            </a:r>
            <a:br>
              <a:rPr lang="en" dirty="0"/>
            </a:br>
            <a:r>
              <a:rPr lang="en" dirty="0"/>
              <a:t>Và ThymeLeaf</a:t>
            </a:r>
            <a:endParaRPr dirty="0"/>
          </a:p>
        </p:txBody>
      </p:sp>
      <p:sp>
        <p:nvSpPr>
          <p:cNvPr id="87" name="Google Shape;87;p13"/>
          <p:cNvSpPr txBox="1">
            <a:spLocks noGrp="1"/>
          </p:cNvSpPr>
          <p:nvPr>
            <p:ph type="subTitle" idx="1"/>
          </p:nvPr>
        </p:nvSpPr>
        <p:spPr>
          <a:xfrm>
            <a:off x="575125" y="3410464"/>
            <a:ext cx="7842600" cy="86943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dirty="0">
                <a:solidFill>
                  <a:srgbClr val="000000"/>
                </a:solidFill>
              </a:rPr>
              <a:t>Trần Văn Thịnh</a:t>
            </a:r>
            <a:endParaRPr sz="1800" dirty="0">
              <a:solidFill>
                <a:srgbClr val="000000"/>
              </a:solidFill>
            </a:endParaRPr>
          </a:p>
        </p:txBody>
      </p:sp>
      <p:pic>
        <p:nvPicPr>
          <p:cNvPr id="88" name="Google Shape;88;p13"/>
          <p:cNvPicPr preferRelativeResize="0"/>
          <p:nvPr/>
        </p:nvPicPr>
        <p:blipFill>
          <a:blip r:embed="rId3" cstate="print">
            <a:alphaModFix/>
            <a:extLst>
              <a:ext uri="{28A0092B-C50C-407E-A947-70E740481C1C}">
                <a14:useLocalDpi xmlns:a14="http://schemas.microsoft.com/office/drawing/2010/main"/>
              </a:ext>
            </a:extLst>
          </a:blip>
          <a:stretch>
            <a:fillRect/>
          </a:stretch>
        </p:blipFill>
        <p:spPr>
          <a:xfrm>
            <a:off x="7917543" y="50801"/>
            <a:ext cx="1121908" cy="3918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182880"/>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B086532B-5A3E-44A5-A0C2-22A0DB316C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182880"/>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6" name="Text Placeholder 5">
            <a:extLst>
              <a:ext uri="{FF2B5EF4-FFF2-40B4-BE49-F238E27FC236}">
                <a16:creationId xmlns:a16="http://schemas.microsoft.com/office/drawing/2014/main" id="{E06A0051-C007-4353-A657-A50EB208F759}"/>
              </a:ext>
            </a:extLst>
          </p:cNvPr>
          <p:cNvSpPr>
            <a:spLocks noGrp="1"/>
          </p:cNvSpPr>
          <p:nvPr>
            <p:ph type="body" idx="1"/>
          </p:nvPr>
        </p:nvSpPr>
        <p:spPr>
          <a:xfrm>
            <a:off x="530298" y="177167"/>
            <a:ext cx="8267713" cy="4394834"/>
          </a:xfrm>
        </p:spPr>
        <p:txBody>
          <a:bodyPr vert="horz" lIns="91440" tIns="45720" rIns="91440" bIns="45720" rtlCol="0">
            <a:normAutofit/>
          </a:bodyPr>
          <a:lstStyle/>
          <a:p>
            <a:pPr indent="-182880" defTabSz="914400">
              <a:lnSpc>
                <a:spcPct val="90000"/>
              </a:lnSpc>
              <a:buSzPct val="80000"/>
              <a:buFont typeface="Corbel" pitchFamily="34" charset="0"/>
              <a:buChar char="•"/>
            </a:pPr>
            <a:r>
              <a:rPr lang="en-US" sz="1400" dirty="0" err="1">
                <a:latin typeface="+mn-lt"/>
                <a:ea typeface="+mn-ea"/>
                <a:cs typeface="+mn-cs"/>
              </a:rPr>
              <a:t>Nếu</a:t>
            </a:r>
            <a:r>
              <a:rPr lang="en-US" sz="1400" dirty="0">
                <a:latin typeface="+mn-lt"/>
                <a:ea typeface="+mn-ea"/>
                <a:cs typeface="+mn-cs"/>
              </a:rPr>
              <a:t> </a:t>
            </a:r>
            <a:r>
              <a:rPr lang="en-US" sz="1400" dirty="0" err="1">
                <a:latin typeface="+mn-lt"/>
                <a:ea typeface="+mn-ea"/>
                <a:cs typeface="+mn-cs"/>
              </a:rPr>
              <a:t>ứng</a:t>
            </a:r>
            <a:r>
              <a:rPr lang="en-US" sz="1400" dirty="0">
                <a:latin typeface="+mn-lt"/>
                <a:ea typeface="+mn-ea"/>
                <a:cs typeface="+mn-cs"/>
              </a:rPr>
              <a:t> </a:t>
            </a:r>
            <a:r>
              <a:rPr lang="en-US" sz="1400" dirty="0" err="1">
                <a:latin typeface="+mn-lt"/>
                <a:ea typeface="+mn-ea"/>
                <a:cs typeface="+mn-cs"/>
              </a:rPr>
              <a:t>dụng</a:t>
            </a:r>
            <a:r>
              <a:rPr lang="en-US" sz="1400" dirty="0">
                <a:latin typeface="+mn-lt"/>
                <a:ea typeface="+mn-ea"/>
                <a:cs typeface="+mn-cs"/>
              </a:rPr>
              <a:t> </a:t>
            </a:r>
            <a:r>
              <a:rPr lang="en-US" sz="1400" dirty="0" err="1">
                <a:latin typeface="+mn-lt"/>
                <a:ea typeface="+mn-ea"/>
                <a:cs typeface="+mn-cs"/>
              </a:rPr>
              <a:t>chỉ</a:t>
            </a:r>
            <a:r>
              <a:rPr lang="en-US" sz="1400" dirty="0">
                <a:latin typeface="+mn-lt"/>
                <a:ea typeface="+mn-ea"/>
                <a:cs typeface="+mn-cs"/>
              </a:rPr>
              <a:t> </a:t>
            </a:r>
            <a:r>
              <a:rPr lang="en-US" sz="1400" dirty="0" err="1">
                <a:latin typeface="+mn-lt"/>
                <a:ea typeface="+mn-ea"/>
                <a:cs typeface="+mn-cs"/>
              </a:rPr>
              <a:t>sử</a:t>
            </a:r>
            <a:r>
              <a:rPr lang="en-US" sz="1400" dirty="0">
                <a:latin typeface="+mn-lt"/>
                <a:ea typeface="+mn-ea"/>
                <a:cs typeface="+mn-cs"/>
              </a:rPr>
              <a:t> </a:t>
            </a:r>
            <a:r>
              <a:rPr lang="en-US" sz="1400" dirty="0" err="1">
                <a:latin typeface="+mn-lt"/>
                <a:ea typeface="+mn-ea"/>
                <a:cs typeface="+mn-cs"/>
              </a:rPr>
              <a:t>dụng</a:t>
            </a:r>
            <a:r>
              <a:rPr lang="en-US" sz="1400" dirty="0">
                <a:latin typeface="+mn-lt"/>
                <a:ea typeface="+mn-ea"/>
                <a:cs typeface="+mn-cs"/>
              </a:rPr>
              <a:t> </a:t>
            </a:r>
            <a:r>
              <a:rPr lang="en-US" sz="1400" dirty="0" err="1">
                <a:latin typeface="+mn-lt"/>
                <a:ea typeface="+mn-ea"/>
                <a:cs typeface="+mn-cs"/>
              </a:rPr>
              <a:t>duy</a:t>
            </a:r>
            <a:r>
              <a:rPr lang="en-US" sz="1400" dirty="0">
                <a:latin typeface="+mn-lt"/>
                <a:ea typeface="+mn-ea"/>
                <a:cs typeface="+mn-cs"/>
              </a:rPr>
              <a:t> </a:t>
            </a:r>
            <a:r>
              <a:rPr lang="en-US" sz="1400" dirty="0" err="1">
                <a:latin typeface="+mn-lt"/>
                <a:ea typeface="+mn-ea"/>
                <a:cs typeface="+mn-cs"/>
              </a:rPr>
              <a:t>nhất</a:t>
            </a:r>
            <a:r>
              <a:rPr lang="en-US" sz="1400" dirty="0">
                <a:latin typeface="+mn-lt"/>
                <a:ea typeface="+mn-ea"/>
                <a:cs typeface="+mn-cs"/>
              </a:rPr>
              <a:t> 1 </a:t>
            </a:r>
            <a:r>
              <a:rPr lang="en-US" sz="1400" dirty="0" err="1">
                <a:latin typeface="+mn-lt"/>
                <a:ea typeface="+mn-ea"/>
                <a:cs typeface="+mn-cs"/>
              </a:rPr>
              <a:t>công</a:t>
            </a:r>
            <a:r>
              <a:rPr lang="en-US" sz="1400" dirty="0">
                <a:latin typeface="+mn-lt"/>
                <a:ea typeface="+mn-ea"/>
                <a:cs typeface="+mn-cs"/>
              </a:rPr>
              <a:t> </a:t>
            </a:r>
            <a:r>
              <a:rPr lang="en-US" sz="1400" dirty="0" err="1">
                <a:latin typeface="+mn-lt"/>
                <a:ea typeface="+mn-ea"/>
                <a:cs typeface="+mn-cs"/>
              </a:rPr>
              <a:t>nghệ</a:t>
            </a:r>
            <a:r>
              <a:rPr lang="en-US" sz="1400" dirty="0">
                <a:latin typeface="+mn-lt"/>
                <a:ea typeface="+mn-ea"/>
                <a:cs typeface="+mn-cs"/>
              </a:rPr>
              <a:t> </a:t>
            </a:r>
            <a:r>
              <a:rPr lang="en-US" sz="1400" dirty="0" err="1">
                <a:latin typeface="+mn-lt"/>
                <a:ea typeface="+mn-ea"/>
                <a:cs typeface="+mn-cs"/>
              </a:rPr>
              <a:t>cho</a:t>
            </a:r>
            <a:r>
              <a:rPr lang="en-US" sz="1400" dirty="0">
                <a:latin typeface="+mn-lt"/>
                <a:ea typeface="+mn-ea"/>
                <a:cs typeface="+mn-cs"/>
              </a:rPr>
              <a:t> </a:t>
            </a:r>
            <a:r>
              <a:rPr lang="en-US" sz="1400" dirty="0" err="1">
                <a:latin typeface="+mn-lt"/>
                <a:ea typeface="+mn-ea"/>
                <a:cs typeface="+mn-cs"/>
              </a:rPr>
              <a:t>tầng</a:t>
            </a:r>
            <a:r>
              <a:rPr lang="en-US" sz="1400" dirty="0">
                <a:latin typeface="+mn-lt"/>
                <a:ea typeface="+mn-ea"/>
                <a:cs typeface="+mn-cs"/>
              </a:rPr>
              <a:t> View, </a:t>
            </a:r>
            <a:r>
              <a:rPr lang="en-US" sz="1400" dirty="0" err="1">
                <a:latin typeface="+mn-lt"/>
                <a:ea typeface="+mn-ea"/>
                <a:cs typeface="+mn-cs"/>
              </a:rPr>
              <a:t>Sping</a:t>
            </a:r>
            <a:r>
              <a:rPr lang="en-US" sz="1400" dirty="0">
                <a:latin typeface="+mn-lt"/>
                <a:ea typeface="+mn-ea"/>
                <a:cs typeface="+mn-cs"/>
              </a:rPr>
              <a:t> Boot </a:t>
            </a:r>
            <a:r>
              <a:rPr lang="en-US" sz="1400" dirty="0" err="1">
                <a:latin typeface="+mn-lt"/>
                <a:ea typeface="+mn-ea"/>
                <a:cs typeface="+mn-cs"/>
              </a:rPr>
              <a:t>sẽ</a:t>
            </a:r>
            <a:r>
              <a:rPr lang="en-US" sz="1400" dirty="0">
                <a:latin typeface="+mn-lt"/>
                <a:ea typeface="+mn-ea"/>
                <a:cs typeface="+mn-cs"/>
              </a:rPr>
              <a:t> </a:t>
            </a:r>
            <a:r>
              <a:rPr lang="en-US" sz="1400" dirty="0" err="1">
                <a:latin typeface="+mn-lt"/>
                <a:ea typeface="+mn-ea"/>
                <a:cs typeface="+mn-cs"/>
              </a:rPr>
              <a:t>tự</a:t>
            </a:r>
            <a:r>
              <a:rPr lang="en-US" sz="1400" dirty="0">
                <a:latin typeface="+mn-lt"/>
                <a:ea typeface="+mn-ea"/>
                <a:cs typeface="+mn-cs"/>
              </a:rPr>
              <a:t> </a:t>
            </a:r>
            <a:r>
              <a:rPr lang="en-US" sz="1400" dirty="0" err="1">
                <a:latin typeface="+mn-lt"/>
                <a:ea typeface="+mn-ea"/>
                <a:cs typeface="+mn-cs"/>
              </a:rPr>
              <a:t>cấu</a:t>
            </a:r>
            <a:r>
              <a:rPr lang="en-US" sz="1400" dirty="0">
                <a:latin typeface="+mn-lt"/>
                <a:ea typeface="+mn-ea"/>
                <a:cs typeface="+mn-cs"/>
              </a:rPr>
              <a:t> </a:t>
            </a:r>
            <a:r>
              <a:rPr lang="en-US" sz="1400" dirty="0" err="1">
                <a:latin typeface="+mn-lt"/>
                <a:ea typeface="+mn-ea"/>
                <a:cs typeface="+mn-cs"/>
              </a:rPr>
              <a:t>hình</a:t>
            </a:r>
            <a:r>
              <a:rPr lang="en-US" sz="1400" dirty="0">
                <a:latin typeface="+mn-lt"/>
                <a:ea typeface="+mn-ea"/>
                <a:cs typeface="+mn-cs"/>
              </a:rPr>
              <a:t> </a:t>
            </a:r>
            <a:r>
              <a:rPr lang="en-US" sz="1400" dirty="0" err="1">
                <a:latin typeface="+mn-lt"/>
                <a:ea typeface="+mn-ea"/>
                <a:cs typeface="+mn-cs"/>
              </a:rPr>
              <a:t>ViewResolver</a:t>
            </a:r>
            <a:endParaRPr lang="en-US" sz="1400" dirty="0">
              <a:latin typeface="+mn-lt"/>
              <a:ea typeface="+mn-ea"/>
              <a:cs typeface="+mn-cs"/>
            </a:endParaRPr>
          </a:p>
          <a:p>
            <a:pPr indent="-182880" defTabSz="914400">
              <a:lnSpc>
                <a:spcPct val="90000"/>
              </a:lnSpc>
              <a:buSzPct val="80000"/>
              <a:buFont typeface="Corbel" pitchFamily="34" charset="0"/>
              <a:buChar char="•"/>
            </a:pPr>
            <a:r>
              <a:rPr lang="en-US" sz="1400" dirty="0" err="1">
                <a:latin typeface="+mn-lt"/>
                <a:ea typeface="+mn-ea"/>
                <a:cs typeface="+mn-cs"/>
              </a:rPr>
              <a:t>Trường</a:t>
            </a:r>
            <a:r>
              <a:rPr lang="en-US" sz="1400" dirty="0">
                <a:latin typeface="+mn-lt"/>
                <a:ea typeface="+mn-ea"/>
                <a:cs typeface="+mn-cs"/>
              </a:rPr>
              <a:t> </a:t>
            </a:r>
            <a:r>
              <a:rPr lang="en-US" sz="1400" dirty="0" err="1">
                <a:latin typeface="+mn-lt"/>
                <a:ea typeface="+mn-ea"/>
                <a:cs typeface="+mn-cs"/>
              </a:rPr>
              <a:t>hợp</a:t>
            </a:r>
            <a:r>
              <a:rPr lang="en-US" sz="1400" dirty="0">
                <a:latin typeface="+mn-lt"/>
                <a:ea typeface="+mn-ea"/>
                <a:cs typeface="+mn-cs"/>
              </a:rPr>
              <a:t> </a:t>
            </a:r>
            <a:r>
              <a:rPr lang="en-US" sz="1400" dirty="0" err="1">
                <a:latin typeface="+mn-lt"/>
                <a:ea typeface="+mn-ea"/>
                <a:cs typeface="+mn-cs"/>
              </a:rPr>
              <a:t>sử</a:t>
            </a:r>
            <a:r>
              <a:rPr lang="en-US" sz="1400" dirty="0">
                <a:latin typeface="+mn-lt"/>
                <a:ea typeface="+mn-ea"/>
                <a:cs typeface="+mn-cs"/>
              </a:rPr>
              <a:t> </a:t>
            </a:r>
            <a:r>
              <a:rPr lang="en-US" sz="1400" dirty="0" err="1">
                <a:latin typeface="+mn-lt"/>
                <a:ea typeface="+mn-ea"/>
                <a:cs typeface="+mn-cs"/>
              </a:rPr>
              <a:t>dụng</a:t>
            </a:r>
            <a:r>
              <a:rPr lang="en-US" sz="1400" dirty="0">
                <a:latin typeface="+mn-lt"/>
                <a:ea typeface="+mn-ea"/>
                <a:cs typeface="+mn-cs"/>
              </a:rPr>
              <a:t> </a:t>
            </a:r>
            <a:r>
              <a:rPr lang="en-US" sz="1400" dirty="0" err="1">
                <a:latin typeface="+mn-lt"/>
                <a:ea typeface="+mn-ea"/>
                <a:cs typeface="+mn-cs"/>
              </a:rPr>
              <a:t>nhiều</a:t>
            </a:r>
            <a:r>
              <a:rPr lang="en-US" sz="1400" dirty="0">
                <a:latin typeface="+mn-lt"/>
                <a:ea typeface="+mn-ea"/>
                <a:cs typeface="+mn-cs"/>
              </a:rPr>
              <a:t> </a:t>
            </a:r>
            <a:r>
              <a:rPr lang="en-US" sz="1400" dirty="0" err="1">
                <a:latin typeface="+mn-lt"/>
                <a:ea typeface="+mn-ea"/>
                <a:cs typeface="+mn-cs"/>
              </a:rPr>
              <a:t>công</a:t>
            </a:r>
            <a:r>
              <a:rPr lang="en-US" sz="1400" dirty="0">
                <a:latin typeface="+mn-lt"/>
                <a:ea typeface="+mn-ea"/>
                <a:cs typeface="+mn-cs"/>
              </a:rPr>
              <a:t> </a:t>
            </a:r>
            <a:r>
              <a:rPr lang="en-US" sz="1400" dirty="0" err="1">
                <a:latin typeface="+mn-lt"/>
                <a:ea typeface="+mn-ea"/>
                <a:cs typeface="+mn-cs"/>
              </a:rPr>
              <a:t>nghệ</a:t>
            </a:r>
            <a:r>
              <a:rPr lang="en-US" sz="1400" dirty="0">
                <a:latin typeface="+mn-lt"/>
                <a:ea typeface="+mn-ea"/>
                <a:cs typeface="+mn-cs"/>
              </a:rPr>
              <a:t> View, </a:t>
            </a:r>
            <a:r>
              <a:rPr lang="en-US" sz="1400" dirty="0" err="1">
                <a:latin typeface="+mn-lt"/>
                <a:ea typeface="+mn-ea"/>
                <a:cs typeface="+mn-cs"/>
              </a:rPr>
              <a:t>thì</a:t>
            </a:r>
            <a:r>
              <a:rPr lang="en-US" sz="1400" dirty="0">
                <a:latin typeface="+mn-lt"/>
                <a:ea typeface="+mn-ea"/>
                <a:cs typeface="+mn-cs"/>
              </a:rPr>
              <a:t> </a:t>
            </a:r>
            <a:r>
              <a:rPr lang="en-US" sz="1400" dirty="0" err="1">
                <a:latin typeface="+mn-lt"/>
                <a:ea typeface="+mn-ea"/>
                <a:cs typeface="+mn-cs"/>
              </a:rPr>
              <a:t>phải</a:t>
            </a:r>
            <a:r>
              <a:rPr lang="en-US" sz="1400" dirty="0">
                <a:latin typeface="+mn-lt"/>
                <a:ea typeface="+mn-ea"/>
                <a:cs typeface="+mn-cs"/>
              </a:rPr>
              <a:t> </a:t>
            </a:r>
            <a:r>
              <a:rPr lang="en-US" sz="1400" dirty="0" err="1">
                <a:latin typeface="+mn-lt"/>
                <a:ea typeface="+mn-ea"/>
                <a:cs typeface="+mn-cs"/>
              </a:rPr>
              <a:t>tự</a:t>
            </a:r>
            <a:r>
              <a:rPr lang="en-US" sz="1400" dirty="0">
                <a:latin typeface="+mn-lt"/>
                <a:ea typeface="+mn-ea"/>
                <a:cs typeface="+mn-cs"/>
              </a:rPr>
              <a:t> </a:t>
            </a:r>
            <a:r>
              <a:rPr lang="en-US" sz="1400" dirty="0" err="1">
                <a:latin typeface="+mn-lt"/>
                <a:ea typeface="+mn-ea"/>
                <a:cs typeface="+mn-cs"/>
              </a:rPr>
              <a:t>cấu</a:t>
            </a:r>
            <a:r>
              <a:rPr lang="en-US" sz="1400" dirty="0">
                <a:latin typeface="+mn-lt"/>
                <a:ea typeface="+mn-ea"/>
                <a:cs typeface="+mn-cs"/>
              </a:rPr>
              <a:t> </a:t>
            </a:r>
            <a:r>
              <a:rPr lang="en-US" sz="1400" dirty="0" err="1">
                <a:latin typeface="+mn-lt"/>
                <a:ea typeface="+mn-ea"/>
                <a:cs typeface="+mn-cs"/>
              </a:rPr>
              <a:t>hình</a:t>
            </a:r>
            <a:r>
              <a:rPr lang="en-US" sz="1400" dirty="0">
                <a:latin typeface="+mn-lt"/>
                <a:ea typeface="+mn-ea"/>
                <a:cs typeface="+mn-cs"/>
              </a:rPr>
              <a:t> </a:t>
            </a:r>
            <a:r>
              <a:rPr lang="en-US" sz="1400" dirty="0" err="1">
                <a:latin typeface="+mn-lt"/>
                <a:ea typeface="+mn-ea"/>
                <a:cs typeface="+mn-cs"/>
              </a:rPr>
              <a:t>ViewResolver</a:t>
            </a:r>
            <a:r>
              <a:rPr lang="en-US" sz="1400" dirty="0">
                <a:latin typeface="+mn-lt"/>
                <a:ea typeface="+mn-ea"/>
                <a:cs typeface="+mn-cs"/>
              </a:rPr>
              <a:t> </a:t>
            </a:r>
            <a:r>
              <a:rPr lang="en-US" sz="1400" dirty="0" err="1">
                <a:latin typeface="+mn-lt"/>
                <a:ea typeface="+mn-ea"/>
                <a:cs typeface="+mn-cs"/>
              </a:rPr>
              <a:t>cho</a:t>
            </a:r>
            <a:r>
              <a:rPr lang="en-US" sz="1400" dirty="0">
                <a:latin typeface="+mn-lt"/>
                <a:ea typeface="+mn-ea"/>
                <a:cs typeface="+mn-cs"/>
              </a:rPr>
              <a:t> </a:t>
            </a:r>
            <a:r>
              <a:rPr lang="en-US" sz="1400" dirty="0" err="1">
                <a:latin typeface="+mn-lt"/>
                <a:ea typeface="+mn-ea"/>
                <a:cs typeface="+mn-cs"/>
              </a:rPr>
              <a:t>thymeleaf</a:t>
            </a:r>
            <a:endParaRPr lang="en-US" sz="1400" dirty="0">
              <a:latin typeface="+mn-lt"/>
              <a:ea typeface="+mn-ea"/>
              <a:cs typeface="+mn-cs"/>
            </a:endParaRPr>
          </a:p>
          <a:p>
            <a:pPr indent="-182880" defTabSz="914400">
              <a:lnSpc>
                <a:spcPct val="90000"/>
              </a:lnSpc>
              <a:buSzPct val="80000"/>
              <a:buFont typeface="Corbel" pitchFamily="34" charset="0"/>
              <a:buChar char="•"/>
            </a:pPr>
            <a:endParaRPr lang="en-US" dirty="0">
              <a:latin typeface="+mn-lt"/>
              <a:ea typeface="+mn-ea"/>
              <a:cs typeface="+mn-cs"/>
            </a:endParaRPr>
          </a:p>
          <a:p>
            <a:pPr indent="-182880" defTabSz="914400">
              <a:lnSpc>
                <a:spcPct val="90000"/>
              </a:lnSpc>
              <a:buSzPct val="80000"/>
              <a:buFont typeface="Corbel" pitchFamily="34" charset="0"/>
              <a:buChar char="•"/>
            </a:pPr>
            <a:endParaRPr lang="en-US" dirty="0">
              <a:latin typeface="+mn-lt"/>
              <a:ea typeface="+mn-ea"/>
              <a:cs typeface="+mn-cs"/>
            </a:endParaRPr>
          </a:p>
        </p:txBody>
      </p:sp>
      <p:sp>
        <p:nvSpPr>
          <p:cNvPr id="2" name="TextBox 1">
            <a:extLst>
              <a:ext uri="{FF2B5EF4-FFF2-40B4-BE49-F238E27FC236}">
                <a16:creationId xmlns:a16="http://schemas.microsoft.com/office/drawing/2014/main" id="{C1F0E499-7BC7-4629-B6C5-EEB26AACDDEE}"/>
              </a:ext>
            </a:extLst>
          </p:cNvPr>
          <p:cNvSpPr txBox="1"/>
          <p:nvPr/>
        </p:nvSpPr>
        <p:spPr>
          <a:xfrm>
            <a:off x="530298" y="757057"/>
            <a:ext cx="7521146" cy="4293483"/>
          </a:xfrm>
          <a:prstGeom prst="rect">
            <a:avLst/>
          </a:prstGeom>
          <a:noFill/>
        </p:spPr>
        <p:txBody>
          <a:bodyPr wrap="square" rtlCol="0">
            <a:spAutoFit/>
          </a:bodyPr>
          <a:lstStyle/>
          <a:p>
            <a:r>
              <a:rPr lang="en-US" sz="700" dirty="0"/>
              <a:t>@Configuration</a:t>
            </a:r>
          </a:p>
          <a:p>
            <a:r>
              <a:rPr lang="en-US" sz="700" dirty="0"/>
              <a:t>public class </a:t>
            </a:r>
            <a:r>
              <a:rPr lang="en-US" sz="700" dirty="0" err="1"/>
              <a:t>ThymeleafViewResolverConfig</a:t>
            </a:r>
            <a:r>
              <a:rPr lang="en-US" sz="700" dirty="0"/>
              <a:t> {</a:t>
            </a:r>
          </a:p>
          <a:p>
            <a:r>
              <a:rPr lang="en-US" sz="700" dirty="0"/>
              <a:t>    @Bean</a:t>
            </a:r>
          </a:p>
          <a:p>
            <a:r>
              <a:rPr lang="en-US" sz="700" dirty="0"/>
              <a:t>    public </a:t>
            </a:r>
            <a:r>
              <a:rPr lang="en-US" sz="700" dirty="0" err="1"/>
              <a:t>ViewResolver</a:t>
            </a:r>
            <a:r>
              <a:rPr lang="en-US" sz="700" dirty="0"/>
              <a:t> </a:t>
            </a:r>
            <a:r>
              <a:rPr lang="en-US" sz="700" dirty="0" err="1"/>
              <a:t>thymeleafViewResolver</a:t>
            </a:r>
            <a:r>
              <a:rPr lang="en-US" sz="700" dirty="0"/>
              <a:t>() {</a:t>
            </a:r>
          </a:p>
          <a:p>
            <a:r>
              <a:rPr lang="en-US" sz="700" dirty="0"/>
              <a:t>        </a:t>
            </a:r>
            <a:r>
              <a:rPr lang="en-US" sz="700" dirty="0" err="1"/>
              <a:t>ThymeleafViewResolver</a:t>
            </a:r>
            <a:r>
              <a:rPr lang="en-US" sz="700" dirty="0"/>
              <a:t> </a:t>
            </a:r>
            <a:r>
              <a:rPr lang="en-US" sz="700" dirty="0" err="1"/>
              <a:t>viewResolver</a:t>
            </a:r>
            <a:r>
              <a:rPr lang="en-US" sz="700" dirty="0"/>
              <a:t> = new </a:t>
            </a:r>
            <a:r>
              <a:rPr lang="en-US" sz="700" dirty="0" err="1"/>
              <a:t>ThymeleafViewResolver</a:t>
            </a:r>
            <a:r>
              <a:rPr lang="en-US" sz="700" dirty="0"/>
              <a:t>();</a:t>
            </a:r>
          </a:p>
          <a:p>
            <a:r>
              <a:rPr lang="en-US" sz="700" dirty="0"/>
              <a:t>        </a:t>
            </a:r>
            <a:r>
              <a:rPr lang="en-US" sz="700" dirty="0" err="1"/>
              <a:t>viewResolver.setTemplateEngine</a:t>
            </a:r>
            <a:r>
              <a:rPr lang="en-US" sz="700" dirty="0"/>
              <a:t>(</a:t>
            </a:r>
            <a:r>
              <a:rPr lang="en-US" sz="700" dirty="0" err="1"/>
              <a:t>thymeleafTemplateEngine</a:t>
            </a:r>
            <a:r>
              <a:rPr lang="en-US" sz="700" dirty="0"/>
              <a:t>());</a:t>
            </a:r>
          </a:p>
          <a:p>
            <a:r>
              <a:rPr lang="en-US" sz="700" dirty="0"/>
              <a:t>        </a:t>
            </a:r>
            <a:r>
              <a:rPr lang="en-US" sz="700" dirty="0" err="1"/>
              <a:t>viewResolver.setCharacterEncoding</a:t>
            </a:r>
            <a:r>
              <a:rPr lang="en-US" sz="700" dirty="0"/>
              <a:t>("UTF-8");</a:t>
            </a:r>
          </a:p>
          <a:p>
            <a:r>
              <a:rPr lang="en-US" sz="700" dirty="0"/>
              <a:t>        </a:t>
            </a:r>
            <a:r>
              <a:rPr lang="en-US" sz="700" dirty="0" err="1"/>
              <a:t>viewResolver.setOrder</a:t>
            </a:r>
            <a:r>
              <a:rPr lang="en-US" sz="700" dirty="0"/>
              <a:t>(0);</a:t>
            </a:r>
          </a:p>
          <a:p>
            <a:r>
              <a:rPr lang="en-US" sz="700" dirty="0"/>
              <a:t>        // Important!!</a:t>
            </a:r>
          </a:p>
          <a:p>
            <a:r>
              <a:rPr lang="en-US" sz="700" dirty="0"/>
              <a:t>        // th_page1.html, th_page2.html, ...</a:t>
            </a:r>
          </a:p>
          <a:p>
            <a:r>
              <a:rPr lang="en-US" sz="700" dirty="0"/>
              <a:t>        </a:t>
            </a:r>
            <a:r>
              <a:rPr lang="en-US" sz="700" dirty="0" err="1"/>
              <a:t>viewResolver.setViewNames</a:t>
            </a:r>
            <a:r>
              <a:rPr lang="en-US" sz="700" dirty="0"/>
              <a:t>(new String[] { "</a:t>
            </a:r>
            <a:r>
              <a:rPr lang="en-US" sz="700" dirty="0" err="1"/>
              <a:t>th</a:t>
            </a:r>
            <a:r>
              <a:rPr lang="en-US" sz="700" dirty="0"/>
              <a:t>_*" });</a:t>
            </a:r>
          </a:p>
          <a:p>
            <a:r>
              <a:rPr lang="en-US" sz="700" dirty="0"/>
              <a:t>        return </a:t>
            </a:r>
            <a:r>
              <a:rPr lang="en-US" sz="700" dirty="0" err="1"/>
              <a:t>viewResolver</a:t>
            </a:r>
            <a:r>
              <a:rPr lang="en-US" sz="700" dirty="0"/>
              <a:t>;</a:t>
            </a:r>
          </a:p>
          <a:p>
            <a:r>
              <a:rPr lang="en-US" sz="700" dirty="0"/>
              <a:t>    }</a:t>
            </a:r>
          </a:p>
          <a:p>
            <a:r>
              <a:rPr lang="en-US" sz="700" dirty="0"/>
              <a:t>    // </a:t>
            </a:r>
            <a:r>
              <a:rPr lang="en-US" sz="700" dirty="0" err="1"/>
              <a:t>Thymeleaf</a:t>
            </a:r>
            <a:r>
              <a:rPr lang="en-US" sz="700" dirty="0"/>
              <a:t> template engine with Spring integration</a:t>
            </a:r>
          </a:p>
          <a:p>
            <a:r>
              <a:rPr lang="en-US" sz="700" dirty="0"/>
              <a:t>    @Bean</a:t>
            </a:r>
          </a:p>
          <a:p>
            <a:r>
              <a:rPr lang="en-US" sz="700" dirty="0"/>
              <a:t>    public </a:t>
            </a:r>
            <a:r>
              <a:rPr lang="en-US" sz="700" dirty="0" err="1"/>
              <a:t>SpringTemplateEngine</a:t>
            </a:r>
            <a:r>
              <a:rPr lang="en-US" sz="700" dirty="0"/>
              <a:t> </a:t>
            </a:r>
            <a:r>
              <a:rPr lang="en-US" sz="700" dirty="0" err="1"/>
              <a:t>thymeleafTemplateEngine</a:t>
            </a:r>
            <a:r>
              <a:rPr lang="en-US" sz="700" dirty="0"/>
              <a:t>() {</a:t>
            </a:r>
          </a:p>
          <a:p>
            <a:r>
              <a:rPr lang="en-US" sz="700" dirty="0"/>
              <a:t>        </a:t>
            </a:r>
            <a:r>
              <a:rPr lang="en-US" sz="700" dirty="0" err="1"/>
              <a:t>SpringTemplateEngine</a:t>
            </a:r>
            <a:r>
              <a:rPr lang="en-US" sz="700" dirty="0"/>
              <a:t> </a:t>
            </a:r>
            <a:r>
              <a:rPr lang="en-US" sz="700" dirty="0" err="1"/>
              <a:t>templateEngine</a:t>
            </a:r>
            <a:r>
              <a:rPr lang="en-US" sz="700" dirty="0"/>
              <a:t> = new </a:t>
            </a:r>
            <a:r>
              <a:rPr lang="en-US" sz="700" dirty="0" err="1"/>
              <a:t>SpringTemplateEngine</a:t>
            </a:r>
            <a:r>
              <a:rPr lang="en-US" sz="700" dirty="0"/>
              <a:t>();</a:t>
            </a:r>
          </a:p>
          <a:p>
            <a:r>
              <a:rPr lang="en-US" sz="700" dirty="0"/>
              <a:t>        </a:t>
            </a:r>
            <a:r>
              <a:rPr lang="en-US" sz="700" dirty="0" err="1"/>
              <a:t>templateEngine.setTemplateResolver</a:t>
            </a:r>
            <a:r>
              <a:rPr lang="en-US" sz="700" dirty="0"/>
              <a:t>(</a:t>
            </a:r>
            <a:r>
              <a:rPr lang="en-US" sz="700" dirty="0" err="1"/>
              <a:t>thymeleafTemplateResolver</a:t>
            </a:r>
            <a:r>
              <a:rPr lang="en-US" sz="700" dirty="0"/>
              <a:t>());</a:t>
            </a:r>
          </a:p>
          <a:p>
            <a:r>
              <a:rPr lang="en-US" sz="700" dirty="0"/>
              <a:t>        </a:t>
            </a:r>
            <a:r>
              <a:rPr lang="en-US" sz="700" dirty="0" err="1"/>
              <a:t>templateEngine.setEnableSpringELCompiler</a:t>
            </a:r>
            <a:r>
              <a:rPr lang="en-US" sz="700" dirty="0"/>
              <a:t>(true);</a:t>
            </a:r>
          </a:p>
          <a:p>
            <a:r>
              <a:rPr lang="en-US" sz="700" dirty="0"/>
              <a:t>        return </a:t>
            </a:r>
            <a:r>
              <a:rPr lang="en-US" sz="700" dirty="0" err="1"/>
              <a:t>templateEngine</a:t>
            </a:r>
            <a:r>
              <a:rPr lang="en-US" sz="700" dirty="0"/>
              <a:t>;</a:t>
            </a:r>
          </a:p>
          <a:p>
            <a:r>
              <a:rPr lang="en-US" sz="700" dirty="0"/>
              <a:t>    }</a:t>
            </a:r>
          </a:p>
          <a:p>
            <a:r>
              <a:rPr lang="en-US" sz="700" dirty="0"/>
              <a:t> </a:t>
            </a:r>
          </a:p>
          <a:p>
            <a:r>
              <a:rPr lang="en-US" sz="700" dirty="0"/>
              <a:t>    @Bean</a:t>
            </a:r>
          </a:p>
          <a:p>
            <a:r>
              <a:rPr lang="en-US" sz="700" dirty="0"/>
              <a:t>    public </a:t>
            </a:r>
            <a:r>
              <a:rPr lang="en-US" sz="700" dirty="0" err="1"/>
              <a:t>SpringResourceTemplateResolver</a:t>
            </a:r>
            <a:r>
              <a:rPr lang="en-US" sz="700" dirty="0"/>
              <a:t> </a:t>
            </a:r>
            <a:r>
              <a:rPr lang="en-US" sz="700" dirty="0" err="1"/>
              <a:t>springResourceTemplateResolver</a:t>
            </a:r>
            <a:r>
              <a:rPr lang="en-US" sz="700" dirty="0"/>
              <a:t>() {</a:t>
            </a:r>
          </a:p>
          <a:p>
            <a:r>
              <a:rPr lang="en-US" sz="700" dirty="0"/>
              <a:t>        return new </a:t>
            </a:r>
            <a:r>
              <a:rPr lang="en-US" sz="700" dirty="0" err="1"/>
              <a:t>SpringResourceTemplateResolver</a:t>
            </a:r>
            <a:r>
              <a:rPr lang="en-US" sz="700" dirty="0"/>
              <a:t>();</a:t>
            </a:r>
          </a:p>
          <a:p>
            <a:r>
              <a:rPr lang="en-US" sz="700" dirty="0"/>
              <a:t>    }</a:t>
            </a:r>
          </a:p>
          <a:p>
            <a:r>
              <a:rPr lang="en-US" sz="700" dirty="0"/>
              <a:t> </a:t>
            </a:r>
          </a:p>
          <a:p>
            <a:r>
              <a:rPr lang="en-US" sz="700" dirty="0"/>
              <a:t>    // </a:t>
            </a:r>
            <a:r>
              <a:rPr lang="en-US" sz="700" dirty="0" err="1"/>
              <a:t>Thymeleaf</a:t>
            </a:r>
            <a:r>
              <a:rPr lang="en-US" sz="700" dirty="0"/>
              <a:t> template resolver serving HTML 5</a:t>
            </a:r>
          </a:p>
          <a:p>
            <a:r>
              <a:rPr lang="en-US" sz="700" dirty="0"/>
              <a:t>    @Bean</a:t>
            </a:r>
          </a:p>
          <a:p>
            <a:r>
              <a:rPr lang="en-US" sz="700" dirty="0"/>
              <a:t>    public </a:t>
            </a:r>
            <a:r>
              <a:rPr lang="en-US" sz="700" dirty="0" err="1"/>
              <a:t>ITemplateResolver</a:t>
            </a:r>
            <a:r>
              <a:rPr lang="en-US" sz="700" dirty="0"/>
              <a:t> </a:t>
            </a:r>
            <a:r>
              <a:rPr lang="en-US" sz="700" dirty="0" err="1"/>
              <a:t>thymeleafTemplateResolver</a:t>
            </a:r>
            <a:r>
              <a:rPr lang="en-US" sz="700" dirty="0"/>
              <a:t>() {</a:t>
            </a:r>
          </a:p>
          <a:p>
            <a:r>
              <a:rPr lang="en-US" sz="700" dirty="0"/>
              <a:t>        </a:t>
            </a:r>
            <a:r>
              <a:rPr lang="en-US" sz="700" dirty="0" err="1"/>
              <a:t>ClassLoaderTemplateResolver</a:t>
            </a:r>
            <a:r>
              <a:rPr lang="en-US" sz="700" dirty="0"/>
              <a:t> </a:t>
            </a:r>
            <a:r>
              <a:rPr lang="en-US" sz="700" dirty="0" err="1"/>
              <a:t>templateResolver</a:t>
            </a:r>
            <a:r>
              <a:rPr lang="en-US" sz="700" dirty="0"/>
              <a:t> = new </a:t>
            </a:r>
            <a:r>
              <a:rPr lang="en-US" sz="700" dirty="0" err="1"/>
              <a:t>ClassLoaderTemplateResolver</a:t>
            </a:r>
            <a:r>
              <a:rPr lang="en-US" sz="700" dirty="0"/>
              <a:t>();</a:t>
            </a:r>
          </a:p>
          <a:p>
            <a:r>
              <a:rPr lang="en-US" sz="700" dirty="0"/>
              <a:t>        </a:t>
            </a:r>
            <a:r>
              <a:rPr lang="en-US" sz="700" dirty="0" err="1"/>
              <a:t>templateResolver.setPrefix</a:t>
            </a:r>
            <a:r>
              <a:rPr lang="en-US" sz="700" dirty="0"/>
              <a:t>("templates/");</a:t>
            </a:r>
          </a:p>
          <a:p>
            <a:r>
              <a:rPr lang="en-US" sz="700" dirty="0"/>
              <a:t>        </a:t>
            </a:r>
            <a:r>
              <a:rPr lang="en-US" sz="700" dirty="0" err="1"/>
              <a:t>templateResolver.setCacheable</a:t>
            </a:r>
            <a:r>
              <a:rPr lang="en-US" sz="700" dirty="0"/>
              <a:t>(false);</a:t>
            </a:r>
          </a:p>
          <a:p>
            <a:r>
              <a:rPr lang="en-US" sz="700" dirty="0"/>
              <a:t>        </a:t>
            </a:r>
            <a:r>
              <a:rPr lang="en-US" sz="700" dirty="0" err="1"/>
              <a:t>templateResolver.setSuffix</a:t>
            </a:r>
            <a:r>
              <a:rPr lang="en-US" sz="700" dirty="0"/>
              <a:t>(".html");</a:t>
            </a:r>
          </a:p>
          <a:p>
            <a:r>
              <a:rPr lang="en-US" sz="700" dirty="0"/>
              <a:t>        </a:t>
            </a:r>
            <a:r>
              <a:rPr lang="en-US" sz="700" dirty="0" err="1"/>
              <a:t>templateResolver.setTemplateMode</a:t>
            </a:r>
            <a:r>
              <a:rPr lang="en-US" sz="700" dirty="0"/>
              <a:t>(TemplateMode.HTML);</a:t>
            </a:r>
          </a:p>
          <a:p>
            <a:r>
              <a:rPr lang="en-US" sz="700" dirty="0"/>
              <a:t>        </a:t>
            </a:r>
            <a:r>
              <a:rPr lang="en-US" sz="700" dirty="0" err="1"/>
              <a:t>templateResolver.setCharacterEncoding</a:t>
            </a:r>
            <a:r>
              <a:rPr lang="en-US" sz="700" dirty="0"/>
              <a:t>("UTF-8");</a:t>
            </a:r>
          </a:p>
          <a:p>
            <a:r>
              <a:rPr lang="en-US" sz="700" dirty="0"/>
              <a:t>        return </a:t>
            </a:r>
            <a:r>
              <a:rPr lang="en-US" sz="700" dirty="0" err="1"/>
              <a:t>templateResolver</a:t>
            </a:r>
            <a:r>
              <a:rPr lang="en-US" sz="700" dirty="0"/>
              <a:t>;</a:t>
            </a:r>
          </a:p>
          <a:p>
            <a:r>
              <a:rPr lang="en-US" sz="700" dirty="0"/>
              <a:t>    }</a:t>
            </a:r>
          </a:p>
          <a:p>
            <a:r>
              <a:rPr lang="en-US" sz="700" dirty="0"/>
              <a:t>}</a:t>
            </a:r>
          </a:p>
        </p:txBody>
      </p:sp>
    </p:spTree>
    <p:extLst>
      <p:ext uri="{BB962C8B-B14F-4D97-AF65-F5344CB8AC3E}">
        <p14:creationId xmlns:p14="http://schemas.microsoft.com/office/powerpoint/2010/main" val="3642348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182880"/>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4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299" y="241299"/>
            <a:ext cx="8661399" cy="1414780"/>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65B91859-D5E6-904F-9789-5BC974C1E80E}"/>
              </a:ext>
            </a:extLst>
          </p:cNvPr>
          <p:cNvSpPr>
            <a:spLocks noGrp="1"/>
          </p:cNvSpPr>
          <p:nvPr>
            <p:ph type="title"/>
          </p:nvPr>
        </p:nvSpPr>
        <p:spPr>
          <a:xfrm>
            <a:off x="857250" y="457200"/>
            <a:ext cx="7406640" cy="1017270"/>
          </a:xfrm>
        </p:spPr>
        <p:txBody>
          <a:bodyPr vert="horz" lIns="91440" tIns="45720" rIns="91440" bIns="45720" rtlCol="0" anchor="ctr">
            <a:normAutofit/>
          </a:bodyPr>
          <a:lstStyle/>
          <a:p>
            <a:pPr defTabSz="914400">
              <a:spcBef>
                <a:spcPct val="0"/>
              </a:spcBef>
            </a:pPr>
            <a:r>
              <a:rPr lang="en-US" sz="4400" dirty="0" err="1">
                <a:solidFill>
                  <a:srgbClr val="FFFFFF"/>
                </a:solidFill>
                <a:latin typeface="+mj-lt"/>
                <a:ea typeface="+mj-ea"/>
                <a:cs typeface="+mj-cs"/>
              </a:rPr>
              <a:t>Giới</a:t>
            </a:r>
            <a:r>
              <a:rPr lang="en-US" sz="4400" dirty="0">
                <a:solidFill>
                  <a:srgbClr val="FFFFFF"/>
                </a:solidFill>
                <a:latin typeface="+mj-lt"/>
                <a:ea typeface="+mj-ea"/>
                <a:cs typeface="+mj-cs"/>
              </a:rPr>
              <a:t> </a:t>
            </a:r>
            <a:r>
              <a:rPr lang="en-US" sz="4400" dirty="0" err="1">
                <a:solidFill>
                  <a:srgbClr val="FFFFFF"/>
                </a:solidFill>
                <a:latin typeface="+mj-lt"/>
                <a:ea typeface="+mj-ea"/>
                <a:cs typeface="+mj-cs"/>
              </a:rPr>
              <a:t>thiệu</a:t>
            </a:r>
            <a:r>
              <a:rPr lang="en-US" sz="4400" dirty="0">
                <a:solidFill>
                  <a:srgbClr val="FFFFFF"/>
                </a:solidFill>
                <a:latin typeface="+mj-lt"/>
                <a:ea typeface="+mj-ea"/>
                <a:cs typeface="+mj-cs"/>
              </a:rPr>
              <a:t> ThymeLeaf</a:t>
            </a:r>
          </a:p>
        </p:txBody>
      </p:sp>
      <p:sp useBgFill="1">
        <p:nvSpPr>
          <p:cNvPr id="17" name="Rectangle 16">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97380"/>
            <a:ext cx="9144000" cy="3246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E06A0051-C007-4353-A657-A50EB208F759}"/>
              </a:ext>
            </a:extLst>
          </p:cNvPr>
          <p:cNvSpPr>
            <a:spLocks noGrp="1"/>
          </p:cNvSpPr>
          <p:nvPr>
            <p:ph type="body" idx="1"/>
          </p:nvPr>
        </p:nvSpPr>
        <p:spPr>
          <a:xfrm>
            <a:off x="241299" y="1897378"/>
            <a:ext cx="8793479" cy="3246119"/>
          </a:xfrm>
        </p:spPr>
        <p:txBody>
          <a:bodyPr vert="horz" lIns="91440" tIns="45720" rIns="91440" bIns="45720" rtlCol="0">
            <a:normAutofit/>
          </a:bodyPr>
          <a:lstStyle/>
          <a:p>
            <a:pPr indent="-182880" defTabSz="914400">
              <a:lnSpc>
                <a:spcPct val="90000"/>
              </a:lnSpc>
              <a:buSzPct val="80000"/>
              <a:buFont typeface="Corbel" pitchFamily="34" charset="0"/>
              <a:buChar char="•"/>
            </a:pPr>
            <a:r>
              <a:rPr lang="vi-VN" sz="1200" dirty="0">
                <a:solidFill>
                  <a:schemeClr val="tx1"/>
                </a:solidFill>
                <a:latin typeface="+mn-lt"/>
                <a:ea typeface="+mn-ea"/>
                <a:cs typeface="+mn-cs"/>
              </a:rPr>
              <a:t>HTML Template Mode</a:t>
            </a:r>
          </a:p>
          <a:p>
            <a:pPr lvl="1" indent="-182880" defTabSz="914400">
              <a:buSzPct val="80000"/>
              <a:buFont typeface="Corbel" pitchFamily="34" charset="0"/>
              <a:buChar char="•"/>
            </a:pPr>
            <a:r>
              <a:rPr lang="vi-VN" sz="1200" dirty="0">
                <a:solidFill>
                  <a:schemeClr val="tx1"/>
                </a:solidFill>
                <a:latin typeface="+mn-lt"/>
                <a:ea typeface="+mn-ea"/>
                <a:cs typeface="+mn-cs"/>
              </a:rPr>
              <a:t>Chế độ HTML Template cho phép bất kỳ một loại đầu vào HTML nào, bao gồm HTML5, HTML4, XHTML. Khi xử lý các tài liệu này Thymeleaf Engine sẽ không kiểm tra well-formed của tài liệu, đồng thời nó cũng không xác thực (validate) tài liệu này.</a:t>
            </a:r>
          </a:p>
          <a:p>
            <a:pPr lvl="1" indent="-182880" defTabSz="914400">
              <a:buSzPct val="80000"/>
              <a:buFont typeface="Corbel" pitchFamily="34" charset="0"/>
              <a:buChar char="•"/>
            </a:pPr>
            <a:r>
              <a:rPr lang="vi-VN" sz="1200" dirty="0">
                <a:solidFill>
                  <a:schemeClr val="tx1"/>
                </a:solidFill>
                <a:latin typeface="+mn-lt"/>
                <a:ea typeface="+mn-ea"/>
                <a:cs typeface="+mn-cs"/>
              </a:rPr>
              <a:t>Trong chế độ HTML Template, Thymeleaf không tạo ra các thẻ (tag) mới (Ngoại trừ thẻ &lt;th:block&gt;), nó thêm các đánh dấu (markup) của nó vào các thẻ có sẵn của HTML. Bạn có thể hình dung được giao diện của trang khi bạn mở trực tiếp HTML Thymeleaf Template trên trình duyệt. Vì vậy Thymeleaf giúp thu hẹp đáng kể khoảng cách giữa các nhóm thiết kế và nhóm phát triển ứng dụng</a:t>
            </a:r>
            <a:endParaRPr lang="en-US" sz="1200" dirty="0">
              <a:solidFill>
                <a:schemeClr val="tx1"/>
              </a:solidFill>
              <a:latin typeface="+mn-lt"/>
              <a:ea typeface="+mn-ea"/>
              <a:cs typeface="+mn-cs"/>
            </a:endParaRPr>
          </a:p>
          <a:p>
            <a:pPr lvl="1" indent="-182880" defTabSz="914400">
              <a:buSzPct val="80000"/>
              <a:buFont typeface="Corbel" pitchFamily="34" charset="0"/>
              <a:buChar char="•"/>
            </a:pPr>
            <a:r>
              <a:rPr lang="en-US" sz="1200" dirty="0" err="1">
                <a:solidFill>
                  <a:schemeClr val="tx1"/>
                </a:solidFill>
                <a:latin typeface="Verdana" panose="020B0604030504040204" pitchFamily="34" charset="0"/>
                <a:ea typeface="Verdana" panose="020B0604030504040204" pitchFamily="34" charset="0"/>
                <a:cs typeface="+mn-cs"/>
              </a:rPr>
              <a:t>Ví</a:t>
            </a:r>
            <a:r>
              <a:rPr lang="en-US" sz="1200" dirty="0">
                <a:solidFill>
                  <a:schemeClr val="tx1"/>
                </a:solidFill>
                <a:latin typeface="Verdana" panose="020B0604030504040204" pitchFamily="34" charset="0"/>
                <a:ea typeface="Verdana" panose="020B0604030504040204" pitchFamily="34" charset="0"/>
                <a:cs typeface="+mn-cs"/>
              </a:rPr>
              <a:t> </a:t>
            </a:r>
            <a:r>
              <a:rPr lang="en-US" sz="1200" dirty="0" err="1">
                <a:solidFill>
                  <a:schemeClr val="tx1"/>
                </a:solidFill>
                <a:latin typeface="Verdana" panose="020B0604030504040204" pitchFamily="34" charset="0"/>
                <a:ea typeface="Verdana" panose="020B0604030504040204" pitchFamily="34" charset="0"/>
                <a:cs typeface="+mn-cs"/>
              </a:rPr>
              <a:t>dụ</a:t>
            </a:r>
            <a:r>
              <a:rPr lang="en-US" sz="1200" dirty="0">
                <a:solidFill>
                  <a:schemeClr val="tx1"/>
                </a:solidFill>
                <a:latin typeface="Verdana" panose="020B0604030504040204" pitchFamily="34" charset="0"/>
                <a:ea typeface="Verdana" panose="020B0604030504040204" pitchFamily="34" charset="0"/>
                <a:cs typeface="+mn-cs"/>
              </a:rPr>
              <a:t>: &lt;</a:t>
            </a:r>
            <a:r>
              <a:rPr lang="en-US" sz="1200" dirty="0" err="1">
                <a:solidFill>
                  <a:schemeClr val="tx1"/>
                </a:solidFill>
                <a:latin typeface="Verdana" panose="020B0604030504040204" pitchFamily="34" charset="0"/>
                <a:ea typeface="Verdana" panose="020B0604030504040204" pitchFamily="34" charset="0"/>
                <a:cs typeface="+mn-cs"/>
              </a:rPr>
              <a:t>img</a:t>
            </a:r>
            <a:r>
              <a:rPr lang="en-US" sz="1200" dirty="0">
                <a:solidFill>
                  <a:schemeClr val="tx1"/>
                </a:solidFill>
                <a:latin typeface="Verdana" panose="020B0604030504040204" pitchFamily="34" charset="0"/>
                <a:ea typeface="Verdana" panose="020B0604030504040204" pitchFamily="34" charset="0"/>
                <a:cs typeface="+mn-cs"/>
              </a:rPr>
              <a:t> </a:t>
            </a:r>
            <a:r>
              <a:rPr lang="en-US" sz="1200" dirty="0" err="1">
                <a:solidFill>
                  <a:schemeClr val="tx1"/>
                </a:solidFill>
                <a:latin typeface="Verdana" panose="020B0604030504040204" pitchFamily="34" charset="0"/>
                <a:ea typeface="Verdana" panose="020B0604030504040204" pitchFamily="34" charset="0"/>
                <a:cs typeface="+mn-cs"/>
              </a:rPr>
              <a:t>src</a:t>
            </a:r>
            <a:r>
              <a:rPr lang="en-US" sz="1200" dirty="0">
                <a:solidFill>
                  <a:schemeClr val="tx1"/>
                </a:solidFill>
                <a:latin typeface="Verdana" panose="020B0604030504040204" pitchFamily="34" charset="0"/>
                <a:ea typeface="Verdana" panose="020B0604030504040204" pitchFamily="34" charset="0"/>
                <a:cs typeface="+mn-cs"/>
              </a:rPr>
              <a:t>="../static/picture.png" </a:t>
            </a:r>
            <a:r>
              <a:rPr lang="en-US" sz="1200" dirty="0" err="1">
                <a:solidFill>
                  <a:schemeClr val="tx1"/>
                </a:solidFill>
                <a:latin typeface="Verdana" panose="020B0604030504040204" pitchFamily="34" charset="0"/>
                <a:ea typeface="Verdana" panose="020B0604030504040204" pitchFamily="34" charset="0"/>
                <a:cs typeface="+mn-cs"/>
              </a:rPr>
              <a:t>th:src</a:t>
            </a:r>
            <a:r>
              <a:rPr lang="en-US" sz="1200" dirty="0">
                <a:solidFill>
                  <a:schemeClr val="tx1"/>
                </a:solidFill>
                <a:latin typeface="Verdana" panose="020B0604030504040204" pitchFamily="34" charset="0"/>
                <a:ea typeface="Verdana" panose="020B0604030504040204" pitchFamily="34" charset="0"/>
                <a:cs typeface="+mn-cs"/>
              </a:rPr>
              <a:t>="@{</a:t>
            </a:r>
            <a:r>
              <a:rPr lang="en-US" sz="1200" dirty="0" err="1">
                <a:solidFill>
                  <a:schemeClr val="tx1"/>
                </a:solidFill>
                <a:latin typeface="Verdana" panose="020B0604030504040204" pitchFamily="34" charset="0"/>
                <a:ea typeface="Verdana" panose="020B0604030504040204" pitchFamily="34" charset="0"/>
                <a:cs typeface="+mn-cs"/>
              </a:rPr>
              <a:t>someJavaObject.imgSrc</a:t>
            </a:r>
            <a:r>
              <a:rPr lang="en-US" sz="1200" dirty="0">
                <a:solidFill>
                  <a:schemeClr val="tx1"/>
                </a:solidFill>
                <a:latin typeface="Verdana" panose="020B0604030504040204" pitchFamily="34" charset="0"/>
                <a:ea typeface="Verdana" panose="020B0604030504040204" pitchFamily="34" charset="0"/>
                <a:cs typeface="+mn-cs"/>
              </a:rPr>
              <a:t>}" /&gt; </a:t>
            </a:r>
            <a:r>
              <a:rPr lang="en-US" sz="1200" dirty="0" err="1">
                <a:solidFill>
                  <a:schemeClr val="tx1"/>
                </a:solidFill>
                <a:latin typeface="Verdana" panose="020B0604030504040204" pitchFamily="34" charset="0"/>
                <a:ea typeface="Verdana" panose="020B0604030504040204" pitchFamily="34" charset="0"/>
                <a:cs typeface="+mn-cs"/>
              </a:rPr>
              <a:t>thì</a:t>
            </a:r>
            <a:r>
              <a:rPr lang="en-US" sz="1200" dirty="0">
                <a:solidFill>
                  <a:schemeClr val="tx1"/>
                </a:solidFill>
                <a:latin typeface="Verdana" panose="020B0604030504040204" pitchFamily="34" charset="0"/>
                <a:ea typeface="Verdana" panose="020B0604030504040204" pitchFamily="34" charset="0"/>
                <a:cs typeface="+mn-cs"/>
              </a:rPr>
              <a:t> content </a:t>
            </a:r>
            <a:r>
              <a:rPr lang="en-US" sz="1200" dirty="0" err="1">
                <a:solidFill>
                  <a:schemeClr val="tx1"/>
                </a:solidFill>
                <a:latin typeface="Verdana" panose="020B0604030504040204" pitchFamily="34" charset="0"/>
                <a:ea typeface="Verdana" panose="020B0604030504040204" pitchFamily="34" charset="0"/>
                <a:cs typeface="+mn-cs"/>
              </a:rPr>
              <a:t>trong</a:t>
            </a:r>
            <a:r>
              <a:rPr lang="en-US" sz="1200" dirty="0">
                <a:solidFill>
                  <a:schemeClr val="tx1"/>
                </a:solidFill>
                <a:latin typeface="Verdana" panose="020B0604030504040204" pitchFamily="34" charset="0"/>
                <a:ea typeface="Verdana" panose="020B0604030504040204" pitchFamily="34" charset="0"/>
                <a:cs typeface="+mn-cs"/>
              </a:rPr>
              <a:t> </a:t>
            </a:r>
            <a:r>
              <a:rPr lang="en-US" sz="1200" dirty="0" err="1">
                <a:solidFill>
                  <a:schemeClr val="tx1"/>
                </a:solidFill>
                <a:latin typeface="Verdana" panose="020B0604030504040204" pitchFamily="34" charset="0"/>
                <a:ea typeface="Verdana" panose="020B0604030504040204" pitchFamily="34" charset="0"/>
                <a:cs typeface="+mn-cs"/>
              </a:rPr>
              <a:t>th:src</a:t>
            </a:r>
            <a:r>
              <a:rPr lang="en-US" sz="1200" dirty="0">
                <a:solidFill>
                  <a:schemeClr val="tx1"/>
                </a:solidFill>
                <a:latin typeface="Verdana" panose="020B0604030504040204" pitchFamily="34" charset="0"/>
                <a:ea typeface="Verdana" panose="020B0604030504040204" pitchFamily="34" charset="0"/>
                <a:cs typeface="+mn-cs"/>
              </a:rPr>
              <a:t> </a:t>
            </a:r>
            <a:r>
              <a:rPr lang="en-US" sz="1200" dirty="0" err="1">
                <a:solidFill>
                  <a:schemeClr val="tx1"/>
                </a:solidFill>
                <a:latin typeface="Verdana" panose="020B0604030504040204" pitchFamily="34" charset="0"/>
                <a:ea typeface="Verdana" panose="020B0604030504040204" pitchFamily="34" charset="0"/>
                <a:cs typeface="+mn-cs"/>
              </a:rPr>
              <a:t>sẽ</a:t>
            </a:r>
            <a:r>
              <a:rPr lang="en-US" sz="1200" dirty="0">
                <a:solidFill>
                  <a:schemeClr val="tx1"/>
                </a:solidFill>
                <a:latin typeface="Verdana" panose="020B0604030504040204" pitchFamily="34" charset="0"/>
                <a:ea typeface="Verdana" panose="020B0604030504040204" pitchFamily="34" charset="0"/>
                <a:cs typeface="+mn-cs"/>
              </a:rPr>
              <a:t> </a:t>
            </a:r>
            <a:r>
              <a:rPr lang="en-US" sz="1200" dirty="0" err="1">
                <a:solidFill>
                  <a:schemeClr val="tx1"/>
                </a:solidFill>
                <a:latin typeface="Verdana" panose="020B0604030504040204" pitchFamily="34" charset="0"/>
                <a:ea typeface="Verdana" panose="020B0604030504040204" pitchFamily="34" charset="0"/>
                <a:cs typeface="+mn-cs"/>
              </a:rPr>
              <a:t>thay</a:t>
            </a:r>
            <a:r>
              <a:rPr lang="en-US" sz="1200" dirty="0">
                <a:solidFill>
                  <a:schemeClr val="tx1"/>
                </a:solidFill>
                <a:latin typeface="Verdana" panose="020B0604030504040204" pitchFamily="34" charset="0"/>
                <a:ea typeface="Verdana" panose="020B0604030504040204" pitchFamily="34" charset="0"/>
                <a:cs typeface="+mn-cs"/>
              </a:rPr>
              <a:t> </a:t>
            </a:r>
            <a:r>
              <a:rPr lang="en-US" sz="1200" dirty="0" err="1">
                <a:solidFill>
                  <a:schemeClr val="tx1"/>
                </a:solidFill>
                <a:latin typeface="Verdana" panose="020B0604030504040204" pitchFamily="34" charset="0"/>
                <a:ea typeface="Verdana" panose="020B0604030504040204" pitchFamily="34" charset="0"/>
                <a:cs typeface="+mn-cs"/>
              </a:rPr>
              <a:t>thế</a:t>
            </a:r>
            <a:r>
              <a:rPr lang="en-US" sz="1200" dirty="0">
                <a:solidFill>
                  <a:schemeClr val="tx1"/>
                </a:solidFill>
                <a:latin typeface="Verdana" panose="020B0604030504040204" pitchFamily="34" charset="0"/>
                <a:ea typeface="Verdana" panose="020B0604030504040204" pitchFamily="34" charset="0"/>
                <a:cs typeface="+mn-cs"/>
              </a:rPr>
              <a:t> content </a:t>
            </a:r>
            <a:r>
              <a:rPr lang="en-US" sz="1200" dirty="0" err="1">
                <a:solidFill>
                  <a:schemeClr val="tx1"/>
                </a:solidFill>
                <a:latin typeface="Verdana" panose="020B0604030504040204" pitchFamily="34" charset="0"/>
                <a:ea typeface="Verdana" panose="020B0604030504040204" pitchFamily="34" charset="0"/>
                <a:cs typeface="+mn-cs"/>
              </a:rPr>
              <a:t>trong</a:t>
            </a:r>
            <a:r>
              <a:rPr lang="en-US" sz="1200" dirty="0">
                <a:solidFill>
                  <a:schemeClr val="tx1"/>
                </a:solidFill>
                <a:latin typeface="Verdana" panose="020B0604030504040204" pitchFamily="34" charset="0"/>
                <a:ea typeface="Verdana" panose="020B0604030504040204" pitchFamily="34" charset="0"/>
                <a:cs typeface="+mn-cs"/>
              </a:rPr>
              <a:t> </a:t>
            </a:r>
            <a:r>
              <a:rPr lang="en-US" sz="1200" dirty="0" err="1">
                <a:solidFill>
                  <a:schemeClr val="tx1"/>
                </a:solidFill>
                <a:latin typeface="Verdana" panose="020B0604030504040204" pitchFamily="34" charset="0"/>
                <a:ea typeface="Verdana" panose="020B0604030504040204" pitchFamily="34" charset="0"/>
                <a:cs typeface="+mn-cs"/>
              </a:rPr>
              <a:t>src</a:t>
            </a:r>
            <a:endParaRPr lang="en-US" sz="1200" dirty="0">
              <a:solidFill>
                <a:schemeClr val="tx1"/>
              </a:solidFill>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863797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B91859-D5E6-904F-9789-5BC974C1E80E}"/>
              </a:ext>
            </a:extLst>
          </p:cNvPr>
          <p:cNvSpPr>
            <a:spLocks noGrp="1"/>
          </p:cNvSpPr>
          <p:nvPr>
            <p:ph type="title"/>
          </p:nvPr>
        </p:nvSpPr>
        <p:spPr/>
        <p:txBody>
          <a:bodyPr/>
          <a:lstStyle/>
          <a:p>
            <a:r>
              <a:rPr lang="en-US" dirty="0" err="1"/>
              <a:t>Thông</a:t>
            </a:r>
            <a:r>
              <a:rPr lang="en-US" dirty="0"/>
              <a:t> </a:t>
            </a:r>
            <a:r>
              <a:rPr lang="en-US" dirty="0" err="1"/>
              <a:t>báo</a:t>
            </a:r>
            <a:r>
              <a:rPr lang="en-US" dirty="0"/>
              <a:t>(Message)</a:t>
            </a:r>
          </a:p>
        </p:txBody>
      </p:sp>
      <p:sp>
        <p:nvSpPr>
          <p:cNvPr id="6" name="Text Placeholder 5">
            <a:extLst>
              <a:ext uri="{FF2B5EF4-FFF2-40B4-BE49-F238E27FC236}">
                <a16:creationId xmlns:a16="http://schemas.microsoft.com/office/drawing/2014/main" id="{E06A0051-C007-4353-A657-A50EB208F759}"/>
              </a:ext>
            </a:extLst>
          </p:cNvPr>
          <p:cNvSpPr>
            <a:spLocks noGrp="1"/>
          </p:cNvSpPr>
          <p:nvPr>
            <p:ph type="body" idx="1"/>
          </p:nvPr>
        </p:nvSpPr>
        <p:spPr>
          <a:xfrm>
            <a:off x="156519" y="750277"/>
            <a:ext cx="8813310" cy="4174823"/>
          </a:xfrm>
        </p:spPr>
        <p:txBody>
          <a:bodyPr/>
          <a:lstStyle/>
          <a:p>
            <a:r>
              <a:rPr lang="en-US" sz="1400" dirty="0">
                <a:solidFill>
                  <a:schemeClr val="tx1"/>
                </a:solidFill>
              </a:rPr>
              <a:t>Message </a:t>
            </a:r>
            <a:r>
              <a:rPr lang="en-US" sz="1400" dirty="0" err="1">
                <a:solidFill>
                  <a:schemeClr val="tx1"/>
                </a:solidFill>
              </a:rPr>
              <a:t>có</a:t>
            </a:r>
            <a:r>
              <a:rPr lang="en-US" sz="1400" dirty="0">
                <a:solidFill>
                  <a:schemeClr val="tx1"/>
                </a:solidFill>
              </a:rPr>
              <a:t> </a:t>
            </a:r>
            <a:r>
              <a:rPr lang="en-US" sz="1400" dirty="0" err="1">
                <a:solidFill>
                  <a:schemeClr val="tx1"/>
                </a:solidFill>
              </a:rPr>
              <a:t>thể</a:t>
            </a:r>
            <a:r>
              <a:rPr lang="en-US" sz="1400" dirty="0">
                <a:solidFill>
                  <a:schemeClr val="tx1"/>
                </a:solidFill>
              </a:rPr>
              <a:t> </a:t>
            </a:r>
            <a:r>
              <a:rPr lang="en-US" sz="1400" dirty="0" err="1">
                <a:solidFill>
                  <a:schemeClr val="tx1"/>
                </a:solidFill>
              </a:rPr>
              <a:t>được</a:t>
            </a:r>
            <a:r>
              <a:rPr lang="en-US" sz="1400" dirty="0">
                <a:solidFill>
                  <a:schemeClr val="tx1"/>
                </a:solidFill>
              </a:rPr>
              <a:t> </a:t>
            </a:r>
            <a:r>
              <a:rPr lang="en-US" sz="1400" dirty="0" err="1">
                <a:solidFill>
                  <a:schemeClr val="tx1"/>
                </a:solidFill>
              </a:rPr>
              <a:t>khai</a:t>
            </a:r>
            <a:r>
              <a:rPr lang="en-US" sz="1400" dirty="0">
                <a:solidFill>
                  <a:schemeClr val="tx1"/>
                </a:solidFill>
              </a:rPr>
              <a:t> </a:t>
            </a:r>
            <a:r>
              <a:rPr lang="en-US" sz="1400" dirty="0" err="1">
                <a:solidFill>
                  <a:schemeClr val="tx1"/>
                </a:solidFill>
              </a:rPr>
              <a:t>báo</a:t>
            </a:r>
            <a:r>
              <a:rPr lang="en-US" sz="1400" dirty="0">
                <a:solidFill>
                  <a:schemeClr val="tx1"/>
                </a:solidFill>
              </a:rPr>
              <a:t> </a:t>
            </a:r>
            <a:r>
              <a:rPr lang="en-US" sz="1400" dirty="0" err="1">
                <a:solidFill>
                  <a:schemeClr val="tx1"/>
                </a:solidFill>
              </a:rPr>
              <a:t>trong</a:t>
            </a:r>
            <a:r>
              <a:rPr lang="en-US" sz="1400" dirty="0">
                <a:solidFill>
                  <a:schemeClr val="tx1"/>
                </a:solidFill>
              </a:rPr>
              <a:t> </a:t>
            </a:r>
            <a:r>
              <a:rPr lang="en-US" sz="1400" dirty="0" err="1">
                <a:solidFill>
                  <a:schemeClr val="tx1"/>
                </a:solidFill>
              </a:rPr>
              <a:t>các</a:t>
            </a:r>
            <a:r>
              <a:rPr lang="en-US" sz="1400" dirty="0">
                <a:solidFill>
                  <a:schemeClr val="tx1"/>
                </a:solidFill>
              </a:rPr>
              <a:t> file properties </a:t>
            </a:r>
            <a:r>
              <a:rPr lang="en-US" sz="1400" dirty="0" err="1">
                <a:solidFill>
                  <a:schemeClr val="tx1"/>
                </a:solidFill>
              </a:rPr>
              <a:t>và</a:t>
            </a:r>
            <a:r>
              <a:rPr lang="en-US" sz="1400" dirty="0">
                <a:solidFill>
                  <a:schemeClr val="tx1"/>
                </a:solidFill>
              </a:rPr>
              <a:t> </a:t>
            </a:r>
            <a:r>
              <a:rPr lang="en-US" sz="1400" dirty="0" err="1">
                <a:solidFill>
                  <a:schemeClr val="tx1"/>
                </a:solidFill>
              </a:rPr>
              <a:t>được</a:t>
            </a:r>
            <a:r>
              <a:rPr lang="en-US" sz="1400" dirty="0">
                <a:solidFill>
                  <a:schemeClr val="tx1"/>
                </a:solidFill>
              </a:rPr>
              <a:t> load </a:t>
            </a:r>
            <a:r>
              <a:rPr lang="en-US" sz="1400" dirty="0" err="1">
                <a:solidFill>
                  <a:schemeClr val="tx1"/>
                </a:solidFill>
              </a:rPr>
              <a:t>lên</a:t>
            </a:r>
            <a:r>
              <a:rPr lang="en-US" sz="1400" dirty="0">
                <a:solidFill>
                  <a:schemeClr val="tx1"/>
                </a:solidFill>
              </a:rPr>
              <a:t> view </a:t>
            </a:r>
            <a:r>
              <a:rPr lang="en-US" sz="1400" dirty="0" err="1">
                <a:solidFill>
                  <a:schemeClr val="tx1"/>
                </a:solidFill>
              </a:rPr>
              <a:t>sử</a:t>
            </a:r>
            <a:r>
              <a:rPr lang="en-US" sz="1400" dirty="0">
                <a:solidFill>
                  <a:schemeClr val="tx1"/>
                </a:solidFill>
              </a:rPr>
              <a:t> </a:t>
            </a:r>
            <a:r>
              <a:rPr lang="en-US" sz="1400" dirty="0" err="1">
                <a:solidFill>
                  <a:schemeClr val="tx1"/>
                </a:solidFill>
              </a:rPr>
              <a:t>dụng</a:t>
            </a:r>
            <a:r>
              <a:rPr lang="en-US" sz="1400" dirty="0">
                <a:solidFill>
                  <a:schemeClr val="tx1"/>
                </a:solidFill>
              </a:rPr>
              <a:t> #{…} </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r>
              <a:rPr lang="en-US" sz="1400" dirty="0" err="1">
                <a:solidFill>
                  <a:schemeClr val="tx1"/>
                </a:solidFill>
              </a:rPr>
              <a:t>Sử</a:t>
            </a:r>
            <a:r>
              <a:rPr lang="en-US" sz="1400" dirty="0">
                <a:solidFill>
                  <a:schemeClr val="tx1"/>
                </a:solidFill>
              </a:rPr>
              <a:t> </a:t>
            </a:r>
            <a:r>
              <a:rPr lang="en-US" sz="1400" dirty="0" err="1">
                <a:solidFill>
                  <a:schemeClr val="tx1"/>
                </a:solidFill>
              </a:rPr>
              <a:t>dụng</a:t>
            </a:r>
            <a:r>
              <a:rPr lang="en-US" sz="1400" dirty="0">
                <a:solidFill>
                  <a:schemeClr val="tx1"/>
                </a:solidFill>
              </a:rPr>
              <a:t> </a:t>
            </a:r>
            <a:r>
              <a:rPr lang="en-US" sz="1400" dirty="0" err="1">
                <a:solidFill>
                  <a:schemeClr val="tx1"/>
                </a:solidFill>
              </a:rPr>
              <a:t>cùng</a:t>
            </a:r>
            <a:r>
              <a:rPr lang="en-US" sz="1400" dirty="0">
                <a:solidFill>
                  <a:schemeClr val="tx1"/>
                </a:solidFill>
              </a:rPr>
              <a:t> variable:</a:t>
            </a:r>
          </a:p>
          <a:p>
            <a:pPr marL="114300" indent="0">
              <a:buNone/>
            </a:pPr>
            <a:endParaRPr lang="en-US" sz="1400" dirty="0">
              <a:solidFill>
                <a:schemeClr val="tx1"/>
              </a:solidFill>
            </a:endParaRPr>
          </a:p>
          <a:p>
            <a:pPr marL="571500" lvl="1" indent="0">
              <a:buNone/>
            </a:pPr>
            <a:endParaRPr lang="en-US" sz="1400" dirty="0"/>
          </a:p>
          <a:p>
            <a:pPr marL="571500" lvl="1" indent="0">
              <a:buNone/>
            </a:pPr>
            <a:endParaRPr lang="en-US" sz="1400" dirty="0"/>
          </a:p>
          <a:p>
            <a:pPr marL="571500" lvl="1" indent="0">
              <a:buNone/>
            </a:pPr>
            <a:endParaRPr lang="en-US" dirty="0"/>
          </a:p>
          <a:p>
            <a:endParaRPr lang="en-US" dirty="0"/>
          </a:p>
          <a:p>
            <a:endParaRPr lang="en-US" dirty="0"/>
          </a:p>
        </p:txBody>
      </p:sp>
      <p:sp>
        <p:nvSpPr>
          <p:cNvPr id="4" name="Rectangle 1">
            <a:extLst>
              <a:ext uri="{FF2B5EF4-FFF2-40B4-BE49-F238E27FC236}">
                <a16:creationId xmlns:a16="http://schemas.microsoft.com/office/drawing/2014/main" id="{B81B5C48-D5DC-4DDA-84FF-9DACAC58FB15}"/>
              </a:ext>
            </a:extLst>
          </p:cNvPr>
          <p:cNvSpPr>
            <a:spLocks noChangeArrowheads="1"/>
          </p:cNvSpPr>
          <p:nvPr/>
        </p:nvSpPr>
        <p:spPr bwMode="auto">
          <a:xfrm>
            <a:off x="0" y="136267"/>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8749DB6-0214-477D-9F4B-587B2938ABEB}"/>
              </a:ext>
            </a:extLst>
          </p:cNvPr>
          <p:cNvSpPr txBox="1"/>
          <p:nvPr/>
        </p:nvSpPr>
        <p:spPr>
          <a:xfrm>
            <a:off x="523103" y="1422362"/>
            <a:ext cx="5593492" cy="307777"/>
          </a:xfrm>
          <a:prstGeom prst="rect">
            <a:avLst/>
          </a:prstGeom>
          <a:noFill/>
        </p:spPr>
        <p:txBody>
          <a:bodyPr wrap="square" rtlCol="0">
            <a:spAutoFit/>
          </a:bodyPr>
          <a:lstStyle/>
          <a:p>
            <a:r>
              <a:rPr lang="en-US" dirty="0"/>
              <a:t>&lt;p </a:t>
            </a:r>
            <a:r>
              <a:rPr lang="en-US" dirty="0" err="1"/>
              <a:t>th:utext</a:t>
            </a:r>
            <a:r>
              <a:rPr lang="en-US" dirty="0"/>
              <a:t>="#{</a:t>
            </a:r>
            <a:r>
              <a:rPr lang="en-US" dirty="0" err="1"/>
              <a:t>home.welcome</a:t>
            </a:r>
            <a:r>
              <a:rPr lang="en-US" dirty="0"/>
              <a:t>}"&gt;Welcome to our grocery store!&lt;/p&gt;</a:t>
            </a:r>
          </a:p>
        </p:txBody>
      </p:sp>
      <p:sp>
        <p:nvSpPr>
          <p:cNvPr id="8" name="TextBox 7">
            <a:extLst>
              <a:ext uri="{FF2B5EF4-FFF2-40B4-BE49-F238E27FC236}">
                <a16:creationId xmlns:a16="http://schemas.microsoft.com/office/drawing/2014/main" id="{7EB51F59-C4AB-4211-A85A-2FE84B0A459D}"/>
              </a:ext>
            </a:extLst>
          </p:cNvPr>
          <p:cNvSpPr txBox="1"/>
          <p:nvPr/>
        </p:nvSpPr>
        <p:spPr>
          <a:xfrm>
            <a:off x="523103" y="1730139"/>
            <a:ext cx="5593492" cy="307777"/>
          </a:xfrm>
          <a:prstGeom prst="rect">
            <a:avLst/>
          </a:prstGeom>
          <a:noFill/>
        </p:spPr>
        <p:txBody>
          <a:bodyPr wrap="square" rtlCol="0">
            <a:spAutoFit/>
          </a:bodyPr>
          <a:lstStyle/>
          <a:p>
            <a:r>
              <a:rPr lang="es-ES" dirty="0" err="1"/>
              <a:t>home.welcome</a:t>
            </a:r>
            <a:r>
              <a:rPr lang="es-ES" dirty="0"/>
              <a:t>=¡Bienvenido a nuestra tienda de comestibles!</a:t>
            </a:r>
            <a:endParaRPr lang="en-US" dirty="0"/>
          </a:p>
        </p:txBody>
      </p:sp>
      <p:sp>
        <p:nvSpPr>
          <p:cNvPr id="10" name="TextBox 9">
            <a:extLst>
              <a:ext uri="{FF2B5EF4-FFF2-40B4-BE49-F238E27FC236}">
                <a16:creationId xmlns:a16="http://schemas.microsoft.com/office/drawing/2014/main" id="{94B5ED42-0E6C-4B6B-B01C-1F2C0445D138}"/>
              </a:ext>
            </a:extLst>
          </p:cNvPr>
          <p:cNvSpPr txBox="1"/>
          <p:nvPr/>
        </p:nvSpPr>
        <p:spPr>
          <a:xfrm>
            <a:off x="523103" y="3778327"/>
            <a:ext cx="5593492" cy="307777"/>
          </a:xfrm>
          <a:prstGeom prst="rect">
            <a:avLst/>
          </a:prstGeom>
          <a:noFill/>
        </p:spPr>
        <p:txBody>
          <a:bodyPr wrap="square" rtlCol="0">
            <a:spAutoFit/>
          </a:bodyPr>
          <a:lstStyle/>
          <a:p>
            <a:r>
              <a:rPr lang="es-ES" dirty="0" err="1"/>
              <a:t>home.welcome</a:t>
            </a:r>
            <a:r>
              <a:rPr lang="es-ES" dirty="0"/>
              <a:t>=¡Bienvenido a nuestra tienda de comestibles!</a:t>
            </a:r>
            <a:endParaRPr lang="en-US" dirty="0"/>
          </a:p>
        </p:txBody>
      </p:sp>
      <p:sp>
        <p:nvSpPr>
          <p:cNvPr id="11" name="TextBox 10">
            <a:extLst>
              <a:ext uri="{FF2B5EF4-FFF2-40B4-BE49-F238E27FC236}">
                <a16:creationId xmlns:a16="http://schemas.microsoft.com/office/drawing/2014/main" id="{21862087-4439-4044-AECB-8AF736A51271}"/>
              </a:ext>
            </a:extLst>
          </p:cNvPr>
          <p:cNvSpPr txBox="1"/>
          <p:nvPr/>
        </p:nvSpPr>
        <p:spPr>
          <a:xfrm>
            <a:off x="523103" y="2863936"/>
            <a:ext cx="5593492" cy="738664"/>
          </a:xfrm>
          <a:prstGeom prst="rect">
            <a:avLst/>
          </a:prstGeom>
          <a:noFill/>
        </p:spPr>
        <p:txBody>
          <a:bodyPr wrap="square" rtlCol="0">
            <a:spAutoFit/>
          </a:bodyPr>
          <a:lstStyle/>
          <a:p>
            <a:r>
              <a:rPr lang="en-US" dirty="0"/>
              <a:t>&lt;p </a:t>
            </a:r>
            <a:r>
              <a:rPr lang="en-US" dirty="0" err="1"/>
              <a:t>th:utext</a:t>
            </a:r>
            <a:r>
              <a:rPr lang="en-US" dirty="0"/>
              <a:t>="#{</a:t>
            </a:r>
            <a:r>
              <a:rPr lang="en-US" dirty="0" err="1"/>
              <a:t>home.welcome</a:t>
            </a:r>
            <a:r>
              <a:rPr lang="en-US" dirty="0"/>
              <a:t>(${session.user.name})}"&gt;</a:t>
            </a:r>
          </a:p>
          <a:p>
            <a:r>
              <a:rPr lang="en-US" dirty="0"/>
              <a:t>  Welcome to our grocery store, Sebastian Pepper!</a:t>
            </a:r>
          </a:p>
          <a:p>
            <a:r>
              <a:rPr lang="en-US" dirty="0"/>
              <a:t>&lt;/p&gt;</a:t>
            </a:r>
          </a:p>
        </p:txBody>
      </p:sp>
    </p:spTree>
    <p:extLst>
      <p:ext uri="{BB962C8B-B14F-4D97-AF65-F5344CB8AC3E}">
        <p14:creationId xmlns:p14="http://schemas.microsoft.com/office/powerpoint/2010/main" val="4193069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B91859-D5E6-904F-9789-5BC974C1E80E}"/>
              </a:ext>
            </a:extLst>
          </p:cNvPr>
          <p:cNvSpPr>
            <a:spLocks noGrp="1"/>
          </p:cNvSpPr>
          <p:nvPr>
            <p:ph type="title"/>
          </p:nvPr>
        </p:nvSpPr>
        <p:spPr/>
        <p:txBody>
          <a:bodyPr/>
          <a:lstStyle/>
          <a:p>
            <a:r>
              <a:rPr lang="en-US" dirty="0" err="1"/>
              <a:t>Biến</a:t>
            </a:r>
            <a:r>
              <a:rPr lang="en-US" dirty="0"/>
              <a:t>(Variable)</a:t>
            </a:r>
          </a:p>
        </p:txBody>
      </p:sp>
      <p:sp>
        <p:nvSpPr>
          <p:cNvPr id="6" name="Text Placeholder 5">
            <a:extLst>
              <a:ext uri="{FF2B5EF4-FFF2-40B4-BE49-F238E27FC236}">
                <a16:creationId xmlns:a16="http://schemas.microsoft.com/office/drawing/2014/main" id="{E06A0051-C007-4353-A657-A50EB208F759}"/>
              </a:ext>
            </a:extLst>
          </p:cNvPr>
          <p:cNvSpPr>
            <a:spLocks noGrp="1"/>
          </p:cNvSpPr>
          <p:nvPr>
            <p:ph type="body" idx="1"/>
          </p:nvPr>
        </p:nvSpPr>
        <p:spPr>
          <a:xfrm>
            <a:off x="156519" y="750277"/>
            <a:ext cx="8813310" cy="4174823"/>
          </a:xfrm>
        </p:spPr>
        <p:txBody>
          <a:bodyPr/>
          <a:lstStyle/>
          <a:p>
            <a:r>
              <a:rPr lang="en-US" sz="1400" dirty="0" err="1">
                <a:solidFill>
                  <a:schemeClr val="tx1"/>
                </a:solidFill>
              </a:rPr>
              <a:t>Biến</a:t>
            </a:r>
            <a:r>
              <a:rPr lang="en-US" sz="1400" dirty="0">
                <a:solidFill>
                  <a:schemeClr val="tx1"/>
                </a:solidFill>
              </a:rPr>
              <a:t> </a:t>
            </a:r>
            <a:r>
              <a:rPr lang="en-US" sz="1400" dirty="0" err="1">
                <a:solidFill>
                  <a:schemeClr val="tx1"/>
                </a:solidFill>
              </a:rPr>
              <a:t>trong</a:t>
            </a:r>
            <a:r>
              <a:rPr lang="en-US" sz="1400" dirty="0">
                <a:solidFill>
                  <a:schemeClr val="tx1"/>
                </a:solidFill>
              </a:rPr>
              <a:t> ThymeLeaf </a:t>
            </a:r>
            <a:r>
              <a:rPr lang="en-US" sz="1400" dirty="0" err="1">
                <a:solidFill>
                  <a:schemeClr val="tx1"/>
                </a:solidFill>
              </a:rPr>
              <a:t>có</a:t>
            </a:r>
            <a:r>
              <a:rPr lang="en-US" sz="1400" dirty="0">
                <a:solidFill>
                  <a:schemeClr val="tx1"/>
                </a:solidFill>
              </a:rPr>
              <a:t> </a:t>
            </a:r>
            <a:r>
              <a:rPr lang="en-US" sz="1400" dirty="0" err="1">
                <a:solidFill>
                  <a:schemeClr val="tx1"/>
                </a:solidFill>
              </a:rPr>
              <a:t>thể</a:t>
            </a:r>
            <a:r>
              <a:rPr lang="en-US" sz="1400" dirty="0">
                <a:solidFill>
                  <a:schemeClr val="tx1"/>
                </a:solidFill>
              </a:rPr>
              <a:t> </a:t>
            </a:r>
            <a:r>
              <a:rPr lang="en-US" sz="1400" dirty="0" err="1">
                <a:solidFill>
                  <a:schemeClr val="tx1"/>
                </a:solidFill>
              </a:rPr>
              <a:t>là</a:t>
            </a:r>
            <a:r>
              <a:rPr lang="en-US" sz="1400" dirty="0">
                <a:solidFill>
                  <a:schemeClr val="tx1"/>
                </a:solidFill>
              </a:rPr>
              <a:t>:</a:t>
            </a:r>
          </a:p>
          <a:p>
            <a:pPr lvl="1"/>
            <a:r>
              <a:rPr lang="vi-VN" sz="1400" dirty="0">
                <a:solidFill>
                  <a:schemeClr val="tx1"/>
                </a:solidFill>
              </a:rPr>
              <a:t>Một thuộc tính (attribute) org.springframework.ui.Model</a:t>
            </a:r>
            <a:endParaRPr lang="en-US" sz="1400" dirty="0">
              <a:solidFill>
                <a:schemeClr val="tx1"/>
              </a:solidFill>
            </a:endParaRPr>
          </a:p>
          <a:p>
            <a:pPr lvl="1"/>
            <a:r>
              <a:rPr lang="en-US" sz="1400" dirty="0">
                <a:solidFill>
                  <a:schemeClr val="tx1"/>
                </a:solidFill>
              </a:rPr>
              <a:t>M</a:t>
            </a:r>
            <a:r>
              <a:rPr lang="vi-VN" sz="1400" dirty="0">
                <a:solidFill>
                  <a:schemeClr val="tx1"/>
                </a:solidFill>
              </a:rPr>
              <a:t>ột thuộc tính (attribute) HttpServletRequest</a:t>
            </a:r>
            <a:endParaRPr lang="en-US" sz="1400" dirty="0">
              <a:solidFill>
                <a:schemeClr val="tx1"/>
              </a:solidFill>
            </a:endParaRPr>
          </a:p>
          <a:p>
            <a:pPr lvl="1"/>
            <a:r>
              <a:rPr lang="en-US" sz="1400" dirty="0">
                <a:solidFill>
                  <a:schemeClr val="tx1"/>
                </a:solidFill>
              </a:rPr>
              <a:t>M</a:t>
            </a:r>
            <a:r>
              <a:rPr lang="vi-VN" sz="1400" dirty="0">
                <a:solidFill>
                  <a:schemeClr val="tx1"/>
                </a:solidFill>
              </a:rPr>
              <a:t>ột thuộc tính (attribute) HttpSe</a:t>
            </a:r>
            <a:r>
              <a:rPr lang="en-US" sz="1400" dirty="0" err="1">
                <a:solidFill>
                  <a:schemeClr val="tx1"/>
                </a:solidFill>
              </a:rPr>
              <a:t>ssion</a:t>
            </a:r>
            <a:endParaRPr lang="en-US" sz="1400" dirty="0">
              <a:solidFill>
                <a:schemeClr val="tx1"/>
              </a:solidFill>
            </a:endParaRPr>
          </a:p>
          <a:p>
            <a:pPr lvl="1"/>
            <a:r>
              <a:rPr lang="en-US" sz="1400" dirty="0">
                <a:solidFill>
                  <a:schemeClr val="tx1"/>
                </a:solidFill>
              </a:rPr>
              <a:t>…</a:t>
            </a:r>
          </a:p>
          <a:p>
            <a:r>
              <a:rPr lang="en-US" sz="1400" dirty="0" err="1">
                <a:solidFill>
                  <a:schemeClr val="tx1"/>
                </a:solidFill>
              </a:rPr>
              <a:t>Biến</a:t>
            </a:r>
            <a:r>
              <a:rPr lang="en-US" sz="1400" dirty="0">
                <a:solidFill>
                  <a:schemeClr val="tx1"/>
                </a:solidFill>
              </a:rPr>
              <a:t> </a:t>
            </a:r>
            <a:r>
              <a:rPr lang="en-US" sz="1400" dirty="0" err="1">
                <a:solidFill>
                  <a:schemeClr val="tx1"/>
                </a:solidFill>
              </a:rPr>
              <a:t>có</a:t>
            </a:r>
            <a:r>
              <a:rPr lang="en-US" sz="1400" dirty="0">
                <a:solidFill>
                  <a:schemeClr val="tx1"/>
                </a:solidFill>
              </a:rPr>
              <a:t> </a:t>
            </a:r>
            <a:r>
              <a:rPr lang="en-US" sz="1400" dirty="0" err="1">
                <a:solidFill>
                  <a:schemeClr val="tx1"/>
                </a:solidFill>
              </a:rPr>
              <a:t>thể</a:t>
            </a:r>
            <a:r>
              <a:rPr lang="en-US" sz="1400" dirty="0">
                <a:solidFill>
                  <a:schemeClr val="tx1"/>
                </a:solidFill>
              </a:rPr>
              <a:t> </a:t>
            </a:r>
            <a:r>
              <a:rPr lang="en-US" sz="1400" dirty="0" err="1">
                <a:solidFill>
                  <a:schemeClr val="tx1"/>
                </a:solidFill>
              </a:rPr>
              <a:t>sử</a:t>
            </a:r>
            <a:r>
              <a:rPr lang="en-US" sz="1400" dirty="0">
                <a:solidFill>
                  <a:schemeClr val="tx1"/>
                </a:solidFill>
              </a:rPr>
              <a:t> </a:t>
            </a:r>
            <a:r>
              <a:rPr lang="en-US" sz="1400" dirty="0" err="1">
                <a:solidFill>
                  <a:schemeClr val="tx1"/>
                </a:solidFill>
              </a:rPr>
              <a:t>dụng</a:t>
            </a:r>
            <a:r>
              <a:rPr lang="en-US" sz="1400" dirty="0">
                <a:solidFill>
                  <a:schemeClr val="tx1"/>
                </a:solidFill>
              </a:rPr>
              <a:t> ở </a:t>
            </a:r>
            <a:r>
              <a:rPr lang="en-US" sz="1400" dirty="0" err="1">
                <a:solidFill>
                  <a:schemeClr val="tx1"/>
                </a:solidFill>
              </a:rPr>
              <a:t>mọi</a:t>
            </a:r>
            <a:r>
              <a:rPr lang="en-US" sz="1400" dirty="0">
                <a:solidFill>
                  <a:schemeClr val="tx1"/>
                </a:solidFill>
              </a:rPr>
              <a:t> </a:t>
            </a:r>
            <a:r>
              <a:rPr lang="en-US" sz="1400" dirty="0" err="1">
                <a:solidFill>
                  <a:schemeClr val="tx1"/>
                </a:solidFill>
              </a:rPr>
              <a:t>nơi</a:t>
            </a:r>
            <a:r>
              <a:rPr lang="en-US" sz="1400" dirty="0">
                <a:solidFill>
                  <a:schemeClr val="tx1"/>
                </a:solidFill>
              </a:rPr>
              <a:t> </a:t>
            </a:r>
            <a:r>
              <a:rPr lang="en-US" sz="1400" dirty="0" err="1">
                <a:solidFill>
                  <a:schemeClr val="tx1"/>
                </a:solidFill>
              </a:rPr>
              <a:t>trong</a:t>
            </a:r>
            <a:r>
              <a:rPr lang="en-US" sz="1400" dirty="0">
                <a:solidFill>
                  <a:schemeClr val="tx1"/>
                </a:solidFill>
              </a:rPr>
              <a:t> Template, </a:t>
            </a:r>
            <a:r>
              <a:rPr lang="en-US" sz="1400" dirty="0" err="1">
                <a:solidFill>
                  <a:schemeClr val="tx1"/>
                </a:solidFill>
              </a:rPr>
              <a:t>sử</a:t>
            </a:r>
            <a:r>
              <a:rPr lang="en-US" sz="1400" dirty="0">
                <a:solidFill>
                  <a:schemeClr val="tx1"/>
                </a:solidFill>
              </a:rPr>
              <a:t> </a:t>
            </a:r>
            <a:r>
              <a:rPr lang="en-US" sz="1400" dirty="0" err="1">
                <a:solidFill>
                  <a:schemeClr val="tx1"/>
                </a:solidFill>
              </a:rPr>
              <a:t>dụng</a:t>
            </a:r>
            <a:r>
              <a:rPr lang="en-US" sz="1400" dirty="0">
                <a:solidFill>
                  <a:schemeClr val="tx1"/>
                </a:solidFill>
              </a:rPr>
              <a:t> ${…}</a:t>
            </a:r>
          </a:p>
          <a:p>
            <a:r>
              <a:rPr lang="en-US" sz="1400" dirty="0" err="1">
                <a:solidFill>
                  <a:schemeClr val="tx1"/>
                </a:solidFill>
              </a:rPr>
              <a:t>Ví</a:t>
            </a:r>
            <a:r>
              <a:rPr lang="en-US" sz="1400" dirty="0">
                <a:solidFill>
                  <a:schemeClr val="tx1"/>
                </a:solidFill>
              </a:rPr>
              <a:t> </a:t>
            </a:r>
            <a:r>
              <a:rPr lang="en-US" sz="1400" dirty="0" err="1">
                <a:solidFill>
                  <a:schemeClr val="tx1"/>
                </a:solidFill>
              </a:rPr>
              <a:t>dụ</a:t>
            </a:r>
            <a:r>
              <a:rPr lang="en-US" sz="1400" dirty="0">
                <a:solidFill>
                  <a:schemeClr val="tx1"/>
                </a:solidFill>
              </a:rPr>
              <a:t>: &lt;p&gt;Today is: &lt;span </a:t>
            </a:r>
            <a:r>
              <a:rPr lang="en-US" sz="1400" dirty="0" err="1">
                <a:solidFill>
                  <a:schemeClr val="tx1"/>
                </a:solidFill>
              </a:rPr>
              <a:t>th:text</a:t>
            </a:r>
            <a:r>
              <a:rPr lang="en-US" sz="1400" dirty="0">
                <a:solidFill>
                  <a:schemeClr val="tx1"/>
                </a:solidFill>
              </a:rPr>
              <a:t>="${today}"&gt;13 </a:t>
            </a:r>
            <a:r>
              <a:rPr lang="en-US" sz="1400" dirty="0" err="1">
                <a:solidFill>
                  <a:schemeClr val="tx1"/>
                </a:solidFill>
              </a:rPr>
              <a:t>february</a:t>
            </a:r>
            <a:r>
              <a:rPr lang="en-US" sz="1400" dirty="0">
                <a:solidFill>
                  <a:schemeClr val="tx1"/>
                </a:solidFill>
              </a:rPr>
              <a:t> 2011&lt;/span&gt;.&lt;/p&gt; </a:t>
            </a:r>
            <a:r>
              <a:rPr lang="en-US" sz="1400" dirty="0" err="1">
                <a:solidFill>
                  <a:schemeClr val="tx1"/>
                </a:solidFill>
              </a:rPr>
              <a:t>thì</a:t>
            </a:r>
            <a:r>
              <a:rPr lang="en-US" sz="1400" dirty="0">
                <a:solidFill>
                  <a:schemeClr val="tx1"/>
                </a:solidFill>
              </a:rPr>
              <a:t> </a:t>
            </a:r>
            <a:r>
              <a:rPr lang="en-US" sz="1400" dirty="0" err="1">
                <a:solidFill>
                  <a:schemeClr val="tx1"/>
                </a:solidFill>
              </a:rPr>
              <a:t>thực</a:t>
            </a:r>
            <a:r>
              <a:rPr lang="en-US" sz="1400" dirty="0">
                <a:solidFill>
                  <a:schemeClr val="tx1"/>
                </a:solidFill>
              </a:rPr>
              <a:t> </a:t>
            </a:r>
            <a:r>
              <a:rPr lang="en-US" sz="1400" dirty="0" err="1">
                <a:solidFill>
                  <a:schemeClr val="tx1"/>
                </a:solidFill>
              </a:rPr>
              <a:t>tế</a:t>
            </a:r>
            <a:r>
              <a:rPr lang="en-US" sz="1400" dirty="0">
                <a:solidFill>
                  <a:schemeClr val="tx1"/>
                </a:solidFill>
              </a:rPr>
              <a:t> </a:t>
            </a:r>
            <a:r>
              <a:rPr lang="en-US" sz="1400" dirty="0" err="1">
                <a:solidFill>
                  <a:schemeClr val="tx1"/>
                </a:solidFill>
              </a:rPr>
              <a:t>nó</a:t>
            </a:r>
            <a:r>
              <a:rPr lang="en-US" sz="1400" dirty="0">
                <a:solidFill>
                  <a:schemeClr val="tx1"/>
                </a:solidFill>
              </a:rPr>
              <a:t> </a:t>
            </a:r>
            <a:r>
              <a:rPr lang="en-US" sz="1400" dirty="0" err="1">
                <a:solidFill>
                  <a:schemeClr val="tx1"/>
                </a:solidFill>
              </a:rPr>
              <a:t>được</a:t>
            </a:r>
            <a:r>
              <a:rPr lang="en-US" sz="1400" dirty="0">
                <a:solidFill>
                  <a:schemeClr val="tx1"/>
                </a:solidFill>
              </a:rPr>
              <a:t> </a:t>
            </a:r>
            <a:r>
              <a:rPr lang="en-US" sz="1400" dirty="0" err="1">
                <a:solidFill>
                  <a:schemeClr val="tx1"/>
                </a:solidFill>
              </a:rPr>
              <a:t>thực</a:t>
            </a:r>
            <a:r>
              <a:rPr lang="en-US" sz="1400" dirty="0">
                <a:solidFill>
                  <a:schemeClr val="tx1"/>
                </a:solidFill>
              </a:rPr>
              <a:t> </a:t>
            </a:r>
            <a:r>
              <a:rPr lang="en-US" sz="1400" dirty="0" err="1">
                <a:solidFill>
                  <a:schemeClr val="tx1"/>
                </a:solidFill>
              </a:rPr>
              <a:t>hiện</a:t>
            </a:r>
            <a:r>
              <a:rPr lang="en-US" sz="1400" dirty="0">
                <a:solidFill>
                  <a:schemeClr val="tx1"/>
                </a:solidFill>
              </a:rPr>
              <a:t> </a:t>
            </a:r>
            <a:r>
              <a:rPr lang="en-US" sz="1400" dirty="0" err="1">
                <a:solidFill>
                  <a:schemeClr val="tx1"/>
                </a:solidFill>
              </a:rPr>
              <a:t>như</a:t>
            </a:r>
            <a:r>
              <a:rPr lang="en-US" sz="1400" dirty="0">
                <a:solidFill>
                  <a:schemeClr val="tx1"/>
                </a:solidFill>
              </a:rPr>
              <a:t> </a:t>
            </a:r>
            <a:r>
              <a:rPr lang="en-US" sz="1400" dirty="0" err="1">
                <a:solidFill>
                  <a:schemeClr val="tx1"/>
                </a:solidFill>
              </a:rPr>
              <a:t>sau</a:t>
            </a:r>
            <a:r>
              <a:rPr lang="en-US" sz="1400" dirty="0">
                <a:solidFill>
                  <a:schemeClr val="tx1"/>
                </a:solidFill>
              </a:rPr>
              <a:t>: </a:t>
            </a:r>
            <a:r>
              <a:rPr lang="en-US" sz="1400" dirty="0" err="1">
                <a:solidFill>
                  <a:schemeClr val="tx1"/>
                </a:solidFill>
              </a:rPr>
              <a:t>ctx.getVariables</a:t>
            </a:r>
            <a:r>
              <a:rPr lang="en-US" sz="1400" dirty="0">
                <a:solidFill>
                  <a:schemeClr val="tx1"/>
                </a:solidFill>
              </a:rPr>
              <a:t>().get("today");</a:t>
            </a:r>
          </a:p>
          <a:p>
            <a:pPr marL="571500" lvl="1" indent="0">
              <a:buNone/>
            </a:pPr>
            <a:endParaRPr lang="en-US" sz="1400" dirty="0"/>
          </a:p>
          <a:p>
            <a:pPr lvl="1"/>
            <a:endParaRPr lang="en-US" sz="1400" dirty="0"/>
          </a:p>
          <a:p>
            <a:pPr lvl="1"/>
            <a:endParaRPr lang="en-US" sz="1400" dirty="0"/>
          </a:p>
          <a:p>
            <a:pPr marL="571500" lvl="1" indent="0">
              <a:buNone/>
            </a:pPr>
            <a:endParaRPr lang="en-US" dirty="0"/>
          </a:p>
          <a:p>
            <a:endParaRPr lang="en-US" dirty="0"/>
          </a:p>
          <a:p>
            <a:endParaRPr lang="en-US" dirty="0"/>
          </a:p>
        </p:txBody>
      </p:sp>
      <p:sp>
        <p:nvSpPr>
          <p:cNvPr id="4" name="Rectangle 1">
            <a:extLst>
              <a:ext uri="{FF2B5EF4-FFF2-40B4-BE49-F238E27FC236}">
                <a16:creationId xmlns:a16="http://schemas.microsoft.com/office/drawing/2014/main" id="{B81B5C48-D5DC-4DDA-84FF-9DACAC58FB15}"/>
              </a:ext>
            </a:extLst>
          </p:cNvPr>
          <p:cNvSpPr>
            <a:spLocks noChangeArrowheads="1"/>
          </p:cNvSpPr>
          <p:nvPr/>
        </p:nvSpPr>
        <p:spPr bwMode="auto">
          <a:xfrm>
            <a:off x="0" y="136267"/>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564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B91859-D5E6-904F-9789-5BC974C1E80E}"/>
              </a:ext>
            </a:extLst>
          </p:cNvPr>
          <p:cNvSpPr>
            <a:spLocks noGrp="1"/>
          </p:cNvSpPr>
          <p:nvPr>
            <p:ph type="title"/>
          </p:nvPr>
        </p:nvSpPr>
        <p:spPr>
          <a:xfrm>
            <a:off x="362980" y="177628"/>
            <a:ext cx="7406640" cy="1017270"/>
          </a:xfrm>
        </p:spPr>
        <p:txBody>
          <a:bodyPr/>
          <a:lstStyle/>
          <a:p>
            <a:r>
              <a:rPr lang="en-US" dirty="0" err="1"/>
              <a:t>Biến</a:t>
            </a:r>
            <a:r>
              <a:rPr lang="en-US" dirty="0"/>
              <a:t>(Variable)</a:t>
            </a:r>
          </a:p>
        </p:txBody>
      </p:sp>
      <p:sp>
        <p:nvSpPr>
          <p:cNvPr id="12" name="TextBox 11">
            <a:extLst>
              <a:ext uri="{FF2B5EF4-FFF2-40B4-BE49-F238E27FC236}">
                <a16:creationId xmlns:a16="http://schemas.microsoft.com/office/drawing/2014/main" id="{FC469CDB-CC79-4751-BA40-3ED81FDD96E2}"/>
              </a:ext>
            </a:extLst>
          </p:cNvPr>
          <p:cNvSpPr txBox="1"/>
          <p:nvPr/>
        </p:nvSpPr>
        <p:spPr>
          <a:xfrm>
            <a:off x="156519" y="897924"/>
            <a:ext cx="4544190" cy="1323439"/>
          </a:xfrm>
          <a:prstGeom prst="rect">
            <a:avLst/>
          </a:prstGeom>
          <a:noFill/>
        </p:spPr>
        <p:txBody>
          <a:bodyPr wrap="square" rtlCol="0">
            <a:spAutoFit/>
          </a:bodyPr>
          <a:lstStyle/>
          <a:p>
            <a:r>
              <a:rPr lang="en-US" sz="1000" dirty="0"/>
              <a:t>@RequestMapping("/variable-example1")</a:t>
            </a:r>
          </a:p>
          <a:p>
            <a:r>
              <a:rPr lang="en-US" sz="1000" dirty="0"/>
              <a:t>public String variableExample1(Model </a:t>
            </a:r>
            <a:r>
              <a:rPr lang="en-US" sz="1000" dirty="0" err="1"/>
              <a:t>model</a:t>
            </a:r>
            <a:r>
              <a:rPr lang="en-US" sz="1000" dirty="0"/>
              <a:t>, </a:t>
            </a:r>
            <a:r>
              <a:rPr lang="en-US" sz="1000" dirty="0" err="1"/>
              <a:t>HttpServletRequest</a:t>
            </a:r>
            <a:r>
              <a:rPr lang="en-US" sz="1000" dirty="0"/>
              <a:t> request) {</a:t>
            </a:r>
          </a:p>
          <a:p>
            <a:r>
              <a:rPr lang="en-US" sz="1000" dirty="0"/>
              <a:t>    // variable1</a:t>
            </a:r>
          </a:p>
          <a:p>
            <a:r>
              <a:rPr lang="en-US" sz="1000" dirty="0"/>
              <a:t>    </a:t>
            </a:r>
            <a:r>
              <a:rPr lang="en-US" sz="1000" dirty="0" err="1"/>
              <a:t>model.addAttribute</a:t>
            </a:r>
            <a:r>
              <a:rPr lang="en-US" sz="1000" dirty="0"/>
              <a:t>("variable1", "Value of variable1!");</a:t>
            </a:r>
          </a:p>
          <a:p>
            <a:r>
              <a:rPr lang="en-US" sz="1000" dirty="0"/>
              <a:t>    // variable2</a:t>
            </a:r>
          </a:p>
          <a:p>
            <a:r>
              <a:rPr lang="en-US" sz="1000" dirty="0"/>
              <a:t>    </a:t>
            </a:r>
            <a:r>
              <a:rPr lang="en-US" sz="1000" dirty="0" err="1"/>
              <a:t>request.setAttribute</a:t>
            </a:r>
            <a:r>
              <a:rPr lang="en-US" sz="1000" dirty="0"/>
              <a:t>("variable2", "Value of variable2!");</a:t>
            </a:r>
          </a:p>
          <a:p>
            <a:r>
              <a:rPr lang="en-US" sz="1000" dirty="0"/>
              <a:t>    return "variable-example1";</a:t>
            </a:r>
          </a:p>
          <a:p>
            <a:r>
              <a:rPr lang="en-US" sz="1000" dirty="0"/>
              <a:t>}</a:t>
            </a:r>
          </a:p>
        </p:txBody>
      </p:sp>
      <p:sp>
        <p:nvSpPr>
          <p:cNvPr id="13" name="TextBox 12">
            <a:extLst>
              <a:ext uri="{FF2B5EF4-FFF2-40B4-BE49-F238E27FC236}">
                <a16:creationId xmlns:a16="http://schemas.microsoft.com/office/drawing/2014/main" id="{0273B01E-7C17-4586-A3D2-5C1830A2496B}"/>
              </a:ext>
            </a:extLst>
          </p:cNvPr>
          <p:cNvSpPr txBox="1"/>
          <p:nvPr/>
        </p:nvSpPr>
        <p:spPr>
          <a:xfrm>
            <a:off x="4907170" y="811426"/>
            <a:ext cx="4138998" cy="3170099"/>
          </a:xfrm>
          <a:prstGeom prst="rect">
            <a:avLst/>
          </a:prstGeom>
          <a:noFill/>
        </p:spPr>
        <p:txBody>
          <a:bodyPr wrap="square" rtlCol="0">
            <a:spAutoFit/>
          </a:bodyPr>
          <a:lstStyle/>
          <a:p>
            <a:r>
              <a:rPr lang="en-US" sz="1000" dirty="0"/>
              <a:t>&lt;!DOCTYPE HTML&gt;</a:t>
            </a:r>
          </a:p>
          <a:p>
            <a:r>
              <a:rPr lang="en-US" sz="1000" dirty="0"/>
              <a:t>&lt;html </a:t>
            </a:r>
            <a:r>
              <a:rPr lang="en-US" sz="1000" dirty="0" err="1"/>
              <a:t>xmlns:th</a:t>
            </a:r>
            <a:r>
              <a:rPr lang="en-US" sz="1000" dirty="0"/>
              <a:t>="http://www.thymeleaf.org"&gt;</a:t>
            </a:r>
          </a:p>
          <a:p>
            <a:r>
              <a:rPr lang="en-US" sz="1000" dirty="0"/>
              <a:t>   &lt;head&gt;</a:t>
            </a:r>
          </a:p>
          <a:p>
            <a:r>
              <a:rPr lang="en-US" sz="1000" dirty="0"/>
              <a:t>      &lt;meta charset="UTF-8" /&gt;</a:t>
            </a:r>
          </a:p>
          <a:p>
            <a:r>
              <a:rPr lang="en-US" sz="1000" dirty="0"/>
              <a:t>      &lt;title&gt;Variable&lt;/title&gt;</a:t>
            </a:r>
          </a:p>
          <a:p>
            <a:r>
              <a:rPr lang="en-US" sz="1000" dirty="0"/>
              <a:t>   &lt;/head&gt;</a:t>
            </a:r>
          </a:p>
          <a:p>
            <a:r>
              <a:rPr lang="en-US" sz="1000" dirty="0"/>
              <a:t>   &lt;body&gt;</a:t>
            </a:r>
          </a:p>
          <a:p>
            <a:r>
              <a:rPr lang="en-US" sz="1000" dirty="0"/>
              <a:t>       &lt;h1&gt;Variables&lt;/h1&gt; </a:t>
            </a:r>
          </a:p>
          <a:p>
            <a:r>
              <a:rPr lang="en-US" sz="1000" dirty="0"/>
              <a:t>       </a:t>
            </a:r>
          </a:p>
          <a:p>
            <a:r>
              <a:rPr lang="en-US" sz="1000" dirty="0"/>
              <a:t>       </a:t>
            </a:r>
          </a:p>
          <a:p>
            <a:r>
              <a:rPr lang="en-US" sz="1000" dirty="0"/>
              <a:t>       &lt;h4&gt;${variable1}&lt;/h4&gt;</a:t>
            </a:r>
          </a:p>
          <a:p>
            <a:r>
              <a:rPr lang="en-US" sz="1000" dirty="0"/>
              <a:t>       &lt;span </a:t>
            </a:r>
            <a:r>
              <a:rPr lang="en-US" sz="1000" dirty="0" err="1"/>
              <a:t>th:utext</a:t>
            </a:r>
            <a:r>
              <a:rPr lang="en-US" sz="1000" dirty="0"/>
              <a:t>="${variable1}"&gt;&lt;/span&gt;</a:t>
            </a:r>
          </a:p>
          <a:p>
            <a:r>
              <a:rPr lang="en-US" sz="1000" dirty="0"/>
              <a:t>       </a:t>
            </a:r>
          </a:p>
          <a:p>
            <a:r>
              <a:rPr lang="en-US" sz="1000" dirty="0"/>
              <a:t>       &lt;h4&gt;${variable2}&lt;/h4&gt;</a:t>
            </a:r>
          </a:p>
          <a:p>
            <a:r>
              <a:rPr lang="en-US" sz="1000" dirty="0"/>
              <a:t>       &lt;span </a:t>
            </a:r>
            <a:r>
              <a:rPr lang="en-US" sz="1000" dirty="0" err="1"/>
              <a:t>th:utext</a:t>
            </a:r>
            <a:r>
              <a:rPr lang="en-US" sz="1000" dirty="0"/>
              <a:t>="${variable2}"&gt;&lt;/span&gt;</a:t>
            </a:r>
          </a:p>
          <a:p>
            <a:r>
              <a:rPr lang="en-US" sz="1000" dirty="0"/>
              <a:t>        </a:t>
            </a:r>
          </a:p>
          <a:p>
            <a:r>
              <a:rPr lang="en-US" sz="1000" dirty="0"/>
              <a:t>       </a:t>
            </a:r>
          </a:p>
          <a:p>
            <a:r>
              <a:rPr lang="en-US" sz="1000" dirty="0"/>
              <a:t>   &lt;/body&gt;</a:t>
            </a:r>
          </a:p>
          <a:p>
            <a:r>
              <a:rPr lang="en-US" sz="1000" dirty="0"/>
              <a:t>   </a:t>
            </a:r>
          </a:p>
          <a:p>
            <a:r>
              <a:rPr lang="en-US" sz="1000" dirty="0"/>
              <a:t>&lt;/html&gt;</a:t>
            </a:r>
          </a:p>
        </p:txBody>
      </p:sp>
      <p:pic>
        <p:nvPicPr>
          <p:cNvPr id="17" name="Picture 16" descr="Graphical user interface, text, application, email&#10;&#10;Description automatically generated">
            <a:extLst>
              <a:ext uri="{FF2B5EF4-FFF2-40B4-BE49-F238E27FC236}">
                <a16:creationId xmlns:a16="http://schemas.microsoft.com/office/drawing/2014/main" id="{B28386A7-3551-410F-B10B-B750A0C97300}"/>
              </a:ext>
            </a:extLst>
          </p:cNvPr>
          <p:cNvPicPr>
            <a:picLocks noChangeAspect="1"/>
          </p:cNvPicPr>
          <p:nvPr/>
        </p:nvPicPr>
        <p:blipFill>
          <a:blip r:embed="rId3"/>
          <a:stretch>
            <a:fillRect/>
          </a:stretch>
        </p:blipFill>
        <p:spPr>
          <a:xfrm>
            <a:off x="362980" y="2347799"/>
            <a:ext cx="3779285" cy="2396978"/>
          </a:xfrm>
          <a:prstGeom prst="rect">
            <a:avLst/>
          </a:prstGeom>
        </p:spPr>
      </p:pic>
    </p:spTree>
    <p:extLst>
      <p:ext uri="{BB962C8B-B14F-4D97-AF65-F5344CB8AC3E}">
        <p14:creationId xmlns:p14="http://schemas.microsoft.com/office/powerpoint/2010/main" val="3743212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B91859-D5E6-904F-9789-5BC974C1E80E}"/>
              </a:ext>
            </a:extLst>
          </p:cNvPr>
          <p:cNvSpPr>
            <a:spLocks noGrp="1"/>
          </p:cNvSpPr>
          <p:nvPr>
            <p:ph type="title"/>
          </p:nvPr>
        </p:nvSpPr>
        <p:spPr/>
        <p:txBody>
          <a:bodyPr/>
          <a:lstStyle/>
          <a:p>
            <a:r>
              <a:rPr lang="en-US" dirty="0" err="1"/>
              <a:t>Biến</a:t>
            </a:r>
            <a:r>
              <a:rPr lang="en-US" dirty="0"/>
              <a:t>(Variable)</a:t>
            </a:r>
          </a:p>
        </p:txBody>
      </p:sp>
      <p:sp>
        <p:nvSpPr>
          <p:cNvPr id="6" name="Text Placeholder 5">
            <a:extLst>
              <a:ext uri="{FF2B5EF4-FFF2-40B4-BE49-F238E27FC236}">
                <a16:creationId xmlns:a16="http://schemas.microsoft.com/office/drawing/2014/main" id="{E06A0051-C007-4353-A657-A50EB208F759}"/>
              </a:ext>
            </a:extLst>
          </p:cNvPr>
          <p:cNvSpPr>
            <a:spLocks noGrp="1"/>
          </p:cNvSpPr>
          <p:nvPr>
            <p:ph type="body" idx="1"/>
          </p:nvPr>
        </p:nvSpPr>
        <p:spPr>
          <a:xfrm>
            <a:off x="156519" y="750277"/>
            <a:ext cx="8813310" cy="4174823"/>
          </a:xfrm>
        </p:spPr>
        <p:txBody>
          <a:bodyPr/>
          <a:lstStyle/>
          <a:p>
            <a:r>
              <a:rPr lang="en-US" sz="1400" dirty="0" err="1">
                <a:solidFill>
                  <a:schemeClr val="tx1"/>
                </a:solidFill>
              </a:rPr>
              <a:t>Các</a:t>
            </a:r>
            <a:r>
              <a:rPr lang="en-US" sz="1400" dirty="0">
                <a:solidFill>
                  <a:schemeClr val="tx1"/>
                </a:solidFill>
              </a:rPr>
              <a:t> </a:t>
            </a:r>
            <a:r>
              <a:rPr lang="en-US" sz="1400" dirty="0" err="1">
                <a:solidFill>
                  <a:schemeClr val="tx1"/>
                </a:solidFill>
              </a:rPr>
              <a:t>đối</a:t>
            </a:r>
            <a:r>
              <a:rPr lang="en-US" sz="1400" dirty="0">
                <a:solidFill>
                  <a:schemeClr val="tx1"/>
                </a:solidFill>
              </a:rPr>
              <a:t> </a:t>
            </a:r>
            <a:r>
              <a:rPr lang="en-US" sz="1400" dirty="0" err="1">
                <a:solidFill>
                  <a:schemeClr val="tx1"/>
                </a:solidFill>
              </a:rPr>
              <a:t>tượng</a:t>
            </a:r>
            <a:r>
              <a:rPr lang="en-US" sz="1400" dirty="0">
                <a:solidFill>
                  <a:schemeClr val="tx1"/>
                </a:solidFill>
              </a:rPr>
              <a:t> </a:t>
            </a:r>
            <a:r>
              <a:rPr lang="en-US" sz="1400" dirty="0" err="1">
                <a:solidFill>
                  <a:schemeClr val="tx1"/>
                </a:solidFill>
              </a:rPr>
              <a:t>cơ</a:t>
            </a:r>
            <a:r>
              <a:rPr lang="en-US" sz="1400" dirty="0">
                <a:solidFill>
                  <a:schemeClr val="tx1"/>
                </a:solidFill>
              </a:rPr>
              <a:t> </a:t>
            </a:r>
            <a:r>
              <a:rPr lang="en-US" sz="1400" dirty="0" err="1">
                <a:solidFill>
                  <a:schemeClr val="tx1"/>
                </a:solidFill>
              </a:rPr>
              <a:t>bản</a:t>
            </a:r>
            <a:r>
              <a:rPr lang="en-US" sz="1400" dirty="0">
                <a:solidFill>
                  <a:schemeClr val="tx1"/>
                </a:solidFill>
              </a:rPr>
              <a:t> </a:t>
            </a:r>
            <a:r>
              <a:rPr lang="en-US" sz="1400" dirty="0" err="1">
                <a:solidFill>
                  <a:schemeClr val="tx1"/>
                </a:solidFill>
              </a:rPr>
              <a:t>của</a:t>
            </a:r>
            <a:r>
              <a:rPr lang="en-US" sz="1400" dirty="0">
                <a:solidFill>
                  <a:schemeClr val="tx1"/>
                </a:solidFill>
              </a:rPr>
              <a:t> </a:t>
            </a:r>
            <a:r>
              <a:rPr lang="en-US" sz="1400" dirty="0" err="1">
                <a:solidFill>
                  <a:schemeClr val="tx1"/>
                </a:solidFill>
              </a:rPr>
              <a:t>biểu</a:t>
            </a:r>
            <a:r>
              <a:rPr lang="en-US" sz="1400" dirty="0">
                <a:solidFill>
                  <a:schemeClr val="tx1"/>
                </a:solidFill>
              </a:rPr>
              <a:t> </a:t>
            </a:r>
            <a:r>
              <a:rPr lang="en-US" sz="1400" dirty="0" err="1">
                <a:solidFill>
                  <a:schemeClr val="tx1"/>
                </a:solidFill>
              </a:rPr>
              <a:t>thức</a:t>
            </a:r>
            <a:r>
              <a:rPr lang="en-US" sz="1400" dirty="0">
                <a:solidFill>
                  <a:schemeClr val="tx1"/>
                </a:solidFill>
              </a:rPr>
              <a:t> (Expression Basic Objects) </a:t>
            </a:r>
            <a:r>
              <a:rPr lang="en-US" sz="1400" dirty="0" err="1">
                <a:solidFill>
                  <a:schemeClr val="tx1"/>
                </a:solidFill>
              </a:rPr>
              <a:t>trong</a:t>
            </a:r>
            <a:r>
              <a:rPr lang="en-US" sz="1400" dirty="0">
                <a:solidFill>
                  <a:schemeClr val="tx1"/>
                </a:solidFill>
              </a:rPr>
              <a:t> ThymeLeaf</a:t>
            </a:r>
            <a:endParaRPr lang="en-US" sz="1400" dirty="0"/>
          </a:p>
          <a:p>
            <a:pPr lvl="1"/>
            <a:r>
              <a:rPr lang="en-US" sz="1400" dirty="0"/>
              <a:t> #ctx: the context object.</a:t>
            </a:r>
          </a:p>
          <a:p>
            <a:pPr lvl="1"/>
            <a:r>
              <a:rPr lang="en-US" sz="1400" dirty="0"/>
              <a:t>  #vars: the context variables.</a:t>
            </a:r>
          </a:p>
          <a:p>
            <a:pPr lvl="1"/>
            <a:r>
              <a:rPr lang="en-US" sz="1400" dirty="0"/>
              <a:t>  #locale: the context locale.</a:t>
            </a:r>
          </a:p>
          <a:p>
            <a:pPr lvl="1"/>
            <a:r>
              <a:rPr lang="en-US" sz="1400" dirty="0"/>
              <a:t>  #httpServletRequest: (only in Web Contexts) the </a:t>
            </a:r>
            <a:r>
              <a:rPr lang="en-US" sz="1400" dirty="0" err="1"/>
              <a:t>HttpServletRequest</a:t>
            </a:r>
            <a:r>
              <a:rPr lang="en-US" sz="1400" dirty="0"/>
              <a:t> object.</a:t>
            </a:r>
          </a:p>
          <a:p>
            <a:pPr lvl="1"/>
            <a:r>
              <a:rPr lang="en-US" sz="1400" dirty="0"/>
              <a:t>  #httpSession: (only in Web Contexts) the </a:t>
            </a:r>
            <a:r>
              <a:rPr lang="en-US" sz="1400" dirty="0" err="1"/>
              <a:t>HttpSession</a:t>
            </a:r>
            <a:r>
              <a:rPr lang="en-US" sz="1400" dirty="0"/>
              <a:t> object.</a:t>
            </a:r>
          </a:p>
          <a:p>
            <a:r>
              <a:rPr lang="en-US" sz="1400" dirty="0" err="1">
                <a:solidFill>
                  <a:schemeClr val="tx1"/>
                </a:solidFill>
              </a:rPr>
              <a:t>Ví</a:t>
            </a:r>
            <a:r>
              <a:rPr lang="en-US" sz="1400" dirty="0">
                <a:solidFill>
                  <a:schemeClr val="tx1"/>
                </a:solidFill>
              </a:rPr>
              <a:t> </a:t>
            </a:r>
            <a:r>
              <a:rPr lang="en-US" sz="1400" dirty="0" err="1">
                <a:solidFill>
                  <a:schemeClr val="tx1"/>
                </a:solidFill>
              </a:rPr>
              <a:t>dụ</a:t>
            </a:r>
            <a:r>
              <a:rPr lang="en-US" sz="1400" dirty="0">
                <a:solidFill>
                  <a:schemeClr val="tx1"/>
                </a:solidFill>
              </a:rPr>
              <a:t>: Established locale country: &lt;span </a:t>
            </a:r>
            <a:r>
              <a:rPr lang="en-US" sz="1400" dirty="0" err="1">
                <a:solidFill>
                  <a:schemeClr val="tx1"/>
                </a:solidFill>
              </a:rPr>
              <a:t>th:text</a:t>
            </a:r>
            <a:r>
              <a:rPr lang="en-US" sz="1400" dirty="0">
                <a:solidFill>
                  <a:schemeClr val="tx1"/>
                </a:solidFill>
              </a:rPr>
              <a:t>="${#locale.country}"&gt;US&lt;/span&gt;.</a:t>
            </a:r>
          </a:p>
          <a:p>
            <a:pPr lvl="1"/>
            <a:endParaRPr lang="en-US" sz="1400" dirty="0"/>
          </a:p>
          <a:p>
            <a:pPr marL="571500" lvl="1" indent="0">
              <a:buNone/>
            </a:pPr>
            <a:endParaRPr lang="en-US" dirty="0"/>
          </a:p>
          <a:p>
            <a:endParaRPr lang="en-US" dirty="0"/>
          </a:p>
          <a:p>
            <a:endParaRPr lang="en-US" dirty="0"/>
          </a:p>
        </p:txBody>
      </p:sp>
      <p:sp>
        <p:nvSpPr>
          <p:cNvPr id="4" name="Rectangle 1">
            <a:extLst>
              <a:ext uri="{FF2B5EF4-FFF2-40B4-BE49-F238E27FC236}">
                <a16:creationId xmlns:a16="http://schemas.microsoft.com/office/drawing/2014/main" id="{B81B5C48-D5DC-4DDA-84FF-9DACAC58FB15}"/>
              </a:ext>
            </a:extLst>
          </p:cNvPr>
          <p:cNvSpPr>
            <a:spLocks noChangeArrowheads="1"/>
          </p:cNvSpPr>
          <p:nvPr/>
        </p:nvSpPr>
        <p:spPr bwMode="auto">
          <a:xfrm>
            <a:off x="0" y="136267"/>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7528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06A0051-C007-4353-A657-A50EB208F759}"/>
              </a:ext>
            </a:extLst>
          </p:cNvPr>
          <p:cNvSpPr>
            <a:spLocks noGrp="1"/>
          </p:cNvSpPr>
          <p:nvPr>
            <p:ph type="body" idx="1"/>
          </p:nvPr>
        </p:nvSpPr>
        <p:spPr>
          <a:xfrm>
            <a:off x="156519" y="1"/>
            <a:ext cx="8813310" cy="5898292"/>
          </a:xfrm>
        </p:spPr>
        <p:txBody>
          <a:bodyPr/>
          <a:lstStyle/>
          <a:p>
            <a:r>
              <a:rPr lang="en-US" sz="1000" dirty="0">
                <a:solidFill>
                  <a:schemeClr val="tx1"/>
                </a:solidFill>
              </a:rPr>
              <a:t>Expression Utility Objects </a:t>
            </a:r>
            <a:r>
              <a:rPr lang="en-US" sz="1000" dirty="0" err="1">
                <a:solidFill>
                  <a:schemeClr val="tx1"/>
                </a:solidFill>
              </a:rPr>
              <a:t>trong</a:t>
            </a:r>
            <a:r>
              <a:rPr lang="en-US" sz="1000" dirty="0">
                <a:solidFill>
                  <a:schemeClr val="tx1"/>
                </a:solidFill>
              </a:rPr>
              <a:t> ThymeLeaf</a:t>
            </a:r>
          </a:p>
          <a:p>
            <a:pPr lvl="1">
              <a:lnSpc>
                <a:spcPct val="100000"/>
              </a:lnSpc>
            </a:pPr>
            <a:r>
              <a:rPr lang="en-US" sz="800" dirty="0"/>
              <a:t>#dates: utility methods for </a:t>
            </a:r>
            <a:r>
              <a:rPr lang="en-US" sz="800" dirty="0" err="1"/>
              <a:t>java.util.Date</a:t>
            </a:r>
            <a:r>
              <a:rPr lang="en-US" sz="800" dirty="0"/>
              <a:t> objects: formatting, component extraction, etc.</a:t>
            </a:r>
          </a:p>
          <a:p>
            <a:pPr lvl="1">
              <a:lnSpc>
                <a:spcPct val="100000"/>
              </a:lnSpc>
            </a:pPr>
            <a:r>
              <a:rPr lang="en-US" sz="800" dirty="0"/>
              <a:t>#calendars: analogous to #dates, but for </a:t>
            </a:r>
            <a:r>
              <a:rPr lang="en-US" sz="800" dirty="0" err="1"/>
              <a:t>java.util.Calendar</a:t>
            </a:r>
            <a:r>
              <a:rPr lang="en-US" sz="800" dirty="0"/>
              <a:t> objects.</a:t>
            </a:r>
          </a:p>
          <a:p>
            <a:pPr lvl="1">
              <a:lnSpc>
                <a:spcPct val="100000"/>
              </a:lnSpc>
            </a:pPr>
            <a:r>
              <a:rPr lang="en-US" sz="800" dirty="0"/>
              <a:t>#numbers: utility methods for formatting numeric objects.</a:t>
            </a:r>
          </a:p>
          <a:p>
            <a:pPr lvl="1">
              <a:lnSpc>
                <a:spcPct val="100000"/>
              </a:lnSpc>
            </a:pPr>
            <a:r>
              <a:rPr lang="en-US" sz="800" dirty="0"/>
              <a:t>#strings: utility methods for String objects: contains, </a:t>
            </a:r>
            <a:r>
              <a:rPr lang="en-US" sz="800" dirty="0" err="1"/>
              <a:t>startsWith</a:t>
            </a:r>
            <a:r>
              <a:rPr lang="en-US" sz="800" dirty="0"/>
              <a:t>, prepending/appending, etc.</a:t>
            </a:r>
          </a:p>
          <a:p>
            <a:pPr lvl="1">
              <a:lnSpc>
                <a:spcPct val="100000"/>
              </a:lnSpc>
            </a:pPr>
            <a:r>
              <a:rPr lang="en-US" sz="800" dirty="0"/>
              <a:t>#objects: utility methods for objects in general.</a:t>
            </a:r>
          </a:p>
          <a:p>
            <a:pPr lvl="1">
              <a:lnSpc>
                <a:spcPct val="100000"/>
              </a:lnSpc>
            </a:pPr>
            <a:r>
              <a:rPr lang="en-US" sz="800" dirty="0"/>
              <a:t>#bools: utility methods for </a:t>
            </a:r>
            <a:r>
              <a:rPr lang="en-US" sz="800" dirty="0" err="1"/>
              <a:t>boolean</a:t>
            </a:r>
            <a:r>
              <a:rPr lang="en-US" sz="800" dirty="0"/>
              <a:t> evaluation.</a:t>
            </a:r>
          </a:p>
          <a:p>
            <a:pPr lvl="1">
              <a:lnSpc>
                <a:spcPct val="100000"/>
              </a:lnSpc>
            </a:pPr>
            <a:r>
              <a:rPr lang="en-US" sz="800" dirty="0"/>
              <a:t>#arrays: utility methods for arrays.</a:t>
            </a:r>
          </a:p>
          <a:p>
            <a:pPr lvl="1">
              <a:lnSpc>
                <a:spcPct val="100000"/>
              </a:lnSpc>
            </a:pPr>
            <a:r>
              <a:rPr lang="en-US" sz="800" dirty="0"/>
              <a:t>#lists: utility methods for lists.</a:t>
            </a:r>
          </a:p>
          <a:p>
            <a:pPr lvl="1">
              <a:lnSpc>
                <a:spcPct val="100000"/>
              </a:lnSpc>
            </a:pPr>
            <a:r>
              <a:rPr lang="en-US" sz="800" dirty="0"/>
              <a:t>#sets: utility methods for sets.</a:t>
            </a:r>
          </a:p>
          <a:p>
            <a:pPr lvl="1">
              <a:lnSpc>
                <a:spcPct val="100000"/>
              </a:lnSpc>
            </a:pPr>
            <a:r>
              <a:rPr lang="en-US" sz="800" dirty="0"/>
              <a:t>#maps: utility methods for maps.</a:t>
            </a:r>
          </a:p>
          <a:p>
            <a:pPr lvl="1">
              <a:lnSpc>
                <a:spcPct val="100000"/>
              </a:lnSpc>
            </a:pPr>
            <a:r>
              <a:rPr lang="en-US" sz="800" dirty="0"/>
              <a:t>#aggregates: utility methods for creating aggregates on arrays or collections.</a:t>
            </a:r>
          </a:p>
          <a:p>
            <a:pPr lvl="1">
              <a:lnSpc>
                <a:spcPct val="100000"/>
              </a:lnSpc>
            </a:pPr>
            <a:r>
              <a:rPr lang="en-US" sz="800" dirty="0"/>
              <a:t>#messages: utility methods for obtaining externalized messages inside variables expressions, in the same way as they would be obtained using #{…} syntax.</a:t>
            </a:r>
          </a:p>
          <a:p>
            <a:pPr lvl="1">
              <a:lnSpc>
                <a:spcPct val="100000"/>
              </a:lnSpc>
            </a:pPr>
            <a:r>
              <a:rPr lang="en-US" sz="800" dirty="0"/>
              <a:t>#ids: utility methods for dealing with id attributes that might be repeated (for example</a:t>
            </a:r>
            <a:r>
              <a:rPr lang="en-US" sz="1000" dirty="0"/>
              <a:t>, as a result of an iteration).</a:t>
            </a:r>
          </a:p>
          <a:p>
            <a:r>
              <a:rPr lang="en-US" sz="1000" dirty="0">
                <a:solidFill>
                  <a:schemeClr val="tx1"/>
                </a:solidFill>
              </a:rPr>
              <a:t>&lt;span </a:t>
            </a:r>
            <a:r>
              <a:rPr lang="en-US" sz="1000" dirty="0" err="1">
                <a:solidFill>
                  <a:schemeClr val="tx1"/>
                </a:solidFill>
              </a:rPr>
              <a:t>th:text</a:t>
            </a:r>
            <a:r>
              <a:rPr lang="en-US" sz="1000" dirty="0">
                <a:solidFill>
                  <a:schemeClr val="tx1"/>
                </a:solidFill>
              </a:rPr>
              <a:t>="${#calendars.format(today,'dd MMMM </a:t>
            </a:r>
            <a:r>
              <a:rPr lang="en-US" sz="1000" dirty="0" err="1">
                <a:solidFill>
                  <a:schemeClr val="tx1"/>
                </a:solidFill>
              </a:rPr>
              <a:t>yyyy</a:t>
            </a:r>
            <a:r>
              <a:rPr lang="en-US" sz="1000" dirty="0">
                <a:solidFill>
                  <a:schemeClr val="tx1"/>
                </a:solidFill>
              </a:rPr>
              <a:t>')}"&gt;13 May 2011&lt;/span&gt;</a:t>
            </a:r>
            <a:endParaRPr lang="en-US" sz="1000" dirty="0"/>
          </a:p>
          <a:p>
            <a:pPr marL="571500" lvl="1" indent="0">
              <a:buNone/>
            </a:pPr>
            <a:endParaRPr lang="en-US" sz="1000" dirty="0"/>
          </a:p>
          <a:p>
            <a:endParaRPr lang="en-US" sz="1000" dirty="0"/>
          </a:p>
          <a:p>
            <a:endParaRPr lang="en-US" sz="1000" dirty="0"/>
          </a:p>
        </p:txBody>
      </p:sp>
      <p:sp>
        <p:nvSpPr>
          <p:cNvPr id="4" name="Rectangle 1">
            <a:extLst>
              <a:ext uri="{FF2B5EF4-FFF2-40B4-BE49-F238E27FC236}">
                <a16:creationId xmlns:a16="http://schemas.microsoft.com/office/drawing/2014/main" id="{B81B5C48-D5DC-4DDA-84FF-9DACAC58FB15}"/>
              </a:ext>
            </a:extLst>
          </p:cNvPr>
          <p:cNvSpPr>
            <a:spLocks noChangeArrowheads="1"/>
          </p:cNvSpPr>
          <p:nvPr/>
        </p:nvSpPr>
        <p:spPr bwMode="auto">
          <a:xfrm>
            <a:off x="0" y="136267"/>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2438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B91859-D5E6-904F-9789-5BC974C1E80E}"/>
              </a:ext>
            </a:extLst>
          </p:cNvPr>
          <p:cNvSpPr>
            <a:spLocks noGrp="1"/>
          </p:cNvSpPr>
          <p:nvPr>
            <p:ph type="title"/>
          </p:nvPr>
        </p:nvSpPr>
        <p:spPr/>
        <p:txBody>
          <a:bodyPr/>
          <a:lstStyle/>
          <a:p>
            <a:r>
              <a:rPr lang="en-US" dirty="0" err="1"/>
              <a:t>Biến</a:t>
            </a:r>
            <a:r>
              <a:rPr lang="en-US" dirty="0"/>
              <a:t>(Variable)</a:t>
            </a:r>
          </a:p>
        </p:txBody>
      </p:sp>
      <p:sp>
        <p:nvSpPr>
          <p:cNvPr id="6" name="Text Placeholder 5">
            <a:extLst>
              <a:ext uri="{FF2B5EF4-FFF2-40B4-BE49-F238E27FC236}">
                <a16:creationId xmlns:a16="http://schemas.microsoft.com/office/drawing/2014/main" id="{E06A0051-C007-4353-A657-A50EB208F759}"/>
              </a:ext>
            </a:extLst>
          </p:cNvPr>
          <p:cNvSpPr>
            <a:spLocks noGrp="1"/>
          </p:cNvSpPr>
          <p:nvPr>
            <p:ph type="body" idx="1"/>
          </p:nvPr>
        </p:nvSpPr>
        <p:spPr>
          <a:xfrm>
            <a:off x="156519" y="750277"/>
            <a:ext cx="8813310" cy="4225377"/>
          </a:xfrm>
        </p:spPr>
        <p:txBody>
          <a:bodyPr/>
          <a:lstStyle/>
          <a:p>
            <a:r>
              <a:rPr lang="en-US" sz="1400" dirty="0">
                <a:solidFill>
                  <a:schemeClr val="tx1"/>
                </a:solidFill>
              </a:rPr>
              <a:t>Local Variables: </a:t>
            </a:r>
            <a:r>
              <a:rPr lang="en-US" sz="1400" dirty="0" err="1">
                <a:solidFill>
                  <a:schemeClr val="tx1"/>
                </a:solidFill>
              </a:rPr>
              <a:t>là</a:t>
            </a:r>
            <a:r>
              <a:rPr lang="en-US" sz="1400" dirty="0">
                <a:solidFill>
                  <a:schemeClr val="tx1"/>
                </a:solidFill>
              </a:rPr>
              <a:t> </a:t>
            </a:r>
            <a:r>
              <a:rPr lang="en-US" sz="1400" dirty="0" err="1">
                <a:solidFill>
                  <a:schemeClr val="tx1"/>
                </a:solidFill>
              </a:rPr>
              <a:t>các</a:t>
            </a:r>
            <a:r>
              <a:rPr lang="en-US" sz="1400" dirty="0">
                <a:solidFill>
                  <a:schemeClr val="tx1"/>
                </a:solidFill>
              </a:rPr>
              <a:t> </a:t>
            </a:r>
            <a:r>
              <a:rPr lang="en-US" sz="1400" dirty="0" err="1">
                <a:solidFill>
                  <a:schemeClr val="tx1"/>
                </a:solidFill>
              </a:rPr>
              <a:t>biến</a:t>
            </a:r>
            <a:r>
              <a:rPr lang="en-US" sz="1400" dirty="0">
                <a:solidFill>
                  <a:schemeClr val="tx1"/>
                </a:solidFill>
              </a:rPr>
              <a:t> </a:t>
            </a:r>
            <a:r>
              <a:rPr lang="en-US" sz="1400" dirty="0" err="1">
                <a:solidFill>
                  <a:schemeClr val="tx1"/>
                </a:solidFill>
              </a:rPr>
              <a:t>chỉ</a:t>
            </a:r>
            <a:r>
              <a:rPr lang="en-US" sz="1400" dirty="0">
                <a:solidFill>
                  <a:schemeClr val="tx1"/>
                </a:solidFill>
              </a:rPr>
              <a:t> </a:t>
            </a:r>
            <a:r>
              <a:rPr lang="en-US" sz="1400" dirty="0" err="1">
                <a:solidFill>
                  <a:schemeClr val="tx1"/>
                </a:solidFill>
              </a:rPr>
              <a:t>định</a:t>
            </a:r>
            <a:r>
              <a:rPr lang="en-US" sz="1400" dirty="0">
                <a:solidFill>
                  <a:schemeClr val="tx1"/>
                </a:solidFill>
              </a:rPr>
              <a:t> </a:t>
            </a:r>
            <a:r>
              <a:rPr lang="en-US" sz="1400" dirty="0" err="1">
                <a:solidFill>
                  <a:schemeClr val="tx1"/>
                </a:solidFill>
              </a:rPr>
              <a:t>nghĩa</a:t>
            </a:r>
            <a:r>
              <a:rPr lang="en-US" sz="1400" dirty="0">
                <a:solidFill>
                  <a:schemeClr val="tx1"/>
                </a:solidFill>
              </a:rPr>
              <a:t> </a:t>
            </a:r>
            <a:r>
              <a:rPr lang="en-US" sz="1400" dirty="0" err="1">
                <a:solidFill>
                  <a:schemeClr val="tx1"/>
                </a:solidFill>
              </a:rPr>
              <a:t>trong</a:t>
            </a:r>
            <a:r>
              <a:rPr lang="en-US" sz="1400" dirty="0">
                <a:solidFill>
                  <a:schemeClr val="tx1"/>
                </a:solidFill>
              </a:rPr>
              <a:t> template (file html), </a:t>
            </a:r>
            <a:r>
              <a:rPr lang="en-US" sz="1400" dirty="0" err="1">
                <a:solidFill>
                  <a:schemeClr val="tx1"/>
                </a:solidFill>
              </a:rPr>
              <a:t>chỉ</a:t>
            </a:r>
            <a:r>
              <a:rPr lang="en-US" sz="1400" dirty="0">
                <a:solidFill>
                  <a:schemeClr val="tx1"/>
                </a:solidFill>
              </a:rPr>
              <a:t> </a:t>
            </a:r>
            <a:r>
              <a:rPr lang="en-US" sz="1400" dirty="0" err="1">
                <a:solidFill>
                  <a:schemeClr val="tx1"/>
                </a:solidFill>
              </a:rPr>
              <a:t>được</a:t>
            </a:r>
            <a:r>
              <a:rPr lang="en-US" sz="1400" dirty="0">
                <a:solidFill>
                  <a:schemeClr val="tx1"/>
                </a:solidFill>
              </a:rPr>
              <a:t> </a:t>
            </a:r>
            <a:r>
              <a:rPr lang="en-US" sz="1400" dirty="0" err="1">
                <a:solidFill>
                  <a:schemeClr val="tx1"/>
                </a:solidFill>
              </a:rPr>
              <a:t>sử</a:t>
            </a:r>
            <a:r>
              <a:rPr lang="en-US" sz="1400" dirty="0">
                <a:solidFill>
                  <a:schemeClr val="tx1"/>
                </a:solidFill>
              </a:rPr>
              <a:t> </a:t>
            </a:r>
            <a:r>
              <a:rPr lang="en-US" sz="1400" dirty="0" err="1">
                <a:solidFill>
                  <a:schemeClr val="tx1"/>
                </a:solidFill>
              </a:rPr>
              <a:t>dụng</a:t>
            </a:r>
            <a:r>
              <a:rPr lang="en-US" sz="1400" dirty="0">
                <a:solidFill>
                  <a:schemeClr val="tx1"/>
                </a:solidFill>
              </a:rPr>
              <a:t> </a:t>
            </a:r>
            <a:r>
              <a:rPr lang="en-US" sz="1400" dirty="0" err="1">
                <a:solidFill>
                  <a:schemeClr val="tx1"/>
                </a:solidFill>
              </a:rPr>
              <a:t>trong</a:t>
            </a:r>
            <a:r>
              <a:rPr lang="en-US" sz="1400" dirty="0">
                <a:solidFill>
                  <a:schemeClr val="tx1"/>
                </a:solidFill>
              </a:rPr>
              <a:t> </a:t>
            </a:r>
            <a:r>
              <a:rPr lang="en-US" sz="1400" dirty="0" err="1">
                <a:solidFill>
                  <a:schemeClr val="tx1"/>
                </a:solidFill>
              </a:rPr>
              <a:t>một</a:t>
            </a:r>
            <a:r>
              <a:rPr lang="en-US" sz="1400" dirty="0">
                <a:solidFill>
                  <a:schemeClr val="tx1"/>
                </a:solidFill>
              </a:rPr>
              <a:t> section </a:t>
            </a:r>
            <a:r>
              <a:rPr lang="en-US" sz="1400" dirty="0" err="1">
                <a:solidFill>
                  <a:schemeClr val="tx1"/>
                </a:solidFill>
              </a:rPr>
              <a:t>của</a:t>
            </a:r>
            <a:r>
              <a:rPr lang="en-US" sz="1400" dirty="0">
                <a:solidFill>
                  <a:schemeClr val="tx1"/>
                </a:solidFill>
              </a:rPr>
              <a:t> template</a:t>
            </a:r>
          </a:p>
          <a:p>
            <a:pPr marL="114300" indent="0">
              <a:buNone/>
            </a:pPr>
            <a:endParaRPr lang="en-US" sz="1400" dirty="0">
              <a:solidFill>
                <a:schemeClr val="tx1"/>
              </a:solidFill>
            </a:endParaRPr>
          </a:p>
          <a:p>
            <a:pPr marL="571500" lvl="1" indent="0">
              <a:buNone/>
            </a:pPr>
            <a:endParaRPr lang="en-US" sz="1400" dirty="0"/>
          </a:p>
          <a:p>
            <a:pPr lvl="1"/>
            <a:endParaRPr lang="en-US" sz="1400" dirty="0"/>
          </a:p>
          <a:p>
            <a:pPr lvl="1"/>
            <a:endParaRPr lang="en-US" sz="1400" dirty="0"/>
          </a:p>
          <a:p>
            <a:pPr marL="571500" lvl="1" indent="0">
              <a:buNone/>
            </a:pPr>
            <a:endParaRPr lang="en-US" dirty="0"/>
          </a:p>
          <a:p>
            <a:endParaRPr lang="en-US" dirty="0"/>
          </a:p>
          <a:p>
            <a:endParaRPr lang="en-US" dirty="0"/>
          </a:p>
        </p:txBody>
      </p:sp>
      <p:sp>
        <p:nvSpPr>
          <p:cNvPr id="2" name="TextBox 1">
            <a:extLst>
              <a:ext uri="{FF2B5EF4-FFF2-40B4-BE49-F238E27FC236}">
                <a16:creationId xmlns:a16="http://schemas.microsoft.com/office/drawing/2014/main" id="{AAA6A468-4E12-4CBD-AA7C-EA9F1301DB8D}"/>
              </a:ext>
            </a:extLst>
          </p:cNvPr>
          <p:cNvSpPr txBox="1"/>
          <p:nvPr/>
        </p:nvSpPr>
        <p:spPr>
          <a:xfrm>
            <a:off x="650788" y="1437503"/>
            <a:ext cx="3451655" cy="1846659"/>
          </a:xfrm>
          <a:prstGeom prst="rect">
            <a:avLst/>
          </a:prstGeom>
          <a:noFill/>
        </p:spPr>
        <p:txBody>
          <a:bodyPr wrap="square" rtlCol="0">
            <a:spAutoFit/>
          </a:bodyPr>
          <a:lstStyle/>
          <a:p>
            <a:r>
              <a:rPr lang="en-US" sz="1000" dirty="0"/>
              <a:t>@RequestMapping("/variable-in-loop")</a:t>
            </a:r>
          </a:p>
          <a:p>
            <a:r>
              <a:rPr lang="en-US" sz="1000" dirty="0"/>
              <a:t>public String </a:t>
            </a:r>
            <a:r>
              <a:rPr lang="en-US" sz="1000" dirty="0" err="1"/>
              <a:t>objectServletContext</a:t>
            </a:r>
            <a:r>
              <a:rPr lang="en-US" sz="1000" dirty="0"/>
              <a:t>(Model </a:t>
            </a:r>
            <a:r>
              <a:rPr lang="en-US" sz="1000" dirty="0" err="1"/>
              <a:t>model</a:t>
            </a:r>
            <a:r>
              <a:rPr lang="en-US" sz="1000" dirty="0"/>
              <a:t>, </a:t>
            </a:r>
            <a:r>
              <a:rPr lang="en-US" sz="1000" dirty="0" err="1"/>
              <a:t>HttpServletRequest</a:t>
            </a:r>
            <a:r>
              <a:rPr lang="en-US" sz="1000" dirty="0"/>
              <a:t> request) {</a:t>
            </a:r>
          </a:p>
          <a:p>
            <a:r>
              <a:rPr lang="en-US" sz="1000" dirty="0"/>
              <a:t>    String[] flowers = new String[] {"</a:t>
            </a:r>
            <a:r>
              <a:rPr lang="en-US" sz="1000" dirty="0" err="1"/>
              <a:t>Rose","Lily</a:t>
            </a:r>
            <a:r>
              <a:rPr lang="en-US" sz="1000" dirty="0"/>
              <a:t>", "Tulip", "Carnation", "Hyacinth" };</a:t>
            </a:r>
          </a:p>
          <a:p>
            <a:r>
              <a:rPr lang="en-US" sz="1000" dirty="0"/>
              <a:t>    </a:t>
            </a:r>
          </a:p>
          <a:p>
            <a:r>
              <a:rPr lang="en-US" sz="1000" dirty="0"/>
              <a:t>    </a:t>
            </a:r>
          </a:p>
          <a:p>
            <a:r>
              <a:rPr lang="en-US" sz="1000" dirty="0"/>
              <a:t>    </a:t>
            </a:r>
            <a:r>
              <a:rPr lang="en-US" sz="1000" dirty="0" err="1"/>
              <a:t>model.addAttribute</a:t>
            </a:r>
            <a:r>
              <a:rPr lang="en-US" sz="1000" dirty="0"/>
              <a:t>("flowers", flowers);</a:t>
            </a:r>
          </a:p>
          <a:p>
            <a:r>
              <a:rPr lang="en-US" sz="1000" dirty="0"/>
              <a:t>    return "variable-in-loop";</a:t>
            </a:r>
          </a:p>
          <a:p>
            <a:r>
              <a:rPr lang="en-US" sz="1000" dirty="0"/>
              <a:t>}</a:t>
            </a:r>
          </a:p>
          <a:p>
            <a:endParaRPr lang="en-US" dirty="0"/>
          </a:p>
        </p:txBody>
      </p:sp>
      <p:sp>
        <p:nvSpPr>
          <p:cNvPr id="5" name="TextBox 4">
            <a:extLst>
              <a:ext uri="{FF2B5EF4-FFF2-40B4-BE49-F238E27FC236}">
                <a16:creationId xmlns:a16="http://schemas.microsoft.com/office/drawing/2014/main" id="{A02E16C6-D2C0-47C4-8D58-9E807E3C6F56}"/>
              </a:ext>
            </a:extLst>
          </p:cNvPr>
          <p:cNvSpPr txBox="1"/>
          <p:nvPr/>
        </p:nvSpPr>
        <p:spPr>
          <a:xfrm>
            <a:off x="4466637" y="1277916"/>
            <a:ext cx="4026575" cy="3693319"/>
          </a:xfrm>
          <a:prstGeom prst="rect">
            <a:avLst/>
          </a:prstGeom>
          <a:noFill/>
        </p:spPr>
        <p:txBody>
          <a:bodyPr wrap="square" rtlCol="0">
            <a:spAutoFit/>
          </a:bodyPr>
          <a:lstStyle/>
          <a:p>
            <a:r>
              <a:rPr lang="en-US" sz="900" dirty="0"/>
              <a:t>&lt;!DOCTYPE HTML&gt;</a:t>
            </a:r>
          </a:p>
          <a:p>
            <a:r>
              <a:rPr lang="en-US" sz="900" dirty="0"/>
              <a:t>&lt;html </a:t>
            </a:r>
            <a:r>
              <a:rPr lang="en-US" sz="900" dirty="0" err="1"/>
              <a:t>xmlns:th</a:t>
            </a:r>
            <a:r>
              <a:rPr lang="en-US" sz="900" dirty="0"/>
              <a:t>="http://www.thymeleaf.org"&gt;</a:t>
            </a:r>
          </a:p>
          <a:p>
            <a:r>
              <a:rPr lang="en-US" sz="900" dirty="0"/>
              <a:t>&lt;head&gt;</a:t>
            </a:r>
          </a:p>
          <a:p>
            <a:r>
              <a:rPr lang="en-US" sz="900" dirty="0"/>
              <a:t>  &lt;meta charset="UTF-8" /&gt;</a:t>
            </a:r>
          </a:p>
          <a:p>
            <a:r>
              <a:rPr lang="en-US" sz="900" dirty="0"/>
              <a:t>  &lt;title&gt;Variable&lt;/title&gt;</a:t>
            </a:r>
          </a:p>
          <a:p>
            <a:r>
              <a:rPr lang="en-US" sz="900" dirty="0"/>
              <a:t>&lt;/head&gt;</a:t>
            </a:r>
          </a:p>
          <a:p>
            <a:r>
              <a:rPr lang="en-US" sz="900" dirty="0"/>
              <a:t>&lt;body&gt;</a:t>
            </a:r>
          </a:p>
          <a:p>
            <a:r>
              <a:rPr lang="en-US" sz="900" dirty="0"/>
              <a:t>    &lt;h1&gt;Variable: flower, </a:t>
            </a:r>
            <a:r>
              <a:rPr lang="en-US" sz="900" dirty="0" err="1"/>
              <a:t>iter</a:t>
            </a:r>
            <a:r>
              <a:rPr lang="en-US" sz="900" dirty="0"/>
              <a:t>&lt;/h1&gt;</a:t>
            </a:r>
          </a:p>
          <a:p>
            <a:r>
              <a:rPr lang="en-US" sz="900" dirty="0"/>
              <a:t>    &lt;table border="1"&gt;</a:t>
            </a:r>
          </a:p>
          <a:p>
            <a:r>
              <a:rPr lang="en-US" sz="900" dirty="0"/>
              <a:t>        &lt;tr&gt;</a:t>
            </a:r>
          </a:p>
          <a:p>
            <a:r>
              <a:rPr lang="en-US" sz="900" dirty="0"/>
              <a:t>            &lt;</a:t>
            </a:r>
            <a:r>
              <a:rPr lang="en-US" sz="900" dirty="0" err="1"/>
              <a:t>th</a:t>
            </a:r>
            <a:r>
              <a:rPr lang="en-US" sz="900" dirty="0"/>
              <a:t>&gt;No&lt;/</a:t>
            </a:r>
            <a:r>
              <a:rPr lang="en-US" sz="900" dirty="0" err="1"/>
              <a:t>th</a:t>
            </a:r>
            <a:r>
              <a:rPr lang="en-US" sz="900" dirty="0"/>
              <a:t>&gt;</a:t>
            </a:r>
          </a:p>
          <a:p>
            <a:r>
              <a:rPr lang="en-US" sz="900" dirty="0"/>
              <a:t>            &lt;</a:t>
            </a:r>
            <a:r>
              <a:rPr lang="en-US" sz="900" dirty="0" err="1"/>
              <a:t>th</a:t>
            </a:r>
            <a:r>
              <a:rPr lang="en-US" sz="900" dirty="0"/>
              <a:t>&gt;Flower Name&lt;/</a:t>
            </a:r>
            <a:r>
              <a:rPr lang="en-US" sz="900" dirty="0" err="1"/>
              <a:t>th</a:t>
            </a:r>
            <a:r>
              <a:rPr lang="en-US" sz="900" dirty="0"/>
              <a:t>&gt;</a:t>
            </a:r>
          </a:p>
          <a:p>
            <a:r>
              <a:rPr lang="en-US" sz="900" dirty="0"/>
              <a:t>        &lt;/tr&gt;</a:t>
            </a:r>
          </a:p>
          <a:p>
            <a:r>
              <a:rPr lang="en-US" sz="900" dirty="0"/>
              <a:t>        </a:t>
            </a:r>
          </a:p>
          <a:p>
            <a:r>
              <a:rPr lang="en-US" sz="900" dirty="0"/>
              <a:t>        &lt;!--</a:t>
            </a:r>
          </a:p>
          <a:p>
            <a:r>
              <a:rPr lang="en-US" sz="900" dirty="0"/>
              <a:t>             Local Variable: flower</a:t>
            </a:r>
          </a:p>
          <a:p>
            <a:r>
              <a:rPr lang="en-US" sz="900" dirty="0"/>
              <a:t>             Local Variable: </a:t>
            </a:r>
            <a:r>
              <a:rPr lang="en-US" sz="900" dirty="0" err="1"/>
              <a:t>iter</a:t>
            </a:r>
            <a:r>
              <a:rPr lang="en-US" sz="900" dirty="0"/>
              <a:t> (Iterator).</a:t>
            </a:r>
          </a:p>
          <a:p>
            <a:r>
              <a:rPr lang="en-US" sz="900" dirty="0"/>
              <a:t>           --&gt;</a:t>
            </a:r>
          </a:p>
          <a:p>
            <a:r>
              <a:rPr lang="en-US" sz="900" dirty="0"/>
              <a:t>        &lt;tr </a:t>
            </a:r>
            <a:r>
              <a:rPr lang="en-US" sz="900" dirty="0" err="1"/>
              <a:t>th:each</a:t>
            </a:r>
            <a:r>
              <a:rPr lang="en-US" sz="900" dirty="0"/>
              <a:t>="flower, </a:t>
            </a:r>
            <a:r>
              <a:rPr lang="en-US" sz="900" dirty="0" err="1"/>
              <a:t>iter</a:t>
            </a:r>
            <a:r>
              <a:rPr lang="en-US" sz="900" dirty="0"/>
              <a:t> : ${flowers}"&gt;</a:t>
            </a:r>
          </a:p>
          <a:p>
            <a:r>
              <a:rPr lang="en-US" sz="900" dirty="0"/>
              <a:t>            &lt;td </a:t>
            </a:r>
            <a:r>
              <a:rPr lang="en-US" sz="900" dirty="0" err="1"/>
              <a:t>th:utext</a:t>
            </a:r>
            <a:r>
              <a:rPr lang="en-US" sz="900" dirty="0"/>
              <a:t>="${</a:t>
            </a:r>
            <a:r>
              <a:rPr lang="en-US" sz="900" dirty="0" err="1"/>
              <a:t>iter.count</a:t>
            </a:r>
            <a:r>
              <a:rPr lang="en-US" sz="900" dirty="0"/>
              <a:t>}"&gt;No&lt;/td&gt;</a:t>
            </a:r>
          </a:p>
          <a:p>
            <a:r>
              <a:rPr lang="en-US" sz="900" dirty="0"/>
              <a:t>            &lt;td </a:t>
            </a:r>
            <a:r>
              <a:rPr lang="en-US" sz="900" dirty="0" err="1"/>
              <a:t>th:utext</a:t>
            </a:r>
            <a:r>
              <a:rPr lang="en-US" sz="900" dirty="0"/>
              <a:t>="${flower}"&gt;Flower Name&lt;/td&gt;</a:t>
            </a:r>
          </a:p>
          <a:p>
            <a:r>
              <a:rPr lang="en-US" sz="900" dirty="0"/>
              <a:t>        &lt;/tr&gt;</a:t>
            </a:r>
          </a:p>
          <a:p>
            <a:r>
              <a:rPr lang="en-US" sz="900" dirty="0"/>
              <a:t>    &lt;/table&gt;</a:t>
            </a:r>
          </a:p>
          <a:p>
            <a:r>
              <a:rPr lang="en-US" sz="900" dirty="0"/>
              <a:t>&lt;/body&gt;</a:t>
            </a:r>
          </a:p>
          <a:p>
            <a:r>
              <a:rPr lang="en-US" sz="900" dirty="0"/>
              <a:t>&lt;/html&gt;</a:t>
            </a:r>
          </a:p>
          <a:p>
            <a:endParaRPr lang="en-US" sz="900" dirty="0"/>
          </a:p>
        </p:txBody>
      </p:sp>
      <p:pic>
        <p:nvPicPr>
          <p:cNvPr id="9" name="Picture 8" descr="Graphical user interface, text, email&#10;&#10;Description automatically generated">
            <a:extLst>
              <a:ext uri="{FF2B5EF4-FFF2-40B4-BE49-F238E27FC236}">
                <a16:creationId xmlns:a16="http://schemas.microsoft.com/office/drawing/2014/main" id="{6639B43C-82CB-451B-9AAE-796C8EF1A462}"/>
              </a:ext>
            </a:extLst>
          </p:cNvPr>
          <p:cNvPicPr>
            <a:picLocks noChangeAspect="1"/>
          </p:cNvPicPr>
          <p:nvPr/>
        </p:nvPicPr>
        <p:blipFill>
          <a:blip r:embed="rId3"/>
          <a:stretch>
            <a:fillRect/>
          </a:stretch>
        </p:blipFill>
        <p:spPr>
          <a:xfrm>
            <a:off x="527222" y="3064475"/>
            <a:ext cx="2832584" cy="1906759"/>
          </a:xfrm>
          <a:prstGeom prst="rect">
            <a:avLst/>
          </a:prstGeom>
        </p:spPr>
      </p:pic>
    </p:spTree>
    <p:extLst>
      <p:ext uri="{BB962C8B-B14F-4D97-AF65-F5344CB8AC3E}">
        <p14:creationId xmlns:p14="http://schemas.microsoft.com/office/powerpoint/2010/main" val="111696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B91859-D5E6-904F-9789-5BC974C1E80E}"/>
              </a:ext>
            </a:extLst>
          </p:cNvPr>
          <p:cNvSpPr>
            <a:spLocks noGrp="1"/>
          </p:cNvSpPr>
          <p:nvPr>
            <p:ph type="title"/>
          </p:nvPr>
        </p:nvSpPr>
        <p:spPr/>
        <p:txBody>
          <a:bodyPr/>
          <a:lstStyle/>
          <a:p>
            <a:r>
              <a:rPr lang="en-US" dirty="0" err="1"/>
              <a:t>Biến</a:t>
            </a:r>
            <a:r>
              <a:rPr lang="en-US" dirty="0"/>
              <a:t>(Variable)</a:t>
            </a:r>
          </a:p>
        </p:txBody>
      </p:sp>
      <p:sp>
        <p:nvSpPr>
          <p:cNvPr id="6" name="Text Placeholder 5">
            <a:extLst>
              <a:ext uri="{FF2B5EF4-FFF2-40B4-BE49-F238E27FC236}">
                <a16:creationId xmlns:a16="http://schemas.microsoft.com/office/drawing/2014/main" id="{E06A0051-C007-4353-A657-A50EB208F759}"/>
              </a:ext>
            </a:extLst>
          </p:cNvPr>
          <p:cNvSpPr>
            <a:spLocks noGrp="1"/>
          </p:cNvSpPr>
          <p:nvPr>
            <p:ph type="body" idx="1"/>
          </p:nvPr>
        </p:nvSpPr>
        <p:spPr>
          <a:xfrm>
            <a:off x="156519" y="750277"/>
            <a:ext cx="8813310" cy="4225377"/>
          </a:xfrm>
        </p:spPr>
        <p:txBody>
          <a:bodyPr/>
          <a:lstStyle/>
          <a:p>
            <a:r>
              <a:rPr lang="en-US" sz="1400" dirty="0">
                <a:solidFill>
                  <a:schemeClr val="tx1"/>
                </a:solidFill>
              </a:rPr>
              <a:t> </a:t>
            </a:r>
            <a:r>
              <a:rPr lang="en-US" sz="1400" dirty="0" err="1">
                <a:solidFill>
                  <a:schemeClr val="tx1"/>
                </a:solidFill>
              </a:rPr>
              <a:t>th:width</a:t>
            </a:r>
            <a:r>
              <a:rPr lang="en-US" sz="1400" dirty="0">
                <a:solidFill>
                  <a:schemeClr val="tx1"/>
                </a:solidFill>
              </a:rPr>
              <a:t> </a:t>
            </a:r>
            <a:r>
              <a:rPr lang="en-US" sz="1400" dirty="0" err="1">
                <a:solidFill>
                  <a:schemeClr val="tx1"/>
                </a:solidFill>
              </a:rPr>
              <a:t>tạo</a:t>
            </a:r>
            <a:r>
              <a:rPr lang="en-US" sz="1400" dirty="0">
                <a:solidFill>
                  <a:schemeClr val="tx1"/>
                </a:solidFill>
              </a:rPr>
              <a:t> </a:t>
            </a:r>
            <a:r>
              <a:rPr lang="en-US" sz="1400" dirty="0" err="1">
                <a:solidFill>
                  <a:schemeClr val="tx1"/>
                </a:solidFill>
              </a:rPr>
              <a:t>một</a:t>
            </a:r>
            <a:r>
              <a:rPr lang="en-US" sz="1400" dirty="0">
                <a:solidFill>
                  <a:schemeClr val="tx1"/>
                </a:solidFill>
              </a:rPr>
              <a:t> hay </a:t>
            </a:r>
            <a:r>
              <a:rPr lang="en-US" sz="1400" dirty="0" err="1">
                <a:solidFill>
                  <a:schemeClr val="tx1"/>
                </a:solidFill>
              </a:rPr>
              <a:t>nhiều</a:t>
            </a:r>
            <a:r>
              <a:rPr lang="en-US" sz="1400" dirty="0">
                <a:solidFill>
                  <a:schemeClr val="tx1"/>
                </a:solidFill>
              </a:rPr>
              <a:t> local variable</a:t>
            </a:r>
          </a:p>
          <a:p>
            <a:pPr marL="114300" indent="0">
              <a:buNone/>
            </a:pPr>
            <a:endParaRPr lang="en-US" sz="1400" dirty="0">
              <a:solidFill>
                <a:schemeClr val="tx1"/>
              </a:solidFill>
            </a:endParaRPr>
          </a:p>
          <a:p>
            <a:pPr marL="571500" lvl="1" indent="0">
              <a:buNone/>
            </a:pPr>
            <a:endParaRPr lang="en-US" sz="1400" dirty="0"/>
          </a:p>
          <a:p>
            <a:pPr lvl="1"/>
            <a:endParaRPr lang="en-US" sz="1400" dirty="0"/>
          </a:p>
          <a:p>
            <a:pPr lvl="1"/>
            <a:endParaRPr lang="en-US" sz="1400" dirty="0"/>
          </a:p>
          <a:p>
            <a:pPr marL="571500" lvl="1" indent="0">
              <a:buNone/>
            </a:pPr>
            <a:endParaRPr lang="en-US" dirty="0"/>
          </a:p>
          <a:p>
            <a:endParaRPr lang="en-US" dirty="0"/>
          </a:p>
          <a:p>
            <a:endParaRPr lang="en-US" dirty="0"/>
          </a:p>
        </p:txBody>
      </p:sp>
      <p:sp>
        <p:nvSpPr>
          <p:cNvPr id="2" name="TextBox 1">
            <a:extLst>
              <a:ext uri="{FF2B5EF4-FFF2-40B4-BE49-F238E27FC236}">
                <a16:creationId xmlns:a16="http://schemas.microsoft.com/office/drawing/2014/main" id="{AAA6A468-4E12-4CBD-AA7C-EA9F1301DB8D}"/>
              </a:ext>
            </a:extLst>
          </p:cNvPr>
          <p:cNvSpPr txBox="1"/>
          <p:nvPr/>
        </p:nvSpPr>
        <p:spPr>
          <a:xfrm>
            <a:off x="538365" y="1231749"/>
            <a:ext cx="3451655" cy="1631216"/>
          </a:xfrm>
          <a:prstGeom prst="rect">
            <a:avLst/>
          </a:prstGeom>
          <a:noFill/>
        </p:spPr>
        <p:txBody>
          <a:bodyPr wrap="square" rtlCol="0">
            <a:spAutoFit/>
          </a:bodyPr>
          <a:lstStyle/>
          <a:p>
            <a:r>
              <a:rPr lang="en-US" sz="1000" dirty="0"/>
              <a:t>@RequestMapping("/variable-example3")</a:t>
            </a:r>
          </a:p>
          <a:p>
            <a:r>
              <a:rPr lang="en-US" sz="1000" dirty="0"/>
              <a:t>public String variableExample3(Model model) {</a:t>
            </a:r>
          </a:p>
          <a:p>
            <a:r>
              <a:rPr lang="en-US" sz="1000" dirty="0"/>
              <a:t>    String[] flowers = new String[] {"</a:t>
            </a:r>
            <a:r>
              <a:rPr lang="en-US" sz="1000" dirty="0" err="1"/>
              <a:t>Rose","Lily</a:t>
            </a:r>
            <a:r>
              <a:rPr lang="en-US" sz="1000" dirty="0"/>
              <a:t>", "Tulip", "Carnation", "Hyacinth" };</a:t>
            </a:r>
          </a:p>
          <a:p>
            <a:r>
              <a:rPr lang="en-US" sz="1000" dirty="0"/>
              <a:t>    </a:t>
            </a:r>
          </a:p>
          <a:p>
            <a:r>
              <a:rPr lang="en-US" sz="1000" dirty="0"/>
              <a:t>    </a:t>
            </a:r>
          </a:p>
          <a:p>
            <a:r>
              <a:rPr lang="en-US" sz="1000" dirty="0"/>
              <a:t>    </a:t>
            </a:r>
            <a:r>
              <a:rPr lang="en-US" sz="1000" dirty="0" err="1"/>
              <a:t>model.addAttribute</a:t>
            </a:r>
            <a:r>
              <a:rPr lang="en-US" sz="1000" dirty="0"/>
              <a:t>("flowers", flowers);</a:t>
            </a:r>
          </a:p>
          <a:p>
            <a:r>
              <a:rPr lang="en-US" sz="1000" dirty="0"/>
              <a:t> </a:t>
            </a:r>
          </a:p>
          <a:p>
            <a:r>
              <a:rPr lang="en-US" sz="1000" dirty="0"/>
              <a:t>    return "variable-example3";</a:t>
            </a:r>
          </a:p>
          <a:p>
            <a:r>
              <a:rPr lang="en-US" sz="1000" dirty="0"/>
              <a:t>}</a:t>
            </a:r>
          </a:p>
        </p:txBody>
      </p:sp>
      <p:sp>
        <p:nvSpPr>
          <p:cNvPr id="5" name="TextBox 4">
            <a:extLst>
              <a:ext uri="{FF2B5EF4-FFF2-40B4-BE49-F238E27FC236}">
                <a16:creationId xmlns:a16="http://schemas.microsoft.com/office/drawing/2014/main" id="{A02E16C6-D2C0-47C4-8D58-9E807E3C6F56}"/>
              </a:ext>
            </a:extLst>
          </p:cNvPr>
          <p:cNvSpPr txBox="1"/>
          <p:nvPr/>
        </p:nvSpPr>
        <p:spPr>
          <a:xfrm>
            <a:off x="4466637" y="167846"/>
            <a:ext cx="4026575" cy="4616648"/>
          </a:xfrm>
          <a:prstGeom prst="rect">
            <a:avLst/>
          </a:prstGeom>
          <a:noFill/>
        </p:spPr>
        <p:txBody>
          <a:bodyPr wrap="square" rtlCol="0">
            <a:spAutoFit/>
          </a:bodyPr>
          <a:lstStyle/>
          <a:p>
            <a:r>
              <a:rPr lang="en-US" sz="700" dirty="0"/>
              <a:t>&lt;!DOCTYPE HTML&gt;</a:t>
            </a:r>
          </a:p>
          <a:p>
            <a:r>
              <a:rPr lang="en-US" sz="700" dirty="0"/>
              <a:t>&lt;html </a:t>
            </a:r>
            <a:r>
              <a:rPr lang="en-US" sz="700" dirty="0" err="1"/>
              <a:t>xmlns:th</a:t>
            </a:r>
            <a:r>
              <a:rPr lang="en-US" sz="700" dirty="0"/>
              <a:t>="http://www.thymeleaf.org"&gt;</a:t>
            </a:r>
          </a:p>
          <a:p>
            <a:r>
              <a:rPr lang="en-US" sz="700" dirty="0"/>
              <a:t>&lt;head&gt;</a:t>
            </a:r>
          </a:p>
          <a:p>
            <a:r>
              <a:rPr lang="en-US" sz="700" dirty="0"/>
              <a:t>  &lt;meta charset="UTF-8" /&gt;</a:t>
            </a:r>
          </a:p>
          <a:p>
            <a:r>
              <a:rPr lang="en-US" sz="700" dirty="0"/>
              <a:t>  &lt;title&gt;Variable&lt;/title&gt;</a:t>
            </a:r>
          </a:p>
          <a:p>
            <a:r>
              <a:rPr lang="en-US" sz="700" dirty="0"/>
              <a:t>&lt;/head&gt;</a:t>
            </a:r>
          </a:p>
          <a:p>
            <a:r>
              <a:rPr lang="en-US" sz="700" dirty="0"/>
              <a:t>&lt;body&gt;</a:t>
            </a:r>
          </a:p>
          <a:p>
            <a:r>
              <a:rPr lang="en-US" sz="700" dirty="0"/>
              <a:t>    &lt;h1&gt;</a:t>
            </a:r>
            <a:r>
              <a:rPr lang="en-US" sz="700" dirty="0" err="1"/>
              <a:t>th:with</a:t>
            </a:r>
            <a:r>
              <a:rPr lang="en-US" sz="700" dirty="0"/>
              <a:t>&lt;/h1&gt;</a:t>
            </a:r>
          </a:p>
          <a:p>
            <a:r>
              <a:rPr lang="en-US" sz="700" dirty="0"/>
              <a:t>    &lt;!-- Local variable: flower0 --&gt;</a:t>
            </a:r>
          </a:p>
          <a:p>
            <a:r>
              <a:rPr lang="en-US" sz="700" dirty="0"/>
              <a:t>    &lt;div </a:t>
            </a:r>
            <a:r>
              <a:rPr lang="en-US" sz="700" dirty="0" err="1"/>
              <a:t>th:with</a:t>
            </a:r>
            <a:r>
              <a:rPr lang="en-US" sz="700" dirty="0"/>
              <a:t>="flower0 = ${flowers[0]}"&gt;</a:t>
            </a:r>
          </a:p>
          <a:p>
            <a:r>
              <a:rPr lang="en-US" sz="700" dirty="0"/>
              <a:t>    </a:t>
            </a:r>
          </a:p>
          <a:p>
            <a:r>
              <a:rPr lang="en-US" sz="700" dirty="0"/>
              <a:t>       &lt;h4&gt;${flower0}&lt;/h4&gt;</a:t>
            </a:r>
          </a:p>
          <a:p>
            <a:r>
              <a:rPr lang="en-US" sz="700" dirty="0"/>
              <a:t>       &lt;span </a:t>
            </a:r>
            <a:r>
              <a:rPr lang="en-US" sz="700" dirty="0" err="1"/>
              <a:t>th:utext</a:t>
            </a:r>
            <a:r>
              <a:rPr lang="en-US" sz="700" dirty="0"/>
              <a:t>="${flower0}"&gt;&lt;/span&gt;</a:t>
            </a:r>
          </a:p>
          <a:p>
            <a:r>
              <a:rPr lang="en-US" sz="700" dirty="0"/>
              <a:t>    </a:t>
            </a:r>
          </a:p>
          <a:p>
            <a:r>
              <a:rPr lang="en-US" sz="700" dirty="0"/>
              <a:t>    &lt;/div&gt;</a:t>
            </a:r>
          </a:p>
          <a:p>
            <a:r>
              <a:rPr lang="en-US" sz="700" dirty="0"/>
              <a:t>    </a:t>
            </a:r>
          </a:p>
          <a:p>
            <a:r>
              <a:rPr lang="en-US" sz="700" dirty="0"/>
              <a:t>    &lt;!-- Local variable: flower1, flower2 --&gt;</a:t>
            </a:r>
          </a:p>
          <a:p>
            <a:r>
              <a:rPr lang="en-US" sz="700" dirty="0"/>
              <a:t>    &lt;div </a:t>
            </a:r>
            <a:r>
              <a:rPr lang="en-US" sz="700" dirty="0" err="1"/>
              <a:t>th:with</a:t>
            </a:r>
            <a:r>
              <a:rPr lang="en-US" sz="700" dirty="0"/>
              <a:t>="flower1 = ${flowers[1]}, flower2 = ${flowers[2]}"&gt;</a:t>
            </a:r>
          </a:p>
          <a:p>
            <a:r>
              <a:rPr lang="en-US" sz="700" dirty="0"/>
              <a:t>    </a:t>
            </a:r>
          </a:p>
          <a:p>
            <a:r>
              <a:rPr lang="en-US" sz="700" dirty="0"/>
              <a:t>       &lt;h4&gt;${flower1}, ${flower2}&lt;/h4&gt;</a:t>
            </a:r>
          </a:p>
          <a:p>
            <a:r>
              <a:rPr lang="en-US" sz="700" dirty="0"/>
              <a:t>       &lt;span </a:t>
            </a:r>
            <a:r>
              <a:rPr lang="en-US" sz="700" dirty="0" err="1"/>
              <a:t>th:utext</a:t>
            </a:r>
            <a:r>
              <a:rPr lang="en-US" sz="700" dirty="0"/>
              <a:t>="${flower1}"&gt;&lt;/span&gt;</a:t>
            </a:r>
          </a:p>
          <a:p>
            <a:r>
              <a:rPr lang="en-US" sz="700" dirty="0"/>
              <a:t>       &lt;</a:t>
            </a:r>
            <a:r>
              <a:rPr lang="en-US" sz="700" dirty="0" err="1"/>
              <a:t>br</a:t>
            </a:r>
            <a:r>
              <a:rPr lang="en-US" sz="700" dirty="0"/>
              <a:t>/&gt;</a:t>
            </a:r>
          </a:p>
          <a:p>
            <a:r>
              <a:rPr lang="en-US" sz="700" dirty="0"/>
              <a:t>       &lt;span </a:t>
            </a:r>
            <a:r>
              <a:rPr lang="en-US" sz="700" dirty="0" err="1"/>
              <a:t>th:utext</a:t>
            </a:r>
            <a:r>
              <a:rPr lang="en-US" sz="700" dirty="0"/>
              <a:t>="${flower2}"&gt;&lt;/span&gt;</a:t>
            </a:r>
          </a:p>
          <a:p>
            <a:r>
              <a:rPr lang="en-US" sz="700" dirty="0"/>
              <a:t>    </a:t>
            </a:r>
          </a:p>
          <a:p>
            <a:r>
              <a:rPr lang="en-US" sz="700" dirty="0"/>
              <a:t>    &lt;/div&gt;</a:t>
            </a:r>
          </a:p>
          <a:p>
            <a:r>
              <a:rPr lang="en-US" sz="700" dirty="0"/>
              <a:t>    </a:t>
            </a:r>
          </a:p>
          <a:p>
            <a:r>
              <a:rPr lang="en-US" sz="700" dirty="0"/>
              <a:t>    &lt;</a:t>
            </a:r>
            <a:r>
              <a:rPr lang="en-US" sz="700" dirty="0" err="1"/>
              <a:t>hr</a:t>
            </a:r>
            <a:r>
              <a:rPr lang="en-US" sz="700" dirty="0"/>
              <a:t>&gt;</a:t>
            </a:r>
          </a:p>
          <a:p>
            <a:r>
              <a:rPr lang="en-US" sz="700" dirty="0"/>
              <a:t>    </a:t>
            </a:r>
          </a:p>
          <a:p>
            <a:r>
              <a:rPr lang="en-US" sz="700" dirty="0"/>
              <a:t>    &lt;!-- Local variable: </a:t>
            </a:r>
            <a:r>
              <a:rPr lang="en-US" sz="700" dirty="0" err="1"/>
              <a:t>firstName</a:t>
            </a:r>
            <a:r>
              <a:rPr lang="en-US" sz="700" dirty="0"/>
              <a:t>, </a:t>
            </a:r>
            <a:r>
              <a:rPr lang="en-US" sz="700" dirty="0" err="1"/>
              <a:t>lastName</a:t>
            </a:r>
            <a:r>
              <a:rPr lang="en-US" sz="700" dirty="0"/>
              <a:t>, </a:t>
            </a:r>
            <a:r>
              <a:rPr lang="en-US" sz="700" dirty="0" err="1"/>
              <a:t>fullName</a:t>
            </a:r>
            <a:r>
              <a:rPr lang="en-US" sz="700" dirty="0"/>
              <a:t> --&gt;</a:t>
            </a:r>
          </a:p>
          <a:p>
            <a:r>
              <a:rPr lang="en-US" sz="700" dirty="0"/>
              <a:t>    &lt;div </a:t>
            </a:r>
            <a:r>
              <a:rPr lang="en-US" sz="700" dirty="0" err="1"/>
              <a:t>th:with</a:t>
            </a:r>
            <a:r>
              <a:rPr lang="en-US" sz="700" dirty="0"/>
              <a:t>="</a:t>
            </a:r>
            <a:r>
              <a:rPr lang="en-US" sz="700" dirty="0" err="1"/>
              <a:t>firstName</a:t>
            </a:r>
            <a:r>
              <a:rPr lang="en-US" sz="700" dirty="0"/>
              <a:t> = 'James', </a:t>
            </a:r>
            <a:r>
              <a:rPr lang="en-US" sz="700" dirty="0" err="1"/>
              <a:t>lastName</a:t>
            </a:r>
            <a:r>
              <a:rPr lang="en-US" sz="700" dirty="0"/>
              <a:t> = 'Smith', </a:t>
            </a:r>
            <a:r>
              <a:rPr lang="en-US" sz="700" dirty="0" err="1"/>
              <a:t>fullName</a:t>
            </a:r>
            <a:r>
              <a:rPr lang="en-US" sz="700" dirty="0"/>
              <a:t> = ${</a:t>
            </a:r>
            <a:r>
              <a:rPr lang="en-US" sz="700" dirty="0" err="1"/>
              <a:t>firstName</a:t>
            </a:r>
            <a:r>
              <a:rPr lang="en-US" sz="700" dirty="0"/>
              <a:t>} +' ' + ${</a:t>
            </a:r>
            <a:r>
              <a:rPr lang="en-US" sz="700" dirty="0" err="1"/>
              <a:t>lastName</a:t>
            </a:r>
            <a:r>
              <a:rPr lang="en-US" sz="700" dirty="0"/>
              <a:t>}"&gt;</a:t>
            </a:r>
          </a:p>
          <a:p>
            <a:r>
              <a:rPr lang="en-US" sz="700" dirty="0"/>
              <a:t>        </a:t>
            </a:r>
          </a:p>
          <a:p>
            <a:r>
              <a:rPr lang="en-US" sz="700" dirty="0"/>
              <a:t>         First Name: &lt;span </a:t>
            </a:r>
            <a:r>
              <a:rPr lang="en-US" sz="700" dirty="0" err="1"/>
              <a:t>th:utext</a:t>
            </a:r>
            <a:r>
              <a:rPr lang="en-US" sz="700" dirty="0"/>
              <a:t>="${</a:t>
            </a:r>
            <a:r>
              <a:rPr lang="en-US" sz="700" dirty="0" err="1"/>
              <a:t>firstName</a:t>
            </a:r>
            <a:r>
              <a:rPr lang="en-US" sz="700" dirty="0"/>
              <a:t>}"&gt;&lt;/span&gt;</a:t>
            </a:r>
          </a:p>
          <a:p>
            <a:r>
              <a:rPr lang="en-US" sz="700" dirty="0"/>
              <a:t>         &lt;</a:t>
            </a:r>
            <a:r>
              <a:rPr lang="en-US" sz="700" dirty="0" err="1"/>
              <a:t>br</a:t>
            </a:r>
            <a:r>
              <a:rPr lang="en-US" sz="700" dirty="0"/>
              <a:t>&gt;</a:t>
            </a:r>
          </a:p>
          <a:p>
            <a:r>
              <a:rPr lang="en-US" sz="700" dirty="0"/>
              <a:t>         Last Name: &lt;span </a:t>
            </a:r>
            <a:r>
              <a:rPr lang="en-US" sz="700" dirty="0" err="1"/>
              <a:t>th:utext</a:t>
            </a:r>
            <a:r>
              <a:rPr lang="en-US" sz="700" dirty="0"/>
              <a:t>="${</a:t>
            </a:r>
            <a:r>
              <a:rPr lang="en-US" sz="700" dirty="0" err="1"/>
              <a:t>lastName</a:t>
            </a:r>
            <a:r>
              <a:rPr lang="en-US" sz="700" dirty="0"/>
              <a:t>}"&gt;&lt;/span&gt;</a:t>
            </a:r>
          </a:p>
          <a:p>
            <a:r>
              <a:rPr lang="en-US" sz="700" dirty="0"/>
              <a:t>         &lt;</a:t>
            </a:r>
            <a:r>
              <a:rPr lang="en-US" sz="700" dirty="0" err="1"/>
              <a:t>br</a:t>
            </a:r>
            <a:r>
              <a:rPr lang="en-US" sz="700" dirty="0"/>
              <a:t>&gt;</a:t>
            </a:r>
          </a:p>
          <a:p>
            <a:r>
              <a:rPr lang="en-US" sz="700" dirty="0"/>
              <a:t>         Full Name: &lt;span </a:t>
            </a:r>
            <a:r>
              <a:rPr lang="en-US" sz="700" dirty="0" err="1"/>
              <a:t>th:utext</a:t>
            </a:r>
            <a:r>
              <a:rPr lang="en-US" sz="700" dirty="0"/>
              <a:t>="${</a:t>
            </a:r>
            <a:r>
              <a:rPr lang="en-US" sz="700" dirty="0" err="1"/>
              <a:t>fullName</a:t>
            </a:r>
            <a:r>
              <a:rPr lang="en-US" sz="700" dirty="0"/>
              <a:t>}"&gt;&lt;/span&gt;</a:t>
            </a:r>
          </a:p>
          <a:p>
            <a:r>
              <a:rPr lang="en-US" sz="700" dirty="0"/>
              <a:t>    </a:t>
            </a:r>
          </a:p>
          <a:p>
            <a:r>
              <a:rPr lang="en-US" sz="700" dirty="0"/>
              <a:t>    </a:t>
            </a:r>
          </a:p>
          <a:p>
            <a:r>
              <a:rPr lang="en-US" sz="700" dirty="0"/>
              <a:t>    &lt;/div&gt;</a:t>
            </a:r>
          </a:p>
          <a:p>
            <a:r>
              <a:rPr lang="en-US" sz="700" dirty="0"/>
              <a:t>&lt;/body&gt;</a:t>
            </a:r>
          </a:p>
          <a:p>
            <a:r>
              <a:rPr lang="en-US" sz="700" dirty="0"/>
              <a:t>&lt;/html&gt;</a:t>
            </a:r>
          </a:p>
        </p:txBody>
      </p:sp>
      <p:pic>
        <p:nvPicPr>
          <p:cNvPr id="8" name="Picture 7" descr="Graphical user interface, text, application, email&#10;&#10;Description automatically generated">
            <a:extLst>
              <a:ext uri="{FF2B5EF4-FFF2-40B4-BE49-F238E27FC236}">
                <a16:creationId xmlns:a16="http://schemas.microsoft.com/office/drawing/2014/main" id="{F2C9CDC2-E49C-4F8E-B868-5921B6076E6F}"/>
              </a:ext>
            </a:extLst>
          </p:cNvPr>
          <p:cNvPicPr>
            <a:picLocks noChangeAspect="1"/>
          </p:cNvPicPr>
          <p:nvPr/>
        </p:nvPicPr>
        <p:blipFill>
          <a:blip r:embed="rId3"/>
          <a:stretch>
            <a:fillRect/>
          </a:stretch>
        </p:blipFill>
        <p:spPr>
          <a:xfrm>
            <a:off x="650788" y="2862965"/>
            <a:ext cx="2486905" cy="2021796"/>
          </a:xfrm>
          <a:prstGeom prst="rect">
            <a:avLst/>
          </a:prstGeom>
        </p:spPr>
      </p:pic>
    </p:spTree>
    <p:extLst>
      <p:ext uri="{BB962C8B-B14F-4D97-AF65-F5344CB8AC3E}">
        <p14:creationId xmlns:p14="http://schemas.microsoft.com/office/powerpoint/2010/main" val="4247992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B91859-D5E6-904F-9789-5BC974C1E80E}"/>
              </a:ext>
            </a:extLst>
          </p:cNvPr>
          <p:cNvSpPr>
            <a:spLocks noGrp="1"/>
          </p:cNvSpPr>
          <p:nvPr>
            <p:ph type="title"/>
          </p:nvPr>
        </p:nvSpPr>
        <p:spPr/>
        <p:txBody>
          <a:bodyPr/>
          <a:lstStyle/>
          <a:p>
            <a:r>
              <a:rPr lang="en-US" dirty="0" err="1"/>
              <a:t>Biến</a:t>
            </a:r>
            <a:r>
              <a:rPr lang="en-US" dirty="0"/>
              <a:t>(Variable)</a:t>
            </a:r>
          </a:p>
        </p:txBody>
      </p:sp>
      <p:sp>
        <p:nvSpPr>
          <p:cNvPr id="6" name="Text Placeholder 5">
            <a:extLst>
              <a:ext uri="{FF2B5EF4-FFF2-40B4-BE49-F238E27FC236}">
                <a16:creationId xmlns:a16="http://schemas.microsoft.com/office/drawing/2014/main" id="{E06A0051-C007-4353-A657-A50EB208F759}"/>
              </a:ext>
            </a:extLst>
          </p:cNvPr>
          <p:cNvSpPr>
            <a:spLocks noGrp="1"/>
          </p:cNvSpPr>
          <p:nvPr>
            <p:ph type="body" idx="1"/>
          </p:nvPr>
        </p:nvSpPr>
        <p:spPr>
          <a:xfrm>
            <a:off x="156519" y="750277"/>
            <a:ext cx="8813310" cy="4225377"/>
          </a:xfrm>
        </p:spPr>
        <p:txBody>
          <a:bodyPr/>
          <a:lstStyle/>
          <a:p>
            <a:r>
              <a:rPr lang="en-US" sz="1400" dirty="0">
                <a:solidFill>
                  <a:schemeClr val="tx1"/>
                </a:solidFill>
              </a:rPr>
              <a:t> </a:t>
            </a:r>
            <a:r>
              <a:rPr lang="en-US" sz="1400" dirty="0" err="1">
                <a:solidFill>
                  <a:schemeClr val="tx1"/>
                </a:solidFill>
              </a:rPr>
              <a:t>th:width</a:t>
            </a:r>
            <a:r>
              <a:rPr lang="en-US" sz="1400" dirty="0">
                <a:solidFill>
                  <a:schemeClr val="tx1"/>
                </a:solidFill>
              </a:rPr>
              <a:t> </a:t>
            </a:r>
            <a:r>
              <a:rPr lang="en-US" sz="1400" dirty="0" err="1">
                <a:solidFill>
                  <a:schemeClr val="tx1"/>
                </a:solidFill>
              </a:rPr>
              <a:t>với</a:t>
            </a:r>
            <a:r>
              <a:rPr lang="en-US" sz="1400" dirty="0">
                <a:solidFill>
                  <a:schemeClr val="tx1"/>
                </a:solidFill>
              </a:rPr>
              <a:t> Array</a:t>
            </a:r>
          </a:p>
          <a:p>
            <a:pPr marL="114300" indent="0">
              <a:buNone/>
            </a:pPr>
            <a:endParaRPr lang="en-US" sz="1400" dirty="0">
              <a:solidFill>
                <a:schemeClr val="tx1"/>
              </a:solidFill>
            </a:endParaRPr>
          </a:p>
          <a:p>
            <a:pPr marL="571500" lvl="1" indent="0">
              <a:buNone/>
            </a:pPr>
            <a:endParaRPr lang="en-US" sz="1400" dirty="0"/>
          </a:p>
          <a:p>
            <a:pPr lvl="1"/>
            <a:endParaRPr lang="en-US" sz="1400" dirty="0"/>
          </a:p>
          <a:p>
            <a:pPr lvl="1"/>
            <a:endParaRPr lang="en-US" sz="1400" dirty="0"/>
          </a:p>
          <a:p>
            <a:pPr marL="571500" lvl="1" indent="0">
              <a:buNone/>
            </a:pPr>
            <a:endParaRPr lang="en-US" dirty="0"/>
          </a:p>
          <a:p>
            <a:endParaRPr lang="en-US" dirty="0"/>
          </a:p>
          <a:p>
            <a:endParaRPr lang="en-US" dirty="0"/>
          </a:p>
        </p:txBody>
      </p:sp>
      <p:sp>
        <p:nvSpPr>
          <p:cNvPr id="2" name="TextBox 1">
            <a:extLst>
              <a:ext uri="{FF2B5EF4-FFF2-40B4-BE49-F238E27FC236}">
                <a16:creationId xmlns:a16="http://schemas.microsoft.com/office/drawing/2014/main" id="{AAA6A468-4E12-4CBD-AA7C-EA9F1301DB8D}"/>
              </a:ext>
            </a:extLst>
          </p:cNvPr>
          <p:cNvSpPr txBox="1"/>
          <p:nvPr/>
        </p:nvSpPr>
        <p:spPr>
          <a:xfrm>
            <a:off x="538365" y="1231749"/>
            <a:ext cx="3451655" cy="3631763"/>
          </a:xfrm>
          <a:prstGeom prst="rect">
            <a:avLst/>
          </a:prstGeom>
          <a:noFill/>
        </p:spPr>
        <p:txBody>
          <a:bodyPr wrap="square" rtlCol="0">
            <a:spAutoFit/>
          </a:bodyPr>
          <a:lstStyle/>
          <a:p>
            <a:r>
              <a:rPr lang="en-US" sz="1000" dirty="0"/>
              <a:t>&lt;!DOCTYPE HTML&gt;</a:t>
            </a:r>
          </a:p>
          <a:p>
            <a:r>
              <a:rPr lang="en-US" sz="1000" dirty="0"/>
              <a:t>&lt;html </a:t>
            </a:r>
            <a:r>
              <a:rPr lang="en-US" sz="1000" dirty="0" err="1"/>
              <a:t>xmlns:th</a:t>
            </a:r>
            <a:r>
              <a:rPr lang="en-US" sz="1000" dirty="0"/>
              <a:t>="http://www.thymeleaf.org"&gt;</a:t>
            </a:r>
          </a:p>
          <a:p>
            <a:r>
              <a:rPr lang="en-US" sz="1000" dirty="0"/>
              <a:t>&lt;head&gt;</a:t>
            </a:r>
          </a:p>
          <a:p>
            <a:r>
              <a:rPr lang="en-US" sz="1000" dirty="0"/>
              <a:t>  &lt;meta charset="UTF-8" /&gt;</a:t>
            </a:r>
          </a:p>
          <a:p>
            <a:r>
              <a:rPr lang="en-US" sz="1000" dirty="0"/>
              <a:t>  &lt;title&gt;Variable&lt;/title&gt;</a:t>
            </a:r>
          </a:p>
          <a:p>
            <a:r>
              <a:rPr lang="en-US" sz="1000" dirty="0"/>
              <a:t>&lt;/head&gt;</a:t>
            </a:r>
          </a:p>
          <a:p>
            <a:r>
              <a:rPr lang="en-US" sz="1000" dirty="0"/>
              <a:t>&lt;body&gt;</a:t>
            </a:r>
          </a:p>
          <a:p>
            <a:r>
              <a:rPr lang="en-US" sz="1000" dirty="0"/>
              <a:t>    &lt;h1&gt;</a:t>
            </a:r>
            <a:r>
              <a:rPr lang="en-US" sz="1000" dirty="0" err="1"/>
              <a:t>th:with</a:t>
            </a:r>
            <a:r>
              <a:rPr lang="en-US" sz="1000" dirty="0"/>
              <a:t> (Array)&lt;/h1&gt;</a:t>
            </a:r>
          </a:p>
          <a:p>
            <a:r>
              <a:rPr lang="en-US" sz="1000" dirty="0"/>
              <a:t>     &lt;!-- Create an Array: --&gt;</a:t>
            </a:r>
          </a:p>
          <a:p>
            <a:r>
              <a:rPr lang="en-US" sz="1000" dirty="0"/>
              <a:t>    &lt;</a:t>
            </a:r>
            <a:r>
              <a:rPr lang="en-US" sz="1000" dirty="0" err="1"/>
              <a:t>th:block</a:t>
            </a:r>
            <a:r>
              <a:rPr lang="en-US" sz="1000" dirty="0"/>
              <a:t> </a:t>
            </a:r>
            <a:r>
              <a:rPr lang="en-US" sz="1000" dirty="0" err="1"/>
              <a:t>th:with</a:t>
            </a:r>
            <a:r>
              <a:rPr lang="en-US" sz="1000" dirty="0"/>
              <a:t>="flowers = ${ {'Rose', 'Lily', 'Tulip'} }"&gt;</a:t>
            </a:r>
          </a:p>
          <a:p>
            <a:r>
              <a:rPr lang="en-US" sz="1000" dirty="0"/>
              <a:t>        &lt;table border="1"&gt;</a:t>
            </a:r>
          </a:p>
          <a:p>
            <a:r>
              <a:rPr lang="en-US" sz="1000" dirty="0"/>
              <a:t>            &lt;tr&gt;</a:t>
            </a:r>
          </a:p>
          <a:p>
            <a:r>
              <a:rPr lang="en-US" sz="1000" dirty="0"/>
              <a:t>                &lt;</a:t>
            </a:r>
            <a:r>
              <a:rPr lang="en-US" sz="1000" dirty="0" err="1"/>
              <a:t>th</a:t>
            </a:r>
            <a:r>
              <a:rPr lang="en-US" sz="1000" dirty="0"/>
              <a:t>&gt;No&lt;/</a:t>
            </a:r>
            <a:r>
              <a:rPr lang="en-US" sz="1000" dirty="0" err="1"/>
              <a:t>th</a:t>
            </a:r>
            <a:r>
              <a:rPr lang="en-US" sz="1000" dirty="0"/>
              <a:t>&gt;</a:t>
            </a:r>
          </a:p>
          <a:p>
            <a:r>
              <a:rPr lang="en-US" sz="1000" dirty="0"/>
              <a:t>                &lt;</a:t>
            </a:r>
            <a:r>
              <a:rPr lang="en-US" sz="1000" dirty="0" err="1"/>
              <a:t>th</a:t>
            </a:r>
            <a:r>
              <a:rPr lang="en-US" sz="1000" dirty="0"/>
              <a:t>&gt;Flower&lt;/</a:t>
            </a:r>
            <a:r>
              <a:rPr lang="en-US" sz="1000" dirty="0" err="1"/>
              <a:t>th</a:t>
            </a:r>
            <a:r>
              <a:rPr lang="en-US" sz="1000" dirty="0"/>
              <a:t>&gt;</a:t>
            </a:r>
          </a:p>
          <a:p>
            <a:r>
              <a:rPr lang="en-US" sz="1000" dirty="0"/>
              <a:t>            &lt;/tr&gt;</a:t>
            </a:r>
          </a:p>
          <a:p>
            <a:r>
              <a:rPr lang="en-US" sz="1000" dirty="0"/>
              <a:t>            &lt;tr </a:t>
            </a:r>
            <a:r>
              <a:rPr lang="en-US" sz="1000" dirty="0" err="1"/>
              <a:t>th:each</a:t>
            </a:r>
            <a:r>
              <a:rPr lang="en-US" sz="1000" dirty="0"/>
              <a:t>="flower, state : ${flowers}"&gt;</a:t>
            </a:r>
          </a:p>
          <a:p>
            <a:r>
              <a:rPr lang="en-US" sz="1000" dirty="0"/>
              <a:t>                &lt;td </a:t>
            </a:r>
            <a:r>
              <a:rPr lang="en-US" sz="1000" dirty="0" err="1"/>
              <a:t>th:utext</a:t>
            </a:r>
            <a:r>
              <a:rPr lang="en-US" sz="1000" dirty="0"/>
              <a:t>="${</a:t>
            </a:r>
            <a:r>
              <a:rPr lang="en-US" sz="1000" dirty="0" err="1"/>
              <a:t>state.count</a:t>
            </a:r>
            <a:r>
              <a:rPr lang="en-US" sz="1000" dirty="0"/>
              <a:t>}"&gt;No&lt;/td&gt;</a:t>
            </a:r>
          </a:p>
          <a:p>
            <a:r>
              <a:rPr lang="en-US" sz="1000" dirty="0"/>
              <a:t>                &lt;td </a:t>
            </a:r>
            <a:r>
              <a:rPr lang="en-US" sz="1000" dirty="0" err="1"/>
              <a:t>th:utext</a:t>
            </a:r>
            <a:r>
              <a:rPr lang="en-US" sz="1000" dirty="0"/>
              <a:t>="${flower}"&gt;Flower&lt;/td&gt;</a:t>
            </a:r>
          </a:p>
          <a:p>
            <a:r>
              <a:rPr lang="en-US" sz="1000" dirty="0"/>
              <a:t>            &lt;/tr&gt;</a:t>
            </a:r>
          </a:p>
          <a:p>
            <a:r>
              <a:rPr lang="en-US" sz="1000" dirty="0"/>
              <a:t>        &lt;/table&gt;</a:t>
            </a:r>
          </a:p>
          <a:p>
            <a:r>
              <a:rPr lang="en-US" sz="1000" dirty="0"/>
              <a:t>    &lt;/</a:t>
            </a:r>
            <a:r>
              <a:rPr lang="en-US" sz="1000" dirty="0" err="1"/>
              <a:t>th:block</a:t>
            </a:r>
            <a:r>
              <a:rPr lang="en-US" sz="1000" dirty="0"/>
              <a:t>&gt;</a:t>
            </a:r>
          </a:p>
          <a:p>
            <a:r>
              <a:rPr lang="en-US" sz="1000" dirty="0"/>
              <a:t>&lt;/body&gt;</a:t>
            </a:r>
          </a:p>
          <a:p>
            <a:r>
              <a:rPr lang="en-US" sz="1000" dirty="0"/>
              <a:t>&lt;/html&gt;</a:t>
            </a:r>
          </a:p>
        </p:txBody>
      </p:sp>
      <p:pic>
        <p:nvPicPr>
          <p:cNvPr id="7" name="Picture 6" descr="Graphical user interface, text, application, email&#10;&#10;Description automatically generated">
            <a:extLst>
              <a:ext uri="{FF2B5EF4-FFF2-40B4-BE49-F238E27FC236}">
                <a16:creationId xmlns:a16="http://schemas.microsoft.com/office/drawing/2014/main" id="{8987E31C-EBF3-4400-8830-19503A4E096F}"/>
              </a:ext>
            </a:extLst>
          </p:cNvPr>
          <p:cNvPicPr>
            <a:picLocks noChangeAspect="1"/>
          </p:cNvPicPr>
          <p:nvPr/>
        </p:nvPicPr>
        <p:blipFill>
          <a:blip r:embed="rId3"/>
          <a:stretch>
            <a:fillRect/>
          </a:stretch>
        </p:blipFill>
        <p:spPr>
          <a:xfrm>
            <a:off x="4371866" y="1309816"/>
            <a:ext cx="3712277" cy="2189663"/>
          </a:xfrm>
          <a:prstGeom prst="rect">
            <a:avLst/>
          </a:prstGeom>
        </p:spPr>
      </p:pic>
    </p:spTree>
    <p:extLst>
      <p:ext uri="{BB962C8B-B14F-4D97-AF65-F5344CB8AC3E}">
        <p14:creationId xmlns:p14="http://schemas.microsoft.com/office/powerpoint/2010/main" val="2695500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7EB3C453-B485-4F07-841B-918D40331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182880"/>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70" name="Rectangle 63">
            <a:extLst>
              <a:ext uri="{FF2B5EF4-FFF2-40B4-BE49-F238E27FC236}">
                <a16:creationId xmlns:a16="http://schemas.microsoft.com/office/drawing/2014/main" id="{8E487A7A-15F8-4EF6-BA1F-30C51E6EC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 name="Rectangle 65">
            <a:extLst>
              <a:ext uri="{FF2B5EF4-FFF2-40B4-BE49-F238E27FC236}">
                <a16:creationId xmlns:a16="http://schemas.microsoft.com/office/drawing/2014/main" id="{36EFDBF8-A3DC-4DA8-9F33-E9107E70E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182880"/>
            <a:ext cx="8793480" cy="4783454"/>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67">
            <a:extLst>
              <a:ext uri="{FF2B5EF4-FFF2-40B4-BE49-F238E27FC236}">
                <a16:creationId xmlns:a16="http://schemas.microsoft.com/office/drawing/2014/main" id="{E5332A3D-96DF-4962-8D36-3CA071EED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181" y="3429000"/>
            <a:ext cx="8789844" cy="153962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65B91859-D5E6-904F-9789-5BC974C1E80E}"/>
              </a:ext>
            </a:extLst>
          </p:cNvPr>
          <p:cNvSpPr>
            <a:spLocks noGrp="1"/>
          </p:cNvSpPr>
          <p:nvPr>
            <p:ph type="title"/>
          </p:nvPr>
        </p:nvSpPr>
        <p:spPr>
          <a:xfrm>
            <a:off x="857250" y="3618738"/>
            <a:ext cx="7406640" cy="1017270"/>
          </a:xfrm>
        </p:spPr>
        <p:txBody>
          <a:bodyPr vert="horz" lIns="91440" tIns="45720" rIns="91440" bIns="45720" rtlCol="0" anchor="ctr">
            <a:normAutofit/>
          </a:bodyPr>
          <a:lstStyle/>
          <a:p>
            <a:pPr algn="ctr" defTabSz="914400">
              <a:spcBef>
                <a:spcPct val="0"/>
              </a:spcBef>
            </a:pPr>
            <a:r>
              <a:rPr lang="en-US" sz="1900">
                <a:solidFill>
                  <a:srgbClr val="FFFFFF"/>
                </a:solidFill>
                <a:latin typeface="+mj-lt"/>
                <a:ea typeface="+mj-ea"/>
                <a:cs typeface="+mj-cs"/>
              </a:rPr>
              <a:t>Spring MVC</a:t>
            </a:r>
            <a:br>
              <a:rPr lang="en-US" sz="1900">
                <a:solidFill>
                  <a:srgbClr val="FFFFFF"/>
                </a:solidFill>
                <a:latin typeface="+mj-lt"/>
                <a:ea typeface="+mj-ea"/>
                <a:cs typeface="+mj-cs"/>
              </a:rPr>
            </a:br>
            <a:r>
              <a:rPr lang="en-US" sz="1900">
                <a:solidFill>
                  <a:srgbClr val="FFFFFF"/>
                </a:solidFill>
                <a:latin typeface="+mj-lt"/>
                <a:ea typeface="+mj-ea"/>
                <a:cs typeface="+mj-cs"/>
              </a:rPr>
              <a:t>Và </a:t>
            </a:r>
            <a:br>
              <a:rPr lang="en-US" sz="1900">
                <a:solidFill>
                  <a:srgbClr val="FFFFFF"/>
                </a:solidFill>
                <a:latin typeface="+mj-lt"/>
                <a:ea typeface="+mj-ea"/>
                <a:cs typeface="+mj-cs"/>
              </a:rPr>
            </a:br>
            <a:r>
              <a:rPr lang="en-US" sz="1900">
                <a:solidFill>
                  <a:srgbClr val="FFFFFF"/>
                </a:solidFill>
                <a:latin typeface="+mj-lt"/>
                <a:ea typeface="+mj-ea"/>
                <a:cs typeface="+mj-cs"/>
              </a:rPr>
              <a:t>ThymeLeaf</a:t>
            </a:r>
          </a:p>
        </p:txBody>
      </p:sp>
      <p:graphicFrame>
        <p:nvGraphicFramePr>
          <p:cNvPr id="57" name="Text Placeholder 5">
            <a:extLst>
              <a:ext uri="{FF2B5EF4-FFF2-40B4-BE49-F238E27FC236}">
                <a16:creationId xmlns:a16="http://schemas.microsoft.com/office/drawing/2014/main" id="{A935BD7E-1C16-484F-8743-7DA2396D80F5}"/>
              </a:ext>
            </a:extLst>
          </p:cNvPr>
          <p:cNvGraphicFramePr/>
          <p:nvPr>
            <p:extLst>
              <p:ext uri="{D42A27DB-BD31-4B8C-83A1-F6EECF244321}">
                <p14:modId xmlns:p14="http://schemas.microsoft.com/office/powerpoint/2010/main" val="2653303087"/>
              </p:ext>
            </p:extLst>
          </p:nvPr>
        </p:nvGraphicFramePr>
        <p:xfrm>
          <a:off x="532209" y="482203"/>
          <a:ext cx="8121253" cy="2653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0626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B91859-D5E6-904F-9789-5BC974C1E80E}"/>
              </a:ext>
            </a:extLst>
          </p:cNvPr>
          <p:cNvSpPr>
            <a:spLocks noGrp="1"/>
          </p:cNvSpPr>
          <p:nvPr>
            <p:ph type="title"/>
          </p:nvPr>
        </p:nvSpPr>
        <p:spPr/>
        <p:txBody>
          <a:bodyPr/>
          <a:lstStyle/>
          <a:p>
            <a:r>
              <a:rPr lang="en-US" dirty="0" err="1"/>
              <a:t>Biến</a:t>
            </a:r>
            <a:r>
              <a:rPr lang="en-US" dirty="0"/>
              <a:t>(Variable)</a:t>
            </a:r>
          </a:p>
        </p:txBody>
      </p:sp>
      <p:sp>
        <p:nvSpPr>
          <p:cNvPr id="6" name="Text Placeholder 5">
            <a:extLst>
              <a:ext uri="{FF2B5EF4-FFF2-40B4-BE49-F238E27FC236}">
                <a16:creationId xmlns:a16="http://schemas.microsoft.com/office/drawing/2014/main" id="{E06A0051-C007-4353-A657-A50EB208F759}"/>
              </a:ext>
            </a:extLst>
          </p:cNvPr>
          <p:cNvSpPr>
            <a:spLocks noGrp="1"/>
          </p:cNvSpPr>
          <p:nvPr>
            <p:ph type="body" idx="1"/>
          </p:nvPr>
        </p:nvSpPr>
        <p:spPr>
          <a:xfrm>
            <a:off x="156519" y="750277"/>
            <a:ext cx="8813310" cy="4225377"/>
          </a:xfrm>
        </p:spPr>
        <p:txBody>
          <a:bodyPr/>
          <a:lstStyle/>
          <a:p>
            <a:r>
              <a:rPr lang="en-US" sz="1400" dirty="0">
                <a:solidFill>
                  <a:schemeClr val="tx1"/>
                </a:solidFill>
              </a:rPr>
              <a:t> </a:t>
            </a:r>
            <a:r>
              <a:rPr lang="en-US" sz="1400" dirty="0" err="1">
                <a:solidFill>
                  <a:schemeClr val="tx1"/>
                </a:solidFill>
              </a:rPr>
              <a:t>Biểu</a:t>
            </a:r>
            <a:r>
              <a:rPr lang="en-US" sz="1400" dirty="0">
                <a:solidFill>
                  <a:schemeClr val="tx1"/>
                </a:solidFill>
              </a:rPr>
              <a:t> </a:t>
            </a:r>
            <a:r>
              <a:rPr lang="en-US" sz="1400" dirty="0" err="1">
                <a:solidFill>
                  <a:schemeClr val="tx1"/>
                </a:solidFill>
              </a:rPr>
              <a:t>thức</a:t>
            </a:r>
            <a:r>
              <a:rPr lang="en-US" sz="1400" dirty="0">
                <a:solidFill>
                  <a:schemeClr val="tx1"/>
                </a:solidFill>
              </a:rPr>
              <a:t> </a:t>
            </a:r>
            <a:r>
              <a:rPr lang="en-US" sz="1400" dirty="0" err="1">
                <a:solidFill>
                  <a:schemeClr val="tx1"/>
                </a:solidFill>
              </a:rPr>
              <a:t>trên</a:t>
            </a:r>
            <a:r>
              <a:rPr lang="en-US" sz="1400" dirty="0">
                <a:solidFill>
                  <a:schemeClr val="tx1"/>
                </a:solidFill>
              </a:rPr>
              <a:t> </a:t>
            </a:r>
            <a:r>
              <a:rPr lang="en-US" sz="1400" dirty="0" err="1">
                <a:solidFill>
                  <a:schemeClr val="tx1"/>
                </a:solidFill>
              </a:rPr>
              <a:t>các</a:t>
            </a:r>
            <a:r>
              <a:rPr lang="en-US" sz="1400" dirty="0">
                <a:solidFill>
                  <a:schemeClr val="tx1"/>
                </a:solidFill>
              </a:rPr>
              <a:t> </a:t>
            </a:r>
            <a:r>
              <a:rPr lang="en-US" sz="1400" dirty="0" err="1">
                <a:solidFill>
                  <a:schemeClr val="tx1"/>
                </a:solidFill>
              </a:rPr>
              <a:t>lựa</a:t>
            </a:r>
            <a:r>
              <a:rPr lang="en-US" sz="1400" dirty="0">
                <a:solidFill>
                  <a:schemeClr val="tx1"/>
                </a:solidFill>
              </a:rPr>
              <a:t> </a:t>
            </a:r>
            <a:r>
              <a:rPr lang="en-US" sz="1400" dirty="0" err="1">
                <a:solidFill>
                  <a:schemeClr val="tx1"/>
                </a:solidFill>
              </a:rPr>
              <a:t>chọn</a:t>
            </a:r>
            <a:r>
              <a:rPr lang="en-US" sz="1400" dirty="0">
                <a:solidFill>
                  <a:schemeClr val="tx1"/>
                </a:solidFill>
              </a:rPr>
              <a:t> </a:t>
            </a:r>
            <a:r>
              <a:rPr lang="en-US" sz="1400" dirty="0" err="1">
                <a:solidFill>
                  <a:schemeClr val="tx1"/>
                </a:solidFill>
              </a:rPr>
              <a:t>với</a:t>
            </a:r>
            <a:r>
              <a:rPr lang="en-US" sz="1400" dirty="0">
                <a:solidFill>
                  <a:schemeClr val="tx1"/>
                </a:solidFill>
              </a:rPr>
              <a:t> </a:t>
            </a:r>
            <a:r>
              <a:rPr lang="en-US" sz="1400" dirty="0" err="1">
                <a:solidFill>
                  <a:schemeClr val="tx1"/>
                </a:solidFill>
              </a:rPr>
              <a:t>cú</a:t>
            </a:r>
            <a:r>
              <a:rPr lang="en-US" sz="1400" dirty="0">
                <a:solidFill>
                  <a:schemeClr val="tx1"/>
                </a:solidFill>
              </a:rPr>
              <a:t> </a:t>
            </a:r>
            <a:r>
              <a:rPr lang="en-US" sz="1400" dirty="0" err="1">
                <a:solidFill>
                  <a:schemeClr val="tx1"/>
                </a:solidFill>
              </a:rPr>
              <a:t>pháp</a:t>
            </a:r>
            <a:r>
              <a:rPr lang="en-US" sz="1400" dirty="0">
                <a:solidFill>
                  <a:schemeClr val="tx1"/>
                </a:solidFill>
              </a:rPr>
              <a:t> </a:t>
            </a:r>
            <a:r>
              <a:rPr lang="en-US" sz="1400" dirty="0" err="1">
                <a:solidFill>
                  <a:schemeClr val="tx1"/>
                </a:solidFill>
              </a:rPr>
              <a:t>dấu</a:t>
            </a:r>
            <a:r>
              <a:rPr lang="en-US" sz="1400" dirty="0">
                <a:solidFill>
                  <a:schemeClr val="tx1"/>
                </a:solidFill>
              </a:rPr>
              <a:t> </a:t>
            </a:r>
            <a:r>
              <a:rPr lang="en-US" sz="1400" dirty="0" err="1">
                <a:solidFill>
                  <a:schemeClr val="tx1"/>
                </a:solidFill>
              </a:rPr>
              <a:t>hoa</a:t>
            </a:r>
            <a:r>
              <a:rPr lang="en-US" sz="1400" dirty="0">
                <a:solidFill>
                  <a:schemeClr val="tx1"/>
                </a:solidFill>
              </a:rPr>
              <a:t> </a:t>
            </a:r>
            <a:r>
              <a:rPr lang="en-US" sz="1400" dirty="0" err="1">
                <a:solidFill>
                  <a:schemeClr val="tx1"/>
                </a:solidFill>
              </a:rPr>
              <a:t>thị</a:t>
            </a:r>
            <a:r>
              <a:rPr lang="en-US" sz="1400" dirty="0">
                <a:solidFill>
                  <a:schemeClr val="tx1"/>
                </a:solidFill>
              </a:rPr>
              <a:t> * (Expressions on selections (asterisk syntax))</a:t>
            </a:r>
          </a:p>
          <a:p>
            <a:pPr lvl="1"/>
            <a:r>
              <a:rPr lang="en-US" sz="1400" dirty="0">
                <a:solidFill>
                  <a:schemeClr val="tx1"/>
                </a:solidFill>
              </a:rPr>
              <a:t>${…} </a:t>
            </a:r>
            <a:r>
              <a:rPr lang="en-US" sz="1400" dirty="0" err="1">
                <a:solidFill>
                  <a:schemeClr val="tx1"/>
                </a:solidFill>
              </a:rPr>
              <a:t>và</a:t>
            </a:r>
            <a:r>
              <a:rPr lang="en-US" sz="1400" dirty="0">
                <a:solidFill>
                  <a:schemeClr val="tx1"/>
                </a:solidFill>
              </a:rPr>
              <a:t> *{…} </a:t>
            </a:r>
            <a:r>
              <a:rPr lang="en-US" sz="1400" dirty="0" err="1">
                <a:solidFill>
                  <a:schemeClr val="tx1"/>
                </a:solidFill>
              </a:rPr>
              <a:t>đều</a:t>
            </a:r>
            <a:r>
              <a:rPr lang="en-US" sz="1400" dirty="0">
                <a:solidFill>
                  <a:schemeClr val="tx1"/>
                </a:solidFill>
              </a:rPr>
              <a:t> </a:t>
            </a:r>
            <a:r>
              <a:rPr lang="en-US" sz="1400" dirty="0" err="1">
                <a:solidFill>
                  <a:schemeClr val="tx1"/>
                </a:solidFill>
              </a:rPr>
              <a:t>có</a:t>
            </a:r>
            <a:r>
              <a:rPr lang="en-US" sz="1400" dirty="0">
                <a:solidFill>
                  <a:schemeClr val="tx1"/>
                </a:solidFill>
              </a:rPr>
              <a:t> </a:t>
            </a:r>
            <a:r>
              <a:rPr lang="en-US" sz="1400" dirty="0" err="1">
                <a:solidFill>
                  <a:schemeClr val="tx1"/>
                </a:solidFill>
              </a:rPr>
              <a:t>thể</a:t>
            </a:r>
            <a:r>
              <a:rPr lang="en-US" sz="1400" dirty="0">
                <a:solidFill>
                  <a:schemeClr val="tx1"/>
                </a:solidFill>
              </a:rPr>
              <a:t> </a:t>
            </a:r>
            <a:r>
              <a:rPr lang="en-US" sz="1400" dirty="0" err="1">
                <a:solidFill>
                  <a:schemeClr val="tx1"/>
                </a:solidFill>
              </a:rPr>
              <a:t>dùng</a:t>
            </a:r>
            <a:r>
              <a:rPr lang="en-US" sz="1400" dirty="0">
                <a:solidFill>
                  <a:schemeClr val="tx1"/>
                </a:solidFill>
              </a:rPr>
              <a:t> </a:t>
            </a:r>
            <a:r>
              <a:rPr lang="en-US" sz="1400" dirty="0" err="1">
                <a:solidFill>
                  <a:schemeClr val="tx1"/>
                </a:solidFill>
              </a:rPr>
              <a:t>với</a:t>
            </a:r>
            <a:r>
              <a:rPr lang="en-US" sz="1400" dirty="0">
                <a:solidFill>
                  <a:schemeClr val="tx1"/>
                </a:solidFill>
              </a:rPr>
              <a:t> </a:t>
            </a:r>
            <a:r>
              <a:rPr lang="en-US" sz="1400" dirty="0" err="1">
                <a:solidFill>
                  <a:schemeClr val="tx1"/>
                </a:solidFill>
              </a:rPr>
              <a:t>các</a:t>
            </a:r>
            <a:r>
              <a:rPr lang="en-US" sz="1400" dirty="0">
                <a:solidFill>
                  <a:schemeClr val="tx1"/>
                </a:solidFill>
              </a:rPr>
              <a:t> </a:t>
            </a:r>
            <a:r>
              <a:rPr lang="en-US" sz="1400" dirty="0" err="1">
                <a:solidFill>
                  <a:schemeClr val="tx1"/>
                </a:solidFill>
              </a:rPr>
              <a:t>biến</a:t>
            </a:r>
            <a:r>
              <a:rPr lang="en-US" sz="1400" dirty="0">
                <a:solidFill>
                  <a:schemeClr val="tx1"/>
                </a:solidFill>
              </a:rPr>
              <a:t>, </a:t>
            </a:r>
            <a:r>
              <a:rPr lang="en-US" sz="1400" dirty="0" err="1">
                <a:solidFill>
                  <a:schemeClr val="tx1"/>
                </a:solidFill>
              </a:rPr>
              <a:t>chỉ</a:t>
            </a:r>
            <a:r>
              <a:rPr lang="en-US" sz="1400" dirty="0">
                <a:solidFill>
                  <a:schemeClr val="tx1"/>
                </a:solidFill>
              </a:rPr>
              <a:t> </a:t>
            </a:r>
            <a:r>
              <a:rPr lang="en-US" sz="1400" dirty="0" err="1">
                <a:solidFill>
                  <a:schemeClr val="tx1"/>
                </a:solidFill>
              </a:rPr>
              <a:t>khác</a:t>
            </a:r>
            <a:r>
              <a:rPr lang="en-US" sz="1400" dirty="0">
                <a:solidFill>
                  <a:schemeClr val="tx1"/>
                </a:solidFill>
              </a:rPr>
              <a:t> </a:t>
            </a:r>
            <a:r>
              <a:rPr lang="en-US" sz="1400" dirty="0" err="1">
                <a:solidFill>
                  <a:schemeClr val="tx1"/>
                </a:solidFill>
              </a:rPr>
              <a:t>nhau</a:t>
            </a:r>
            <a:r>
              <a:rPr lang="en-US" sz="1400" dirty="0">
                <a:solidFill>
                  <a:schemeClr val="tx1"/>
                </a:solidFill>
              </a:rPr>
              <a:t> </a:t>
            </a:r>
            <a:r>
              <a:rPr lang="en-US" sz="1400" dirty="0" err="1">
                <a:solidFill>
                  <a:schemeClr val="tx1"/>
                </a:solidFill>
              </a:rPr>
              <a:t>khi</a:t>
            </a:r>
            <a:r>
              <a:rPr lang="en-US" sz="1400" dirty="0">
                <a:solidFill>
                  <a:schemeClr val="tx1"/>
                </a:solidFill>
              </a:rPr>
              <a:t> </a:t>
            </a:r>
            <a:r>
              <a:rPr lang="en-US" sz="1400" dirty="0" err="1">
                <a:solidFill>
                  <a:schemeClr val="tx1"/>
                </a:solidFill>
              </a:rPr>
              <a:t>sử</a:t>
            </a:r>
            <a:r>
              <a:rPr lang="en-US" sz="1400" dirty="0">
                <a:solidFill>
                  <a:schemeClr val="tx1"/>
                </a:solidFill>
              </a:rPr>
              <a:t> </a:t>
            </a:r>
            <a:r>
              <a:rPr lang="en-US" sz="1400" dirty="0" err="1">
                <a:solidFill>
                  <a:schemeClr val="tx1"/>
                </a:solidFill>
              </a:rPr>
              <a:t>dụng</a:t>
            </a:r>
            <a:r>
              <a:rPr lang="en-US" sz="1400" dirty="0">
                <a:solidFill>
                  <a:schemeClr val="tx1"/>
                </a:solidFill>
              </a:rPr>
              <a:t> </a:t>
            </a:r>
            <a:r>
              <a:rPr lang="en-US" sz="1400" dirty="0" err="1">
                <a:solidFill>
                  <a:schemeClr val="tx1"/>
                </a:solidFill>
              </a:rPr>
              <a:t>cùng</a:t>
            </a:r>
            <a:r>
              <a:rPr lang="en-US" sz="1400" dirty="0">
                <a:solidFill>
                  <a:schemeClr val="tx1"/>
                </a:solidFill>
              </a:rPr>
              <a:t> </a:t>
            </a:r>
            <a:r>
              <a:rPr lang="en-US" sz="1400" dirty="0" err="1">
                <a:solidFill>
                  <a:schemeClr val="tx1"/>
                </a:solidFill>
              </a:rPr>
              <a:t>th:object</a:t>
            </a:r>
            <a:r>
              <a:rPr lang="en-US" sz="1400" dirty="0">
                <a:solidFill>
                  <a:schemeClr val="tx1"/>
                </a:solidFill>
              </a:rPr>
              <a:t>. </a:t>
            </a:r>
            <a:r>
              <a:rPr lang="en-US" sz="1400" dirty="0" err="1">
                <a:solidFill>
                  <a:schemeClr val="tx1"/>
                </a:solidFill>
              </a:rPr>
              <a:t>Nếu</a:t>
            </a:r>
            <a:r>
              <a:rPr lang="en-US" sz="1400" dirty="0">
                <a:solidFill>
                  <a:schemeClr val="tx1"/>
                </a:solidFill>
              </a:rPr>
              <a:t> </a:t>
            </a:r>
            <a:r>
              <a:rPr lang="en-US" sz="1400" dirty="0" err="1">
                <a:solidFill>
                  <a:schemeClr val="tx1"/>
                </a:solidFill>
              </a:rPr>
              <a:t>dùng</a:t>
            </a:r>
            <a:r>
              <a:rPr lang="en-US" sz="1400" dirty="0">
                <a:solidFill>
                  <a:schemeClr val="tx1"/>
                </a:solidFill>
              </a:rPr>
              <a:t> *{…} ở </a:t>
            </a:r>
            <a:r>
              <a:rPr lang="en-US" sz="1400" dirty="0" err="1">
                <a:solidFill>
                  <a:schemeClr val="tx1"/>
                </a:solidFill>
              </a:rPr>
              <a:t>phía</a:t>
            </a:r>
            <a:r>
              <a:rPr lang="en-US" sz="1400" dirty="0">
                <a:solidFill>
                  <a:schemeClr val="tx1"/>
                </a:solidFill>
              </a:rPr>
              <a:t> </a:t>
            </a:r>
            <a:r>
              <a:rPr lang="en-US" sz="1400" dirty="0" err="1">
                <a:solidFill>
                  <a:schemeClr val="tx1"/>
                </a:solidFill>
              </a:rPr>
              <a:t>bên</a:t>
            </a:r>
            <a:r>
              <a:rPr lang="en-US" sz="1400" dirty="0">
                <a:solidFill>
                  <a:schemeClr val="tx1"/>
                </a:solidFill>
              </a:rPr>
              <a:t> </a:t>
            </a:r>
            <a:r>
              <a:rPr lang="en-US" sz="1400" dirty="0" err="1">
                <a:solidFill>
                  <a:schemeClr val="tx1"/>
                </a:solidFill>
              </a:rPr>
              <a:t>trong</a:t>
            </a:r>
            <a:r>
              <a:rPr lang="en-US" sz="1400" dirty="0">
                <a:solidFill>
                  <a:schemeClr val="tx1"/>
                </a:solidFill>
              </a:rPr>
              <a:t> </a:t>
            </a:r>
            <a:r>
              <a:rPr lang="en-US" sz="1400" dirty="0" err="1">
                <a:solidFill>
                  <a:schemeClr val="tx1"/>
                </a:solidFill>
              </a:rPr>
              <a:t>của</a:t>
            </a:r>
            <a:r>
              <a:rPr lang="en-US" sz="1400" dirty="0">
                <a:solidFill>
                  <a:schemeClr val="tx1"/>
                </a:solidFill>
              </a:rPr>
              <a:t> </a:t>
            </a:r>
            <a:r>
              <a:rPr lang="en-US" sz="1400" dirty="0" err="1">
                <a:solidFill>
                  <a:schemeClr val="tx1"/>
                </a:solidFill>
              </a:rPr>
              <a:t>th:object</a:t>
            </a:r>
            <a:r>
              <a:rPr lang="en-US" sz="1400" dirty="0">
                <a:solidFill>
                  <a:schemeClr val="tx1"/>
                </a:solidFill>
              </a:rPr>
              <a:t>, </a:t>
            </a:r>
            <a:r>
              <a:rPr lang="en-US" sz="1400" dirty="0" err="1">
                <a:solidFill>
                  <a:schemeClr val="tx1"/>
                </a:solidFill>
              </a:rPr>
              <a:t>thì</a:t>
            </a:r>
            <a:r>
              <a:rPr lang="en-US" sz="1400" dirty="0">
                <a:solidFill>
                  <a:schemeClr val="tx1"/>
                </a:solidFill>
              </a:rPr>
              <a:t> </a:t>
            </a:r>
            <a:r>
              <a:rPr lang="en-US" sz="1400" dirty="0" err="1">
                <a:solidFill>
                  <a:schemeClr val="tx1"/>
                </a:solidFill>
              </a:rPr>
              <a:t>có</a:t>
            </a:r>
            <a:r>
              <a:rPr lang="en-US" sz="1400" dirty="0">
                <a:solidFill>
                  <a:schemeClr val="tx1"/>
                </a:solidFill>
              </a:rPr>
              <a:t> </a:t>
            </a:r>
            <a:r>
              <a:rPr lang="en-US" sz="1400" dirty="0" err="1">
                <a:solidFill>
                  <a:schemeClr val="tx1"/>
                </a:solidFill>
              </a:rPr>
              <a:t>nghĩa</a:t>
            </a:r>
            <a:r>
              <a:rPr lang="en-US" sz="1400" dirty="0">
                <a:solidFill>
                  <a:schemeClr val="tx1"/>
                </a:solidFill>
              </a:rPr>
              <a:t> </a:t>
            </a:r>
            <a:r>
              <a:rPr lang="en-US" sz="1400" dirty="0" err="1">
                <a:solidFill>
                  <a:schemeClr val="tx1"/>
                </a:solidFill>
              </a:rPr>
              <a:t>là</a:t>
            </a:r>
            <a:r>
              <a:rPr lang="en-US" sz="1400" dirty="0">
                <a:solidFill>
                  <a:schemeClr val="tx1"/>
                </a:solidFill>
              </a:rPr>
              <a:t> </a:t>
            </a:r>
            <a:r>
              <a:rPr lang="en-US" sz="1400" dirty="0" err="1">
                <a:solidFill>
                  <a:schemeClr val="tx1"/>
                </a:solidFill>
              </a:rPr>
              <a:t>viết</a:t>
            </a:r>
            <a:r>
              <a:rPr lang="en-US" sz="1400" dirty="0">
                <a:solidFill>
                  <a:schemeClr val="tx1"/>
                </a:solidFill>
              </a:rPr>
              <a:t> </a:t>
            </a:r>
            <a:r>
              <a:rPr lang="en-US" sz="1400" dirty="0" err="1">
                <a:solidFill>
                  <a:schemeClr val="tx1"/>
                </a:solidFill>
              </a:rPr>
              <a:t>các</a:t>
            </a:r>
            <a:r>
              <a:rPr lang="en-US" sz="1400" dirty="0">
                <a:solidFill>
                  <a:schemeClr val="tx1"/>
                </a:solidFill>
              </a:rPr>
              <a:t> attribute </a:t>
            </a:r>
            <a:r>
              <a:rPr lang="en-US" sz="1400" dirty="0" err="1">
                <a:solidFill>
                  <a:schemeClr val="tx1"/>
                </a:solidFill>
              </a:rPr>
              <a:t>của</a:t>
            </a:r>
            <a:r>
              <a:rPr lang="en-US" sz="1400" dirty="0">
                <a:solidFill>
                  <a:schemeClr val="tx1"/>
                </a:solidFill>
              </a:rPr>
              <a:t> object </a:t>
            </a:r>
            <a:r>
              <a:rPr lang="en-US" sz="1400" dirty="0" err="1">
                <a:solidFill>
                  <a:schemeClr val="tx1"/>
                </a:solidFill>
              </a:rPr>
              <a:t>đó</a:t>
            </a:r>
            <a:r>
              <a:rPr lang="en-US" sz="1400" dirty="0">
                <a:solidFill>
                  <a:schemeClr val="tx1"/>
                </a:solidFill>
              </a:rPr>
              <a:t>. ${…} </a:t>
            </a:r>
            <a:r>
              <a:rPr lang="en-US" sz="1400" dirty="0" err="1">
                <a:solidFill>
                  <a:schemeClr val="tx1"/>
                </a:solidFill>
              </a:rPr>
              <a:t>lấy</a:t>
            </a:r>
            <a:r>
              <a:rPr lang="en-US" sz="1400" dirty="0">
                <a:solidFill>
                  <a:schemeClr val="tx1"/>
                </a:solidFill>
              </a:rPr>
              <a:t> </a:t>
            </a:r>
            <a:r>
              <a:rPr lang="en-US" sz="1400" dirty="0" err="1">
                <a:solidFill>
                  <a:schemeClr val="tx1"/>
                </a:solidFill>
              </a:rPr>
              <a:t>giá</a:t>
            </a:r>
            <a:r>
              <a:rPr lang="en-US" sz="1400" dirty="0">
                <a:solidFill>
                  <a:schemeClr val="tx1"/>
                </a:solidFill>
              </a:rPr>
              <a:t> </a:t>
            </a:r>
            <a:r>
              <a:rPr lang="en-US" sz="1400" dirty="0" err="1">
                <a:solidFill>
                  <a:schemeClr val="tx1"/>
                </a:solidFill>
              </a:rPr>
              <a:t>trị</a:t>
            </a:r>
            <a:r>
              <a:rPr lang="en-US" sz="1400" dirty="0">
                <a:solidFill>
                  <a:schemeClr val="tx1"/>
                </a:solidFill>
              </a:rPr>
              <a:t> </a:t>
            </a:r>
            <a:r>
              <a:rPr lang="en-US" sz="1400" dirty="0" err="1">
                <a:solidFill>
                  <a:schemeClr val="tx1"/>
                </a:solidFill>
              </a:rPr>
              <a:t>trong</a:t>
            </a:r>
            <a:r>
              <a:rPr lang="en-US" sz="1400" dirty="0">
                <a:solidFill>
                  <a:schemeClr val="tx1"/>
                </a:solidFill>
              </a:rPr>
              <a:t> Context hay Model</a:t>
            </a:r>
          </a:p>
          <a:p>
            <a:pPr marL="114300" indent="0">
              <a:buNone/>
            </a:pPr>
            <a:r>
              <a:rPr lang="en-US" sz="1400" dirty="0">
                <a:solidFill>
                  <a:schemeClr val="tx1"/>
                </a:solidFill>
              </a:rPr>
              <a:t>	</a:t>
            </a:r>
            <a:r>
              <a:rPr lang="en-US" sz="1400" dirty="0" err="1">
                <a:solidFill>
                  <a:schemeClr val="tx1"/>
                </a:solidFill>
              </a:rPr>
              <a:t>Ví</a:t>
            </a:r>
            <a:r>
              <a:rPr lang="en-US" sz="1400" dirty="0">
                <a:solidFill>
                  <a:schemeClr val="tx1"/>
                </a:solidFill>
              </a:rPr>
              <a:t> </a:t>
            </a:r>
            <a:r>
              <a:rPr lang="en-US" sz="1400" dirty="0" err="1">
                <a:solidFill>
                  <a:schemeClr val="tx1"/>
                </a:solidFill>
              </a:rPr>
              <a:t>dụ</a:t>
            </a:r>
            <a:r>
              <a:rPr lang="en-US" sz="1400" dirty="0">
                <a:solidFill>
                  <a:schemeClr val="tx1"/>
                </a:solidFill>
              </a:rPr>
              <a:t> </a:t>
            </a:r>
            <a:r>
              <a:rPr lang="en-US" sz="1400" dirty="0" err="1">
                <a:solidFill>
                  <a:schemeClr val="tx1"/>
                </a:solidFill>
              </a:rPr>
              <a:t>này</a:t>
            </a:r>
            <a:r>
              <a:rPr lang="en-US" sz="1400" dirty="0">
                <a:solidFill>
                  <a:schemeClr val="tx1"/>
                </a:solidFill>
              </a:rPr>
              <a:t>:</a:t>
            </a:r>
          </a:p>
          <a:p>
            <a:pPr marL="114300" indent="0">
              <a:buNone/>
            </a:pPr>
            <a:endParaRPr lang="en-US" sz="1400" dirty="0">
              <a:solidFill>
                <a:schemeClr val="tx1"/>
              </a:solidFill>
            </a:endParaRPr>
          </a:p>
          <a:p>
            <a:pPr marL="114300" indent="0">
              <a:buNone/>
            </a:pPr>
            <a:endParaRPr lang="en-US" sz="1400" dirty="0">
              <a:solidFill>
                <a:schemeClr val="tx1"/>
              </a:solidFill>
            </a:endParaRPr>
          </a:p>
          <a:p>
            <a:pPr marL="114300" indent="0">
              <a:buNone/>
            </a:pPr>
            <a:endParaRPr lang="en-US" sz="1400" dirty="0">
              <a:solidFill>
                <a:schemeClr val="tx1"/>
              </a:solidFill>
            </a:endParaRPr>
          </a:p>
          <a:p>
            <a:pPr marL="114300" indent="0">
              <a:buNone/>
            </a:pPr>
            <a:r>
              <a:rPr lang="en-US" sz="1400" dirty="0">
                <a:solidFill>
                  <a:schemeClr val="tx1"/>
                </a:solidFill>
              </a:rPr>
              <a:t>	</a:t>
            </a:r>
            <a:r>
              <a:rPr lang="en-US" sz="1400" dirty="0" err="1">
                <a:solidFill>
                  <a:schemeClr val="tx1"/>
                </a:solidFill>
              </a:rPr>
              <a:t>Sẽ</a:t>
            </a:r>
            <a:r>
              <a:rPr lang="en-US" sz="1400" dirty="0">
                <a:solidFill>
                  <a:schemeClr val="tx1"/>
                </a:solidFill>
              </a:rPr>
              <a:t> </a:t>
            </a:r>
            <a:r>
              <a:rPr lang="en-US" sz="1400" dirty="0" err="1">
                <a:solidFill>
                  <a:schemeClr val="tx1"/>
                </a:solidFill>
              </a:rPr>
              <a:t>tương</a:t>
            </a:r>
            <a:r>
              <a:rPr lang="en-US" sz="1400" dirty="0">
                <a:solidFill>
                  <a:schemeClr val="tx1"/>
                </a:solidFill>
              </a:rPr>
              <a:t> </a:t>
            </a:r>
            <a:r>
              <a:rPr lang="en-US" sz="1400" dirty="0" err="1">
                <a:solidFill>
                  <a:schemeClr val="tx1"/>
                </a:solidFill>
              </a:rPr>
              <a:t>đương</a:t>
            </a:r>
            <a:r>
              <a:rPr lang="en-US" sz="1400" dirty="0">
                <a:solidFill>
                  <a:schemeClr val="tx1"/>
                </a:solidFill>
              </a:rPr>
              <a:t> </a:t>
            </a:r>
            <a:r>
              <a:rPr lang="en-US" sz="1400" dirty="0" err="1">
                <a:solidFill>
                  <a:schemeClr val="tx1"/>
                </a:solidFill>
              </a:rPr>
              <a:t>với</a:t>
            </a:r>
            <a:endParaRPr lang="en-US" sz="1400" dirty="0">
              <a:solidFill>
                <a:schemeClr val="tx1"/>
              </a:solidFill>
            </a:endParaRPr>
          </a:p>
          <a:p>
            <a:pPr marL="114300" indent="0">
              <a:buNone/>
            </a:pPr>
            <a:endParaRPr lang="en-US" sz="1400" dirty="0">
              <a:solidFill>
                <a:schemeClr val="tx1"/>
              </a:solidFill>
            </a:endParaRPr>
          </a:p>
          <a:p>
            <a:pPr marL="571500" lvl="1" indent="0">
              <a:buNone/>
            </a:pPr>
            <a:endParaRPr lang="en-US" sz="1400" dirty="0"/>
          </a:p>
          <a:p>
            <a:pPr lvl="1"/>
            <a:endParaRPr lang="en-US" sz="1400" dirty="0"/>
          </a:p>
          <a:p>
            <a:pPr marL="571500" lvl="1" indent="0">
              <a:buNone/>
            </a:pPr>
            <a:endParaRPr lang="en-US" sz="1400" dirty="0"/>
          </a:p>
          <a:p>
            <a:pPr marL="571500" lvl="1" indent="0">
              <a:buNone/>
            </a:pPr>
            <a:endParaRPr lang="en-US" dirty="0"/>
          </a:p>
          <a:p>
            <a:endParaRPr lang="en-US" dirty="0"/>
          </a:p>
          <a:p>
            <a:endParaRPr lang="en-US" dirty="0"/>
          </a:p>
        </p:txBody>
      </p:sp>
      <p:sp>
        <p:nvSpPr>
          <p:cNvPr id="5" name="TextBox 4">
            <a:extLst>
              <a:ext uri="{FF2B5EF4-FFF2-40B4-BE49-F238E27FC236}">
                <a16:creationId xmlns:a16="http://schemas.microsoft.com/office/drawing/2014/main" id="{B90E73EC-A8AC-4F84-9F40-5E09C84A47E5}"/>
              </a:ext>
            </a:extLst>
          </p:cNvPr>
          <p:cNvSpPr txBox="1"/>
          <p:nvPr/>
        </p:nvSpPr>
        <p:spPr>
          <a:xfrm>
            <a:off x="1103870" y="2481055"/>
            <a:ext cx="5815914" cy="923330"/>
          </a:xfrm>
          <a:prstGeom prst="rect">
            <a:avLst/>
          </a:prstGeom>
          <a:noFill/>
        </p:spPr>
        <p:txBody>
          <a:bodyPr wrap="square" rtlCol="0">
            <a:spAutoFit/>
          </a:bodyPr>
          <a:lstStyle/>
          <a:p>
            <a:r>
              <a:rPr lang="en-US" dirty="0"/>
              <a:t> </a:t>
            </a:r>
            <a:r>
              <a:rPr lang="en-US" sz="1000" dirty="0"/>
              <a:t>&lt;div </a:t>
            </a:r>
            <a:r>
              <a:rPr lang="en-US" sz="1000" dirty="0" err="1"/>
              <a:t>th:object</a:t>
            </a:r>
            <a:r>
              <a:rPr lang="en-US" sz="1000" dirty="0"/>
              <a:t>="${</a:t>
            </a:r>
            <a:r>
              <a:rPr lang="en-US" sz="1000" dirty="0" err="1"/>
              <a:t>session.user</a:t>
            </a:r>
            <a:r>
              <a:rPr lang="en-US" sz="1000" dirty="0"/>
              <a:t>}"&gt;</a:t>
            </a:r>
          </a:p>
          <a:p>
            <a:r>
              <a:rPr lang="en-US" sz="1000" dirty="0"/>
              <a:t>    &lt;p&gt;Name: &lt;span </a:t>
            </a:r>
            <a:r>
              <a:rPr lang="en-US" sz="1000" dirty="0" err="1"/>
              <a:t>th:text</a:t>
            </a:r>
            <a:r>
              <a:rPr lang="en-US" sz="1000" dirty="0"/>
              <a:t>="*{</a:t>
            </a:r>
            <a:r>
              <a:rPr lang="en-US" sz="1000" dirty="0" err="1"/>
              <a:t>firstName</a:t>
            </a:r>
            <a:r>
              <a:rPr lang="en-US" sz="1000" dirty="0"/>
              <a:t>}"&gt;Sebastian&lt;/span&gt;.&lt;/p&gt;</a:t>
            </a:r>
          </a:p>
          <a:p>
            <a:r>
              <a:rPr lang="en-US" sz="1000" dirty="0"/>
              <a:t>    &lt;p&gt;Surname: &lt;span </a:t>
            </a:r>
            <a:r>
              <a:rPr lang="en-US" sz="1000" dirty="0" err="1"/>
              <a:t>th:text</a:t>
            </a:r>
            <a:r>
              <a:rPr lang="en-US" sz="1000" dirty="0"/>
              <a:t>="*{</a:t>
            </a:r>
            <a:r>
              <a:rPr lang="en-US" sz="1000" dirty="0" err="1"/>
              <a:t>lastName</a:t>
            </a:r>
            <a:r>
              <a:rPr lang="en-US" sz="1000" dirty="0"/>
              <a:t>}"&gt;Pepper&lt;/span&gt;.&lt;/p&gt;</a:t>
            </a:r>
          </a:p>
          <a:p>
            <a:r>
              <a:rPr lang="en-US" sz="1000" dirty="0"/>
              <a:t>    &lt;p&gt;Nationality: &lt;span </a:t>
            </a:r>
            <a:r>
              <a:rPr lang="en-US" sz="1000" dirty="0" err="1"/>
              <a:t>th:text</a:t>
            </a:r>
            <a:r>
              <a:rPr lang="en-US" sz="1000" dirty="0"/>
              <a:t>="*{nationality}"&gt;Saturn&lt;/span&gt;.&lt;/p&gt;</a:t>
            </a:r>
          </a:p>
          <a:p>
            <a:r>
              <a:rPr lang="en-US" sz="1000" dirty="0"/>
              <a:t>  &lt;/div&gt;</a:t>
            </a:r>
          </a:p>
        </p:txBody>
      </p:sp>
      <p:sp>
        <p:nvSpPr>
          <p:cNvPr id="9" name="TextBox 8">
            <a:extLst>
              <a:ext uri="{FF2B5EF4-FFF2-40B4-BE49-F238E27FC236}">
                <a16:creationId xmlns:a16="http://schemas.microsoft.com/office/drawing/2014/main" id="{A12DEBD3-101D-4506-8447-18AC30EFC11B}"/>
              </a:ext>
            </a:extLst>
          </p:cNvPr>
          <p:cNvSpPr txBox="1"/>
          <p:nvPr/>
        </p:nvSpPr>
        <p:spPr>
          <a:xfrm>
            <a:off x="1103870" y="3923326"/>
            <a:ext cx="5815914" cy="861774"/>
          </a:xfrm>
          <a:prstGeom prst="rect">
            <a:avLst/>
          </a:prstGeom>
          <a:noFill/>
        </p:spPr>
        <p:txBody>
          <a:bodyPr wrap="square" rtlCol="0">
            <a:spAutoFit/>
          </a:bodyPr>
          <a:lstStyle/>
          <a:p>
            <a:r>
              <a:rPr lang="en-US" sz="1000" dirty="0"/>
              <a:t>&lt;div&gt;</a:t>
            </a:r>
          </a:p>
          <a:p>
            <a:r>
              <a:rPr lang="en-US" sz="1000" dirty="0"/>
              <a:t>  &lt;p&gt;Name: &lt;span </a:t>
            </a:r>
            <a:r>
              <a:rPr lang="en-US" sz="1000" dirty="0" err="1"/>
              <a:t>th:text</a:t>
            </a:r>
            <a:r>
              <a:rPr lang="en-US" sz="1000" dirty="0"/>
              <a:t>="${</a:t>
            </a:r>
            <a:r>
              <a:rPr lang="en-US" sz="1000" dirty="0" err="1"/>
              <a:t>session.user.firstName</a:t>
            </a:r>
            <a:r>
              <a:rPr lang="en-US" sz="1000" dirty="0"/>
              <a:t>}"&gt;Sebastian&lt;/span&gt;.&lt;/p&gt;</a:t>
            </a:r>
          </a:p>
          <a:p>
            <a:r>
              <a:rPr lang="en-US" sz="1000" dirty="0"/>
              <a:t>  &lt;p&gt;Surname: &lt;span </a:t>
            </a:r>
            <a:r>
              <a:rPr lang="en-US" sz="1000" dirty="0" err="1"/>
              <a:t>th:text</a:t>
            </a:r>
            <a:r>
              <a:rPr lang="en-US" sz="1000" dirty="0"/>
              <a:t>="${</a:t>
            </a:r>
            <a:r>
              <a:rPr lang="en-US" sz="1000" dirty="0" err="1"/>
              <a:t>session.user.lastName</a:t>
            </a:r>
            <a:r>
              <a:rPr lang="en-US" sz="1000" dirty="0"/>
              <a:t>}"&gt;Pepper&lt;/span&gt;.&lt;/p&gt;</a:t>
            </a:r>
          </a:p>
          <a:p>
            <a:r>
              <a:rPr lang="en-US" sz="1000" dirty="0"/>
              <a:t>  &lt;p&gt;Nationality: &lt;span </a:t>
            </a:r>
            <a:r>
              <a:rPr lang="en-US" sz="1000" dirty="0" err="1"/>
              <a:t>th:text</a:t>
            </a:r>
            <a:r>
              <a:rPr lang="en-US" sz="1000" dirty="0"/>
              <a:t>="${</a:t>
            </a:r>
            <a:r>
              <a:rPr lang="en-US" sz="1000" dirty="0" err="1"/>
              <a:t>session.user.nationality</a:t>
            </a:r>
            <a:r>
              <a:rPr lang="en-US" sz="1000" dirty="0"/>
              <a:t>}"&gt;Saturn&lt;/span&gt;.&lt;/p&gt;</a:t>
            </a:r>
          </a:p>
          <a:p>
            <a:r>
              <a:rPr lang="en-US" sz="1000" dirty="0"/>
              <a:t>&lt;/div&gt;</a:t>
            </a:r>
          </a:p>
        </p:txBody>
      </p:sp>
    </p:spTree>
    <p:extLst>
      <p:ext uri="{BB962C8B-B14F-4D97-AF65-F5344CB8AC3E}">
        <p14:creationId xmlns:p14="http://schemas.microsoft.com/office/powerpoint/2010/main" val="1135527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B91859-D5E6-904F-9789-5BC974C1E80E}"/>
              </a:ext>
            </a:extLst>
          </p:cNvPr>
          <p:cNvSpPr>
            <a:spLocks noGrp="1"/>
          </p:cNvSpPr>
          <p:nvPr>
            <p:ph type="title"/>
          </p:nvPr>
        </p:nvSpPr>
        <p:spPr/>
        <p:txBody>
          <a:bodyPr/>
          <a:lstStyle/>
          <a:p>
            <a:r>
              <a:rPr lang="en-US" dirty="0" err="1"/>
              <a:t>Toán</a:t>
            </a:r>
            <a:r>
              <a:rPr lang="en-US" dirty="0"/>
              <a:t> </a:t>
            </a:r>
            <a:r>
              <a:rPr lang="en-US" dirty="0" err="1"/>
              <a:t>tử</a:t>
            </a:r>
            <a:r>
              <a:rPr lang="en-US" dirty="0"/>
              <a:t> Elvis (operator)</a:t>
            </a:r>
          </a:p>
        </p:txBody>
      </p:sp>
      <p:sp>
        <p:nvSpPr>
          <p:cNvPr id="6" name="Text Placeholder 5">
            <a:extLst>
              <a:ext uri="{FF2B5EF4-FFF2-40B4-BE49-F238E27FC236}">
                <a16:creationId xmlns:a16="http://schemas.microsoft.com/office/drawing/2014/main" id="{E06A0051-C007-4353-A657-A50EB208F759}"/>
              </a:ext>
            </a:extLst>
          </p:cNvPr>
          <p:cNvSpPr>
            <a:spLocks noGrp="1"/>
          </p:cNvSpPr>
          <p:nvPr>
            <p:ph type="body" idx="1"/>
          </p:nvPr>
        </p:nvSpPr>
        <p:spPr>
          <a:xfrm>
            <a:off x="156519" y="750277"/>
            <a:ext cx="8813310" cy="4225377"/>
          </a:xfrm>
        </p:spPr>
        <p:txBody>
          <a:bodyPr/>
          <a:lstStyle/>
          <a:p>
            <a:r>
              <a:rPr lang="en-US" sz="1400" dirty="0" err="1">
                <a:solidFill>
                  <a:schemeClr val="tx1"/>
                </a:solidFill>
              </a:rPr>
              <a:t>Toản</a:t>
            </a:r>
            <a:r>
              <a:rPr lang="en-US" sz="1400" dirty="0">
                <a:solidFill>
                  <a:schemeClr val="tx1"/>
                </a:solidFill>
              </a:rPr>
              <a:t> </a:t>
            </a:r>
            <a:r>
              <a:rPr lang="en-US" sz="1400" dirty="0" err="1">
                <a:solidFill>
                  <a:schemeClr val="tx1"/>
                </a:solidFill>
              </a:rPr>
              <a:t>tử</a:t>
            </a:r>
            <a:r>
              <a:rPr lang="en-US" sz="1400" dirty="0">
                <a:solidFill>
                  <a:schemeClr val="tx1"/>
                </a:solidFill>
              </a:rPr>
              <a:t> logic, </a:t>
            </a:r>
            <a:r>
              <a:rPr lang="en-US" sz="1400" dirty="0" err="1">
                <a:solidFill>
                  <a:schemeClr val="tx1"/>
                </a:solidFill>
              </a:rPr>
              <a:t>tương</a:t>
            </a:r>
            <a:r>
              <a:rPr lang="en-US" sz="1400" dirty="0">
                <a:solidFill>
                  <a:schemeClr val="tx1"/>
                </a:solidFill>
              </a:rPr>
              <a:t> </a:t>
            </a:r>
            <a:r>
              <a:rPr lang="en-US" sz="1400" dirty="0" err="1">
                <a:solidFill>
                  <a:schemeClr val="tx1"/>
                </a:solidFill>
              </a:rPr>
              <a:t>đương</a:t>
            </a:r>
            <a:r>
              <a:rPr lang="en-US" sz="1400" dirty="0">
                <a:solidFill>
                  <a:schemeClr val="tx1"/>
                </a:solidFill>
              </a:rPr>
              <a:t> </a:t>
            </a:r>
            <a:r>
              <a:rPr lang="en-US" sz="1400" dirty="0" err="1">
                <a:solidFill>
                  <a:schemeClr val="tx1"/>
                </a:solidFill>
              </a:rPr>
              <a:t>trong</a:t>
            </a:r>
            <a:r>
              <a:rPr lang="en-US" sz="1400" dirty="0">
                <a:solidFill>
                  <a:schemeClr val="tx1"/>
                </a:solidFill>
              </a:rPr>
              <a:t> java: if a=b ? “a equals to b” : “a not equals to b”</a:t>
            </a:r>
          </a:p>
          <a:p>
            <a:pPr marL="114300" indent="0">
              <a:buNone/>
            </a:pPr>
            <a:endParaRPr lang="en-US" sz="1400" dirty="0">
              <a:solidFill>
                <a:schemeClr val="tx1"/>
              </a:solidFill>
            </a:endParaRPr>
          </a:p>
          <a:p>
            <a:pPr marL="571500" lvl="1" indent="0">
              <a:buNone/>
            </a:pPr>
            <a:endParaRPr lang="en-US" sz="1400" dirty="0"/>
          </a:p>
          <a:p>
            <a:pPr lvl="1"/>
            <a:endParaRPr lang="en-US" sz="1400" dirty="0"/>
          </a:p>
          <a:p>
            <a:pPr lvl="1"/>
            <a:endParaRPr lang="en-US" sz="1400" dirty="0"/>
          </a:p>
          <a:p>
            <a:pPr marL="571500" lvl="1" indent="0">
              <a:buNone/>
            </a:pPr>
            <a:endParaRPr lang="en-US" dirty="0"/>
          </a:p>
          <a:p>
            <a:endParaRPr lang="en-US" dirty="0"/>
          </a:p>
          <a:p>
            <a:endParaRPr lang="en-US" dirty="0"/>
          </a:p>
        </p:txBody>
      </p:sp>
      <p:sp>
        <p:nvSpPr>
          <p:cNvPr id="2" name="TextBox 1">
            <a:extLst>
              <a:ext uri="{FF2B5EF4-FFF2-40B4-BE49-F238E27FC236}">
                <a16:creationId xmlns:a16="http://schemas.microsoft.com/office/drawing/2014/main" id="{AAA6A468-4E12-4CBD-AA7C-EA9F1301DB8D}"/>
              </a:ext>
            </a:extLst>
          </p:cNvPr>
          <p:cNvSpPr txBox="1"/>
          <p:nvPr/>
        </p:nvSpPr>
        <p:spPr>
          <a:xfrm>
            <a:off x="538365" y="1231749"/>
            <a:ext cx="4107776" cy="246221"/>
          </a:xfrm>
          <a:prstGeom prst="rect">
            <a:avLst/>
          </a:prstGeom>
          <a:noFill/>
        </p:spPr>
        <p:txBody>
          <a:bodyPr wrap="square" rtlCol="0">
            <a:spAutoFit/>
          </a:bodyPr>
          <a:lstStyle/>
          <a:p>
            <a:r>
              <a:rPr lang="en-US" sz="1000" dirty="0"/>
              <a:t>&lt;p </a:t>
            </a:r>
            <a:r>
              <a:rPr lang="en-US" sz="1000" dirty="0" err="1"/>
              <a:t>th:utext</a:t>
            </a:r>
            <a:r>
              <a:rPr lang="en-US" sz="1000" dirty="0"/>
              <a:t>="${</a:t>
            </a:r>
            <a:r>
              <a:rPr lang="en-US" sz="1000" dirty="0" err="1"/>
              <a:t>myVariable</a:t>
            </a:r>
            <a:r>
              <a:rPr lang="en-US" sz="1000" dirty="0"/>
              <a:t>} ? ${myValue1} : ${myValue2}"&gt;&lt;/p&gt;</a:t>
            </a:r>
          </a:p>
        </p:txBody>
      </p:sp>
    </p:spTree>
    <p:extLst>
      <p:ext uri="{BB962C8B-B14F-4D97-AF65-F5344CB8AC3E}">
        <p14:creationId xmlns:p14="http://schemas.microsoft.com/office/powerpoint/2010/main" val="3082725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B91859-D5E6-904F-9789-5BC974C1E80E}"/>
              </a:ext>
            </a:extLst>
          </p:cNvPr>
          <p:cNvSpPr>
            <a:spLocks noGrp="1"/>
          </p:cNvSpPr>
          <p:nvPr>
            <p:ph type="title"/>
          </p:nvPr>
        </p:nvSpPr>
        <p:spPr/>
        <p:txBody>
          <a:bodyPr/>
          <a:lstStyle/>
          <a:p>
            <a:r>
              <a:rPr lang="en-US" dirty="0" err="1"/>
              <a:t>Vòng</a:t>
            </a:r>
            <a:r>
              <a:rPr lang="en-US" dirty="0"/>
              <a:t> </a:t>
            </a:r>
            <a:r>
              <a:rPr lang="en-US" dirty="0" err="1"/>
              <a:t>lặp</a:t>
            </a:r>
            <a:endParaRPr lang="en-US" dirty="0"/>
          </a:p>
        </p:txBody>
      </p:sp>
      <p:sp>
        <p:nvSpPr>
          <p:cNvPr id="6" name="Text Placeholder 5">
            <a:extLst>
              <a:ext uri="{FF2B5EF4-FFF2-40B4-BE49-F238E27FC236}">
                <a16:creationId xmlns:a16="http://schemas.microsoft.com/office/drawing/2014/main" id="{E06A0051-C007-4353-A657-A50EB208F759}"/>
              </a:ext>
            </a:extLst>
          </p:cNvPr>
          <p:cNvSpPr>
            <a:spLocks noGrp="1"/>
          </p:cNvSpPr>
          <p:nvPr>
            <p:ph type="body" idx="1"/>
          </p:nvPr>
        </p:nvSpPr>
        <p:spPr>
          <a:xfrm>
            <a:off x="156519" y="750277"/>
            <a:ext cx="8813310" cy="4225377"/>
          </a:xfrm>
        </p:spPr>
        <p:txBody>
          <a:bodyPr/>
          <a:lstStyle/>
          <a:p>
            <a:r>
              <a:rPr lang="en-US" sz="1400" dirty="0" err="1">
                <a:solidFill>
                  <a:schemeClr val="tx1"/>
                </a:solidFill>
              </a:rPr>
              <a:t>Sử</a:t>
            </a:r>
            <a:r>
              <a:rPr lang="en-US" sz="1400" dirty="0">
                <a:solidFill>
                  <a:schemeClr val="tx1"/>
                </a:solidFill>
              </a:rPr>
              <a:t> </a:t>
            </a:r>
            <a:r>
              <a:rPr lang="en-US" sz="1400" dirty="0" err="1">
                <a:solidFill>
                  <a:schemeClr val="tx1"/>
                </a:solidFill>
              </a:rPr>
              <a:t>dụng</a:t>
            </a:r>
            <a:r>
              <a:rPr lang="en-US" sz="1400" dirty="0">
                <a:solidFill>
                  <a:schemeClr val="tx1"/>
                </a:solidFill>
              </a:rPr>
              <a:t> </a:t>
            </a:r>
            <a:r>
              <a:rPr lang="en-US" sz="1400" dirty="0" err="1">
                <a:solidFill>
                  <a:schemeClr val="tx1"/>
                </a:solidFill>
              </a:rPr>
              <a:t>th:each</a:t>
            </a:r>
            <a:endParaRPr lang="en-US" sz="1400" dirty="0">
              <a:solidFill>
                <a:schemeClr val="tx1"/>
              </a:solidFill>
            </a:endParaRPr>
          </a:p>
          <a:p>
            <a:pPr marL="114300" indent="0">
              <a:buNone/>
            </a:pPr>
            <a:endParaRPr lang="en-US" sz="1400" dirty="0">
              <a:solidFill>
                <a:schemeClr val="tx1"/>
              </a:solidFill>
            </a:endParaRPr>
          </a:p>
          <a:p>
            <a:pPr marL="571500" lvl="1" indent="0">
              <a:buNone/>
            </a:pPr>
            <a:endParaRPr lang="en-US" sz="1400" dirty="0"/>
          </a:p>
          <a:p>
            <a:pPr lvl="1"/>
            <a:endParaRPr lang="en-US" sz="1400" dirty="0"/>
          </a:p>
          <a:p>
            <a:pPr lvl="1"/>
            <a:endParaRPr lang="en-US" sz="1400" dirty="0"/>
          </a:p>
          <a:p>
            <a:pPr marL="571500" lvl="1" indent="0">
              <a:buNone/>
            </a:pPr>
            <a:endParaRPr lang="en-US" dirty="0"/>
          </a:p>
          <a:p>
            <a:endParaRPr lang="en-US" dirty="0"/>
          </a:p>
          <a:p>
            <a:endParaRPr lang="en-US" dirty="0"/>
          </a:p>
        </p:txBody>
      </p:sp>
      <p:sp>
        <p:nvSpPr>
          <p:cNvPr id="2" name="TextBox 1">
            <a:extLst>
              <a:ext uri="{FF2B5EF4-FFF2-40B4-BE49-F238E27FC236}">
                <a16:creationId xmlns:a16="http://schemas.microsoft.com/office/drawing/2014/main" id="{AAA6A468-4E12-4CBD-AA7C-EA9F1301DB8D}"/>
              </a:ext>
            </a:extLst>
          </p:cNvPr>
          <p:cNvSpPr txBox="1"/>
          <p:nvPr/>
        </p:nvSpPr>
        <p:spPr>
          <a:xfrm>
            <a:off x="538365" y="1231749"/>
            <a:ext cx="4107776" cy="2092881"/>
          </a:xfrm>
          <a:prstGeom prst="rect">
            <a:avLst/>
          </a:prstGeom>
          <a:noFill/>
        </p:spPr>
        <p:txBody>
          <a:bodyPr wrap="square" rtlCol="0">
            <a:spAutoFit/>
          </a:bodyPr>
          <a:lstStyle/>
          <a:p>
            <a:r>
              <a:rPr lang="en-US" sz="1000" dirty="0"/>
              <a:t>&lt;table&gt;</a:t>
            </a:r>
          </a:p>
          <a:p>
            <a:r>
              <a:rPr lang="en-US" sz="1000" dirty="0"/>
              <a:t>  &lt;tr&gt;</a:t>
            </a:r>
          </a:p>
          <a:p>
            <a:r>
              <a:rPr lang="en-US" sz="1000" dirty="0"/>
              <a:t>    &lt;</a:t>
            </a:r>
            <a:r>
              <a:rPr lang="en-US" sz="1000" dirty="0" err="1"/>
              <a:t>th</a:t>
            </a:r>
            <a:r>
              <a:rPr lang="en-US" sz="1000" dirty="0"/>
              <a:t>&gt;NAME&lt;/</a:t>
            </a:r>
            <a:r>
              <a:rPr lang="en-US" sz="1000" dirty="0" err="1"/>
              <a:t>th</a:t>
            </a:r>
            <a:r>
              <a:rPr lang="en-US" sz="1000" dirty="0"/>
              <a:t>&gt;</a:t>
            </a:r>
          </a:p>
          <a:p>
            <a:r>
              <a:rPr lang="en-US" sz="1000" dirty="0"/>
              <a:t>    &lt;</a:t>
            </a:r>
            <a:r>
              <a:rPr lang="en-US" sz="1000" dirty="0" err="1"/>
              <a:t>th</a:t>
            </a:r>
            <a:r>
              <a:rPr lang="en-US" sz="1000" dirty="0"/>
              <a:t>&gt;PRICE&lt;/</a:t>
            </a:r>
            <a:r>
              <a:rPr lang="en-US" sz="1000" dirty="0" err="1"/>
              <a:t>th</a:t>
            </a:r>
            <a:r>
              <a:rPr lang="en-US" sz="1000" dirty="0"/>
              <a:t>&gt;</a:t>
            </a:r>
          </a:p>
          <a:p>
            <a:r>
              <a:rPr lang="en-US" sz="1000" dirty="0"/>
              <a:t>    &lt;</a:t>
            </a:r>
            <a:r>
              <a:rPr lang="en-US" sz="1000" dirty="0" err="1"/>
              <a:t>th</a:t>
            </a:r>
            <a:r>
              <a:rPr lang="en-US" sz="1000" dirty="0"/>
              <a:t>&gt;IN STOCK&lt;/</a:t>
            </a:r>
            <a:r>
              <a:rPr lang="en-US" sz="1000" dirty="0" err="1"/>
              <a:t>th</a:t>
            </a:r>
            <a:r>
              <a:rPr lang="en-US" sz="1000" dirty="0"/>
              <a:t>&gt;</a:t>
            </a:r>
          </a:p>
          <a:p>
            <a:r>
              <a:rPr lang="en-US" sz="1000" dirty="0"/>
              <a:t>  &lt;/tr&gt;</a:t>
            </a:r>
          </a:p>
          <a:p>
            <a:r>
              <a:rPr lang="en-US" sz="1000" dirty="0"/>
              <a:t>  &lt;tr </a:t>
            </a:r>
            <a:r>
              <a:rPr lang="en-US" sz="1000" dirty="0" err="1"/>
              <a:t>th:each</a:t>
            </a:r>
            <a:r>
              <a:rPr lang="en-US" sz="1000" dirty="0"/>
              <a:t>="</a:t>
            </a:r>
            <a:r>
              <a:rPr lang="en-US" sz="1000" dirty="0" err="1"/>
              <a:t>prod,iterStat</a:t>
            </a:r>
            <a:r>
              <a:rPr lang="en-US" sz="1000" dirty="0"/>
              <a:t> : ${prods}" </a:t>
            </a:r>
            <a:r>
              <a:rPr lang="en-US" sz="1000" dirty="0" err="1"/>
              <a:t>th:class</a:t>
            </a:r>
            <a:r>
              <a:rPr lang="en-US" sz="1000" dirty="0"/>
              <a:t>="${</a:t>
            </a:r>
            <a:r>
              <a:rPr lang="en-US" sz="1000" dirty="0" err="1"/>
              <a:t>iterStat.odd</a:t>
            </a:r>
            <a:r>
              <a:rPr lang="en-US" sz="1000" dirty="0"/>
              <a:t>}? 'odd'"&gt;</a:t>
            </a:r>
          </a:p>
          <a:p>
            <a:r>
              <a:rPr lang="en-US" sz="1000" dirty="0"/>
              <a:t>    &lt;td </a:t>
            </a:r>
            <a:r>
              <a:rPr lang="en-US" sz="1000" dirty="0" err="1"/>
              <a:t>th:text</a:t>
            </a:r>
            <a:r>
              <a:rPr lang="en-US" sz="1000" dirty="0"/>
              <a:t>="${prod.name}"&gt;Onions&lt;/td&gt;</a:t>
            </a:r>
          </a:p>
          <a:p>
            <a:r>
              <a:rPr lang="en-US" sz="1000" dirty="0"/>
              <a:t>    &lt;td </a:t>
            </a:r>
            <a:r>
              <a:rPr lang="en-US" sz="1000" dirty="0" err="1"/>
              <a:t>th:text</a:t>
            </a:r>
            <a:r>
              <a:rPr lang="en-US" sz="1000" dirty="0"/>
              <a:t>="${</a:t>
            </a:r>
            <a:r>
              <a:rPr lang="en-US" sz="1000" dirty="0" err="1"/>
              <a:t>prod.price</a:t>
            </a:r>
            <a:r>
              <a:rPr lang="en-US" sz="1000" dirty="0"/>
              <a:t>}"&gt;2.41&lt;/td&gt;</a:t>
            </a:r>
          </a:p>
          <a:p>
            <a:r>
              <a:rPr lang="en-US" sz="1000" dirty="0"/>
              <a:t>    &lt;td </a:t>
            </a:r>
            <a:r>
              <a:rPr lang="en-US" sz="1000" dirty="0" err="1"/>
              <a:t>th:text</a:t>
            </a:r>
            <a:r>
              <a:rPr lang="en-US" sz="1000" dirty="0"/>
              <a:t>="${</a:t>
            </a:r>
            <a:r>
              <a:rPr lang="en-US" sz="1000" dirty="0" err="1"/>
              <a:t>prod.inStock</a:t>
            </a:r>
            <a:r>
              <a:rPr lang="en-US" sz="1000" dirty="0"/>
              <a:t>}? #{true} : #{false}"&gt;yes&lt;/td&gt;</a:t>
            </a:r>
          </a:p>
          <a:p>
            <a:r>
              <a:rPr lang="en-US" sz="1000" dirty="0"/>
              <a:t>  &lt;/tr&gt;</a:t>
            </a:r>
          </a:p>
          <a:p>
            <a:r>
              <a:rPr lang="en-US" sz="1000" dirty="0"/>
              <a:t>&lt;/table&gt;</a:t>
            </a:r>
          </a:p>
        </p:txBody>
      </p:sp>
    </p:spTree>
    <p:extLst>
      <p:ext uri="{BB962C8B-B14F-4D97-AF65-F5344CB8AC3E}">
        <p14:creationId xmlns:p14="http://schemas.microsoft.com/office/powerpoint/2010/main" val="2242771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B91859-D5E6-904F-9789-5BC974C1E80E}"/>
              </a:ext>
            </a:extLst>
          </p:cNvPr>
          <p:cNvSpPr>
            <a:spLocks noGrp="1"/>
          </p:cNvSpPr>
          <p:nvPr>
            <p:ph type="title"/>
          </p:nvPr>
        </p:nvSpPr>
        <p:spPr/>
        <p:txBody>
          <a:bodyPr/>
          <a:lstStyle/>
          <a:p>
            <a:r>
              <a:rPr lang="en-US" dirty="0" err="1"/>
              <a:t>Điều</a:t>
            </a:r>
            <a:r>
              <a:rPr lang="en-US" dirty="0"/>
              <a:t> </a:t>
            </a:r>
            <a:r>
              <a:rPr lang="en-US" dirty="0" err="1"/>
              <a:t>kiện</a:t>
            </a:r>
            <a:endParaRPr lang="en-US" dirty="0"/>
          </a:p>
        </p:txBody>
      </p:sp>
      <p:sp>
        <p:nvSpPr>
          <p:cNvPr id="6" name="Text Placeholder 5">
            <a:extLst>
              <a:ext uri="{FF2B5EF4-FFF2-40B4-BE49-F238E27FC236}">
                <a16:creationId xmlns:a16="http://schemas.microsoft.com/office/drawing/2014/main" id="{E06A0051-C007-4353-A657-A50EB208F759}"/>
              </a:ext>
            </a:extLst>
          </p:cNvPr>
          <p:cNvSpPr>
            <a:spLocks noGrp="1"/>
          </p:cNvSpPr>
          <p:nvPr>
            <p:ph type="body" idx="1"/>
          </p:nvPr>
        </p:nvSpPr>
        <p:spPr>
          <a:xfrm>
            <a:off x="156519" y="750277"/>
            <a:ext cx="8813310" cy="4225377"/>
          </a:xfrm>
        </p:spPr>
        <p:txBody>
          <a:bodyPr/>
          <a:lstStyle/>
          <a:p>
            <a:r>
              <a:rPr lang="en-US" sz="1400" dirty="0" err="1">
                <a:solidFill>
                  <a:schemeClr val="tx1"/>
                </a:solidFill>
              </a:rPr>
              <a:t>Sử</a:t>
            </a:r>
            <a:r>
              <a:rPr lang="en-US" sz="1400" dirty="0">
                <a:solidFill>
                  <a:schemeClr val="tx1"/>
                </a:solidFill>
              </a:rPr>
              <a:t> </a:t>
            </a:r>
            <a:r>
              <a:rPr lang="en-US" sz="1400" dirty="0" err="1">
                <a:solidFill>
                  <a:schemeClr val="tx1"/>
                </a:solidFill>
              </a:rPr>
              <a:t>dụng</a:t>
            </a:r>
            <a:r>
              <a:rPr lang="en-US" sz="1400" dirty="0">
                <a:solidFill>
                  <a:schemeClr val="tx1"/>
                </a:solidFill>
              </a:rPr>
              <a:t> </a:t>
            </a:r>
            <a:r>
              <a:rPr lang="en-US" sz="1400" dirty="0" err="1">
                <a:solidFill>
                  <a:schemeClr val="tx1"/>
                </a:solidFill>
              </a:rPr>
              <a:t>th:if</a:t>
            </a:r>
            <a:r>
              <a:rPr lang="en-US" sz="1400" dirty="0">
                <a:solidFill>
                  <a:schemeClr val="tx1"/>
                </a:solidFill>
              </a:rPr>
              <a:t> </a:t>
            </a:r>
            <a:r>
              <a:rPr lang="en-US" sz="1400" dirty="0" err="1">
                <a:solidFill>
                  <a:schemeClr val="tx1"/>
                </a:solidFill>
              </a:rPr>
              <a:t>và</a:t>
            </a:r>
            <a:r>
              <a:rPr lang="en-US" sz="1400" dirty="0">
                <a:solidFill>
                  <a:schemeClr val="tx1"/>
                </a:solidFill>
              </a:rPr>
              <a:t> </a:t>
            </a:r>
            <a:r>
              <a:rPr lang="en-US" sz="1400" dirty="0" err="1">
                <a:solidFill>
                  <a:schemeClr val="tx1"/>
                </a:solidFill>
              </a:rPr>
              <a:t>th:unless</a:t>
            </a:r>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r>
              <a:rPr lang="en-US" sz="1400" dirty="0" err="1">
                <a:solidFill>
                  <a:schemeClr val="tx1"/>
                </a:solidFill>
              </a:rPr>
              <a:t>Sử</a:t>
            </a:r>
            <a:r>
              <a:rPr lang="en-US" sz="1400" dirty="0">
                <a:solidFill>
                  <a:schemeClr val="tx1"/>
                </a:solidFill>
              </a:rPr>
              <a:t> </a:t>
            </a:r>
            <a:r>
              <a:rPr lang="en-US" sz="1400" dirty="0" err="1">
                <a:solidFill>
                  <a:schemeClr val="tx1"/>
                </a:solidFill>
              </a:rPr>
              <a:t>dụng</a:t>
            </a:r>
            <a:r>
              <a:rPr lang="en-US" sz="1400" dirty="0">
                <a:solidFill>
                  <a:schemeClr val="tx1"/>
                </a:solidFill>
              </a:rPr>
              <a:t> </a:t>
            </a:r>
            <a:r>
              <a:rPr lang="en-US" sz="1400" dirty="0" err="1">
                <a:solidFill>
                  <a:schemeClr val="tx1"/>
                </a:solidFill>
              </a:rPr>
              <a:t>th:switch</a:t>
            </a:r>
            <a:r>
              <a:rPr lang="en-US" sz="1400" dirty="0">
                <a:solidFill>
                  <a:schemeClr val="tx1"/>
                </a:solidFill>
              </a:rPr>
              <a:t> and </a:t>
            </a:r>
            <a:r>
              <a:rPr lang="en-US" sz="1400" dirty="0" err="1">
                <a:solidFill>
                  <a:schemeClr val="tx1"/>
                </a:solidFill>
              </a:rPr>
              <a:t>th:case</a:t>
            </a:r>
            <a:endParaRPr lang="en-US" sz="1400" dirty="0">
              <a:solidFill>
                <a:schemeClr val="tx1"/>
              </a:solidFill>
            </a:endParaRPr>
          </a:p>
          <a:p>
            <a:pPr marL="114300" indent="0">
              <a:buNone/>
            </a:pPr>
            <a:endParaRPr lang="en-US" sz="1400" dirty="0">
              <a:solidFill>
                <a:schemeClr val="tx1"/>
              </a:solidFill>
            </a:endParaRPr>
          </a:p>
          <a:p>
            <a:pPr marL="571500" lvl="1" indent="0">
              <a:buNone/>
            </a:pPr>
            <a:endParaRPr lang="en-US" sz="1400" dirty="0"/>
          </a:p>
          <a:p>
            <a:pPr lvl="1"/>
            <a:endParaRPr lang="en-US" sz="1400" dirty="0"/>
          </a:p>
          <a:p>
            <a:pPr lvl="1"/>
            <a:endParaRPr lang="en-US" sz="1400" dirty="0"/>
          </a:p>
          <a:p>
            <a:pPr marL="571500" lvl="1" indent="0">
              <a:buNone/>
            </a:pPr>
            <a:endParaRPr lang="en-US" dirty="0"/>
          </a:p>
          <a:p>
            <a:endParaRPr lang="en-US" dirty="0"/>
          </a:p>
          <a:p>
            <a:endParaRPr lang="en-US" dirty="0"/>
          </a:p>
        </p:txBody>
      </p:sp>
      <p:sp>
        <p:nvSpPr>
          <p:cNvPr id="2" name="TextBox 1">
            <a:extLst>
              <a:ext uri="{FF2B5EF4-FFF2-40B4-BE49-F238E27FC236}">
                <a16:creationId xmlns:a16="http://schemas.microsoft.com/office/drawing/2014/main" id="{AAA6A468-4E12-4CBD-AA7C-EA9F1301DB8D}"/>
              </a:ext>
            </a:extLst>
          </p:cNvPr>
          <p:cNvSpPr txBox="1"/>
          <p:nvPr/>
        </p:nvSpPr>
        <p:spPr>
          <a:xfrm>
            <a:off x="538365" y="1231749"/>
            <a:ext cx="4107776" cy="553998"/>
          </a:xfrm>
          <a:prstGeom prst="rect">
            <a:avLst/>
          </a:prstGeom>
          <a:noFill/>
        </p:spPr>
        <p:txBody>
          <a:bodyPr wrap="square" rtlCol="0">
            <a:spAutoFit/>
          </a:bodyPr>
          <a:lstStyle/>
          <a:p>
            <a:r>
              <a:rPr lang="en-US" sz="1000" dirty="0"/>
              <a:t>&lt;a </a:t>
            </a:r>
            <a:r>
              <a:rPr lang="en-US" sz="1000" dirty="0" err="1"/>
              <a:t>href</a:t>
            </a:r>
            <a:r>
              <a:rPr lang="en-US" sz="1000" dirty="0"/>
              <a:t>="comments.html"</a:t>
            </a:r>
          </a:p>
          <a:p>
            <a:r>
              <a:rPr lang="en-US" sz="1000" dirty="0"/>
              <a:t>   </a:t>
            </a:r>
            <a:r>
              <a:rPr lang="en-US" sz="1000" dirty="0" err="1"/>
              <a:t>th:href</a:t>
            </a:r>
            <a:r>
              <a:rPr lang="en-US" sz="1000" dirty="0"/>
              <a:t>="@{/product/comments(</a:t>
            </a:r>
            <a:r>
              <a:rPr lang="en-US" sz="1000" dirty="0" err="1"/>
              <a:t>prodId</a:t>
            </a:r>
            <a:r>
              <a:rPr lang="en-US" sz="1000" dirty="0"/>
              <a:t>=${prod.id})}" </a:t>
            </a:r>
          </a:p>
          <a:p>
            <a:r>
              <a:rPr lang="en-US" sz="1000" dirty="0"/>
              <a:t>   </a:t>
            </a:r>
            <a:r>
              <a:rPr lang="en-US" sz="1000" dirty="0" err="1"/>
              <a:t>th:if</a:t>
            </a:r>
            <a:r>
              <a:rPr lang="en-US" sz="1000" dirty="0"/>
              <a:t>="${not #lists.isEmpty(prod.comments)}"&gt;view&lt;/a&gt;</a:t>
            </a:r>
          </a:p>
        </p:txBody>
      </p:sp>
      <p:sp>
        <p:nvSpPr>
          <p:cNvPr id="7" name="TextBox 6">
            <a:extLst>
              <a:ext uri="{FF2B5EF4-FFF2-40B4-BE49-F238E27FC236}">
                <a16:creationId xmlns:a16="http://schemas.microsoft.com/office/drawing/2014/main" id="{3D8AE458-BECC-476E-A218-3D196E658373}"/>
              </a:ext>
            </a:extLst>
          </p:cNvPr>
          <p:cNvSpPr txBox="1"/>
          <p:nvPr/>
        </p:nvSpPr>
        <p:spPr>
          <a:xfrm>
            <a:off x="538365" y="2017752"/>
            <a:ext cx="4107776" cy="553998"/>
          </a:xfrm>
          <a:prstGeom prst="rect">
            <a:avLst/>
          </a:prstGeom>
          <a:noFill/>
        </p:spPr>
        <p:txBody>
          <a:bodyPr wrap="square" rtlCol="0">
            <a:spAutoFit/>
          </a:bodyPr>
          <a:lstStyle/>
          <a:p>
            <a:r>
              <a:rPr lang="en-US" sz="1000" dirty="0"/>
              <a:t>&lt;a </a:t>
            </a:r>
            <a:r>
              <a:rPr lang="en-US" sz="1000" dirty="0" err="1"/>
              <a:t>href</a:t>
            </a:r>
            <a:r>
              <a:rPr lang="en-US" sz="1000" dirty="0"/>
              <a:t>="comments.html"</a:t>
            </a:r>
          </a:p>
          <a:p>
            <a:r>
              <a:rPr lang="en-US" sz="1000" dirty="0"/>
              <a:t>   </a:t>
            </a:r>
            <a:r>
              <a:rPr lang="en-US" sz="1000" dirty="0" err="1"/>
              <a:t>th:href</a:t>
            </a:r>
            <a:r>
              <a:rPr lang="en-US" sz="1000" dirty="0"/>
              <a:t>="@{/product/comments(</a:t>
            </a:r>
            <a:r>
              <a:rPr lang="en-US" sz="1000" dirty="0" err="1"/>
              <a:t>prodId</a:t>
            </a:r>
            <a:r>
              <a:rPr lang="en-US" sz="1000" dirty="0"/>
              <a:t>=${prod.id})}" </a:t>
            </a:r>
          </a:p>
          <a:p>
            <a:r>
              <a:rPr lang="en-US" sz="1000" dirty="0"/>
              <a:t>   </a:t>
            </a:r>
            <a:r>
              <a:rPr lang="en-US" sz="1000" dirty="0" err="1"/>
              <a:t>th:unless</a:t>
            </a:r>
            <a:r>
              <a:rPr lang="en-US" sz="1000" dirty="0"/>
              <a:t>="${#lists.isEmpty(prod.comments)}"&gt;view&lt;/a&gt;</a:t>
            </a:r>
          </a:p>
        </p:txBody>
      </p:sp>
      <p:sp>
        <p:nvSpPr>
          <p:cNvPr id="8" name="TextBox 7">
            <a:extLst>
              <a:ext uri="{FF2B5EF4-FFF2-40B4-BE49-F238E27FC236}">
                <a16:creationId xmlns:a16="http://schemas.microsoft.com/office/drawing/2014/main" id="{1FE4A9AD-6B48-4390-8AD3-8CFDEBBB2C47}"/>
              </a:ext>
            </a:extLst>
          </p:cNvPr>
          <p:cNvSpPr txBox="1"/>
          <p:nvPr/>
        </p:nvSpPr>
        <p:spPr>
          <a:xfrm>
            <a:off x="657814" y="3357753"/>
            <a:ext cx="4107776" cy="861774"/>
          </a:xfrm>
          <a:prstGeom prst="rect">
            <a:avLst/>
          </a:prstGeom>
          <a:noFill/>
        </p:spPr>
        <p:txBody>
          <a:bodyPr wrap="square" rtlCol="0">
            <a:spAutoFit/>
          </a:bodyPr>
          <a:lstStyle/>
          <a:p>
            <a:r>
              <a:rPr lang="en-US" sz="1000" dirty="0"/>
              <a:t> &lt;div </a:t>
            </a:r>
            <a:r>
              <a:rPr lang="en-US" sz="1000" dirty="0" err="1"/>
              <a:t>th:switch</a:t>
            </a:r>
            <a:r>
              <a:rPr lang="en-US" sz="1000" dirty="0"/>
              <a:t>="${</a:t>
            </a:r>
            <a:r>
              <a:rPr lang="en-US" sz="1000" dirty="0" err="1"/>
              <a:t>user.role</a:t>
            </a:r>
            <a:r>
              <a:rPr lang="en-US" sz="1000" dirty="0"/>
              <a:t>}"&gt;</a:t>
            </a:r>
          </a:p>
          <a:p>
            <a:r>
              <a:rPr lang="en-US" sz="1000" dirty="0"/>
              <a:t>    &lt;p </a:t>
            </a:r>
            <a:r>
              <a:rPr lang="en-US" sz="1000" dirty="0" err="1"/>
              <a:t>th:case</a:t>
            </a:r>
            <a:r>
              <a:rPr lang="en-US" sz="1000" dirty="0"/>
              <a:t>="'admin'"&gt;User is an administrator&lt;/p&gt;</a:t>
            </a:r>
          </a:p>
          <a:p>
            <a:r>
              <a:rPr lang="en-US" sz="1000" dirty="0"/>
              <a:t>    &lt;p </a:t>
            </a:r>
            <a:r>
              <a:rPr lang="en-US" sz="1000" dirty="0" err="1"/>
              <a:t>th:case</a:t>
            </a:r>
            <a:r>
              <a:rPr lang="en-US" sz="1000" dirty="0"/>
              <a:t>="#{</a:t>
            </a:r>
            <a:r>
              <a:rPr lang="en-US" sz="1000" dirty="0" err="1"/>
              <a:t>roles.manager</a:t>
            </a:r>
            <a:r>
              <a:rPr lang="en-US" sz="1000" dirty="0"/>
              <a:t>}"&gt;User is a manager&lt;/p&gt;</a:t>
            </a:r>
          </a:p>
          <a:p>
            <a:r>
              <a:rPr lang="en-US" sz="1000" dirty="0"/>
              <a:t>    &lt;p </a:t>
            </a:r>
            <a:r>
              <a:rPr lang="en-US" sz="1000" dirty="0" err="1"/>
              <a:t>th:case</a:t>
            </a:r>
            <a:r>
              <a:rPr lang="en-US" sz="1000" dirty="0"/>
              <a:t>="*"&gt;User is some other thing&lt;/p&gt;</a:t>
            </a:r>
          </a:p>
          <a:p>
            <a:r>
              <a:rPr lang="en-US" sz="1000" dirty="0"/>
              <a:t>&lt;/div&gt;</a:t>
            </a:r>
          </a:p>
        </p:txBody>
      </p:sp>
    </p:spTree>
    <p:extLst>
      <p:ext uri="{BB962C8B-B14F-4D97-AF65-F5344CB8AC3E}">
        <p14:creationId xmlns:p14="http://schemas.microsoft.com/office/powerpoint/2010/main" val="403825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2" name="Rectangle 9">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182880"/>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11">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182880"/>
            <a:ext cx="8793480" cy="4783454"/>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54" name="Straight Connector 13">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995" y="2800350"/>
            <a:ext cx="61722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55" name="Rectangle 15">
            <a:extLst>
              <a:ext uri="{FF2B5EF4-FFF2-40B4-BE49-F238E27FC236}">
                <a16:creationId xmlns:a16="http://schemas.microsoft.com/office/drawing/2014/main" id="{24AF37F0-1E8F-443E-AA28-4BC634820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17">
            <a:extLst>
              <a:ext uri="{FF2B5EF4-FFF2-40B4-BE49-F238E27FC236}">
                <a16:creationId xmlns:a16="http://schemas.microsoft.com/office/drawing/2014/main" id="{3DBE9D54-6250-40F2-A23A-F9CEBF5F9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880" y="192405"/>
            <a:ext cx="8778240" cy="477392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E46E6328-0D82-4747-8B39-60373321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995" y="4094226"/>
            <a:ext cx="61722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65B91859-D5E6-904F-9789-5BC974C1E80E}"/>
              </a:ext>
            </a:extLst>
          </p:cNvPr>
          <p:cNvSpPr>
            <a:spLocks noGrp="1"/>
          </p:cNvSpPr>
          <p:nvPr>
            <p:ph type="title"/>
          </p:nvPr>
        </p:nvSpPr>
        <p:spPr>
          <a:xfrm>
            <a:off x="832485" y="3154680"/>
            <a:ext cx="7475220" cy="994410"/>
          </a:xfrm>
        </p:spPr>
        <p:txBody>
          <a:bodyPr vert="horz" lIns="91440" tIns="45720" rIns="91440" bIns="45720" rtlCol="0" anchor="b">
            <a:normAutofit/>
          </a:bodyPr>
          <a:lstStyle/>
          <a:p>
            <a:pPr algn="ctr" defTabSz="914400">
              <a:lnSpc>
                <a:spcPct val="85000"/>
              </a:lnSpc>
              <a:spcBef>
                <a:spcPct val="0"/>
              </a:spcBef>
            </a:pPr>
            <a:r>
              <a:rPr lang="en-US" sz="5000" b="1" cap="all">
                <a:solidFill>
                  <a:schemeClr val="accent1"/>
                </a:solidFill>
                <a:latin typeface="+mj-lt"/>
                <a:ea typeface="+mj-ea"/>
                <a:cs typeface="+mj-cs"/>
              </a:rPr>
              <a:t>Spring MVC</a:t>
            </a:r>
          </a:p>
        </p:txBody>
      </p:sp>
      <p:pic>
        <p:nvPicPr>
          <p:cNvPr id="2" name="Picture 1">
            <a:extLst>
              <a:ext uri="{FF2B5EF4-FFF2-40B4-BE49-F238E27FC236}">
                <a16:creationId xmlns:a16="http://schemas.microsoft.com/office/drawing/2014/main" id="{E6C78B93-F975-44DB-8A3E-F336EF9C8C0B}"/>
              </a:ext>
            </a:extLst>
          </p:cNvPr>
          <p:cNvPicPr>
            <a:picLocks noChangeAspect="1"/>
          </p:cNvPicPr>
          <p:nvPr/>
        </p:nvPicPr>
        <p:blipFill>
          <a:blip r:embed="rId3"/>
          <a:stretch>
            <a:fillRect/>
          </a:stretch>
        </p:blipFill>
        <p:spPr>
          <a:xfrm>
            <a:off x="2732240" y="269469"/>
            <a:ext cx="3341692" cy="3154680"/>
          </a:xfrm>
          <a:prstGeom prst="rect">
            <a:avLst/>
          </a:prstGeom>
        </p:spPr>
      </p:pic>
    </p:spTree>
    <p:extLst>
      <p:ext uri="{BB962C8B-B14F-4D97-AF65-F5344CB8AC3E}">
        <p14:creationId xmlns:p14="http://schemas.microsoft.com/office/powerpoint/2010/main" val="2756268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182880"/>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4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299" y="241299"/>
            <a:ext cx="8661399" cy="1414780"/>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65B91859-D5E6-904F-9789-5BC974C1E80E}"/>
              </a:ext>
            </a:extLst>
          </p:cNvPr>
          <p:cNvSpPr>
            <a:spLocks noGrp="1"/>
          </p:cNvSpPr>
          <p:nvPr>
            <p:ph type="title"/>
          </p:nvPr>
        </p:nvSpPr>
        <p:spPr>
          <a:xfrm>
            <a:off x="828766" y="295770"/>
            <a:ext cx="7406640" cy="1017270"/>
          </a:xfrm>
        </p:spPr>
        <p:txBody>
          <a:bodyPr vert="horz" lIns="91440" tIns="45720" rIns="91440" bIns="45720" rtlCol="0" anchor="ctr">
            <a:normAutofit/>
          </a:bodyPr>
          <a:lstStyle/>
          <a:p>
            <a:pPr defTabSz="914400">
              <a:spcBef>
                <a:spcPct val="0"/>
              </a:spcBef>
            </a:pPr>
            <a:r>
              <a:rPr lang="en-US" sz="3100" dirty="0" err="1">
                <a:solidFill>
                  <a:srgbClr val="FFFFFF"/>
                </a:solidFill>
                <a:latin typeface="+mj-lt"/>
                <a:ea typeface="+mj-ea"/>
                <a:cs typeface="+mj-cs"/>
              </a:rPr>
              <a:t>Cơ</a:t>
            </a:r>
            <a:r>
              <a:rPr lang="en-US" sz="3100" dirty="0">
                <a:solidFill>
                  <a:srgbClr val="FFFFFF"/>
                </a:solidFill>
                <a:latin typeface="+mj-lt"/>
                <a:ea typeface="+mj-ea"/>
                <a:cs typeface="+mj-cs"/>
              </a:rPr>
              <a:t> </a:t>
            </a:r>
            <a:r>
              <a:rPr lang="en-US" sz="3100" dirty="0" err="1">
                <a:solidFill>
                  <a:srgbClr val="FFFFFF"/>
                </a:solidFill>
                <a:latin typeface="+mj-lt"/>
                <a:ea typeface="+mj-ea"/>
                <a:cs typeface="+mj-cs"/>
              </a:rPr>
              <a:t>chế</a:t>
            </a:r>
            <a:r>
              <a:rPr lang="en-US" sz="3100" dirty="0">
                <a:solidFill>
                  <a:srgbClr val="FFFFFF"/>
                </a:solidFill>
                <a:latin typeface="+mj-lt"/>
                <a:ea typeface="+mj-ea"/>
                <a:cs typeface="+mj-cs"/>
              </a:rPr>
              <a:t> </a:t>
            </a:r>
            <a:r>
              <a:rPr lang="en-US" sz="3100" dirty="0" err="1">
                <a:solidFill>
                  <a:srgbClr val="FFFFFF"/>
                </a:solidFill>
                <a:latin typeface="+mj-lt"/>
                <a:ea typeface="+mj-ea"/>
                <a:cs typeface="+mj-cs"/>
              </a:rPr>
              <a:t>xử</a:t>
            </a:r>
            <a:r>
              <a:rPr lang="en-US" sz="3100" dirty="0">
                <a:solidFill>
                  <a:srgbClr val="FFFFFF"/>
                </a:solidFill>
                <a:latin typeface="+mj-lt"/>
                <a:ea typeface="+mj-ea"/>
                <a:cs typeface="+mj-cs"/>
              </a:rPr>
              <a:t> </a:t>
            </a:r>
            <a:r>
              <a:rPr lang="en-US" sz="3100" dirty="0" err="1">
                <a:solidFill>
                  <a:srgbClr val="FFFFFF"/>
                </a:solidFill>
                <a:latin typeface="+mj-lt"/>
                <a:ea typeface="+mj-ea"/>
                <a:cs typeface="+mj-cs"/>
              </a:rPr>
              <a:t>lý</a:t>
            </a:r>
            <a:r>
              <a:rPr lang="en-US" sz="3100" dirty="0">
                <a:solidFill>
                  <a:srgbClr val="FFFFFF"/>
                </a:solidFill>
                <a:latin typeface="+mj-lt"/>
                <a:ea typeface="+mj-ea"/>
                <a:cs typeface="+mj-cs"/>
              </a:rPr>
              <a:t> Request </a:t>
            </a:r>
            <a:r>
              <a:rPr lang="en-US" sz="3100" dirty="0" err="1">
                <a:solidFill>
                  <a:srgbClr val="FFFFFF"/>
                </a:solidFill>
                <a:latin typeface="+mj-lt"/>
                <a:ea typeface="+mj-ea"/>
                <a:cs typeface="+mj-cs"/>
              </a:rPr>
              <a:t>và</a:t>
            </a:r>
            <a:r>
              <a:rPr lang="en-US" sz="3100" dirty="0">
                <a:solidFill>
                  <a:srgbClr val="FFFFFF"/>
                </a:solidFill>
                <a:latin typeface="+mj-lt"/>
                <a:ea typeface="+mj-ea"/>
                <a:cs typeface="+mj-cs"/>
              </a:rPr>
              <a:t> Response </a:t>
            </a:r>
            <a:r>
              <a:rPr lang="en-US" sz="3100" dirty="0" err="1">
                <a:solidFill>
                  <a:srgbClr val="FFFFFF"/>
                </a:solidFill>
                <a:latin typeface="+mj-lt"/>
                <a:ea typeface="+mj-ea"/>
                <a:cs typeface="+mj-cs"/>
              </a:rPr>
              <a:t>trong</a:t>
            </a:r>
            <a:r>
              <a:rPr lang="en-US" sz="3100" dirty="0">
                <a:solidFill>
                  <a:srgbClr val="FFFFFF"/>
                </a:solidFill>
                <a:latin typeface="+mj-lt"/>
                <a:ea typeface="+mj-ea"/>
                <a:cs typeface="+mj-cs"/>
              </a:rPr>
              <a:t> Spring MVC</a:t>
            </a:r>
          </a:p>
        </p:txBody>
      </p:sp>
      <p:sp useBgFill="1">
        <p:nvSpPr>
          <p:cNvPr id="17" name="Rectangle 16">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97380"/>
            <a:ext cx="9144000" cy="3246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95B3533-07DD-4A2A-A5DB-0FC3A390B7B2}"/>
              </a:ext>
            </a:extLst>
          </p:cNvPr>
          <p:cNvPicPr>
            <a:picLocks noChangeAspect="1"/>
          </p:cNvPicPr>
          <p:nvPr/>
        </p:nvPicPr>
        <p:blipFill>
          <a:blip r:embed="rId3"/>
          <a:stretch>
            <a:fillRect/>
          </a:stretch>
        </p:blipFill>
        <p:spPr>
          <a:xfrm>
            <a:off x="759827" y="1933417"/>
            <a:ext cx="6810746" cy="3173303"/>
          </a:xfrm>
          <a:prstGeom prst="rect">
            <a:avLst/>
          </a:prstGeom>
        </p:spPr>
      </p:pic>
    </p:spTree>
    <p:extLst>
      <p:ext uri="{BB962C8B-B14F-4D97-AF65-F5344CB8AC3E}">
        <p14:creationId xmlns:p14="http://schemas.microsoft.com/office/powerpoint/2010/main" val="229458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182880"/>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4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299" y="241299"/>
            <a:ext cx="8661399" cy="1414780"/>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65B91859-D5E6-904F-9789-5BC974C1E80E}"/>
              </a:ext>
            </a:extLst>
          </p:cNvPr>
          <p:cNvSpPr>
            <a:spLocks noGrp="1"/>
          </p:cNvSpPr>
          <p:nvPr>
            <p:ph type="title"/>
          </p:nvPr>
        </p:nvSpPr>
        <p:spPr>
          <a:xfrm>
            <a:off x="857250" y="457200"/>
            <a:ext cx="7406640" cy="1017270"/>
          </a:xfrm>
        </p:spPr>
        <p:txBody>
          <a:bodyPr vert="horz" lIns="91440" tIns="45720" rIns="91440" bIns="45720" rtlCol="0" anchor="ctr">
            <a:normAutofit/>
          </a:bodyPr>
          <a:lstStyle/>
          <a:p>
            <a:pPr defTabSz="914400">
              <a:spcBef>
                <a:spcPct val="0"/>
              </a:spcBef>
            </a:pPr>
            <a:r>
              <a:rPr lang="en-US" sz="3100" dirty="0" err="1">
                <a:solidFill>
                  <a:srgbClr val="FFFFFF"/>
                </a:solidFill>
              </a:rPr>
              <a:t>Cơ</a:t>
            </a:r>
            <a:r>
              <a:rPr lang="en-US" sz="3100" dirty="0">
                <a:solidFill>
                  <a:srgbClr val="FFFFFF"/>
                </a:solidFill>
              </a:rPr>
              <a:t> </a:t>
            </a:r>
            <a:r>
              <a:rPr lang="en-US" sz="3100" dirty="0" err="1">
                <a:solidFill>
                  <a:srgbClr val="FFFFFF"/>
                </a:solidFill>
              </a:rPr>
              <a:t>chế</a:t>
            </a:r>
            <a:r>
              <a:rPr lang="en-US" sz="3100" dirty="0">
                <a:solidFill>
                  <a:srgbClr val="FFFFFF"/>
                </a:solidFill>
              </a:rPr>
              <a:t> </a:t>
            </a:r>
            <a:r>
              <a:rPr lang="en-US" sz="3100" dirty="0" err="1">
                <a:solidFill>
                  <a:srgbClr val="FFFFFF"/>
                </a:solidFill>
              </a:rPr>
              <a:t>xử</a:t>
            </a:r>
            <a:r>
              <a:rPr lang="en-US" sz="3100" dirty="0">
                <a:solidFill>
                  <a:srgbClr val="FFFFFF"/>
                </a:solidFill>
              </a:rPr>
              <a:t> </a:t>
            </a:r>
            <a:r>
              <a:rPr lang="en-US" sz="3100" dirty="0" err="1">
                <a:solidFill>
                  <a:srgbClr val="FFFFFF"/>
                </a:solidFill>
              </a:rPr>
              <a:t>lý</a:t>
            </a:r>
            <a:r>
              <a:rPr lang="en-US" sz="3100" dirty="0">
                <a:solidFill>
                  <a:srgbClr val="FFFFFF"/>
                </a:solidFill>
              </a:rPr>
              <a:t> Request </a:t>
            </a:r>
            <a:r>
              <a:rPr lang="en-US" sz="3100" dirty="0" err="1">
                <a:solidFill>
                  <a:srgbClr val="FFFFFF"/>
                </a:solidFill>
              </a:rPr>
              <a:t>và</a:t>
            </a:r>
            <a:r>
              <a:rPr lang="en-US" sz="3100" dirty="0">
                <a:solidFill>
                  <a:srgbClr val="FFFFFF"/>
                </a:solidFill>
              </a:rPr>
              <a:t> Response </a:t>
            </a:r>
            <a:r>
              <a:rPr lang="en-US" sz="3100" dirty="0" err="1">
                <a:solidFill>
                  <a:srgbClr val="FFFFFF"/>
                </a:solidFill>
              </a:rPr>
              <a:t>trong</a:t>
            </a:r>
            <a:r>
              <a:rPr lang="en-US" sz="3100" dirty="0">
                <a:solidFill>
                  <a:srgbClr val="FFFFFF"/>
                </a:solidFill>
              </a:rPr>
              <a:t> Spring MVC</a:t>
            </a:r>
            <a:endParaRPr lang="en-US" sz="3100" dirty="0">
              <a:solidFill>
                <a:srgbClr val="FFFFFF"/>
              </a:solidFill>
              <a:latin typeface="+mj-lt"/>
              <a:ea typeface="+mj-ea"/>
              <a:cs typeface="+mj-cs"/>
            </a:endParaRPr>
          </a:p>
        </p:txBody>
      </p:sp>
      <p:sp useBgFill="1">
        <p:nvSpPr>
          <p:cNvPr id="17" name="Rectangle 16">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97380"/>
            <a:ext cx="9144000" cy="3246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E06A0051-C007-4353-A657-A50EB208F759}"/>
              </a:ext>
            </a:extLst>
          </p:cNvPr>
          <p:cNvSpPr>
            <a:spLocks noGrp="1"/>
          </p:cNvSpPr>
          <p:nvPr>
            <p:ph type="body" idx="1"/>
          </p:nvPr>
        </p:nvSpPr>
        <p:spPr>
          <a:xfrm>
            <a:off x="857250" y="2139396"/>
            <a:ext cx="7404653" cy="2821223"/>
          </a:xfrm>
        </p:spPr>
        <p:txBody>
          <a:bodyPr vert="horz" lIns="91440" tIns="45720" rIns="91440" bIns="45720" rtlCol="0">
            <a:normAutofit/>
          </a:bodyPr>
          <a:lstStyle/>
          <a:p>
            <a:pPr indent="-182880" defTabSz="914400">
              <a:lnSpc>
                <a:spcPct val="90000"/>
              </a:lnSpc>
              <a:buSzPct val="80000"/>
              <a:buFont typeface="Corbel" pitchFamily="34" charset="0"/>
              <a:buChar char="•"/>
            </a:pPr>
            <a:r>
              <a:rPr lang="en-US" sz="1500" dirty="0">
                <a:solidFill>
                  <a:schemeClr val="tx1"/>
                </a:solidFill>
                <a:latin typeface="Corbel (Body)"/>
                <a:ea typeface="+mn-ea"/>
                <a:cs typeface="+mn-cs"/>
              </a:rPr>
              <a:t>Spring Font Controller (</a:t>
            </a:r>
            <a:r>
              <a:rPr lang="en-US" sz="1500" dirty="0" err="1">
                <a:solidFill>
                  <a:schemeClr val="tx1"/>
                </a:solidFill>
                <a:latin typeface="Corbel (Body)"/>
                <a:ea typeface="+mn-ea"/>
                <a:cs typeface="+mn-cs"/>
              </a:rPr>
              <a:t>DispatcherServlet</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sau</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khi</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nhận</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yêu</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cầu</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sẽ</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tìm</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đến</a:t>
            </a:r>
            <a:r>
              <a:rPr lang="en-US" sz="1500" dirty="0">
                <a:solidFill>
                  <a:schemeClr val="tx1"/>
                </a:solidFill>
                <a:latin typeface="Corbel (Body)"/>
                <a:ea typeface="+mn-ea"/>
                <a:cs typeface="+mn-cs"/>
              </a:rPr>
              <a:t> Mapping Handler </a:t>
            </a:r>
            <a:r>
              <a:rPr lang="en-US" sz="1500" dirty="0" err="1">
                <a:solidFill>
                  <a:schemeClr val="tx1"/>
                </a:solidFill>
                <a:latin typeface="Corbel (Body)"/>
                <a:ea typeface="+mn-ea"/>
                <a:cs typeface="+mn-cs"/>
              </a:rPr>
              <a:t>thích</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hợp</a:t>
            </a:r>
            <a:r>
              <a:rPr lang="en-US" sz="1500" dirty="0">
                <a:solidFill>
                  <a:schemeClr val="tx1"/>
                </a:solidFill>
                <a:latin typeface="Corbel (Body)"/>
                <a:ea typeface="+mn-ea"/>
                <a:cs typeface="+mn-cs"/>
              </a:rPr>
              <a:t>(</a:t>
            </a:r>
            <a:r>
              <a:rPr lang="en-US" sz="1500" dirty="0" err="1">
                <a:solidFill>
                  <a:schemeClr val="tx1"/>
                </a:solidFill>
                <a:latin typeface="Corbel (Body)"/>
                <a:ea typeface="+mn-ea"/>
                <a:cs typeface="+mn-cs"/>
              </a:rPr>
              <a:t>có</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thể</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hiểu</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một</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địa</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chỉ</a:t>
            </a:r>
            <a:r>
              <a:rPr lang="en-US" sz="1500" dirty="0">
                <a:solidFill>
                  <a:schemeClr val="tx1"/>
                </a:solidFill>
                <a:latin typeface="Corbel (Body)"/>
                <a:ea typeface="+mn-ea"/>
                <a:cs typeface="+mn-cs"/>
              </a:rPr>
              <a:t>(</a:t>
            </a:r>
            <a:r>
              <a:rPr lang="en-US" sz="1500" dirty="0" err="1">
                <a:solidFill>
                  <a:schemeClr val="tx1"/>
                </a:solidFill>
                <a:latin typeface="Corbel (Body)"/>
                <a:ea typeface="+mn-ea"/>
                <a:cs typeface="+mn-cs"/>
              </a:rPr>
              <a:t>url</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sẽ</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maping</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với</a:t>
            </a:r>
            <a:r>
              <a:rPr lang="en-US" sz="1500" dirty="0">
                <a:solidFill>
                  <a:schemeClr val="tx1"/>
                </a:solidFill>
                <a:latin typeface="Corbel (Body)"/>
                <a:ea typeface="+mn-ea"/>
                <a:cs typeface="+mn-cs"/>
              </a:rPr>
              <a:t> 1 controller </a:t>
            </a:r>
            <a:r>
              <a:rPr lang="en-US" sz="1500" dirty="0" err="1">
                <a:solidFill>
                  <a:schemeClr val="tx1"/>
                </a:solidFill>
                <a:latin typeface="Corbel (Body)"/>
                <a:ea typeface="+mn-ea"/>
                <a:cs typeface="+mn-cs"/>
              </a:rPr>
              <a:t>tương</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ứng</a:t>
            </a:r>
            <a:r>
              <a:rPr lang="en-US" sz="1500" dirty="0">
                <a:solidFill>
                  <a:schemeClr val="tx1"/>
                </a:solidFill>
                <a:latin typeface="Corbel (Body)"/>
                <a:ea typeface="+mn-ea"/>
                <a:cs typeface="+mn-cs"/>
              </a:rPr>
              <a:t>). Mapping Handler </a:t>
            </a:r>
            <a:r>
              <a:rPr lang="en-US" sz="1500" dirty="0" err="1">
                <a:solidFill>
                  <a:schemeClr val="tx1"/>
                </a:solidFill>
                <a:latin typeface="Corbel (Body)"/>
                <a:ea typeface="+mn-ea"/>
                <a:cs typeface="+mn-cs"/>
              </a:rPr>
              <a:t>sẽ</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ánh</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xạ</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yêu</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cầu</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của</a:t>
            </a:r>
            <a:r>
              <a:rPr lang="en-US" sz="1500" dirty="0">
                <a:solidFill>
                  <a:schemeClr val="tx1"/>
                </a:solidFill>
                <a:latin typeface="Corbel (Body)"/>
                <a:ea typeface="+mn-ea"/>
                <a:cs typeface="+mn-cs"/>
              </a:rPr>
              <a:t> client </a:t>
            </a:r>
            <a:r>
              <a:rPr lang="en-US" sz="1500" dirty="0" err="1">
                <a:solidFill>
                  <a:schemeClr val="tx1"/>
                </a:solidFill>
                <a:latin typeface="Corbel (Body)"/>
                <a:ea typeface="+mn-ea"/>
                <a:cs typeface="+mn-cs"/>
              </a:rPr>
              <a:t>đến</a:t>
            </a:r>
            <a:r>
              <a:rPr lang="en-US" sz="1500" dirty="0">
                <a:solidFill>
                  <a:schemeClr val="tx1"/>
                </a:solidFill>
                <a:latin typeface="Corbel (Body)"/>
                <a:ea typeface="+mn-ea"/>
                <a:cs typeface="+mn-cs"/>
              </a:rPr>
              <a:t> controller </a:t>
            </a:r>
            <a:r>
              <a:rPr lang="en-US" sz="1500" dirty="0" err="1">
                <a:solidFill>
                  <a:schemeClr val="tx1"/>
                </a:solidFill>
                <a:latin typeface="Corbel (Body)"/>
                <a:ea typeface="+mn-ea"/>
                <a:cs typeface="+mn-cs"/>
              </a:rPr>
              <a:t>thích</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hợp</a:t>
            </a:r>
            <a:r>
              <a:rPr lang="en-US" sz="1500" dirty="0">
                <a:solidFill>
                  <a:schemeClr val="tx1"/>
                </a:solidFill>
                <a:latin typeface="Corbel (Body)"/>
                <a:ea typeface="+mn-ea"/>
                <a:cs typeface="+mn-cs"/>
              </a:rPr>
              <a:t>.</a:t>
            </a:r>
          </a:p>
          <a:p>
            <a:pPr indent="-182880" defTabSz="914400">
              <a:lnSpc>
                <a:spcPct val="90000"/>
              </a:lnSpc>
              <a:buSzPct val="80000"/>
              <a:buFont typeface="Corbel" pitchFamily="34" charset="0"/>
              <a:buChar char="•"/>
            </a:pPr>
            <a:r>
              <a:rPr lang="en-US" sz="1500" dirty="0" err="1">
                <a:solidFill>
                  <a:schemeClr val="tx1"/>
                </a:solidFill>
                <a:latin typeface="Corbel (Body)"/>
                <a:ea typeface="+mn-ea"/>
                <a:cs typeface="+mn-cs"/>
              </a:rPr>
              <a:t>DispatcherServlet</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gửi</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yêu</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cầu</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đến</a:t>
            </a:r>
            <a:r>
              <a:rPr lang="en-US" sz="1500" dirty="0">
                <a:solidFill>
                  <a:schemeClr val="tx1"/>
                </a:solidFill>
                <a:latin typeface="Corbel (Body)"/>
                <a:ea typeface="+mn-ea"/>
                <a:cs typeface="+mn-cs"/>
              </a:rPr>
              <a:t> Controller </a:t>
            </a:r>
            <a:r>
              <a:rPr lang="en-US" sz="1500" dirty="0" err="1">
                <a:solidFill>
                  <a:schemeClr val="tx1"/>
                </a:solidFill>
                <a:latin typeface="Corbel (Body)"/>
                <a:ea typeface="+mn-ea"/>
                <a:cs typeface="+mn-cs"/>
              </a:rPr>
              <a:t>thích</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hợp</a:t>
            </a:r>
            <a:endParaRPr lang="en-US" sz="1500" dirty="0">
              <a:solidFill>
                <a:schemeClr val="tx1"/>
              </a:solidFill>
              <a:latin typeface="Corbel (Body)"/>
              <a:ea typeface="+mn-ea"/>
              <a:cs typeface="+mn-cs"/>
            </a:endParaRPr>
          </a:p>
          <a:p>
            <a:pPr indent="-182880" defTabSz="914400">
              <a:lnSpc>
                <a:spcPct val="90000"/>
              </a:lnSpc>
              <a:buSzPct val="80000"/>
              <a:buFont typeface="Corbel" pitchFamily="34" charset="0"/>
              <a:buChar char="•"/>
            </a:pPr>
            <a:r>
              <a:rPr lang="en-US" sz="1500" dirty="0">
                <a:solidFill>
                  <a:schemeClr val="tx1"/>
                </a:solidFill>
                <a:latin typeface="Corbel (Body)"/>
                <a:ea typeface="+mn-ea"/>
                <a:cs typeface="+mn-cs"/>
              </a:rPr>
              <a:t>Sau </a:t>
            </a:r>
            <a:r>
              <a:rPr lang="en-US" sz="1500" dirty="0" err="1">
                <a:solidFill>
                  <a:schemeClr val="tx1"/>
                </a:solidFill>
                <a:latin typeface="Corbel (Body)"/>
                <a:ea typeface="+mn-ea"/>
                <a:cs typeface="+mn-cs"/>
              </a:rPr>
              <a:t>khi</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thực</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hiện</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tiến</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trình</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từ</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yêu</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cầu</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của</a:t>
            </a:r>
            <a:r>
              <a:rPr lang="en-US" sz="1500" dirty="0">
                <a:solidFill>
                  <a:schemeClr val="tx1"/>
                </a:solidFill>
                <a:latin typeface="Corbel (Body)"/>
                <a:ea typeface="+mn-ea"/>
                <a:cs typeface="+mn-cs"/>
              </a:rPr>
              <a:t> client, </a:t>
            </a:r>
            <a:r>
              <a:rPr lang="en-US" sz="1500" dirty="0" err="1">
                <a:solidFill>
                  <a:schemeClr val="tx1"/>
                </a:solidFill>
                <a:latin typeface="Corbel (Body)"/>
                <a:ea typeface="+mn-ea"/>
                <a:cs typeface="+mn-cs"/>
              </a:rPr>
              <a:t>nó</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thực</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thi</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các</a:t>
            </a:r>
            <a:r>
              <a:rPr lang="en-US" sz="1500" dirty="0">
                <a:solidFill>
                  <a:schemeClr val="tx1"/>
                </a:solidFill>
                <a:latin typeface="Corbel (Body)"/>
                <a:ea typeface="+mn-ea"/>
                <a:cs typeface="+mn-cs"/>
              </a:rPr>
              <a:t> logic </a:t>
            </a:r>
            <a:r>
              <a:rPr lang="en-US" sz="1500" dirty="0" err="1">
                <a:solidFill>
                  <a:schemeClr val="tx1"/>
                </a:solidFill>
                <a:latin typeface="Corbel (Body)"/>
                <a:ea typeface="+mn-ea"/>
                <a:cs typeface="+mn-cs"/>
              </a:rPr>
              <a:t>được</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xác</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định</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trong</a:t>
            </a:r>
            <a:r>
              <a:rPr lang="en-US" sz="1500" dirty="0">
                <a:solidFill>
                  <a:schemeClr val="tx1"/>
                </a:solidFill>
                <a:latin typeface="Corbel (Body)"/>
                <a:ea typeface="+mn-ea"/>
                <a:cs typeface="+mn-cs"/>
              </a:rPr>
              <a:t> controller </a:t>
            </a:r>
            <a:r>
              <a:rPr lang="en-US" sz="1500" dirty="0" err="1">
                <a:solidFill>
                  <a:schemeClr val="tx1"/>
                </a:solidFill>
                <a:latin typeface="Corbel (Body)"/>
                <a:ea typeface="+mn-ea"/>
                <a:cs typeface="+mn-cs"/>
              </a:rPr>
              <a:t>và</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cuối</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cùng</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trả</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về</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đối</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tượng</a:t>
            </a:r>
            <a:r>
              <a:rPr lang="en-US" sz="1500" dirty="0">
                <a:solidFill>
                  <a:schemeClr val="tx1"/>
                </a:solidFill>
                <a:latin typeface="Corbel (Body)"/>
                <a:ea typeface="+mn-ea"/>
                <a:cs typeface="+mn-cs"/>
              </a:rPr>
              <a:t> Model </a:t>
            </a:r>
            <a:r>
              <a:rPr lang="en-US" sz="1500" dirty="0" err="1">
                <a:solidFill>
                  <a:schemeClr val="tx1"/>
                </a:solidFill>
                <a:latin typeface="Corbel (Body)"/>
                <a:ea typeface="+mn-ea"/>
                <a:cs typeface="+mn-cs"/>
              </a:rPr>
              <a:t>và</a:t>
            </a:r>
            <a:r>
              <a:rPr lang="en-US" sz="1500" dirty="0">
                <a:solidFill>
                  <a:schemeClr val="tx1"/>
                </a:solidFill>
                <a:latin typeface="Corbel (Body)"/>
                <a:ea typeface="+mn-ea"/>
                <a:cs typeface="+mn-cs"/>
              </a:rPr>
              <a:t> View.</a:t>
            </a:r>
          </a:p>
          <a:p>
            <a:pPr indent="-182880" defTabSz="914400">
              <a:lnSpc>
                <a:spcPct val="90000"/>
              </a:lnSpc>
              <a:buSzPct val="80000"/>
              <a:buFont typeface="Corbel" pitchFamily="34" charset="0"/>
              <a:buChar char="•"/>
            </a:pPr>
            <a:r>
              <a:rPr lang="en-US" sz="1500" dirty="0" err="1">
                <a:solidFill>
                  <a:schemeClr val="tx1"/>
                </a:solidFill>
                <a:latin typeface="Corbel (Body)"/>
                <a:ea typeface="+mn-ea"/>
                <a:cs typeface="+mn-cs"/>
              </a:rPr>
              <a:t>Dựa</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trên</a:t>
            </a:r>
            <a:r>
              <a:rPr lang="en-US" sz="1500" dirty="0">
                <a:solidFill>
                  <a:schemeClr val="tx1"/>
                </a:solidFill>
                <a:latin typeface="Corbel (Body)"/>
                <a:ea typeface="+mn-ea"/>
                <a:cs typeface="+mn-cs"/>
              </a:rPr>
              <a:t> Model </a:t>
            </a:r>
            <a:r>
              <a:rPr lang="en-US" sz="1500" dirty="0" err="1">
                <a:solidFill>
                  <a:schemeClr val="tx1"/>
                </a:solidFill>
                <a:latin typeface="Corbel (Body)"/>
                <a:ea typeface="+mn-ea"/>
                <a:cs typeface="+mn-cs"/>
              </a:rPr>
              <a:t>và</a:t>
            </a:r>
            <a:r>
              <a:rPr lang="en-US" sz="1500" dirty="0">
                <a:solidFill>
                  <a:schemeClr val="tx1"/>
                </a:solidFill>
                <a:latin typeface="Corbel (Body)"/>
                <a:ea typeface="+mn-ea"/>
                <a:cs typeface="+mn-cs"/>
              </a:rPr>
              <a:t> View, Spring MVC </a:t>
            </a:r>
            <a:r>
              <a:rPr lang="en-US" sz="1500" dirty="0" err="1">
                <a:solidFill>
                  <a:schemeClr val="tx1"/>
                </a:solidFill>
                <a:latin typeface="Corbel (Body)"/>
                <a:ea typeface="+mn-ea"/>
                <a:cs typeface="+mn-cs"/>
              </a:rPr>
              <a:t>sẽ</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sử</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dụng</a:t>
            </a:r>
            <a:r>
              <a:rPr lang="en-US" sz="1500" dirty="0">
                <a:solidFill>
                  <a:schemeClr val="tx1"/>
                </a:solidFill>
                <a:latin typeface="Corbel (Body)"/>
                <a:ea typeface="+mn-ea"/>
                <a:cs typeface="+mn-cs"/>
              </a:rPr>
              <a:t> View Resolver </a:t>
            </a:r>
            <a:r>
              <a:rPr lang="en-US" sz="1500" dirty="0" err="1">
                <a:solidFill>
                  <a:schemeClr val="tx1"/>
                </a:solidFill>
                <a:latin typeface="Corbel (Body)"/>
                <a:ea typeface="+mn-ea"/>
                <a:cs typeface="+mn-cs"/>
              </a:rPr>
              <a:t>được</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cấu</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hình</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để</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tìm</a:t>
            </a:r>
            <a:r>
              <a:rPr lang="en-US" sz="1500" dirty="0">
                <a:solidFill>
                  <a:schemeClr val="tx1"/>
                </a:solidFill>
                <a:latin typeface="Corbel (Body)"/>
                <a:ea typeface="+mn-ea"/>
                <a:cs typeface="+mn-cs"/>
              </a:rPr>
              <a:t> View </a:t>
            </a:r>
            <a:r>
              <a:rPr lang="en-US" sz="1500" dirty="0" err="1">
                <a:solidFill>
                  <a:schemeClr val="tx1"/>
                </a:solidFill>
                <a:latin typeface="Corbel (Body)"/>
                <a:ea typeface="+mn-ea"/>
                <a:cs typeface="+mn-cs"/>
              </a:rPr>
              <a:t>tương</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ứng</a:t>
            </a:r>
            <a:r>
              <a:rPr lang="en-US" sz="1500" dirty="0">
                <a:solidFill>
                  <a:schemeClr val="tx1"/>
                </a:solidFill>
                <a:latin typeface="Corbel (Body)"/>
                <a:ea typeface="+mn-ea"/>
                <a:cs typeface="+mn-cs"/>
              </a:rPr>
              <a:t> (</a:t>
            </a:r>
            <a:r>
              <a:rPr lang="en-US" sz="1500" b="1" dirty="0">
                <a:solidFill>
                  <a:schemeClr val="tx1"/>
                </a:solidFill>
                <a:latin typeface="Corbel (Body)"/>
                <a:ea typeface="+mn-ea"/>
                <a:cs typeface="+mn-cs"/>
              </a:rPr>
              <a:t>JSP</a:t>
            </a:r>
            <a:r>
              <a:rPr lang="en-US" sz="1500" dirty="0">
                <a:solidFill>
                  <a:schemeClr val="tx1"/>
                </a:solidFill>
                <a:latin typeface="Corbel (Body)"/>
                <a:ea typeface="+mn-ea"/>
                <a:cs typeface="+mn-cs"/>
              </a:rPr>
              <a:t>, </a:t>
            </a:r>
            <a:r>
              <a:rPr lang="en-US" sz="1500" b="1" dirty="0" err="1">
                <a:solidFill>
                  <a:schemeClr val="tx1"/>
                </a:solidFill>
                <a:latin typeface="Corbel (Body)"/>
                <a:ea typeface="+mn-ea"/>
                <a:cs typeface="+mn-cs"/>
              </a:rPr>
              <a:t>FreeMaker</a:t>
            </a:r>
            <a:r>
              <a:rPr lang="en-US" sz="1500" dirty="0">
                <a:solidFill>
                  <a:schemeClr val="tx1"/>
                </a:solidFill>
                <a:latin typeface="Corbel (Body)"/>
                <a:ea typeface="+mn-ea"/>
                <a:cs typeface="+mn-cs"/>
              </a:rPr>
              <a:t>, </a:t>
            </a:r>
            <a:r>
              <a:rPr lang="en-US" sz="1500" b="1" dirty="0" err="1">
                <a:solidFill>
                  <a:schemeClr val="tx1"/>
                </a:solidFill>
                <a:latin typeface="Corbel (Body)"/>
                <a:ea typeface="+mn-ea"/>
                <a:cs typeface="+mn-cs"/>
              </a:rPr>
              <a:t>Thymeleaf</a:t>
            </a:r>
            <a:r>
              <a:rPr lang="en-US" sz="1500" b="1" dirty="0">
                <a:solidFill>
                  <a:schemeClr val="tx1"/>
                </a:solidFill>
                <a:latin typeface="Corbel (Body)"/>
                <a:ea typeface="+mn-ea"/>
                <a:cs typeface="+mn-cs"/>
              </a:rPr>
              <a:t>…)</a:t>
            </a:r>
          </a:p>
          <a:p>
            <a:pPr indent="-182880" defTabSz="914400">
              <a:lnSpc>
                <a:spcPct val="90000"/>
              </a:lnSpc>
              <a:buSzPct val="80000"/>
              <a:buFont typeface="Corbel" pitchFamily="34" charset="0"/>
              <a:buChar char="•"/>
            </a:pPr>
            <a:r>
              <a:rPr lang="en-US" sz="1500" dirty="0">
                <a:solidFill>
                  <a:schemeClr val="tx1"/>
                </a:solidFill>
                <a:latin typeface="Corbel (Body)"/>
                <a:ea typeface="+mn-ea"/>
                <a:cs typeface="+mn-cs"/>
              </a:rPr>
              <a:t>View </a:t>
            </a:r>
            <a:r>
              <a:rPr lang="en-US" sz="1500" dirty="0" err="1">
                <a:solidFill>
                  <a:schemeClr val="tx1"/>
                </a:solidFill>
                <a:latin typeface="Corbel (Body)"/>
                <a:ea typeface="+mn-ea"/>
                <a:cs typeface="+mn-cs"/>
              </a:rPr>
              <a:t>sẽ</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được</a:t>
            </a:r>
            <a:r>
              <a:rPr lang="en-US" sz="1500" dirty="0">
                <a:solidFill>
                  <a:schemeClr val="tx1"/>
                </a:solidFill>
                <a:latin typeface="Corbel (Body)"/>
                <a:ea typeface="+mn-ea"/>
                <a:cs typeface="+mn-cs"/>
              </a:rPr>
              <a:t> generate </a:t>
            </a:r>
            <a:r>
              <a:rPr lang="en-US" sz="1500" dirty="0" err="1">
                <a:solidFill>
                  <a:schemeClr val="tx1"/>
                </a:solidFill>
                <a:latin typeface="Corbel (Body)"/>
                <a:ea typeface="+mn-ea"/>
                <a:cs typeface="+mn-cs"/>
              </a:rPr>
              <a:t>và</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trả</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về</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kết</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quả</a:t>
            </a:r>
            <a:r>
              <a:rPr lang="en-US" sz="1500" dirty="0">
                <a:solidFill>
                  <a:schemeClr val="tx1"/>
                </a:solidFill>
                <a:latin typeface="Corbel (Body)"/>
                <a:ea typeface="+mn-ea"/>
                <a:cs typeface="+mn-cs"/>
              </a:rPr>
              <a:t> </a:t>
            </a:r>
            <a:r>
              <a:rPr lang="en-US" sz="1500" dirty="0" err="1">
                <a:solidFill>
                  <a:schemeClr val="tx1"/>
                </a:solidFill>
                <a:latin typeface="Corbel (Body)"/>
                <a:ea typeface="+mn-ea"/>
                <a:cs typeface="+mn-cs"/>
              </a:rPr>
              <a:t>trong</a:t>
            </a:r>
            <a:r>
              <a:rPr lang="en-US" sz="1500" dirty="0">
                <a:solidFill>
                  <a:schemeClr val="tx1"/>
                </a:solidFill>
                <a:latin typeface="Corbel (Body)"/>
                <a:ea typeface="+mn-ea"/>
                <a:cs typeface="+mn-cs"/>
              </a:rPr>
              <a:t> response </a:t>
            </a:r>
            <a:r>
              <a:rPr lang="en-US" sz="1500" dirty="0" err="1">
                <a:solidFill>
                  <a:schemeClr val="tx1"/>
                </a:solidFill>
                <a:latin typeface="Corbel (Body)"/>
                <a:ea typeface="+mn-ea"/>
                <a:cs typeface="+mn-cs"/>
              </a:rPr>
              <a:t>cho</a:t>
            </a:r>
            <a:r>
              <a:rPr lang="en-US" sz="1500" dirty="0">
                <a:solidFill>
                  <a:schemeClr val="tx1"/>
                </a:solidFill>
                <a:latin typeface="Corbel (Body)"/>
                <a:ea typeface="+mn-ea"/>
                <a:cs typeface="+mn-cs"/>
              </a:rPr>
              <a:t> client</a:t>
            </a:r>
          </a:p>
        </p:txBody>
      </p:sp>
    </p:spTree>
    <p:extLst>
      <p:ext uri="{BB962C8B-B14F-4D97-AF65-F5344CB8AC3E}">
        <p14:creationId xmlns:p14="http://schemas.microsoft.com/office/powerpoint/2010/main" val="3501711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182880"/>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4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299" y="241299"/>
            <a:ext cx="8661399" cy="1414780"/>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65B91859-D5E6-904F-9789-5BC974C1E80E}"/>
              </a:ext>
            </a:extLst>
          </p:cNvPr>
          <p:cNvSpPr>
            <a:spLocks noGrp="1"/>
          </p:cNvSpPr>
          <p:nvPr>
            <p:ph type="title"/>
          </p:nvPr>
        </p:nvSpPr>
        <p:spPr>
          <a:xfrm>
            <a:off x="857250" y="457200"/>
            <a:ext cx="7406640" cy="1017270"/>
          </a:xfrm>
        </p:spPr>
        <p:txBody>
          <a:bodyPr vert="horz" lIns="91440" tIns="45720" rIns="91440" bIns="45720" rtlCol="0" anchor="ctr">
            <a:normAutofit/>
          </a:bodyPr>
          <a:lstStyle/>
          <a:p>
            <a:pPr defTabSz="914400">
              <a:spcBef>
                <a:spcPct val="0"/>
              </a:spcBef>
            </a:pPr>
            <a:r>
              <a:rPr lang="en-US" sz="3100" dirty="0">
                <a:solidFill>
                  <a:srgbClr val="FFFFFF"/>
                </a:solidFill>
                <a:latin typeface="+mj-lt"/>
                <a:ea typeface="+mj-ea"/>
                <a:cs typeface="+mj-cs"/>
              </a:rPr>
              <a:t>Spring Boot </a:t>
            </a:r>
            <a:r>
              <a:rPr lang="en-US" sz="3100" dirty="0" err="1">
                <a:solidFill>
                  <a:srgbClr val="FFFFFF"/>
                </a:solidFill>
                <a:latin typeface="+mj-lt"/>
                <a:ea typeface="+mj-ea"/>
                <a:cs typeface="+mj-cs"/>
              </a:rPr>
              <a:t>hỗ</a:t>
            </a:r>
            <a:r>
              <a:rPr lang="en-US" sz="3100" dirty="0">
                <a:solidFill>
                  <a:srgbClr val="FFFFFF"/>
                </a:solidFill>
                <a:latin typeface="+mj-lt"/>
                <a:ea typeface="+mj-ea"/>
                <a:cs typeface="+mj-cs"/>
              </a:rPr>
              <a:t> </a:t>
            </a:r>
            <a:r>
              <a:rPr lang="en-US" sz="3100" dirty="0" err="1">
                <a:solidFill>
                  <a:srgbClr val="FFFFFF"/>
                </a:solidFill>
                <a:latin typeface="+mj-lt"/>
                <a:ea typeface="+mj-ea"/>
                <a:cs typeface="+mj-cs"/>
              </a:rPr>
              <a:t>trợ</a:t>
            </a:r>
            <a:r>
              <a:rPr lang="en-US" sz="3100" dirty="0">
                <a:solidFill>
                  <a:srgbClr val="FFFFFF"/>
                </a:solidFill>
                <a:latin typeface="+mj-lt"/>
                <a:ea typeface="+mj-ea"/>
                <a:cs typeface="+mj-cs"/>
              </a:rPr>
              <a:t> </a:t>
            </a:r>
            <a:r>
              <a:rPr lang="en-US" sz="3100" dirty="0" err="1">
                <a:solidFill>
                  <a:srgbClr val="FFFFFF"/>
                </a:solidFill>
                <a:latin typeface="+mj-lt"/>
                <a:ea typeface="+mj-ea"/>
                <a:cs typeface="+mj-cs"/>
              </a:rPr>
              <a:t>cấu</a:t>
            </a:r>
            <a:r>
              <a:rPr lang="en-US" sz="3100" dirty="0">
                <a:solidFill>
                  <a:srgbClr val="FFFFFF"/>
                </a:solidFill>
                <a:latin typeface="+mj-lt"/>
                <a:ea typeface="+mj-ea"/>
                <a:cs typeface="+mj-cs"/>
              </a:rPr>
              <a:t> </a:t>
            </a:r>
            <a:r>
              <a:rPr lang="en-US" sz="3100" dirty="0" err="1">
                <a:solidFill>
                  <a:srgbClr val="FFFFFF"/>
                </a:solidFill>
                <a:latin typeface="+mj-lt"/>
                <a:ea typeface="+mj-ea"/>
                <a:cs typeface="+mj-cs"/>
              </a:rPr>
              <a:t>hình</a:t>
            </a:r>
            <a:r>
              <a:rPr lang="en-US" sz="3100" dirty="0">
                <a:solidFill>
                  <a:srgbClr val="FFFFFF"/>
                </a:solidFill>
                <a:latin typeface="+mj-lt"/>
                <a:ea typeface="+mj-ea"/>
                <a:cs typeface="+mj-cs"/>
              </a:rPr>
              <a:t> </a:t>
            </a:r>
            <a:r>
              <a:rPr lang="en-US" sz="3100" dirty="0" err="1">
                <a:solidFill>
                  <a:srgbClr val="FFFFFF"/>
                </a:solidFill>
                <a:latin typeface="+mj-lt"/>
                <a:ea typeface="+mj-ea"/>
                <a:cs typeface="+mj-cs"/>
              </a:rPr>
              <a:t>ViewResolver</a:t>
            </a:r>
            <a:endParaRPr lang="en-US" sz="3100" dirty="0">
              <a:solidFill>
                <a:srgbClr val="FFFFFF"/>
              </a:solidFill>
              <a:latin typeface="+mj-lt"/>
              <a:ea typeface="+mj-ea"/>
              <a:cs typeface="+mj-cs"/>
            </a:endParaRPr>
          </a:p>
        </p:txBody>
      </p:sp>
      <p:sp useBgFill="1">
        <p:nvSpPr>
          <p:cNvPr id="17" name="Rectangle 16">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97380"/>
            <a:ext cx="9144000" cy="3246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E06A0051-C007-4353-A657-A50EB208F759}"/>
              </a:ext>
            </a:extLst>
          </p:cNvPr>
          <p:cNvSpPr>
            <a:spLocks noGrp="1"/>
          </p:cNvSpPr>
          <p:nvPr>
            <p:ph type="body" idx="1"/>
          </p:nvPr>
        </p:nvSpPr>
        <p:spPr>
          <a:xfrm>
            <a:off x="857250" y="2139396"/>
            <a:ext cx="7404653" cy="2821223"/>
          </a:xfrm>
        </p:spPr>
        <p:txBody>
          <a:bodyPr vert="horz" lIns="91440" tIns="45720" rIns="91440" bIns="45720" rtlCol="0">
            <a:normAutofit/>
          </a:bodyPr>
          <a:lstStyle/>
          <a:p>
            <a:pPr indent="-182880" defTabSz="914400">
              <a:lnSpc>
                <a:spcPct val="90000"/>
              </a:lnSpc>
              <a:buSzPct val="80000"/>
              <a:buFont typeface="Corbel" pitchFamily="34" charset="0"/>
              <a:buChar char="•"/>
            </a:pPr>
            <a:r>
              <a:rPr lang="vi-VN" sz="1500" dirty="0">
                <a:solidFill>
                  <a:schemeClr val="tx1"/>
                </a:solidFill>
                <a:latin typeface="Corbel (Body)"/>
                <a:ea typeface="+mn-ea"/>
                <a:cs typeface="+mn-cs"/>
              </a:rPr>
              <a:t>Khi phát triển một dự án Spring Boot, thường chỉ sử dụng duy nhất một công nghệ cho tầng View (JSP, Thymeleaf, ..), Spring Boot sẽ tự động cấu hình một ViewResolver để làm việc với công nghệ đó. Tuy nhiên trong trường hợp sử dụng nhiều công nghệ cho tầng View, phải tự cấu hình tất cả các ViewResolver cần thiết. </a:t>
            </a:r>
            <a:endParaRPr lang="en-US" sz="1500" dirty="0">
              <a:solidFill>
                <a:schemeClr val="tx1"/>
              </a:solidFill>
              <a:latin typeface="Corbel (Body)"/>
              <a:ea typeface="+mn-ea"/>
              <a:cs typeface="+mn-cs"/>
            </a:endParaRPr>
          </a:p>
          <a:p>
            <a:pPr indent="-182880" defTabSz="914400">
              <a:lnSpc>
                <a:spcPct val="90000"/>
              </a:lnSpc>
              <a:buSzPct val="80000"/>
              <a:buFont typeface="Corbel" pitchFamily="34" charset="0"/>
              <a:buChar char="•"/>
            </a:pPr>
            <a:r>
              <a:rPr lang="vi-VN" sz="1500" dirty="0">
                <a:solidFill>
                  <a:schemeClr val="tx1"/>
                </a:solidFill>
                <a:latin typeface="Corbel (Body)"/>
                <a:ea typeface="+mn-ea"/>
                <a:cs typeface="+mn-cs"/>
              </a:rPr>
              <a:t>Trong trường hợp sử dụng nhiều công nghệ cho tầng View, sẽ có nhiều ViewResolver tham gia vào luồng đi (flow) của ứng dụng. Các ViewResolver được sắp xếp theo thứ tự ưu tiên (0, 1, 2, ..). Nếu ViewResolver (0) không tìm thấy "View Name" cần thiết, ViewResolver (1) sẽ được sử dụng, ... </a:t>
            </a:r>
            <a:endParaRPr lang="en-US" sz="1500" dirty="0">
              <a:solidFill>
                <a:schemeClr val="tx1"/>
              </a:solidFill>
              <a:latin typeface="Corbel (Body)"/>
              <a:ea typeface="+mn-ea"/>
              <a:cs typeface="+mn-cs"/>
            </a:endParaRPr>
          </a:p>
        </p:txBody>
      </p:sp>
    </p:spTree>
    <p:extLst>
      <p:ext uri="{BB962C8B-B14F-4D97-AF65-F5344CB8AC3E}">
        <p14:creationId xmlns:p14="http://schemas.microsoft.com/office/powerpoint/2010/main" val="135275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Picture 4" descr="A picture containing logo&#10;&#10;Description automatically generated">
            <a:extLst>
              <a:ext uri="{FF2B5EF4-FFF2-40B4-BE49-F238E27FC236}">
                <a16:creationId xmlns:a16="http://schemas.microsoft.com/office/drawing/2014/main" id="{3C435431-5F29-4DA6-A867-329F111C828A}"/>
              </a:ext>
            </a:extLst>
          </p:cNvPr>
          <p:cNvPicPr>
            <a:picLocks noChangeAspect="1"/>
          </p:cNvPicPr>
          <p:nvPr/>
        </p:nvPicPr>
        <p:blipFill>
          <a:blip r:embed="rId3"/>
          <a:stretch>
            <a:fillRect/>
          </a:stretch>
        </p:blipFill>
        <p:spPr>
          <a:xfrm>
            <a:off x="654048" y="1233423"/>
            <a:ext cx="4534182" cy="2675167"/>
          </a:xfrm>
          <a:prstGeom prst="rect">
            <a:avLst/>
          </a:prstGeom>
        </p:spPr>
      </p:pic>
      <p:graphicFrame>
        <p:nvGraphicFramePr>
          <p:cNvPr id="10" name="Content Placeholder 7">
            <a:extLst>
              <a:ext uri="{FF2B5EF4-FFF2-40B4-BE49-F238E27FC236}">
                <a16:creationId xmlns:a16="http://schemas.microsoft.com/office/drawing/2014/main" id="{ACED4D3A-9F5F-4677-8C5D-9A3A05E6743B}"/>
              </a:ext>
            </a:extLst>
          </p:cNvPr>
          <p:cNvGraphicFramePr>
            <a:graphicFrameLocks noGrp="1"/>
          </p:cNvGraphicFramePr>
          <p:nvPr>
            <p:ph sz="quarter" idx="13"/>
            <p:extLst>
              <p:ext uri="{D42A27DB-BD31-4B8C-83A1-F6EECF244321}">
                <p14:modId xmlns:p14="http://schemas.microsoft.com/office/powerpoint/2010/main" val="2612911077"/>
              </p:ext>
            </p:extLst>
          </p:nvPr>
        </p:nvGraphicFramePr>
        <p:xfrm>
          <a:off x="5241169" y="145043"/>
          <a:ext cx="3795625" cy="49377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589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182880"/>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4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299" y="241299"/>
            <a:ext cx="8661399" cy="1414780"/>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65B91859-D5E6-904F-9789-5BC974C1E80E}"/>
              </a:ext>
            </a:extLst>
          </p:cNvPr>
          <p:cNvSpPr>
            <a:spLocks noGrp="1"/>
          </p:cNvSpPr>
          <p:nvPr>
            <p:ph type="title"/>
          </p:nvPr>
        </p:nvSpPr>
        <p:spPr>
          <a:xfrm>
            <a:off x="857250" y="457200"/>
            <a:ext cx="7406640" cy="1017270"/>
          </a:xfrm>
        </p:spPr>
        <p:txBody>
          <a:bodyPr vert="horz" lIns="91440" tIns="45720" rIns="91440" bIns="45720" rtlCol="0" anchor="ctr">
            <a:normAutofit/>
          </a:bodyPr>
          <a:lstStyle/>
          <a:p>
            <a:pPr defTabSz="914400">
              <a:spcBef>
                <a:spcPct val="0"/>
              </a:spcBef>
            </a:pPr>
            <a:r>
              <a:rPr lang="en-US" sz="4400" dirty="0" err="1">
                <a:solidFill>
                  <a:srgbClr val="FFFFFF"/>
                </a:solidFill>
                <a:latin typeface="+mj-lt"/>
                <a:ea typeface="+mj-ea"/>
                <a:cs typeface="+mj-cs"/>
              </a:rPr>
              <a:t>Giới</a:t>
            </a:r>
            <a:r>
              <a:rPr lang="en-US" sz="4400" dirty="0">
                <a:solidFill>
                  <a:srgbClr val="FFFFFF"/>
                </a:solidFill>
                <a:latin typeface="+mj-lt"/>
                <a:ea typeface="+mj-ea"/>
                <a:cs typeface="+mj-cs"/>
              </a:rPr>
              <a:t> </a:t>
            </a:r>
            <a:r>
              <a:rPr lang="en-US" sz="4400" dirty="0" err="1">
                <a:solidFill>
                  <a:srgbClr val="FFFFFF"/>
                </a:solidFill>
                <a:latin typeface="+mj-lt"/>
                <a:ea typeface="+mj-ea"/>
                <a:cs typeface="+mj-cs"/>
              </a:rPr>
              <a:t>thiệu</a:t>
            </a:r>
            <a:r>
              <a:rPr lang="en-US" sz="4400" dirty="0">
                <a:solidFill>
                  <a:srgbClr val="FFFFFF"/>
                </a:solidFill>
                <a:latin typeface="+mj-lt"/>
                <a:ea typeface="+mj-ea"/>
                <a:cs typeface="+mj-cs"/>
              </a:rPr>
              <a:t> ThymeLeaf</a:t>
            </a:r>
          </a:p>
        </p:txBody>
      </p:sp>
      <p:sp useBgFill="1">
        <p:nvSpPr>
          <p:cNvPr id="17" name="Rectangle 16">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97380"/>
            <a:ext cx="9144000" cy="3246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E06A0051-C007-4353-A657-A50EB208F759}"/>
              </a:ext>
            </a:extLst>
          </p:cNvPr>
          <p:cNvSpPr>
            <a:spLocks noGrp="1"/>
          </p:cNvSpPr>
          <p:nvPr>
            <p:ph type="body" idx="1"/>
          </p:nvPr>
        </p:nvSpPr>
        <p:spPr>
          <a:xfrm>
            <a:off x="241299" y="1897378"/>
            <a:ext cx="8793479" cy="3246119"/>
          </a:xfrm>
        </p:spPr>
        <p:txBody>
          <a:bodyPr vert="horz" lIns="91440" tIns="45720" rIns="91440" bIns="45720" rtlCol="0">
            <a:normAutofit lnSpcReduction="10000"/>
          </a:bodyPr>
          <a:lstStyle/>
          <a:p>
            <a:pPr indent="-182880" defTabSz="914400">
              <a:lnSpc>
                <a:spcPct val="90000"/>
              </a:lnSpc>
              <a:buSzPct val="80000"/>
              <a:buFont typeface="Corbel" pitchFamily="34" charset="0"/>
              <a:buChar char="•"/>
            </a:pPr>
            <a:r>
              <a:rPr lang="vi-VN" sz="1500" dirty="0">
                <a:solidFill>
                  <a:schemeClr val="tx1"/>
                </a:solidFill>
                <a:latin typeface="Corbel (Body)"/>
              </a:rPr>
              <a:t>Thymeleaf là một Java Template Engine</a:t>
            </a:r>
            <a:r>
              <a:rPr lang="en-US" sz="1500" dirty="0">
                <a:solidFill>
                  <a:schemeClr val="tx1"/>
                </a:solidFill>
                <a:latin typeface="Corbel (Body)"/>
              </a:rPr>
              <a:t> </a:t>
            </a:r>
            <a:r>
              <a:rPr lang="en-US" sz="1500" dirty="0" err="1">
                <a:solidFill>
                  <a:schemeClr val="tx1"/>
                </a:solidFill>
                <a:latin typeface="Corbel (Body)"/>
              </a:rPr>
              <a:t>phía</a:t>
            </a:r>
            <a:r>
              <a:rPr lang="en-US" sz="1500" dirty="0">
                <a:solidFill>
                  <a:schemeClr val="tx1"/>
                </a:solidFill>
                <a:latin typeface="Corbel (Body)"/>
              </a:rPr>
              <a:t> server (</a:t>
            </a:r>
            <a:r>
              <a:rPr lang="en-US" sz="1500" dirty="0" err="1">
                <a:solidFill>
                  <a:schemeClr val="tx1"/>
                </a:solidFill>
                <a:latin typeface="Corbel (Body)"/>
              </a:rPr>
              <a:t>Tầng</a:t>
            </a:r>
            <a:r>
              <a:rPr lang="en-US" sz="1500" dirty="0">
                <a:solidFill>
                  <a:schemeClr val="tx1"/>
                </a:solidFill>
                <a:latin typeface="Corbel (Body)"/>
              </a:rPr>
              <a:t> View </a:t>
            </a:r>
            <a:r>
              <a:rPr lang="en-US" sz="1500" dirty="0" err="1">
                <a:solidFill>
                  <a:schemeClr val="tx1"/>
                </a:solidFill>
                <a:latin typeface="Corbel (Body)"/>
              </a:rPr>
              <a:t>trong</a:t>
            </a:r>
            <a:r>
              <a:rPr lang="en-US" sz="1500" dirty="0">
                <a:solidFill>
                  <a:schemeClr val="tx1"/>
                </a:solidFill>
                <a:latin typeface="Corbel (Body)"/>
              </a:rPr>
              <a:t> Spring MVC)</a:t>
            </a:r>
          </a:p>
          <a:p>
            <a:pPr indent="-182880" defTabSz="914400">
              <a:lnSpc>
                <a:spcPct val="90000"/>
              </a:lnSpc>
              <a:buSzPct val="80000"/>
              <a:buFont typeface="Corbel" pitchFamily="34" charset="0"/>
              <a:buChar char="•"/>
            </a:pPr>
            <a:r>
              <a:rPr lang="vi-VN" sz="1500" dirty="0">
                <a:solidFill>
                  <a:schemeClr val="tx1"/>
                </a:solidFill>
                <a:latin typeface="Corbel (Body)"/>
              </a:rPr>
              <a:t>Có nhiệm vụ xử lý và generate ra các file HTML, XML, v.v..</a:t>
            </a:r>
            <a:endParaRPr lang="en-US" sz="1500" dirty="0">
              <a:solidFill>
                <a:schemeClr val="tx1"/>
              </a:solidFill>
              <a:latin typeface="Corbel (Body)"/>
            </a:endParaRPr>
          </a:p>
          <a:p>
            <a:pPr indent="-182880" defTabSz="914400">
              <a:lnSpc>
                <a:spcPct val="90000"/>
              </a:lnSpc>
              <a:buSzPct val="80000"/>
              <a:buFont typeface="Corbel" pitchFamily="34" charset="0"/>
              <a:buChar char="•"/>
            </a:pPr>
            <a:r>
              <a:rPr lang="vi-VN" sz="1500" dirty="0">
                <a:solidFill>
                  <a:schemeClr val="tx1"/>
                </a:solidFill>
                <a:latin typeface="Corbel (Body)"/>
              </a:rPr>
              <a:t>Các file HMTL do Thymeleaf tạo ra là nhờ kết hợp dữ liệu và template + quy tắc để sinh ra một file HTML chứa đầy đủ thông tin.</a:t>
            </a:r>
            <a:endParaRPr lang="en-US" sz="1500" dirty="0">
              <a:solidFill>
                <a:schemeClr val="tx1"/>
              </a:solidFill>
              <a:latin typeface="Corbel (Body)"/>
            </a:endParaRPr>
          </a:p>
          <a:p>
            <a:pPr indent="-182880" defTabSz="914400">
              <a:lnSpc>
                <a:spcPct val="90000"/>
              </a:lnSpc>
              <a:buSzPct val="80000"/>
              <a:buFont typeface="Corbel" pitchFamily="34" charset="0"/>
              <a:buChar char="•"/>
            </a:pPr>
            <a:r>
              <a:rPr lang="en-US" sz="1500" dirty="0" err="1">
                <a:solidFill>
                  <a:schemeClr val="tx1"/>
                </a:solidFill>
                <a:latin typeface="Corbel (Body)"/>
              </a:rPr>
              <a:t>Sử</a:t>
            </a:r>
            <a:r>
              <a:rPr lang="en-US" sz="1500" dirty="0">
                <a:solidFill>
                  <a:schemeClr val="tx1"/>
                </a:solidFill>
                <a:latin typeface="Corbel (Body)"/>
              </a:rPr>
              <a:t> </a:t>
            </a:r>
            <a:r>
              <a:rPr lang="en-US" sz="1500" dirty="0" err="1">
                <a:solidFill>
                  <a:schemeClr val="tx1"/>
                </a:solidFill>
                <a:latin typeface="Corbel (Body)"/>
              </a:rPr>
              <a:t>dụng</a:t>
            </a:r>
            <a:r>
              <a:rPr lang="en-US" sz="1500" dirty="0">
                <a:solidFill>
                  <a:schemeClr val="tx1"/>
                </a:solidFill>
                <a:latin typeface="Corbel (Body)"/>
              </a:rPr>
              <a:t> </a:t>
            </a:r>
            <a:r>
              <a:rPr lang="en-US" sz="1500" dirty="0" err="1">
                <a:solidFill>
                  <a:schemeClr val="tx1"/>
                </a:solidFill>
                <a:latin typeface="Corbel (Body)"/>
              </a:rPr>
              <a:t>trong</a:t>
            </a:r>
            <a:r>
              <a:rPr lang="en-US" sz="1500" dirty="0">
                <a:solidFill>
                  <a:schemeClr val="tx1"/>
                </a:solidFill>
                <a:latin typeface="Corbel (Body)"/>
              </a:rPr>
              <a:t> Spring Boot</a:t>
            </a:r>
          </a:p>
          <a:p>
            <a:pPr lvl="1" indent="-182880" defTabSz="914400">
              <a:buSzPct val="80000"/>
              <a:buFont typeface="Corbel" pitchFamily="34" charset="0"/>
              <a:buChar char="•"/>
            </a:pPr>
            <a:r>
              <a:rPr lang="en-US" sz="1500" dirty="0">
                <a:solidFill>
                  <a:schemeClr val="tx1"/>
                </a:solidFill>
                <a:latin typeface="Corbel (Body)"/>
              </a:rPr>
              <a:t>Dependency</a:t>
            </a:r>
          </a:p>
          <a:p>
            <a:pPr lvl="1" indent="-182880" defTabSz="914400">
              <a:buSzPct val="80000"/>
              <a:buFont typeface="Corbel" pitchFamily="34" charset="0"/>
              <a:buChar char="•"/>
            </a:pPr>
            <a:endParaRPr lang="en-US" sz="1500" dirty="0">
              <a:solidFill>
                <a:schemeClr val="tx1"/>
              </a:solidFill>
              <a:latin typeface="Corbel (Body)"/>
            </a:endParaRPr>
          </a:p>
          <a:p>
            <a:pPr lvl="1" indent="-182880" defTabSz="914400">
              <a:buSzPct val="80000"/>
              <a:buFont typeface="Corbel" pitchFamily="34" charset="0"/>
              <a:buChar char="•"/>
            </a:pPr>
            <a:endParaRPr lang="en-US" sz="1500" dirty="0">
              <a:solidFill>
                <a:schemeClr val="tx1"/>
              </a:solidFill>
              <a:latin typeface="Corbel (Body)"/>
            </a:endParaRPr>
          </a:p>
          <a:p>
            <a:pPr lvl="1" indent="-182880" defTabSz="914400">
              <a:buSzPct val="80000"/>
              <a:buFont typeface="Corbel" pitchFamily="34" charset="0"/>
              <a:buChar char="•"/>
            </a:pPr>
            <a:r>
              <a:rPr lang="en-US" sz="1500" dirty="0" err="1">
                <a:solidFill>
                  <a:schemeClr val="tx1"/>
                </a:solidFill>
                <a:latin typeface="Corbel (Body)"/>
              </a:rPr>
              <a:t>Các</a:t>
            </a:r>
            <a:r>
              <a:rPr lang="en-US" sz="1500" dirty="0">
                <a:solidFill>
                  <a:schemeClr val="tx1"/>
                </a:solidFill>
                <a:latin typeface="Corbel (Body)"/>
              </a:rPr>
              <a:t> file html </a:t>
            </a:r>
            <a:r>
              <a:rPr lang="en-US" sz="1500" dirty="0" err="1">
                <a:solidFill>
                  <a:schemeClr val="tx1"/>
                </a:solidFill>
                <a:latin typeface="Corbel (Body)"/>
              </a:rPr>
              <a:t>đặt</a:t>
            </a:r>
            <a:r>
              <a:rPr lang="en-US" sz="1500" dirty="0">
                <a:solidFill>
                  <a:schemeClr val="tx1"/>
                </a:solidFill>
                <a:latin typeface="Corbel (Body)"/>
              </a:rPr>
              <a:t> </a:t>
            </a:r>
            <a:r>
              <a:rPr lang="en-US" sz="1500" dirty="0" err="1">
                <a:solidFill>
                  <a:schemeClr val="tx1"/>
                </a:solidFill>
                <a:latin typeface="Corbel (Body)"/>
              </a:rPr>
              <a:t>trong</a:t>
            </a:r>
            <a:r>
              <a:rPr lang="en-US" sz="1500" dirty="0">
                <a:solidFill>
                  <a:schemeClr val="tx1"/>
                </a:solidFill>
                <a:latin typeface="Corbel (Body)"/>
              </a:rPr>
              <a:t> </a:t>
            </a:r>
            <a:r>
              <a:rPr lang="en-US" sz="1500" dirty="0" err="1">
                <a:solidFill>
                  <a:schemeClr val="tx1"/>
                </a:solidFill>
                <a:latin typeface="Corbel (Body)"/>
              </a:rPr>
              <a:t>thư</a:t>
            </a:r>
            <a:r>
              <a:rPr lang="en-US" sz="1500" dirty="0">
                <a:solidFill>
                  <a:schemeClr val="tx1"/>
                </a:solidFill>
                <a:latin typeface="Corbel (Body)"/>
              </a:rPr>
              <a:t> </a:t>
            </a:r>
            <a:r>
              <a:rPr lang="en-US" sz="1500" dirty="0" err="1">
                <a:solidFill>
                  <a:schemeClr val="tx1"/>
                </a:solidFill>
                <a:latin typeface="Corbel (Body)"/>
              </a:rPr>
              <a:t>mục</a:t>
            </a:r>
            <a:r>
              <a:rPr lang="en-US" sz="1500" dirty="0">
                <a:solidFill>
                  <a:schemeClr val="tx1"/>
                </a:solidFill>
                <a:latin typeface="Corbel (Body)"/>
              </a:rPr>
              <a:t> </a:t>
            </a:r>
            <a:r>
              <a:rPr lang="en-US" sz="1600" b="1" dirty="0" err="1"/>
              <a:t>src</a:t>
            </a:r>
            <a:r>
              <a:rPr lang="en-US" sz="1600" b="1" dirty="0"/>
              <a:t>/main/resources/templates</a:t>
            </a:r>
          </a:p>
          <a:p>
            <a:pPr indent="-182880" defTabSz="914400">
              <a:buSzPct val="80000"/>
              <a:buFont typeface="Corbel" pitchFamily="34" charset="0"/>
              <a:buChar char="•"/>
            </a:pPr>
            <a:r>
              <a:rPr lang="en-US" sz="1500" dirty="0" err="1">
                <a:solidFill>
                  <a:schemeClr val="tx1"/>
                </a:solidFill>
                <a:latin typeface="Corbel (Body)"/>
              </a:rPr>
              <a:t>Tham</a:t>
            </a:r>
            <a:r>
              <a:rPr lang="en-US" sz="1500" dirty="0">
                <a:solidFill>
                  <a:schemeClr val="tx1"/>
                </a:solidFill>
                <a:latin typeface="Corbel (Body)"/>
              </a:rPr>
              <a:t> </a:t>
            </a:r>
            <a:r>
              <a:rPr lang="en-US" sz="1500" dirty="0" err="1">
                <a:solidFill>
                  <a:schemeClr val="tx1"/>
                </a:solidFill>
                <a:latin typeface="Corbel (Body)"/>
              </a:rPr>
              <a:t>khảo</a:t>
            </a:r>
            <a:r>
              <a:rPr lang="en-US" sz="1500" dirty="0">
                <a:solidFill>
                  <a:schemeClr val="tx1"/>
                </a:solidFill>
                <a:latin typeface="Corbel (Body)"/>
              </a:rPr>
              <a:t> : https://www.thymeleaf.org/doc/tutorials/2.1/usingthymeleaf.html</a:t>
            </a:r>
            <a:endParaRPr lang="vi-VN" sz="1500" dirty="0">
              <a:solidFill>
                <a:schemeClr val="tx1"/>
              </a:solidFill>
              <a:latin typeface="Corbel (Body)"/>
            </a:endParaRPr>
          </a:p>
          <a:p>
            <a:pPr indent="-182880" defTabSz="914400">
              <a:lnSpc>
                <a:spcPct val="90000"/>
              </a:lnSpc>
              <a:buSzPct val="80000"/>
              <a:buFont typeface="Corbel" pitchFamily="34" charset="0"/>
              <a:buChar char="•"/>
            </a:pPr>
            <a:endParaRPr lang="en-US" sz="700" dirty="0">
              <a:solidFill>
                <a:schemeClr val="tx1"/>
              </a:solidFill>
              <a:latin typeface="+mn-lt"/>
              <a:ea typeface="+mn-ea"/>
              <a:cs typeface="+mn-cs"/>
            </a:endParaRPr>
          </a:p>
          <a:p>
            <a:pPr indent="-182880" defTabSz="914400">
              <a:lnSpc>
                <a:spcPct val="90000"/>
              </a:lnSpc>
              <a:buSzPct val="80000"/>
              <a:buFont typeface="Corbel" pitchFamily="34" charset="0"/>
              <a:buChar char="•"/>
            </a:pPr>
            <a:endParaRPr lang="en-US" sz="700" dirty="0">
              <a:solidFill>
                <a:schemeClr val="tx1"/>
              </a:solidFill>
              <a:latin typeface="+mn-lt"/>
              <a:ea typeface="+mn-ea"/>
              <a:cs typeface="+mn-cs"/>
            </a:endParaRPr>
          </a:p>
        </p:txBody>
      </p:sp>
      <p:pic>
        <p:nvPicPr>
          <p:cNvPr id="4" name="Picture 3">
            <a:extLst>
              <a:ext uri="{FF2B5EF4-FFF2-40B4-BE49-F238E27FC236}">
                <a16:creationId xmlns:a16="http://schemas.microsoft.com/office/drawing/2014/main" id="{60F69A83-822A-410A-B1FF-38DB0F7409F3}"/>
              </a:ext>
            </a:extLst>
          </p:cNvPr>
          <p:cNvPicPr>
            <a:picLocks noChangeAspect="1"/>
          </p:cNvPicPr>
          <p:nvPr/>
        </p:nvPicPr>
        <p:blipFill>
          <a:blip r:embed="rId3"/>
          <a:stretch>
            <a:fillRect/>
          </a:stretch>
        </p:blipFill>
        <p:spPr>
          <a:xfrm>
            <a:off x="930455" y="3798944"/>
            <a:ext cx="5439289" cy="663506"/>
          </a:xfrm>
          <a:prstGeom prst="rect">
            <a:avLst/>
          </a:prstGeom>
        </p:spPr>
      </p:pic>
    </p:spTree>
    <p:extLst>
      <p:ext uri="{BB962C8B-B14F-4D97-AF65-F5344CB8AC3E}">
        <p14:creationId xmlns:p14="http://schemas.microsoft.com/office/powerpoint/2010/main" val="352900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182880"/>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182880"/>
            <a:ext cx="8793480" cy="4783454"/>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995" y="2800350"/>
            <a:ext cx="61722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ED84DD6-8A68-4994-8094-8DDBE89BF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182880"/>
            <a:ext cx="8791575" cy="478345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176049D7-366E-4AC9-B689-460CC28F8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4708" y="185165"/>
            <a:ext cx="3298316" cy="4783454"/>
          </a:xfrm>
          <a:prstGeom prst="rect">
            <a:avLst/>
          </a:prstGeom>
          <a:solidFill>
            <a:srgbClr val="A6B727"/>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BC9E91F8-C4AE-4EB0-8B76-FF3F3FC718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77713" y="3304397"/>
            <a:ext cx="2072306"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4AD45A04-4150-4943-BB06-EEEDDD73B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450" y="185166"/>
            <a:ext cx="8793480" cy="4783454"/>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Title 2">
            <a:extLst>
              <a:ext uri="{FF2B5EF4-FFF2-40B4-BE49-F238E27FC236}">
                <a16:creationId xmlns:a16="http://schemas.microsoft.com/office/drawing/2014/main" id="{65B91859-D5E6-904F-9789-5BC974C1E80E}"/>
              </a:ext>
            </a:extLst>
          </p:cNvPr>
          <p:cNvSpPr>
            <a:spLocks noGrp="1"/>
          </p:cNvSpPr>
          <p:nvPr>
            <p:ph type="title"/>
          </p:nvPr>
        </p:nvSpPr>
        <p:spPr>
          <a:xfrm>
            <a:off x="6146353" y="643256"/>
            <a:ext cx="2335025" cy="2717133"/>
          </a:xfrm>
        </p:spPr>
        <p:txBody>
          <a:bodyPr vert="horz" lIns="91440" tIns="45720" rIns="91440" bIns="45720" rtlCol="0" anchor="b">
            <a:normAutofit/>
          </a:bodyPr>
          <a:lstStyle/>
          <a:p>
            <a:pPr algn="ctr" defTabSz="914400">
              <a:lnSpc>
                <a:spcPct val="85000"/>
              </a:lnSpc>
              <a:spcBef>
                <a:spcPct val="0"/>
              </a:spcBef>
            </a:pPr>
            <a:r>
              <a:rPr lang="en-US" sz="2900" b="1" cap="all">
                <a:solidFill>
                  <a:srgbClr val="FFFFFF"/>
                </a:solidFill>
                <a:latin typeface="+mj-lt"/>
                <a:ea typeface="+mj-ea"/>
                <a:cs typeface="+mj-cs"/>
              </a:rPr>
              <a:t>Giới thiệu ThymeLeaf</a:t>
            </a:r>
          </a:p>
        </p:txBody>
      </p:sp>
      <p:pic>
        <p:nvPicPr>
          <p:cNvPr id="9" name="Picture 8" descr="Graphical user interface, text, application, Word&#10;&#10;Description automatically generated">
            <a:extLst>
              <a:ext uri="{FF2B5EF4-FFF2-40B4-BE49-F238E27FC236}">
                <a16:creationId xmlns:a16="http://schemas.microsoft.com/office/drawing/2014/main" id="{45A76571-0C52-48FB-95A3-FF4E45F600E5}"/>
              </a:ext>
            </a:extLst>
          </p:cNvPr>
          <p:cNvPicPr>
            <a:picLocks noChangeAspect="1"/>
          </p:cNvPicPr>
          <p:nvPr/>
        </p:nvPicPr>
        <p:blipFill>
          <a:blip r:embed="rId3"/>
          <a:stretch>
            <a:fillRect/>
          </a:stretch>
        </p:blipFill>
        <p:spPr>
          <a:xfrm>
            <a:off x="1211091" y="372699"/>
            <a:ext cx="3628434" cy="4398102"/>
          </a:xfrm>
          <a:prstGeom prst="rect">
            <a:avLst/>
          </a:prstGeom>
        </p:spPr>
      </p:pic>
    </p:spTree>
    <p:extLst>
      <p:ext uri="{BB962C8B-B14F-4D97-AF65-F5344CB8AC3E}">
        <p14:creationId xmlns:p14="http://schemas.microsoft.com/office/powerpoint/2010/main" val="275455457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10883</TotalTime>
  <Words>2922</Words>
  <Application>Microsoft Office PowerPoint</Application>
  <PresentationFormat>On-screen Show (16:9)</PresentationFormat>
  <Paragraphs>371</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Corbel</vt:lpstr>
      <vt:lpstr>Corbel (Body)</vt:lpstr>
      <vt:lpstr>Verdana</vt:lpstr>
      <vt:lpstr>Basis</vt:lpstr>
      <vt:lpstr>Spring MVC  Và ThymeLeaf</vt:lpstr>
      <vt:lpstr>Spring MVC Và  ThymeLeaf</vt:lpstr>
      <vt:lpstr>Spring MVC</vt:lpstr>
      <vt:lpstr>Cơ chế xử lý Request và Response trong Spring MVC</vt:lpstr>
      <vt:lpstr>Cơ chế xử lý Request và Response trong Spring MVC</vt:lpstr>
      <vt:lpstr>Spring Boot hỗ trợ cấu hình ViewResolver</vt:lpstr>
      <vt:lpstr>PowerPoint Presentation</vt:lpstr>
      <vt:lpstr>Giới thiệu ThymeLeaf</vt:lpstr>
      <vt:lpstr>Giới thiệu ThymeLeaf</vt:lpstr>
      <vt:lpstr>PowerPoint Presentation</vt:lpstr>
      <vt:lpstr>Giới thiệu ThymeLeaf</vt:lpstr>
      <vt:lpstr>Thông báo(Message)</vt:lpstr>
      <vt:lpstr>Biến(Variable)</vt:lpstr>
      <vt:lpstr>Biến(Variable)</vt:lpstr>
      <vt:lpstr>Biến(Variable)</vt:lpstr>
      <vt:lpstr>PowerPoint Presentation</vt:lpstr>
      <vt:lpstr>Biến(Variable)</vt:lpstr>
      <vt:lpstr>Biến(Variable)</vt:lpstr>
      <vt:lpstr>Biến(Variable)</vt:lpstr>
      <vt:lpstr>Biến(Variable)</vt:lpstr>
      <vt:lpstr>Toán tử Elvis (operator)</vt:lpstr>
      <vt:lpstr>Vòng lặp</vt:lpstr>
      <vt:lpstr>Điều kiện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Microsoft Office User</dc:creator>
  <cp:lastModifiedBy>Thinh Tran Van</cp:lastModifiedBy>
  <cp:revision>323</cp:revision>
  <cp:lastPrinted>2019-08-12T07:52:59Z</cp:lastPrinted>
  <dcterms:created xsi:type="dcterms:W3CDTF">2020-10-08T07:31:06Z</dcterms:created>
  <dcterms:modified xsi:type="dcterms:W3CDTF">2021-06-02T11:53:55Z</dcterms:modified>
</cp:coreProperties>
</file>