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36"/>
  </p:notesMasterIdLst>
  <p:sldIdLst>
    <p:sldId id="256" r:id="rId2"/>
    <p:sldId id="279" r:id="rId3"/>
    <p:sldId id="257" r:id="rId4"/>
    <p:sldId id="258" r:id="rId5"/>
    <p:sldId id="259" r:id="rId6"/>
    <p:sldId id="260" r:id="rId7"/>
    <p:sldId id="261" r:id="rId8"/>
    <p:sldId id="262" r:id="rId9"/>
    <p:sldId id="263" r:id="rId10"/>
    <p:sldId id="264" r:id="rId11"/>
    <p:sldId id="265" r:id="rId12"/>
    <p:sldId id="266" r:id="rId13"/>
    <p:sldId id="267" r:id="rId14"/>
    <p:sldId id="268" r:id="rId15"/>
    <p:sldId id="275" r:id="rId16"/>
    <p:sldId id="276" r:id="rId17"/>
    <p:sldId id="269" r:id="rId18"/>
    <p:sldId id="270" r:id="rId19"/>
    <p:sldId id="271" r:id="rId20"/>
    <p:sldId id="272" r:id="rId21"/>
    <p:sldId id="273" r:id="rId22"/>
    <p:sldId id="274" r:id="rId23"/>
    <p:sldId id="277" r:id="rId24"/>
    <p:sldId id="285" r:id="rId25"/>
    <p:sldId id="286" r:id="rId26"/>
    <p:sldId id="278" r:id="rId27"/>
    <p:sldId id="280" r:id="rId28"/>
    <p:sldId id="281" r:id="rId29"/>
    <p:sldId id="284" r:id="rId30"/>
    <p:sldId id="287" r:id="rId31"/>
    <p:sldId id="288" r:id="rId32"/>
    <p:sldId id="289" r:id="rId33"/>
    <p:sldId id="290" r:id="rId34"/>
    <p:sldId id="291" r:id="rId35"/>
  </p:sldIdLst>
  <p:sldSz cx="9144000" cy="5143500" type="screen16x9"/>
  <p:notesSz cx="6858000" cy="9144000"/>
  <p:embeddedFontLst>
    <p:embeddedFont>
      <p:font typeface="Lato" panose="020F0502020204030203" pitchFamily="34" charset="77"/>
      <p:regular r:id="rId37"/>
      <p:bold r:id="rId38"/>
      <p:italic r:id="rId39"/>
      <p:boldItalic r:id="rId40"/>
    </p:embeddedFont>
    <p:embeddedFont>
      <p:font typeface="Raleway" panose="020B0503030101060003" pitchFamily="34" charset="77"/>
      <p:regular r:id="rId41"/>
      <p:bold r:id="rId42"/>
      <p:italic r:id="rId43"/>
      <p:boldItalic r:id="rId44"/>
    </p:embeddedFont>
    <p:embeddedFont>
      <p:font typeface="Roboto Mono"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82"/>
    <p:restoredTop sz="94629"/>
  </p:normalViewPr>
  <p:slideViewPr>
    <p:cSldViewPr snapToGrid="0">
      <p:cViewPr varScale="1">
        <p:scale>
          <a:sx n="204" d="100"/>
          <a:sy n="204" d="100"/>
        </p:scale>
        <p:origin x="1128"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f604c358a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f604c358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f604c358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f604c358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f54d8f6e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f54d8f6e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f5bce5d1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f5bce5d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f5bce5d1d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f5bce5d1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f5bce5d1d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f5bce5d1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f5bce5d1d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f5bce5d1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f5bce5d1d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5f5bce5d1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f5bce5d1d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f5bce5d1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f616187b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f616187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Font typeface="Verdana"/>
              <a:buNone/>
              <a:defRPr sz="4200">
                <a:solidFill>
                  <a:schemeClr val="dk2"/>
                </a:solidFill>
                <a:latin typeface="Verdana"/>
                <a:ea typeface="Verdana"/>
                <a:cs typeface="Verdana"/>
                <a:sym typeface="Verdana"/>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Verdana"/>
              <a:buNone/>
              <a:defRPr sz="1600">
                <a:latin typeface="Verdana"/>
                <a:ea typeface="Verdana"/>
                <a:cs typeface="Verdana"/>
                <a:sym typeface="Verdana"/>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713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729442" y="77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235200" y="106650"/>
            <a:ext cx="87072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1pPr>
            <a:lvl2pPr lvl="1">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2pPr>
            <a:lvl3pPr lvl="2">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3pPr>
            <a:lvl4pPr lvl="3">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4pPr>
            <a:lvl5pPr lvl="4">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5pPr>
            <a:lvl6pPr lvl="5">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6pPr>
            <a:lvl7pPr lvl="6">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7pPr>
            <a:lvl8pPr lvl="7">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8pPr>
            <a:lvl9pPr lvl="8">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9pPr>
          </a:lstStyle>
          <a:p>
            <a:endParaRPr/>
          </a:p>
        </p:txBody>
      </p:sp>
      <p:sp>
        <p:nvSpPr>
          <p:cNvPr id="29" name="Google Shape;29;p4"/>
          <p:cNvSpPr txBox="1">
            <a:spLocks noGrp="1"/>
          </p:cNvSpPr>
          <p:nvPr>
            <p:ph type="body" idx="1"/>
          </p:nvPr>
        </p:nvSpPr>
        <p:spPr>
          <a:xfrm>
            <a:off x="235200" y="1013100"/>
            <a:ext cx="8616000" cy="3912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Verdana"/>
              <a:buNone/>
              <a:defRPr sz="2800" b="1">
                <a:latin typeface="Verdana"/>
                <a:ea typeface="Verdana"/>
                <a:cs typeface="Verdana"/>
                <a:sym typeface="Verdana"/>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Verdana"/>
              <a:buChar char="●"/>
              <a:defRPr sz="1300">
                <a:solidFill>
                  <a:schemeClr val="accent1"/>
                </a:solidFill>
                <a:latin typeface="Verdana"/>
                <a:ea typeface="Verdana"/>
                <a:cs typeface="Verdana"/>
                <a:sym typeface="Verdana"/>
              </a:defRPr>
            </a:lvl1pPr>
            <a:lvl2pPr marL="914400" lvl="1"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2pPr>
            <a:lvl3pPr marL="1371600" lvl="2"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3pPr>
            <a:lvl4pPr marL="1828800" lvl="3"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4pPr>
            <a:lvl5pPr marL="2286000" lvl="4"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5pPr>
            <a:lvl6pPr marL="2743200" lvl="5"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6pPr>
            <a:lvl7pPr marL="3200400" lvl="6"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7pPr>
            <a:lvl8pPr marL="3657600" lvl="7"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8pPr>
            <a:lvl9pPr marL="4114800" lvl="8" indent="-298450">
              <a:lnSpc>
                <a:spcPct val="115000"/>
              </a:lnSpc>
              <a:spcBef>
                <a:spcPts val="1600"/>
              </a:spcBef>
              <a:spcAft>
                <a:spcPts val="1600"/>
              </a:spcAft>
              <a:buClr>
                <a:schemeClr val="accent1"/>
              </a:buClr>
              <a:buSzPts val="1100"/>
              <a:buFont typeface="Verdana"/>
              <a:buChar char="■"/>
              <a:defRPr sz="1100">
                <a:solidFill>
                  <a:schemeClr val="accent1"/>
                </a:solidFill>
                <a:latin typeface="Verdana"/>
                <a:ea typeface="Verdana"/>
                <a:cs typeface="Verdana"/>
                <a:sym typeface="Verdana"/>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HeroTransitions/Hero" TargetMode="Externa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brew.sh/"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12350" y="1322450"/>
            <a:ext cx="82143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Stevia Layout</a:t>
            </a:r>
            <a:endParaRPr/>
          </a:p>
        </p:txBody>
      </p:sp>
      <p:sp>
        <p:nvSpPr>
          <p:cNvPr id="87" name="Google Shape;87;p13"/>
          <p:cNvSpPr txBox="1">
            <a:spLocks noGrp="1"/>
          </p:cNvSpPr>
          <p:nvPr>
            <p:ph type="subTitle" idx="1"/>
          </p:nvPr>
        </p:nvSpPr>
        <p:spPr>
          <a:xfrm>
            <a:off x="575125" y="3172900"/>
            <a:ext cx="7842600" cy="1107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000000"/>
                </a:solidFill>
              </a:rPr>
              <a:t>Layout giao diện bằng cú pháp Stevia</a:t>
            </a:r>
            <a:br>
              <a:rPr lang="en" sz="1800">
                <a:solidFill>
                  <a:srgbClr val="000000"/>
                </a:solidFill>
              </a:rPr>
            </a:br>
            <a:r>
              <a:rPr lang="en" sz="1800">
                <a:solidFill>
                  <a:srgbClr val="000000"/>
                </a:solidFill>
              </a:rPr>
              <a:t>cuong@techmaster.vn</a:t>
            </a:r>
            <a:endParaRPr sz="1800">
              <a:solidFill>
                <a:srgbClr val="000000"/>
              </a:solidFill>
            </a:endParaRPr>
          </a:p>
        </p:txBody>
      </p:sp>
      <p:pic>
        <p:nvPicPr>
          <p:cNvPr id="88" name="Google Shape;88;p13"/>
          <p:cNvPicPr preferRelativeResize="0"/>
          <p:nvPr/>
        </p:nvPicPr>
        <p:blipFill>
          <a:blip r:embed="rId3">
            <a:alphaModFix/>
          </a:blip>
          <a:stretch>
            <a:fillRect/>
          </a:stretch>
        </p:blipFill>
        <p:spPr>
          <a:xfrm>
            <a:off x="7783075" y="0"/>
            <a:ext cx="1284726" cy="473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a:off x="235200" y="106650"/>
            <a:ext cx="87072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khác WorkSpace như thế nào</a:t>
            </a:r>
            <a:endParaRPr/>
          </a:p>
        </p:txBody>
      </p:sp>
      <p:sp>
        <p:nvSpPr>
          <p:cNvPr id="146" name="Google Shape;146;p21"/>
          <p:cNvSpPr txBox="1">
            <a:spLocks noGrp="1"/>
          </p:cNvSpPr>
          <p:nvPr>
            <p:ph type="body" idx="1"/>
          </p:nvPr>
        </p:nvSpPr>
        <p:spPr>
          <a:xfrm>
            <a:off x="235200" y="896463"/>
            <a:ext cx="8616000" cy="89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WorkSpace gồm nhiều Project</a:t>
            </a:r>
            <a:endParaRPr/>
          </a:p>
        </p:txBody>
      </p:sp>
      <p:sp>
        <p:nvSpPr>
          <p:cNvPr id="147" name="Google Shape;147;p21"/>
          <p:cNvSpPr/>
          <p:nvPr/>
        </p:nvSpPr>
        <p:spPr>
          <a:xfrm>
            <a:off x="2337900" y="2042675"/>
            <a:ext cx="4501800" cy="207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2631550" y="2346325"/>
            <a:ext cx="1113300" cy="5889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My Project</a:t>
            </a:r>
            <a:endParaRPr/>
          </a:p>
        </p:txBody>
      </p:sp>
      <p:sp>
        <p:nvSpPr>
          <p:cNvPr id="149" name="Google Shape;149;p21"/>
          <p:cNvSpPr/>
          <p:nvPr/>
        </p:nvSpPr>
        <p:spPr>
          <a:xfrm>
            <a:off x="3928925" y="2208300"/>
            <a:ext cx="2649900" cy="171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p:nvPr/>
        </p:nvSpPr>
        <p:spPr>
          <a:xfrm>
            <a:off x="4072125" y="2346325"/>
            <a:ext cx="1113300" cy="5889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Stevia</a:t>
            </a:r>
            <a:endParaRPr/>
          </a:p>
        </p:txBody>
      </p:sp>
      <p:sp>
        <p:nvSpPr>
          <p:cNvPr id="151" name="Google Shape;151;p21"/>
          <p:cNvSpPr/>
          <p:nvPr/>
        </p:nvSpPr>
        <p:spPr>
          <a:xfrm>
            <a:off x="5347075" y="2346325"/>
            <a:ext cx="1113300" cy="5889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Alamorefire</a:t>
            </a:r>
            <a:endParaRPr/>
          </a:p>
        </p:txBody>
      </p:sp>
      <p:sp>
        <p:nvSpPr>
          <p:cNvPr id="152" name="Google Shape;152;p21"/>
          <p:cNvSpPr/>
          <p:nvPr/>
        </p:nvSpPr>
        <p:spPr>
          <a:xfrm>
            <a:off x="4072125" y="3151350"/>
            <a:ext cx="1113300" cy="5889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podX</a:t>
            </a:r>
            <a:endParaRPr/>
          </a:p>
        </p:txBody>
      </p:sp>
      <p:sp>
        <p:nvSpPr>
          <p:cNvPr id="153" name="Google Shape;153;p21"/>
          <p:cNvSpPr/>
          <p:nvPr/>
        </p:nvSpPr>
        <p:spPr>
          <a:xfrm>
            <a:off x="5347075" y="3146825"/>
            <a:ext cx="1113300" cy="5889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podY</a:t>
            </a:r>
            <a:endParaRPr/>
          </a:p>
        </p:txBody>
      </p:sp>
      <p:sp>
        <p:nvSpPr>
          <p:cNvPr id="154" name="Google Shape;154;p21"/>
          <p:cNvSpPr/>
          <p:nvPr/>
        </p:nvSpPr>
        <p:spPr>
          <a:xfrm>
            <a:off x="745300" y="2475150"/>
            <a:ext cx="1444500" cy="1325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Workspace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Ví dụ Stevia đơn giản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2" name="Rectangle 1">
            <a:extLst>
              <a:ext uri="{FF2B5EF4-FFF2-40B4-BE49-F238E27FC236}">
                <a16:creationId xmlns:a16="http://schemas.microsoft.com/office/drawing/2014/main" id="{70A863D8-7E83-E940-A148-2195733A2FBA}"/>
              </a:ext>
            </a:extLst>
          </p:cNvPr>
          <p:cNvSpPr/>
          <p:nvPr/>
        </p:nvSpPr>
        <p:spPr>
          <a:xfrm>
            <a:off x="131736" y="311454"/>
            <a:ext cx="5656881" cy="4616648"/>
          </a:xfrm>
          <a:prstGeom prst="rect">
            <a:avLst/>
          </a:prstGeom>
          <a:solidFill>
            <a:schemeClr val="bg2"/>
          </a:solidFill>
        </p:spPr>
        <p:txBody>
          <a:bodyPr wrap="square">
            <a:spAutoFit/>
          </a:bodyPr>
          <a:lstStyle/>
          <a:p>
            <a:r>
              <a:rPr lang="en-US">
                <a:solidFill>
                  <a:srgbClr val="F7439D"/>
                </a:solidFill>
                <a:effectLst/>
                <a:latin typeface="Menlo" panose="020B0609030804020204" pitchFamily="49" charset="0"/>
              </a:rPr>
              <a:t>import</a:t>
            </a:r>
            <a:r>
              <a:rPr lang="en-US">
                <a:solidFill>
                  <a:srgbClr val="FFFFFF"/>
                </a:solidFill>
                <a:effectLst/>
                <a:latin typeface="Menlo" panose="020B0609030804020204" pitchFamily="49" charset="0"/>
              </a:rPr>
              <a:t> UIKit</a:t>
            </a:r>
            <a:endParaRPr lang="en-US">
              <a:solidFill>
                <a:srgbClr val="F7439D"/>
              </a:solidFill>
              <a:effectLst/>
              <a:latin typeface="Menlo" panose="020B0609030804020204" pitchFamily="49" charset="0"/>
            </a:endParaRPr>
          </a:p>
          <a:p>
            <a:r>
              <a:rPr lang="en-US">
                <a:solidFill>
                  <a:srgbClr val="F7439D"/>
                </a:solidFill>
                <a:effectLst/>
                <a:latin typeface="Menlo" panose="020B0609030804020204" pitchFamily="49" charset="0"/>
              </a:rPr>
              <a:t>import</a:t>
            </a:r>
            <a:r>
              <a:rPr lang="en-US">
                <a:solidFill>
                  <a:srgbClr val="FFFFFF"/>
                </a:solidFill>
                <a:effectLst/>
                <a:latin typeface="Menlo" panose="020B0609030804020204" pitchFamily="49" charset="0"/>
              </a:rPr>
              <a:t> Stevia</a:t>
            </a:r>
          </a:p>
          <a:p>
            <a:r>
              <a:rPr lang="en-US">
                <a:solidFill>
                  <a:srgbClr val="F7439D"/>
                </a:solidFill>
                <a:effectLst/>
                <a:latin typeface="Menlo" panose="020B0609030804020204" pitchFamily="49" charset="0"/>
              </a:rPr>
              <a:t>class</a:t>
            </a:r>
            <a:r>
              <a:rPr lang="en-US">
                <a:solidFill>
                  <a:srgbClr val="FFFFFF"/>
                </a:solidFill>
                <a:effectLst/>
                <a:latin typeface="Menlo" panose="020B0609030804020204" pitchFamily="49" charset="0"/>
              </a:rPr>
              <a:t> CenterPhoto: </a:t>
            </a:r>
            <a:r>
              <a:rPr lang="en-US">
                <a:solidFill>
                  <a:srgbClr val="6AE3CB"/>
                </a:solidFill>
                <a:effectLst/>
                <a:latin typeface="Menlo" panose="020B0609030804020204" pitchFamily="49" charset="0"/>
              </a:rPr>
              <a:t>UIViewController</a:t>
            </a:r>
            <a:r>
              <a:rPr lang="en-US">
                <a:solidFill>
                  <a:srgbClr val="FFFFFF"/>
                </a:solidFill>
                <a:effectLst/>
                <a:latin typeface="Menlo" panose="020B0609030804020204" pitchFamily="49" charset="0"/>
              </a:rPr>
              <a:t> {</a:t>
            </a:r>
            <a:endParaRPr lang="en-US">
              <a:solidFill>
                <a:srgbClr val="6AE3CB"/>
              </a:solidFill>
              <a:effectLst/>
              <a:latin typeface="Menlo" panose="020B0609030804020204" pitchFamily="49" charset="0"/>
            </a:endParaRPr>
          </a:p>
          <a:p>
            <a:br>
              <a:rPr lang="en-US">
                <a:effectLst/>
                <a:latin typeface="Helvetica" pitchFamily="2" charset="0"/>
              </a:rPr>
            </a:br>
            <a:r>
              <a:rPr lang="en-US">
                <a:effectLst/>
                <a:latin typeface="Helvetica" pitchFamily="2" charset="0"/>
              </a:rPr>
              <a:t>  </a:t>
            </a:r>
            <a:r>
              <a:rPr lang="en-US">
                <a:solidFill>
                  <a:srgbClr val="F7439D"/>
                </a:solidFill>
                <a:effectLst/>
                <a:latin typeface="Menlo" panose="020B0609030804020204" pitchFamily="49" charset="0"/>
              </a:rPr>
              <a:t>let</a:t>
            </a:r>
            <a:r>
              <a:rPr lang="en-US">
                <a:solidFill>
                  <a:srgbClr val="FFFFFF"/>
                </a:solidFill>
                <a:effectLst/>
                <a:latin typeface="Menlo" panose="020B0609030804020204" pitchFamily="49" charset="0"/>
              </a:rPr>
              <a:t> photo = </a:t>
            </a:r>
            <a:r>
              <a:rPr lang="en-US">
                <a:solidFill>
                  <a:srgbClr val="6AE3CB"/>
                </a:solidFill>
                <a:effectLst/>
                <a:latin typeface="Menlo" panose="020B0609030804020204" pitchFamily="49" charset="0"/>
              </a:rPr>
              <a:t>UIImageView</a:t>
            </a:r>
            <a:r>
              <a:rPr lang="en-US">
                <a:solidFill>
                  <a:srgbClr val="FFFFFF"/>
                </a:solidFill>
                <a:effectLst/>
                <a:latin typeface="Menlo" panose="020B0609030804020204" pitchFamily="49" charset="0"/>
              </a:rPr>
              <a:t>(image: </a:t>
            </a:r>
            <a:r>
              <a:rPr lang="en-US">
                <a:solidFill>
                  <a:srgbClr val="6AE3CB"/>
                </a:solidFill>
                <a:effectLst/>
                <a:latin typeface="Menlo" panose="020B0609030804020204" pitchFamily="49" charset="0"/>
              </a:rPr>
              <a:t>UIImage</a:t>
            </a:r>
            <a:r>
              <a:rPr lang="en-US">
                <a:solidFill>
                  <a:srgbClr val="FFFFFF"/>
                </a:solidFill>
                <a:effectLst/>
                <a:latin typeface="Menlo" panose="020B0609030804020204" pitchFamily="49" charset="0"/>
              </a:rPr>
              <a:t>.</a:t>
            </a:r>
            <a:r>
              <a:rPr lang="en-US">
                <a:solidFill>
                  <a:srgbClr val="6AE3CB"/>
                </a:solidFill>
                <a:effectLst/>
                <a:latin typeface="Menlo" panose="020B0609030804020204" pitchFamily="49" charset="0"/>
              </a:rPr>
              <a:t>init</a:t>
            </a:r>
            <a:r>
              <a:rPr lang="en-US">
                <a:solidFill>
                  <a:srgbClr val="FFFFFF"/>
                </a:solidFill>
                <a:effectLst/>
                <a:latin typeface="Menlo" panose="020B0609030804020204" pitchFamily="49" charset="0"/>
              </a:rPr>
              <a:t>(named: </a:t>
            </a:r>
            <a:r>
              <a:rPr lang="en-US">
                <a:solidFill>
                  <a:srgbClr val="FF5F63"/>
                </a:solidFill>
                <a:effectLst/>
                <a:latin typeface="Menlo" panose="020B0609030804020204" pitchFamily="49" charset="0"/>
              </a:rPr>
              <a:t>"stefania"</a:t>
            </a:r>
            <a:r>
              <a:rPr lang="en-US">
                <a:solidFill>
                  <a:srgbClr val="FFFFFF"/>
                </a:solidFill>
                <a:effectLst/>
                <a:latin typeface="Menlo" panose="020B0609030804020204" pitchFamily="49" charset="0"/>
              </a:rPr>
              <a:t>))</a:t>
            </a:r>
          </a:p>
          <a:p>
            <a:r>
              <a:rPr lang="en-US">
                <a:solidFill>
                  <a:srgbClr val="FFFFFF"/>
                </a:solidFill>
                <a:effectLst/>
                <a:latin typeface="Menlo" panose="020B0609030804020204" pitchFamily="49" charset="0"/>
              </a:rPr>
              <a:t> </a:t>
            </a:r>
            <a:r>
              <a:rPr lang="en-US">
                <a:solidFill>
                  <a:srgbClr val="F7439D"/>
                </a:solidFill>
                <a:effectLst/>
                <a:latin typeface="Menlo" panose="020B0609030804020204" pitchFamily="49" charset="0"/>
              </a:rPr>
              <a:t>override</a:t>
            </a:r>
            <a:r>
              <a:rPr lang="en-US">
                <a:solidFill>
                  <a:srgbClr val="FFFFFF"/>
                </a:solidFill>
                <a:effectLst/>
                <a:latin typeface="Menlo" panose="020B0609030804020204" pitchFamily="49" charset="0"/>
              </a:rPr>
              <a:t> </a:t>
            </a:r>
            <a:r>
              <a:rPr lang="en-US">
                <a:solidFill>
                  <a:srgbClr val="F7439D"/>
                </a:solidFill>
                <a:effectLst/>
                <a:latin typeface="Menlo" panose="020B0609030804020204" pitchFamily="49" charset="0"/>
              </a:rPr>
              <a:t>func</a:t>
            </a:r>
            <a:r>
              <a:rPr lang="en-US">
                <a:solidFill>
                  <a:srgbClr val="FFFFFF"/>
                </a:solidFill>
                <a:effectLst/>
                <a:latin typeface="Menlo" panose="020B0609030804020204" pitchFamily="49" charset="0"/>
              </a:rPr>
              <a:t> viewDidLoad() {</a:t>
            </a:r>
          </a:p>
          <a:p>
            <a:r>
              <a:rPr lang="en-US">
                <a:solidFill>
                  <a:srgbClr val="FFFFFF"/>
                </a:solidFill>
                <a:effectLst/>
                <a:latin typeface="Menlo" panose="020B0609030804020204" pitchFamily="49" charset="0"/>
              </a:rPr>
              <a:t>   </a:t>
            </a:r>
            <a:r>
              <a:rPr lang="en-US">
                <a:solidFill>
                  <a:srgbClr val="F7439D"/>
                </a:solidFill>
                <a:effectLst/>
                <a:latin typeface="Menlo" panose="020B0609030804020204" pitchFamily="49" charset="0"/>
              </a:rPr>
              <a:t>super</a:t>
            </a:r>
            <a:r>
              <a:rPr lang="en-US">
                <a:solidFill>
                  <a:srgbClr val="FFFFFF"/>
                </a:solidFill>
                <a:effectLst/>
                <a:latin typeface="Menlo" panose="020B0609030804020204" pitchFamily="49" charset="0"/>
              </a:rPr>
              <a:t>.</a:t>
            </a:r>
            <a:r>
              <a:rPr lang="en-US">
                <a:solidFill>
                  <a:srgbClr val="6AE3CB"/>
                </a:solidFill>
                <a:effectLst/>
                <a:latin typeface="Menlo" panose="020B0609030804020204" pitchFamily="49" charset="0"/>
              </a:rPr>
              <a:t>viewDidLoad</a:t>
            </a:r>
            <a:r>
              <a:rPr lang="en-US">
                <a:solidFill>
                  <a:srgbClr val="FFFFFF"/>
                </a:solidFill>
                <a:effectLst/>
                <a:latin typeface="Menlo" panose="020B0609030804020204" pitchFamily="49" charset="0"/>
              </a:rPr>
              <a:t>()</a:t>
            </a:r>
            <a:endParaRPr lang="en-US">
              <a:solidFill>
                <a:srgbClr val="6AE3CB"/>
              </a:solidFill>
              <a:effectLst/>
              <a:latin typeface="Menlo" panose="020B0609030804020204" pitchFamily="49" charset="0"/>
            </a:endParaRPr>
          </a:p>
          <a:p>
            <a:r>
              <a:rPr lang="en-US">
                <a:solidFill>
                  <a:srgbClr val="FFFFFF"/>
                </a:solidFill>
                <a:effectLst/>
                <a:latin typeface="Menlo" panose="020B0609030804020204" pitchFamily="49" charset="0"/>
              </a:rPr>
              <a:t>   </a:t>
            </a:r>
            <a:r>
              <a:rPr lang="en-US">
                <a:solidFill>
                  <a:srgbClr val="6AE3CB"/>
                </a:solidFill>
                <a:effectLst/>
                <a:latin typeface="Menlo" panose="020B0609030804020204" pitchFamily="49" charset="0"/>
              </a:rPr>
              <a:t>view</a:t>
            </a:r>
            <a:r>
              <a:rPr lang="en-US">
                <a:solidFill>
                  <a:srgbClr val="FFFFFF"/>
                </a:solidFill>
                <a:effectLst/>
                <a:latin typeface="Menlo" panose="020B0609030804020204" pitchFamily="49" charset="0"/>
              </a:rPr>
              <a:t>.</a:t>
            </a:r>
            <a:r>
              <a:rPr lang="en-US">
                <a:solidFill>
                  <a:srgbClr val="6AE3CB"/>
                </a:solidFill>
                <a:effectLst/>
                <a:latin typeface="Menlo" panose="020B0609030804020204" pitchFamily="49" charset="0"/>
              </a:rPr>
              <a:t>backgroundColor</a:t>
            </a:r>
            <a:r>
              <a:rPr lang="en-US">
                <a:solidFill>
                  <a:srgbClr val="FFFFFF"/>
                </a:solidFill>
                <a:effectLst/>
                <a:latin typeface="Menlo" panose="020B0609030804020204" pitchFamily="49" charset="0"/>
              </a:rPr>
              <a:t> = </a:t>
            </a:r>
            <a:r>
              <a:rPr lang="en-US">
                <a:solidFill>
                  <a:srgbClr val="6AE3CB"/>
                </a:solidFill>
                <a:effectLst/>
                <a:latin typeface="Menlo" panose="020B0609030804020204" pitchFamily="49" charset="0"/>
              </a:rPr>
              <a:t>UIColor</a:t>
            </a:r>
            <a:r>
              <a:rPr lang="en-US">
                <a:solidFill>
                  <a:srgbClr val="FFFFFF"/>
                </a:solidFill>
                <a:effectLst/>
                <a:latin typeface="Menlo" panose="020B0609030804020204" pitchFamily="49" charset="0"/>
              </a:rPr>
              <a:t>.</a:t>
            </a:r>
            <a:r>
              <a:rPr lang="en-US">
                <a:solidFill>
                  <a:srgbClr val="6AE3CB"/>
                </a:solidFill>
                <a:effectLst/>
                <a:latin typeface="Menlo" panose="020B0609030804020204" pitchFamily="49" charset="0"/>
              </a:rPr>
              <a:t>white</a:t>
            </a:r>
          </a:p>
          <a:p>
            <a:r>
              <a:rPr lang="en-US">
                <a:solidFill>
                  <a:srgbClr val="FFFFFF"/>
                </a:solidFill>
                <a:effectLst/>
                <a:latin typeface="Menlo" panose="020B0609030804020204" pitchFamily="49" charset="0"/>
              </a:rPr>
              <a:t>   </a:t>
            </a:r>
            <a:r>
              <a:rPr lang="en-US">
                <a:solidFill>
                  <a:srgbClr val="6AE3CB"/>
                </a:solidFill>
                <a:effectLst/>
                <a:latin typeface="Menlo" panose="020B0609030804020204" pitchFamily="49" charset="0"/>
              </a:rPr>
              <a:t>view</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sv</a:t>
            </a:r>
            <a:r>
              <a:rPr lang="en-US">
                <a:solidFill>
                  <a:srgbClr val="FFFFFF"/>
                </a:solidFill>
                <a:effectLst/>
                <a:latin typeface="Menlo" panose="020B0609030804020204" pitchFamily="49" charset="0"/>
              </a:rPr>
              <a:t>(</a:t>
            </a:r>
          </a:p>
          <a:p>
            <a:r>
              <a:rPr lang="en-US">
                <a:solidFill>
                  <a:srgbClr val="FFFFFF"/>
                </a:solidFill>
                <a:effectLst/>
                <a:latin typeface="Menlo" panose="020B0609030804020204" pitchFamily="49" charset="0"/>
              </a:rPr>
              <a:t>     </a:t>
            </a:r>
            <a:r>
              <a:rPr lang="en-US">
                <a:solidFill>
                  <a:srgbClr val="A3E66F"/>
                </a:solidFill>
                <a:effectLst/>
                <a:latin typeface="Menlo" panose="020B0609030804020204" pitchFamily="49" charset="0"/>
              </a:rPr>
              <a:t>photo</a:t>
            </a:r>
            <a:endParaRPr lang="en-US">
              <a:solidFill>
                <a:srgbClr val="FFFFFF"/>
              </a:solidFill>
              <a:effectLst/>
              <a:latin typeface="Menlo" panose="020B0609030804020204" pitchFamily="49" charset="0"/>
            </a:endParaRPr>
          </a:p>
          <a:p>
            <a:r>
              <a:rPr lang="en-US">
                <a:solidFill>
                  <a:srgbClr val="FFFFFF"/>
                </a:solidFill>
                <a:effectLst/>
                <a:latin typeface="Menlo" panose="020B0609030804020204" pitchFamily="49" charset="0"/>
              </a:rPr>
              <a:t>   )</a:t>
            </a:r>
          </a:p>
          <a:p>
            <a:r>
              <a:rPr lang="en-US">
                <a:solidFill>
                  <a:srgbClr val="FFFFFF"/>
                </a:solidFill>
                <a:effectLst/>
                <a:latin typeface="Menlo" panose="020B0609030804020204" pitchFamily="49" charset="0"/>
              </a:rPr>
              <a:t>   </a:t>
            </a:r>
            <a:r>
              <a:rPr lang="en-US">
                <a:solidFill>
                  <a:srgbClr val="7F8C99"/>
                </a:solidFill>
                <a:effectLst/>
                <a:latin typeface="Menlo" panose="020B0609030804020204" pitchFamily="49" charset="0"/>
              </a:rPr>
              <a:t>/*</a:t>
            </a:r>
            <a:endParaRPr lang="en-US">
              <a:solidFill>
                <a:srgbClr val="FFFFFF"/>
              </a:solidFill>
              <a:effectLst/>
              <a:latin typeface="Menlo" panose="020B0609030804020204" pitchFamily="49" charset="0"/>
            </a:endParaRPr>
          </a:p>
          <a:p>
            <a:r>
              <a:rPr lang="en-US">
                <a:solidFill>
                  <a:srgbClr val="7F8C99"/>
                </a:solidFill>
                <a:effectLst/>
                <a:latin typeface="Menlo" panose="020B0609030804020204" pitchFamily="49" charset="0"/>
              </a:rPr>
              <a:t>     photo.centerHorizontally()</a:t>
            </a:r>
          </a:p>
          <a:p>
            <a:r>
              <a:rPr lang="en-US">
                <a:solidFill>
                  <a:srgbClr val="7F8C99"/>
                </a:solidFill>
                <a:effectLst/>
                <a:latin typeface="Menlo" panose="020B0609030804020204" pitchFamily="49" charset="0"/>
              </a:rPr>
              <a:t>     photo.centerVertically()</a:t>
            </a:r>
          </a:p>
          <a:p>
            <a:r>
              <a:rPr lang="en-US">
                <a:solidFill>
                  <a:srgbClr val="7F8C99"/>
                </a:solidFill>
                <a:effectLst/>
                <a:latin typeface="Menlo" panose="020B0609030804020204" pitchFamily="49" charset="0"/>
              </a:rPr>
              <a:t>   */</a:t>
            </a:r>
          </a:p>
          <a:p>
            <a:r>
              <a:rPr lang="en-US">
                <a:solidFill>
                  <a:srgbClr val="FFFFFF"/>
                </a:solidFill>
                <a:effectLst/>
                <a:latin typeface="Menlo" panose="020B0609030804020204" pitchFamily="49" charset="0"/>
              </a:rPr>
              <a:t>        </a:t>
            </a:r>
          </a:p>
          <a:p>
            <a:r>
              <a:rPr lang="en-US">
                <a:solidFill>
                  <a:srgbClr val="FFFFFF"/>
                </a:solidFill>
                <a:effectLst/>
                <a:latin typeface="Menlo" panose="020B0609030804020204" pitchFamily="49" charset="0"/>
              </a:rPr>
              <a:t>   </a:t>
            </a:r>
            <a:r>
              <a:rPr lang="en-US">
                <a:solidFill>
                  <a:srgbClr val="7F8C99"/>
                </a:solidFill>
                <a:effectLst/>
                <a:latin typeface="Menlo" panose="020B0609030804020204" pitchFamily="49" charset="0"/>
              </a:rPr>
              <a:t>//Có thể thay bằng lệnh này</a:t>
            </a:r>
          </a:p>
          <a:p>
            <a:r>
              <a:rPr lang="en-US">
                <a:solidFill>
                  <a:srgbClr val="FFFFFF"/>
                </a:solidFill>
                <a:effectLst/>
                <a:latin typeface="Menlo" panose="020B0609030804020204" pitchFamily="49" charset="0"/>
              </a:rPr>
              <a:t>   </a:t>
            </a:r>
            <a:r>
              <a:rPr lang="en-US">
                <a:solidFill>
                  <a:srgbClr val="A3E66F"/>
                </a:solidFill>
                <a:effectLst/>
                <a:latin typeface="Menlo" panose="020B0609030804020204" pitchFamily="49" charset="0"/>
              </a:rPr>
              <a:t>photo</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centerInContainer</a:t>
            </a:r>
            <a:r>
              <a:rPr lang="en-US">
                <a:solidFill>
                  <a:srgbClr val="FFFFFF"/>
                </a:solidFill>
                <a:effectLst/>
                <a:latin typeface="Menlo" panose="020B0609030804020204" pitchFamily="49" charset="0"/>
              </a:rPr>
              <a:t>()</a:t>
            </a:r>
            <a:endParaRPr lang="en-US">
              <a:solidFill>
                <a:srgbClr val="A3E66F"/>
              </a:solidFill>
              <a:effectLst/>
              <a:latin typeface="Menlo" panose="020B0609030804020204" pitchFamily="49" charset="0"/>
            </a:endParaRPr>
          </a:p>
          <a:p>
            <a:r>
              <a:rPr lang="en-US">
                <a:solidFill>
                  <a:srgbClr val="FFFFFF"/>
                </a:solidFill>
                <a:effectLst/>
                <a:latin typeface="Menlo" panose="020B0609030804020204" pitchFamily="49" charset="0"/>
              </a:rPr>
              <a:t> }</a:t>
            </a:r>
          </a:p>
          <a:p>
            <a:r>
              <a:rPr lang="en-US">
                <a:solidFill>
                  <a:srgbClr val="FFFFFF"/>
                </a:solidFill>
                <a:effectLst/>
                <a:latin typeface="Menlo" panose="020B0609030804020204" pitchFamily="49" charset="0"/>
              </a:rPr>
              <a:t>}</a:t>
            </a:r>
          </a:p>
        </p:txBody>
      </p:sp>
      <p:pic>
        <p:nvPicPr>
          <p:cNvPr id="3" name="Picture 2">
            <a:extLst>
              <a:ext uri="{FF2B5EF4-FFF2-40B4-BE49-F238E27FC236}">
                <a16:creationId xmlns:a16="http://schemas.microsoft.com/office/drawing/2014/main" id="{4A660635-3C2F-E143-A160-22F4DC738D40}"/>
              </a:ext>
            </a:extLst>
          </p:cNvPr>
          <p:cNvPicPr>
            <a:picLocks noChangeAspect="1"/>
          </p:cNvPicPr>
          <p:nvPr/>
        </p:nvPicPr>
        <p:blipFill>
          <a:blip r:embed="rId3"/>
          <a:stretch>
            <a:fillRect/>
          </a:stretch>
        </p:blipFill>
        <p:spPr>
          <a:xfrm>
            <a:off x="6082802" y="311455"/>
            <a:ext cx="2637085" cy="4616648"/>
          </a:xfrm>
          <a:prstGeom prst="rect">
            <a:avLst/>
          </a:prstGeom>
        </p:spPr>
      </p:pic>
      <p:sp>
        <p:nvSpPr>
          <p:cNvPr id="4" name="Left Arrow 3">
            <a:extLst>
              <a:ext uri="{FF2B5EF4-FFF2-40B4-BE49-F238E27FC236}">
                <a16:creationId xmlns:a16="http://schemas.microsoft.com/office/drawing/2014/main" id="{F1F6ECBB-B426-2A45-BB09-355F39DF81D2}"/>
              </a:ext>
            </a:extLst>
          </p:cNvPr>
          <p:cNvSpPr/>
          <p:nvPr/>
        </p:nvSpPr>
        <p:spPr>
          <a:xfrm>
            <a:off x="1515650" y="2322285"/>
            <a:ext cx="1691013" cy="583754"/>
          </a:xfrm>
          <a:prstGeom prst="leftArrow">
            <a:avLst/>
          </a:prstGeom>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solidFill>
                  <a:schemeClr val="bg2"/>
                </a:solidFill>
              </a:rPr>
              <a:t>view chứa photo</a:t>
            </a:r>
          </a:p>
        </p:txBody>
      </p:sp>
      <p:sp>
        <p:nvSpPr>
          <p:cNvPr id="6" name="Left Arrow 5">
            <a:extLst>
              <a:ext uri="{FF2B5EF4-FFF2-40B4-BE49-F238E27FC236}">
                <a16:creationId xmlns:a16="http://schemas.microsoft.com/office/drawing/2014/main" id="{3565449D-E83C-B540-8BD9-CB3B0B62C672}"/>
              </a:ext>
            </a:extLst>
          </p:cNvPr>
          <p:cNvSpPr/>
          <p:nvPr/>
        </p:nvSpPr>
        <p:spPr>
          <a:xfrm>
            <a:off x="3490587" y="3832964"/>
            <a:ext cx="1839237" cy="914400"/>
          </a:xfrm>
          <a:prstGeom prst="leftArrow">
            <a:avLst>
              <a:gd name="adj1" fmla="val 60959"/>
              <a:gd name="adj2" fmla="val 50000"/>
            </a:avLst>
          </a:prstGeom>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solidFill>
                  <a:schemeClr val="bg2"/>
                </a:solidFill>
              </a:rPr>
              <a:t>photo chính giữa</a:t>
            </a:r>
            <a:br>
              <a:rPr lang="en-US">
                <a:solidFill>
                  <a:schemeClr val="bg2"/>
                </a:solidFill>
              </a:rPr>
            </a:br>
            <a:r>
              <a:rPr lang="en-US">
                <a:solidFill>
                  <a:schemeClr val="bg2"/>
                </a:solidFill>
              </a:rPr>
              <a:t>màn hình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E0BA67-8238-B341-96E9-373DB3B74FCF}"/>
              </a:ext>
            </a:extLst>
          </p:cNvPr>
          <p:cNvSpPr/>
          <p:nvPr/>
        </p:nvSpPr>
        <p:spPr>
          <a:xfrm>
            <a:off x="194152" y="482621"/>
            <a:ext cx="5104358" cy="3323987"/>
          </a:xfrm>
          <a:prstGeom prst="rect">
            <a:avLst/>
          </a:prstGeom>
          <a:solidFill>
            <a:schemeClr val="bg2"/>
          </a:solidFill>
        </p:spPr>
        <p:txBody>
          <a:bodyPr wrap="square">
            <a:spAutoFit/>
          </a:bodyPr>
          <a:lstStyle/>
          <a:p>
            <a:r>
              <a:rPr lang="en-US">
                <a:solidFill>
                  <a:srgbClr val="6AE3CB"/>
                </a:solidFill>
                <a:effectLst/>
                <a:latin typeface="Menlo" panose="020B0609030804020204" pitchFamily="49" charset="0"/>
              </a:rPr>
              <a:t>view</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sv</a:t>
            </a:r>
            <a:r>
              <a:rPr lang="en-US">
                <a:solidFill>
                  <a:srgbClr val="FFFFFF"/>
                </a:solidFill>
                <a:effectLst/>
                <a:latin typeface="Menlo" panose="020B0609030804020204" pitchFamily="49" charset="0"/>
              </a:rPr>
              <a:t>(</a:t>
            </a:r>
            <a:endParaRPr lang="en-US">
              <a:solidFill>
                <a:srgbClr val="6AE3CB"/>
              </a:solidFill>
              <a:effectLst/>
              <a:latin typeface="Menlo" panose="020B0609030804020204" pitchFamily="49" charset="0"/>
            </a:endParaRPr>
          </a:p>
          <a:p>
            <a:r>
              <a:rPr lang="en-US">
                <a:solidFill>
                  <a:srgbClr val="A3E66F"/>
                </a:solidFill>
                <a:effectLst/>
                <a:latin typeface="Menlo" panose="020B0609030804020204" pitchFamily="49" charset="0"/>
              </a:rPr>
              <a:t>  rec1</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sv</a:t>
            </a:r>
            <a:r>
              <a:rPr lang="en-US">
                <a:solidFill>
                  <a:srgbClr val="FFFFFF"/>
                </a:solidFill>
                <a:effectLst/>
                <a:latin typeface="Menlo" panose="020B0609030804020204" pitchFamily="49" charset="0"/>
              </a:rPr>
              <a:t>(</a:t>
            </a:r>
          </a:p>
          <a:p>
            <a:r>
              <a:rPr lang="en-US">
                <a:solidFill>
                  <a:srgbClr val="FFFFFF"/>
                </a:solidFill>
                <a:effectLst/>
                <a:latin typeface="Menlo" panose="020B0609030804020204" pitchFamily="49" charset="0"/>
              </a:rPr>
              <a:t>    </a:t>
            </a:r>
            <a:r>
              <a:rPr lang="en-US">
                <a:solidFill>
                  <a:srgbClr val="A3E66F"/>
                </a:solidFill>
                <a:effectLst/>
                <a:latin typeface="Menlo" panose="020B0609030804020204" pitchFamily="49" charset="0"/>
              </a:rPr>
              <a:t>rec2</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sv</a:t>
            </a:r>
            <a:r>
              <a:rPr lang="en-US">
                <a:solidFill>
                  <a:srgbClr val="FFFFFF"/>
                </a:solidFill>
                <a:effectLst/>
                <a:latin typeface="Menlo" panose="020B0609030804020204" pitchFamily="49" charset="0"/>
              </a:rPr>
              <a:t>(</a:t>
            </a:r>
          </a:p>
          <a:p>
            <a:r>
              <a:rPr lang="en-US">
                <a:solidFill>
                  <a:srgbClr val="FFFFFF"/>
                </a:solidFill>
                <a:effectLst/>
                <a:latin typeface="Menlo" panose="020B0609030804020204" pitchFamily="49" charset="0"/>
              </a:rPr>
              <a:t>      </a:t>
            </a:r>
            <a:r>
              <a:rPr lang="en-US">
                <a:solidFill>
                  <a:srgbClr val="A3E66F"/>
                </a:solidFill>
                <a:effectLst/>
                <a:latin typeface="Menlo" panose="020B0609030804020204" pitchFamily="49" charset="0"/>
              </a:rPr>
              <a:t>rec3</a:t>
            </a:r>
            <a:endParaRPr lang="en-US">
              <a:solidFill>
                <a:srgbClr val="FFFFFF"/>
              </a:solidFill>
              <a:effectLst/>
              <a:latin typeface="Menlo" panose="020B0609030804020204" pitchFamily="49" charset="0"/>
            </a:endParaRPr>
          </a:p>
          <a:p>
            <a:r>
              <a:rPr lang="en-US">
                <a:solidFill>
                  <a:srgbClr val="FFFFFF"/>
                </a:solidFill>
                <a:effectLst/>
                <a:latin typeface="Menlo" panose="020B0609030804020204" pitchFamily="49" charset="0"/>
              </a:rPr>
              <a:t>   )</a:t>
            </a:r>
          </a:p>
          <a:p>
            <a:r>
              <a:rPr lang="en-US">
                <a:solidFill>
                  <a:srgbClr val="FFFFFF"/>
                </a:solidFill>
                <a:effectLst/>
                <a:latin typeface="Menlo" panose="020B0609030804020204" pitchFamily="49" charset="0"/>
              </a:rPr>
              <a:t> )</a:t>
            </a:r>
          </a:p>
          <a:p>
            <a:r>
              <a:rPr lang="en-US">
                <a:solidFill>
                  <a:srgbClr val="FFFFFF"/>
                </a:solidFill>
                <a:effectLst/>
                <a:latin typeface="Menlo" panose="020B0609030804020204" pitchFamily="49" charset="0"/>
              </a:rPr>
              <a:t>)</a:t>
            </a:r>
          </a:p>
          <a:p>
            <a:r>
              <a:rPr lang="en-US">
                <a:solidFill>
                  <a:srgbClr val="A3E66F"/>
                </a:solidFill>
                <a:effectLst/>
                <a:latin typeface="Menlo" panose="020B0609030804020204" pitchFamily="49" charset="0"/>
              </a:rPr>
              <a:t>rec1</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Top</a:t>
            </a:r>
            <a:r>
              <a:rPr lang="en-US">
                <a:solidFill>
                  <a:srgbClr val="FFFFFF"/>
                </a:solidFill>
                <a:effectLst/>
                <a:latin typeface="Menlo" panose="020B0609030804020204" pitchFamily="49" charset="0"/>
              </a:rPr>
              <a:t> == </a:t>
            </a:r>
            <a:r>
              <a:rPr lang="en-US">
                <a:solidFill>
                  <a:srgbClr val="6AE3CB"/>
                </a:solidFill>
                <a:effectLst/>
                <a:latin typeface="Menlo" panose="020B0609030804020204" pitchFamily="49" charset="0"/>
              </a:rPr>
              <a:t>view</a:t>
            </a:r>
            <a:r>
              <a:rPr lang="en-US">
                <a:solidFill>
                  <a:srgbClr val="FFFFFF"/>
                </a:solidFill>
                <a:effectLst/>
                <a:latin typeface="Menlo" panose="020B0609030804020204" pitchFamily="49" charset="0"/>
              </a:rPr>
              <a:t>.</a:t>
            </a:r>
            <a:r>
              <a:rPr lang="en-US">
                <a:solidFill>
                  <a:srgbClr val="6AE3CB"/>
                </a:solidFill>
                <a:effectLst/>
                <a:latin typeface="Menlo" panose="020B0609030804020204" pitchFamily="49" charset="0"/>
              </a:rPr>
              <a:t>safeAreaLayoutGuide</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Top</a:t>
            </a:r>
            <a:r>
              <a:rPr lang="en-US">
                <a:solidFill>
                  <a:srgbClr val="FFFFFF"/>
                </a:solidFill>
                <a:effectLst/>
                <a:latin typeface="Menlo" panose="020B0609030804020204" pitchFamily="49" charset="0"/>
              </a:rPr>
              <a:t> + </a:t>
            </a:r>
            <a:r>
              <a:rPr lang="en-US">
                <a:solidFill>
                  <a:srgbClr val="A79BFA"/>
                </a:solidFill>
                <a:effectLst/>
                <a:latin typeface="Menlo" panose="020B0609030804020204" pitchFamily="49" charset="0"/>
              </a:rPr>
              <a:t>20</a:t>
            </a:r>
            <a:endParaRPr lang="en-US">
              <a:solidFill>
                <a:srgbClr val="6AE3CB"/>
              </a:solidFill>
              <a:effectLst/>
              <a:latin typeface="Menlo" panose="020B0609030804020204" pitchFamily="49" charset="0"/>
            </a:endParaRPr>
          </a:p>
          <a:p>
            <a:r>
              <a:rPr lang="en-US">
                <a:solidFill>
                  <a:srgbClr val="6AE3CB"/>
                </a:solidFill>
                <a:effectLst/>
                <a:latin typeface="Menlo" panose="020B0609030804020204" pitchFamily="49" charset="0"/>
              </a:rPr>
              <a:t>view</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layout</a:t>
            </a:r>
            <a:r>
              <a:rPr lang="en-US">
                <a:solidFill>
                  <a:srgbClr val="FFFFFF"/>
                </a:solidFill>
                <a:effectLst/>
                <a:latin typeface="Menlo" panose="020B0609030804020204" pitchFamily="49" charset="0"/>
              </a:rPr>
              <a:t> (</a:t>
            </a:r>
          </a:p>
          <a:p>
            <a:r>
              <a:rPr lang="en-US">
                <a:solidFill>
                  <a:srgbClr val="FFFFFF"/>
                </a:solidFill>
                <a:effectLst/>
                <a:latin typeface="Menlo" panose="020B0609030804020204" pitchFamily="49" charset="0"/>
              </a:rPr>
              <a:t> |-</a:t>
            </a:r>
            <a:r>
              <a:rPr lang="en-US">
                <a:solidFill>
                  <a:srgbClr val="A79BFA"/>
                </a:solidFill>
                <a:effectLst/>
                <a:latin typeface="Menlo" panose="020B0609030804020204" pitchFamily="49" charset="0"/>
              </a:rPr>
              <a:t>20</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rec1</a:t>
            </a:r>
            <a:r>
              <a:rPr lang="en-US">
                <a:solidFill>
                  <a:srgbClr val="FFFFFF"/>
                </a:solidFill>
                <a:effectLst/>
                <a:latin typeface="Menlo" panose="020B0609030804020204" pitchFamily="49" charset="0"/>
              </a:rPr>
              <a:t>-</a:t>
            </a:r>
            <a:r>
              <a:rPr lang="en-US">
                <a:solidFill>
                  <a:srgbClr val="A79BFA"/>
                </a:solidFill>
                <a:effectLst/>
                <a:latin typeface="Menlo" panose="020B0609030804020204" pitchFamily="49" charset="0"/>
              </a:rPr>
              <a:t>20</a:t>
            </a:r>
            <a:r>
              <a:rPr lang="en-US">
                <a:solidFill>
                  <a:srgbClr val="FFFFFF"/>
                </a:solidFill>
                <a:effectLst/>
                <a:latin typeface="Menlo" panose="020B0609030804020204" pitchFamily="49" charset="0"/>
              </a:rPr>
              <a:t>-|,</a:t>
            </a:r>
          </a:p>
          <a:p>
            <a:r>
              <a:rPr lang="en-US">
                <a:solidFill>
                  <a:srgbClr val="FFFFFF"/>
                </a:solidFill>
                <a:effectLst/>
                <a:latin typeface="Menlo" panose="020B0609030804020204" pitchFamily="49" charset="0"/>
              </a:rPr>
              <a:t> </a:t>
            </a:r>
            <a:r>
              <a:rPr lang="en-US">
                <a:solidFill>
                  <a:srgbClr val="A79BFA"/>
                </a:solidFill>
                <a:effectLst/>
                <a:latin typeface="Menlo" panose="020B0609030804020204" pitchFamily="49" charset="0"/>
              </a:rPr>
              <a:t>20</a:t>
            </a:r>
            <a:endParaRPr lang="en-US">
              <a:solidFill>
                <a:srgbClr val="FFFFFF"/>
              </a:solidFill>
              <a:effectLst/>
              <a:latin typeface="Menlo" panose="020B0609030804020204" pitchFamily="49" charset="0"/>
            </a:endParaRPr>
          </a:p>
          <a:p>
            <a:r>
              <a:rPr lang="en-US">
                <a:solidFill>
                  <a:srgbClr val="FFFFFF"/>
                </a:solidFill>
                <a:effectLst/>
                <a:latin typeface="Menlo" panose="020B0609030804020204" pitchFamily="49" charset="0"/>
              </a:rPr>
              <a:t>)</a:t>
            </a:r>
          </a:p>
          <a:p>
            <a:r>
              <a:rPr lang="en-US">
                <a:solidFill>
                  <a:srgbClr val="FFFFFF"/>
                </a:solidFill>
                <a:effectLst/>
                <a:latin typeface="Menlo" panose="020B0609030804020204" pitchFamily="49" charset="0"/>
              </a:rPr>
              <a:t>        </a:t>
            </a:r>
          </a:p>
          <a:p>
            <a:r>
              <a:rPr lang="en-US">
                <a:solidFill>
                  <a:srgbClr val="A3E66F"/>
                </a:solidFill>
                <a:effectLst/>
                <a:latin typeface="Menlo" panose="020B0609030804020204" pitchFamily="49" charset="0"/>
              </a:rPr>
              <a:t>rec2</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fillContainer</a:t>
            </a:r>
            <a:r>
              <a:rPr lang="en-US">
                <a:solidFill>
                  <a:srgbClr val="FFFFFF"/>
                </a:solidFill>
                <a:effectLst/>
                <a:latin typeface="Menlo" panose="020B0609030804020204" pitchFamily="49" charset="0"/>
              </a:rPr>
              <a:t>(</a:t>
            </a:r>
            <a:r>
              <a:rPr lang="en-US">
                <a:solidFill>
                  <a:srgbClr val="A79BFA"/>
                </a:solidFill>
                <a:effectLst/>
                <a:latin typeface="Menlo" panose="020B0609030804020204" pitchFamily="49" charset="0"/>
              </a:rPr>
              <a:t>20</a:t>
            </a:r>
            <a:r>
              <a:rPr lang="en-US">
                <a:solidFill>
                  <a:srgbClr val="FFFFFF"/>
                </a:solidFill>
                <a:effectLst/>
                <a:latin typeface="Menlo" panose="020B0609030804020204" pitchFamily="49" charset="0"/>
              </a:rPr>
              <a:t>)</a:t>
            </a:r>
            <a:endParaRPr lang="en-US">
              <a:solidFill>
                <a:srgbClr val="A3E66F"/>
              </a:solidFill>
              <a:effectLst/>
              <a:latin typeface="Menlo" panose="020B0609030804020204" pitchFamily="49" charset="0"/>
            </a:endParaRPr>
          </a:p>
          <a:p>
            <a:r>
              <a:rPr lang="en-US">
                <a:solidFill>
                  <a:srgbClr val="A3E66F"/>
                </a:solidFill>
                <a:effectLst/>
                <a:latin typeface="Menlo" panose="020B0609030804020204" pitchFamily="49" charset="0"/>
              </a:rPr>
              <a:t>rec3</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fillContainer</a:t>
            </a:r>
            <a:r>
              <a:rPr lang="en-US">
                <a:solidFill>
                  <a:srgbClr val="FFFFFF"/>
                </a:solidFill>
                <a:effectLst/>
                <a:latin typeface="Menlo" panose="020B0609030804020204" pitchFamily="49" charset="0"/>
              </a:rPr>
              <a:t>(</a:t>
            </a:r>
            <a:r>
              <a:rPr lang="en-US">
                <a:solidFill>
                  <a:srgbClr val="A79BFA"/>
                </a:solidFill>
                <a:effectLst/>
                <a:latin typeface="Menlo" panose="020B0609030804020204" pitchFamily="49" charset="0"/>
              </a:rPr>
              <a:t>20</a:t>
            </a:r>
            <a:r>
              <a:rPr lang="en-US">
                <a:solidFill>
                  <a:srgbClr val="FFFFFF"/>
                </a:solidFill>
                <a:effectLst/>
                <a:latin typeface="Menlo" panose="020B0609030804020204" pitchFamily="49" charset="0"/>
              </a:rPr>
              <a:t>)</a:t>
            </a:r>
            <a:endParaRPr lang="en-US">
              <a:solidFill>
                <a:srgbClr val="A3E66F"/>
              </a:solidFill>
              <a:effectLst/>
              <a:latin typeface="Menlo" panose="020B0609030804020204" pitchFamily="49" charset="0"/>
            </a:endParaRPr>
          </a:p>
        </p:txBody>
      </p:sp>
      <p:pic>
        <p:nvPicPr>
          <p:cNvPr id="3" name="Picture 2">
            <a:extLst>
              <a:ext uri="{FF2B5EF4-FFF2-40B4-BE49-F238E27FC236}">
                <a16:creationId xmlns:a16="http://schemas.microsoft.com/office/drawing/2014/main" id="{FCD09EC6-2797-0E4F-A35E-38162D5D394E}"/>
              </a:ext>
            </a:extLst>
          </p:cNvPr>
          <p:cNvPicPr>
            <a:picLocks noChangeAspect="1"/>
          </p:cNvPicPr>
          <p:nvPr/>
        </p:nvPicPr>
        <p:blipFill>
          <a:blip r:embed="rId2"/>
          <a:stretch>
            <a:fillRect/>
          </a:stretch>
        </p:blipFill>
        <p:spPr>
          <a:xfrm>
            <a:off x="5837129" y="101274"/>
            <a:ext cx="2841901" cy="4992122"/>
          </a:xfrm>
          <a:prstGeom prst="rect">
            <a:avLst/>
          </a:prstGeom>
        </p:spPr>
      </p:pic>
    </p:spTree>
    <p:extLst>
      <p:ext uri="{BB962C8B-B14F-4D97-AF65-F5344CB8AC3E}">
        <p14:creationId xmlns:p14="http://schemas.microsoft.com/office/powerpoint/2010/main" val="2703402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740B38-E234-3D45-B748-4A72350B1392}"/>
              </a:ext>
            </a:extLst>
          </p:cNvPr>
          <p:cNvSpPr/>
          <p:nvPr/>
        </p:nvSpPr>
        <p:spPr>
          <a:xfrm>
            <a:off x="1114816" y="349826"/>
            <a:ext cx="4572000" cy="1600438"/>
          </a:xfrm>
          <a:prstGeom prst="rect">
            <a:avLst/>
          </a:prstGeom>
          <a:solidFill>
            <a:schemeClr val="bg2"/>
          </a:solidFill>
        </p:spPr>
        <p:txBody>
          <a:bodyPr>
            <a:spAutoFit/>
          </a:bodyPr>
          <a:lstStyle/>
          <a:p>
            <a:r>
              <a:rPr lang="en-US">
                <a:solidFill>
                  <a:srgbClr val="6AE3CB"/>
                </a:solidFill>
                <a:latin typeface="Menlo" panose="020B0609030804020204" pitchFamily="49" charset="0"/>
              </a:rPr>
              <a:t>view</a:t>
            </a:r>
            <a:r>
              <a:rPr lang="en-US">
                <a:solidFill>
                  <a:srgbClr val="FFFFFF"/>
                </a:solidFill>
                <a:latin typeface="Menlo" panose="020B0609030804020204" pitchFamily="49" charset="0"/>
              </a:rPr>
              <a:t>.</a:t>
            </a:r>
            <a:r>
              <a:rPr lang="en-US">
                <a:solidFill>
                  <a:srgbClr val="A3E66F"/>
                </a:solidFill>
                <a:latin typeface="Menlo" panose="020B0609030804020204" pitchFamily="49" charset="0"/>
              </a:rPr>
              <a:t>sv</a:t>
            </a:r>
            <a:r>
              <a:rPr lang="en-US">
                <a:solidFill>
                  <a:srgbClr val="FFFFFF"/>
                </a:solidFill>
                <a:latin typeface="Menlo" panose="020B0609030804020204" pitchFamily="49" charset="0"/>
              </a:rPr>
              <a:t>(</a:t>
            </a:r>
            <a:endParaRPr lang="en-US">
              <a:solidFill>
                <a:srgbClr val="6AE3CB"/>
              </a:solidFill>
              <a:latin typeface="Menlo" panose="020B0609030804020204" pitchFamily="49" charset="0"/>
            </a:endParaRPr>
          </a:p>
          <a:p>
            <a:r>
              <a:rPr lang="en-US">
                <a:solidFill>
                  <a:srgbClr val="A3E66F"/>
                </a:solidFill>
                <a:latin typeface="Menlo" panose="020B0609030804020204" pitchFamily="49" charset="0"/>
              </a:rPr>
              <a:t>  rec1</a:t>
            </a:r>
            <a:r>
              <a:rPr lang="en-US">
                <a:solidFill>
                  <a:srgbClr val="FFFFFF"/>
                </a:solidFill>
                <a:latin typeface="Menlo" panose="020B0609030804020204" pitchFamily="49" charset="0"/>
              </a:rPr>
              <a:t>.</a:t>
            </a:r>
            <a:r>
              <a:rPr lang="en-US">
                <a:solidFill>
                  <a:srgbClr val="A3E66F"/>
                </a:solidFill>
                <a:latin typeface="Menlo" panose="020B0609030804020204" pitchFamily="49" charset="0"/>
              </a:rPr>
              <a:t>sv</a:t>
            </a:r>
            <a:r>
              <a:rPr lang="en-US">
                <a:solidFill>
                  <a:srgbClr val="FFFFFF"/>
                </a:solidFill>
                <a:latin typeface="Menlo" panose="020B0609030804020204" pitchFamily="49" charset="0"/>
              </a:rPr>
              <a:t>(</a:t>
            </a:r>
          </a:p>
          <a:p>
            <a:r>
              <a:rPr lang="en-US">
                <a:solidFill>
                  <a:srgbClr val="FFFFFF"/>
                </a:solidFill>
                <a:latin typeface="Menlo" panose="020B0609030804020204" pitchFamily="49" charset="0"/>
              </a:rPr>
              <a:t>    </a:t>
            </a:r>
            <a:r>
              <a:rPr lang="en-US">
                <a:solidFill>
                  <a:srgbClr val="A3E66F"/>
                </a:solidFill>
                <a:latin typeface="Menlo" panose="020B0609030804020204" pitchFamily="49" charset="0"/>
              </a:rPr>
              <a:t>rec2</a:t>
            </a:r>
            <a:r>
              <a:rPr lang="en-US">
                <a:solidFill>
                  <a:srgbClr val="FFFFFF"/>
                </a:solidFill>
                <a:latin typeface="Menlo" panose="020B0609030804020204" pitchFamily="49" charset="0"/>
              </a:rPr>
              <a:t>.</a:t>
            </a:r>
            <a:r>
              <a:rPr lang="en-US">
                <a:solidFill>
                  <a:srgbClr val="A3E66F"/>
                </a:solidFill>
                <a:latin typeface="Menlo" panose="020B0609030804020204" pitchFamily="49" charset="0"/>
              </a:rPr>
              <a:t>sv</a:t>
            </a:r>
            <a:r>
              <a:rPr lang="en-US">
                <a:solidFill>
                  <a:srgbClr val="FFFFFF"/>
                </a:solidFill>
                <a:latin typeface="Menlo" panose="020B0609030804020204" pitchFamily="49" charset="0"/>
              </a:rPr>
              <a:t>(</a:t>
            </a:r>
          </a:p>
          <a:p>
            <a:r>
              <a:rPr lang="en-US">
                <a:solidFill>
                  <a:srgbClr val="FFFFFF"/>
                </a:solidFill>
                <a:latin typeface="Menlo" panose="020B0609030804020204" pitchFamily="49" charset="0"/>
              </a:rPr>
              <a:t>      </a:t>
            </a:r>
            <a:r>
              <a:rPr lang="en-US">
                <a:solidFill>
                  <a:srgbClr val="A3E66F"/>
                </a:solidFill>
                <a:latin typeface="Menlo" panose="020B0609030804020204" pitchFamily="49" charset="0"/>
              </a:rPr>
              <a:t>rec3</a:t>
            </a:r>
            <a:endParaRPr lang="en-US">
              <a:solidFill>
                <a:srgbClr val="FFFFFF"/>
              </a:solidFill>
              <a:latin typeface="Menlo" panose="020B0609030804020204" pitchFamily="49" charset="0"/>
            </a:endParaRPr>
          </a:p>
          <a:p>
            <a:r>
              <a:rPr lang="en-US">
                <a:solidFill>
                  <a:srgbClr val="FFFFFF"/>
                </a:solidFill>
                <a:latin typeface="Menlo" panose="020B0609030804020204" pitchFamily="49" charset="0"/>
              </a:rPr>
              <a:t>   )</a:t>
            </a:r>
          </a:p>
          <a:p>
            <a:r>
              <a:rPr lang="en-US">
                <a:solidFill>
                  <a:srgbClr val="FFFFFF"/>
                </a:solidFill>
                <a:latin typeface="Menlo" panose="020B0609030804020204" pitchFamily="49" charset="0"/>
              </a:rPr>
              <a:t> )</a:t>
            </a:r>
          </a:p>
          <a:p>
            <a:r>
              <a:rPr lang="en-US">
                <a:solidFill>
                  <a:srgbClr val="FFFFFF"/>
                </a:solidFill>
                <a:latin typeface="Menlo" panose="020B0609030804020204" pitchFamily="49" charset="0"/>
              </a:rPr>
              <a:t>)</a:t>
            </a:r>
          </a:p>
        </p:txBody>
      </p:sp>
      <p:sp>
        <p:nvSpPr>
          <p:cNvPr id="3" name="TextBox 2">
            <a:extLst>
              <a:ext uri="{FF2B5EF4-FFF2-40B4-BE49-F238E27FC236}">
                <a16:creationId xmlns:a16="http://schemas.microsoft.com/office/drawing/2014/main" id="{CEB79E55-BB63-8646-B4DA-02668E2ECFB9}"/>
              </a:ext>
            </a:extLst>
          </p:cNvPr>
          <p:cNvSpPr txBox="1"/>
          <p:nvPr/>
        </p:nvSpPr>
        <p:spPr>
          <a:xfrm>
            <a:off x="1058449" y="2273474"/>
            <a:ext cx="2685351" cy="1426031"/>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en-US" sz="2000">
                <a:latin typeface="RobotoMono Nerd Font" pitchFamily="2" charset="0"/>
                <a:ea typeface="RobotoMono Nerd Font" pitchFamily="2" charset="0"/>
              </a:rPr>
              <a:t>view chứa rec1</a:t>
            </a:r>
          </a:p>
          <a:p>
            <a:pPr marL="342900" indent="-342900">
              <a:lnSpc>
                <a:spcPct val="150000"/>
              </a:lnSpc>
              <a:buFont typeface="Arial" panose="020B0604020202020204" pitchFamily="34" charset="0"/>
              <a:buChar char="•"/>
            </a:pPr>
            <a:r>
              <a:rPr lang="en-US" sz="2000">
                <a:latin typeface="RobotoMono Nerd Font" pitchFamily="2" charset="0"/>
                <a:ea typeface="RobotoMono Nerd Font" pitchFamily="2" charset="0"/>
              </a:rPr>
              <a:t>rec1 chứa rec2</a:t>
            </a:r>
          </a:p>
          <a:p>
            <a:pPr marL="342900" indent="-342900">
              <a:lnSpc>
                <a:spcPct val="150000"/>
              </a:lnSpc>
              <a:buFont typeface="Arial" panose="020B0604020202020204" pitchFamily="34" charset="0"/>
              <a:buChar char="•"/>
            </a:pPr>
            <a:r>
              <a:rPr lang="en-US" sz="2000">
                <a:latin typeface="RobotoMono Nerd Font" pitchFamily="2" charset="0"/>
                <a:ea typeface="RobotoMono Nerd Font" pitchFamily="2" charset="0"/>
              </a:rPr>
              <a:t>rec2 chứa rec3</a:t>
            </a:r>
          </a:p>
        </p:txBody>
      </p:sp>
      <p:pic>
        <p:nvPicPr>
          <p:cNvPr id="4" name="Picture 3">
            <a:extLst>
              <a:ext uri="{FF2B5EF4-FFF2-40B4-BE49-F238E27FC236}">
                <a16:creationId xmlns:a16="http://schemas.microsoft.com/office/drawing/2014/main" id="{344696CE-6FFA-7442-B785-C62AC22B637D}"/>
              </a:ext>
            </a:extLst>
          </p:cNvPr>
          <p:cNvPicPr>
            <a:picLocks noChangeAspect="1"/>
          </p:cNvPicPr>
          <p:nvPr/>
        </p:nvPicPr>
        <p:blipFill>
          <a:blip r:embed="rId2"/>
          <a:stretch>
            <a:fillRect/>
          </a:stretch>
        </p:blipFill>
        <p:spPr>
          <a:xfrm>
            <a:off x="6081386" y="117964"/>
            <a:ext cx="2236249" cy="4909003"/>
          </a:xfrm>
          <a:prstGeom prst="rect">
            <a:avLst/>
          </a:prstGeom>
        </p:spPr>
      </p:pic>
    </p:spTree>
    <p:extLst>
      <p:ext uri="{BB962C8B-B14F-4D97-AF65-F5344CB8AC3E}">
        <p14:creationId xmlns:p14="http://schemas.microsoft.com/office/powerpoint/2010/main" val="1598715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D340-BE14-874A-9E7E-D44DE98B53ED}"/>
              </a:ext>
            </a:extLst>
          </p:cNvPr>
          <p:cNvSpPr>
            <a:spLocks noGrp="1"/>
          </p:cNvSpPr>
          <p:nvPr>
            <p:ph type="title"/>
          </p:nvPr>
        </p:nvSpPr>
        <p:spPr/>
        <p:txBody>
          <a:bodyPr/>
          <a:lstStyle/>
          <a:p>
            <a:r>
              <a:rPr lang="en-US"/>
              <a:t>view.layout</a:t>
            </a:r>
          </a:p>
        </p:txBody>
      </p:sp>
    </p:spTree>
    <p:extLst>
      <p:ext uri="{BB962C8B-B14F-4D97-AF65-F5344CB8AC3E}">
        <p14:creationId xmlns:p14="http://schemas.microsoft.com/office/powerpoint/2010/main" val="3268397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A680A-8534-E045-B37C-4BA0DF9E6372}"/>
              </a:ext>
            </a:extLst>
          </p:cNvPr>
          <p:cNvSpPr>
            <a:spLocks noGrp="1"/>
          </p:cNvSpPr>
          <p:nvPr>
            <p:ph type="title"/>
          </p:nvPr>
        </p:nvSpPr>
        <p:spPr/>
        <p:txBody>
          <a:bodyPr/>
          <a:lstStyle/>
          <a:p>
            <a:r>
              <a:rPr lang="en-US"/>
              <a:t>view.layout</a:t>
            </a:r>
          </a:p>
        </p:txBody>
      </p:sp>
      <p:sp>
        <p:nvSpPr>
          <p:cNvPr id="3" name="Text Placeholder 2">
            <a:extLst>
              <a:ext uri="{FF2B5EF4-FFF2-40B4-BE49-F238E27FC236}">
                <a16:creationId xmlns:a16="http://schemas.microsoft.com/office/drawing/2014/main" id="{209BD286-7781-C144-BD3D-D9A448BC7CBE}"/>
              </a:ext>
            </a:extLst>
          </p:cNvPr>
          <p:cNvSpPr>
            <a:spLocks noGrp="1"/>
          </p:cNvSpPr>
          <p:nvPr>
            <p:ph type="body" idx="1"/>
          </p:nvPr>
        </p:nvSpPr>
        <p:spPr/>
        <p:txBody>
          <a:bodyPr/>
          <a:lstStyle/>
          <a:p>
            <a:r>
              <a:rPr lang="en-US"/>
              <a:t>view.sv mô tả cấu trúc cha – con giữa các UIView: ai chứa ai</a:t>
            </a:r>
          </a:p>
          <a:p>
            <a:r>
              <a:rPr lang="en-US"/>
              <a:t>view.layout mô tả ràng buộc sắp xếp giữa các UIView</a:t>
            </a:r>
          </a:p>
          <a:p>
            <a:pPr lvl="1"/>
            <a:r>
              <a:rPr lang="en-US"/>
              <a:t>Quy ước theo các dòng từ trên xuống dưới, từ trái sang phải</a:t>
            </a:r>
          </a:p>
          <a:p>
            <a:pPr lvl="1"/>
            <a:r>
              <a:rPr lang="en-US"/>
              <a:t>Ký tự pipe | mô tả viền trái hoặc phải màn hình</a:t>
            </a:r>
          </a:p>
          <a:p>
            <a:pPr lvl="1"/>
            <a:r>
              <a:rPr lang="en-US"/>
              <a:t>Khi bỏ 1 trong 2 ký tự | có nghĩa chỉ tập trung rang buộc bám theo viền màn hình còn lại</a:t>
            </a:r>
          </a:p>
          <a:p>
            <a:pPr lvl="1"/>
            <a:r>
              <a:rPr lang="en-US"/>
              <a:t>Định được kích thước của một dòng bằng ~</a:t>
            </a:r>
          </a:p>
        </p:txBody>
      </p:sp>
    </p:spTree>
    <p:extLst>
      <p:ext uri="{BB962C8B-B14F-4D97-AF65-F5344CB8AC3E}">
        <p14:creationId xmlns:p14="http://schemas.microsoft.com/office/powerpoint/2010/main" val="2305343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4B67ED-4B74-664E-ABC7-C12765BC2D43}"/>
              </a:ext>
            </a:extLst>
          </p:cNvPr>
          <p:cNvPicPr>
            <a:picLocks noChangeAspect="1"/>
          </p:cNvPicPr>
          <p:nvPr/>
        </p:nvPicPr>
        <p:blipFill>
          <a:blip r:embed="rId2"/>
          <a:stretch>
            <a:fillRect/>
          </a:stretch>
        </p:blipFill>
        <p:spPr>
          <a:xfrm>
            <a:off x="242172" y="179482"/>
            <a:ext cx="2711066" cy="2238042"/>
          </a:xfrm>
          <a:prstGeom prst="rect">
            <a:avLst/>
          </a:prstGeom>
        </p:spPr>
      </p:pic>
      <p:sp>
        <p:nvSpPr>
          <p:cNvPr id="4" name="Rectangle 3">
            <a:extLst>
              <a:ext uri="{FF2B5EF4-FFF2-40B4-BE49-F238E27FC236}">
                <a16:creationId xmlns:a16="http://schemas.microsoft.com/office/drawing/2014/main" id="{4786EC33-2526-2C42-A339-FAFC9EE162C5}"/>
              </a:ext>
            </a:extLst>
          </p:cNvPr>
          <p:cNvSpPr/>
          <p:nvPr/>
        </p:nvSpPr>
        <p:spPr>
          <a:xfrm>
            <a:off x="3632548" y="1109543"/>
            <a:ext cx="5047989" cy="1169551"/>
          </a:xfrm>
          <a:prstGeom prst="rect">
            <a:avLst/>
          </a:prstGeom>
          <a:solidFill>
            <a:schemeClr val="bg2"/>
          </a:solidFill>
        </p:spPr>
        <p:txBody>
          <a:bodyPr wrap="square">
            <a:spAutoFit/>
          </a:bodyPr>
          <a:lstStyle/>
          <a:p>
            <a:r>
              <a:rPr lang="en-US">
                <a:solidFill>
                  <a:srgbClr val="A3E66F"/>
                </a:solidFill>
                <a:effectLst/>
                <a:latin typeface="Menlo" panose="020B0609030804020204" pitchFamily="49" charset="0"/>
              </a:rPr>
              <a:t>rec1</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Top</a:t>
            </a:r>
            <a:r>
              <a:rPr lang="en-US">
                <a:solidFill>
                  <a:srgbClr val="FFFFFF"/>
                </a:solidFill>
                <a:effectLst/>
                <a:latin typeface="Menlo" panose="020B0609030804020204" pitchFamily="49" charset="0"/>
              </a:rPr>
              <a:t> == </a:t>
            </a:r>
            <a:r>
              <a:rPr lang="en-US">
                <a:solidFill>
                  <a:srgbClr val="6AE3CB"/>
                </a:solidFill>
                <a:effectLst/>
                <a:latin typeface="Menlo" panose="020B0609030804020204" pitchFamily="49" charset="0"/>
              </a:rPr>
              <a:t>view</a:t>
            </a:r>
            <a:r>
              <a:rPr lang="en-US">
                <a:solidFill>
                  <a:srgbClr val="FFFFFF"/>
                </a:solidFill>
                <a:effectLst/>
                <a:latin typeface="Menlo" panose="020B0609030804020204" pitchFamily="49" charset="0"/>
              </a:rPr>
              <a:t>.</a:t>
            </a:r>
            <a:r>
              <a:rPr lang="en-US">
                <a:solidFill>
                  <a:srgbClr val="6AE3CB"/>
                </a:solidFill>
                <a:effectLst/>
                <a:latin typeface="Menlo" panose="020B0609030804020204" pitchFamily="49" charset="0"/>
              </a:rPr>
              <a:t>safeAreaLayoutGuide</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Top</a:t>
            </a:r>
            <a:r>
              <a:rPr lang="en-US">
                <a:solidFill>
                  <a:srgbClr val="FFFFFF"/>
                </a:solidFill>
                <a:effectLst/>
                <a:latin typeface="Menlo" panose="020B0609030804020204" pitchFamily="49" charset="0"/>
              </a:rPr>
              <a:t> + </a:t>
            </a:r>
            <a:r>
              <a:rPr lang="en-US">
                <a:solidFill>
                  <a:srgbClr val="A79BFA"/>
                </a:solidFill>
                <a:effectLst/>
                <a:latin typeface="Menlo" panose="020B0609030804020204" pitchFamily="49" charset="0"/>
              </a:rPr>
              <a:t>20</a:t>
            </a:r>
            <a:endParaRPr lang="en-US">
              <a:solidFill>
                <a:srgbClr val="6AE3CB"/>
              </a:solidFill>
              <a:effectLst/>
              <a:latin typeface="Menlo" panose="020B0609030804020204" pitchFamily="49" charset="0"/>
            </a:endParaRPr>
          </a:p>
          <a:p>
            <a:r>
              <a:rPr lang="en-US">
                <a:solidFill>
                  <a:srgbClr val="6AE3CB"/>
                </a:solidFill>
                <a:effectLst/>
                <a:latin typeface="Menlo" panose="020B0609030804020204" pitchFamily="49" charset="0"/>
              </a:rPr>
              <a:t>view</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layout</a:t>
            </a:r>
            <a:r>
              <a:rPr lang="en-US">
                <a:solidFill>
                  <a:srgbClr val="FFFFFF"/>
                </a:solidFill>
                <a:effectLst/>
                <a:latin typeface="Menlo" panose="020B0609030804020204" pitchFamily="49" charset="0"/>
              </a:rPr>
              <a:t> (</a:t>
            </a:r>
          </a:p>
          <a:p>
            <a:r>
              <a:rPr lang="en-US">
                <a:solidFill>
                  <a:srgbClr val="FFFFFF"/>
                </a:solidFill>
                <a:effectLst/>
                <a:latin typeface="Menlo" panose="020B0609030804020204" pitchFamily="49" charset="0"/>
              </a:rPr>
              <a:t>  |-</a:t>
            </a:r>
            <a:r>
              <a:rPr lang="en-US">
                <a:solidFill>
                  <a:srgbClr val="A79BFA"/>
                </a:solidFill>
                <a:effectLst/>
                <a:latin typeface="Menlo" panose="020B0609030804020204" pitchFamily="49" charset="0"/>
              </a:rPr>
              <a:t>20</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rec1</a:t>
            </a:r>
            <a:r>
              <a:rPr lang="en-US">
                <a:solidFill>
                  <a:srgbClr val="FFFFFF"/>
                </a:solidFill>
                <a:effectLst/>
                <a:latin typeface="Menlo" panose="020B0609030804020204" pitchFamily="49" charset="0"/>
              </a:rPr>
              <a:t>-</a:t>
            </a:r>
            <a:r>
              <a:rPr lang="en-US">
                <a:solidFill>
                  <a:srgbClr val="A79BFA"/>
                </a:solidFill>
                <a:effectLst/>
                <a:latin typeface="Menlo" panose="020B0609030804020204" pitchFamily="49" charset="0"/>
              </a:rPr>
              <a:t>20</a:t>
            </a:r>
            <a:r>
              <a:rPr lang="en-US">
                <a:solidFill>
                  <a:srgbClr val="FFFFFF"/>
                </a:solidFill>
                <a:effectLst/>
                <a:latin typeface="Menlo" panose="020B0609030804020204" pitchFamily="49" charset="0"/>
              </a:rPr>
              <a:t>-|,</a:t>
            </a:r>
          </a:p>
          <a:p>
            <a:r>
              <a:rPr lang="en-US">
                <a:solidFill>
                  <a:srgbClr val="FFFFFF"/>
                </a:solidFill>
                <a:effectLst/>
                <a:latin typeface="Menlo" panose="020B0609030804020204" pitchFamily="49" charset="0"/>
              </a:rPr>
              <a:t>  </a:t>
            </a:r>
            <a:r>
              <a:rPr lang="en-US">
                <a:solidFill>
                  <a:srgbClr val="A79BFA"/>
                </a:solidFill>
                <a:effectLst/>
                <a:latin typeface="Menlo" panose="020B0609030804020204" pitchFamily="49" charset="0"/>
              </a:rPr>
              <a:t>20</a:t>
            </a:r>
            <a:endParaRPr lang="en-US">
              <a:solidFill>
                <a:srgbClr val="FFFFFF"/>
              </a:solidFill>
              <a:effectLst/>
              <a:latin typeface="Menlo" panose="020B0609030804020204" pitchFamily="49" charset="0"/>
            </a:endParaRPr>
          </a:p>
          <a:p>
            <a:r>
              <a:rPr lang="en-US">
                <a:solidFill>
                  <a:srgbClr val="FFFFFF"/>
                </a:solidFill>
                <a:effectLst/>
                <a:latin typeface="Menlo" panose="020B0609030804020204" pitchFamily="49" charset="0"/>
              </a:rPr>
              <a:t>)</a:t>
            </a:r>
          </a:p>
        </p:txBody>
      </p:sp>
      <p:cxnSp>
        <p:nvCxnSpPr>
          <p:cNvPr id="6" name="Straight Connector 5">
            <a:extLst>
              <a:ext uri="{FF2B5EF4-FFF2-40B4-BE49-F238E27FC236}">
                <a16:creationId xmlns:a16="http://schemas.microsoft.com/office/drawing/2014/main" id="{377E9F53-166A-ED4D-833C-01B381F001D4}"/>
              </a:ext>
            </a:extLst>
          </p:cNvPr>
          <p:cNvCxnSpPr/>
          <p:nvPr/>
        </p:nvCxnSpPr>
        <p:spPr>
          <a:xfrm>
            <a:off x="-62630" y="663879"/>
            <a:ext cx="4158641"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E844DF2-F06A-C44B-930D-70E28B39978F}"/>
              </a:ext>
            </a:extLst>
          </p:cNvPr>
          <p:cNvSpPr txBox="1"/>
          <p:nvPr/>
        </p:nvSpPr>
        <p:spPr>
          <a:xfrm>
            <a:off x="3933173" y="509990"/>
            <a:ext cx="3299301" cy="307777"/>
          </a:xfrm>
          <a:prstGeom prst="rect">
            <a:avLst/>
          </a:prstGeom>
          <a:noFill/>
        </p:spPr>
        <p:txBody>
          <a:bodyPr wrap="none" rtlCol="0">
            <a:spAutoFit/>
          </a:bodyPr>
          <a:lstStyle/>
          <a:p>
            <a:r>
              <a:rPr lang="en-US" b="1">
                <a:latin typeface="RobotoMono Nerd Font" pitchFamily="2" charset="0"/>
                <a:ea typeface="RobotoMono Nerd Font" pitchFamily="2" charset="0"/>
              </a:rPr>
              <a:t> view.safeAreaLayoutGuide.top</a:t>
            </a:r>
          </a:p>
        </p:txBody>
      </p:sp>
      <p:pic>
        <p:nvPicPr>
          <p:cNvPr id="8" name="Picture 7">
            <a:extLst>
              <a:ext uri="{FF2B5EF4-FFF2-40B4-BE49-F238E27FC236}">
                <a16:creationId xmlns:a16="http://schemas.microsoft.com/office/drawing/2014/main" id="{C5D01325-3F0A-6142-9227-A63EFF9FB89D}"/>
              </a:ext>
            </a:extLst>
          </p:cNvPr>
          <p:cNvPicPr>
            <a:picLocks noChangeAspect="1"/>
          </p:cNvPicPr>
          <p:nvPr/>
        </p:nvPicPr>
        <p:blipFill>
          <a:blip r:embed="rId3"/>
          <a:stretch>
            <a:fillRect/>
          </a:stretch>
        </p:blipFill>
        <p:spPr>
          <a:xfrm>
            <a:off x="242172" y="2724758"/>
            <a:ext cx="2711066" cy="2271049"/>
          </a:xfrm>
          <a:prstGeom prst="rect">
            <a:avLst/>
          </a:prstGeom>
        </p:spPr>
      </p:pic>
      <p:sp>
        <p:nvSpPr>
          <p:cNvPr id="9" name="Rectangle 8">
            <a:extLst>
              <a:ext uri="{FF2B5EF4-FFF2-40B4-BE49-F238E27FC236}">
                <a16:creationId xmlns:a16="http://schemas.microsoft.com/office/drawing/2014/main" id="{E603949E-B6C2-FA4C-B5EB-4E35AAC695D8}"/>
              </a:ext>
            </a:extLst>
          </p:cNvPr>
          <p:cNvSpPr/>
          <p:nvPr/>
        </p:nvSpPr>
        <p:spPr>
          <a:xfrm>
            <a:off x="3632547" y="3371101"/>
            <a:ext cx="5047989" cy="1169551"/>
          </a:xfrm>
          <a:prstGeom prst="rect">
            <a:avLst/>
          </a:prstGeom>
          <a:solidFill>
            <a:schemeClr val="bg2"/>
          </a:solidFill>
        </p:spPr>
        <p:txBody>
          <a:bodyPr wrap="square">
            <a:spAutoFit/>
          </a:bodyPr>
          <a:lstStyle/>
          <a:p>
            <a:r>
              <a:rPr lang="en-US">
                <a:solidFill>
                  <a:srgbClr val="6AE3CB"/>
                </a:solidFill>
                <a:effectLst/>
                <a:latin typeface="Menlo" panose="020B0609030804020204" pitchFamily="49" charset="0"/>
              </a:rPr>
              <a:t>view</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layout</a:t>
            </a:r>
            <a:r>
              <a:rPr lang="en-US">
                <a:solidFill>
                  <a:srgbClr val="FFFFFF"/>
                </a:solidFill>
                <a:effectLst/>
                <a:latin typeface="Menlo" panose="020B0609030804020204" pitchFamily="49" charset="0"/>
              </a:rPr>
              <a:t> (</a:t>
            </a:r>
            <a:endParaRPr lang="en-US">
              <a:solidFill>
                <a:srgbClr val="A3E66F"/>
              </a:solidFill>
              <a:effectLst/>
              <a:latin typeface="Menlo" panose="020B0609030804020204" pitchFamily="49" charset="0"/>
            </a:endParaRPr>
          </a:p>
          <a:p>
            <a:r>
              <a:rPr lang="en-US">
                <a:solidFill>
                  <a:srgbClr val="FFFFFF"/>
                </a:solidFill>
                <a:effectLst/>
                <a:latin typeface="Menlo" panose="020B0609030804020204" pitchFamily="49" charset="0"/>
              </a:rPr>
              <a:t> </a:t>
            </a:r>
            <a:r>
              <a:rPr lang="en-US">
                <a:solidFill>
                  <a:srgbClr val="A79BFA"/>
                </a:solidFill>
                <a:effectLst/>
                <a:latin typeface="Menlo" panose="020B0609030804020204" pitchFamily="49" charset="0"/>
              </a:rPr>
              <a:t>20</a:t>
            </a:r>
            <a:r>
              <a:rPr lang="en-US">
                <a:solidFill>
                  <a:srgbClr val="FFFFFF"/>
                </a:solidFill>
                <a:effectLst/>
                <a:latin typeface="Menlo" panose="020B0609030804020204" pitchFamily="49" charset="0"/>
              </a:rPr>
              <a:t>,</a:t>
            </a:r>
          </a:p>
          <a:p>
            <a:r>
              <a:rPr lang="en-US">
                <a:solidFill>
                  <a:srgbClr val="FFFFFF"/>
                </a:solidFill>
                <a:effectLst/>
                <a:latin typeface="Menlo" panose="020B0609030804020204" pitchFamily="49" charset="0"/>
              </a:rPr>
              <a:t> |-</a:t>
            </a:r>
            <a:r>
              <a:rPr lang="en-US">
                <a:solidFill>
                  <a:srgbClr val="A79BFA"/>
                </a:solidFill>
                <a:effectLst/>
                <a:latin typeface="Menlo" panose="020B0609030804020204" pitchFamily="49" charset="0"/>
              </a:rPr>
              <a:t>20</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rec1</a:t>
            </a:r>
            <a:r>
              <a:rPr lang="en-US">
                <a:solidFill>
                  <a:srgbClr val="FFFFFF"/>
                </a:solidFill>
                <a:effectLst/>
                <a:latin typeface="Menlo" panose="020B0609030804020204" pitchFamily="49" charset="0"/>
              </a:rPr>
              <a:t>-</a:t>
            </a:r>
            <a:r>
              <a:rPr lang="en-US">
                <a:solidFill>
                  <a:srgbClr val="A79BFA"/>
                </a:solidFill>
                <a:effectLst/>
                <a:latin typeface="Menlo" panose="020B0609030804020204" pitchFamily="49" charset="0"/>
              </a:rPr>
              <a:t>20</a:t>
            </a:r>
            <a:r>
              <a:rPr lang="en-US">
                <a:solidFill>
                  <a:srgbClr val="FFFFFF"/>
                </a:solidFill>
                <a:effectLst/>
                <a:latin typeface="Menlo" panose="020B0609030804020204" pitchFamily="49" charset="0"/>
              </a:rPr>
              <a:t>-|,</a:t>
            </a:r>
          </a:p>
          <a:p>
            <a:r>
              <a:rPr lang="en-US">
                <a:solidFill>
                  <a:srgbClr val="FFFFFF"/>
                </a:solidFill>
                <a:effectLst/>
                <a:latin typeface="Menlo" panose="020B0609030804020204" pitchFamily="49" charset="0"/>
              </a:rPr>
              <a:t> </a:t>
            </a:r>
            <a:r>
              <a:rPr lang="en-US">
                <a:solidFill>
                  <a:srgbClr val="A79BFA"/>
                </a:solidFill>
                <a:effectLst/>
                <a:latin typeface="Menlo" panose="020B0609030804020204" pitchFamily="49" charset="0"/>
              </a:rPr>
              <a:t>20</a:t>
            </a:r>
            <a:endParaRPr lang="en-US">
              <a:solidFill>
                <a:srgbClr val="FFFFFF"/>
              </a:solidFill>
              <a:effectLst/>
              <a:latin typeface="Menlo" panose="020B0609030804020204" pitchFamily="49" charset="0"/>
            </a:endParaRPr>
          </a:p>
          <a:p>
            <a:r>
              <a:rPr lang="en-US">
                <a:solidFill>
                  <a:srgbClr val="FFFFFF"/>
                </a:solidFill>
                <a:effectLst/>
                <a:latin typeface="Menlo" panose="020B0609030804020204" pitchFamily="49" charset="0"/>
              </a:rPr>
              <a:t>)</a:t>
            </a:r>
          </a:p>
        </p:txBody>
      </p:sp>
      <p:cxnSp>
        <p:nvCxnSpPr>
          <p:cNvPr id="10" name="Straight Connector 9">
            <a:extLst>
              <a:ext uri="{FF2B5EF4-FFF2-40B4-BE49-F238E27FC236}">
                <a16:creationId xmlns:a16="http://schemas.microsoft.com/office/drawing/2014/main" id="{1A3AF19B-FD7A-2B47-9483-5DB2CDA68E8D}"/>
              </a:ext>
            </a:extLst>
          </p:cNvPr>
          <p:cNvCxnSpPr/>
          <p:nvPr/>
        </p:nvCxnSpPr>
        <p:spPr>
          <a:xfrm>
            <a:off x="0" y="2901862"/>
            <a:ext cx="4158641"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C922F12-12D4-604A-B17D-38B7EF41ECD3}"/>
              </a:ext>
            </a:extLst>
          </p:cNvPr>
          <p:cNvSpPr txBox="1"/>
          <p:nvPr/>
        </p:nvSpPr>
        <p:spPr>
          <a:xfrm>
            <a:off x="-172365" y="2444019"/>
            <a:ext cx="829073" cy="307777"/>
          </a:xfrm>
          <a:prstGeom prst="rect">
            <a:avLst/>
          </a:prstGeom>
          <a:noFill/>
        </p:spPr>
        <p:txBody>
          <a:bodyPr wrap="none" rtlCol="0">
            <a:spAutoFit/>
          </a:bodyPr>
          <a:lstStyle/>
          <a:p>
            <a:r>
              <a:rPr lang="en-US" b="1">
                <a:solidFill>
                  <a:srgbClr val="FF0000"/>
                </a:solidFill>
                <a:latin typeface="RobotoMono Nerd Font" pitchFamily="2" charset="0"/>
                <a:ea typeface="RobotoMono Nerd Font" pitchFamily="2" charset="0"/>
              </a:rPr>
              <a:t> (0,0)</a:t>
            </a:r>
          </a:p>
        </p:txBody>
      </p:sp>
    </p:spTree>
    <p:extLst>
      <p:ext uri="{BB962C8B-B14F-4D97-AF65-F5344CB8AC3E}">
        <p14:creationId xmlns:p14="http://schemas.microsoft.com/office/powerpoint/2010/main" val="1528556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FECE99B7-07BF-C34B-B387-210DD6D94EFD}"/>
              </a:ext>
            </a:extLst>
          </p:cNvPr>
          <p:cNvCxnSpPr/>
          <p:nvPr/>
        </p:nvCxnSpPr>
        <p:spPr>
          <a:xfrm>
            <a:off x="335691" y="279712"/>
            <a:ext cx="0" cy="2048006"/>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6680491F-CB3C-6445-84F6-FE1642071587}"/>
              </a:ext>
            </a:extLst>
          </p:cNvPr>
          <p:cNvCxnSpPr/>
          <p:nvPr/>
        </p:nvCxnSpPr>
        <p:spPr>
          <a:xfrm>
            <a:off x="4703099" y="279712"/>
            <a:ext cx="0" cy="2048006"/>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ED2DEAEC-F6F8-E442-854D-DC13E4E3B0BD}"/>
              </a:ext>
            </a:extLst>
          </p:cNvPr>
          <p:cNvSpPr/>
          <p:nvPr/>
        </p:nvSpPr>
        <p:spPr>
          <a:xfrm>
            <a:off x="730262" y="805806"/>
            <a:ext cx="1221287" cy="770351"/>
          </a:xfrm>
          <a:prstGeom prst="rect">
            <a:avLst/>
          </a:prstGeom>
          <a:solidFill>
            <a:schemeClr val="bg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A</a:t>
            </a:r>
          </a:p>
        </p:txBody>
      </p:sp>
      <p:sp>
        <p:nvSpPr>
          <p:cNvPr id="6" name="Rectangle 5">
            <a:extLst>
              <a:ext uri="{FF2B5EF4-FFF2-40B4-BE49-F238E27FC236}">
                <a16:creationId xmlns:a16="http://schemas.microsoft.com/office/drawing/2014/main" id="{5F4681E9-48E0-DC4C-861C-BD694D6FF54C}"/>
              </a:ext>
            </a:extLst>
          </p:cNvPr>
          <p:cNvSpPr/>
          <p:nvPr/>
        </p:nvSpPr>
        <p:spPr>
          <a:xfrm>
            <a:off x="3087242" y="805806"/>
            <a:ext cx="1221287" cy="770351"/>
          </a:xfrm>
          <a:prstGeom prst="rect">
            <a:avLst/>
          </a:prstGeom>
          <a:solidFill>
            <a:schemeClr val="bg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B</a:t>
            </a:r>
          </a:p>
        </p:txBody>
      </p:sp>
      <p:cxnSp>
        <p:nvCxnSpPr>
          <p:cNvPr id="8" name="Straight Connector 7">
            <a:extLst>
              <a:ext uri="{FF2B5EF4-FFF2-40B4-BE49-F238E27FC236}">
                <a16:creationId xmlns:a16="http://schemas.microsoft.com/office/drawing/2014/main" id="{910DC7D1-7086-8A4E-BDA3-E7250BCB53FA}"/>
              </a:ext>
            </a:extLst>
          </p:cNvPr>
          <p:cNvCxnSpPr>
            <a:endCxn id="5" idx="1"/>
          </p:cNvCxnSpPr>
          <p:nvPr/>
        </p:nvCxnSpPr>
        <p:spPr>
          <a:xfrm>
            <a:off x="335691" y="1190981"/>
            <a:ext cx="394571"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8534BF9-F43D-9E4A-97FA-D838D9FA77ED}"/>
              </a:ext>
            </a:extLst>
          </p:cNvPr>
          <p:cNvCxnSpPr/>
          <p:nvPr/>
        </p:nvCxnSpPr>
        <p:spPr>
          <a:xfrm>
            <a:off x="4308529" y="1190980"/>
            <a:ext cx="394571"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483EA98-ED58-7141-B849-A0BBA0448905}"/>
              </a:ext>
            </a:extLst>
          </p:cNvPr>
          <p:cNvCxnSpPr>
            <a:cxnSpLocks/>
            <a:endCxn id="6" idx="1"/>
          </p:cNvCxnSpPr>
          <p:nvPr/>
        </p:nvCxnSpPr>
        <p:spPr>
          <a:xfrm>
            <a:off x="1951549" y="1190979"/>
            <a:ext cx="1135693" cy="3"/>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4009CBB-3509-C344-AA13-F9F7D31632C4}"/>
              </a:ext>
            </a:extLst>
          </p:cNvPr>
          <p:cNvSpPr txBox="1"/>
          <p:nvPr/>
        </p:nvSpPr>
        <p:spPr>
          <a:xfrm>
            <a:off x="346824" y="844505"/>
            <a:ext cx="383438" cy="307777"/>
          </a:xfrm>
          <a:prstGeom prst="rect">
            <a:avLst/>
          </a:prstGeom>
          <a:noFill/>
        </p:spPr>
        <p:txBody>
          <a:bodyPr wrap="none" rtlCol="0">
            <a:spAutoFit/>
          </a:bodyPr>
          <a:lstStyle/>
          <a:p>
            <a:r>
              <a:rPr lang="en-US"/>
              <a:t>20</a:t>
            </a:r>
          </a:p>
        </p:txBody>
      </p:sp>
      <p:sp>
        <p:nvSpPr>
          <p:cNvPr id="13" name="TextBox 12">
            <a:extLst>
              <a:ext uri="{FF2B5EF4-FFF2-40B4-BE49-F238E27FC236}">
                <a16:creationId xmlns:a16="http://schemas.microsoft.com/office/drawing/2014/main" id="{2BE43924-E80A-2F43-9FC7-597A876AF558}"/>
              </a:ext>
            </a:extLst>
          </p:cNvPr>
          <p:cNvSpPr txBox="1"/>
          <p:nvPr/>
        </p:nvSpPr>
        <p:spPr>
          <a:xfrm>
            <a:off x="4319661" y="844504"/>
            <a:ext cx="383438" cy="307777"/>
          </a:xfrm>
          <a:prstGeom prst="rect">
            <a:avLst/>
          </a:prstGeom>
          <a:noFill/>
        </p:spPr>
        <p:txBody>
          <a:bodyPr wrap="none" rtlCol="0">
            <a:spAutoFit/>
          </a:bodyPr>
          <a:lstStyle/>
          <a:p>
            <a:r>
              <a:rPr lang="en-US"/>
              <a:t>20</a:t>
            </a:r>
          </a:p>
        </p:txBody>
      </p:sp>
      <p:sp>
        <p:nvSpPr>
          <p:cNvPr id="14" name="TextBox 13">
            <a:extLst>
              <a:ext uri="{FF2B5EF4-FFF2-40B4-BE49-F238E27FC236}">
                <a16:creationId xmlns:a16="http://schemas.microsoft.com/office/drawing/2014/main" id="{0D36CB3E-FF08-E64C-BD79-C9A2CB76BFD5}"/>
              </a:ext>
            </a:extLst>
          </p:cNvPr>
          <p:cNvSpPr txBox="1"/>
          <p:nvPr/>
        </p:nvSpPr>
        <p:spPr>
          <a:xfrm>
            <a:off x="2138216" y="1268378"/>
            <a:ext cx="742511" cy="307777"/>
          </a:xfrm>
          <a:prstGeom prst="rect">
            <a:avLst/>
          </a:prstGeom>
          <a:noFill/>
        </p:spPr>
        <p:txBody>
          <a:bodyPr wrap="none" rtlCol="0">
            <a:spAutoFit/>
          </a:bodyPr>
          <a:lstStyle/>
          <a:p>
            <a:r>
              <a:rPr lang="en-US"/>
              <a:t>flexible</a:t>
            </a:r>
          </a:p>
        </p:txBody>
      </p:sp>
      <p:sp>
        <p:nvSpPr>
          <p:cNvPr id="15" name="TextBox 14">
            <a:extLst>
              <a:ext uri="{FF2B5EF4-FFF2-40B4-BE49-F238E27FC236}">
                <a16:creationId xmlns:a16="http://schemas.microsoft.com/office/drawing/2014/main" id="{420CBA45-164E-D74D-9030-5464DD6173A8}"/>
              </a:ext>
            </a:extLst>
          </p:cNvPr>
          <p:cNvSpPr txBox="1"/>
          <p:nvPr/>
        </p:nvSpPr>
        <p:spPr>
          <a:xfrm>
            <a:off x="2213558" y="805806"/>
            <a:ext cx="591829" cy="307777"/>
          </a:xfrm>
          <a:prstGeom prst="rect">
            <a:avLst/>
          </a:prstGeom>
          <a:noFill/>
        </p:spPr>
        <p:txBody>
          <a:bodyPr wrap="none" rtlCol="0">
            <a:spAutoFit/>
          </a:bodyPr>
          <a:lstStyle/>
          <a:p>
            <a:r>
              <a:rPr lang="en-US"/>
              <a:t>&gt;=20</a:t>
            </a:r>
          </a:p>
        </p:txBody>
      </p:sp>
      <p:pic>
        <p:nvPicPr>
          <p:cNvPr id="16" name="Picture 15">
            <a:extLst>
              <a:ext uri="{FF2B5EF4-FFF2-40B4-BE49-F238E27FC236}">
                <a16:creationId xmlns:a16="http://schemas.microsoft.com/office/drawing/2014/main" id="{401978F7-C885-B94D-89EC-82459FE5DE11}"/>
              </a:ext>
            </a:extLst>
          </p:cNvPr>
          <p:cNvPicPr>
            <a:picLocks noChangeAspect="1"/>
          </p:cNvPicPr>
          <p:nvPr/>
        </p:nvPicPr>
        <p:blipFill>
          <a:blip r:embed="rId2"/>
          <a:stretch>
            <a:fillRect/>
          </a:stretch>
        </p:blipFill>
        <p:spPr>
          <a:xfrm>
            <a:off x="5180962" y="534412"/>
            <a:ext cx="3758233" cy="1538605"/>
          </a:xfrm>
          <a:prstGeom prst="rect">
            <a:avLst/>
          </a:prstGeom>
        </p:spPr>
      </p:pic>
      <p:cxnSp>
        <p:nvCxnSpPr>
          <p:cNvPr id="17" name="Straight Connector 16">
            <a:extLst>
              <a:ext uri="{FF2B5EF4-FFF2-40B4-BE49-F238E27FC236}">
                <a16:creationId xmlns:a16="http://schemas.microsoft.com/office/drawing/2014/main" id="{BE8EF223-E6B9-EF40-95CB-8E9D1C994CE5}"/>
              </a:ext>
            </a:extLst>
          </p:cNvPr>
          <p:cNvCxnSpPr/>
          <p:nvPr/>
        </p:nvCxnSpPr>
        <p:spPr>
          <a:xfrm>
            <a:off x="335690" y="2712892"/>
            <a:ext cx="0" cy="2048006"/>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C424F2-8DD4-094A-A7B8-D49F8D3D08CA}"/>
              </a:ext>
            </a:extLst>
          </p:cNvPr>
          <p:cNvCxnSpPr/>
          <p:nvPr/>
        </p:nvCxnSpPr>
        <p:spPr>
          <a:xfrm>
            <a:off x="5725986" y="2712892"/>
            <a:ext cx="0" cy="2048006"/>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1EDF9E0-4C36-C043-8EDC-3810973A11F0}"/>
              </a:ext>
            </a:extLst>
          </p:cNvPr>
          <p:cNvSpPr/>
          <p:nvPr/>
        </p:nvSpPr>
        <p:spPr>
          <a:xfrm>
            <a:off x="730261" y="3238986"/>
            <a:ext cx="1221287" cy="770351"/>
          </a:xfrm>
          <a:prstGeom prst="rect">
            <a:avLst/>
          </a:prstGeom>
          <a:solidFill>
            <a:schemeClr val="bg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A</a:t>
            </a:r>
          </a:p>
        </p:txBody>
      </p:sp>
      <p:sp>
        <p:nvSpPr>
          <p:cNvPr id="20" name="Rectangle 19">
            <a:extLst>
              <a:ext uri="{FF2B5EF4-FFF2-40B4-BE49-F238E27FC236}">
                <a16:creationId xmlns:a16="http://schemas.microsoft.com/office/drawing/2014/main" id="{8FDC74B8-57A8-744C-AC4D-D33FF4DE0D04}"/>
              </a:ext>
            </a:extLst>
          </p:cNvPr>
          <p:cNvSpPr/>
          <p:nvPr/>
        </p:nvSpPr>
        <p:spPr>
          <a:xfrm>
            <a:off x="4110128" y="3238986"/>
            <a:ext cx="1221287" cy="770351"/>
          </a:xfrm>
          <a:prstGeom prst="rect">
            <a:avLst/>
          </a:prstGeom>
          <a:solidFill>
            <a:schemeClr val="bg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B</a:t>
            </a:r>
          </a:p>
        </p:txBody>
      </p:sp>
      <p:cxnSp>
        <p:nvCxnSpPr>
          <p:cNvPr id="21" name="Straight Connector 20">
            <a:extLst>
              <a:ext uri="{FF2B5EF4-FFF2-40B4-BE49-F238E27FC236}">
                <a16:creationId xmlns:a16="http://schemas.microsoft.com/office/drawing/2014/main" id="{7638C8F2-2A6C-E640-BF65-796C5AA48B26}"/>
              </a:ext>
            </a:extLst>
          </p:cNvPr>
          <p:cNvCxnSpPr>
            <a:endCxn id="19" idx="1"/>
          </p:cNvCxnSpPr>
          <p:nvPr/>
        </p:nvCxnSpPr>
        <p:spPr>
          <a:xfrm>
            <a:off x="335690" y="3624161"/>
            <a:ext cx="394571"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A772EA0-4475-6F41-BB33-29FE818D335B}"/>
              </a:ext>
            </a:extLst>
          </p:cNvPr>
          <p:cNvCxnSpPr/>
          <p:nvPr/>
        </p:nvCxnSpPr>
        <p:spPr>
          <a:xfrm>
            <a:off x="5331415" y="3585460"/>
            <a:ext cx="394571"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73F9D7E-13A2-AD4D-935C-F71F39B2FAE1}"/>
              </a:ext>
            </a:extLst>
          </p:cNvPr>
          <p:cNvCxnSpPr>
            <a:cxnSpLocks/>
            <a:stCxn id="19" idx="3"/>
            <a:endCxn id="20" idx="1"/>
          </p:cNvCxnSpPr>
          <p:nvPr/>
        </p:nvCxnSpPr>
        <p:spPr>
          <a:xfrm>
            <a:off x="1951548" y="3624162"/>
            <a:ext cx="2158580"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BF2FA06-30CF-7248-A7B2-EDA002635DF0}"/>
              </a:ext>
            </a:extLst>
          </p:cNvPr>
          <p:cNvSpPr txBox="1"/>
          <p:nvPr/>
        </p:nvSpPr>
        <p:spPr>
          <a:xfrm>
            <a:off x="346823" y="3277685"/>
            <a:ext cx="383438" cy="307777"/>
          </a:xfrm>
          <a:prstGeom prst="rect">
            <a:avLst/>
          </a:prstGeom>
          <a:noFill/>
        </p:spPr>
        <p:txBody>
          <a:bodyPr wrap="none" rtlCol="0">
            <a:spAutoFit/>
          </a:bodyPr>
          <a:lstStyle/>
          <a:p>
            <a:r>
              <a:rPr lang="en-US"/>
              <a:t>20</a:t>
            </a:r>
          </a:p>
        </p:txBody>
      </p:sp>
      <p:sp>
        <p:nvSpPr>
          <p:cNvPr id="25" name="TextBox 24">
            <a:extLst>
              <a:ext uri="{FF2B5EF4-FFF2-40B4-BE49-F238E27FC236}">
                <a16:creationId xmlns:a16="http://schemas.microsoft.com/office/drawing/2014/main" id="{7730C184-D519-504E-ADED-6F2B3F5424DD}"/>
              </a:ext>
            </a:extLst>
          </p:cNvPr>
          <p:cNvSpPr txBox="1"/>
          <p:nvPr/>
        </p:nvSpPr>
        <p:spPr>
          <a:xfrm>
            <a:off x="5331415" y="3259789"/>
            <a:ext cx="383438" cy="307777"/>
          </a:xfrm>
          <a:prstGeom prst="rect">
            <a:avLst/>
          </a:prstGeom>
          <a:noFill/>
        </p:spPr>
        <p:txBody>
          <a:bodyPr wrap="none" rtlCol="0">
            <a:spAutoFit/>
          </a:bodyPr>
          <a:lstStyle/>
          <a:p>
            <a:r>
              <a:rPr lang="en-US"/>
              <a:t>20</a:t>
            </a:r>
          </a:p>
        </p:txBody>
      </p:sp>
      <p:sp>
        <p:nvSpPr>
          <p:cNvPr id="26" name="TextBox 25">
            <a:extLst>
              <a:ext uri="{FF2B5EF4-FFF2-40B4-BE49-F238E27FC236}">
                <a16:creationId xmlns:a16="http://schemas.microsoft.com/office/drawing/2014/main" id="{2554BB22-3D68-5143-B9B8-22D3B9917B50}"/>
              </a:ext>
            </a:extLst>
          </p:cNvPr>
          <p:cNvSpPr txBox="1"/>
          <p:nvPr/>
        </p:nvSpPr>
        <p:spPr>
          <a:xfrm>
            <a:off x="2659582" y="3662861"/>
            <a:ext cx="742511" cy="307777"/>
          </a:xfrm>
          <a:prstGeom prst="rect">
            <a:avLst/>
          </a:prstGeom>
          <a:noFill/>
        </p:spPr>
        <p:txBody>
          <a:bodyPr wrap="none" rtlCol="0">
            <a:spAutoFit/>
          </a:bodyPr>
          <a:lstStyle/>
          <a:p>
            <a:r>
              <a:rPr lang="en-US"/>
              <a:t>flexible</a:t>
            </a:r>
          </a:p>
        </p:txBody>
      </p:sp>
      <p:sp>
        <p:nvSpPr>
          <p:cNvPr id="27" name="TextBox 26">
            <a:extLst>
              <a:ext uri="{FF2B5EF4-FFF2-40B4-BE49-F238E27FC236}">
                <a16:creationId xmlns:a16="http://schemas.microsoft.com/office/drawing/2014/main" id="{16851F9B-8E54-8C4D-AB3D-5E2E1C5C5BF9}"/>
              </a:ext>
            </a:extLst>
          </p:cNvPr>
          <p:cNvSpPr txBox="1"/>
          <p:nvPr/>
        </p:nvSpPr>
        <p:spPr>
          <a:xfrm>
            <a:off x="2772515" y="3277683"/>
            <a:ext cx="591829" cy="307777"/>
          </a:xfrm>
          <a:prstGeom prst="rect">
            <a:avLst/>
          </a:prstGeom>
          <a:noFill/>
        </p:spPr>
        <p:txBody>
          <a:bodyPr wrap="none" rtlCol="0">
            <a:spAutoFit/>
          </a:bodyPr>
          <a:lstStyle/>
          <a:p>
            <a:r>
              <a:rPr lang="en-US"/>
              <a:t>&gt;=20</a:t>
            </a:r>
          </a:p>
        </p:txBody>
      </p:sp>
    </p:spTree>
    <p:extLst>
      <p:ext uri="{BB962C8B-B14F-4D97-AF65-F5344CB8AC3E}">
        <p14:creationId xmlns:p14="http://schemas.microsoft.com/office/powerpoint/2010/main" val="3687956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EEA499-77A2-7B4E-8F17-95599D30748E}"/>
              </a:ext>
            </a:extLst>
          </p:cNvPr>
          <p:cNvPicPr>
            <a:picLocks noChangeAspect="1"/>
          </p:cNvPicPr>
          <p:nvPr/>
        </p:nvPicPr>
        <p:blipFill>
          <a:blip r:embed="rId2"/>
          <a:stretch>
            <a:fillRect/>
          </a:stretch>
        </p:blipFill>
        <p:spPr>
          <a:xfrm>
            <a:off x="91018" y="150312"/>
            <a:ext cx="2107300" cy="3690533"/>
          </a:xfrm>
          <a:prstGeom prst="rect">
            <a:avLst/>
          </a:prstGeom>
        </p:spPr>
      </p:pic>
      <p:sp>
        <p:nvSpPr>
          <p:cNvPr id="3" name="Rectangle 2">
            <a:extLst>
              <a:ext uri="{FF2B5EF4-FFF2-40B4-BE49-F238E27FC236}">
                <a16:creationId xmlns:a16="http://schemas.microsoft.com/office/drawing/2014/main" id="{393194F0-0DEA-D14E-BD57-7C147079B36B}"/>
              </a:ext>
            </a:extLst>
          </p:cNvPr>
          <p:cNvSpPr/>
          <p:nvPr/>
        </p:nvSpPr>
        <p:spPr>
          <a:xfrm>
            <a:off x="2549046" y="156575"/>
            <a:ext cx="5154460" cy="4401205"/>
          </a:xfrm>
          <a:prstGeom prst="rect">
            <a:avLst/>
          </a:prstGeom>
          <a:solidFill>
            <a:schemeClr val="bg2"/>
          </a:solidFill>
        </p:spPr>
        <p:txBody>
          <a:bodyPr wrap="square">
            <a:spAutoFit/>
          </a:bodyPr>
          <a:lstStyle/>
          <a:p>
            <a:r>
              <a:rPr lang="en-US">
                <a:solidFill>
                  <a:srgbClr val="F7439D"/>
                </a:solidFill>
                <a:effectLst/>
                <a:latin typeface="Menlo" panose="020B0609030804020204" pitchFamily="49" charset="0"/>
              </a:rPr>
              <a:t>import</a:t>
            </a:r>
            <a:r>
              <a:rPr lang="en-US">
                <a:solidFill>
                  <a:srgbClr val="FFFFFF"/>
                </a:solidFill>
                <a:effectLst/>
                <a:latin typeface="Menlo" panose="020B0609030804020204" pitchFamily="49" charset="0"/>
              </a:rPr>
              <a:t> UIKit</a:t>
            </a:r>
            <a:endParaRPr lang="en-US">
              <a:solidFill>
                <a:srgbClr val="F7439D"/>
              </a:solidFill>
              <a:effectLst/>
              <a:latin typeface="Menlo" panose="020B0609030804020204" pitchFamily="49" charset="0"/>
            </a:endParaRPr>
          </a:p>
          <a:p>
            <a:r>
              <a:rPr lang="en-US">
                <a:solidFill>
                  <a:srgbClr val="F7439D"/>
                </a:solidFill>
                <a:effectLst/>
                <a:latin typeface="Menlo" panose="020B0609030804020204" pitchFamily="49" charset="0"/>
              </a:rPr>
              <a:t>import</a:t>
            </a:r>
            <a:r>
              <a:rPr lang="en-US">
                <a:solidFill>
                  <a:srgbClr val="FFFFFF"/>
                </a:solidFill>
                <a:effectLst/>
                <a:latin typeface="Menlo" panose="020B0609030804020204" pitchFamily="49" charset="0"/>
              </a:rPr>
              <a:t> Stevia</a:t>
            </a:r>
          </a:p>
          <a:p>
            <a:r>
              <a:rPr lang="en-US">
                <a:solidFill>
                  <a:srgbClr val="F7439D"/>
                </a:solidFill>
                <a:effectLst/>
                <a:latin typeface="Menlo" panose="020B0609030804020204" pitchFamily="49" charset="0"/>
              </a:rPr>
              <a:t>class</a:t>
            </a:r>
            <a:r>
              <a:rPr lang="en-US">
                <a:solidFill>
                  <a:srgbClr val="FFFFFF"/>
                </a:solidFill>
                <a:effectLst/>
                <a:latin typeface="Menlo" panose="020B0609030804020204" pitchFamily="49" charset="0"/>
              </a:rPr>
              <a:t> FourRects: </a:t>
            </a:r>
            <a:r>
              <a:rPr lang="en-US">
                <a:solidFill>
                  <a:srgbClr val="6AE3CB"/>
                </a:solidFill>
                <a:effectLst/>
                <a:latin typeface="Menlo" panose="020B0609030804020204" pitchFamily="49" charset="0"/>
              </a:rPr>
              <a:t>UIViewController</a:t>
            </a:r>
            <a:r>
              <a:rPr lang="en-US">
                <a:solidFill>
                  <a:srgbClr val="FFFFFF"/>
                </a:solidFill>
                <a:effectLst/>
                <a:latin typeface="Menlo" panose="020B0609030804020204" pitchFamily="49" charset="0"/>
              </a:rPr>
              <a:t> {</a:t>
            </a:r>
            <a:br>
              <a:rPr lang="en-US">
                <a:effectLst/>
                <a:latin typeface="Helvetica" pitchFamily="2" charset="0"/>
              </a:rPr>
            </a:br>
            <a:endParaRPr lang="en-US">
              <a:effectLst/>
              <a:latin typeface="Helvetica" pitchFamily="2" charset="0"/>
            </a:endParaRPr>
          </a:p>
          <a:p>
            <a:r>
              <a:rPr lang="en-US">
                <a:solidFill>
                  <a:srgbClr val="FFFFFF"/>
                </a:solidFill>
                <a:effectLst/>
                <a:latin typeface="Menlo" panose="020B0609030804020204" pitchFamily="49" charset="0"/>
              </a:rPr>
              <a:t>    </a:t>
            </a:r>
            <a:r>
              <a:rPr lang="en-US">
                <a:solidFill>
                  <a:srgbClr val="F7439D"/>
                </a:solidFill>
                <a:effectLst/>
                <a:latin typeface="Menlo" panose="020B0609030804020204" pitchFamily="49" charset="0"/>
              </a:rPr>
              <a:t>let</a:t>
            </a:r>
            <a:r>
              <a:rPr lang="en-US">
                <a:solidFill>
                  <a:srgbClr val="FFFFFF"/>
                </a:solidFill>
                <a:effectLst/>
                <a:latin typeface="Menlo" panose="020B0609030804020204" pitchFamily="49" charset="0"/>
              </a:rPr>
              <a:t> rec1 = </a:t>
            </a:r>
            <a:r>
              <a:rPr lang="en-US">
                <a:solidFill>
                  <a:srgbClr val="6AE3CB"/>
                </a:solidFill>
                <a:effectLst/>
                <a:latin typeface="Menlo" panose="020B0609030804020204" pitchFamily="49" charset="0"/>
              </a:rPr>
              <a:t>UIView</a:t>
            </a:r>
            <a:r>
              <a:rPr lang="en-US">
                <a:solidFill>
                  <a:srgbClr val="FFFFFF"/>
                </a:solidFill>
                <a:effectLst/>
                <a:latin typeface="Menlo" panose="020B0609030804020204" pitchFamily="49" charset="0"/>
              </a:rPr>
              <a:t>()</a:t>
            </a:r>
          </a:p>
          <a:p>
            <a:r>
              <a:rPr lang="en-US">
                <a:solidFill>
                  <a:srgbClr val="FFFFFF"/>
                </a:solidFill>
                <a:effectLst/>
                <a:latin typeface="Menlo" panose="020B0609030804020204" pitchFamily="49" charset="0"/>
              </a:rPr>
              <a:t>    </a:t>
            </a:r>
            <a:r>
              <a:rPr lang="en-US">
                <a:solidFill>
                  <a:srgbClr val="F7439D"/>
                </a:solidFill>
                <a:effectLst/>
                <a:latin typeface="Menlo" panose="020B0609030804020204" pitchFamily="49" charset="0"/>
              </a:rPr>
              <a:t>let</a:t>
            </a:r>
            <a:r>
              <a:rPr lang="en-US">
                <a:solidFill>
                  <a:srgbClr val="FFFFFF"/>
                </a:solidFill>
                <a:effectLst/>
                <a:latin typeface="Menlo" panose="020B0609030804020204" pitchFamily="49" charset="0"/>
              </a:rPr>
              <a:t> rec2 = </a:t>
            </a:r>
            <a:r>
              <a:rPr lang="en-US">
                <a:solidFill>
                  <a:srgbClr val="6AE3CB"/>
                </a:solidFill>
                <a:effectLst/>
                <a:latin typeface="Menlo" panose="020B0609030804020204" pitchFamily="49" charset="0"/>
              </a:rPr>
              <a:t>UIView</a:t>
            </a:r>
            <a:r>
              <a:rPr lang="en-US">
                <a:solidFill>
                  <a:srgbClr val="FFFFFF"/>
                </a:solidFill>
                <a:effectLst/>
                <a:latin typeface="Menlo" panose="020B0609030804020204" pitchFamily="49" charset="0"/>
              </a:rPr>
              <a:t>()</a:t>
            </a:r>
          </a:p>
          <a:p>
            <a:r>
              <a:rPr lang="en-US">
                <a:solidFill>
                  <a:srgbClr val="FFFFFF"/>
                </a:solidFill>
                <a:effectLst/>
                <a:latin typeface="Menlo" panose="020B0609030804020204" pitchFamily="49" charset="0"/>
              </a:rPr>
              <a:t>    </a:t>
            </a:r>
            <a:r>
              <a:rPr lang="en-US">
                <a:solidFill>
                  <a:srgbClr val="F7439D"/>
                </a:solidFill>
                <a:effectLst/>
                <a:latin typeface="Menlo" panose="020B0609030804020204" pitchFamily="49" charset="0"/>
              </a:rPr>
              <a:t>let</a:t>
            </a:r>
            <a:r>
              <a:rPr lang="en-US">
                <a:solidFill>
                  <a:srgbClr val="FFFFFF"/>
                </a:solidFill>
                <a:effectLst/>
                <a:latin typeface="Menlo" panose="020B0609030804020204" pitchFamily="49" charset="0"/>
              </a:rPr>
              <a:t> rec3 = </a:t>
            </a:r>
            <a:r>
              <a:rPr lang="en-US">
                <a:solidFill>
                  <a:srgbClr val="6AE3CB"/>
                </a:solidFill>
                <a:effectLst/>
                <a:latin typeface="Menlo" panose="020B0609030804020204" pitchFamily="49" charset="0"/>
              </a:rPr>
              <a:t>UIView</a:t>
            </a:r>
            <a:r>
              <a:rPr lang="en-US">
                <a:solidFill>
                  <a:srgbClr val="FFFFFF"/>
                </a:solidFill>
                <a:effectLst/>
                <a:latin typeface="Menlo" panose="020B0609030804020204" pitchFamily="49" charset="0"/>
              </a:rPr>
              <a:t>()</a:t>
            </a:r>
          </a:p>
          <a:p>
            <a:r>
              <a:rPr lang="en-US">
                <a:solidFill>
                  <a:srgbClr val="FFFFFF"/>
                </a:solidFill>
                <a:effectLst/>
                <a:latin typeface="Menlo" panose="020B0609030804020204" pitchFamily="49" charset="0"/>
              </a:rPr>
              <a:t>    </a:t>
            </a:r>
            <a:r>
              <a:rPr lang="en-US">
                <a:solidFill>
                  <a:srgbClr val="F7439D"/>
                </a:solidFill>
                <a:effectLst/>
                <a:latin typeface="Menlo" panose="020B0609030804020204" pitchFamily="49" charset="0"/>
              </a:rPr>
              <a:t>let</a:t>
            </a:r>
            <a:r>
              <a:rPr lang="en-US">
                <a:solidFill>
                  <a:srgbClr val="FFFFFF"/>
                </a:solidFill>
                <a:effectLst/>
                <a:latin typeface="Menlo" panose="020B0609030804020204" pitchFamily="49" charset="0"/>
              </a:rPr>
              <a:t> rec4 = </a:t>
            </a:r>
            <a:r>
              <a:rPr lang="en-US">
                <a:solidFill>
                  <a:srgbClr val="6AE3CB"/>
                </a:solidFill>
                <a:effectLst/>
                <a:latin typeface="Menlo" panose="020B0609030804020204" pitchFamily="49" charset="0"/>
              </a:rPr>
              <a:t>UIView</a:t>
            </a:r>
            <a:r>
              <a:rPr lang="en-US">
                <a:solidFill>
                  <a:srgbClr val="FFFFFF"/>
                </a:solidFill>
                <a:effectLst/>
                <a:latin typeface="Menlo" panose="020B0609030804020204" pitchFamily="49" charset="0"/>
              </a:rPr>
              <a:t>()</a:t>
            </a:r>
          </a:p>
          <a:p>
            <a:r>
              <a:rPr lang="en-US">
                <a:solidFill>
                  <a:srgbClr val="FFFFFF"/>
                </a:solidFill>
                <a:effectLst/>
                <a:latin typeface="Menlo" panose="020B0609030804020204" pitchFamily="49" charset="0"/>
              </a:rPr>
              <a:t>    </a:t>
            </a:r>
            <a:r>
              <a:rPr lang="en-US">
                <a:solidFill>
                  <a:srgbClr val="F7439D"/>
                </a:solidFill>
                <a:effectLst/>
                <a:latin typeface="Menlo" panose="020B0609030804020204" pitchFamily="49" charset="0"/>
              </a:rPr>
              <a:t>let</a:t>
            </a:r>
            <a:r>
              <a:rPr lang="en-US">
                <a:solidFill>
                  <a:srgbClr val="FFFFFF"/>
                </a:solidFill>
                <a:effectLst/>
                <a:latin typeface="Menlo" panose="020B0609030804020204" pitchFamily="49" charset="0"/>
              </a:rPr>
              <a:t> circle = </a:t>
            </a:r>
            <a:r>
              <a:rPr lang="en-US">
                <a:solidFill>
                  <a:srgbClr val="6AE3CB"/>
                </a:solidFill>
                <a:effectLst/>
                <a:latin typeface="Menlo" panose="020B0609030804020204" pitchFamily="49" charset="0"/>
              </a:rPr>
              <a:t>UIView</a:t>
            </a:r>
            <a:r>
              <a:rPr lang="en-US">
                <a:solidFill>
                  <a:srgbClr val="FFFFFF"/>
                </a:solidFill>
                <a:effectLst/>
                <a:latin typeface="Menlo" panose="020B0609030804020204" pitchFamily="49" charset="0"/>
              </a:rPr>
              <a:t>()</a:t>
            </a:r>
          </a:p>
          <a:p>
            <a:r>
              <a:rPr lang="en-US">
                <a:solidFill>
                  <a:srgbClr val="FFFFFF"/>
                </a:solidFill>
                <a:effectLst/>
                <a:latin typeface="Menlo" panose="020B0609030804020204" pitchFamily="49" charset="0"/>
              </a:rPr>
              <a:t>    </a:t>
            </a:r>
            <a:r>
              <a:rPr lang="en-US">
                <a:solidFill>
                  <a:srgbClr val="F7439D"/>
                </a:solidFill>
                <a:effectLst/>
                <a:latin typeface="Menlo" panose="020B0609030804020204" pitchFamily="49" charset="0"/>
              </a:rPr>
              <a:t>let</a:t>
            </a:r>
            <a:r>
              <a:rPr lang="en-US">
                <a:solidFill>
                  <a:srgbClr val="FFFFFF"/>
                </a:solidFill>
                <a:effectLst/>
                <a:latin typeface="Menlo" panose="020B0609030804020204" pitchFamily="49" charset="0"/>
              </a:rPr>
              <a:t> margin: </a:t>
            </a:r>
            <a:r>
              <a:rPr lang="en-US">
                <a:solidFill>
                  <a:srgbClr val="6AE3CB"/>
                </a:solidFill>
                <a:effectLst/>
                <a:latin typeface="Menlo" panose="020B0609030804020204" pitchFamily="49" charset="0"/>
              </a:rPr>
              <a:t>CGFloat</a:t>
            </a:r>
            <a:r>
              <a:rPr lang="en-US">
                <a:solidFill>
                  <a:srgbClr val="FFFFFF"/>
                </a:solidFill>
                <a:effectLst/>
                <a:latin typeface="Menlo" panose="020B0609030804020204" pitchFamily="49" charset="0"/>
              </a:rPr>
              <a:t> = </a:t>
            </a:r>
            <a:r>
              <a:rPr lang="en-US">
                <a:solidFill>
                  <a:srgbClr val="A79BFA"/>
                </a:solidFill>
                <a:effectLst/>
                <a:latin typeface="Menlo" panose="020B0609030804020204" pitchFamily="49" charset="0"/>
              </a:rPr>
              <a:t>20</a:t>
            </a:r>
            <a:endParaRPr lang="en-US">
              <a:solidFill>
                <a:srgbClr val="FFFFFF"/>
              </a:solidFill>
              <a:effectLst/>
              <a:latin typeface="Menlo" panose="020B0609030804020204" pitchFamily="49" charset="0"/>
            </a:endParaRPr>
          </a:p>
          <a:p>
            <a:r>
              <a:rPr lang="en-US">
                <a:solidFill>
                  <a:srgbClr val="FFFFFF"/>
                </a:solidFill>
                <a:effectLst/>
                <a:latin typeface="Menlo" panose="020B0609030804020204" pitchFamily="49" charset="0"/>
              </a:rPr>
              <a:t>    </a:t>
            </a:r>
            <a:r>
              <a:rPr lang="en-US">
                <a:solidFill>
                  <a:srgbClr val="F7439D"/>
                </a:solidFill>
                <a:effectLst/>
                <a:latin typeface="Menlo" panose="020B0609030804020204" pitchFamily="49" charset="0"/>
              </a:rPr>
              <a:t>override</a:t>
            </a:r>
            <a:r>
              <a:rPr lang="en-US">
                <a:solidFill>
                  <a:srgbClr val="FFFFFF"/>
                </a:solidFill>
                <a:effectLst/>
                <a:latin typeface="Menlo" panose="020B0609030804020204" pitchFamily="49" charset="0"/>
              </a:rPr>
              <a:t> </a:t>
            </a:r>
            <a:r>
              <a:rPr lang="en-US">
                <a:solidFill>
                  <a:srgbClr val="F7439D"/>
                </a:solidFill>
                <a:effectLst/>
                <a:latin typeface="Menlo" panose="020B0609030804020204" pitchFamily="49" charset="0"/>
              </a:rPr>
              <a:t>func</a:t>
            </a:r>
            <a:r>
              <a:rPr lang="en-US">
                <a:solidFill>
                  <a:srgbClr val="FFFFFF"/>
                </a:solidFill>
                <a:effectLst/>
                <a:latin typeface="Menlo" panose="020B0609030804020204" pitchFamily="49" charset="0"/>
              </a:rPr>
              <a:t> viewDidLoad() {</a:t>
            </a:r>
          </a:p>
          <a:p>
            <a:r>
              <a:rPr lang="en-US">
                <a:solidFill>
                  <a:srgbClr val="FFFFFF"/>
                </a:solidFill>
                <a:effectLst/>
                <a:latin typeface="Menlo" panose="020B0609030804020204" pitchFamily="49" charset="0"/>
              </a:rPr>
              <a:t>        </a:t>
            </a:r>
            <a:r>
              <a:rPr lang="en-US">
                <a:solidFill>
                  <a:srgbClr val="F7439D"/>
                </a:solidFill>
                <a:effectLst/>
                <a:latin typeface="Menlo" panose="020B0609030804020204" pitchFamily="49" charset="0"/>
              </a:rPr>
              <a:t>super</a:t>
            </a:r>
            <a:r>
              <a:rPr lang="en-US">
                <a:solidFill>
                  <a:srgbClr val="FFFFFF"/>
                </a:solidFill>
                <a:effectLst/>
                <a:latin typeface="Menlo" panose="020B0609030804020204" pitchFamily="49" charset="0"/>
              </a:rPr>
              <a:t>.</a:t>
            </a:r>
            <a:r>
              <a:rPr lang="en-US">
                <a:solidFill>
                  <a:srgbClr val="6AE3CB"/>
                </a:solidFill>
                <a:effectLst/>
                <a:latin typeface="Menlo" panose="020B0609030804020204" pitchFamily="49" charset="0"/>
              </a:rPr>
              <a:t>viewDidLoad</a:t>
            </a:r>
            <a:r>
              <a:rPr lang="en-US">
                <a:solidFill>
                  <a:srgbClr val="FFFFFF"/>
                </a:solidFill>
                <a:effectLst/>
                <a:latin typeface="Menlo" panose="020B0609030804020204" pitchFamily="49" charset="0"/>
              </a:rPr>
              <a:t>()</a:t>
            </a:r>
            <a:endParaRPr lang="en-US">
              <a:solidFill>
                <a:srgbClr val="6AE3CB"/>
              </a:solidFill>
              <a:effectLst/>
              <a:latin typeface="Menlo" panose="020B0609030804020204" pitchFamily="49" charset="0"/>
            </a:endParaRPr>
          </a:p>
          <a:p>
            <a:r>
              <a:rPr lang="en-US">
                <a:solidFill>
                  <a:srgbClr val="FFFFFF"/>
                </a:solidFill>
                <a:effectLst/>
                <a:latin typeface="Menlo" panose="020B0609030804020204" pitchFamily="49" charset="0"/>
              </a:rPr>
              <a:t>        </a:t>
            </a:r>
            <a:r>
              <a:rPr lang="en-US">
                <a:solidFill>
                  <a:srgbClr val="6AE3CB"/>
                </a:solidFill>
                <a:effectLst/>
                <a:latin typeface="Menlo" panose="020B0609030804020204" pitchFamily="49" charset="0"/>
              </a:rPr>
              <a:t>view</a:t>
            </a:r>
            <a:r>
              <a:rPr lang="en-US">
                <a:solidFill>
                  <a:srgbClr val="FFFFFF"/>
                </a:solidFill>
                <a:effectLst/>
                <a:latin typeface="Menlo" panose="020B0609030804020204" pitchFamily="49" charset="0"/>
              </a:rPr>
              <a:t>.</a:t>
            </a:r>
            <a:r>
              <a:rPr lang="en-US">
                <a:solidFill>
                  <a:srgbClr val="6AE3CB"/>
                </a:solidFill>
                <a:effectLst/>
                <a:latin typeface="Menlo" panose="020B0609030804020204" pitchFamily="49" charset="0"/>
              </a:rPr>
              <a:t>backgroundColor</a:t>
            </a:r>
            <a:r>
              <a:rPr lang="en-US">
                <a:solidFill>
                  <a:srgbClr val="FFFFFF"/>
                </a:solidFill>
                <a:effectLst/>
                <a:latin typeface="Menlo" panose="020B0609030804020204" pitchFamily="49" charset="0"/>
              </a:rPr>
              <a:t> = </a:t>
            </a:r>
            <a:r>
              <a:rPr lang="en-US">
                <a:solidFill>
                  <a:srgbClr val="6AE3CB"/>
                </a:solidFill>
                <a:effectLst/>
                <a:latin typeface="Menlo" panose="020B0609030804020204" pitchFamily="49" charset="0"/>
              </a:rPr>
              <a:t>UIColor</a:t>
            </a:r>
            <a:r>
              <a:rPr lang="en-US">
                <a:solidFill>
                  <a:srgbClr val="FFFFFF"/>
                </a:solidFill>
                <a:effectLst/>
                <a:latin typeface="Menlo" panose="020B0609030804020204" pitchFamily="49" charset="0"/>
              </a:rPr>
              <a:t>.</a:t>
            </a:r>
            <a:r>
              <a:rPr lang="en-US">
                <a:solidFill>
                  <a:srgbClr val="6AE3CB"/>
                </a:solidFill>
                <a:effectLst/>
                <a:latin typeface="Menlo" panose="020B0609030804020204" pitchFamily="49" charset="0"/>
              </a:rPr>
              <a:t>white</a:t>
            </a:r>
          </a:p>
          <a:p>
            <a:r>
              <a:rPr lang="en-US">
                <a:solidFill>
                  <a:srgbClr val="FFFFFF"/>
                </a:solidFill>
                <a:effectLst/>
                <a:latin typeface="Menlo" panose="020B0609030804020204" pitchFamily="49" charset="0"/>
              </a:rPr>
              <a:t>        </a:t>
            </a:r>
            <a:r>
              <a:rPr lang="en-US">
                <a:solidFill>
                  <a:srgbClr val="6AE3CB"/>
                </a:solidFill>
                <a:effectLst/>
                <a:latin typeface="Menlo" panose="020B0609030804020204" pitchFamily="49" charset="0"/>
              </a:rPr>
              <a:t>view</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sv</a:t>
            </a:r>
            <a:r>
              <a:rPr lang="en-US">
                <a:solidFill>
                  <a:srgbClr val="FFFFFF"/>
                </a:solidFill>
                <a:effectLst/>
                <a:latin typeface="Menlo" panose="020B0609030804020204" pitchFamily="49" charset="0"/>
              </a:rPr>
              <a:t>(</a:t>
            </a:r>
          </a:p>
          <a:p>
            <a:r>
              <a:rPr lang="en-US">
                <a:solidFill>
                  <a:srgbClr val="FFFFFF"/>
                </a:solidFill>
                <a:effectLst/>
                <a:latin typeface="Menlo" panose="020B0609030804020204" pitchFamily="49" charset="0"/>
              </a:rPr>
              <a:t>            </a:t>
            </a:r>
            <a:r>
              <a:rPr lang="en-US">
                <a:solidFill>
                  <a:srgbClr val="A3E66F"/>
                </a:solidFill>
                <a:effectLst/>
                <a:latin typeface="Menlo" panose="020B0609030804020204" pitchFamily="49" charset="0"/>
              </a:rPr>
              <a:t>rec1</a:t>
            </a:r>
            <a:r>
              <a:rPr lang="en-US">
                <a:solidFill>
                  <a:srgbClr val="FFFFFF"/>
                </a:solidFill>
                <a:effectLst/>
                <a:latin typeface="Menlo" panose="020B0609030804020204" pitchFamily="49" charset="0"/>
              </a:rPr>
              <a:t>,</a:t>
            </a:r>
          </a:p>
          <a:p>
            <a:r>
              <a:rPr lang="en-US">
                <a:solidFill>
                  <a:srgbClr val="FFFFFF"/>
                </a:solidFill>
                <a:effectLst/>
                <a:latin typeface="Menlo" panose="020B0609030804020204" pitchFamily="49" charset="0"/>
              </a:rPr>
              <a:t>            </a:t>
            </a:r>
            <a:r>
              <a:rPr lang="en-US">
                <a:solidFill>
                  <a:srgbClr val="A3E66F"/>
                </a:solidFill>
                <a:effectLst/>
                <a:latin typeface="Menlo" panose="020B0609030804020204" pitchFamily="49" charset="0"/>
              </a:rPr>
              <a:t>rec2</a:t>
            </a:r>
            <a:r>
              <a:rPr lang="en-US">
                <a:solidFill>
                  <a:srgbClr val="FFFFFF"/>
                </a:solidFill>
                <a:effectLst/>
                <a:latin typeface="Menlo" panose="020B0609030804020204" pitchFamily="49" charset="0"/>
              </a:rPr>
              <a:t>,</a:t>
            </a:r>
          </a:p>
          <a:p>
            <a:r>
              <a:rPr lang="en-US">
                <a:solidFill>
                  <a:srgbClr val="FFFFFF"/>
                </a:solidFill>
                <a:effectLst/>
                <a:latin typeface="Menlo" panose="020B0609030804020204" pitchFamily="49" charset="0"/>
              </a:rPr>
              <a:t>            </a:t>
            </a:r>
            <a:r>
              <a:rPr lang="en-US">
                <a:solidFill>
                  <a:srgbClr val="A3E66F"/>
                </a:solidFill>
                <a:effectLst/>
                <a:latin typeface="Menlo" panose="020B0609030804020204" pitchFamily="49" charset="0"/>
              </a:rPr>
              <a:t>rec3</a:t>
            </a:r>
            <a:r>
              <a:rPr lang="en-US">
                <a:solidFill>
                  <a:srgbClr val="FFFFFF"/>
                </a:solidFill>
                <a:effectLst/>
                <a:latin typeface="Menlo" panose="020B0609030804020204" pitchFamily="49" charset="0"/>
              </a:rPr>
              <a:t>,</a:t>
            </a:r>
          </a:p>
          <a:p>
            <a:r>
              <a:rPr lang="en-US">
                <a:solidFill>
                  <a:srgbClr val="FFFFFF"/>
                </a:solidFill>
                <a:effectLst/>
                <a:latin typeface="Menlo" panose="020B0609030804020204" pitchFamily="49" charset="0"/>
              </a:rPr>
              <a:t>            </a:t>
            </a:r>
            <a:r>
              <a:rPr lang="en-US">
                <a:solidFill>
                  <a:srgbClr val="A3E66F"/>
                </a:solidFill>
                <a:effectLst/>
                <a:latin typeface="Menlo" panose="020B0609030804020204" pitchFamily="49" charset="0"/>
              </a:rPr>
              <a:t>rec4</a:t>
            </a:r>
            <a:r>
              <a:rPr lang="en-US">
                <a:solidFill>
                  <a:srgbClr val="FFFFFF"/>
                </a:solidFill>
                <a:effectLst/>
                <a:latin typeface="Menlo" panose="020B0609030804020204" pitchFamily="49" charset="0"/>
              </a:rPr>
              <a:t>,</a:t>
            </a:r>
          </a:p>
          <a:p>
            <a:r>
              <a:rPr lang="en-US">
                <a:solidFill>
                  <a:srgbClr val="FFFFFF"/>
                </a:solidFill>
                <a:effectLst/>
                <a:latin typeface="Menlo" panose="020B0609030804020204" pitchFamily="49" charset="0"/>
              </a:rPr>
              <a:t>            </a:t>
            </a:r>
            <a:r>
              <a:rPr lang="en-US">
                <a:solidFill>
                  <a:srgbClr val="A3E66F"/>
                </a:solidFill>
                <a:effectLst/>
                <a:latin typeface="Menlo" panose="020B0609030804020204" pitchFamily="49" charset="0"/>
              </a:rPr>
              <a:t>circle</a:t>
            </a:r>
            <a:endParaRPr lang="en-US">
              <a:solidFill>
                <a:srgbClr val="FFFFFF"/>
              </a:solidFill>
              <a:effectLst/>
              <a:latin typeface="Menlo" panose="020B0609030804020204" pitchFamily="49" charset="0"/>
            </a:endParaRPr>
          </a:p>
          <a:p>
            <a:r>
              <a:rPr lang="en-US">
                <a:solidFill>
                  <a:srgbClr val="FFFFFF"/>
                </a:solidFill>
                <a:effectLst/>
                <a:latin typeface="Menlo" panose="020B0609030804020204" pitchFamily="49" charset="0"/>
              </a:rPr>
              <a:t>        )</a:t>
            </a:r>
          </a:p>
        </p:txBody>
      </p:sp>
    </p:spTree>
    <p:extLst>
      <p:ext uri="{BB962C8B-B14F-4D97-AF65-F5344CB8AC3E}">
        <p14:creationId xmlns:p14="http://schemas.microsoft.com/office/powerpoint/2010/main" val="1682577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83A6C-6775-1C4A-BF73-C7F8BA9EF43B}"/>
              </a:ext>
            </a:extLst>
          </p:cNvPr>
          <p:cNvSpPr>
            <a:spLocks noGrp="1"/>
          </p:cNvSpPr>
          <p:nvPr>
            <p:ph type="title"/>
          </p:nvPr>
        </p:nvSpPr>
        <p:spPr/>
        <p:txBody>
          <a:bodyPr/>
          <a:lstStyle/>
          <a:p>
            <a:r>
              <a:rPr lang="en-US" sz="2400"/>
              <a:t>Stevia không xử lý các  khoảng cách tỷ lệ nhau</a:t>
            </a:r>
          </a:p>
        </p:txBody>
      </p:sp>
      <p:sp>
        <p:nvSpPr>
          <p:cNvPr id="3" name="Text Placeholder 2">
            <a:extLst>
              <a:ext uri="{FF2B5EF4-FFF2-40B4-BE49-F238E27FC236}">
                <a16:creationId xmlns:a16="http://schemas.microsoft.com/office/drawing/2014/main" id="{798616C4-C764-DF40-94BF-15355751BD60}"/>
              </a:ext>
            </a:extLst>
          </p:cNvPr>
          <p:cNvSpPr>
            <a:spLocks noGrp="1"/>
          </p:cNvSpPr>
          <p:nvPr>
            <p:ph type="body" idx="1"/>
          </p:nvPr>
        </p:nvSpPr>
        <p:spPr/>
        <p:txBody>
          <a:bodyPr/>
          <a:lstStyle/>
          <a:p>
            <a:r>
              <a:rPr lang="en-US"/>
              <a:t>Stevia tạo được ràng buộc width, heigh các UIView tỷ lệ với nhau</a:t>
            </a:r>
          </a:p>
          <a:p>
            <a:r>
              <a:rPr lang="en-US"/>
              <a:t>Nhưng chưa có cơ chế tạo tỷ lệ cho các khoảng cách giữa các view</a:t>
            </a:r>
          </a:p>
          <a:p>
            <a:pPr lvl="1"/>
            <a:r>
              <a:rPr lang="en-US"/>
              <a:t>Khoảng cách giữa các view không phải là thuộc tính của riêng một view nào cả</a:t>
            </a:r>
          </a:p>
          <a:p>
            <a:pPr lvl="1"/>
            <a:endParaRPr lang="en-US"/>
          </a:p>
        </p:txBody>
      </p:sp>
    </p:spTree>
    <p:extLst>
      <p:ext uri="{BB962C8B-B14F-4D97-AF65-F5344CB8AC3E}">
        <p14:creationId xmlns:p14="http://schemas.microsoft.com/office/powerpoint/2010/main" val="3168589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F682C8-88F2-1E4F-A7CE-FB8800405A34}"/>
              </a:ext>
            </a:extLst>
          </p:cNvPr>
          <p:cNvSpPr/>
          <p:nvPr/>
        </p:nvSpPr>
        <p:spPr>
          <a:xfrm>
            <a:off x="194153" y="227129"/>
            <a:ext cx="7716033" cy="4616648"/>
          </a:xfrm>
          <a:prstGeom prst="rect">
            <a:avLst/>
          </a:prstGeom>
          <a:solidFill>
            <a:schemeClr val="bg2"/>
          </a:solidFill>
        </p:spPr>
        <p:txBody>
          <a:bodyPr wrap="square">
            <a:spAutoFit/>
          </a:bodyPr>
          <a:lstStyle/>
          <a:p>
            <a:r>
              <a:rPr lang="en-US">
                <a:solidFill>
                  <a:srgbClr val="A3E66F"/>
                </a:solidFill>
                <a:effectLst/>
                <a:latin typeface="Menlo" panose="020B0609030804020204" pitchFamily="49" charset="0"/>
              </a:rPr>
              <a:t>rec1</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Top</a:t>
            </a:r>
            <a:r>
              <a:rPr lang="en-US">
                <a:solidFill>
                  <a:srgbClr val="FFFFFF"/>
                </a:solidFill>
                <a:effectLst/>
                <a:latin typeface="Menlo" panose="020B0609030804020204" pitchFamily="49" charset="0"/>
              </a:rPr>
              <a:t> == </a:t>
            </a:r>
            <a:r>
              <a:rPr lang="en-US">
                <a:solidFill>
                  <a:srgbClr val="6AE3CB"/>
                </a:solidFill>
                <a:effectLst/>
                <a:latin typeface="Menlo" panose="020B0609030804020204" pitchFamily="49" charset="0"/>
              </a:rPr>
              <a:t>view</a:t>
            </a:r>
            <a:r>
              <a:rPr lang="en-US">
                <a:solidFill>
                  <a:srgbClr val="FFFFFF"/>
                </a:solidFill>
                <a:effectLst/>
                <a:latin typeface="Menlo" panose="020B0609030804020204" pitchFamily="49" charset="0"/>
              </a:rPr>
              <a:t>.</a:t>
            </a:r>
            <a:r>
              <a:rPr lang="en-US">
                <a:solidFill>
                  <a:srgbClr val="6AE3CB"/>
                </a:solidFill>
                <a:effectLst/>
                <a:latin typeface="Menlo" panose="020B0609030804020204" pitchFamily="49" charset="0"/>
              </a:rPr>
              <a:t>safeAreaLayoutGuide</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Top</a:t>
            </a:r>
            <a:r>
              <a:rPr lang="en-US">
                <a:solidFill>
                  <a:srgbClr val="FFFFFF"/>
                </a:solidFill>
                <a:effectLst/>
                <a:latin typeface="Menlo" panose="020B0609030804020204" pitchFamily="49" charset="0"/>
              </a:rPr>
              <a:t> + </a:t>
            </a:r>
            <a:r>
              <a:rPr lang="en-US">
                <a:solidFill>
                  <a:srgbClr val="A3E66F"/>
                </a:solidFill>
                <a:effectLst/>
                <a:latin typeface="Menlo" panose="020B0609030804020204" pitchFamily="49" charset="0"/>
              </a:rPr>
              <a:t>margin</a:t>
            </a:r>
            <a:endParaRPr lang="en-US">
              <a:solidFill>
                <a:srgbClr val="6AE3CB"/>
              </a:solidFill>
              <a:latin typeface="Menlo" panose="020B0609030804020204" pitchFamily="49" charset="0"/>
            </a:endParaRPr>
          </a:p>
          <a:p>
            <a:r>
              <a:rPr lang="en-US">
                <a:solidFill>
                  <a:srgbClr val="A3E66F"/>
                </a:solidFill>
                <a:effectLst/>
                <a:latin typeface="Menlo" panose="020B0609030804020204" pitchFamily="49" charset="0"/>
              </a:rPr>
              <a:t>rec2</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Top</a:t>
            </a:r>
            <a:r>
              <a:rPr lang="en-US">
                <a:solidFill>
                  <a:srgbClr val="FFFFFF"/>
                </a:solidFill>
                <a:effectLst/>
                <a:latin typeface="Menlo" panose="020B0609030804020204" pitchFamily="49" charset="0"/>
              </a:rPr>
              <a:t> == </a:t>
            </a:r>
            <a:r>
              <a:rPr lang="en-US">
                <a:solidFill>
                  <a:srgbClr val="6AE3CB"/>
                </a:solidFill>
                <a:effectLst/>
                <a:latin typeface="Menlo" panose="020B0609030804020204" pitchFamily="49" charset="0"/>
              </a:rPr>
              <a:t>view</a:t>
            </a:r>
            <a:r>
              <a:rPr lang="en-US">
                <a:solidFill>
                  <a:srgbClr val="FFFFFF"/>
                </a:solidFill>
                <a:effectLst/>
                <a:latin typeface="Menlo" panose="020B0609030804020204" pitchFamily="49" charset="0"/>
              </a:rPr>
              <a:t>.</a:t>
            </a:r>
            <a:r>
              <a:rPr lang="en-US">
                <a:solidFill>
                  <a:srgbClr val="6AE3CB"/>
                </a:solidFill>
                <a:effectLst/>
                <a:latin typeface="Menlo" panose="020B0609030804020204" pitchFamily="49" charset="0"/>
              </a:rPr>
              <a:t>safeAreaLayoutGuide</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Top</a:t>
            </a:r>
            <a:r>
              <a:rPr lang="en-US">
                <a:solidFill>
                  <a:srgbClr val="FFFFFF"/>
                </a:solidFill>
                <a:effectLst/>
                <a:latin typeface="Menlo" panose="020B0609030804020204" pitchFamily="49" charset="0"/>
              </a:rPr>
              <a:t> + </a:t>
            </a:r>
            <a:r>
              <a:rPr lang="en-US">
                <a:solidFill>
                  <a:srgbClr val="A3E66F"/>
                </a:solidFill>
                <a:effectLst/>
                <a:latin typeface="Menlo" panose="020B0609030804020204" pitchFamily="49" charset="0"/>
              </a:rPr>
              <a:t>margin</a:t>
            </a:r>
            <a:endParaRPr lang="en-US">
              <a:solidFill>
                <a:srgbClr val="6AE3CB"/>
              </a:solidFill>
              <a:effectLst/>
              <a:latin typeface="Menlo" panose="020B0609030804020204" pitchFamily="49" charset="0"/>
            </a:endParaRPr>
          </a:p>
          <a:p>
            <a:r>
              <a:rPr lang="en-US">
                <a:solidFill>
                  <a:srgbClr val="FFFFFF"/>
                </a:solidFill>
                <a:effectLst/>
                <a:latin typeface="Menlo" panose="020B0609030804020204" pitchFamily="49" charset="0"/>
              </a:rPr>
              <a:t>   </a:t>
            </a:r>
          </a:p>
          <a:p>
            <a:r>
              <a:rPr lang="en-US">
                <a:solidFill>
                  <a:srgbClr val="A3E66F"/>
                </a:solidFill>
                <a:effectLst/>
                <a:latin typeface="Menlo" panose="020B0609030804020204" pitchFamily="49" charset="0"/>
              </a:rPr>
              <a:t>rec3</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Bottom</a:t>
            </a:r>
            <a:r>
              <a:rPr lang="en-US">
                <a:solidFill>
                  <a:srgbClr val="FFFFFF"/>
                </a:solidFill>
                <a:effectLst/>
                <a:latin typeface="Menlo" panose="020B0609030804020204" pitchFamily="49" charset="0"/>
              </a:rPr>
              <a:t> == </a:t>
            </a:r>
            <a:r>
              <a:rPr lang="en-US">
                <a:solidFill>
                  <a:srgbClr val="6AE3CB"/>
                </a:solidFill>
                <a:effectLst/>
                <a:latin typeface="Menlo" panose="020B0609030804020204" pitchFamily="49" charset="0"/>
              </a:rPr>
              <a:t>view</a:t>
            </a:r>
            <a:r>
              <a:rPr lang="en-US">
                <a:solidFill>
                  <a:srgbClr val="FFFFFF"/>
                </a:solidFill>
                <a:effectLst/>
                <a:latin typeface="Menlo" panose="020B0609030804020204" pitchFamily="49" charset="0"/>
              </a:rPr>
              <a:t>.</a:t>
            </a:r>
            <a:r>
              <a:rPr lang="en-US">
                <a:solidFill>
                  <a:srgbClr val="6AE3CB"/>
                </a:solidFill>
                <a:effectLst/>
                <a:latin typeface="Menlo" panose="020B0609030804020204" pitchFamily="49" charset="0"/>
              </a:rPr>
              <a:t>safeAreaLayoutGuide</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Bottom</a:t>
            </a:r>
            <a:r>
              <a:rPr lang="en-US">
                <a:solidFill>
                  <a:srgbClr val="FFFFFF"/>
                </a:solidFill>
                <a:effectLst/>
                <a:latin typeface="Menlo" panose="020B0609030804020204" pitchFamily="49" charset="0"/>
              </a:rPr>
              <a:t> - </a:t>
            </a:r>
            <a:r>
              <a:rPr lang="en-US">
                <a:solidFill>
                  <a:srgbClr val="A3E66F"/>
                </a:solidFill>
                <a:effectLst/>
                <a:latin typeface="Menlo" panose="020B0609030804020204" pitchFamily="49" charset="0"/>
              </a:rPr>
              <a:t>margin</a:t>
            </a:r>
            <a:endParaRPr lang="en-US">
              <a:solidFill>
                <a:srgbClr val="6AE3CB"/>
              </a:solidFill>
              <a:effectLst/>
              <a:latin typeface="Menlo" panose="020B0609030804020204" pitchFamily="49" charset="0"/>
            </a:endParaRPr>
          </a:p>
          <a:p>
            <a:r>
              <a:rPr lang="en-US">
                <a:solidFill>
                  <a:srgbClr val="A3E66F"/>
                </a:solidFill>
                <a:effectLst/>
                <a:latin typeface="Menlo" panose="020B0609030804020204" pitchFamily="49" charset="0"/>
              </a:rPr>
              <a:t>rec4</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Bottom</a:t>
            </a:r>
            <a:r>
              <a:rPr lang="en-US">
                <a:solidFill>
                  <a:srgbClr val="FFFFFF"/>
                </a:solidFill>
                <a:effectLst/>
                <a:latin typeface="Menlo" panose="020B0609030804020204" pitchFamily="49" charset="0"/>
              </a:rPr>
              <a:t> == </a:t>
            </a:r>
            <a:r>
              <a:rPr lang="en-US">
                <a:solidFill>
                  <a:srgbClr val="6AE3CB"/>
                </a:solidFill>
                <a:effectLst/>
                <a:latin typeface="Menlo" panose="020B0609030804020204" pitchFamily="49" charset="0"/>
              </a:rPr>
              <a:t>view</a:t>
            </a:r>
            <a:r>
              <a:rPr lang="en-US">
                <a:solidFill>
                  <a:srgbClr val="FFFFFF"/>
                </a:solidFill>
                <a:effectLst/>
                <a:latin typeface="Menlo" panose="020B0609030804020204" pitchFamily="49" charset="0"/>
              </a:rPr>
              <a:t>.</a:t>
            </a:r>
            <a:r>
              <a:rPr lang="en-US">
                <a:solidFill>
                  <a:srgbClr val="6AE3CB"/>
                </a:solidFill>
                <a:effectLst/>
                <a:latin typeface="Menlo" panose="020B0609030804020204" pitchFamily="49" charset="0"/>
              </a:rPr>
              <a:t>safeAreaLayoutGuide</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Bottom</a:t>
            </a:r>
            <a:r>
              <a:rPr lang="en-US">
                <a:solidFill>
                  <a:srgbClr val="FFFFFF"/>
                </a:solidFill>
                <a:effectLst/>
                <a:latin typeface="Menlo" panose="020B0609030804020204" pitchFamily="49" charset="0"/>
              </a:rPr>
              <a:t> - </a:t>
            </a:r>
            <a:r>
              <a:rPr lang="en-US">
                <a:solidFill>
                  <a:srgbClr val="A3E66F"/>
                </a:solidFill>
                <a:effectLst/>
                <a:latin typeface="Menlo" panose="020B0609030804020204" pitchFamily="49" charset="0"/>
              </a:rPr>
              <a:t>margin</a:t>
            </a:r>
            <a:endParaRPr lang="en-US">
              <a:solidFill>
                <a:srgbClr val="6AE3CB"/>
              </a:solidFill>
              <a:effectLst/>
              <a:latin typeface="Menlo" panose="020B0609030804020204" pitchFamily="49" charset="0"/>
            </a:endParaRPr>
          </a:p>
          <a:p>
            <a:r>
              <a:rPr lang="en-US">
                <a:solidFill>
                  <a:srgbClr val="FFFFFF"/>
                </a:solidFill>
                <a:effectLst/>
                <a:latin typeface="Menlo" panose="020B0609030804020204" pitchFamily="49" charset="0"/>
              </a:rPr>
              <a:t>       </a:t>
            </a:r>
          </a:p>
          <a:p>
            <a:r>
              <a:rPr lang="en-US">
                <a:solidFill>
                  <a:srgbClr val="7F8C99"/>
                </a:solidFill>
                <a:effectLst/>
                <a:latin typeface="Menlo" panose="020B0609030804020204" pitchFamily="49" charset="0"/>
              </a:rPr>
              <a:t>//width(80).height(80) có thể viết lại thành size(80)</a:t>
            </a:r>
          </a:p>
          <a:p>
            <a:r>
              <a:rPr lang="en-US">
                <a:solidFill>
                  <a:srgbClr val="6AE3CB"/>
                </a:solidFill>
                <a:effectLst/>
                <a:latin typeface="Menlo" panose="020B0609030804020204" pitchFamily="49" charset="0"/>
              </a:rPr>
              <a:t>view</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layout</a:t>
            </a:r>
            <a:r>
              <a:rPr lang="en-US">
                <a:solidFill>
                  <a:srgbClr val="FFFFFF"/>
                </a:solidFill>
                <a:effectLst/>
                <a:latin typeface="Menlo" panose="020B0609030804020204" pitchFamily="49" charset="0"/>
              </a:rPr>
              <a:t> (</a:t>
            </a:r>
          </a:p>
          <a:p>
            <a:r>
              <a:rPr lang="en-US">
                <a:solidFill>
                  <a:srgbClr val="FFFFFF"/>
                </a:solidFill>
                <a:effectLst/>
                <a:latin typeface="Menlo" panose="020B0609030804020204" pitchFamily="49" charset="0"/>
              </a:rPr>
              <a:t>    |-</a:t>
            </a:r>
            <a:r>
              <a:rPr lang="en-US">
                <a:solidFill>
                  <a:srgbClr val="A3E66F"/>
                </a:solidFill>
                <a:effectLst/>
                <a:latin typeface="Menlo" panose="020B0609030804020204" pitchFamily="49" charset="0"/>
              </a:rPr>
              <a:t>margin</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rec1</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size</a:t>
            </a:r>
            <a:r>
              <a:rPr lang="en-US">
                <a:solidFill>
                  <a:srgbClr val="FFFFFF"/>
                </a:solidFill>
                <a:effectLst/>
                <a:latin typeface="Menlo" panose="020B0609030804020204" pitchFamily="49" charset="0"/>
              </a:rPr>
              <a:t>(</a:t>
            </a:r>
            <a:r>
              <a:rPr lang="en-US">
                <a:solidFill>
                  <a:srgbClr val="A79BFA"/>
                </a:solidFill>
                <a:effectLst/>
                <a:latin typeface="Menlo" panose="020B0609030804020204" pitchFamily="49" charset="0"/>
              </a:rPr>
              <a:t>40</a:t>
            </a:r>
            <a:r>
              <a:rPr lang="en-US">
                <a:solidFill>
                  <a:srgbClr val="FFFFFF"/>
                </a:solidFill>
                <a:effectLst/>
                <a:latin typeface="Menlo" panose="020B0609030804020204" pitchFamily="49" charset="0"/>
              </a:rPr>
              <a:t>)-(&gt;=</a:t>
            </a:r>
            <a:r>
              <a:rPr lang="en-US">
                <a:solidFill>
                  <a:srgbClr val="A79BFA"/>
                </a:solidFill>
                <a:effectLst/>
                <a:latin typeface="Menlo" panose="020B0609030804020204" pitchFamily="49" charset="0"/>
              </a:rPr>
              <a:t>20</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rec2</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size</a:t>
            </a:r>
            <a:r>
              <a:rPr lang="en-US">
                <a:solidFill>
                  <a:srgbClr val="FFFFFF"/>
                </a:solidFill>
                <a:effectLst/>
                <a:latin typeface="Menlo" panose="020B0609030804020204" pitchFamily="49" charset="0"/>
              </a:rPr>
              <a:t>(</a:t>
            </a:r>
            <a:r>
              <a:rPr lang="en-US">
                <a:solidFill>
                  <a:srgbClr val="A79BFA"/>
                </a:solidFill>
                <a:effectLst/>
                <a:latin typeface="Menlo" panose="020B0609030804020204" pitchFamily="49" charset="0"/>
              </a:rPr>
              <a:t>40</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margin</a:t>
            </a:r>
            <a:r>
              <a:rPr lang="en-US">
                <a:solidFill>
                  <a:srgbClr val="FFFFFF"/>
                </a:solidFill>
                <a:effectLst/>
                <a:latin typeface="Menlo" panose="020B0609030804020204" pitchFamily="49" charset="0"/>
              </a:rPr>
              <a:t>-|,</a:t>
            </a:r>
          </a:p>
          <a:p>
            <a:r>
              <a:rPr lang="en-US">
                <a:solidFill>
                  <a:srgbClr val="FFFFFF"/>
                </a:solidFill>
                <a:effectLst/>
                <a:latin typeface="Menlo" panose="020B0609030804020204" pitchFamily="49" charset="0"/>
              </a:rPr>
              <a:t>    |-</a:t>
            </a:r>
            <a:r>
              <a:rPr lang="en-US">
                <a:solidFill>
                  <a:srgbClr val="A3E66F"/>
                </a:solidFill>
                <a:effectLst/>
                <a:latin typeface="Menlo" panose="020B0609030804020204" pitchFamily="49" charset="0"/>
              </a:rPr>
              <a:t>margin</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rec3</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size</a:t>
            </a:r>
            <a:r>
              <a:rPr lang="en-US">
                <a:solidFill>
                  <a:srgbClr val="FFFFFF"/>
                </a:solidFill>
                <a:effectLst/>
                <a:latin typeface="Menlo" panose="020B0609030804020204" pitchFamily="49" charset="0"/>
              </a:rPr>
              <a:t>(</a:t>
            </a:r>
            <a:r>
              <a:rPr lang="en-US">
                <a:solidFill>
                  <a:srgbClr val="A79BFA"/>
                </a:solidFill>
                <a:effectLst/>
                <a:latin typeface="Menlo" panose="020B0609030804020204" pitchFamily="49" charset="0"/>
              </a:rPr>
              <a:t>40</a:t>
            </a:r>
            <a:r>
              <a:rPr lang="en-US">
                <a:solidFill>
                  <a:srgbClr val="FFFFFF"/>
                </a:solidFill>
                <a:effectLst/>
                <a:latin typeface="Menlo" panose="020B0609030804020204" pitchFamily="49" charset="0"/>
              </a:rPr>
              <a:t>)-(&gt;=</a:t>
            </a:r>
            <a:r>
              <a:rPr lang="en-US">
                <a:solidFill>
                  <a:srgbClr val="A79BFA"/>
                </a:solidFill>
                <a:effectLst/>
                <a:latin typeface="Menlo" panose="020B0609030804020204" pitchFamily="49" charset="0"/>
              </a:rPr>
              <a:t>20</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rec4</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size</a:t>
            </a:r>
            <a:r>
              <a:rPr lang="en-US">
                <a:solidFill>
                  <a:srgbClr val="FFFFFF"/>
                </a:solidFill>
                <a:effectLst/>
                <a:latin typeface="Menlo" panose="020B0609030804020204" pitchFamily="49" charset="0"/>
              </a:rPr>
              <a:t>(</a:t>
            </a:r>
            <a:r>
              <a:rPr lang="en-US">
                <a:solidFill>
                  <a:srgbClr val="A79BFA"/>
                </a:solidFill>
                <a:effectLst/>
                <a:latin typeface="Menlo" panose="020B0609030804020204" pitchFamily="49" charset="0"/>
              </a:rPr>
              <a:t>40</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margin</a:t>
            </a:r>
            <a:r>
              <a:rPr lang="en-US">
                <a:solidFill>
                  <a:srgbClr val="FFFFFF"/>
                </a:solidFill>
                <a:effectLst/>
                <a:latin typeface="Menlo" panose="020B0609030804020204" pitchFamily="49" charset="0"/>
              </a:rPr>
              <a:t>-|</a:t>
            </a:r>
          </a:p>
          <a:p>
            <a:r>
              <a:rPr lang="en-US">
                <a:solidFill>
                  <a:srgbClr val="FFFFFF"/>
                </a:solidFill>
                <a:effectLst/>
                <a:latin typeface="Menlo" panose="020B0609030804020204" pitchFamily="49" charset="0"/>
              </a:rPr>
              <a:t>)</a:t>
            </a:r>
          </a:p>
          <a:p>
            <a:r>
              <a:rPr lang="en-US">
                <a:solidFill>
                  <a:srgbClr val="FFFFFF"/>
                </a:solidFill>
                <a:effectLst/>
                <a:latin typeface="Menlo" panose="020B0609030804020204" pitchFamily="49" charset="0"/>
              </a:rPr>
              <a:t>        </a:t>
            </a:r>
          </a:p>
          <a:p>
            <a:r>
              <a:rPr lang="en-US">
                <a:solidFill>
                  <a:srgbClr val="7F8C99"/>
                </a:solidFill>
                <a:effectLst/>
                <a:latin typeface="Menlo" panose="020B0609030804020204" pitchFamily="49" charset="0"/>
              </a:rPr>
              <a:t>//circle.width(80).height(80).centerVertically().centerHorizontally()</a:t>
            </a:r>
          </a:p>
          <a:p>
            <a:r>
              <a:rPr lang="en-US">
                <a:solidFill>
                  <a:srgbClr val="A3E66F"/>
                </a:solidFill>
                <a:effectLst/>
                <a:latin typeface="Menlo" panose="020B0609030804020204" pitchFamily="49" charset="0"/>
              </a:rPr>
              <a:t>circle</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size</a:t>
            </a:r>
            <a:r>
              <a:rPr lang="en-US">
                <a:solidFill>
                  <a:srgbClr val="FFFFFF"/>
                </a:solidFill>
                <a:effectLst/>
                <a:latin typeface="Menlo" panose="020B0609030804020204" pitchFamily="49" charset="0"/>
              </a:rPr>
              <a:t>(</a:t>
            </a:r>
            <a:r>
              <a:rPr lang="en-US">
                <a:solidFill>
                  <a:srgbClr val="A79BFA"/>
                </a:solidFill>
                <a:effectLst/>
                <a:latin typeface="Menlo" panose="020B0609030804020204" pitchFamily="49" charset="0"/>
              </a:rPr>
              <a:t>80</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centerVertically</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centerHorizontally</a:t>
            </a:r>
            <a:r>
              <a:rPr lang="en-US">
                <a:solidFill>
                  <a:srgbClr val="FFFFFF"/>
                </a:solidFill>
                <a:effectLst/>
                <a:latin typeface="Menlo" panose="020B0609030804020204" pitchFamily="49" charset="0"/>
              </a:rPr>
              <a:t>()</a:t>
            </a:r>
            <a:endParaRPr lang="en-US">
              <a:solidFill>
                <a:srgbClr val="A3E66F"/>
              </a:solidFill>
              <a:effectLst/>
              <a:latin typeface="Menlo" panose="020B0609030804020204" pitchFamily="49" charset="0"/>
            </a:endParaRPr>
          </a:p>
          <a:p>
            <a:r>
              <a:rPr lang="en-US">
                <a:solidFill>
                  <a:srgbClr val="FFFFFF"/>
                </a:solidFill>
                <a:effectLst/>
                <a:latin typeface="Menlo" panose="020B0609030804020204" pitchFamily="49" charset="0"/>
              </a:rPr>
              <a:t>        </a:t>
            </a:r>
          </a:p>
          <a:p>
            <a:r>
              <a:rPr lang="en-US">
                <a:solidFill>
                  <a:srgbClr val="A3E66F"/>
                </a:solidFill>
                <a:effectLst/>
                <a:latin typeface="Menlo" panose="020B0609030804020204" pitchFamily="49" charset="0"/>
              </a:rPr>
              <a:t>rec1</a:t>
            </a:r>
            <a:r>
              <a:rPr lang="en-US">
                <a:solidFill>
                  <a:srgbClr val="FFFFFF"/>
                </a:solidFill>
                <a:effectLst/>
                <a:latin typeface="Menlo" panose="020B0609030804020204" pitchFamily="49" charset="0"/>
              </a:rPr>
              <a:t>.</a:t>
            </a:r>
            <a:r>
              <a:rPr lang="en-US">
                <a:solidFill>
                  <a:srgbClr val="6AE3CB"/>
                </a:solidFill>
                <a:effectLst/>
                <a:latin typeface="Menlo" panose="020B0609030804020204" pitchFamily="49" charset="0"/>
              </a:rPr>
              <a:t>backgroundColor</a:t>
            </a:r>
            <a:r>
              <a:rPr lang="en-US">
                <a:solidFill>
                  <a:srgbClr val="FFFFFF"/>
                </a:solidFill>
                <a:effectLst/>
                <a:latin typeface="Menlo" panose="020B0609030804020204" pitchFamily="49" charset="0"/>
              </a:rPr>
              <a:t> = </a:t>
            </a:r>
            <a:r>
              <a:rPr lang="en-US">
                <a:solidFill>
                  <a:srgbClr val="6AE3CB"/>
                </a:solidFill>
                <a:effectLst/>
                <a:latin typeface="Menlo" panose="020B0609030804020204" pitchFamily="49" charset="0"/>
              </a:rPr>
              <a:t>UIColor</a:t>
            </a:r>
            <a:r>
              <a:rPr lang="en-US">
                <a:solidFill>
                  <a:srgbClr val="FFFFFF"/>
                </a:solidFill>
                <a:effectLst/>
                <a:latin typeface="Menlo" panose="020B0609030804020204" pitchFamily="49" charset="0"/>
              </a:rPr>
              <a:t>.</a:t>
            </a:r>
            <a:r>
              <a:rPr lang="en-US">
                <a:solidFill>
                  <a:srgbClr val="6AE3CB"/>
                </a:solidFill>
                <a:effectLst/>
                <a:latin typeface="Menlo" panose="020B0609030804020204" pitchFamily="49" charset="0"/>
              </a:rPr>
              <a:t>gray</a:t>
            </a:r>
          </a:p>
          <a:p>
            <a:r>
              <a:rPr lang="en-US">
                <a:solidFill>
                  <a:srgbClr val="A3E66F"/>
                </a:solidFill>
                <a:effectLst/>
                <a:latin typeface="Menlo" panose="020B0609030804020204" pitchFamily="49" charset="0"/>
              </a:rPr>
              <a:t>rec2</a:t>
            </a:r>
            <a:r>
              <a:rPr lang="en-US">
                <a:solidFill>
                  <a:srgbClr val="FFFFFF"/>
                </a:solidFill>
                <a:effectLst/>
                <a:latin typeface="Menlo" panose="020B0609030804020204" pitchFamily="49" charset="0"/>
              </a:rPr>
              <a:t>.</a:t>
            </a:r>
            <a:r>
              <a:rPr lang="en-US">
                <a:solidFill>
                  <a:srgbClr val="6AE3CB"/>
                </a:solidFill>
                <a:effectLst/>
                <a:latin typeface="Menlo" panose="020B0609030804020204" pitchFamily="49" charset="0"/>
              </a:rPr>
              <a:t>backgroundColor</a:t>
            </a:r>
            <a:r>
              <a:rPr lang="en-US">
                <a:solidFill>
                  <a:srgbClr val="FFFFFF"/>
                </a:solidFill>
                <a:effectLst/>
                <a:latin typeface="Menlo" panose="020B0609030804020204" pitchFamily="49" charset="0"/>
              </a:rPr>
              <a:t> = </a:t>
            </a:r>
            <a:r>
              <a:rPr lang="en-US">
                <a:solidFill>
                  <a:srgbClr val="6AE3CB"/>
                </a:solidFill>
                <a:effectLst/>
                <a:latin typeface="Menlo" panose="020B0609030804020204" pitchFamily="49" charset="0"/>
              </a:rPr>
              <a:t>UIColor</a:t>
            </a:r>
            <a:r>
              <a:rPr lang="en-US">
                <a:solidFill>
                  <a:srgbClr val="FFFFFF"/>
                </a:solidFill>
                <a:effectLst/>
                <a:latin typeface="Menlo" panose="020B0609030804020204" pitchFamily="49" charset="0"/>
              </a:rPr>
              <a:t>.</a:t>
            </a:r>
            <a:r>
              <a:rPr lang="en-US">
                <a:solidFill>
                  <a:srgbClr val="6AE3CB"/>
                </a:solidFill>
                <a:effectLst/>
                <a:latin typeface="Menlo" panose="020B0609030804020204" pitchFamily="49" charset="0"/>
              </a:rPr>
              <a:t>blue</a:t>
            </a:r>
          </a:p>
          <a:p>
            <a:r>
              <a:rPr lang="en-US">
                <a:solidFill>
                  <a:srgbClr val="A3E66F"/>
                </a:solidFill>
                <a:effectLst/>
                <a:latin typeface="Menlo" panose="020B0609030804020204" pitchFamily="49" charset="0"/>
              </a:rPr>
              <a:t>rec3</a:t>
            </a:r>
            <a:r>
              <a:rPr lang="en-US">
                <a:solidFill>
                  <a:srgbClr val="FFFFFF"/>
                </a:solidFill>
                <a:effectLst/>
                <a:latin typeface="Menlo" panose="020B0609030804020204" pitchFamily="49" charset="0"/>
              </a:rPr>
              <a:t>.</a:t>
            </a:r>
            <a:r>
              <a:rPr lang="en-US">
                <a:solidFill>
                  <a:srgbClr val="6AE3CB"/>
                </a:solidFill>
                <a:effectLst/>
                <a:latin typeface="Menlo" panose="020B0609030804020204" pitchFamily="49" charset="0"/>
              </a:rPr>
              <a:t>backgroundColor</a:t>
            </a:r>
            <a:r>
              <a:rPr lang="en-US">
                <a:solidFill>
                  <a:srgbClr val="FFFFFF"/>
                </a:solidFill>
                <a:effectLst/>
                <a:latin typeface="Menlo" panose="020B0609030804020204" pitchFamily="49" charset="0"/>
              </a:rPr>
              <a:t> = </a:t>
            </a:r>
            <a:r>
              <a:rPr lang="en-US">
                <a:solidFill>
                  <a:srgbClr val="6AE3CB"/>
                </a:solidFill>
                <a:effectLst/>
                <a:latin typeface="Menlo" panose="020B0609030804020204" pitchFamily="49" charset="0"/>
              </a:rPr>
              <a:t>UIColor</a:t>
            </a:r>
            <a:r>
              <a:rPr lang="en-US">
                <a:solidFill>
                  <a:srgbClr val="FFFFFF"/>
                </a:solidFill>
                <a:effectLst/>
                <a:latin typeface="Menlo" panose="020B0609030804020204" pitchFamily="49" charset="0"/>
              </a:rPr>
              <a:t>.</a:t>
            </a:r>
            <a:r>
              <a:rPr lang="en-US">
                <a:solidFill>
                  <a:srgbClr val="6AE3CB"/>
                </a:solidFill>
                <a:effectLst/>
                <a:latin typeface="Menlo" panose="020B0609030804020204" pitchFamily="49" charset="0"/>
              </a:rPr>
              <a:t>red</a:t>
            </a:r>
          </a:p>
          <a:p>
            <a:r>
              <a:rPr lang="en-US">
                <a:solidFill>
                  <a:srgbClr val="A3E66F"/>
                </a:solidFill>
                <a:effectLst/>
                <a:latin typeface="Menlo" panose="020B0609030804020204" pitchFamily="49" charset="0"/>
              </a:rPr>
              <a:t>rec4</a:t>
            </a:r>
            <a:r>
              <a:rPr lang="en-US">
                <a:solidFill>
                  <a:srgbClr val="FFFFFF"/>
                </a:solidFill>
                <a:effectLst/>
                <a:latin typeface="Menlo" panose="020B0609030804020204" pitchFamily="49" charset="0"/>
              </a:rPr>
              <a:t>.</a:t>
            </a:r>
            <a:r>
              <a:rPr lang="en-US">
                <a:solidFill>
                  <a:srgbClr val="6AE3CB"/>
                </a:solidFill>
                <a:effectLst/>
                <a:latin typeface="Menlo" panose="020B0609030804020204" pitchFamily="49" charset="0"/>
              </a:rPr>
              <a:t>backgroundColor</a:t>
            </a:r>
            <a:r>
              <a:rPr lang="en-US">
                <a:solidFill>
                  <a:srgbClr val="FFFFFF"/>
                </a:solidFill>
                <a:effectLst/>
                <a:latin typeface="Menlo" panose="020B0609030804020204" pitchFamily="49" charset="0"/>
              </a:rPr>
              <a:t> = </a:t>
            </a:r>
            <a:r>
              <a:rPr lang="en-US">
                <a:solidFill>
                  <a:srgbClr val="6AE3CB"/>
                </a:solidFill>
                <a:effectLst/>
                <a:latin typeface="Menlo" panose="020B0609030804020204" pitchFamily="49" charset="0"/>
              </a:rPr>
              <a:t>UIColor</a:t>
            </a:r>
            <a:r>
              <a:rPr lang="en-US">
                <a:solidFill>
                  <a:srgbClr val="FFFFFF"/>
                </a:solidFill>
                <a:effectLst/>
                <a:latin typeface="Menlo" panose="020B0609030804020204" pitchFamily="49" charset="0"/>
              </a:rPr>
              <a:t>.</a:t>
            </a:r>
            <a:r>
              <a:rPr lang="en-US">
                <a:solidFill>
                  <a:srgbClr val="6AE3CB"/>
                </a:solidFill>
                <a:effectLst/>
                <a:latin typeface="Menlo" panose="020B0609030804020204" pitchFamily="49" charset="0"/>
              </a:rPr>
              <a:t>orange</a:t>
            </a:r>
          </a:p>
          <a:p>
            <a:r>
              <a:rPr lang="en-US">
                <a:solidFill>
                  <a:srgbClr val="A3E66F"/>
                </a:solidFill>
                <a:effectLst/>
                <a:latin typeface="Menlo" panose="020B0609030804020204" pitchFamily="49" charset="0"/>
              </a:rPr>
              <a:t>circle</a:t>
            </a:r>
            <a:r>
              <a:rPr lang="en-US">
                <a:solidFill>
                  <a:srgbClr val="FFFFFF"/>
                </a:solidFill>
                <a:effectLst/>
                <a:latin typeface="Menlo" panose="020B0609030804020204" pitchFamily="49" charset="0"/>
              </a:rPr>
              <a:t>.</a:t>
            </a:r>
            <a:r>
              <a:rPr lang="en-US">
                <a:solidFill>
                  <a:srgbClr val="6AE3CB"/>
                </a:solidFill>
                <a:effectLst/>
                <a:latin typeface="Menlo" panose="020B0609030804020204" pitchFamily="49" charset="0"/>
              </a:rPr>
              <a:t>backgroundColor</a:t>
            </a:r>
            <a:r>
              <a:rPr lang="en-US">
                <a:solidFill>
                  <a:srgbClr val="FFFFFF"/>
                </a:solidFill>
                <a:effectLst/>
                <a:latin typeface="Menlo" panose="020B0609030804020204" pitchFamily="49" charset="0"/>
              </a:rPr>
              <a:t> = </a:t>
            </a:r>
            <a:r>
              <a:rPr lang="en-US">
                <a:solidFill>
                  <a:srgbClr val="6AE3CB"/>
                </a:solidFill>
                <a:effectLst/>
                <a:latin typeface="Menlo" panose="020B0609030804020204" pitchFamily="49" charset="0"/>
              </a:rPr>
              <a:t>UIColor</a:t>
            </a:r>
            <a:r>
              <a:rPr lang="en-US">
                <a:solidFill>
                  <a:srgbClr val="FFFFFF"/>
                </a:solidFill>
                <a:effectLst/>
                <a:latin typeface="Menlo" panose="020B0609030804020204" pitchFamily="49" charset="0"/>
              </a:rPr>
              <a:t>.</a:t>
            </a:r>
            <a:r>
              <a:rPr lang="en-US">
                <a:solidFill>
                  <a:srgbClr val="6AE3CB"/>
                </a:solidFill>
                <a:effectLst/>
                <a:latin typeface="Menlo" panose="020B0609030804020204" pitchFamily="49" charset="0"/>
              </a:rPr>
              <a:t>black</a:t>
            </a:r>
          </a:p>
          <a:p>
            <a:r>
              <a:rPr lang="en-US">
                <a:solidFill>
                  <a:srgbClr val="A3E66F"/>
                </a:solidFill>
                <a:effectLst/>
                <a:latin typeface="Menlo" panose="020B0609030804020204" pitchFamily="49" charset="0"/>
              </a:rPr>
              <a:t>circle</a:t>
            </a:r>
            <a:r>
              <a:rPr lang="en-US">
                <a:solidFill>
                  <a:srgbClr val="FFFFFF"/>
                </a:solidFill>
                <a:effectLst/>
                <a:latin typeface="Menlo" panose="020B0609030804020204" pitchFamily="49" charset="0"/>
              </a:rPr>
              <a:t>.</a:t>
            </a:r>
            <a:r>
              <a:rPr lang="en-US">
                <a:solidFill>
                  <a:srgbClr val="6AE3CB"/>
                </a:solidFill>
                <a:effectLst/>
                <a:latin typeface="Menlo" panose="020B0609030804020204" pitchFamily="49" charset="0"/>
              </a:rPr>
              <a:t>layer</a:t>
            </a:r>
            <a:r>
              <a:rPr lang="en-US">
                <a:solidFill>
                  <a:srgbClr val="FFFFFF"/>
                </a:solidFill>
                <a:effectLst/>
                <a:latin typeface="Menlo" panose="020B0609030804020204" pitchFamily="49" charset="0"/>
              </a:rPr>
              <a:t>.</a:t>
            </a:r>
            <a:r>
              <a:rPr lang="en-US">
                <a:solidFill>
                  <a:srgbClr val="6AE3CB"/>
                </a:solidFill>
                <a:effectLst/>
                <a:latin typeface="Menlo" panose="020B0609030804020204" pitchFamily="49" charset="0"/>
              </a:rPr>
              <a:t>cornerRadius</a:t>
            </a:r>
            <a:r>
              <a:rPr lang="en-US">
                <a:solidFill>
                  <a:srgbClr val="FFFFFF"/>
                </a:solidFill>
                <a:effectLst/>
                <a:latin typeface="Menlo" panose="020B0609030804020204" pitchFamily="49" charset="0"/>
              </a:rPr>
              <a:t> = </a:t>
            </a:r>
            <a:r>
              <a:rPr lang="en-US">
                <a:solidFill>
                  <a:srgbClr val="A79BFA"/>
                </a:solidFill>
                <a:effectLst/>
                <a:latin typeface="Menlo" panose="020B0609030804020204" pitchFamily="49" charset="0"/>
              </a:rPr>
              <a:t>40</a:t>
            </a:r>
            <a:endParaRPr lang="en-US">
              <a:solidFill>
                <a:srgbClr val="6AE3CB"/>
              </a:solidFill>
              <a:effectLst/>
              <a:latin typeface="Menlo" panose="020B0609030804020204" pitchFamily="49" charset="0"/>
            </a:endParaRPr>
          </a:p>
        </p:txBody>
      </p:sp>
      <p:sp>
        <p:nvSpPr>
          <p:cNvPr id="3" name="Left Arrow 2">
            <a:extLst>
              <a:ext uri="{FF2B5EF4-FFF2-40B4-BE49-F238E27FC236}">
                <a16:creationId xmlns:a16="http://schemas.microsoft.com/office/drawing/2014/main" id="{7A1406B6-3A1A-464C-9648-EECAB9110A86}"/>
              </a:ext>
            </a:extLst>
          </p:cNvPr>
          <p:cNvSpPr/>
          <p:nvPr/>
        </p:nvSpPr>
        <p:spPr>
          <a:xfrm>
            <a:off x="6407062" y="1647171"/>
            <a:ext cx="2217108" cy="1102291"/>
          </a:xfrm>
          <a:prstGeom prst="leftArrow">
            <a:avLst>
              <a:gd name="adj1" fmla="val 53409"/>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Lệnh format có thể</a:t>
            </a:r>
          </a:p>
          <a:p>
            <a:pPr algn="ctr"/>
            <a:r>
              <a:rPr lang="en-US"/>
              <a:t>nối chuỗi rất tiện</a:t>
            </a:r>
          </a:p>
        </p:txBody>
      </p:sp>
      <p:sp>
        <p:nvSpPr>
          <p:cNvPr id="4" name="Left Arrow 3">
            <a:extLst>
              <a:ext uri="{FF2B5EF4-FFF2-40B4-BE49-F238E27FC236}">
                <a16:creationId xmlns:a16="http://schemas.microsoft.com/office/drawing/2014/main" id="{776B3EDD-287E-A246-8060-B0EEEB067B4A}"/>
              </a:ext>
            </a:extLst>
          </p:cNvPr>
          <p:cNvSpPr/>
          <p:nvPr/>
        </p:nvSpPr>
        <p:spPr>
          <a:xfrm>
            <a:off x="6407062" y="227129"/>
            <a:ext cx="2217108" cy="1102291"/>
          </a:xfrm>
          <a:prstGeom prst="leftArrow">
            <a:avLst>
              <a:gd name="adj1" fmla="val 53409"/>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Ràng buộc tọa độ</a:t>
            </a:r>
          </a:p>
          <a:p>
            <a:pPr algn="ctr"/>
            <a:r>
              <a:rPr lang="en-US"/>
              <a:t>safeAreaLayoutGuide</a:t>
            </a:r>
          </a:p>
        </p:txBody>
      </p:sp>
    </p:spTree>
    <p:extLst>
      <p:ext uri="{BB962C8B-B14F-4D97-AF65-F5344CB8AC3E}">
        <p14:creationId xmlns:p14="http://schemas.microsoft.com/office/powerpoint/2010/main" val="3103064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C4EF8-60E0-3A41-AD99-17B968550A22}"/>
              </a:ext>
            </a:extLst>
          </p:cNvPr>
          <p:cNvSpPr>
            <a:spLocks noGrp="1"/>
          </p:cNvSpPr>
          <p:nvPr>
            <p:ph type="title"/>
          </p:nvPr>
        </p:nvSpPr>
        <p:spPr/>
        <p:txBody>
          <a:bodyPr/>
          <a:lstStyle/>
          <a:p>
            <a:r>
              <a:rPr lang="en-US"/>
              <a:t>Cú pháp nối chuỗi</a:t>
            </a:r>
          </a:p>
        </p:txBody>
      </p:sp>
      <p:sp>
        <p:nvSpPr>
          <p:cNvPr id="3" name="Text Placeholder 2">
            <a:extLst>
              <a:ext uri="{FF2B5EF4-FFF2-40B4-BE49-F238E27FC236}">
                <a16:creationId xmlns:a16="http://schemas.microsoft.com/office/drawing/2014/main" id="{685FB6E5-4635-D94E-A66B-BBFA975D3002}"/>
              </a:ext>
            </a:extLst>
          </p:cNvPr>
          <p:cNvSpPr>
            <a:spLocks noGrp="1"/>
          </p:cNvSpPr>
          <p:nvPr>
            <p:ph type="body" idx="1"/>
          </p:nvPr>
        </p:nvSpPr>
        <p:spPr/>
        <p:txBody>
          <a:bodyPr/>
          <a:lstStyle/>
          <a:p>
            <a:r>
              <a:rPr lang="en-US"/>
              <a:t>Stevia cho phép nối chuỗi các ràng buộc đặt thuộc tính lên đối tượng</a:t>
            </a:r>
          </a:p>
          <a:p>
            <a:r>
              <a:rPr lang="en-US"/>
              <a:t>Rút ngắn dòng code, lệnh nhìn trực quan dễ hiểu hơn</a:t>
            </a:r>
          </a:p>
          <a:p>
            <a:endParaRPr lang="en-US"/>
          </a:p>
        </p:txBody>
      </p:sp>
      <p:sp>
        <p:nvSpPr>
          <p:cNvPr id="4" name="Rectangle 3">
            <a:extLst>
              <a:ext uri="{FF2B5EF4-FFF2-40B4-BE49-F238E27FC236}">
                <a16:creationId xmlns:a16="http://schemas.microsoft.com/office/drawing/2014/main" id="{39375857-E251-9D42-A7CD-4C81F9EC24F4}"/>
              </a:ext>
            </a:extLst>
          </p:cNvPr>
          <p:cNvSpPr/>
          <p:nvPr/>
        </p:nvSpPr>
        <p:spPr>
          <a:xfrm>
            <a:off x="198905" y="2040453"/>
            <a:ext cx="8779790" cy="1003993"/>
          </a:xfrm>
          <a:prstGeom prst="rect">
            <a:avLst/>
          </a:prstGeom>
          <a:solidFill>
            <a:schemeClr val="bg2"/>
          </a:solidFill>
        </p:spPr>
        <p:txBody>
          <a:bodyPr wrap="square">
            <a:spAutoFit/>
          </a:bodyPr>
          <a:lstStyle/>
          <a:p>
            <a:pPr>
              <a:lnSpc>
                <a:spcPct val="200000"/>
              </a:lnSpc>
            </a:pPr>
            <a:r>
              <a:rPr lang="en-US" sz="1600">
                <a:solidFill>
                  <a:srgbClr val="7F8C99"/>
                </a:solidFill>
                <a:latin typeface="Menlo" panose="020B0609030804020204" pitchFamily="49" charset="0"/>
              </a:rPr>
              <a:t>//circle.width(80).height(80).centerVertically().centerHorizontally()</a:t>
            </a:r>
          </a:p>
          <a:p>
            <a:pPr>
              <a:lnSpc>
                <a:spcPct val="200000"/>
              </a:lnSpc>
            </a:pPr>
            <a:r>
              <a:rPr lang="en-US" sz="1600">
                <a:solidFill>
                  <a:srgbClr val="A3E66F"/>
                </a:solidFill>
                <a:latin typeface="Menlo" panose="020B0609030804020204" pitchFamily="49" charset="0"/>
              </a:rPr>
              <a:t>circle</a:t>
            </a:r>
            <a:r>
              <a:rPr lang="en-US" sz="1600">
                <a:solidFill>
                  <a:srgbClr val="FFFFFF"/>
                </a:solidFill>
                <a:latin typeface="Menlo" panose="020B0609030804020204" pitchFamily="49" charset="0"/>
              </a:rPr>
              <a:t>.</a:t>
            </a:r>
            <a:r>
              <a:rPr lang="en-US" sz="1600">
                <a:solidFill>
                  <a:srgbClr val="A3E66F"/>
                </a:solidFill>
                <a:latin typeface="Menlo" panose="020B0609030804020204" pitchFamily="49" charset="0"/>
              </a:rPr>
              <a:t>size</a:t>
            </a:r>
            <a:r>
              <a:rPr lang="en-US" sz="1600">
                <a:solidFill>
                  <a:srgbClr val="FFFFFF"/>
                </a:solidFill>
                <a:latin typeface="Menlo" panose="020B0609030804020204" pitchFamily="49" charset="0"/>
              </a:rPr>
              <a:t>(</a:t>
            </a:r>
            <a:r>
              <a:rPr lang="en-US" sz="1600">
                <a:solidFill>
                  <a:srgbClr val="A79BFA"/>
                </a:solidFill>
                <a:latin typeface="Menlo" panose="020B0609030804020204" pitchFamily="49" charset="0"/>
              </a:rPr>
              <a:t>80</a:t>
            </a:r>
            <a:r>
              <a:rPr lang="en-US" sz="1600">
                <a:solidFill>
                  <a:srgbClr val="FFFFFF"/>
                </a:solidFill>
                <a:latin typeface="Menlo" panose="020B0609030804020204" pitchFamily="49" charset="0"/>
              </a:rPr>
              <a:t>).</a:t>
            </a:r>
            <a:r>
              <a:rPr lang="en-US" sz="1600">
                <a:solidFill>
                  <a:srgbClr val="A3E66F"/>
                </a:solidFill>
                <a:latin typeface="Menlo" panose="020B0609030804020204" pitchFamily="49" charset="0"/>
              </a:rPr>
              <a:t>centerVertically</a:t>
            </a:r>
            <a:r>
              <a:rPr lang="en-US" sz="1600">
                <a:solidFill>
                  <a:srgbClr val="FFFFFF"/>
                </a:solidFill>
                <a:latin typeface="Menlo" panose="020B0609030804020204" pitchFamily="49" charset="0"/>
              </a:rPr>
              <a:t>().</a:t>
            </a:r>
            <a:r>
              <a:rPr lang="en-US" sz="1600">
                <a:solidFill>
                  <a:srgbClr val="A3E66F"/>
                </a:solidFill>
                <a:latin typeface="Menlo" panose="020B0609030804020204" pitchFamily="49" charset="0"/>
              </a:rPr>
              <a:t>centerHorizontally</a:t>
            </a:r>
            <a:r>
              <a:rPr lang="en-US" sz="1600">
                <a:solidFill>
                  <a:srgbClr val="FFFFFF"/>
                </a:solidFill>
                <a:latin typeface="Menlo" panose="020B0609030804020204" pitchFamily="49" charset="0"/>
              </a:rPr>
              <a:t>()</a:t>
            </a:r>
            <a:endParaRPr lang="en-US" sz="1600">
              <a:solidFill>
                <a:srgbClr val="A3E66F"/>
              </a:solidFill>
              <a:latin typeface="Menlo" panose="020B0609030804020204" pitchFamily="49" charset="0"/>
            </a:endParaRPr>
          </a:p>
        </p:txBody>
      </p:sp>
    </p:spTree>
    <p:extLst>
      <p:ext uri="{BB962C8B-B14F-4D97-AF65-F5344CB8AC3E}">
        <p14:creationId xmlns:p14="http://schemas.microsoft.com/office/powerpoint/2010/main" val="2429055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698E7-A7C6-EE46-AFA8-4CC1C62FE4B6}"/>
              </a:ext>
            </a:extLst>
          </p:cNvPr>
          <p:cNvSpPr>
            <a:spLocks noGrp="1"/>
          </p:cNvSpPr>
          <p:nvPr>
            <p:ph type="title"/>
          </p:nvPr>
        </p:nvSpPr>
        <p:spPr/>
        <p:txBody>
          <a:bodyPr/>
          <a:lstStyle/>
          <a:p>
            <a:r>
              <a:rPr lang="en-US"/>
              <a:t>Khoảng cách 2 đối tượng</a:t>
            </a:r>
          </a:p>
        </p:txBody>
      </p:sp>
      <p:sp>
        <p:nvSpPr>
          <p:cNvPr id="3" name="Text Placeholder 2">
            <a:extLst>
              <a:ext uri="{FF2B5EF4-FFF2-40B4-BE49-F238E27FC236}">
                <a16:creationId xmlns:a16="http://schemas.microsoft.com/office/drawing/2014/main" id="{B466F7D9-93B6-B040-AEA3-0693C55A6D43}"/>
              </a:ext>
            </a:extLst>
          </p:cNvPr>
          <p:cNvSpPr>
            <a:spLocks noGrp="1"/>
          </p:cNvSpPr>
          <p:nvPr>
            <p:ph type="body" idx="1"/>
          </p:nvPr>
        </p:nvSpPr>
        <p:spPr/>
        <p:txBody>
          <a:bodyPr/>
          <a:lstStyle/>
          <a:p>
            <a:r>
              <a:rPr lang="en-US"/>
              <a:t>Được mô tả bởi –(biểu thức giá trị)–</a:t>
            </a:r>
            <a:br>
              <a:rPr lang="en-US"/>
            </a:br>
            <a:endParaRPr lang="en-US"/>
          </a:p>
          <a:p>
            <a:r>
              <a:rPr lang="en-US"/>
              <a:t>Biểu thức giá trị có thể là</a:t>
            </a:r>
          </a:p>
          <a:p>
            <a:pPr lvl="1"/>
            <a:r>
              <a:rPr lang="en-US"/>
              <a:t>0: hai đối tượng nằm sát nhau</a:t>
            </a:r>
          </a:p>
          <a:p>
            <a:pPr lvl="1"/>
            <a:r>
              <a:rPr lang="en-US"/>
              <a:t>&gt;=xxx: lớn hơn hoặc bằng xxx</a:t>
            </a:r>
          </a:p>
          <a:p>
            <a:pPr lvl="1"/>
            <a:r>
              <a:rPr lang="en-US"/>
              <a:t>&lt;=xxx: nhỏ hơn hoặc bằng xxx</a:t>
            </a:r>
          </a:p>
          <a:p>
            <a:pPr lvl="1"/>
            <a:r>
              <a:rPr lang="en-US"/>
              <a:t>xxx: bằng đúng xxx</a:t>
            </a:r>
          </a:p>
          <a:p>
            <a:pPr lvl="1"/>
            <a:endParaRPr lang="en-US"/>
          </a:p>
        </p:txBody>
      </p:sp>
    </p:spTree>
    <p:extLst>
      <p:ext uri="{BB962C8B-B14F-4D97-AF65-F5344CB8AC3E}">
        <p14:creationId xmlns:p14="http://schemas.microsoft.com/office/powerpoint/2010/main" val="3712486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B8497D-22AE-2A44-ADCB-57A7EAB08AA6}"/>
              </a:ext>
            </a:extLst>
          </p:cNvPr>
          <p:cNvPicPr>
            <a:picLocks noChangeAspect="1"/>
          </p:cNvPicPr>
          <p:nvPr/>
        </p:nvPicPr>
        <p:blipFill>
          <a:blip r:embed="rId2"/>
          <a:stretch>
            <a:fillRect/>
          </a:stretch>
        </p:blipFill>
        <p:spPr>
          <a:xfrm>
            <a:off x="154711" y="193730"/>
            <a:ext cx="2783413" cy="4835470"/>
          </a:xfrm>
          <a:prstGeom prst="rect">
            <a:avLst/>
          </a:prstGeom>
        </p:spPr>
      </p:pic>
      <p:sp>
        <p:nvSpPr>
          <p:cNvPr id="4" name="Rectangle 3">
            <a:extLst>
              <a:ext uri="{FF2B5EF4-FFF2-40B4-BE49-F238E27FC236}">
                <a16:creationId xmlns:a16="http://schemas.microsoft.com/office/drawing/2014/main" id="{690506FB-EF2D-5E4E-99FB-10B16F3CC2B2}"/>
              </a:ext>
            </a:extLst>
          </p:cNvPr>
          <p:cNvSpPr/>
          <p:nvPr/>
        </p:nvSpPr>
        <p:spPr>
          <a:xfrm>
            <a:off x="3177154" y="405060"/>
            <a:ext cx="5850610" cy="1347805"/>
          </a:xfrm>
          <a:prstGeom prst="rect">
            <a:avLst/>
          </a:prstGeom>
          <a:solidFill>
            <a:schemeClr val="bg2"/>
          </a:solidFill>
        </p:spPr>
        <p:txBody>
          <a:bodyPr wrap="square">
            <a:spAutoFit/>
          </a:bodyPr>
          <a:lstStyle/>
          <a:p>
            <a:pPr>
              <a:lnSpc>
                <a:spcPct val="150000"/>
              </a:lnSpc>
            </a:pPr>
            <a:r>
              <a:rPr lang="en-US">
                <a:solidFill>
                  <a:srgbClr val="6AE3CB"/>
                </a:solidFill>
                <a:effectLst/>
                <a:latin typeface="Menlo" panose="020B0609030804020204" pitchFamily="49" charset="0"/>
              </a:rPr>
              <a:t>view</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layout</a:t>
            </a:r>
            <a:r>
              <a:rPr lang="en-US">
                <a:solidFill>
                  <a:srgbClr val="FFFFFF"/>
                </a:solidFill>
                <a:effectLst/>
                <a:latin typeface="Menlo" panose="020B0609030804020204" pitchFamily="49" charset="0"/>
              </a:rPr>
              <a:t> (</a:t>
            </a:r>
            <a:endParaRPr lang="en-US">
              <a:solidFill>
                <a:srgbClr val="A3E66F"/>
              </a:solidFill>
              <a:effectLst/>
              <a:latin typeface="Menlo" panose="020B0609030804020204" pitchFamily="49" charset="0"/>
            </a:endParaRPr>
          </a:p>
          <a:p>
            <a:pPr>
              <a:lnSpc>
                <a:spcPct val="150000"/>
              </a:lnSpc>
            </a:pPr>
            <a:r>
              <a:rPr lang="en-US">
                <a:solidFill>
                  <a:srgbClr val="FFFFFF"/>
                </a:solidFill>
                <a:effectLst/>
                <a:latin typeface="Menlo" panose="020B0609030804020204" pitchFamily="49" charset="0"/>
              </a:rPr>
              <a:t> |-</a:t>
            </a:r>
            <a:r>
              <a:rPr lang="en-US">
                <a:solidFill>
                  <a:srgbClr val="A3E66F"/>
                </a:solidFill>
                <a:effectLst/>
                <a:latin typeface="Menlo" panose="020B0609030804020204" pitchFamily="49" charset="0"/>
              </a:rPr>
              <a:t>margin</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rec1</a:t>
            </a:r>
            <a:r>
              <a:rPr lang="en-US">
                <a:solidFill>
                  <a:srgbClr val="FFFFFF"/>
                </a:solidFill>
                <a:effectLst/>
                <a:latin typeface="Menlo" panose="020B0609030804020204" pitchFamily="49" charset="0"/>
              </a:rPr>
              <a:t>-(</a:t>
            </a:r>
            <a:r>
              <a:rPr lang="en-US">
                <a:solidFill>
                  <a:srgbClr val="A79BFA"/>
                </a:solidFill>
                <a:effectLst/>
                <a:latin typeface="Menlo" panose="020B0609030804020204" pitchFamily="49" charset="0"/>
              </a:rPr>
              <a:t>0</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rec2</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size</a:t>
            </a:r>
            <a:r>
              <a:rPr lang="en-US">
                <a:solidFill>
                  <a:srgbClr val="FFFFFF"/>
                </a:solidFill>
                <a:effectLst/>
                <a:latin typeface="Menlo" panose="020B0609030804020204" pitchFamily="49" charset="0"/>
              </a:rPr>
              <a:t>(</a:t>
            </a:r>
            <a:r>
              <a:rPr lang="en-US">
                <a:solidFill>
                  <a:srgbClr val="A79BFA"/>
                </a:solidFill>
                <a:effectLst/>
                <a:latin typeface="Menlo" panose="020B0609030804020204" pitchFamily="49" charset="0"/>
              </a:rPr>
              <a:t>40</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margin</a:t>
            </a:r>
            <a:r>
              <a:rPr lang="en-US">
                <a:solidFill>
                  <a:srgbClr val="FFFFFF"/>
                </a:solidFill>
                <a:effectLst/>
                <a:latin typeface="Menlo" panose="020B0609030804020204" pitchFamily="49" charset="0"/>
              </a:rPr>
              <a:t>-|,</a:t>
            </a:r>
          </a:p>
          <a:p>
            <a:pPr>
              <a:lnSpc>
                <a:spcPct val="150000"/>
              </a:lnSpc>
            </a:pPr>
            <a:r>
              <a:rPr lang="en-US">
                <a:solidFill>
                  <a:srgbClr val="FFFFFF"/>
                </a:solidFill>
                <a:effectLst/>
                <a:latin typeface="Menlo" panose="020B0609030804020204" pitchFamily="49" charset="0"/>
              </a:rPr>
              <a:t> |-</a:t>
            </a:r>
            <a:r>
              <a:rPr lang="en-US">
                <a:solidFill>
                  <a:srgbClr val="A3E66F"/>
                </a:solidFill>
                <a:effectLst/>
                <a:latin typeface="Menlo" panose="020B0609030804020204" pitchFamily="49" charset="0"/>
              </a:rPr>
              <a:t>margin</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rec3</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size</a:t>
            </a:r>
            <a:r>
              <a:rPr lang="en-US">
                <a:solidFill>
                  <a:srgbClr val="FFFFFF"/>
                </a:solidFill>
                <a:effectLst/>
                <a:latin typeface="Menlo" panose="020B0609030804020204" pitchFamily="49" charset="0"/>
              </a:rPr>
              <a:t>(</a:t>
            </a:r>
            <a:r>
              <a:rPr lang="en-US">
                <a:solidFill>
                  <a:srgbClr val="A79BFA"/>
                </a:solidFill>
                <a:effectLst/>
                <a:latin typeface="Menlo" panose="020B0609030804020204" pitchFamily="49" charset="0"/>
              </a:rPr>
              <a:t>40</a:t>
            </a:r>
            <a:r>
              <a:rPr lang="en-US">
                <a:solidFill>
                  <a:srgbClr val="FFFFFF"/>
                </a:solidFill>
                <a:effectLst/>
                <a:latin typeface="Menlo" panose="020B0609030804020204" pitchFamily="49" charset="0"/>
              </a:rPr>
              <a:t>)-(&gt;=</a:t>
            </a:r>
            <a:r>
              <a:rPr lang="en-US">
                <a:solidFill>
                  <a:srgbClr val="A79BFA"/>
                </a:solidFill>
                <a:effectLst/>
                <a:latin typeface="Menlo" panose="020B0609030804020204" pitchFamily="49" charset="0"/>
              </a:rPr>
              <a:t>20</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rec4</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size</a:t>
            </a:r>
            <a:r>
              <a:rPr lang="en-US">
                <a:solidFill>
                  <a:srgbClr val="FFFFFF"/>
                </a:solidFill>
                <a:effectLst/>
                <a:latin typeface="Menlo" panose="020B0609030804020204" pitchFamily="49" charset="0"/>
              </a:rPr>
              <a:t>(</a:t>
            </a:r>
            <a:r>
              <a:rPr lang="en-US">
                <a:solidFill>
                  <a:srgbClr val="A79BFA"/>
                </a:solidFill>
                <a:effectLst/>
                <a:latin typeface="Menlo" panose="020B0609030804020204" pitchFamily="49" charset="0"/>
              </a:rPr>
              <a:t>40</a:t>
            </a:r>
            <a:r>
              <a:rPr lang="en-US">
                <a:solidFill>
                  <a:srgbClr val="FFFFFF"/>
                </a:solidFill>
                <a:effectLst/>
                <a:latin typeface="Menlo" panose="020B0609030804020204" pitchFamily="49" charset="0"/>
              </a:rPr>
              <a:t>)-</a:t>
            </a:r>
            <a:r>
              <a:rPr lang="en-US">
                <a:solidFill>
                  <a:srgbClr val="A3E66F"/>
                </a:solidFill>
                <a:effectLst/>
                <a:latin typeface="Menlo" panose="020B0609030804020204" pitchFamily="49" charset="0"/>
              </a:rPr>
              <a:t>margin</a:t>
            </a:r>
            <a:r>
              <a:rPr lang="en-US">
                <a:solidFill>
                  <a:srgbClr val="FFFFFF"/>
                </a:solidFill>
                <a:effectLst/>
                <a:latin typeface="Menlo" panose="020B0609030804020204" pitchFamily="49" charset="0"/>
              </a:rPr>
              <a:t>-|</a:t>
            </a:r>
          </a:p>
          <a:p>
            <a:pPr>
              <a:lnSpc>
                <a:spcPct val="150000"/>
              </a:lnSpc>
            </a:pPr>
            <a:r>
              <a:rPr lang="en-US">
                <a:solidFill>
                  <a:srgbClr val="FFFFFF"/>
                </a:solidFill>
                <a:effectLst/>
                <a:latin typeface="Menlo" panose="020B0609030804020204" pitchFamily="49" charset="0"/>
              </a:rPr>
              <a:t>)</a:t>
            </a:r>
          </a:p>
        </p:txBody>
      </p:sp>
      <p:sp>
        <p:nvSpPr>
          <p:cNvPr id="5" name="TextBox 4">
            <a:extLst>
              <a:ext uri="{FF2B5EF4-FFF2-40B4-BE49-F238E27FC236}">
                <a16:creationId xmlns:a16="http://schemas.microsoft.com/office/drawing/2014/main" id="{CABF6C51-6CF3-A949-9385-CD78DB8D7472}"/>
              </a:ext>
            </a:extLst>
          </p:cNvPr>
          <p:cNvSpPr txBox="1"/>
          <p:nvPr/>
        </p:nvSpPr>
        <p:spPr>
          <a:xfrm>
            <a:off x="3037668" y="2255003"/>
            <a:ext cx="5990096" cy="8719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a:latin typeface="+mn-lt"/>
                <a:ea typeface="RobotoMono Nerd Font" pitchFamily="2" charset="0"/>
              </a:rPr>
              <a:t>rec1 và rec2 sát nhau</a:t>
            </a:r>
          </a:p>
          <a:p>
            <a:pPr marL="285750" indent="-285750">
              <a:lnSpc>
                <a:spcPct val="150000"/>
              </a:lnSpc>
              <a:buFont typeface="Arial" panose="020B0604020202020204" pitchFamily="34" charset="0"/>
              <a:buChar char="•"/>
            </a:pPr>
            <a:r>
              <a:rPr lang="en-US" sz="1800">
                <a:latin typeface="+mn-lt"/>
                <a:ea typeface="RobotoMono Nerd Font" pitchFamily="2" charset="0"/>
              </a:rPr>
              <a:t>rec3 và rec4 cách nhau 1 khoảng tối thiểu 20 points</a:t>
            </a:r>
          </a:p>
        </p:txBody>
      </p:sp>
    </p:spTree>
    <p:extLst>
      <p:ext uri="{BB962C8B-B14F-4D97-AF65-F5344CB8AC3E}">
        <p14:creationId xmlns:p14="http://schemas.microsoft.com/office/powerpoint/2010/main" val="3973162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07B1F-5AFD-2643-8B30-64A8BEDA5140}"/>
              </a:ext>
            </a:extLst>
          </p:cNvPr>
          <p:cNvSpPr>
            <a:spLocks noGrp="1"/>
          </p:cNvSpPr>
          <p:nvPr>
            <p:ph type="title"/>
          </p:nvPr>
        </p:nvSpPr>
        <p:spPr/>
        <p:txBody>
          <a:bodyPr/>
          <a:lstStyle/>
          <a:p>
            <a:r>
              <a:rPr lang="en-US"/>
              <a:t>Đặt kích thước, tọa độ theo tỷ lệ</a:t>
            </a:r>
          </a:p>
        </p:txBody>
      </p:sp>
    </p:spTree>
    <p:extLst>
      <p:ext uri="{BB962C8B-B14F-4D97-AF65-F5344CB8AC3E}">
        <p14:creationId xmlns:p14="http://schemas.microsoft.com/office/powerpoint/2010/main" val="2630741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9251CC-A0AD-FF44-A712-47D5D0766224}"/>
              </a:ext>
            </a:extLst>
          </p:cNvPr>
          <p:cNvPicPr>
            <a:picLocks noChangeAspect="1"/>
          </p:cNvPicPr>
          <p:nvPr/>
        </p:nvPicPr>
        <p:blipFill>
          <a:blip r:embed="rId2"/>
          <a:stretch>
            <a:fillRect/>
          </a:stretch>
        </p:blipFill>
        <p:spPr>
          <a:xfrm>
            <a:off x="109171" y="68893"/>
            <a:ext cx="2875770" cy="4991622"/>
          </a:xfrm>
          <a:prstGeom prst="rect">
            <a:avLst/>
          </a:prstGeom>
        </p:spPr>
      </p:pic>
      <p:sp>
        <p:nvSpPr>
          <p:cNvPr id="3" name="Rectangle 2">
            <a:extLst>
              <a:ext uri="{FF2B5EF4-FFF2-40B4-BE49-F238E27FC236}">
                <a16:creationId xmlns:a16="http://schemas.microsoft.com/office/drawing/2014/main" id="{E7913DB5-5F52-AA46-91C3-6A12B79FE794}"/>
              </a:ext>
            </a:extLst>
          </p:cNvPr>
          <p:cNvSpPr/>
          <p:nvPr/>
        </p:nvSpPr>
        <p:spPr>
          <a:xfrm>
            <a:off x="3181609" y="1583640"/>
            <a:ext cx="4640895" cy="2265813"/>
          </a:xfrm>
          <a:prstGeom prst="rect">
            <a:avLst/>
          </a:prstGeom>
          <a:solidFill>
            <a:schemeClr val="bg2"/>
          </a:solidFill>
        </p:spPr>
        <p:txBody>
          <a:bodyPr wrap="square">
            <a:spAutoFit/>
          </a:bodyPr>
          <a:lstStyle/>
          <a:p>
            <a:pPr>
              <a:lnSpc>
                <a:spcPct val="150000"/>
              </a:lnSpc>
            </a:pPr>
            <a:r>
              <a:rPr lang="en-US" sz="1600">
                <a:solidFill>
                  <a:srgbClr val="6AE3CB"/>
                </a:solidFill>
                <a:effectLst/>
                <a:latin typeface="Menlo" panose="020B0609030804020204" pitchFamily="49" charset="0"/>
              </a:rPr>
              <a:t>view</a:t>
            </a:r>
            <a:r>
              <a:rPr lang="en-US" sz="1600">
                <a:solidFill>
                  <a:srgbClr val="FFFFFF"/>
                </a:solidFill>
                <a:effectLst/>
                <a:latin typeface="Menlo" panose="020B0609030804020204" pitchFamily="49" charset="0"/>
              </a:rPr>
              <a:t>.</a:t>
            </a:r>
            <a:r>
              <a:rPr lang="en-US" sz="1600">
                <a:solidFill>
                  <a:srgbClr val="A3E66F"/>
                </a:solidFill>
                <a:effectLst/>
                <a:latin typeface="Menlo" panose="020B0609030804020204" pitchFamily="49" charset="0"/>
              </a:rPr>
              <a:t>sv</a:t>
            </a:r>
            <a:r>
              <a:rPr lang="en-US" sz="1600">
                <a:solidFill>
                  <a:srgbClr val="FFFFFF"/>
                </a:solidFill>
                <a:effectLst/>
                <a:latin typeface="Menlo" panose="020B0609030804020204" pitchFamily="49" charset="0"/>
              </a:rPr>
              <a:t>(</a:t>
            </a:r>
            <a:r>
              <a:rPr lang="en-US" sz="1600">
                <a:solidFill>
                  <a:srgbClr val="A3E66F"/>
                </a:solidFill>
                <a:effectLst/>
                <a:latin typeface="Menlo" panose="020B0609030804020204" pitchFamily="49" charset="0"/>
              </a:rPr>
              <a:t>view1</a:t>
            </a:r>
            <a:r>
              <a:rPr lang="en-US" sz="1600">
                <a:solidFill>
                  <a:srgbClr val="FFFFFF"/>
                </a:solidFill>
                <a:effectLst/>
                <a:latin typeface="Menlo" panose="020B0609030804020204" pitchFamily="49" charset="0"/>
              </a:rPr>
              <a:t>)</a:t>
            </a:r>
            <a:endParaRPr lang="en-US" sz="1600">
              <a:solidFill>
                <a:srgbClr val="A3E66F"/>
              </a:solidFill>
              <a:effectLst/>
              <a:latin typeface="Menlo" panose="020B0609030804020204" pitchFamily="49" charset="0"/>
            </a:endParaRPr>
          </a:p>
          <a:p>
            <a:pPr>
              <a:lnSpc>
                <a:spcPct val="150000"/>
              </a:lnSpc>
            </a:pPr>
            <a:r>
              <a:rPr lang="en-US" sz="1600">
                <a:solidFill>
                  <a:srgbClr val="A3E66F"/>
                </a:solidFill>
                <a:effectLst/>
                <a:latin typeface="Menlo" panose="020B0609030804020204" pitchFamily="49" charset="0"/>
              </a:rPr>
              <a:t>view1</a:t>
            </a:r>
            <a:r>
              <a:rPr lang="en-US" sz="1600">
                <a:solidFill>
                  <a:srgbClr val="FFFFFF"/>
                </a:solidFill>
                <a:effectLst/>
                <a:latin typeface="Menlo" panose="020B0609030804020204" pitchFamily="49" charset="0"/>
              </a:rPr>
              <a:t>.</a:t>
            </a:r>
            <a:r>
              <a:rPr lang="en-US" sz="1600">
                <a:solidFill>
                  <a:srgbClr val="6AE3CB"/>
                </a:solidFill>
                <a:effectLst/>
                <a:latin typeface="Menlo" panose="020B0609030804020204" pitchFamily="49" charset="0"/>
              </a:rPr>
              <a:t>backgroundColor</a:t>
            </a:r>
            <a:r>
              <a:rPr lang="en-US" sz="1600">
                <a:solidFill>
                  <a:srgbClr val="FFFFFF"/>
                </a:solidFill>
                <a:effectLst/>
                <a:latin typeface="Menlo" panose="020B0609030804020204" pitchFamily="49" charset="0"/>
              </a:rPr>
              <a:t> = </a:t>
            </a:r>
            <a:r>
              <a:rPr lang="en-US" sz="1600">
                <a:solidFill>
                  <a:srgbClr val="6AE3CB"/>
                </a:solidFill>
                <a:effectLst/>
                <a:latin typeface="Menlo" panose="020B0609030804020204" pitchFamily="49" charset="0"/>
              </a:rPr>
              <a:t>UIColor</a:t>
            </a:r>
            <a:r>
              <a:rPr lang="en-US" sz="1600">
                <a:solidFill>
                  <a:srgbClr val="FFFFFF"/>
                </a:solidFill>
                <a:effectLst/>
                <a:latin typeface="Menlo" panose="020B0609030804020204" pitchFamily="49" charset="0"/>
              </a:rPr>
              <a:t>.</a:t>
            </a:r>
            <a:r>
              <a:rPr lang="en-US" sz="1600">
                <a:solidFill>
                  <a:srgbClr val="6AE3CB"/>
                </a:solidFill>
                <a:effectLst/>
                <a:latin typeface="Menlo" panose="020B0609030804020204" pitchFamily="49" charset="0"/>
              </a:rPr>
              <a:t>blue</a:t>
            </a:r>
          </a:p>
          <a:p>
            <a:pPr>
              <a:lnSpc>
                <a:spcPct val="150000"/>
              </a:lnSpc>
            </a:pPr>
            <a:r>
              <a:rPr lang="en-US" sz="1600">
                <a:solidFill>
                  <a:srgbClr val="A3E66F"/>
                </a:solidFill>
                <a:effectLst/>
                <a:latin typeface="Menlo" panose="020B0609030804020204" pitchFamily="49" charset="0"/>
              </a:rPr>
              <a:t>view1</a:t>
            </a:r>
            <a:r>
              <a:rPr lang="en-US" sz="1600">
                <a:solidFill>
                  <a:srgbClr val="FFFFFF"/>
                </a:solidFill>
                <a:effectLst/>
                <a:latin typeface="Menlo" panose="020B0609030804020204" pitchFamily="49" charset="0"/>
              </a:rPr>
              <a:t>.</a:t>
            </a:r>
            <a:r>
              <a:rPr lang="en-US" sz="1600">
                <a:solidFill>
                  <a:srgbClr val="A3E66F"/>
                </a:solidFill>
                <a:effectLst/>
                <a:latin typeface="Menlo" panose="020B0609030804020204" pitchFamily="49" charset="0"/>
              </a:rPr>
              <a:t>top</a:t>
            </a:r>
            <a:r>
              <a:rPr lang="en-US" sz="1600">
                <a:solidFill>
                  <a:srgbClr val="FFFFFF"/>
                </a:solidFill>
                <a:effectLst/>
                <a:latin typeface="Menlo" panose="020B0609030804020204" pitchFamily="49" charset="0"/>
              </a:rPr>
              <a:t>(</a:t>
            </a:r>
            <a:r>
              <a:rPr lang="en-US" sz="1600">
                <a:solidFill>
                  <a:srgbClr val="A79BFA"/>
                </a:solidFill>
                <a:effectLst/>
                <a:latin typeface="Menlo" panose="020B0609030804020204" pitchFamily="49" charset="0"/>
              </a:rPr>
              <a:t>20</a:t>
            </a:r>
            <a:r>
              <a:rPr lang="en-US" sz="1600">
                <a:solidFill>
                  <a:srgbClr val="FFFFFF"/>
                </a:solidFill>
                <a:effectLst/>
                <a:latin typeface="Menlo" panose="020B0609030804020204" pitchFamily="49" charset="0"/>
              </a:rPr>
              <a:t>%)</a:t>
            </a:r>
          </a:p>
          <a:p>
            <a:pPr>
              <a:lnSpc>
                <a:spcPct val="150000"/>
              </a:lnSpc>
            </a:pPr>
            <a:r>
              <a:rPr lang="en-US" sz="1600">
                <a:solidFill>
                  <a:srgbClr val="A3E66F"/>
                </a:solidFill>
                <a:effectLst/>
                <a:latin typeface="Menlo" panose="020B0609030804020204" pitchFamily="49" charset="0"/>
              </a:rPr>
              <a:t>view1</a:t>
            </a:r>
            <a:r>
              <a:rPr lang="en-US" sz="1600">
                <a:solidFill>
                  <a:srgbClr val="FFFFFF"/>
                </a:solidFill>
                <a:effectLst/>
                <a:latin typeface="Menlo" panose="020B0609030804020204" pitchFamily="49" charset="0"/>
              </a:rPr>
              <a:t>.</a:t>
            </a:r>
            <a:r>
              <a:rPr lang="en-US" sz="1600">
                <a:solidFill>
                  <a:srgbClr val="A3E66F"/>
                </a:solidFill>
                <a:effectLst/>
                <a:latin typeface="Menlo" panose="020B0609030804020204" pitchFamily="49" charset="0"/>
              </a:rPr>
              <a:t>left</a:t>
            </a:r>
            <a:r>
              <a:rPr lang="en-US" sz="1600">
                <a:solidFill>
                  <a:srgbClr val="FFFFFF"/>
                </a:solidFill>
                <a:effectLst/>
                <a:latin typeface="Menlo" panose="020B0609030804020204" pitchFamily="49" charset="0"/>
              </a:rPr>
              <a:t>(</a:t>
            </a:r>
            <a:r>
              <a:rPr lang="en-US" sz="1600">
                <a:solidFill>
                  <a:srgbClr val="A79BFA"/>
                </a:solidFill>
                <a:effectLst/>
                <a:latin typeface="Menlo" panose="020B0609030804020204" pitchFamily="49" charset="0"/>
              </a:rPr>
              <a:t>15</a:t>
            </a:r>
            <a:r>
              <a:rPr lang="en-US" sz="1600">
                <a:solidFill>
                  <a:srgbClr val="FFFFFF"/>
                </a:solidFill>
                <a:effectLst/>
                <a:latin typeface="Menlo" panose="020B0609030804020204" pitchFamily="49" charset="0"/>
              </a:rPr>
              <a:t>%)</a:t>
            </a:r>
          </a:p>
          <a:p>
            <a:pPr>
              <a:lnSpc>
                <a:spcPct val="150000"/>
              </a:lnSpc>
            </a:pPr>
            <a:r>
              <a:rPr lang="en-US" sz="1600">
                <a:solidFill>
                  <a:srgbClr val="A3E66F"/>
                </a:solidFill>
                <a:effectLst/>
                <a:latin typeface="Menlo" panose="020B0609030804020204" pitchFamily="49" charset="0"/>
              </a:rPr>
              <a:t>view1</a:t>
            </a:r>
            <a:r>
              <a:rPr lang="en-US" sz="1600">
                <a:solidFill>
                  <a:srgbClr val="FFFFFF"/>
                </a:solidFill>
                <a:effectLst/>
                <a:latin typeface="Menlo" panose="020B0609030804020204" pitchFamily="49" charset="0"/>
              </a:rPr>
              <a:t>.</a:t>
            </a:r>
            <a:r>
              <a:rPr lang="en-US" sz="1600">
                <a:solidFill>
                  <a:srgbClr val="A3E66F"/>
                </a:solidFill>
                <a:effectLst/>
                <a:latin typeface="Menlo" panose="020B0609030804020204" pitchFamily="49" charset="0"/>
              </a:rPr>
              <a:t>bottom</a:t>
            </a:r>
            <a:r>
              <a:rPr lang="en-US" sz="1600">
                <a:solidFill>
                  <a:srgbClr val="FFFFFF"/>
                </a:solidFill>
                <a:effectLst/>
                <a:latin typeface="Menlo" panose="020B0609030804020204" pitchFamily="49" charset="0"/>
              </a:rPr>
              <a:t>(</a:t>
            </a:r>
            <a:r>
              <a:rPr lang="en-US" sz="1600">
                <a:solidFill>
                  <a:srgbClr val="A79BFA"/>
                </a:solidFill>
                <a:effectLst/>
                <a:latin typeface="Menlo" panose="020B0609030804020204" pitchFamily="49" charset="0"/>
              </a:rPr>
              <a:t>50</a:t>
            </a:r>
            <a:r>
              <a:rPr lang="en-US" sz="1600">
                <a:solidFill>
                  <a:srgbClr val="FFFFFF"/>
                </a:solidFill>
                <a:effectLst/>
                <a:latin typeface="Menlo" panose="020B0609030804020204" pitchFamily="49" charset="0"/>
              </a:rPr>
              <a:t>%)</a:t>
            </a:r>
          </a:p>
          <a:p>
            <a:pPr>
              <a:lnSpc>
                <a:spcPct val="150000"/>
              </a:lnSpc>
            </a:pPr>
            <a:r>
              <a:rPr lang="en-US" sz="1600">
                <a:solidFill>
                  <a:srgbClr val="A3E66F"/>
                </a:solidFill>
                <a:effectLst/>
                <a:latin typeface="Menlo" panose="020B0609030804020204" pitchFamily="49" charset="0"/>
              </a:rPr>
              <a:t>view1</a:t>
            </a:r>
            <a:r>
              <a:rPr lang="en-US" sz="1600">
                <a:solidFill>
                  <a:srgbClr val="FFFFFF"/>
                </a:solidFill>
                <a:effectLst/>
                <a:latin typeface="Menlo" panose="020B0609030804020204" pitchFamily="49" charset="0"/>
              </a:rPr>
              <a:t>.</a:t>
            </a:r>
            <a:r>
              <a:rPr lang="en-US" sz="1600">
                <a:solidFill>
                  <a:srgbClr val="A3E66F"/>
                </a:solidFill>
                <a:effectLst/>
                <a:latin typeface="Menlo" panose="020B0609030804020204" pitchFamily="49" charset="0"/>
              </a:rPr>
              <a:t>right</a:t>
            </a:r>
            <a:r>
              <a:rPr lang="en-US" sz="1600">
                <a:solidFill>
                  <a:srgbClr val="FFFFFF"/>
                </a:solidFill>
                <a:effectLst/>
                <a:latin typeface="Menlo" panose="020B0609030804020204" pitchFamily="49" charset="0"/>
              </a:rPr>
              <a:t>(</a:t>
            </a:r>
            <a:r>
              <a:rPr lang="en-US" sz="1600">
                <a:solidFill>
                  <a:srgbClr val="A79BFA"/>
                </a:solidFill>
                <a:effectLst/>
                <a:latin typeface="Menlo" panose="020B0609030804020204" pitchFamily="49" charset="0"/>
              </a:rPr>
              <a:t>15</a:t>
            </a:r>
            <a:r>
              <a:rPr lang="en-US" sz="1600">
                <a:solidFill>
                  <a:srgbClr val="FFFFFF"/>
                </a:solidFill>
                <a:effectLst/>
                <a:latin typeface="Menlo" panose="020B0609030804020204" pitchFamily="49" charset="0"/>
              </a:rPr>
              <a:t>%)</a:t>
            </a:r>
          </a:p>
        </p:txBody>
      </p:sp>
    </p:spTree>
    <p:extLst>
      <p:ext uri="{BB962C8B-B14F-4D97-AF65-F5344CB8AC3E}">
        <p14:creationId xmlns:p14="http://schemas.microsoft.com/office/powerpoint/2010/main" val="3256637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F8F929-5109-BE4A-821A-1A29D9F5204A}"/>
              </a:ext>
            </a:extLst>
          </p:cNvPr>
          <p:cNvPicPr>
            <a:picLocks noChangeAspect="1"/>
          </p:cNvPicPr>
          <p:nvPr/>
        </p:nvPicPr>
        <p:blipFill>
          <a:blip r:embed="rId2"/>
          <a:stretch>
            <a:fillRect/>
          </a:stretch>
        </p:blipFill>
        <p:spPr>
          <a:xfrm>
            <a:off x="138186" y="77492"/>
            <a:ext cx="1964025" cy="3409627"/>
          </a:xfrm>
          <a:prstGeom prst="rect">
            <a:avLst/>
          </a:prstGeom>
        </p:spPr>
      </p:pic>
      <p:sp>
        <p:nvSpPr>
          <p:cNvPr id="4" name="Rectangle 3">
            <a:extLst>
              <a:ext uri="{FF2B5EF4-FFF2-40B4-BE49-F238E27FC236}">
                <a16:creationId xmlns:a16="http://schemas.microsoft.com/office/drawing/2014/main" id="{DEA43DC5-BC60-FF40-A704-07A411F40162}"/>
              </a:ext>
            </a:extLst>
          </p:cNvPr>
          <p:cNvSpPr/>
          <p:nvPr/>
        </p:nvSpPr>
        <p:spPr>
          <a:xfrm>
            <a:off x="2208509" y="77492"/>
            <a:ext cx="6757260" cy="3859077"/>
          </a:xfrm>
          <a:prstGeom prst="rect">
            <a:avLst/>
          </a:prstGeom>
          <a:solidFill>
            <a:schemeClr val="bg2"/>
          </a:solidFill>
        </p:spPr>
        <p:txBody>
          <a:bodyPr wrap="square">
            <a:spAutoFit/>
          </a:bodyPr>
          <a:lstStyle/>
          <a:p>
            <a:r>
              <a:rPr lang="vi-VN">
                <a:solidFill>
                  <a:srgbClr val="6AE3CB"/>
                </a:solidFill>
                <a:effectLst/>
                <a:latin typeface="Menlo" panose="020B0609030804020204" pitchFamily="49" charset="0"/>
              </a:rPr>
              <a:t>view</a:t>
            </a:r>
            <a:r>
              <a:rPr lang="vi-VN">
                <a:solidFill>
                  <a:srgbClr val="FFFFFF"/>
                </a:solidFill>
                <a:effectLst/>
                <a:latin typeface="Menlo" panose="020B0609030804020204" pitchFamily="49" charset="0"/>
              </a:rPr>
              <a:t>.</a:t>
            </a:r>
            <a:r>
              <a:rPr lang="vi-VN">
                <a:solidFill>
                  <a:srgbClr val="A3E66F"/>
                </a:solidFill>
                <a:effectLst/>
                <a:latin typeface="Menlo" panose="020B0609030804020204" pitchFamily="49" charset="0"/>
              </a:rPr>
              <a:t>sv</a:t>
            </a:r>
            <a:r>
              <a:rPr lang="vi-VN">
                <a:solidFill>
                  <a:srgbClr val="FFFFFF"/>
                </a:solidFill>
                <a:effectLst/>
                <a:latin typeface="Menlo" panose="020B0609030804020204" pitchFamily="49" charset="0"/>
              </a:rPr>
              <a:t>(</a:t>
            </a:r>
            <a:endParaRPr lang="vi-VN">
              <a:solidFill>
                <a:srgbClr val="6AE3CB"/>
              </a:solidFill>
              <a:effectLst/>
              <a:latin typeface="Menlo" panose="020B0609030804020204" pitchFamily="49" charset="0"/>
            </a:endParaRPr>
          </a:p>
          <a:p>
            <a:r>
              <a:rPr lang="vi-VN">
                <a:solidFill>
                  <a:srgbClr val="FFFFFF"/>
                </a:solidFill>
                <a:effectLst/>
                <a:latin typeface="Menlo" panose="020B0609030804020204" pitchFamily="49" charset="0"/>
              </a:rPr>
              <a:t>  </a:t>
            </a:r>
            <a:r>
              <a:rPr lang="vi-VN">
                <a:solidFill>
                  <a:srgbClr val="A3E66F"/>
                </a:solidFill>
                <a:effectLst/>
                <a:latin typeface="Menlo" panose="020B0609030804020204" pitchFamily="49" charset="0"/>
              </a:rPr>
              <a:t>red_rect1</a:t>
            </a:r>
            <a:r>
              <a:rPr lang="vi-VN">
                <a:solidFill>
                  <a:srgbClr val="FFFFFF"/>
                </a:solidFill>
                <a:effectLst/>
                <a:latin typeface="Menlo" panose="020B0609030804020204" pitchFamily="49" charset="0"/>
              </a:rPr>
              <a:t>,</a:t>
            </a:r>
          </a:p>
          <a:p>
            <a:r>
              <a:rPr lang="vi-VN">
                <a:solidFill>
                  <a:srgbClr val="FFFFFF"/>
                </a:solidFill>
                <a:effectLst/>
                <a:latin typeface="Menlo" panose="020B0609030804020204" pitchFamily="49" charset="0"/>
              </a:rPr>
              <a:t>  </a:t>
            </a:r>
            <a:r>
              <a:rPr lang="vi-VN">
                <a:solidFill>
                  <a:srgbClr val="A3E66F"/>
                </a:solidFill>
                <a:effectLst/>
                <a:latin typeface="Menlo" panose="020B0609030804020204" pitchFamily="49" charset="0"/>
              </a:rPr>
              <a:t>red_rect2</a:t>
            </a:r>
            <a:r>
              <a:rPr lang="vi-VN">
                <a:solidFill>
                  <a:srgbClr val="FFFFFF"/>
                </a:solidFill>
                <a:effectLst/>
                <a:latin typeface="Menlo" panose="020B0609030804020204" pitchFamily="49" charset="0"/>
              </a:rPr>
              <a:t>,</a:t>
            </a:r>
          </a:p>
          <a:p>
            <a:r>
              <a:rPr lang="vi-VN">
                <a:solidFill>
                  <a:srgbClr val="FFFFFF"/>
                </a:solidFill>
                <a:effectLst/>
                <a:latin typeface="Menlo" panose="020B0609030804020204" pitchFamily="49" charset="0"/>
              </a:rPr>
              <a:t>  </a:t>
            </a:r>
            <a:r>
              <a:rPr lang="vi-VN">
                <a:solidFill>
                  <a:srgbClr val="A3E66F"/>
                </a:solidFill>
                <a:effectLst/>
                <a:latin typeface="Menlo" panose="020B0609030804020204" pitchFamily="49" charset="0"/>
              </a:rPr>
              <a:t>red_rect3</a:t>
            </a:r>
            <a:endParaRPr lang="vi-VN">
              <a:solidFill>
                <a:srgbClr val="FFFFFF"/>
              </a:solidFill>
              <a:effectLst/>
              <a:latin typeface="Menlo" panose="020B0609030804020204" pitchFamily="49" charset="0"/>
            </a:endParaRPr>
          </a:p>
          <a:p>
            <a:r>
              <a:rPr lang="vi-VN">
                <a:solidFill>
                  <a:srgbClr val="FFFFFF"/>
                </a:solidFill>
                <a:effectLst/>
                <a:latin typeface="Menlo" panose="020B0609030804020204" pitchFamily="49" charset="0"/>
              </a:rPr>
              <a:t>)</a:t>
            </a:r>
            <a:endParaRPr lang="vi-VN">
              <a:solidFill>
                <a:srgbClr val="7F8C99"/>
              </a:solidFill>
              <a:effectLst/>
              <a:latin typeface="Menlo" panose="020B0609030804020204" pitchFamily="49" charset="0"/>
            </a:endParaRPr>
          </a:p>
          <a:p>
            <a:r>
              <a:rPr lang="vi-VN">
                <a:solidFill>
                  <a:srgbClr val="F7439D"/>
                </a:solidFill>
                <a:effectLst/>
                <a:latin typeface="Menlo" panose="020B0609030804020204" pitchFamily="49" charset="0"/>
              </a:rPr>
              <a:t>let</a:t>
            </a:r>
            <a:r>
              <a:rPr lang="vi-VN">
                <a:solidFill>
                  <a:srgbClr val="FFFFFF"/>
                </a:solidFill>
                <a:effectLst/>
                <a:latin typeface="Menlo" panose="020B0609030804020204" pitchFamily="49" charset="0"/>
              </a:rPr>
              <a:t> margin: </a:t>
            </a:r>
            <a:r>
              <a:rPr lang="vi-VN">
                <a:solidFill>
                  <a:srgbClr val="6AE3CB"/>
                </a:solidFill>
                <a:effectLst/>
                <a:latin typeface="Menlo" panose="020B0609030804020204" pitchFamily="49" charset="0"/>
              </a:rPr>
              <a:t>CGFloat</a:t>
            </a:r>
            <a:r>
              <a:rPr lang="vi-VN">
                <a:solidFill>
                  <a:srgbClr val="FFFFFF"/>
                </a:solidFill>
                <a:effectLst/>
                <a:latin typeface="Menlo" panose="020B0609030804020204" pitchFamily="49" charset="0"/>
              </a:rPr>
              <a:t> = </a:t>
            </a:r>
            <a:r>
              <a:rPr lang="vi-VN">
                <a:solidFill>
                  <a:srgbClr val="A79BFA"/>
                </a:solidFill>
                <a:effectLst/>
                <a:latin typeface="Menlo" panose="020B0609030804020204" pitchFamily="49" charset="0"/>
              </a:rPr>
              <a:t>10.0</a:t>
            </a:r>
            <a:endParaRPr lang="vi-VN">
              <a:solidFill>
                <a:srgbClr val="FFFFFF"/>
              </a:solidFill>
              <a:effectLst/>
              <a:latin typeface="Menlo" panose="020B0609030804020204" pitchFamily="49" charset="0"/>
            </a:endParaRPr>
          </a:p>
          <a:p>
            <a:r>
              <a:rPr lang="vi-VN">
                <a:solidFill>
                  <a:srgbClr val="6AE3CB"/>
                </a:solidFill>
                <a:effectLst/>
                <a:latin typeface="Menlo" panose="020B0609030804020204" pitchFamily="49" charset="0"/>
              </a:rPr>
              <a:t>view</a:t>
            </a:r>
            <a:r>
              <a:rPr lang="vi-VN">
                <a:solidFill>
                  <a:srgbClr val="FFFFFF"/>
                </a:solidFill>
                <a:effectLst/>
                <a:latin typeface="Menlo" panose="020B0609030804020204" pitchFamily="49" charset="0"/>
              </a:rPr>
              <a:t>.</a:t>
            </a:r>
            <a:r>
              <a:rPr lang="vi-VN">
                <a:solidFill>
                  <a:srgbClr val="A3E66F"/>
                </a:solidFill>
                <a:effectLst/>
                <a:latin typeface="Menlo" panose="020B0609030804020204" pitchFamily="49" charset="0"/>
              </a:rPr>
              <a:t>layout</a:t>
            </a:r>
            <a:r>
              <a:rPr lang="vi-VN">
                <a:solidFill>
                  <a:srgbClr val="FFFFFF"/>
                </a:solidFill>
                <a:effectLst/>
                <a:latin typeface="Menlo" panose="020B0609030804020204" pitchFamily="49" charset="0"/>
              </a:rPr>
              <a:t>(</a:t>
            </a:r>
          </a:p>
          <a:p>
            <a:r>
              <a:rPr lang="vi-VN">
                <a:solidFill>
                  <a:srgbClr val="FFFFFF"/>
                </a:solidFill>
                <a:effectLst/>
                <a:latin typeface="Menlo" panose="020B0609030804020204" pitchFamily="49" charset="0"/>
              </a:rPr>
              <a:t>  |-(</a:t>
            </a:r>
            <a:r>
              <a:rPr lang="vi-VN">
                <a:solidFill>
                  <a:srgbClr val="A79BFA"/>
                </a:solidFill>
                <a:effectLst/>
                <a:latin typeface="Menlo" panose="020B0609030804020204" pitchFamily="49" charset="0"/>
              </a:rPr>
              <a:t>16</a:t>
            </a:r>
            <a:r>
              <a:rPr lang="vi-VN">
                <a:solidFill>
                  <a:srgbClr val="FFFFFF"/>
                </a:solidFill>
                <a:effectLst/>
                <a:latin typeface="Menlo" panose="020B0609030804020204" pitchFamily="49" charset="0"/>
              </a:rPr>
              <a:t>)-</a:t>
            </a:r>
            <a:r>
              <a:rPr lang="vi-VN">
                <a:solidFill>
                  <a:srgbClr val="A3E66F"/>
                </a:solidFill>
                <a:effectLst/>
                <a:latin typeface="Menlo" panose="020B0609030804020204" pitchFamily="49" charset="0"/>
              </a:rPr>
              <a:t>red_rect1</a:t>
            </a:r>
            <a:r>
              <a:rPr lang="vi-VN">
                <a:solidFill>
                  <a:srgbClr val="FFFFFF"/>
                </a:solidFill>
                <a:effectLst/>
                <a:latin typeface="Menlo" panose="020B0609030804020204" pitchFamily="49" charset="0"/>
              </a:rPr>
              <a:t>-(</a:t>
            </a:r>
            <a:r>
              <a:rPr lang="vi-VN">
                <a:solidFill>
                  <a:srgbClr val="A79BFA"/>
                </a:solidFill>
                <a:effectLst/>
                <a:latin typeface="Menlo" panose="020B0609030804020204" pitchFamily="49" charset="0"/>
              </a:rPr>
              <a:t>16</a:t>
            </a:r>
            <a:r>
              <a:rPr lang="vi-VN">
                <a:solidFill>
                  <a:srgbClr val="FFFFFF"/>
                </a:solidFill>
                <a:effectLst/>
                <a:latin typeface="Menlo" panose="020B0609030804020204" pitchFamily="49" charset="0"/>
              </a:rPr>
              <a:t>)-|,</a:t>
            </a:r>
          </a:p>
          <a:p>
            <a:r>
              <a:rPr lang="vi-VN">
                <a:solidFill>
                  <a:srgbClr val="FFFFFF"/>
                </a:solidFill>
                <a:effectLst/>
                <a:latin typeface="Menlo" panose="020B0609030804020204" pitchFamily="49" charset="0"/>
              </a:rPr>
              <a:t>  margin,</a:t>
            </a:r>
          </a:p>
          <a:p>
            <a:r>
              <a:rPr lang="vi-VN">
                <a:solidFill>
                  <a:srgbClr val="FFFFFF"/>
                </a:solidFill>
                <a:effectLst/>
                <a:latin typeface="Menlo" panose="020B0609030804020204" pitchFamily="49" charset="0"/>
              </a:rPr>
              <a:t>  |-(</a:t>
            </a:r>
            <a:r>
              <a:rPr lang="vi-VN">
                <a:solidFill>
                  <a:srgbClr val="A79BFA"/>
                </a:solidFill>
                <a:effectLst/>
                <a:latin typeface="Menlo" panose="020B0609030804020204" pitchFamily="49" charset="0"/>
              </a:rPr>
              <a:t>16</a:t>
            </a:r>
            <a:r>
              <a:rPr lang="vi-VN">
                <a:solidFill>
                  <a:srgbClr val="FFFFFF"/>
                </a:solidFill>
                <a:effectLst/>
                <a:latin typeface="Menlo" panose="020B0609030804020204" pitchFamily="49" charset="0"/>
              </a:rPr>
              <a:t>)-</a:t>
            </a:r>
            <a:r>
              <a:rPr lang="vi-VN">
                <a:solidFill>
                  <a:srgbClr val="A3E66F"/>
                </a:solidFill>
                <a:effectLst/>
                <a:latin typeface="Menlo" panose="020B0609030804020204" pitchFamily="49" charset="0"/>
              </a:rPr>
              <a:t>red_rect2</a:t>
            </a:r>
            <a:r>
              <a:rPr lang="vi-VN">
                <a:solidFill>
                  <a:srgbClr val="FFFFFF"/>
                </a:solidFill>
                <a:effectLst/>
                <a:latin typeface="Menlo" panose="020B0609030804020204" pitchFamily="49" charset="0"/>
              </a:rPr>
              <a:t>-(</a:t>
            </a:r>
            <a:r>
              <a:rPr lang="vi-VN">
                <a:solidFill>
                  <a:srgbClr val="A79BFA"/>
                </a:solidFill>
                <a:effectLst/>
                <a:latin typeface="Menlo" panose="020B0609030804020204" pitchFamily="49" charset="0"/>
              </a:rPr>
              <a:t>16</a:t>
            </a:r>
            <a:r>
              <a:rPr lang="vi-VN">
                <a:solidFill>
                  <a:srgbClr val="FFFFFF"/>
                </a:solidFill>
                <a:effectLst/>
                <a:latin typeface="Menlo" panose="020B0609030804020204" pitchFamily="49" charset="0"/>
              </a:rPr>
              <a:t>)-|,</a:t>
            </a:r>
          </a:p>
          <a:p>
            <a:r>
              <a:rPr lang="vi-VN">
                <a:solidFill>
                  <a:srgbClr val="FFFFFF"/>
                </a:solidFill>
                <a:effectLst/>
                <a:latin typeface="Menlo" panose="020B0609030804020204" pitchFamily="49" charset="0"/>
              </a:rPr>
              <a:t>  margin,</a:t>
            </a:r>
          </a:p>
          <a:p>
            <a:r>
              <a:rPr lang="vi-VN">
                <a:solidFill>
                  <a:srgbClr val="FFFFFF"/>
                </a:solidFill>
                <a:effectLst/>
                <a:latin typeface="Menlo" panose="020B0609030804020204" pitchFamily="49" charset="0"/>
              </a:rPr>
              <a:t>  |-(</a:t>
            </a:r>
            <a:r>
              <a:rPr lang="vi-VN">
                <a:solidFill>
                  <a:srgbClr val="A79BFA"/>
                </a:solidFill>
                <a:effectLst/>
                <a:latin typeface="Menlo" panose="020B0609030804020204" pitchFamily="49" charset="0"/>
              </a:rPr>
              <a:t>16</a:t>
            </a:r>
            <a:r>
              <a:rPr lang="vi-VN">
                <a:solidFill>
                  <a:srgbClr val="FFFFFF"/>
                </a:solidFill>
                <a:effectLst/>
                <a:latin typeface="Menlo" panose="020B0609030804020204" pitchFamily="49" charset="0"/>
              </a:rPr>
              <a:t>)-</a:t>
            </a:r>
            <a:r>
              <a:rPr lang="vi-VN">
                <a:solidFill>
                  <a:srgbClr val="A3E66F"/>
                </a:solidFill>
                <a:effectLst/>
                <a:latin typeface="Menlo" panose="020B0609030804020204" pitchFamily="49" charset="0"/>
              </a:rPr>
              <a:t>red_rect3</a:t>
            </a:r>
            <a:r>
              <a:rPr lang="vi-VN">
                <a:solidFill>
                  <a:srgbClr val="FFFFFF"/>
                </a:solidFill>
                <a:effectLst/>
                <a:latin typeface="Menlo" panose="020B0609030804020204" pitchFamily="49" charset="0"/>
              </a:rPr>
              <a:t>-(</a:t>
            </a:r>
            <a:r>
              <a:rPr lang="vi-VN">
                <a:solidFill>
                  <a:srgbClr val="A79BFA"/>
                </a:solidFill>
                <a:effectLst/>
                <a:latin typeface="Menlo" panose="020B0609030804020204" pitchFamily="49" charset="0"/>
              </a:rPr>
              <a:t>16</a:t>
            </a:r>
            <a:r>
              <a:rPr lang="vi-VN">
                <a:solidFill>
                  <a:srgbClr val="FFFFFF"/>
                </a:solidFill>
                <a:effectLst/>
                <a:latin typeface="Menlo" panose="020B0609030804020204" pitchFamily="49" charset="0"/>
              </a:rPr>
              <a:t>)-|</a:t>
            </a:r>
          </a:p>
          <a:p>
            <a:r>
              <a:rPr lang="vi-VN">
                <a:solidFill>
                  <a:srgbClr val="FFFFFF"/>
                </a:solidFill>
                <a:effectLst/>
                <a:latin typeface="Menlo" panose="020B0609030804020204" pitchFamily="49" charset="0"/>
              </a:rPr>
              <a:t>)</a:t>
            </a:r>
          </a:p>
          <a:p>
            <a:r>
              <a:rPr lang="vi-VN">
                <a:solidFill>
                  <a:srgbClr val="A3E66F"/>
                </a:solidFill>
                <a:effectLst/>
                <a:latin typeface="Menlo" panose="020B0609030804020204" pitchFamily="49" charset="0"/>
              </a:rPr>
              <a:t>red_rect1</a:t>
            </a:r>
            <a:r>
              <a:rPr lang="vi-VN">
                <a:solidFill>
                  <a:srgbClr val="FFFFFF"/>
                </a:solidFill>
                <a:effectLst/>
                <a:latin typeface="Menlo" panose="020B0609030804020204" pitchFamily="49" charset="0"/>
              </a:rPr>
              <a:t>.</a:t>
            </a:r>
            <a:r>
              <a:rPr lang="vi-VN">
                <a:solidFill>
                  <a:srgbClr val="A3E66F"/>
                </a:solidFill>
                <a:effectLst/>
                <a:latin typeface="Menlo" panose="020B0609030804020204" pitchFamily="49" charset="0"/>
              </a:rPr>
              <a:t>Top</a:t>
            </a:r>
            <a:r>
              <a:rPr lang="vi-VN">
                <a:solidFill>
                  <a:srgbClr val="FFFFFF"/>
                </a:solidFill>
                <a:effectLst/>
                <a:latin typeface="Menlo" panose="020B0609030804020204" pitchFamily="49" charset="0"/>
              </a:rPr>
              <a:t> == </a:t>
            </a:r>
            <a:r>
              <a:rPr lang="vi-VN">
                <a:solidFill>
                  <a:srgbClr val="6AE3CB"/>
                </a:solidFill>
                <a:effectLst/>
                <a:latin typeface="Menlo" panose="020B0609030804020204" pitchFamily="49" charset="0"/>
              </a:rPr>
              <a:t>view</a:t>
            </a:r>
            <a:r>
              <a:rPr lang="vi-VN">
                <a:solidFill>
                  <a:srgbClr val="FFFFFF"/>
                </a:solidFill>
                <a:effectLst/>
                <a:latin typeface="Menlo" panose="020B0609030804020204" pitchFamily="49" charset="0"/>
              </a:rPr>
              <a:t>.</a:t>
            </a:r>
            <a:r>
              <a:rPr lang="vi-VN">
                <a:solidFill>
                  <a:srgbClr val="6AE3CB"/>
                </a:solidFill>
                <a:effectLst/>
                <a:latin typeface="Menlo" panose="020B0609030804020204" pitchFamily="49" charset="0"/>
              </a:rPr>
              <a:t>safeAreaLayoutGuide</a:t>
            </a:r>
            <a:r>
              <a:rPr lang="vi-VN">
                <a:solidFill>
                  <a:srgbClr val="FFFFFF"/>
                </a:solidFill>
                <a:effectLst/>
                <a:latin typeface="Menlo" panose="020B0609030804020204" pitchFamily="49" charset="0"/>
              </a:rPr>
              <a:t>.</a:t>
            </a:r>
            <a:r>
              <a:rPr lang="vi-VN">
                <a:solidFill>
                  <a:srgbClr val="A3E66F"/>
                </a:solidFill>
                <a:effectLst/>
                <a:latin typeface="Menlo" panose="020B0609030804020204" pitchFamily="49" charset="0"/>
              </a:rPr>
              <a:t>Top</a:t>
            </a:r>
            <a:r>
              <a:rPr lang="vi-VN">
                <a:solidFill>
                  <a:srgbClr val="FFFFFF"/>
                </a:solidFill>
                <a:effectLst/>
                <a:latin typeface="Menlo" panose="020B0609030804020204" pitchFamily="49" charset="0"/>
              </a:rPr>
              <a:t> + margin</a:t>
            </a:r>
          </a:p>
          <a:p>
            <a:r>
              <a:rPr lang="vi-VN">
                <a:solidFill>
                  <a:srgbClr val="A3E66F"/>
                </a:solidFill>
                <a:effectLst/>
                <a:latin typeface="Menlo" panose="020B0609030804020204" pitchFamily="49" charset="0"/>
              </a:rPr>
              <a:t>red_rect3</a:t>
            </a:r>
            <a:r>
              <a:rPr lang="vi-VN">
                <a:solidFill>
                  <a:srgbClr val="FFFFFF"/>
                </a:solidFill>
                <a:effectLst/>
                <a:latin typeface="Menlo" panose="020B0609030804020204" pitchFamily="49" charset="0"/>
              </a:rPr>
              <a:t>.</a:t>
            </a:r>
            <a:r>
              <a:rPr lang="vi-VN">
                <a:solidFill>
                  <a:srgbClr val="A3E66F"/>
                </a:solidFill>
                <a:effectLst/>
                <a:latin typeface="Menlo" panose="020B0609030804020204" pitchFamily="49" charset="0"/>
              </a:rPr>
              <a:t>Bottom</a:t>
            </a:r>
            <a:r>
              <a:rPr lang="vi-VN">
                <a:solidFill>
                  <a:srgbClr val="FFFFFF"/>
                </a:solidFill>
                <a:effectLst/>
                <a:latin typeface="Menlo" panose="020B0609030804020204" pitchFamily="49" charset="0"/>
              </a:rPr>
              <a:t> == </a:t>
            </a:r>
            <a:r>
              <a:rPr lang="vi-VN">
                <a:solidFill>
                  <a:srgbClr val="6AE3CB"/>
                </a:solidFill>
                <a:effectLst/>
                <a:latin typeface="Menlo" panose="020B0609030804020204" pitchFamily="49" charset="0"/>
              </a:rPr>
              <a:t>view</a:t>
            </a:r>
            <a:r>
              <a:rPr lang="vi-VN">
                <a:solidFill>
                  <a:srgbClr val="FFFFFF"/>
                </a:solidFill>
                <a:effectLst/>
                <a:latin typeface="Menlo" panose="020B0609030804020204" pitchFamily="49" charset="0"/>
              </a:rPr>
              <a:t>.</a:t>
            </a:r>
            <a:r>
              <a:rPr lang="vi-VN">
                <a:solidFill>
                  <a:srgbClr val="6AE3CB"/>
                </a:solidFill>
                <a:effectLst/>
                <a:latin typeface="Menlo" panose="020B0609030804020204" pitchFamily="49" charset="0"/>
              </a:rPr>
              <a:t>safeAreaLayoutGuide</a:t>
            </a:r>
            <a:r>
              <a:rPr lang="vi-VN">
                <a:solidFill>
                  <a:srgbClr val="FFFFFF"/>
                </a:solidFill>
                <a:effectLst/>
                <a:latin typeface="Menlo" panose="020B0609030804020204" pitchFamily="49" charset="0"/>
              </a:rPr>
              <a:t>.</a:t>
            </a:r>
            <a:r>
              <a:rPr lang="vi-VN">
                <a:solidFill>
                  <a:srgbClr val="A3E66F"/>
                </a:solidFill>
                <a:effectLst/>
                <a:latin typeface="Menlo" panose="020B0609030804020204" pitchFamily="49" charset="0"/>
              </a:rPr>
              <a:t>Bottom</a:t>
            </a:r>
            <a:r>
              <a:rPr lang="vi-VN">
                <a:solidFill>
                  <a:srgbClr val="FFFFFF"/>
                </a:solidFill>
                <a:effectLst/>
                <a:latin typeface="Menlo" panose="020B0609030804020204" pitchFamily="49" charset="0"/>
              </a:rPr>
              <a:t> – margin</a:t>
            </a:r>
            <a:br>
              <a:rPr lang="vi-VN">
                <a:solidFill>
                  <a:srgbClr val="FFFFFF"/>
                </a:solidFill>
                <a:effectLst/>
                <a:latin typeface="Menlo" panose="020B0609030804020204" pitchFamily="49" charset="0"/>
              </a:rPr>
            </a:br>
            <a:r>
              <a:rPr lang="vi-VN">
                <a:solidFill>
                  <a:srgbClr val="A3E66F"/>
                </a:solidFill>
                <a:effectLst/>
                <a:latin typeface="Menlo" panose="020B0609030804020204" pitchFamily="49" charset="0"/>
              </a:rPr>
              <a:t>red_rect1</a:t>
            </a:r>
            <a:r>
              <a:rPr lang="vi-VN">
                <a:solidFill>
                  <a:srgbClr val="FFFFFF"/>
                </a:solidFill>
                <a:effectLst/>
                <a:latin typeface="Menlo" panose="020B0609030804020204" pitchFamily="49" charset="0"/>
              </a:rPr>
              <a:t>.</a:t>
            </a:r>
            <a:r>
              <a:rPr lang="vi-VN">
                <a:solidFill>
                  <a:srgbClr val="A3E66F"/>
                </a:solidFill>
                <a:effectLst/>
                <a:latin typeface="Menlo" panose="020B0609030804020204" pitchFamily="49" charset="0"/>
              </a:rPr>
              <a:t>Height</a:t>
            </a:r>
            <a:r>
              <a:rPr lang="vi-VN">
                <a:solidFill>
                  <a:srgbClr val="FFFFFF"/>
                </a:solidFill>
                <a:effectLst/>
                <a:latin typeface="Menlo" panose="020B0609030804020204" pitchFamily="49" charset="0"/>
              </a:rPr>
              <a:t> == </a:t>
            </a:r>
            <a:r>
              <a:rPr lang="vi-VN">
                <a:solidFill>
                  <a:srgbClr val="A3E66F"/>
                </a:solidFill>
                <a:effectLst/>
                <a:latin typeface="Menlo" panose="020B0609030804020204" pitchFamily="49" charset="0"/>
              </a:rPr>
              <a:t>red_rect3</a:t>
            </a:r>
            <a:r>
              <a:rPr lang="vi-VN">
                <a:solidFill>
                  <a:srgbClr val="FFFFFF"/>
                </a:solidFill>
                <a:effectLst/>
                <a:latin typeface="Menlo" panose="020B0609030804020204" pitchFamily="49" charset="0"/>
              </a:rPr>
              <a:t>.</a:t>
            </a:r>
            <a:r>
              <a:rPr lang="vi-VN">
                <a:solidFill>
                  <a:srgbClr val="A3E66F"/>
                </a:solidFill>
                <a:effectLst/>
                <a:latin typeface="Menlo" panose="020B0609030804020204" pitchFamily="49" charset="0"/>
              </a:rPr>
              <a:t>Height</a:t>
            </a:r>
            <a:r>
              <a:rPr lang="vi-VN">
                <a:solidFill>
                  <a:srgbClr val="FFFFFF"/>
                </a:solidFill>
                <a:effectLst/>
                <a:latin typeface="Menlo" panose="020B0609030804020204" pitchFamily="49" charset="0"/>
              </a:rPr>
              <a:t> * </a:t>
            </a:r>
            <a:r>
              <a:rPr lang="vi-VN">
                <a:solidFill>
                  <a:srgbClr val="A79BFA"/>
                </a:solidFill>
                <a:effectLst/>
                <a:latin typeface="Menlo" panose="020B0609030804020204" pitchFamily="49" charset="0"/>
              </a:rPr>
              <a:t>2.0</a:t>
            </a:r>
            <a:endParaRPr lang="vi-VN">
              <a:solidFill>
                <a:srgbClr val="A3E66F"/>
              </a:solidFill>
              <a:effectLst/>
              <a:latin typeface="Menlo" panose="020B0609030804020204" pitchFamily="49" charset="0"/>
            </a:endParaRPr>
          </a:p>
          <a:p>
            <a:r>
              <a:rPr lang="vi-VN">
                <a:solidFill>
                  <a:srgbClr val="A3E66F"/>
                </a:solidFill>
                <a:effectLst/>
                <a:latin typeface="Menlo" panose="020B0609030804020204" pitchFamily="49" charset="0"/>
              </a:rPr>
              <a:t>red_rect2</a:t>
            </a:r>
            <a:r>
              <a:rPr lang="vi-VN">
                <a:solidFill>
                  <a:srgbClr val="FFFFFF"/>
                </a:solidFill>
                <a:effectLst/>
                <a:latin typeface="Menlo" panose="020B0609030804020204" pitchFamily="49" charset="0"/>
              </a:rPr>
              <a:t>.</a:t>
            </a:r>
            <a:r>
              <a:rPr lang="vi-VN">
                <a:solidFill>
                  <a:srgbClr val="A3E66F"/>
                </a:solidFill>
                <a:effectLst/>
                <a:latin typeface="Menlo" panose="020B0609030804020204" pitchFamily="49" charset="0"/>
              </a:rPr>
              <a:t>Height</a:t>
            </a:r>
            <a:r>
              <a:rPr lang="vi-VN">
                <a:solidFill>
                  <a:srgbClr val="FFFFFF"/>
                </a:solidFill>
                <a:effectLst/>
                <a:latin typeface="Menlo" panose="020B0609030804020204" pitchFamily="49" charset="0"/>
              </a:rPr>
              <a:t> == </a:t>
            </a:r>
            <a:r>
              <a:rPr lang="vi-VN">
                <a:solidFill>
                  <a:srgbClr val="A3E66F"/>
                </a:solidFill>
                <a:effectLst/>
                <a:latin typeface="Menlo" panose="020B0609030804020204" pitchFamily="49" charset="0"/>
              </a:rPr>
              <a:t>red_rect3</a:t>
            </a:r>
            <a:r>
              <a:rPr lang="vi-VN">
                <a:solidFill>
                  <a:srgbClr val="FFFFFF"/>
                </a:solidFill>
                <a:effectLst/>
                <a:latin typeface="Menlo" panose="020B0609030804020204" pitchFamily="49" charset="0"/>
              </a:rPr>
              <a:t>.</a:t>
            </a:r>
            <a:r>
              <a:rPr lang="vi-VN">
                <a:solidFill>
                  <a:srgbClr val="A3E66F"/>
                </a:solidFill>
                <a:effectLst/>
                <a:latin typeface="Menlo" panose="020B0609030804020204" pitchFamily="49" charset="0"/>
              </a:rPr>
              <a:t>Height</a:t>
            </a:r>
            <a:r>
              <a:rPr lang="vi-VN">
                <a:solidFill>
                  <a:srgbClr val="FFFFFF"/>
                </a:solidFill>
                <a:effectLst/>
                <a:latin typeface="Menlo" panose="020B0609030804020204" pitchFamily="49" charset="0"/>
              </a:rPr>
              <a:t> * </a:t>
            </a:r>
            <a:r>
              <a:rPr lang="vi-VN">
                <a:solidFill>
                  <a:srgbClr val="A79BFA"/>
                </a:solidFill>
                <a:effectLst/>
                <a:latin typeface="Menlo" panose="020B0609030804020204" pitchFamily="49" charset="0"/>
              </a:rPr>
              <a:t>3.0</a:t>
            </a:r>
            <a:endParaRPr lang="vi-VN">
              <a:solidFill>
                <a:srgbClr val="A3E66F"/>
              </a:solidFill>
              <a:effectLst/>
              <a:latin typeface="Menlo" panose="020B0609030804020204" pitchFamily="49" charset="0"/>
            </a:endParaRPr>
          </a:p>
        </p:txBody>
      </p:sp>
    </p:spTree>
    <p:extLst>
      <p:ext uri="{BB962C8B-B14F-4D97-AF65-F5344CB8AC3E}">
        <p14:creationId xmlns:p14="http://schemas.microsoft.com/office/powerpoint/2010/main" val="3638716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5ED3-1CDC-6043-B1D5-E48747427124}"/>
              </a:ext>
            </a:extLst>
          </p:cNvPr>
          <p:cNvSpPr>
            <a:spLocks noGrp="1"/>
          </p:cNvSpPr>
          <p:nvPr>
            <p:ph type="title"/>
          </p:nvPr>
        </p:nvSpPr>
        <p:spPr/>
        <p:txBody>
          <a:bodyPr/>
          <a:lstStyle/>
          <a:p>
            <a:r>
              <a:rPr lang="en-US"/>
              <a:t>Khoảng cách giữa các đối tượng cần theo tỷ lệ</a:t>
            </a:r>
          </a:p>
        </p:txBody>
      </p:sp>
      <p:sp>
        <p:nvSpPr>
          <p:cNvPr id="3" name="Text Placeholder 2">
            <a:extLst>
              <a:ext uri="{FF2B5EF4-FFF2-40B4-BE49-F238E27FC236}">
                <a16:creationId xmlns:a16="http://schemas.microsoft.com/office/drawing/2014/main" id="{B928CADB-1CDA-CC48-ADC4-361CED6EDA6B}"/>
              </a:ext>
            </a:extLst>
          </p:cNvPr>
          <p:cNvSpPr>
            <a:spLocks noGrp="1"/>
          </p:cNvSpPr>
          <p:nvPr>
            <p:ph type="body" idx="1"/>
          </p:nvPr>
        </p:nvSpPr>
        <p:spPr>
          <a:xfrm>
            <a:off x="2580468" y="1013100"/>
            <a:ext cx="6270731" cy="3912000"/>
          </a:xfrm>
        </p:spPr>
        <p:txBody>
          <a:bodyPr/>
          <a:lstStyle/>
          <a:p>
            <a:r>
              <a:rPr lang="en-US"/>
              <a:t>Cả Stevia và Apple Autolayout để không có cú pháp trực tiếp để tạo ràng buộc tỷ lệ khoảng cách (ration between spacers)</a:t>
            </a:r>
            <a:br>
              <a:rPr lang="en-US"/>
            </a:br>
            <a:endParaRPr lang="en-US"/>
          </a:p>
          <a:p>
            <a:r>
              <a:rPr lang="en-US"/>
              <a:t>Hướng xử lý là tạo UIView ảo làm bộ đệm khoảng cách. UIView ảo không hiển thị mà chỉ làm nhiệm vụ giữa khoảng cách.</a:t>
            </a:r>
          </a:p>
        </p:txBody>
      </p:sp>
      <p:pic>
        <p:nvPicPr>
          <p:cNvPr id="4" name="Picture 3">
            <a:extLst>
              <a:ext uri="{FF2B5EF4-FFF2-40B4-BE49-F238E27FC236}">
                <a16:creationId xmlns:a16="http://schemas.microsoft.com/office/drawing/2014/main" id="{5C722A96-55FE-9D43-A4EB-086B2C8B924B}"/>
              </a:ext>
            </a:extLst>
          </p:cNvPr>
          <p:cNvPicPr>
            <a:picLocks noChangeAspect="1"/>
          </p:cNvPicPr>
          <p:nvPr/>
        </p:nvPicPr>
        <p:blipFill>
          <a:blip r:embed="rId2"/>
          <a:stretch>
            <a:fillRect/>
          </a:stretch>
        </p:blipFill>
        <p:spPr>
          <a:xfrm>
            <a:off x="91969" y="929897"/>
            <a:ext cx="2403258" cy="4194890"/>
          </a:xfrm>
          <a:prstGeom prst="rect">
            <a:avLst/>
          </a:prstGeom>
        </p:spPr>
      </p:pic>
      <p:sp>
        <p:nvSpPr>
          <p:cNvPr id="5" name="Left Arrow 4">
            <a:extLst>
              <a:ext uri="{FF2B5EF4-FFF2-40B4-BE49-F238E27FC236}">
                <a16:creationId xmlns:a16="http://schemas.microsoft.com/office/drawing/2014/main" id="{6DB09421-A20D-7F48-9169-5CDEED34D735}"/>
              </a:ext>
            </a:extLst>
          </p:cNvPr>
          <p:cNvSpPr/>
          <p:nvPr/>
        </p:nvSpPr>
        <p:spPr>
          <a:xfrm>
            <a:off x="1518834" y="2310422"/>
            <a:ext cx="1185620" cy="658678"/>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spacer</a:t>
            </a:r>
          </a:p>
        </p:txBody>
      </p:sp>
      <p:sp>
        <p:nvSpPr>
          <p:cNvPr id="6" name="Left Arrow 5">
            <a:extLst>
              <a:ext uri="{FF2B5EF4-FFF2-40B4-BE49-F238E27FC236}">
                <a16:creationId xmlns:a16="http://schemas.microsoft.com/office/drawing/2014/main" id="{8835331C-9DB6-4943-88BB-0056DAB89F03}"/>
              </a:ext>
            </a:extLst>
          </p:cNvPr>
          <p:cNvSpPr/>
          <p:nvPr/>
        </p:nvSpPr>
        <p:spPr>
          <a:xfrm>
            <a:off x="1518834" y="3857669"/>
            <a:ext cx="1185620" cy="658678"/>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spacer</a:t>
            </a:r>
          </a:p>
        </p:txBody>
      </p:sp>
    </p:spTree>
    <p:extLst>
      <p:ext uri="{BB962C8B-B14F-4D97-AF65-F5344CB8AC3E}">
        <p14:creationId xmlns:p14="http://schemas.microsoft.com/office/powerpoint/2010/main" val="1401413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64D98E-3425-B34F-B9F9-CC5CAE17C875}"/>
              </a:ext>
            </a:extLst>
          </p:cNvPr>
          <p:cNvSpPr/>
          <p:nvPr/>
        </p:nvSpPr>
        <p:spPr>
          <a:xfrm>
            <a:off x="61992" y="69742"/>
            <a:ext cx="9004515" cy="5073758"/>
          </a:xfrm>
          <a:prstGeom prst="rect">
            <a:avLst/>
          </a:prstGeom>
          <a:solidFill>
            <a:schemeClr val="bg2"/>
          </a:solidFill>
        </p:spPr>
        <p:txBody>
          <a:bodyPr wrap="square">
            <a:spAutoFit/>
          </a:bodyPr>
          <a:lstStyle/>
          <a:p>
            <a:r>
              <a:rPr lang="en-US" sz="1600">
                <a:solidFill>
                  <a:srgbClr val="6AE3CB"/>
                </a:solidFill>
                <a:effectLst/>
                <a:latin typeface="Menlo" panose="020B0609030804020204" pitchFamily="49" charset="0"/>
              </a:rPr>
              <a:t>view</a:t>
            </a:r>
            <a:r>
              <a:rPr lang="en-US" sz="1600">
                <a:solidFill>
                  <a:srgbClr val="FFFFFF"/>
                </a:solidFill>
                <a:effectLst/>
                <a:latin typeface="Menlo" panose="020B0609030804020204" pitchFamily="49" charset="0"/>
              </a:rPr>
              <a:t>.</a:t>
            </a:r>
            <a:r>
              <a:rPr lang="en-US" sz="1600">
                <a:solidFill>
                  <a:srgbClr val="A3E66F"/>
                </a:solidFill>
                <a:effectLst/>
                <a:latin typeface="Menlo" panose="020B0609030804020204" pitchFamily="49" charset="0"/>
              </a:rPr>
              <a:t>sv</a:t>
            </a:r>
            <a:r>
              <a:rPr lang="en-US" sz="1600">
                <a:solidFill>
                  <a:srgbClr val="FFFFFF"/>
                </a:solidFill>
                <a:effectLst/>
                <a:latin typeface="Menlo" panose="020B0609030804020204" pitchFamily="49" charset="0"/>
              </a:rPr>
              <a:t>(</a:t>
            </a:r>
            <a:endParaRPr lang="en-US" sz="1600">
              <a:solidFill>
                <a:srgbClr val="6AE3CB"/>
              </a:solidFill>
              <a:effectLst/>
              <a:latin typeface="Menlo" panose="020B0609030804020204" pitchFamily="49" charset="0"/>
            </a:endParaRPr>
          </a:p>
          <a:p>
            <a:r>
              <a:rPr lang="en-US" sz="1600">
                <a:solidFill>
                  <a:srgbClr val="FFFFFF"/>
                </a:solidFill>
                <a:effectLst/>
                <a:latin typeface="Menlo" panose="020B0609030804020204" pitchFamily="49" charset="0"/>
              </a:rPr>
              <a:t>  </a:t>
            </a:r>
            <a:r>
              <a:rPr lang="en-US" sz="1600">
                <a:solidFill>
                  <a:srgbClr val="A3E66F"/>
                </a:solidFill>
                <a:effectLst/>
                <a:latin typeface="Menlo" panose="020B0609030804020204" pitchFamily="49" charset="0"/>
              </a:rPr>
              <a:t>red_rect1</a:t>
            </a:r>
            <a:r>
              <a:rPr lang="en-US" sz="1600">
                <a:solidFill>
                  <a:srgbClr val="FFFFFF"/>
                </a:solidFill>
                <a:effectLst/>
                <a:latin typeface="Menlo" panose="020B0609030804020204" pitchFamily="49" charset="0"/>
              </a:rPr>
              <a:t>,</a:t>
            </a:r>
          </a:p>
          <a:p>
            <a:r>
              <a:rPr lang="en-US" sz="1600">
                <a:solidFill>
                  <a:srgbClr val="FFFFFF"/>
                </a:solidFill>
                <a:effectLst/>
                <a:latin typeface="Menlo" panose="020B0609030804020204" pitchFamily="49" charset="0"/>
              </a:rPr>
              <a:t>  </a:t>
            </a:r>
            <a:r>
              <a:rPr lang="en-US" sz="1600">
                <a:solidFill>
                  <a:srgbClr val="A3E66F"/>
                </a:solidFill>
                <a:effectLst/>
                <a:latin typeface="Menlo" panose="020B0609030804020204" pitchFamily="49" charset="0"/>
              </a:rPr>
              <a:t>spacer1</a:t>
            </a:r>
            <a:r>
              <a:rPr lang="en-US" sz="1600">
                <a:solidFill>
                  <a:srgbClr val="FFFFFF"/>
                </a:solidFill>
                <a:effectLst/>
                <a:latin typeface="Menlo" panose="020B0609030804020204" pitchFamily="49" charset="0"/>
              </a:rPr>
              <a:t>,</a:t>
            </a:r>
          </a:p>
          <a:p>
            <a:r>
              <a:rPr lang="en-US" sz="1600">
                <a:solidFill>
                  <a:srgbClr val="FFFFFF"/>
                </a:solidFill>
                <a:effectLst/>
                <a:latin typeface="Menlo" panose="020B0609030804020204" pitchFamily="49" charset="0"/>
              </a:rPr>
              <a:t>  </a:t>
            </a:r>
            <a:r>
              <a:rPr lang="en-US" sz="1600">
                <a:solidFill>
                  <a:srgbClr val="A3E66F"/>
                </a:solidFill>
                <a:effectLst/>
                <a:latin typeface="Menlo" panose="020B0609030804020204" pitchFamily="49" charset="0"/>
              </a:rPr>
              <a:t>red_rect2</a:t>
            </a:r>
            <a:r>
              <a:rPr lang="en-US" sz="1600">
                <a:solidFill>
                  <a:srgbClr val="FFFFFF"/>
                </a:solidFill>
                <a:effectLst/>
                <a:latin typeface="Menlo" panose="020B0609030804020204" pitchFamily="49" charset="0"/>
              </a:rPr>
              <a:t>,</a:t>
            </a:r>
          </a:p>
          <a:p>
            <a:r>
              <a:rPr lang="en-US" sz="1600">
                <a:solidFill>
                  <a:srgbClr val="FFFFFF"/>
                </a:solidFill>
                <a:effectLst/>
                <a:latin typeface="Menlo" panose="020B0609030804020204" pitchFamily="49" charset="0"/>
              </a:rPr>
              <a:t>  </a:t>
            </a:r>
            <a:r>
              <a:rPr lang="en-US" sz="1600">
                <a:solidFill>
                  <a:srgbClr val="A3E66F"/>
                </a:solidFill>
                <a:effectLst/>
                <a:latin typeface="Menlo" panose="020B0609030804020204" pitchFamily="49" charset="0"/>
              </a:rPr>
              <a:t>spacer2</a:t>
            </a:r>
            <a:r>
              <a:rPr lang="en-US" sz="1600">
                <a:solidFill>
                  <a:srgbClr val="FFFFFF"/>
                </a:solidFill>
                <a:effectLst/>
                <a:latin typeface="Menlo" panose="020B0609030804020204" pitchFamily="49" charset="0"/>
              </a:rPr>
              <a:t>,</a:t>
            </a:r>
          </a:p>
          <a:p>
            <a:r>
              <a:rPr lang="en-US" sz="1600">
                <a:solidFill>
                  <a:srgbClr val="FFFFFF"/>
                </a:solidFill>
                <a:effectLst/>
                <a:latin typeface="Menlo" panose="020B0609030804020204" pitchFamily="49" charset="0"/>
              </a:rPr>
              <a:t>  </a:t>
            </a:r>
            <a:r>
              <a:rPr lang="en-US" sz="1600">
                <a:solidFill>
                  <a:srgbClr val="A3E66F"/>
                </a:solidFill>
                <a:effectLst/>
                <a:latin typeface="Menlo" panose="020B0609030804020204" pitchFamily="49" charset="0"/>
              </a:rPr>
              <a:t>red_rect3</a:t>
            </a:r>
            <a:r>
              <a:rPr lang="en-US" sz="1600">
                <a:solidFill>
                  <a:srgbClr val="FFFFFF"/>
                </a:solidFill>
                <a:latin typeface="Menlo" panose="020B0609030804020204" pitchFamily="49" charset="0"/>
              </a:rPr>
              <a:t> </a:t>
            </a:r>
            <a:r>
              <a:rPr lang="en-US" sz="1600">
                <a:solidFill>
                  <a:srgbClr val="FFFFFF"/>
                </a:solidFill>
                <a:effectLst/>
                <a:latin typeface="Menlo" panose="020B0609030804020204" pitchFamily="49" charset="0"/>
              </a:rPr>
              <a:t>)</a:t>
            </a:r>
          </a:p>
          <a:p>
            <a:r>
              <a:rPr lang="en-US" sz="1600">
                <a:solidFill>
                  <a:srgbClr val="FFFFFF"/>
                </a:solidFill>
                <a:effectLst/>
                <a:latin typeface="Menlo" panose="020B0609030804020204" pitchFamily="49" charset="0"/>
              </a:rPr>
              <a:t>        </a:t>
            </a:r>
            <a:br>
              <a:rPr lang="en-US" sz="1600">
                <a:solidFill>
                  <a:srgbClr val="FFFFFF"/>
                </a:solidFill>
                <a:effectLst/>
                <a:latin typeface="Menlo" panose="020B0609030804020204" pitchFamily="49" charset="0"/>
              </a:rPr>
            </a:br>
            <a:r>
              <a:rPr lang="en-US" sz="1600">
                <a:solidFill>
                  <a:srgbClr val="F7439D"/>
                </a:solidFill>
                <a:effectLst/>
                <a:latin typeface="Menlo" panose="020B0609030804020204" pitchFamily="49" charset="0"/>
              </a:rPr>
              <a:t>let</a:t>
            </a:r>
            <a:r>
              <a:rPr lang="en-US" sz="1600">
                <a:solidFill>
                  <a:srgbClr val="FFFFFF"/>
                </a:solidFill>
                <a:effectLst/>
                <a:latin typeface="Menlo" panose="020B0609030804020204" pitchFamily="49" charset="0"/>
              </a:rPr>
              <a:t> margin: </a:t>
            </a:r>
            <a:r>
              <a:rPr lang="en-US" sz="1600">
                <a:solidFill>
                  <a:srgbClr val="6AE3CB"/>
                </a:solidFill>
                <a:effectLst/>
                <a:latin typeface="Menlo" panose="020B0609030804020204" pitchFamily="49" charset="0"/>
              </a:rPr>
              <a:t>CGFloat</a:t>
            </a:r>
            <a:r>
              <a:rPr lang="en-US" sz="1600">
                <a:solidFill>
                  <a:srgbClr val="FFFFFF"/>
                </a:solidFill>
                <a:effectLst/>
                <a:latin typeface="Menlo" panose="020B0609030804020204" pitchFamily="49" charset="0"/>
              </a:rPr>
              <a:t> = </a:t>
            </a:r>
            <a:r>
              <a:rPr lang="en-US" sz="1600">
                <a:solidFill>
                  <a:srgbClr val="A79BFA"/>
                </a:solidFill>
                <a:effectLst/>
                <a:latin typeface="Menlo" panose="020B0609030804020204" pitchFamily="49" charset="0"/>
              </a:rPr>
              <a:t>10.0</a:t>
            </a:r>
            <a:endParaRPr lang="en-US" sz="1600">
              <a:solidFill>
                <a:srgbClr val="FFFFFF"/>
              </a:solidFill>
              <a:effectLst/>
              <a:latin typeface="Menlo" panose="020B0609030804020204" pitchFamily="49" charset="0"/>
            </a:endParaRPr>
          </a:p>
          <a:p>
            <a:r>
              <a:rPr lang="en-US" sz="1600">
                <a:solidFill>
                  <a:srgbClr val="FFFFFF"/>
                </a:solidFill>
                <a:effectLst/>
                <a:latin typeface="Menlo" panose="020B0609030804020204" pitchFamily="49" charset="0"/>
              </a:rPr>
              <a:t>     </a:t>
            </a:r>
          </a:p>
          <a:p>
            <a:r>
              <a:rPr lang="en-US" sz="1600">
                <a:solidFill>
                  <a:srgbClr val="6AE3CB"/>
                </a:solidFill>
                <a:effectLst/>
                <a:latin typeface="Menlo" panose="020B0609030804020204" pitchFamily="49" charset="0"/>
              </a:rPr>
              <a:t>view</a:t>
            </a:r>
            <a:r>
              <a:rPr lang="en-US" sz="1600">
                <a:solidFill>
                  <a:srgbClr val="FFFFFF"/>
                </a:solidFill>
                <a:effectLst/>
                <a:latin typeface="Menlo" panose="020B0609030804020204" pitchFamily="49" charset="0"/>
              </a:rPr>
              <a:t>.</a:t>
            </a:r>
            <a:r>
              <a:rPr lang="en-US" sz="1600">
                <a:solidFill>
                  <a:srgbClr val="A3E66F"/>
                </a:solidFill>
                <a:effectLst/>
                <a:latin typeface="Menlo" panose="020B0609030804020204" pitchFamily="49" charset="0"/>
              </a:rPr>
              <a:t>layout</a:t>
            </a:r>
            <a:r>
              <a:rPr lang="en-US" sz="1600">
                <a:solidFill>
                  <a:srgbClr val="FFFFFF"/>
                </a:solidFill>
                <a:effectLst/>
                <a:latin typeface="Menlo" panose="020B0609030804020204" pitchFamily="49" charset="0"/>
              </a:rPr>
              <a:t>(</a:t>
            </a:r>
          </a:p>
          <a:p>
            <a:r>
              <a:rPr lang="en-US" sz="1600">
                <a:solidFill>
                  <a:srgbClr val="FFFFFF"/>
                </a:solidFill>
                <a:effectLst/>
                <a:latin typeface="Menlo" panose="020B0609030804020204" pitchFamily="49" charset="0"/>
              </a:rPr>
              <a:t>  |-(</a:t>
            </a:r>
            <a:r>
              <a:rPr lang="en-US" sz="1600">
                <a:solidFill>
                  <a:srgbClr val="A79BFA"/>
                </a:solidFill>
                <a:effectLst/>
                <a:latin typeface="Menlo" panose="020B0609030804020204" pitchFamily="49" charset="0"/>
              </a:rPr>
              <a:t>16</a:t>
            </a:r>
            <a:r>
              <a:rPr lang="en-US" sz="1600">
                <a:solidFill>
                  <a:srgbClr val="FFFFFF"/>
                </a:solidFill>
                <a:effectLst/>
                <a:latin typeface="Menlo" panose="020B0609030804020204" pitchFamily="49" charset="0"/>
              </a:rPr>
              <a:t>)-</a:t>
            </a:r>
            <a:r>
              <a:rPr lang="en-US" sz="1600">
                <a:solidFill>
                  <a:srgbClr val="A3E66F"/>
                </a:solidFill>
                <a:effectLst/>
                <a:latin typeface="Menlo" panose="020B0609030804020204" pitchFamily="49" charset="0"/>
              </a:rPr>
              <a:t>red_rect1</a:t>
            </a:r>
            <a:r>
              <a:rPr lang="en-US" sz="1600">
                <a:solidFill>
                  <a:srgbClr val="FFFFFF"/>
                </a:solidFill>
                <a:effectLst/>
                <a:latin typeface="Menlo" panose="020B0609030804020204" pitchFamily="49" charset="0"/>
              </a:rPr>
              <a:t>-(</a:t>
            </a:r>
            <a:r>
              <a:rPr lang="en-US" sz="1600">
                <a:solidFill>
                  <a:srgbClr val="A79BFA"/>
                </a:solidFill>
                <a:effectLst/>
                <a:latin typeface="Menlo" panose="020B0609030804020204" pitchFamily="49" charset="0"/>
              </a:rPr>
              <a:t>16</a:t>
            </a:r>
            <a:r>
              <a:rPr lang="en-US" sz="1600">
                <a:solidFill>
                  <a:srgbClr val="FFFFFF"/>
                </a:solidFill>
                <a:effectLst/>
                <a:latin typeface="Menlo" panose="020B0609030804020204" pitchFamily="49" charset="0"/>
              </a:rPr>
              <a:t>)-| ~ </a:t>
            </a:r>
            <a:r>
              <a:rPr lang="en-US" sz="1600">
                <a:solidFill>
                  <a:srgbClr val="A79BFA"/>
                </a:solidFill>
                <a:effectLst/>
                <a:latin typeface="Menlo" panose="020B0609030804020204" pitchFamily="49" charset="0"/>
              </a:rPr>
              <a:t>80</a:t>
            </a:r>
            <a:r>
              <a:rPr lang="en-US" sz="1600">
                <a:solidFill>
                  <a:srgbClr val="FFFFFF"/>
                </a:solidFill>
                <a:effectLst/>
                <a:latin typeface="Menlo" panose="020B0609030804020204" pitchFamily="49" charset="0"/>
              </a:rPr>
              <a:t>,</a:t>
            </a:r>
          </a:p>
          <a:p>
            <a:r>
              <a:rPr lang="en-US" sz="1600">
                <a:solidFill>
                  <a:srgbClr val="FFFFFF"/>
                </a:solidFill>
                <a:effectLst/>
                <a:latin typeface="Menlo" panose="020B0609030804020204" pitchFamily="49" charset="0"/>
              </a:rPr>
              <a:t>  </a:t>
            </a:r>
            <a:r>
              <a:rPr lang="en-US" sz="1600">
                <a:solidFill>
                  <a:srgbClr val="A3E66F"/>
                </a:solidFill>
                <a:effectLst/>
                <a:latin typeface="Menlo" panose="020B0609030804020204" pitchFamily="49" charset="0"/>
              </a:rPr>
              <a:t>spacer1</a:t>
            </a:r>
            <a:r>
              <a:rPr lang="en-US" sz="1600">
                <a:solidFill>
                  <a:srgbClr val="FFFFFF"/>
                </a:solidFill>
                <a:effectLst/>
                <a:latin typeface="Menlo" panose="020B0609030804020204" pitchFamily="49" charset="0"/>
              </a:rPr>
              <a:t>.</a:t>
            </a:r>
            <a:r>
              <a:rPr lang="en-US" sz="1600">
                <a:solidFill>
                  <a:srgbClr val="A3E66F"/>
                </a:solidFill>
                <a:effectLst/>
                <a:latin typeface="Menlo" panose="020B0609030804020204" pitchFamily="49" charset="0"/>
              </a:rPr>
              <a:t>width</a:t>
            </a:r>
            <a:r>
              <a:rPr lang="en-US" sz="1600">
                <a:solidFill>
                  <a:srgbClr val="FFFFFF"/>
                </a:solidFill>
                <a:effectLst/>
                <a:latin typeface="Menlo" panose="020B0609030804020204" pitchFamily="49" charset="0"/>
              </a:rPr>
              <a:t>(</a:t>
            </a:r>
            <a:r>
              <a:rPr lang="en-US" sz="1600">
                <a:solidFill>
                  <a:srgbClr val="A79BFA"/>
                </a:solidFill>
                <a:effectLst/>
                <a:latin typeface="Menlo" panose="020B0609030804020204" pitchFamily="49" charset="0"/>
              </a:rPr>
              <a:t>0</a:t>
            </a:r>
            <a:r>
              <a:rPr lang="en-US" sz="1600">
                <a:solidFill>
                  <a:srgbClr val="FFFFFF"/>
                </a:solidFill>
                <a:effectLst/>
                <a:latin typeface="Menlo" panose="020B0609030804020204" pitchFamily="49" charset="0"/>
              </a:rPr>
              <a:t>),</a:t>
            </a:r>
          </a:p>
          <a:p>
            <a:r>
              <a:rPr lang="en-US" sz="1600">
                <a:solidFill>
                  <a:srgbClr val="FFFFFF"/>
                </a:solidFill>
                <a:effectLst/>
                <a:latin typeface="Menlo" panose="020B0609030804020204" pitchFamily="49" charset="0"/>
              </a:rPr>
              <a:t>  |-(</a:t>
            </a:r>
            <a:r>
              <a:rPr lang="en-US" sz="1600">
                <a:solidFill>
                  <a:srgbClr val="A79BFA"/>
                </a:solidFill>
                <a:effectLst/>
                <a:latin typeface="Menlo" panose="020B0609030804020204" pitchFamily="49" charset="0"/>
              </a:rPr>
              <a:t>16</a:t>
            </a:r>
            <a:r>
              <a:rPr lang="en-US" sz="1600">
                <a:solidFill>
                  <a:srgbClr val="FFFFFF"/>
                </a:solidFill>
                <a:effectLst/>
                <a:latin typeface="Menlo" panose="020B0609030804020204" pitchFamily="49" charset="0"/>
              </a:rPr>
              <a:t>)-</a:t>
            </a:r>
            <a:r>
              <a:rPr lang="en-US" sz="1600">
                <a:solidFill>
                  <a:srgbClr val="A3E66F"/>
                </a:solidFill>
                <a:effectLst/>
                <a:latin typeface="Menlo" panose="020B0609030804020204" pitchFamily="49" charset="0"/>
              </a:rPr>
              <a:t>red_rect2</a:t>
            </a:r>
            <a:r>
              <a:rPr lang="en-US" sz="1600">
                <a:solidFill>
                  <a:srgbClr val="FFFFFF"/>
                </a:solidFill>
                <a:effectLst/>
                <a:latin typeface="Menlo" panose="020B0609030804020204" pitchFamily="49" charset="0"/>
              </a:rPr>
              <a:t>-(</a:t>
            </a:r>
            <a:r>
              <a:rPr lang="en-US" sz="1600">
                <a:solidFill>
                  <a:srgbClr val="A79BFA"/>
                </a:solidFill>
                <a:effectLst/>
                <a:latin typeface="Menlo" panose="020B0609030804020204" pitchFamily="49" charset="0"/>
              </a:rPr>
              <a:t>16</a:t>
            </a:r>
            <a:r>
              <a:rPr lang="en-US" sz="1600">
                <a:solidFill>
                  <a:srgbClr val="FFFFFF"/>
                </a:solidFill>
                <a:effectLst/>
                <a:latin typeface="Menlo" panose="020B0609030804020204" pitchFamily="49" charset="0"/>
              </a:rPr>
              <a:t>)-| ~ </a:t>
            </a:r>
            <a:r>
              <a:rPr lang="en-US" sz="1600">
                <a:solidFill>
                  <a:srgbClr val="A79BFA"/>
                </a:solidFill>
                <a:effectLst/>
                <a:latin typeface="Menlo" panose="020B0609030804020204" pitchFamily="49" charset="0"/>
              </a:rPr>
              <a:t>80</a:t>
            </a:r>
            <a:r>
              <a:rPr lang="en-US" sz="1600">
                <a:solidFill>
                  <a:srgbClr val="FFFFFF"/>
                </a:solidFill>
                <a:effectLst/>
                <a:latin typeface="Menlo" panose="020B0609030804020204" pitchFamily="49" charset="0"/>
              </a:rPr>
              <a:t>,</a:t>
            </a:r>
          </a:p>
          <a:p>
            <a:r>
              <a:rPr lang="en-US" sz="1600">
                <a:solidFill>
                  <a:srgbClr val="FFFFFF"/>
                </a:solidFill>
                <a:effectLst/>
                <a:latin typeface="Menlo" panose="020B0609030804020204" pitchFamily="49" charset="0"/>
              </a:rPr>
              <a:t>  </a:t>
            </a:r>
            <a:r>
              <a:rPr lang="en-US" sz="1600">
                <a:solidFill>
                  <a:srgbClr val="A3E66F"/>
                </a:solidFill>
                <a:effectLst/>
                <a:latin typeface="Menlo" panose="020B0609030804020204" pitchFamily="49" charset="0"/>
              </a:rPr>
              <a:t>spacer2</a:t>
            </a:r>
            <a:r>
              <a:rPr lang="en-US" sz="1600">
                <a:solidFill>
                  <a:srgbClr val="FFFFFF"/>
                </a:solidFill>
                <a:effectLst/>
                <a:latin typeface="Menlo" panose="020B0609030804020204" pitchFamily="49" charset="0"/>
              </a:rPr>
              <a:t>.</a:t>
            </a:r>
            <a:r>
              <a:rPr lang="en-US" sz="1600">
                <a:solidFill>
                  <a:srgbClr val="A3E66F"/>
                </a:solidFill>
                <a:effectLst/>
                <a:latin typeface="Menlo" panose="020B0609030804020204" pitchFamily="49" charset="0"/>
              </a:rPr>
              <a:t>width</a:t>
            </a:r>
            <a:r>
              <a:rPr lang="en-US" sz="1600">
                <a:solidFill>
                  <a:srgbClr val="FFFFFF"/>
                </a:solidFill>
                <a:effectLst/>
                <a:latin typeface="Menlo" panose="020B0609030804020204" pitchFamily="49" charset="0"/>
              </a:rPr>
              <a:t>(</a:t>
            </a:r>
            <a:r>
              <a:rPr lang="en-US" sz="1600">
                <a:solidFill>
                  <a:srgbClr val="A79BFA"/>
                </a:solidFill>
                <a:effectLst/>
                <a:latin typeface="Menlo" panose="020B0609030804020204" pitchFamily="49" charset="0"/>
              </a:rPr>
              <a:t>0</a:t>
            </a:r>
            <a:r>
              <a:rPr lang="en-US" sz="1600">
                <a:solidFill>
                  <a:srgbClr val="FFFFFF"/>
                </a:solidFill>
                <a:effectLst/>
                <a:latin typeface="Menlo" panose="020B0609030804020204" pitchFamily="49" charset="0"/>
              </a:rPr>
              <a:t>),</a:t>
            </a:r>
          </a:p>
          <a:p>
            <a:r>
              <a:rPr lang="en-US" sz="1600">
                <a:solidFill>
                  <a:srgbClr val="FFFFFF"/>
                </a:solidFill>
                <a:effectLst/>
                <a:latin typeface="Menlo" panose="020B0609030804020204" pitchFamily="49" charset="0"/>
              </a:rPr>
              <a:t>  |-(</a:t>
            </a:r>
            <a:r>
              <a:rPr lang="en-US" sz="1600">
                <a:solidFill>
                  <a:srgbClr val="A79BFA"/>
                </a:solidFill>
                <a:effectLst/>
                <a:latin typeface="Menlo" panose="020B0609030804020204" pitchFamily="49" charset="0"/>
              </a:rPr>
              <a:t>16</a:t>
            </a:r>
            <a:r>
              <a:rPr lang="en-US" sz="1600">
                <a:solidFill>
                  <a:srgbClr val="FFFFFF"/>
                </a:solidFill>
                <a:effectLst/>
                <a:latin typeface="Menlo" panose="020B0609030804020204" pitchFamily="49" charset="0"/>
              </a:rPr>
              <a:t>)-</a:t>
            </a:r>
            <a:r>
              <a:rPr lang="en-US" sz="1600">
                <a:solidFill>
                  <a:srgbClr val="A3E66F"/>
                </a:solidFill>
                <a:effectLst/>
                <a:latin typeface="Menlo" panose="020B0609030804020204" pitchFamily="49" charset="0"/>
              </a:rPr>
              <a:t>red_rect3</a:t>
            </a:r>
            <a:r>
              <a:rPr lang="en-US" sz="1600">
                <a:solidFill>
                  <a:srgbClr val="FFFFFF"/>
                </a:solidFill>
                <a:effectLst/>
                <a:latin typeface="Menlo" panose="020B0609030804020204" pitchFamily="49" charset="0"/>
              </a:rPr>
              <a:t>-(</a:t>
            </a:r>
            <a:r>
              <a:rPr lang="en-US" sz="1600">
                <a:solidFill>
                  <a:srgbClr val="A79BFA"/>
                </a:solidFill>
                <a:effectLst/>
                <a:latin typeface="Menlo" panose="020B0609030804020204" pitchFamily="49" charset="0"/>
              </a:rPr>
              <a:t>16</a:t>
            </a:r>
            <a:r>
              <a:rPr lang="en-US" sz="1600">
                <a:solidFill>
                  <a:srgbClr val="FFFFFF"/>
                </a:solidFill>
                <a:effectLst/>
                <a:latin typeface="Menlo" panose="020B0609030804020204" pitchFamily="49" charset="0"/>
              </a:rPr>
              <a:t>)-| ~ </a:t>
            </a:r>
            <a:r>
              <a:rPr lang="en-US" sz="1600">
                <a:solidFill>
                  <a:srgbClr val="A79BFA"/>
                </a:solidFill>
                <a:effectLst/>
                <a:latin typeface="Menlo" panose="020B0609030804020204" pitchFamily="49" charset="0"/>
              </a:rPr>
              <a:t>80</a:t>
            </a:r>
            <a:endParaRPr lang="en-US" sz="1600">
              <a:solidFill>
                <a:srgbClr val="FFFFFF"/>
              </a:solidFill>
              <a:effectLst/>
              <a:latin typeface="Menlo" panose="020B0609030804020204" pitchFamily="49" charset="0"/>
            </a:endParaRPr>
          </a:p>
          <a:p>
            <a:r>
              <a:rPr lang="en-US" sz="1600">
                <a:solidFill>
                  <a:srgbClr val="FFFFFF"/>
                </a:solidFill>
                <a:effectLst/>
                <a:latin typeface="Menlo" panose="020B0609030804020204" pitchFamily="49" charset="0"/>
              </a:rPr>
              <a:t>)</a:t>
            </a:r>
          </a:p>
          <a:p>
            <a:r>
              <a:rPr lang="en-US" sz="1600">
                <a:solidFill>
                  <a:srgbClr val="FFFFFF"/>
                </a:solidFill>
                <a:effectLst/>
                <a:latin typeface="Menlo" panose="020B0609030804020204" pitchFamily="49" charset="0"/>
              </a:rPr>
              <a:t>    </a:t>
            </a:r>
          </a:p>
          <a:p>
            <a:r>
              <a:rPr lang="en-US" sz="1600">
                <a:solidFill>
                  <a:srgbClr val="A3E66F"/>
                </a:solidFill>
                <a:effectLst/>
                <a:latin typeface="Menlo" panose="020B0609030804020204" pitchFamily="49" charset="0"/>
              </a:rPr>
              <a:t>red_rect1</a:t>
            </a:r>
            <a:r>
              <a:rPr lang="en-US" sz="1600">
                <a:solidFill>
                  <a:srgbClr val="FFFFFF"/>
                </a:solidFill>
                <a:effectLst/>
                <a:latin typeface="Menlo" panose="020B0609030804020204" pitchFamily="49" charset="0"/>
              </a:rPr>
              <a:t>.</a:t>
            </a:r>
            <a:r>
              <a:rPr lang="en-US" sz="1600">
                <a:solidFill>
                  <a:srgbClr val="A3E66F"/>
                </a:solidFill>
                <a:effectLst/>
                <a:latin typeface="Menlo" panose="020B0609030804020204" pitchFamily="49" charset="0"/>
              </a:rPr>
              <a:t>Top</a:t>
            </a:r>
            <a:r>
              <a:rPr lang="en-US" sz="1600">
                <a:solidFill>
                  <a:srgbClr val="FFFFFF"/>
                </a:solidFill>
                <a:effectLst/>
                <a:latin typeface="Menlo" panose="020B0609030804020204" pitchFamily="49" charset="0"/>
              </a:rPr>
              <a:t> == </a:t>
            </a:r>
            <a:r>
              <a:rPr lang="en-US" sz="1600">
                <a:solidFill>
                  <a:srgbClr val="6AE3CB"/>
                </a:solidFill>
                <a:effectLst/>
                <a:latin typeface="Menlo" panose="020B0609030804020204" pitchFamily="49" charset="0"/>
              </a:rPr>
              <a:t>view</a:t>
            </a:r>
            <a:r>
              <a:rPr lang="en-US" sz="1600">
                <a:solidFill>
                  <a:srgbClr val="FFFFFF"/>
                </a:solidFill>
                <a:effectLst/>
                <a:latin typeface="Menlo" panose="020B0609030804020204" pitchFamily="49" charset="0"/>
              </a:rPr>
              <a:t>.</a:t>
            </a:r>
            <a:r>
              <a:rPr lang="en-US" sz="1600">
                <a:solidFill>
                  <a:srgbClr val="6AE3CB"/>
                </a:solidFill>
                <a:effectLst/>
                <a:latin typeface="Menlo" panose="020B0609030804020204" pitchFamily="49" charset="0"/>
              </a:rPr>
              <a:t>safeAreaLayoutGuide</a:t>
            </a:r>
            <a:r>
              <a:rPr lang="en-US" sz="1600">
                <a:solidFill>
                  <a:srgbClr val="FFFFFF"/>
                </a:solidFill>
                <a:effectLst/>
                <a:latin typeface="Menlo" panose="020B0609030804020204" pitchFamily="49" charset="0"/>
              </a:rPr>
              <a:t>.</a:t>
            </a:r>
            <a:r>
              <a:rPr lang="en-US" sz="1600">
                <a:solidFill>
                  <a:srgbClr val="A3E66F"/>
                </a:solidFill>
                <a:effectLst/>
                <a:latin typeface="Menlo" panose="020B0609030804020204" pitchFamily="49" charset="0"/>
              </a:rPr>
              <a:t>Top</a:t>
            </a:r>
            <a:r>
              <a:rPr lang="en-US" sz="1600">
                <a:solidFill>
                  <a:srgbClr val="FFFFFF"/>
                </a:solidFill>
                <a:effectLst/>
                <a:latin typeface="Menlo" panose="020B0609030804020204" pitchFamily="49" charset="0"/>
              </a:rPr>
              <a:t> + margin</a:t>
            </a:r>
          </a:p>
          <a:p>
            <a:r>
              <a:rPr lang="en-US" sz="1600">
                <a:solidFill>
                  <a:srgbClr val="A3E66F"/>
                </a:solidFill>
                <a:effectLst/>
                <a:latin typeface="Menlo" panose="020B0609030804020204" pitchFamily="49" charset="0"/>
              </a:rPr>
              <a:t>red_rect3</a:t>
            </a:r>
            <a:r>
              <a:rPr lang="en-US" sz="1600">
                <a:solidFill>
                  <a:srgbClr val="FFFFFF"/>
                </a:solidFill>
                <a:effectLst/>
                <a:latin typeface="Menlo" panose="020B0609030804020204" pitchFamily="49" charset="0"/>
              </a:rPr>
              <a:t>.</a:t>
            </a:r>
            <a:r>
              <a:rPr lang="en-US" sz="1600">
                <a:solidFill>
                  <a:srgbClr val="A3E66F"/>
                </a:solidFill>
                <a:effectLst/>
                <a:latin typeface="Menlo" panose="020B0609030804020204" pitchFamily="49" charset="0"/>
              </a:rPr>
              <a:t>Bottom</a:t>
            </a:r>
            <a:r>
              <a:rPr lang="en-US" sz="1600">
                <a:solidFill>
                  <a:srgbClr val="FFFFFF"/>
                </a:solidFill>
                <a:effectLst/>
                <a:latin typeface="Menlo" panose="020B0609030804020204" pitchFamily="49" charset="0"/>
              </a:rPr>
              <a:t> == </a:t>
            </a:r>
            <a:r>
              <a:rPr lang="en-US" sz="1600">
                <a:solidFill>
                  <a:srgbClr val="6AE3CB"/>
                </a:solidFill>
                <a:effectLst/>
                <a:latin typeface="Menlo" panose="020B0609030804020204" pitchFamily="49" charset="0"/>
              </a:rPr>
              <a:t>view</a:t>
            </a:r>
            <a:r>
              <a:rPr lang="en-US" sz="1600">
                <a:solidFill>
                  <a:srgbClr val="FFFFFF"/>
                </a:solidFill>
                <a:effectLst/>
                <a:latin typeface="Menlo" panose="020B0609030804020204" pitchFamily="49" charset="0"/>
              </a:rPr>
              <a:t>.</a:t>
            </a:r>
            <a:r>
              <a:rPr lang="en-US" sz="1600">
                <a:solidFill>
                  <a:srgbClr val="6AE3CB"/>
                </a:solidFill>
                <a:effectLst/>
                <a:latin typeface="Menlo" panose="020B0609030804020204" pitchFamily="49" charset="0"/>
              </a:rPr>
              <a:t>safeAreaLayoutGuide</a:t>
            </a:r>
            <a:r>
              <a:rPr lang="en-US" sz="1600">
                <a:solidFill>
                  <a:srgbClr val="FFFFFF"/>
                </a:solidFill>
                <a:effectLst/>
                <a:latin typeface="Menlo" panose="020B0609030804020204" pitchFamily="49" charset="0"/>
              </a:rPr>
              <a:t>.</a:t>
            </a:r>
            <a:r>
              <a:rPr lang="en-US" sz="1600">
                <a:solidFill>
                  <a:srgbClr val="A3E66F"/>
                </a:solidFill>
                <a:effectLst/>
                <a:latin typeface="Menlo" panose="020B0609030804020204" pitchFamily="49" charset="0"/>
              </a:rPr>
              <a:t>Bottom</a:t>
            </a:r>
            <a:r>
              <a:rPr lang="en-US" sz="1600">
                <a:solidFill>
                  <a:srgbClr val="FFFFFF"/>
                </a:solidFill>
                <a:effectLst/>
                <a:latin typeface="Menlo" panose="020B0609030804020204" pitchFamily="49" charset="0"/>
              </a:rPr>
              <a:t> - margin</a:t>
            </a:r>
          </a:p>
          <a:p>
            <a:r>
              <a:rPr lang="en-US" sz="1600">
                <a:solidFill>
                  <a:srgbClr val="A3E66F"/>
                </a:solidFill>
                <a:effectLst/>
                <a:latin typeface="Menlo" panose="020B0609030804020204" pitchFamily="49" charset="0"/>
              </a:rPr>
              <a:t>spacer1</a:t>
            </a:r>
            <a:r>
              <a:rPr lang="en-US" sz="1600">
                <a:solidFill>
                  <a:srgbClr val="FFFFFF"/>
                </a:solidFill>
                <a:effectLst/>
                <a:latin typeface="Menlo" panose="020B0609030804020204" pitchFamily="49" charset="0"/>
              </a:rPr>
              <a:t>.</a:t>
            </a:r>
            <a:r>
              <a:rPr lang="en-US" sz="1600">
                <a:solidFill>
                  <a:srgbClr val="A3E66F"/>
                </a:solidFill>
                <a:effectLst/>
                <a:latin typeface="Menlo" panose="020B0609030804020204" pitchFamily="49" charset="0"/>
              </a:rPr>
              <a:t>Height</a:t>
            </a:r>
            <a:r>
              <a:rPr lang="en-US" sz="1600">
                <a:solidFill>
                  <a:srgbClr val="FFFFFF"/>
                </a:solidFill>
                <a:effectLst/>
                <a:latin typeface="Menlo" panose="020B0609030804020204" pitchFamily="49" charset="0"/>
              </a:rPr>
              <a:t> == </a:t>
            </a:r>
            <a:r>
              <a:rPr lang="en-US" sz="1600">
                <a:solidFill>
                  <a:srgbClr val="A3E66F"/>
                </a:solidFill>
                <a:effectLst/>
                <a:latin typeface="Menlo" panose="020B0609030804020204" pitchFamily="49" charset="0"/>
              </a:rPr>
              <a:t>spacer2</a:t>
            </a:r>
            <a:r>
              <a:rPr lang="en-US" sz="1600">
                <a:solidFill>
                  <a:srgbClr val="FFFFFF"/>
                </a:solidFill>
                <a:effectLst/>
                <a:latin typeface="Menlo" panose="020B0609030804020204" pitchFamily="49" charset="0"/>
              </a:rPr>
              <a:t>.</a:t>
            </a:r>
            <a:r>
              <a:rPr lang="en-US" sz="1600">
                <a:solidFill>
                  <a:srgbClr val="A3E66F"/>
                </a:solidFill>
                <a:effectLst/>
                <a:latin typeface="Menlo" panose="020B0609030804020204" pitchFamily="49" charset="0"/>
              </a:rPr>
              <a:t>Height</a:t>
            </a:r>
            <a:r>
              <a:rPr lang="en-US" sz="1600">
                <a:solidFill>
                  <a:srgbClr val="FFFFFF"/>
                </a:solidFill>
                <a:effectLst/>
                <a:latin typeface="Menlo" panose="020B0609030804020204" pitchFamily="49" charset="0"/>
              </a:rPr>
              <a:t> * </a:t>
            </a:r>
            <a:r>
              <a:rPr lang="en-US" sz="1600">
                <a:solidFill>
                  <a:srgbClr val="A79BFA"/>
                </a:solidFill>
                <a:effectLst/>
                <a:latin typeface="Menlo" panose="020B0609030804020204" pitchFamily="49" charset="0"/>
              </a:rPr>
              <a:t>2.0</a:t>
            </a:r>
            <a:endParaRPr lang="en-US" sz="1600">
              <a:solidFill>
                <a:srgbClr val="A3E66F"/>
              </a:solidFill>
              <a:effectLst/>
              <a:latin typeface="Menlo" panose="020B0609030804020204" pitchFamily="49" charset="0"/>
            </a:endParaRPr>
          </a:p>
        </p:txBody>
      </p:sp>
    </p:spTree>
    <p:extLst>
      <p:ext uri="{BB962C8B-B14F-4D97-AF65-F5344CB8AC3E}">
        <p14:creationId xmlns:p14="http://schemas.microsoft.com/office/powerpoint/2010/main" val="3261260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DFE3-3E8D-A844-82DE-7DC1E665022F}"/>
              </a:ext>
            </a:extLst>
          </p:cNvPr>
          <p:cNvSpPr>
            <a:spLocks noGrp="1"/>
          </p:cNvSpPr>
          <p:nvPr>
            <p:ph type="title"/>
          </p:nvPr>
        </p:nvSpPr>
        <p:spPr/>
        <p:txBody>
          <a:bodyPr/>
          <a:lstStyle/>
          <a:p>
            <a:r>
              <a:rPr lang="en-US"/>
              <a:t>Kỹ thuật tìm lỗi khi layout</a:t>
            </a:r>
          </a:p>
        </p:txBody>
      </p:sp>
    </p:spTree>
    <p:extLst>
      <p:ext uri="{BB962C8B-B14F-4D97-AF65-F5344CB8AC3E}">
        <p14:creationId xmlns:p14="http://schemas.microsoft.com/office/powerpoint/2010/main" val="300774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Khó khăn khi sử dụng Autolayout chuẩn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390F54-6449-BC45-AADF-C683FEDD2198}"/>
              </a:ext>
            </a:extLst>
          </p:cNvPr>
          <p:cNvPicPr>
            <a:picLocks noChangeAspect="1"/>
          </p:cNvPicPr>
          <p:nvPr/>
        </p:nvPicPr>
        <p:blipFill>
          <a:blip r:embed="rId2"/>
          <a:stretch>
            <a:fillRect/>
          </a:stretch>
        </p:blipFill>
        <p:spPr>
          <a:xfrm>
            <a:off x="131524" y="0"/>
            <a:ext cx="2956743" cy="5143500"/>
          </a:xfrm>
          <a:prstGeom prst="rect">
            <a:avLst/>
          </a:prstGeom>
        </p:spPr>
      </p:pic>
      <p:pic>
        <p:nvPicPr>
          <p:cNvPr id="4" name="Picture 3">
            <a:extLst>
              <a:ext uri="{FF2B5EF4-FFF2-40B4-BE49-F238E27FC236}">
                <a16:creationId xmlns:a16="http://schemas.microsoft.com/office/drawing/2014/main" id="{1732BA9E-DF17-1446-B950-CCE5A5C6AB81}"/>
              </a:ext>
            </a:extLst>
          </p:cNvPr>
          <p:cNvPicPr>
            <a:picLocks noChangeAspect="1"/>
          </p:cNvPicPr>
          <p:nvPr/>
        </p:nvPicPr>
        <p:blipFill>
          <a:blip r:embed="rId3"/>
          <a:stretch>
            <a:fillRect/>
          </a:stretch>
        </p:blipFill>
        <p:spPr>
          <a:xfrm>
            <a:off x="3452794" y="0"/>
            <a:ext cx="5344867" cy="5143500"/>
          </a:xfrm>
          <a:prstGeom prst="rect">
            <a:avLst/>
          </a:prstGeom>
        </p:spPr>
      </p:pic>
    </p:spTree>
    <p:extLst>
      <p:ext uri="{BB962C8B-B14F-4D97-AF65-F5344CB8AC3E}">
        <p14:creationId xmlns:p14="http://schemas.microsoft.com/office/powerpoint/2010/main" val="1728001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62F66-7267-6D48-9244-8358CEFBA533}"/>
              </a:ext>
            </a:extLst>
          </p:cNvPr>
          <p:cNvSpPr>
            <a:spLocks noGrp="1"/>
          </p:cNvSpPr>
          <p:nvPr>
            <p:ph type="title"/>
          </p:nvPr>
        </p:nvSpPr>
        <p:spPr/>
        <p:txBody>
          <a:bodyPr/>
          <a:lstStyle/>
          <a:p>
            <a:r>
              <a:rPr lang="en-US"/>
              <a:t>Một UIView biến mất vì</a:t>
            </a:r>
          </a:p>
        </p:txBody>
      </p:sp>
      <p:sp>
        <p:nvSpPr>
          <p:cNvPr id="3" name="Text Placeholder 2">
            <a:extLst>
              <a:ext uri="{FF2B5EF4-FFF2-40B4-BE49-F238E27FC236}">
                <a16:creationId xmlns:a16="http://schemas.microsoft.com/office/drawing/2014/main" id="{B87E0A22-1B86-5B48-94B3-D35CFE168427}"/>
              </a:ext>
            </a:extLst>
          </p:cNvPr>
          <p:cNvSpPr>
            <a:spLocks noGrp="1"/>
          </p:cNvSpPr>
          <p:nvPr>
            <p:ph type="body" idx="1"/>
          </p:nvPr>
        </p:nvSpPr>
        <p:spPr>
          <a:xfrm>
            <a:off x="235200" y="926926"/>
            <a:ext cx="8616000" cy="3998174"/>
          </a:xfrm>
        </p:spPr>
        <p:txBody>
          <a:bodyPr/>
          <a:lstStyle/>
          <a:p>
            <a:pPr>
              <a:lnSpc>
                <a:spcPct val="200000"/>
              </a:lnSpc>
            </a:pPr>
            <a:r>
              <a:rPr lang="en-US" sz="2400"/>
              <a:t>Hoặc width hoặc height bằng 0</a:t>
            </a:r>
          </a:p>
          <a:p>
            <a:pPr>
              <a:lnSpc>
                <a:spcPct val="200000"/>
              </a:lnSpc>
            </a:pPr>
            <a:r>
              <a:rPr lang="en-US" sz="2400"/>
              <a:t>backgroundColor chưa gán màu , transparent color</a:t>
            </a:r>
          </a:p>
          <a:p>
            <a:pPr>
              <a:lnSpc>
                <a:spcPct val="200000"/>
              </a:lnSpc>
            </a:pPr>
            <a:r>
              <a:rPr lang="en-US" sz="2400"/>
              <a:t>alpha = 0.0</a:t>
            </a:r>
          </a:p>
          <a:p>
            <a:pPr>
              <a:lnSpc>
                <a:spcPct val="200000"/>
              </a:lnSpc>
            </a:pPr>
            <a:r>
              <a:rPr lang="en-US" sz="2400"/>
              <a:t>bị một UIView khác đè lên</a:t>
            </a:r>
          </a:p>
        </p:txBody>
      </p:sp>
    </p:spTree>
    <p:extLst>
      <p:ext uri="{BB962C8B-B14F-4D97-AF65-F5344CB8AC3E}">
        <p14:creationId xmlns:p14="http://schemas.microsoft.com/office/powerpoint/2010/main" val="2984850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4EF4-D246-9841-9695-EA479D6F6AF1}"/>
              </a:ext>
            </a:extLst>
          </p:cNvPr>
          <p:cNvSpPr>
            <a:spLocks noGrp="1"/>
          </p:cNvSpPr>
          <p:nvPr>
            <p:ph type="title"/>
          </p:nvPr>
        </p:nvSpPr>
        <p:spPr/>
        <p:txBody>
          <a:bodyPr/>
          <a:lstStyle/>
          <a:p>
            <a:r>
              <a:rPr lang="en-US"/>
              <a:t>Tại sao bài giảng này chỉ</a:t>
            </a:r>
            <a:br>
              <a:rPr lang="en-US"/>
            </a:br>
            <a:r>
              <a:rPr lang="en-US"/>
              <a:t>dạy những layout rất đơn giản, cục mịch?</a:t>
            </a:r>
          </a:p>
        </p:txBody>
      </p:sp>
    </p:spTree>
    <p:extLst>
      <p:ext uri="{BB962C8B-B14F-4D97-AF65-F5344CB8AC3E}">
        <p14:creationId xmlns:p14="http://schemas.microsoft.com/office/powerpoint/2010/main" val="889518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C4A59-04ED-2747-BB7F-36B704A73BF3}"/>
              </a:ext>
            </a:extLst>
          </p:cNvPr>
          <p:cNvSpPr>
            <a:spLocks noGrp="1"/>
          </p:cNvSpPr>
          <p:nvPr>
            <p:ph type="title"/>
          </p:nvPr>
        </p:nvSpPr>
        <p:spPr>
          <a:xfrm>
            <a:off x="235200" y="112913"/>
            <a:ext cx="8908800" cy="535200"/>
          </a:xfrm>
        </p:spPr>
        <p:txBody>
          <a:bodyPr/>
          <a:lstStyle/>
          <a:p>
            <a:r>
              <a:rPr lang="en-US" sz="1900"/>
              <a:t>Giao diện tinh tế bắt đầu từ layout giao diện căn bản đúng cách</a:t>
            </a:r>
          </a:p>
        </p:txBody>
      </p:sp>
      <p:sp>
        <p:nvSpPr>
          <p:cNvPr id="3" name="Text Placeholder 2">
            <a:extLst>
              <a:ext uri="{FF2B5EF4-FFF2-40B4-BE49-F238E27FC236}">
                <a16:creationId xmlns:a16="http://schemas.microsoft.com/office/drawing/2014/main" id="{86DDD0C2-EB78-904C-BD2C-E0E4E88AEEB0}"/>
              </a:ext>
            </a:extLst>
          </p:cNvPr>
          <p:cNvSpPr>
            <a:spLocks noGrp="1"/>
          </p:cNvSpPr>
          <p:nvPr>
            <p:ph type="body" idx="1"/>
          </p:nvPr>
        </p:nvSpPr>
        <p:spPr>
          <a:xfrm>
            <a:off x="169599" y="939768"/>
            <a:ext cx="8616000" cy="948610"/>
          </a:xfrm>
        </p:spPr>
        <p:txBody>
          <a:bodyPr/>
          <a:lstStyle/>
          <a:p>
            <a:r>
              <a:rPr lang="en-US"/>
              <a:t>Chia giao diện thành những khối chức năng độc lập hoặc có thể tái sử dụng.</a:t>
            </a:r>
            <a:br>
              <a:rPr lang="en-US"/>
            </a:br>
            <a:endParaRPr lang="en-US"/>
          </a:p>
          <a:p>
            <a:r>
              <a:rPr lang="en-US"/>
              <a:t>Dùng CALayer để vẽ những hình phức tạp tròn, </a:t>
            </a:r>
            <a:br>
              <a:rPr lang="en-US"/>
            </a:br>
            <a:r>
              <a:rPr lang="en-US"/>
              <a:t>elipse. Dùng kỹ thuật rotate để tạo góc chéo vát</a:t>
            </a:r>
            <a:br>
              <a:rPr lang="en-US"/>
            </a:br>
            <a:endParaRPr lang="en-US"/>
          </a:p>
        </p:txBody>
      </p:sp>
      <p:grpSp>
        <p:nvGrpSpPr>
          <p:cNvPr id="11" name="Group 10">
            <a:extLst>
              <a:ext uri="{FF2B5EF4-FFF2-40B4-BE49-F238E27FC236}">
                <a16:creationId xmlns:a16="http://schemas.microsoft.com/office/drawing/2014/main" id="{5CE7F3BE-4255-4949-902A-19757189DF89}"/>
              </a:ext>
            </a:extLst>
          </p:cNvPr>
          <p:cNvGrpSpPr/>
          <p:nvPr/>
        </p:nvGrpSpPr>
        <p:grpSpPr>
          <a:xfrm>
            <a:off x="6493787" y="1841481"/>
            <a:ext cx="2541722" cy="3254051"/>
            <a:chOff x="3967564" y="1494811"/>
            <a:chExt cx="2541722" cy="3254051"/>
          </a:xfrm>
        </p:grpSpPr>
        <p:sp>
          <p:nvSpPr>
            <p:cNvPr id="6" name="Rectangle 5">
              <a:extLst>
                <a:ext uri="{FF2B5EF4-FFF2-40B4-BE49-F238E27FC236}">
                  <a16:creationId xmlns:a16="http://schemas.microsoft.com/office/drawing/2014/main" id="{BFEA27C3-A6E6-7644-9810-D1FE2E8F6225}"/>
                </a:ext>
              </a:extLst>
            </p:cNvPr>
            <p:cNvSpPr/>
            <p:nvPr/>
          </p:nvSpPr>
          <p:spPr>
            <a:xfrm rot="19648826">
              <a:off x="4180502" y="1906508"/>
              <a:ext cx="1816431" cy="9763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989BAFE4-7166-484A-AE90-7D726AD0EA80}"/>
                </a:ext>
              </a:extLst>
            </p:cNvPr>
            <p:cNvGrpSpPr/>
            <p:nvPr/>
          </p:nvGrpSpPr>
          <p:grpSpPr>
            <a:xfrm>
              <a:off x="3967564" y="1494811"/>
              <a:ext cx="2541722" cy="3254051"/>
              <a:chOff x="3967564" y="1494811"/>
              <a:chExt cx="2541722" cy="3254051"/>
            </a:xfrm>
          </p:grpSpPr>
          <p:sp>
            <p:nvSpPr>
              <p:cNvPr id="5" name="Rectangle 4">
                <a:extLst>
                  <a:ext uri="{FF2B5EF4-FFF2-40B4-BE49-F238E27FC236}">
                    <a16:creationId xmlns:a16="http://schemas.microsoft.com/office/drawing/2014/main" id="{84F7F469-2D12-564C-B01A-13381F6984BA}"/>
                  </a:ext>
                </a:extLst>
              </p:cNvPr>
              <p:cNvSpPr/>
              <p:nvPr/>
            </p:nvSpPr>
            <p:spPr>
              <a:xfrm>
                <a:off x="4606870" y="2354374"/>
                <a:ext cx="1394848" cy="23867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2EC1B3F-4134-444F-BBCB-80456240C0B5}"/>
                  </a:ext>
                </a:extLst>
              </p:cNvPr>
              <p:cNvSpPr/>
              <p:nvPr/>
            </p:nvSpPr>
            <p:spPr>
              <a:xfrm>
                <a:off x="3967565" y="2076773"/>
                <a:ext cx="647053" cy="2672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6CE019B-F050-0B42-A59D-B6299FFCBC61}"/>
                  </a:ext>
                </a:extLst>
              </p:cNvPr>
              <p:cNvSpPr/>
              <p:nvPr/>
            </p:nvSpPr>
            <p:spPr>
              <a:xfrm rot="5400000">
                <a:off x="4804768" y="657607"/>
                <a:ext cx="867314" cy="2541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9C197AF-A20B-C64A-A8C9-0DBFF23D2CB3}"/>
                  </a:ext>
                </a:extLst>
              </p:cNvPr>
              <p:cNvSpPr/>
              <p:nvPr/>
            </p:nvSpPr>
            <p:spPr>
              <a:xfrm>
                <a:off x="6009467" y="2362123"/>
                <a:ext cx="499819" cy="2386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 name="Rectangle 11">
            <a:extLst>
              <a:ext uri="{FF2B5EF4-FFF2-40B4-BE49-F238E27FC236}">
                <a16:creationId xmlns:a16="http://schemas.microsoft.com/office/drawing/2014/main" id="{DDBE9AF0-D861-E347-ABEE-4D73E0AEA7F1}"/>
              </a:ext>
            </a:extLst>
          </p:cNvPr>
          <p:cNvSpPr/>
          <p:nvPr/>
        </p:nvSpPr>
        <p:spPr>
          <a:xfrm rot="19655710">
            <a:off x="6659588" y="2343130"/>
            <a:ext cx="1914405" cy="88340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731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F11AA9-A889-FC42-9795-24687E3F2882}"/>
              </a:ext>
            </a:extLst>
          </p:cNvPr>
          <p:cNvSpPr/>
          <p:nvPr/>
        </p:nvSpPr>
        <p:spPr>
          <a:xfrm>
            <a:off x="852406" y="335640"/>
            <a:ext cx="6896746" cy="1876732"/>
          </a:xfrm>
          <a:prstGeom prst="rect">
            <a:avLst/>
          </a:prstGeom>
        </p:spPr>
        <p:txBody>
          <a:bodyPr wrap="square">
            <a:spAutoFit/>
          </a:bodyPr>
          <a:lstStyle/>
          <a:p>
            <a:pPr>
              <a:lnSpc>
                <a:spcPct val="150000"/>
              </a:lnSpc>
            </a:pPr>
            <a:r>
              <a:rPr lang="en-US" sz="2000">
                <a:latin typeface="Verdana" panose="020B0604030504040204" pitchFamily="34" charset="0"/>
                <a:ea typeface="Verdana" panose="020B0604030504040204" pitchFamily="34" charset="0"/>
                <a:cs typeface="Verdana" panose="020B0604030504040204" pitchFamily="34" charset="0"/>
              </a:rPr>
              <a:t>Bắt đầu với layout tĩnh nhưng luôn kết thúc với transition để giao diện trở nên sống động, dẫn dắt người dung hơn</a:t>
            </a:r>
            <a:br>
              <a:rPr lang="en-US" sz="2000">
                <a:latin typeface="Verdana" panose="020B0604030504040204" pitchFamily="34" charset="0"/>
                <a:ea typeface="Verdana" panose="020B0604030504040204" pitchFamily="34" charset="0"/>
                <a:cs typeface="Verdana" panose="020B0604030504040204" pitchFamily="34" charset="0"/>
              </a:rPr>
            </a:br>
            <a:r>
              <a:rPr lang="en-US" sz="2000">
                <a:latin typeface="Verdana" panose="020B0604030504040204" pitchFamily="34" charset="0"/>
                <a:ea typeface="Verdana" panose="020B0604030504040204" pitchFamily="34" charset="0"/>
                <a:cs typeface="Verdana" panose="020B0604030504040204" pitchFamily="34" charset="0"/>
                <a:hlinkClick r:id="rId2"/>
              </a:rPr>
              <a:t>https://github.com/HeroTransitions/Hero</a:t>
            </a:r>
            <a:endParaRPr lang="en-US" sz="2000">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a:extLst>
              <a:ext uri="{FF2B5EF4-FFF2-40B4-BE49-F238E27FC236}">
                <a16:creationId xmlns:a16="http://schemas.microsoft.com/office/drawing/2014/main" id="{C0F33CF0-0B59-C247-98BA-7B4A3B9C2B36}"/>
              </a:ext>
            </a:extLst>
          </p:cNvPr>
          <p:cNvPicPr>
            <a:picLocks noChangeAspect="1"/>
          </p:cNvPicPr>
          <p:nvPr/>
        </p:nvPicPr>
        <p:blipFill>
          <a:blip r:embed="rId3"/>
          <a:stretch>
            <a:fillRect/>
          </a:stretch>
        </p:blipFill>
        <p:spPr>
          <a:xfrm>
            <a:off x="0" y="2486796"/>
            <a:ext cx="9144000" cy="2370667"/>
          </a:xfrm>
          <a:prstGeom prst="rect">
            <a:avLst/>
          </a:prstGeom>
        </p:spPr>
      </p:pic>
    </p:spTree>
    <p:extLst>
      <p:ext uri="{BB962C8B-B14F-4D97-AF65-F5344CB8AC3E}">
        <p14:creationId xmlns:p14="http://schemas.microsoft.com/office/powerpoint/2010/main" val="1774254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p:nvPr/>
        </p:nvSpPr>
        <p:spPr>
          <a:xfrm>
            <a:off x="236125" y="187950"/>
            <a:ext cx="2977200" cy="476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1220275" y="672625"/>
            <a:ext cx="1008900" cy="8013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height=200</a:t>
            </a:r>
            <a:endParaRPr sz="1200"/>
          </a:p>
        </p:txBody>
      </p:sp>
      <p:sp>
        <p:nvSpPr>
          <p:cNvPr id="100" name="Google Shape;100;p15"/>
          <p:cNvSpPr/>
          <p:nvPr/>
        </p:nvSpPr>
        <p:spPr>
          <a:xfrm>
            <a:off x="1254925" y="2601450"/>
            <a:ext cx="939600" cy="9396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height=200</a:t>
            </a:r>
            <a:endParaRPr/>
          </a:p>
        </p:txBody>
      </p:sp>
      <p:cxnSp>
        <p:nvCxnSpPr>
          <p:cNvPr id="101" name="Google Shape;101;p15"/>
          <p:cNvCxnSpPr>
            <a:stCxn id="98" idx="0"/>
            <a:endCxn id="99" idx="0"/>
          </p:cNvCxnSpPr>
          <p:nvPr/>
        </p:nvCxnSpPr>
        <p:spPr>
          <a:xfrm>
            <a:off x="1724725" y="187950"/>
            <a:ext cx="0" cy="484800"/>
          </a:xfrm>
          <a:prstGeom prst="straightConnector1">
            <a:avLst/>
          </a:prstGeom>
          <a:noFill/>
          <a:ln w="38100" cap="flat" cmpd="sng">
            <a:solidFill>
              <a:schemeClr val="dk2"/>
            </a:solidFill>
            <a:prstDash val="solid"/>
            <a:round/>
            <a:headEnd type="none" w="med" len="med"/>
            <a:tailEnd type="none" w="med" len="med"/>
          </a:ln>
        </p:spPr>
      </p:cxnSp>
      <p:cxnSp>
        <p:nvCxnSpPr>
          <p:cNvPr id="102" name="Google Shape;102;p15"/>
          <p:cNvCxnSpPr>
            <a:stCxn id="99" idx="2"/>
            <a:endCxn id="100" idx="0"/>
          </p:cNvCxnSpPr>
          <p:nvPr/>
        </p:nvCxnSpPr>
        <p:spPr>
          <a:xfrm>
            <a:off x="1724725" y="1473925"/>
            <a:ext cx="0" cy="1127400"/>
          </a:xfrm>
          <a:prstGeom prst="straightConnector1">
            <a:avLst/>
          </a:prstGeom>
          <a:noFill/>
          <a:ln w="38100" cap="flat" cmpd="sng">
            <a:solidFill>
              <a:schemeClr val="dk2"/>
            </a:solidFill>
            <a:prstDash val="solid"/>
            <a:round/>
            <a:headEnd type="none" w="med" len="med"/>
            <a:tailEnd type="none" w="med" len="med"/>
          </a:ln>
        </p:spPr>
      </p:cxnSp>
      <p:cxnSp>
        <p:nvCxnSpPr>
          <p:cNvPr id="103" name="Google Shape;103;p15"/>
          <p:cNvCxnSpPr>
            <a:stCxn id="100" idx="4"/>
            <a:endCxn id="98" idx="2"/>
          </p:cNvCxnSpPr>
          <p:nvPr/>
        </p:nvCxnSpPr>
        <p:spPr>
          <a:xfrm>
            <a:off x="1724725" y="3541050"/>
            <a:ext cx="0" cy="1414500"/>
          </a:xfrm>
          <a:prstGeom prst="straightConnector1">
            <a:avLst/>
          </a:prstGeom>
          <a:noFill/>
          <a:ln w="38100" cap="flat" cmpd="sng">
            <a:solidFill>
              <a:schemeClr val="dk2"/>
            </a:solidFill>
            <a:prstDash val="solid"/>
            <a:round/>
            <a:headEnd type="none" w="med" len="med"/>
            <a:tailEnd type="none" w="med" len="med"/>
          </a:ln>
        </p:spPr>
      </p:cxnSp>
      <p:sp>
        <p:nvSpPr>
          <p:cNvPr id="104" name="Google Shape;104;p15"/>
          <p:cNvSpPr txBox="1"/>
          <p:nvPr/>
        </p:nvSpPr>
        <p:spPr>
          <a:xfrm>
            <a:off x="1828625" y="227550"/>
            <a:ext cx="455100" cy="4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Verdana"/>
                <a:ea typeface="Verdana"/>
                <a:cs typeface="Verdana"/>
                <a:sym typeface="Verdana"/>
              </a:rPr>
              <a:t>1x</a:t>
            </a:r>
            <a:endParaRPr>
              <a:latin typeface="Verdana"/>
              <a:ea typeface="Verdana"/>
              <a:cs typeface="Verdana"/>
              <a:sym typeface="Verdana"/>
            </a:endParaRPr>
          </a:p>
        </p:txBody>
      </p:sp>
      <p:sp>
        <p:nvSpPr>
          <p:cNvPr id="105" name="Google Shape;105;p15"/>
          <p:cNvSpPr txBox="1"/>
          <p:nvPr/>
        </p:nvSpPr>
        <p:spPr>
          <a:xfrm>
            <a:off x="1828625" y="1883425"/>
            <a:ext cx="455100" cy="4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Verdana"/>
                <a:ea typeface="Verdana"/>
                <a:cs typeface="Verdana"/>
                <a:sym typeface="Verdana"/>
              </a:rPr>
              <a:t>2x</a:t>
            </a:r>
            <a:endParaRPr>
              <a:latin typeface="Verdana"/>
              <a:ea typeface="Verdana"/>
              <a:cs typeface="Verdana"/>
              <a:sym typeface="Verdana"/>
            </a:endParaRPr>
          </a:p>
        </p:txBody>
      </p:sp>
      <p:sp>
        <p:nvSpPr>
          <p:cNvPr id="106" name="Google Shape;106;p15"/>
          <p:cNvSpPr txBox="1"/>
          <p:nvPr/>
        </p:nvSpPr>
        <p:spPr>
          <a:xfrm>
            <a:off x="1828625" y="4045500"/>
            <a:ext cx="455100" cy="4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Verdana"/>
                <a:ea typeface="Verdana"/>
                <a:cs typeface="Verdana"/>
                <a:sym typeface="Verdana"/>
              </a:rPr>
              <a:t>2x</a:t>
            </a:r>
            <a:endParaRPr>
              <a:latin typeface="Verdana"/>
              <a:ea typeface="Verdana"/>
              <a:cs typeface="Verdana"/>
              <a:sym typeface="Verdana"/>
            </a:endParaRPr>
          </a:p>
        </p:txBody>
      </p:sp>
      <p:sp>
        <p:nvSpPr>
          <p:cNvPr id="107" name="Google Shape;107;p15"/>
          <p:cNvSpPr txBox="1"/>
          <p:nvPr/>
        </p:nvSpPr>
        <p:spPr>
          <a:xfrm>
            <a:off x="3429000" y="895200"/>
            <a:ext cx="5483100" cy="3353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latin typeface="Verdana"/>
                <a:ea typeface="Verdana"/>
                <a:cs typeface="Verdana"/>
                <a:sym typeface="Verdana"/>
              </a:rPr>
              <a:t>Khi Autolayout với những khoảng cách có tỷ lệ với nhau như hình, trong giao diện kéo thả của XCode, chúng ta không ràng buộc được tỷ lệ giữa các khoảng cách từ vật thể này đến vật thể kia.</a:t>
            </a:r>
            <a:endParaRPr sz="1800">
              <a:latin typeface="Verdana"/>
              <a:ea typeface="Verdana"/>
              <a:cs typeface="Verdana"/>
              <a:sym typeface="Verdana"/>
            </a:endParaRPr>
          </a:p>
          <a:p>
            <a:pPr marL="0" lvl="0" indent="0" algn="l" rtl="0">
              <a:lnSpc>
                <a:spcPct val="150000"/>
              </a:lnSpc>
              <a:spcBef>
                <a:spcPts val="0"/>
              </a:spcBef>
              <a:spcAft>
                <a:spcPts val="0"/>
              </a:spcAft>
              <a:buNone/>
            </a:pPr>
            <a:r>
              <a:rPr lang="en" sz="1800">
                <a:latin typeface="Verdana"/>
                <a:ea typeface="Verdana"/>
                <a:cs typeface="Verdana"/>
                <a:sym typeface="Verdana"/>
              </a:rPr>
              <a:t>Cách xử lý là phải kết hợp giữa kéo thả và ràng buộc bằng code việc bảo trì nâng cấp giao diện trở nên phức tạp, mong manh dễ lỗi</a:t>
            </a:r>
            <a:endParaRPr sz="1800">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235200" y="106650"/>
            <a:ext cx="87072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Apple biết rõ nhược điểm của Autolayout</a:t>
            </a:r>
            <a:endParaRPr/>
          </a:p>
        </p:txBody>
      </p:sp>
      <p:sp>
        <p:nvSpPr>
          <p:cNvPr id="113" name="Google Shape;113;p16"/>
          <p:cNvSpPr txBox="1">
            <a:spLocks noGrp="1"/>
          </p:cNvSpPr>
          <p:nvPr>
            <p:ph type="body" idx="1"/>
          </p:nvPr>
        </p:nvSpPr>
        <p:spPr>
          <a:xfrm>
            <a:off x="235200" y="1013100"/>
            <a:ext cx="8616000" cy="391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Apple nỗ lực học hỏi những kinh nghiệm tốt nhất từ Android, Flutter và Responsive web.</a:t>
            </a:r>
            <a:br>
              <a:rPr lang="en"/>
            </a:br>
            <a:endParaRPr/>
          </a:p>
          <a:p>
            <a:pPr marL="0" lvl="0" indent="0" algn="l" rtl="0">
              <a:spcBef>
                <a:spcPts val="1600"/>
              </a:spcBef>
              <a:spcAft>
                <a:spcPts val="1600"/>
              </a:spcAft>
              <a:buNone/>
            </a:pPr>
            <a:r>
              <a:rPr lang="en"/>
              <a:t>Apple tung ra Swift UI vào tháng 9/2019 để đơn giản việc layout giao diện.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17"/>
          <p:cNvPicPr preferRelativeResize="0"/>
          <p:nvPr/>
        </p:nvPicPr>
        <p:blipFill>
          <a:blip r:embed="rId3">
            <a:alphaModFix/>
          </a:blip>
          <a:stretch>
            <a:fillRect/>
          </a:stretch>
        </p:blipFill>
        <p:spPr>
          <a:xfrm>
            <a:off x="12" y="1239550"/>
            <a:ext cx="9143978" cy="1831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235200" y="106650"/>
            <a:ext cx="87072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Cài đặt Stevia #1</a:t>
            </a:r>
            <a:endParaRPr/>
          </a:p>
        </p:txBody>
      </p:sp>
      <p:sp>
        <p:nvSpPr>
          <p:cNvPr id="124" name="Google Shape;124;p18"/>
          <p:cNvSpPr txBox="1">
            <a:spLocks noGrp="1"/>
          </p:cNvSpPr>
          <p:nvPr>
            <p:ph type="body" idx="1"/>
          </p:nvPr>
        </p:nvSpPr>
        <p:spPr>
          <a:xfrm>
            <a:off x="235200" y="1013100"/>
            <a:ext cx="8616000" cy="169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Stevia là thư viện layout giao diện bằng cú pháp, nó đóng gói trong CocoaPods. Để nhúng Stevia vào dự án việc đầu tiên phải cài phần mềm quản lý 3rd libraries CocoaPods.</a:t>
            </a:r>
            <a:endParaRPr/>
          </a:p>
          <a:p>
            <a:pPr marL="0" lvl="0" indent="0" algn="l" rtl="0">
              <a:spcBef>
                <a:spcPts val="1600"/>
              </a:spcBef>
              <a:spcAft>
                <a:spcPts val="1600"/>
              </a:spcAft>
              <a:buNone/>
            </a:pPr>
            <a:r>
              <a:rPr lang="en"/>
              <a:t>CocoaPods được viết bằng Ruby. Có 2 cách cài:</a:t>
            </a:r>
            <a:endParaRPr/>
          </a:p>
        </p:txBody>
      </p:sp>
      <p:sp>
        <p:nvSpPr>
          <p:cNvPr id="125" name="Google Shape;125;p18"/>
          <p:cNvSpPr/>
          <p:nvPr/>
        </p:nvSpPr>
        <p:spPr>
          <a:xfrm>
            <a:off x="296750" y="2660775"/>
            <a:ext cx="4152900" cy="11193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42900" algn="l" rtl="0">
              <a:lnSpc>
                <a:spcPct val="115000"/>
              </a:lnSpc>
              <a:spcBef>
                <a:spcPts val="1000"/>
              </a:spcBef>
              <a:spcAft>
                <a:spcPts val="0"/>
              </a:spcAft>
              <a:buClr>
                <a:srgbClr val="000000"/>
              </a:buClr>
              <a:buSzPts val="1800"/>
              <a:buFont typeface="Roboto Mono"/>
              <a:buAutoNum type="arabicPeriod"/>
            </a:pPr>
            <a:r>
              <a:rPr lang="en" sz="1800">
                <a:latin typeface="Roboto Mono"/>
                <a:ea typeface="Roboto Mono"/>
                <a:cs typeface="Roboto Mono"/>
                <a:sym typeface="Roboto Mono"/>
              </a:rPr>
              <a:t>Cài HomeBrew trên MacOSX</a:t>
            </a:r>
            <a:endParaRPr sz="1800">
              <a:latin typeface="Roboto Mono"/>
              <a:ea typeface="Roboto Mono"/>
              <a:cs typeface="Roboto Mono"/>
              <a:sym typeface="Roboto Mono"/>
            </a:endParaRPr>
          </a:p>
          <a:p>
            <a:pPr marL="457200" lvl="0" indent="-342900" algn="l" rtl="0">
              <a:lnSpc>
                <a:spcPct val="115000"/>
              </a:lnSpc>
              <a:spcBef>
                <a:spcPts val="1000"/>
              </a:spcBef>
              <a:spcAft>
                <a:spcPts val="0"/>
              </a:spcAft>
              <a:buClr>
                <a:srgbClr val="000000"/>
              </a:buClr>
              <a:buSzPts val="1800"/>
              <a:buFont typeface="Roboto Mono"/>
              <a:buAutoNum type="arabicPeriod"/>
            </a:pPr>
            <a:r>
              <a:rPr lang="en" sz="1800">
                <a:latin typeface="Roboto Mono"/>
                <a:ea typeface="Roboto Mono"/>
                <a:cs typeface="Roboto Mono"/>
                <a:sym typeface="Roboto Mono"/>
              </a:rPr>
              <a:t>$ brew install cocoapods</a:t>
            </a:r>
            <a:endParaRPr sz="1800">
              <a:latin typeface="Roboto Mono"/>
              <a:ea typeface="Roboto Mono"/>
              <a:cs typeface="Roboto Mono"/>
              <a:sym typeface="Roboto Mono"/>
            </a:endParaRPr>
          </a:p>
          <a:p>
            <a:pPr marL="0" lvl="0" indent="0" algn="l" rtl="0">
              <a:spcBef>
                <a:spcPts val="1000"/>
              </a:spcBef>
              <a:spcAft>
                <a:spcPts val="0"/>
              </a:spcAft>
              <a:buNone/>
            </a:pPr>
            <a:endParaRPr/>
          </a:p>
        </p:txBody>
      </p:sp>
      <p:sp>
        <p:nvSpPr>
          <p:cNvPr id="126" name="Google Shape;126;p18"/>
          <p:cNvSpPr/>
          <p:nvPr/>
        </p:nvSpPr>
        <p:spPr>
          <a:xfrm>
            <a:off x="4572000" y="2660775"/>
            <a:ext cx="4279200" cy="11193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8900" marR="88900" lvl="0" indent="0" algn="l" rtl="0">
              <a:lnSpc>
                <a:spcPct val="142857"/>
              </a:lnSpc>
              <a:spcBef>
                <a:spcPts val="0"/>
              </a:spcBef>
              <a:spcAft>
                <a:spcPts val="0"/>
              </a:spcAft>
              <a:buNone/>
            </a:pPr>
            <a:r>
              <a:rPr lang="en" sz="1800">
                <a:latin typeface="Roboto Mono"/>
                <a:ea typeface="Roboto Mono"/>
                <a:cs typeface="Roboto Mono"/>
                <a:sym typeface="Roboto Mono"/>
              </a:rPr>
              <a:t>$ sudo gem install cocoapods</a:t>
            </a:r>
            <a:endParaRPr sz="1800">
              <a:latin typeface="Roboto Mono"/>
              <a:ea typeface="Roboto Mono"/>
              <a:cs typeface="Roboto Mono"/>
              <a:sym typeface="Roboto Mono"/>
            </a:endParaRPr>
          </a:p>
          <a:p>
            <a:pPr marL="0" lvl="0" indent="0" algn="l" rtl="0">
              <a:spcBef>
                <a:spcPts val="800"/>
              </a:spcBef>
              <a:spcAft>
                <a:spcPts val="0"/>
              </a:spcAft>
              <a:buNone/>
            </a:pPr>
            <a:endParaRPr sz="1800">
              <a:solidFill>
                <a:schemeClr val="accent1"/>
              </a:solidFill>
              <a:latin typeface="Verdana"/>
              <a:ea typeface="Verdana"/>
              <a:cs typeface="Verdana"/>
              <a:sym typeface="Verdana"/>
            </a:endParaRPr>
          </a:p>
        </p:txBody>
      </p:sp>
      <p:sp>
        <p:nvSpPr>
          <p:cNvPr id="127" name="Google Shape;127;p18"/>
          <p:cNvSpPr txBox="1"/>
          <p:nvPr/>
        </p:nvSpPr>
        <p:spPr>
          <a:xfrm>
            <a:off x="296750" y="3976325"/>
            <a:ext cx="4095000" cy="6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u="sng">
                <a:solidFill>
                  <a:schemeClr val="hlink"/>
                </a:solidFill>
                <a:latin typeface="Roboto Mono"/>
                <a:ea typeface="Roboto Mono"/>
                <a:cs typeface="Roboto Mono"/>
                <a:sym typeface="Roboto Mono"/>
                <a:hlinkClick r:id="rId3"/>
              </a:rPr>
              <a:t>https://brew.sh</a:t>
            </a:r>
            <a:endParaRPr sz="1800">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235200" y="106650"/>
            <a:ext cx="87072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Cài đặt Stevia #2</a:t>
            </a:r>
            <a:endParaRPr/>
          </a:p>
        </p:txBody>
      </p:sp>
      <p:sp>
        <p:nvSpPr>
          <p:cNvPr id="133" name="Google Shape;133;p19"/>
          <p:cNvSpPr txBox="1">
            <a:spLocks noGrp="1"/>
          </p:cNvSpPr>
          <p:nvPr>
            <p:ph type="body" idx="1"/>
          </p:nvPr>
        </p:nvSpPr>
        <p:spPr>
          <a:xfrm>
            <a:off x="235200" y="1013100"/>
            <a:ext cx="8616000" cy="3912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AutoNum type="arabicPeriod"/>
            </a:pPr>
            <a:r>
              <a:rPr lang="en"/>
              <a:t>Tạo dự án XCode Project</a:t>
            </a:r>
            <a:endParaRPr/>
          </a:p>
          <a:p>
            <a:pPr marL="457200" lvl="0" indent="-342900" algn="l" rtl="0">
              <a:lnSpc>
                <a:spcPct val="150000"/>
              </a:lnSpc>
              <a:spcBef>
                <a:spcPts val="0"/>
              </a:spcBef>
              <a:spcAft>
                <a:spcPts val="0"/>
              </a:spcAft>
              <a:buSzPts val="1800"/>
              <a:buAutoNum type="arabicPeriod"/>
            </a:pPr>
            <a:r>
              <a:rPr lang="en"/>
              <a:t>Chuyển vào thư mục dự án</a:t>
            </a:r>
            <a:endParaRPr/>
          </a:p>
          <a:p>
            <a:pPr marL="457200" lvl="0" indent="-342900" algn="l" rtl="0">
              <a:lnSpc>
                <a:spcPct val="150000"/>
              </a:lnSpc>
              <a:spcBef>
                <a:spcPts val="0"/>
              </a:spcBef>
              <a:spcAft>
                <a:spcPts val="0"/>
              </a:spcAft>
              <a:buSzPts val="1800"/>
              <a:buAutoNum type="arabicPeriod"/>
            </a:pPr>
            <a:r>
              <a:rPr lang="en"/>
              <a:t>Gõ lệnh </a:t>
            </a:r>
            <a:r>
              <a:rPr lang="en" b="1">
                <a:latin typeface="Roboto Mono"/>
                <a:ea typeface="Roboto Mono"/>
                <a:cs typeface="Roboto Mono"/>
                <a:sym typeface="Roboto Mono"/>
              </a:rPr>
              <a:t>$ pod init</a:t>
            </a:r>
            <a:endParaRPr b="1">
              <a:latin typeface="Roboto Mono"/>
              <a:ea typeface="Roboto Mono"/>
              <a:cs typeface="Roboto Mono"/>
              <a:sym typeface="Roboto Mono"/>
            </a:endParaRPr>
          </a:p>
          <a:p>
            <a:pPr marL="457200" lvl="0" indent="-342900" algn="l" rtl="0">
              <a:lnSpc>
                <a:spcPct val="150000"/>
              </a:lnSpc>
              <a:spcBef>
                <a:spcPts val="0"/>
              </a:spcBef>
              <a:spcAft>
                <a:spcPts val="0"/>
              </a:spcAft>
              <a:buSzPts val="1800"/>
              <a:buAutoNum type="arabicPeriod"/>
            </a:pPr>
            <a:r>
              <a:rPr lang="en"/>
              <a:t>Sửa </a:t>
            </a:r>
            <a:r>
              <a:rPr lang="en" b="1"/>
              <a:t>Podfile</a:t>
            </a:r>
            <a:endParaRPr/>
          </a:p>
          <a:p>
            <a:pPr marL="457200" lvl="0" indent="-342900" algn="l" rtl="0">
              <a:lnSpc>
                <a:spcPct val="150000"/>
              </a:lnSpc>
              <a:spcBef>
                <a:spcPts val="0"/>
              </a:spcBef>
              <a:spcAft>
                <a:spcPts val="0"/>
              </a:spcAft>
              <a:buSzPts val="1800"/>
              <a:buAutoNum type="arabicPeriod"/>
            </a:pPr>
            <a:r>
              <a:rPr lang="en"/>
              <a:t>Gõ lệnh </a:t>
            </a:r>
            <a:r>
              <a:rPr lang="en" b="1"/>
              <a:t>$ pod install</a:t>
            </a:r>
            <a:endParaRPr/>
          </a:p>
          <a:p>
            <a:pPr marL="457200" lvl="0" indent="-342900" algn="l" rtl="0">
              <a:lnSpc>
                <a:spcPct val="150000"/>
              </a:lnSpc>
              <a:spcBef>
                <a:spcPts val="0"/>
              </a:spcBef>
              <a:spcAft>
                <a:spcPts val="0"/>
              </a:spcAft>
              <a:buSzPts val="1800"/>
              <a:buAutoNum type="arabicPeriod"/>
            </a:pPr>
            <a:r>
              <a:rPr lang="en"/>
              <a:t>XCode Workspace sẽ được tạo ra từ bây giờ bạn chỉ mở XCode Workspace ra để lập trình đừng mở XCode Project ra nữa</a:t>
            </a:r>
            <a:endParaRPr/>
          </a:p>
          <a:p>
            <a:pPr marL="0" lvl="0" indent="0" algn="l" rtl="0">
              <a:lnSpc>
                <a:spcPct val="150000"/>
              </a:lnSpc>
              <a:spcBef>
                <a:spcPts val="1600"/>
              </a:spcBef>
              <a:spcAft>
                <a:spcPts val="1600"/>
              </a:spcAft>
              <a:buNone/>
            </a:pPr>
            <a:endParaRPr/>
          </a:p>
        </p:txBody>
      </p:sp>
      <p:sp>
        <p:nvSpPr>
          <p:cNvPr id="134" name="Google Shape;134;p19"/>
          <p:cNvSpPr txBox="1"/>
          <p:nvPr/>
        </p:nvSpPr>
        <p:spPr>
          <a:xfrm>
            <a:off x="5369400" y="1325425"/>
            <a:ext cx="3481800" cy="1424400"/>
          </a:xfrm>
          <a:prstGeom prst="rect">
            <a:avLst/>
          </a:prstGeom>
          <a:solidFill>
            <a:schemeClr val="lt2"/>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0000FF"/>
                </a:solidFill>
                <a:latin typeface="Roboto Mono"/>
                <a:ea typeface="Roboto Mono"/>
                <a:cs typeface="Roboto Mono"/>
                <a:sym typeface="Roboto Mono"/>
              </a:rPr>
              <a:t>target</a:t>
            </a:r>
            <a:r>
              <a:rPr lang="en" sz="1800">
                <a:latin typeface="Roboto Mono"/>
                <a:ea typeface="Roboto Mono"/>
                <a:cs typeface="Roboto Mono"/>
                <a:sym typeface="Roboto Mono"/>
              </a:rPr>
              <a:t> 'AutoLayout' </a:t>
            </a:r>
            <a:r>
              <a:rPr lang="en" sz="1800">
                <a:solidFill>
                  <a:srgbClr val="0000FF"/>
                </a:solidFill>
                <a:latin typeface="Roboto Mono"/>
                <a:ea typeface="Roboto Mono"/>
                <a:cs typeface="Roboto Mono"/>
                <a:sym typeface="Roboto Mono"/>
              </a:rPr>
              <a:t>do</a:t>
            </a:r>
            <a:endParaRPr sz="1800">
              <a:solidFill>
                <a:srgbClr val="0000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800">
                <a:latin typeface="Roboto Mono"/>
                <a:ea typeface="Roboto Mono"/>
                <a:cs typeface="Roboto Mono"/>
                <a:sym typeface="Roboto Mono"/>
              </a:rPr>
              <a:t>  </a:t>
            </a:r>
            <a:r>
              <a:rPr lang="en" sz="1800">
                <a:solidFill>
                  <a:srgbClr val="0000FF"/>
                </a:solidFill>
                <a:latin typeface="Roboto Mono"/>
                <a:ea typeface="Roboto Mono"/>
                <a:cs typeface="Roboto Mono"/>
                <a:sym typeface="Roboto Mono"/>
              </a:rPr>
              <a:t>pod</a:t>
            </a:r>
            <a:r>
              <a:rPr lang="en" sz="1800">
                <a:latin typeface="Roboto Mono"/>
                <a:ea typeface="Roboto Mono"/>
                <a:cs typeface="Roboto Mono"/>
                <a:sym typeface="Roboto Mono"/>
              </a:rPr>
              <a:t> 'SteviaLayout'</a:t>
            </a:r>
            <a:endParaRPr sz="1800">
              <a:latin typeface="Roboto Mono"/>
              <a:ea typeface="Roboto Mono"/>
              <a:cs typeface="Roboto Mono"/>
              <a:sym typeface="Roboto Mono"/>
            </a:endParaRPr>
          </a:p>
          <a:p>
            <a:pPr marL="0" lvl="0" indent="0" algn="l" rtl="0">
              <a:lnSpc>
                <a:spcPct val="115000"/>
              </a:lnSpc>
              <a:spcBef>
                <a:spcPts val="0"/>
              </a:spcBef>
              <a:spcAft>
                <a:spcPts val="0"/>
              </a:spcAft>
              <a:buNone/>
            </a:pPr>
            <a:r>
              <a:rPr lang="en" sz="1800">
                <a:latin typeface="Roboto Mono"/>
                <a:ea typeface="Roboto Mono"/>
                <a:cs typeface="Roboto Mono"/>
                <a:sym typeface="Roboto Mono"/>
              </a:rPr>
              <a:t>  </a:t>
            </a:r>
            <a:r>
              <a:rPr lang="en" sz="1800">
                <a:solidFill>
                  <a:srgbClr val="0000FF"/>
                </a:solidFill>
                <a:latin typeface="Roboto Mono"/>
                <a:ea typeface="Roboto Mono"/>
                <a:cs typeface="Roboto Mono"/>
                <a:sym typeface="Roboto Mono"/>
              </a:rPr>
              <a:t>use_frameworks!</a:t>
            </a:r>
            <a:endParaRPr sz="1800">
              <a:solidFill>
                <a:srgbClr val="0000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800">
                <a:solidFill>
                  <a:srgbClr val="0000FF"/>
                </a:solidFill>
                <a:latin typeface="Roboto Mono"/>
                <a:ea typeface="Roboto Mono"/>
                <a:cs typeface="Roboto Mono"/>
                <a:sym typeface="Roboto Mono"/>
              </a:rPr>
              <a:t>end</a:t>
            </a:r>
            <a:endParaRPr sz="1800">
              <a:solidFill>
                <a:srgbClr val="0000FF"/>
              </a:solidFill>
              <a:latin typeface="Roboto Mono"/>
              <a:ea typeface="Roboto Mono"/>
              <a:cs typeface="Roboto Mono"/>
              <a:sym typeface="Roboto Mono"/>
            </a:endParaRPr>
          </a:p>
        </p:txBody>
      </p:sp>
      <p:pic>
        <p:nvPicPr>
          <p:cNvPr id="135" name="Google Shape;135;p19"/>
          <p:cNvPicPr preferRelativeResize="0"/>
          <p:nvPr/>
        </p:nvPicPr>
        <p:blipFill>
          <a:blip r:embed="rId3">
            <a:alphaModFix/>
          </a:blip>
          <a:stretch>
            <a:fillRect/>
          </a:stretch>
        </p:blipFill>
        <p:spPr>
          <a:xfrm>
            <a:off x="297113" y="4096413"/>
            <a:ext cx="8696325" cy="828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0"/>
          <p:cNvPicPr preferRelativeResize="0"/>
          <p:nvPr/>
        </p:nvPicPr>
        <p:blipFill>
          <a:blip r:embed="rId3">
            <a:alphaModFix/>
          </a:blip>
          <a:stretch>
            <a:fillRect/>
          </a:stretch>
        </p:blipFill>
        <p:spPr>
          <a:xfrm>
            <a:off x="1255013" y="152400"/>
            <a:ext cx="6633979" cy="4838701"/>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482</TotalTime>
  <Words>833</Words>
  <Application>Microsoft Macintosh PowerPoint</Application>
  <PresentationFormat>On-screen Show (16:9)</PresentationFormat>
  <Paragraphs>242</Paragraphs>
  <Slides>34</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Lato</vt:lpstr>
      <vt:lpstr>Verdana</vt:lpstr>
      <vt:lpstr>Roboto Mono</vt:lpstr>
      <vt:lpstr>Raleway</vt:lpstr>
      <vt:lpstr>Helvetica</vt:lpstr>
      <vt:lpstr>Menlo</vt:lpstr>
      <vt:lpstr>RobotoMono Nerd Font</vt:lpstr>
      <vt:lpstr>Streamline</vt:lpstr>
      <vt:lpstr>Stevia Layout</vt:lpstr>
      <vt:lpstr>Stevia không xử lý các  khoảng cách tỷ lệ nhau</vt:lpstr>
      <vt:lpstr>Khó khăn khi sử dụng Autolayout chuẩn</vt:lpstr>
      <vt:lpstr>PowerPoint Presentation</vt:lpstr>
      <vt:lpstr>Apple biết rõ nhược điểm của Autolayout</vt:lpstr>
      <vt:lpstr>PowerPoint Presentation</vt:lpstr>
      <vt:lpstr>Cài đặt Stevia #1</vt:lpstr>
      <vt:lpstr>Cài đặt Stevia #2</vt:lpstr>
      <vt:lpstr>PowerPoint Presentation</vt:lpstr>
      <vt:lpstr>Project khác WorkSpace như thế nào</vt:lpstr>
      <vt:lpstr>Ví dụ Stevia đơn giản</vt:lpstr>
      <vt:lpstr>PowerPoint Presentation</vt:lpstr>
      <vt:lpstr>PowerPoint Presentation</vt:lpstr>
      <vt:lpstr>PowerPoint Presentation</vt:lpstr>
      <vt:lpstr>view.layout</vt:lpstr>
      <vt:lpstr>view.layout</vt:lpstr>
      <vt:lpstr>PowerPoint Presentation</vt:lpstr>
      <vt:lpstr>PowerPoint Presentation</vt:lpstr>
      <vt:lpstr>PowerPoint Presentation</vt:lpstr>
      <vt:lpstr>PowerPoint Presentation</vt:lpstr>
      <vt:lpstr>Cú pháp nối chuỗi</vt:lpstr>
      <vt:lpstr>Khoảng cách 2 đối tượng</vt:lpstr>
      <vt:lpstr>PowerPoint Presentation</vt:lpstr>
      <vt:lpstr>Đặt kích thước, tọa độ theo tỷ lệ</vt:lpstr>
      <vt:lpstr>PowerPoint Presentation</vt:lpstr>
      <vt:lpstr>PowerPoint Presentation</vt:lpstr>
      <vt:lpstr>Khoảng cách giữa các đối tượng cần theo tỷ lệ</vt:lpstr>
      <vt:lpstr>PowerPoint Presentation</vt:lpstr>
      <vt:lpstr>Kỹ thuật tìm lỗi khi layout</vt:lpstr>
      <vt:lpstr>PowerPoint Presentation</vt:lpstr>
      <vt:lpstr>Một UIView biến mất vì</vt:lpstr>
      <vt:lpstr>Tại sao bài giảng này chỉ dạy những layout rất đơn giản, cục mịch?</vt:lpstr>
      <vt:lpstr>Giao diện tinh tế bắt đầu từ layout giao diện căn bản đúng cách</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Stevia Layout</dc:title>
  <cp:lastModifiedBy>Microsoft Office User</cp:lastModifiedBy>
  <cp:revision>38</cp:revision>
  <cp:lastPrinted>2019-08-12T07:52:59Z</cp:lastPrinted>
  <dcterms:modified xsi:type="dcterms:W3CDTF">2019-08-12T08:19:55Z</dcterms:modified>
</cp:coreProperties>
</file>