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27"/>
  </p:notesMasterIdLst>
  <p:sldIdLst>
    <p:sldId id="256" r:id="rId2"/>
    <p:sldId id="257" r:id="rId3"/>
    <p:sldId id="260" r:id="rId4"/>
    <p:sldId id="261" r:id="rId5"/>
    <p:sldId id="269" r:id="rId6"/>
    <p:sldId id="258" r:id="rId7"/>
    <p:sldId id="259" r:id="rId8"/>
    <p:sldId id="263" r:id="rId9"/>
    <p:sldId id="264" r:id="rId10"/>
    <p:sldId id="262" r:id="rId11"/>
    <p:sldId id="265" r:id="rId12"/>
    <p:sldId id="266" r:id="rId13"/>
    <p:sldId id="267" r:id="rId14"/>
    <p:sldId id="268" r:id="rId15"/>
    <p:sldId id="270" r:id="rId16"/>
    <p:sldId id="271" r:id="rId17"/>
    <p:sldId id="278" r:id="rId18"/>
    <p:sldId id="272" r:id="rId19"/>
    <p:sldId id="280" r:id="rId20"/>
    <p:sldId id="273" r:id="rId21"/>
    <p:sldId id="274" r:id="rId22"/>
    <p:sldId id="276" r:id="rId23"/>
    <p:sldId id="275" r:id="rId24"/>
    <p:sldId id="277" r:id="rId25"/>
    <p:sldId id="279"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2374"/>
  </p:normalViewPr>
  <p:slideViewPr>
    <p:cSldViewPr snapToGrid="0">
      <p:cViewPr varScale="1">
        <p:scale>
          <a:sx n="193" d="100"/>
          <a:sy n="193" d="100"/>
        </p:scale>
        <p:origin x="170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https://howtodoinjava.com/java/exception-handling/checked-vs-unchecked-exceptions-in-java/</a:t>
            </a:r>
            <a:endParaRPr lang="en-VN"/>
          </a:p>
        </p:txBody>
      </p:sp>
    </p:spTree>
    <p:extLst>
      <p:ext uri="{BB962C8B-B14F-4D97-AF65-F5344CB8AC3E}">
        <p14:creationId xmlns:p14="http://schemas.microsoft.com/office/powerpoint/2010/main" val="155486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https://www.tutorialspoint.com/difference-between-exception-and-error-in-java#:~:text=Errors%20mostly%20occur%20at%20runtime,checked%20exceptions%20and%20unchecked%20exceptions.</a:t>
            </a:r>
            <a:endParaRPr lang="en-VN"/>
          </a:p>
        </p:txBody>
      </p:sp>
    </p:spTree>
    <p:extLst>
      <p:ext uri="{BB962C8B-B14F-4D97-AF65-F5344CB8AC3E}">
        <p14:creationId xmlns:p14="http://schemas.microsoft.com/office/powerpoint/2010/main" val="227380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stackify.com/best-practices-exceptions-java/" TargetMode="External"/><Relationship Id="rId2" Type="http://schemas.openxmlformats.org/officeDocument/2006/relationships/hyperlink" Target="https://reflectoring.io/business-exceptions/" TargetMode="External"/><Relationship Id="rId1" Type="http://schemas.openxmlformats.org/officeDocument/2006/relationships/slideLayout" Target="../slideLayouts/slideLayout4.xml"/><Relationship Id="rId4" Type="http://schemas.openxmlformats.org/officeDocument/2006/relationships/hyperlink" Target="https://howtodoinjava.com/best-practices/java-exception-handling-best-practices/#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List_of_HTTP_status_codes#4xx_client_error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Exception Handling</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A2B9-1F92-F24F-B5CD-4EEF5A424FB2}"/>
              </a:ext>
            </a:extLst>
          </p:cNvPr>
          <p:cNvSpPr>
            <a:spLocks noGrp="1"/>
          </p:cNvSpPr>
          <p:nvPr>
            <p:ph type="title"/>
          </p:nvPr>
        </p:nvSpPr>
        <p:spPr/>
        <p:txBody>
          <a:bodyPr/>
          <a:lstStyle/>
          <a:p>
            <a:r>
              <a:rPr lang="en-VN" sz="2400"/>
              <a:t>Có nên tạo custom exception? </a:t>
            </a:r>
            <a:r>
              <a:rPr lang="en-US" sz="2400"/>
              <a:t>V</a:t>
            </a:r>
            <a:r>
              <a:rPr lang="en-VN" sz="2400"/>
              <a:t>à khi nào tạo?</a:t>
            </a:r>
          </a:p>
        </p:txBody>
      </p:sp>
      <p:sp>
        <p:nvSpPr>
          <p:cNvPr id="3" name="Text Placeholder 2">
            <a:extLst>
              <a:ext uri="{FF2B5EF4-FFF2-40B4-BE49-F238E27FC236}">
                <a16:creationId xmlns:a16="http://schemas.microsoft.com/office/drawing/2014/main" id="{03A7D269-1998-284A-8376-121E5731BD1F}"/>
              </a:ext>
            </a:extLst>
          </p:cNvPr>
          <p:cNvSpPr>
            <a:spLocks noGrp="1"/>
          </p:cNvSpPr>
          <p:nvPr>
            <p:ph type="body" idx="1"/>
          </p:nvPr>
        </p:nvSpPr>
        <p:spPr/>
        <p:txBody>
          <a:bodyPr/>
          <a:lstStyle/>
          <a:p>
            <a:pPr marL="114300" indent="0">
              <a:buNone/>
            </a:pPr>
            <a:r>
              <a:rPr lang="en-VN"/>
              <a:t>Bạn cần tạo custom exception khi:</a:t>
            </a:r>
          </a:p>
          <a:p>
            <a:r>
              <a:rPr lang="en-VN"/>
              <a:t>Custom exception giúp debug, khoanh vùng, kiểm soát lỗi dễ dàng</a:t>
            </a:r>
          </a:p>
          <a:p>
            <a:r>
              <a:rPr lang="en-VN"/>
              <a:t>Ngoại lệ đó liên quan đến nghiệp vụ cụ thể : busines domain exception</a:t>
            </a:r>
          </a:p>
          <a:p>
            <a:r>
              <a:rPr lang="en-VN"/>
              <a:t>Không thể tìm ngoại lệ tương đương, có sẵn trong Java</a:t>
            </a:r>
          </a:p>
          <a:p>
            <a:r>
              <a:rPr lang="en-VN"/>
              <a:t>Cần bổ xung thuộc tính, phương thức để mô tả ngoại lệ chi tiết hơn, xử lý ngoại lệ gọn gàng hơn ví dụ: host name, server name, time, userid…</a:t>
            </a:r>
          </a:p>
        </p:txBody>
      </p:sp>
    </p:spTree>
    <p:extLst>
      <p:ext uri="{BB962C8B-B14F-4D97-AF65-F5344CB8AC3E}">
        <p14:creationId xmlns:p14="http://schemas.microsoft.com/office/powerpoint/2010/main" val="3950037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563CA-D33C-8B43-8DDE-53702E47EA5A}"/>
              </a:ext>
            </a:extLst>
          </p:cNvPr>
          <p:cNvSpPr/>
          <p:nvPr/>
        </p:nvSpPr>
        <p:spPr>
          <a:xfrm>
            <a:off x="0" y="173439"/>
            <a:ext cx="9144000" cy="4828501"/>
          </a:xfrm>
          <a:prstGeom prst="rect">
            <a:avLst/>
          </a:prstGeom>
          <a:solidFill>
            <a:schemeClr val="bg2"/>
          </a:solidFill>
        </p:spPr>
        <p:txBody>
          <a:bodyPr wrap="square">
            <a:spAutoFit/>
          </a:bodyPr>
          <a:lstStyle/>
          <a:p>
            <a:pPr>
              <a:lnSpc>
                <a:spcPct val="13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FilmException</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extends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Exception</a:t>
            </a:r>
            <a:r>
              <a:rPr lang="en-US">
                <a:solidFill>
                  <a:srgbClr val="D4D4D4"/>
                </a:solidFill>
                <a:latin typeface="RobotoMono Nerd Font" pitchFamily="2" charset="0"/>
                <a:ea typeface="RobotoMono Nerd Font" pitchFamily="2" charset="0"/>
              </a:rPr>
              <a:t> {</a:t>
            </a:r>
          </a:p>
          <a:p>
            <a:pPr>
              <a:lnSpc>
                <a:spcPct val="130000"/>
              </a:lnSpc>
            </a:pPr>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hostname</a:t>
            </a:r>
            <a:r>
              <a:rPr lang="en-US">
                <a:solidFill>
                  <a:srgbClr val="D4D4D4"/>
                </a:solidFill>
                <a:latin typeface="RobotoMono Nerd Font" pitchFamily="2" charset="0"/>
                <a:ea typeface="RobotoMono Nerd Font" pitchFamily="2" charset="0"/>
              </a:rPr>
              <a:t>;</a:t>
            </a:r>
          </a:p>
          <a:p>
            <a:pPr>
              <a:lnSpc>
                <a:spcPct val="130000"/>
              </a:lnSpc>
            </a:pPr>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userid</a:t>
            </a:r>
            <a:r>
              <a:rPr lang="en-US">
                <a:solidFill>
                  <a:srgbClr val="D4D4D4"/>
                </a:solidFill>
                <a:latin typeface="RobotoMono Nerd Font" pitchFamily="2" charset="0"/>
                <a:ea typeface="RobotoMono Nerd Font" pitchFamily="2" charset="0"/>
              </a:rPr>
              <a:t>;</a:t>
            </a:r>
          </a:p>
          <a:p>
            <a:pPr>
              <a:lnSpc>
                <a:spcPct val="130000"/>
              </a:lnSpc>
            </a:pPr>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filmid</a:t>
            </a:r>
            <a:r>
              <a:rPr lang="en-US">
                <a:solidFill>
                  <a:srgbClr val="D4D4D4"/>
                </a:solidFill>
                <a:latin typeface="RobotoMono Nerd Font" pitchFamily="2" charset="0"/>
                <a:ea typeface="RobotoMono Nerd Font" pitchFamily="2" charset="0"/>
              </a:rPr>
              <a:t>;</a:t>
            </a:r>
          </a:p>
          <a:p>
            <a:pPr>
              <a:lnSpc>
                <a:spcPct val="130000"/>
              </a:lnSpc>
            </a:pPr>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FilmException</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message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hostname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userid</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filmid</a:t>
            </a:r>
            <a:r>
              <a:rPr lang="en-US">
                <a:solidFill>
                  <a:srgbClr val="D4D4D4"/>
                </a:solidFill>
                <a:latin typeface="RobotoMono Nerd Font" pitchFamily="2" charset="0"/>
                <a:ea typeface="RobotoMono Nerd Font" pitchFamily="2" charset="0"/>
              </a:rPr>
              <a:t>) {</a:t>
            </a:r>
          </a:p>
          <a:p>
            <a:pPr>
              <a:lnSpc>
                <a:spcPct val="130000"/>
              </a:lnSpc>
            </a:pPr>
            <a:r>
              <a:rPr lang="en-US">
                <a:solidFill>
                  <a:srgbClr val="569CD6"/>
                </a:solidFill>
                <a:latin typeface="RobotoMono Nerd Font" pitchFamily="2" charset="0"/>
                <a:ea typeface="RobotoMono Nerd Font" pitchFamily="2" charset="0"/>
              </a:rPr>
              <a:t>    super</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message</a:t>
            </a:r>
            <a:r>
              <a:rPr lang="en-US">
                <a:solidFill>
                  <a:srgbClr val="D4D4D4"/>
                </a:solidFill>
                <a:latin typeface="RobotoMono Nerd Font" pitchFamily="2" charset="0"/>
                <a:ea typeface="RobotoMono Nerd Font" pitchFamily="2" charset="0"/>
              </a:rPr>
              <a:t>);</a:t>
            </a:r>
          </a:p>
          <a:p>
            <a:pPr>
              <a:lnSpc>
                <a:spcPct val="130000"/>
              </a:lnSpc>
            </a:pPr>
            <a:r>
              <a:rPr lang="en-US">
                <a:solidFill>
                  <a:srgbClr val="569CD6"/>
                </a:solidFill>
                <a:latin typeface="RobotoMono Nerd Font" pitchFamily="2" charset="0"/>
                <a:ea typeface="RobotoMono Nerd Font" pitchFamily="2" charset="0"/>
              </a:rPr>
              <a:t>    this</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hostname</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hostname</a:t>
            </a:r>
            <a:r>
              <a:rPr lang="en-US">
                <a:solidFill>
                  <a:srgbClr val="D4D4D4"/>
                </a:solidFill>
                <a:latin typeface="RobotoMono Nerd Font" pitchFamily="2" charset="0"/>
                <a:ea typeface="RobotoMono Nerd Font" pitchFamily="2" charset="0"/>
              </a:rPr>
              <a:t>;</a:t>
            </a:r>
          </a:p>
          <a:p>
            <a:pPr>
              <a:lnSpc>
                <a:spcPct val="130000"/>
              </a:lnSpc>
            </a:pPr>
            <a:r>
              <a:rPr lang="en-US">
                <a:solidFill>
                  <a:srgbClr val="569CD6"/>
                </a:solidFill>
                <a:latin typeface="RobotoMono Nerd Font" pitchFamily="2" charset="0"/>
                <a:ea typeface="RobotoMono Nerd Font" pitchFamily="2" charset="0"/>
              </a:rPr>
              <a:t>    this</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userid</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userid</a:t>
            </a:r>
            <a:r>
              <a:rPr lang="en-US">
                <a:solidFill>
                  <a:srgbClr val="D4D4D4"/>
                </a:solidFill>
                <a:latin typeface="RobotoMono Nerd Font" pitchFamily="2" charset="0"/>
                <a:ea typeface="RobotoMono Nerd Font" pitchFamily="2" charset="0"/>
              </a:rPr>
              <a:t>;</a:t>
            </a:r>
          </a:p>
          <a:p>
            <a:pPr>
              <a:lnSpc>
                <a:spcPct val="130000"/>
              </a:lnSpc>
            </a:pPr>
            <a:r>
              <a:rPr lang="en-US">
                <a:solidFill>
                  <a:srgbClr val="569CD6"/>
                </a:solidFill>
                <a:latin typeface="RobotoMono Nerd Font" pitchFamily="2" charset="0"/>
                <a:ea typeface="RobotoMono Nerd Font" pitchFamily="2" charset="0"/>
              </a:rPr>
              <a:t>    this</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filmid</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filmid</a:t>
            </a:r>
            <a:r>
              <a:rPr lang="en-US">
                <a:solidFill>
                  <a:srgbClr val="D4D4D4"/>
                </a:solidFill>
                <a:latin typeface="RobotoMono Nerd Font" pitchFamily="2" charset="0"/>
                <a:ea typeface="RobotoMono Nerd Font" pitchFamily="2" charset="0"/>
              </a:rPr>
              <a:t>;</a:t>
            </a:r>
          </a:p>
          <a:p>
            <a:pPr>
              <a:lnSpc>
                <a:spcPct val="130000"/>
              </a:lnSpc>
            </a:pPr>
            <a:r>
              <a:rPr lang="en-US">
                <a:solidFill>
                  <a:srgbClr val="D4D4D4"/>
                </a:solidFill>
                <a:latin typeface="RobotoMono Nerd Font" pitchFamily="2" charset="0"/>
                <a:ea typeface="RobotoMono Nerd Font" pitchFamily="2" charset="0"/>
              </a:rPr>
              <a:t>  }</a:t>
            </a:r>
          </a:p>
          <a:p>
            <a:pPr>
              <a:lnSpc>
                <a:spcPct val="13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Override</a:t>
            </a:r>
            <a:endParaRPr lang="en-US">
              <a:solidFill>
                <a:srgbClr val="D4D4D4"/>
              </a:solidFill>
              <a:latin typeface="RobotoMono Nerd Font" pitchFamily="2" charset="0"/>
              <a:ea typeface="RobotoMono Nerd Font" pitchFamily="2" charset="0"/>
            </a:endParaRPr>
          </a:p>
          <a:p>
            <a:pPr>
              <a:lnSpc>
                <a:spcPct val="130000"/>
              </a:lnSpc>
            </a:pPr>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toString</a:t>
            </a:r>
            <a:r>
              <a:rPr lang="en-US">
                <a:solidFill>
                  <a:srgbClr val="D4D4D4"/>
                </a:solidFill>
                <a:latin typeface="RobotoMono Nerd Font" pitchFamily="2" charset="0"/>
                <a:ea typeface="RobotoMono Nerd Font" pitchFamily="2" charset="0"/>
              </a:rPr>
              <a:t>() {</a:t>
            </a:r>
          </a:p>
          <a:p>
            <a:pPr>
              <a:lnSpc>
                <a:spcPct val="130000"/>
              </a:lnSpc>
            </a:pPr>
            <a:r>
              <a:rPr lang="en-US">
                <a:solidFill>
                  <a:srgbClr val="C586C0"/>
                </a:solidFill>
                <a:latin typeface="RobotoMono Nerd Font" pitchFamily="2" charset="0"/>
                <a:ea typeface="RobotoMono Nerd Font" pitchFamily="2" charset="0"/>
              </a:rPr>
              <a:t>    return</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"FilmException [filmid="</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filmid</a:t>
            </a:r>
            <a:r>
              <a:rPr lang="en-US">
                <a:solidFill>
                  <a:srgbClr val="D4D4D4"/>
                </a:solidFill>
                <a:latin typeface="RobotoMono Nerd Font" pitchFamily="2" charset="0"/>
                <a:ea typeface="RobotoMono Nerd Font" pitchFamily="2" charset="0"/>
              </a:rPr>
              <a:t> + </a:t>
            </a:r>
            <a:r>
              <a:rPr lang="en-US">
                <a:solidFill>
                  <a:srgbClr val="CE9178"/>
                </a:solidFill>
                <a:latin typeface="RobotoMono Nerd Font" pitchFamily="2" charset="0"/>
                <a:ea typeface="RobotoMono Nerd Font" pitchFamily="2" charset="0"/>
              </a:rPr>
              <a:t>", hostname="</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hostname</a:t>
            </a:r>
            <a:r>
              <a:rPr lang="en-US">
                <a:solidFill>
                  <a:srgbClr val="D4D4D4"/>
                </a:solidFill>
                <a:latin typeface="RobotoMono Nerd Font" pitchFamily="2" charset="0"/>
                <a:ea typeface="RobotoMono Nerd Font" pitchFamily="2" charset="0"/>
              </a:rPr>
              <a:t> + </a:t>
            </a:r>
            <a:r>
              <a:rPr lang="en-US">
                <a:solidFill>
                  <a:srgbClr val="CE9178"/>
                </a:solidFill>
                <a:latin typeface="RobotoMono Nerd Font" pitchFamily="2" charset="0"/>
                <a:ea typeface="RobotoMono Nerd Font" pitchFamily="2" charset="0"/>
              </a:rPr>
              <a:t>",       userid="</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userid</a:t>
            </a:r>
            <a:r>
              <a:rPr lang="en-US">
                <a:solidFill>
                  <a:srgbClr val="D4D4D4"/>
                </a:solidFill>
                <a:latin typeface="RobotoMono Nerd Font" pitchFamily="2" charset="0"/>
                <a:ea typeface="RobotoMono Nerd Font" pitchFamily="2" charset="0"/>
              </a:rPr>
              <a:t> + </a:t>
            </a:r>
            <a:r>
              <a:rPr lang="en-US">
                <a:solidFill>
                  <a:srgbClr val="CE9178"/>
                </a:solidFill>
                <a:latin typeface="RobotoMono Nerd Font" pitchFamily="2" charset="0"/>
                <a:ea typeface="RobotoMono Nerd Font" pitchFamily="2" charset="0"/>
              </a:rPr>
              <a:t>"]"</a:t>
            </a:r>
            <a:r>
              <a:rPr lang="en-US">
                <a:solidFill>
                  <a:srgbClr val="D4D4D4"/>
                </a:solidFill>
                <a:latin typeface="RobotoMono Nerd Font" pitchFamily="2" charset="0"/>
                <a:ea typeface="RobotoMono Nerd Font" pitchFamily="2" charset="0"/>
              </a:rPr>
              <a:t>;</a:t>
            </a:r>
          </a:p>
          <a:p>
            <a:pPr>
              <a:lnSpc>
                <a:spcPct val="130000"/>
              </a:lnSpc>
            </a:pPr>
            <a:r>
              <a:rPr lang="en-US">
                <a:solidFill>
                  <a:srgbClr val="D4D4D4"/>
                </a:solidFill>
                <a:latin typeface="RobotoMono Nerd Font" pitchFamily="2" charset="0"/>
                <a:ea typeface="RobotoMono Nerd Font" pitchFamily="2" charset="0"/>
              </a:rPr>
              <a:t>  }</a:t>
            </a:r>
          </a:p>
          <a:p>
            <a:pPr>
              <a:lnSpc>
                <a:spcPct val="130000"/>
              </a:lnSpc>
            </a:pPr>
            <a:r>
              <a:rPr lang="en-US">
                <a:solidFill>
                  <a:srgbClr val="D4D4D4"/>
                </a:solidFill>
                <a:latin typeface="RobotoMono Nerd Font" pitchFamily="2" charset="0"/>
                <a:ea typeface="RobotoMono Nerd Font" pitchFamily="2" charset="0"/>
              </a:rPr>
              <a:t>}</a:t>
            </a:r>
          </a:p>
        </p:txBody>
      </p:sp>
    </p:spTree>
    <p:extLst>
      <p:ext uri="{BB962C8B-B14F-4D97-AF65-F5344CB8AC3E}">
        <p14:creationId xmlns:p14="http://schemas.microsoft.com/office/powerpoint/2010/main" val="294702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EE1F-9893-5D4D-A8A5-2D6592E5C5BC}"/>
              </a:ext>
            </a:extLst>
          </p:cNvPr>
          <p:cNvSpPr>
            <a:spLocks noGrp="1"/>
          </p:cNvSpPr>
          <p:nvPr>
            <p:ph type="title"/>
          </p:nvPr>
        </p:nvSpPr>
        <p:spPr/>
        <p:txBody>
          <a:bodyPr/>
          <a:lstStyle/>
          <a:p>
            <a:r>
              <a:rPr lang="en-VN"/>
              <a:t>Nên và không nên khi tạo Custom Exception</a:t>
            </a:r>
          </a:p>
        </p:txBody>
      </p:sp>
      <p:sp>
        <p:nvSpPr>
          <p:cNvPr id="3" name="Text Placeholder 2">
            <a:extLst>
              <a:ext uri="{FF2B5EF4-FFF2-40B4-BE49-F238E27FC236}">
                <a16:creationId xmlns:a16="http://schemas.microsoft.com/office/drawing/2014/main" id="{44690DFA-6882-1444-862E-0ADA163F523F}"/>
              </a:ext>
            </a:extLst>
          </p:cNvPr>
          <p:cNvSpPr>
            <a:spLocks noGrp="1"/>
          </p:cNvSpPr>
          <p:nvPr>
            <p:ph type="body" idx="1"/>
          </p:nvPr>
        </p:nvSpPr>
        <p:spPr/>
        <p:txBody>
          <a:bodyPr/>
          <a:lstStyle/>
          <a:p>
            <a:r>
              <a:rPr lang="en-VN"/>
              <a:t>Tạo vừa đủ, không quá nhiều custom exception. </a:t>
            </a:r>
            <a:r>
              <a:rPr lang="en-VN">
                <a:solidFill>
                  <a:srgbClr val="7030A0"/>
                </a:solidFill>
              </a:rPr>
              <a:t>Mỗi một business domain / microservice tạo một custom exception</a:t>
            </a:r>
            <a:r>
              <a:rPr lang="en-VN"/>
              <a:t>. Ví dụ FilmException.</a:t>
            </a:r>
          </a:p>
          <a:p>
            <a:r>
              <a:rPr lang="en-VN"/>
              <a:t>Không nên tạo quá nhiều custom exception, mỗi exception ứng với một entity ví du: FilmException, GenreException, DirectorException, ActorException. Quá vụn vặt, chả giúp việc debug dễ hơn, mà chỉ làm code rối hơn. Hãy bổ xung property vào custom exception.</a:t>
            </a:r>
          </a:p>
          <a:p>
            <a:r>
              <a:rPr lang="en-VN"/>
              <a:t>Nên thêm tham số kiểu </a:t>
            </a:r>
            <a:r>
              <a:rPr lang="en-VN">
                <a:solidFill>
                  <a:srgbClr val="7030A0"/>
                </a:solidFill>
              </a:rPr>
              <a:t>Throwable</a:t>
            </a:r>
            <a:r>
              <a:rPr lang="en-VN"/>
              <a:t> để gắn kèm căn nguyên gây lỗi root cause vào Custom Exception</a:t>
            </a:r>
          </a:p>
        </p:txBody>
      </p:sp>
    </p:spTree>
    <p:extLst>
      <p:ext uri="{BB962C8B-B14F-4D97-AF65-F5344CB8AC3E}">
        <p14:creationId xmlns:p14="http://schemas.microsoft.com/office/powerpoint/2010/main" val="834310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42E4-AD16-F44F-BBC8-EFFACF9725D3}"/>
              </a:ext>
            </a:extLst>
          </p:cNvPr>
          <p:cNvSpPr>
            <a:spLocks noGrp="1"/>
          </p:cNvSpPr>
          <p:nvPr>
            <p:ph type="title"/>
          </p:nvPr>
        </p:nvSpPr>
        <p:spPr>
          <a:xfrm>
            <a:off x="123568" y="106650"/>
            <a:ext cx="8818832" cy="535200"/>
          </a:xfrm>
        </p:spPr>
        <p:txBody>
          <a:bodyPr/>
          <a:lstStyle/>
          <a:p>
            <a:r>
              <a:rPr lang="en-VN" sz="2000"/>
              <a:t>Custom checked exception hay custom run time exception ?</a:t>
            </a:r>
          </a:p>
        </p:txBody>
      </p:sp>
      <p:sp>
        <p:nvSpPr>
          <p:cNvPr id="3" name="Text Placeholder 2">
            <a:extLst>
              <a:ext uri="{FF2B5EF4-FFF2-40B4-BE49-F238E27FC236}">
                <a16:creationId xmlns:a16="http://schemas.microsoft.com/office/drawing/2014/main" id="{AEF55018-A20A-584A-B42E-22EC68AF975E}"/>
              </a:ext>
            </a:extLst>
          </p:cNvPr>
          <p:cNvSpPr>
            <a:spLocks noGrp="1"/>
          </p:cNvSpPr>
          <p:nvPr>
            <p:ph type="body" idx="1"/>
          </p:nvPr>
        </p:nvSpPr>
        <p:spPr/>
        <p:txBody>
          <a:bodyPr/>
          <a:lstStyle/>
          <a:p>
            <a:r>
              <a:rPr lang="en-VN"/>
              <a:t>Tạo custom exception kế thừa từ RunTimeException rõ ràng là thuận tiện hơn cho lập trình viên. </a:t>
            </a:r>
            <a:r>
              <a:rPr lang="en-VN">
                <a:solidFill>
                  <a:srgbClr val="7030A0"/>
                </a:solidFill>
              </a:rPr>
              <a:t>Lập trình viên chủ động đặt try catch ở chỗ họ cần và không cần phải bổ xung throws ở khai báo hàm</a:t>
            </a:r>
            <a:r>
              <a:rPr lang="en-VN"/>
              <a:t>. Các business logic exception thuộc loại này: FilmNotFoundException, InsufficientBalanceException.</a:t>
            </a:r>
          </a:p>
          <a:p>
            <a:r>
              <a:rPr lang="en-VN"/>
              <a:t>Tạo custom exception kế thừa từ Exception khi cần tạo lỗi liên quan đến I/O, tài nguyên. Luôn phải kiểm tra và đóng connection.</a:t>
            </a:r>
          </a:p>
          <a:p>
            <a:r>
              <a:rPr lang="en-VN"/>
              <a:t>Nếu các Exception có sẵn của Java đã có đủ thì không cần tạo Custom Exception. Don’t reinvent the wheel.</a:t>
            </a:r>
          </a:p>
        </p:txBody>
      </p:sp>
    </p:spTree>
    <p:extLst>
      <p:ext uri="{BB962C8B-B14F-4D97-AF65-F5344CB8AC3E}">
        <p14:creationId xmlns:p14="http://schemas.microsoft.com/office/powerpoint/2010/main" val="403446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3D72-9427-2D42-81D0-03B5B138D1B9}"/>
              </a:ext>
            </a:extLst>
          </p:cNvPr>
          <p:cNvSpPr>
            <a:spLocks noGrp="1"/>
          </p:cNvSpPr>
          <p:nvPr>
            <p:ph type="title"/>
          </p:nvPr>
        </p:nvSpPr>
        <p:spPr/>
        <p:txBody>
          <a:bodyPr/>
          <a:lstStyle/>
          <a:p>
            <a:r>
              <a:rPr lang="en-VN"/>
              <a:t>Đọc thêm</a:t>
            </a:r>
          </a:p>
        </p:txBody>
      </p:sp>
      <p:sp>
        <p:nvSpPr>
          <p:cNvPr id="3" name="Text Placeholder 2">
            <a:extLst>
              <a:ext uri="{FF2B5EF4-FFF2-40B4-BE49-F238E27FC236}">
                <a16:creationId xmlns:a16="http://schemas.microsoft.com/office/drawing/2014/main" id="{C81E5CE9-6CD7-5E48-960D-E54F44E8DF7F}"/>
              </a:ext>
            </a:extLst>
          </p:cNvPr>
          <p:cNvSpPr>
            <a:spLocks noGrp="1"/>
          </p:cNvSpPr>
          <p:nvPr>
            <p:ph type="body" idx="1"/>
          </p:nvPr>
        </p:nvSpPr>
        <p:spPr/>
        <p:txBody>
          <a:bodyPr/>
          <a:lstStyle/>
          <a:p>
            <a:r>
              <a:rPr lang="en-US">
                <a:hlinkClick r:id="rId2"/>
              </a:rPr>
              <a:t>https://reflectoring.io/business-exceptions/</a:t>
            </a:r>
            <a:endParaRPr lang="en-US"/>
          </a:p>
          <a:p>
            <a:r>
              <a:rPr lang="en-US">
                <a:hlinkClick r:id="rId3"/>
              </a:rPr>
              <a:t>https://stackify.com/best-practices-exceptions-java/</a:t>
            </a:r>
            <a:endParaRPr lang="en-US"/>
          </a:p>
          <a:p>
            <a:r>
              <a:rPr lang="en-US">
                <a:hlinkClick r:id="rId4"/>
              </a:rPr>
              <a:t>https://howtodoinjava.com/best-practices/java-exception-handling-best-practices/#1</a:t>
            </a:r>
            <a:endParaRPr lang="en-US"/>
          </a:p>
          <a:p>
            <a:pPr fontAlgn="base"/>
            <a:r>
              <a:rPr lang="en-US"/>
              <a:t>Write Useful Exceptions (if you have to write your own Exceptions, make sure they provide useful information about the problem that occurred)</a:t>
            </a:r>
          </a:p>
          <a:p>
            <a:endParaRPr lang="en-VN"/>
          </a:p>
          <a:p>
            <a:endParaRPr lang="en-VN"/>
          </a:p>
        </p:txBody>
      </p:sp>
    </p:spTree>
    <p:extLst>
      <p:ext uri="{BB962C8B-B14F-4D97-AF65-F5344CB8AC3E}">
        <p14:creationId xmlns:p14="http://schemas.microsoft.com/office/powerpoint/2010/main" val="3240520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3EAF-4A4D-3040-B9F5-F74DDFDC879F}"/>
              </a:ext>
            </a:extLst>
          </p:cNvPr>
          <p:cNvSpPr>
            <a:spLocks noGrp="1"/>
          </p:cNvSpPr>
          <p:nvPr>
            <p:ph type="title"/>
          </p:nvPr>
        </p:nvSpPr>
        <p:spPr/>
        <p:txBody>
          <a:bodyPr/>
          <a:lstStyle/>
          <a:p>
            <a:r>
              <a:rPr lang="en-VN"/>
              <a:t>Xử lý Exception trong REST</a:t>
            </a:r>
          </a:p>
        </p:txBody>
      </p:sp>
    </p:spTree>
    <p:extLst>
      <p:ext uri="{BB962C8B-B14F-4D97-AF65-F5344CB8AC3E}">
        <p14:creationId xmlns:p14="http://schemas.microsoft.com/office/powerpoint/2010/main" val="3991950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070A-B79C-3A4A-B2D7-F7EB314BF921}"/>
              </a:ext>
            </a:extLst>
          </p:cNvPr>
          <p:cNvSpPr>
            <a:spLocks noGrp="1"/>
          </p:cNvSpPr>
          <p:nvPr>
            <p:ph type="title"/>
          </p:nvPr>
        </p:nvSpPr>
        <p:spPr/>
        <p:txBody>
          <a:bodyPr/>
          <a:lstStyle/>
          <a:p>
            <a:r>
              <a:rPr lang="en-VN"/>
              <a:t>Nếu có lỗi cần trả về gì cho REST client?</a:t>
            </a:r>
          </a:p>
        </p:txBody>
      </p:sp>
      <p:sp>
        <p:nvSpPr>
          <p:cNvPr id="3" name="Text Placeholder 2">
            <a:extLst>
              <a:ext uri="{FF2B5EF4-FFF2-40B4-BE49-F238E27FC236}">
                <a16:creationId xmlns:a16="http://schemas.microsoft.com/office/drawing/2014/main" id="{AAD3EF78-A21C-B24A-87B5-5EE061DC92A7}"/>
              </a:ext>
            </a:extLst>
          </p:cNvPr>
          <p:cNvSpPr>
            <a:spLocks noGrp="1"/>
          </p:cNvSpPr>
          <p:nvPr>
            <p:ph type="body" idx="1"/>
          </p:nvPr>
        </p:nvSpPr>
        <p:spPr/>
        <p:txBody>
          <a:bodyPr/>
          <a:lstStyle/>
          <a:p>
            <a:r>
              <a:rPr lang="en-VN">
                <a:solidFill>
                  <a:srgbClr val="7030A0"/>
                </a:solidFill>
              </a:rPr>
              <a:t>Status code</a:t>
            </a:r>
            <a:r>
              <a:rPr lang="en-VN"/>
              <a:t>: dạng số nguyên dương 40x, 50x, …</a:t>
            </a:r>
            <a:br>
              <a:rPr lang="en-VN"/>
            </a:br>
            <a:r>
              <a:rPr lang="en-VN"/>
              <a:t>	400: bad request, 401: unauthorized, 402: payment required, 403: forbidden, 404: not found, 408 request timeout </a:t>
            </a:r>
            <a:br>
              <a:rPr lang="en-VN"/>
            </a:br>
            <a:r>
              <a:rPr lang="en-US" sz="1200">
                <a:hlinkClick r:id="rId2"/>
              </a:rPr>
              <a:t>https://en.wikipedia.org/wiki/List_of_HTTP_status_codes#4xx_client_errors</a:t>
            </a:r>
            <a:r>
              <a:rPr lang="en-VN"/>
              <a:t>	</a:t>
            </a:r>
          </a:p>
          <a:p>
            <a:r>
              <a:rPr lang="en-VN">
                <a:solidFill>
                  <a:srgbClr val="7030A0"/>
                </a:solidFill>
              </a:rPr>
              <a:t>Message</a:t>
            </a:r>
            <a:r>
              <a:rPr lang="en-VN"/>
              <a:t>: cần bản địa hoá nếu là lỗi trả về người dùng cuối: tài khoản không tồn tại, không đủ tiền trong ví, không có quyền thực hiện, </a:t>
            </a:r>
          </a:p>
          <a:p>
            <a:r>
              <a:rPr lang="en-VN">
                <a:solidFill>
                  <a:srgbClr val="7030A0"/>
                </a:solidFill>
              </a:rPr>
              <a:t>Cause</a:t>
            </a:r>
            <a:r>
              <a:rPr lang="en-VN"/>
              <a:t>: nguyên nhân gây lỗi nếu có</a:t>
            </a:r>
          </a:p>
          <a:p>
            <a:r>
              <a:rPr lang="en-VN">
                <a:solidFill>
                  <a:srgbClr val="7030A0"/>
                </a:solidFill>
              </a:rPr>
              <a:t>Package . Module . Server</a:t>
            </a:r>
            <a:r>
              <a:rPr lang="en-VN"/>
              <a:t>: địa chỉ nơi lỗi phát sinh.</a:t>
            </a:r>
          </a:p>
          <a:p>
            <a:endParaRPr lang="en-VN"/>
          </a:p>
        </p:txBody>
      </p:sp>
    </p:spTree>
    <p:extLst>
      <p:ext uri="{BB962C8B-B14F-4D97-AF65-F5344CB8AC3E}">
        <p14:creationId xmlns:p14="http://schemas.microsoft.com/office/powerpoint/2010/main" val="2918315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F8FE53-A600-0741-A99D-88329B94FA62}"/>
              </a:ext>
            </a:extLst>
          </p:cNvPr>
          <p:cNvPicPr>
            <a:picLocks noChangeAspect="1"/>
          </p:cNvPicPr>
          <p:nvPr/>
        </p:nvPicPr>
        <p:blipFill>
          <a:blip r:embed="rId2"/>
          <a:stretch>
            <a:fillRect/>
          </a:stretch>
        </p:blipFill>
        <p:spPr>
          <a:xfrm>
            <a:off x="112407" y="65902"/>
            <a:ext cx="8889357" cy="5011695"/>
          </a:xfrm>
          <a:prstGeom prst="rect">
            <a:avLst/>
          </a:prstGeom>
        </p:spPr>
      </p:pic>
      <p:sp>
        <p:nvSpPr>
          <p:cNvPr id="5" name="TextBox 4">
            <a:extLst>
              <a:ext uri="{FF2B5EF4-FFF2-40B4-BE49-F238E27FC236}">
                <a16:creationId xmlns:a16="http://schemas.microsoft.com/office/drawing/2014/main" id="{BCB2C184-527C-ED4A-BB69-5B6455C40B01}"/>
              </a:ext>
            </a:extLst>
          </p:cNvPr>
          <p:cNvSpPr txBox="1"/>
          <p:nvPr/>
        </p:nvSpPr>
        <p:spPr>
          <a:xfrm>
            <a:off x="4736756" y="107093"/>
            <a:ext cx="4240263" cy="523220"/>
          </a:xfrm>
          <a:prstGeom prst="rect">
            <a:avLst/>
          </a:prstGeom>
          <a:noFill/>
        </p:spPr>
        <p:txBody>
          <a:bodyPr wrap="none" rtlCol="0">
            <a:spAutoFit/>
          </a:bodyPr>
          <a:lstStyle/>
          <a:p>
            <a:r>
              <a:rPr lang="en-VN"/>
              <a:t>Phù hợp cho dev để debug nhưng quá nhiều thông</a:t>
            </a:r>
          </a:p>
          <a:p>
            <a:r>
              <a:rPr lang="en-US"/>
              <a:t>tin cho end-user</a:t>
            </a:r>
            <a:endParaRPr lang="en-VN"/>
          </a:p>
        </p:txBody>
      </p:sp>
    </p:spTree>
    <p:extLst>
      <p:ext uri="{BB962C8B-B14F-4D97-AF65-F5344CB8AC3E}">
        <p14:creationId xmlns:p14="http://schemas.microsoft.com/office/powerpoint/2010/main" val="2103986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3BD9-BC3E-3B4B-B00C-08479BE03BEF}"/>
              </a:ext>
            </a:extLst>
          </p:cNvPr>
          <p:cNvSpPr>
            <a:spLocks noGrp="1"/>
          </p:cNvSpPr>
          <p:nvPr>
            <p:ph type="title"/>
          </p:nvPr>
        </p:nvSpPr>
        <p:spPr/>
        <p:txBody>
          <a:bodyPr/>
          <a:lstStyle/>
          <a:p>
            <a:r>
              <a:rPr lang="en-VN"/>
              <a:t>Cách phổ biến để trả về lỗi</a:t>
            </a:r>
          </a:p>
        </p:txBody>
      </p:sp>
      <p:sp>
        <p:nvSpPr>
          <p:cNvPr id="3" name="Text Placeholder 2">
            <a:extLst>
              <a:ext uri="{FF2B5EF4-FFF2-40B4-BE49-F238E27FC236}">
                <a16:creationId xmlns:a16="http://schemas.microsoft.com/office/drawing/2014/main" id="{852151D4-B20D-3C44-8BAF-A037733352D1}"/>
              </a:ext>
            </a:extLst>
          </p:cNvPr>
          <p:cNvSpPr>
            <a:spLocks noGrp="1"/>
          </p:cNvSpPr>
          <p:nvPr>
            <p:ph type="body" idx="1"/>
          </p:nvPr>
        </p:nvSpPr>
        <p:spPr/>
        <p:txBody>
          <a:bodyPr/>
          <a:lstStyle/>
          <a:p>
            <a:r>
              <a:rPr lang="en-VN"/>
              <a:t>Cách 1: </a:t>
            </a:r>
            <a:r>
              <a:rPr lang="en-US"/>
              <a:t>@ExceptionHandler trực tiếp trong controller</a:t>
            </a:r>
          </a:p>
          <a:p>
            <a:r>
              <a:rPr lang="en-US"/>
              <a:t>Cách 2: @RestControllerAdvice kết hợp với ResponseEntityExceptionHandler</a:t>
            </a:r>
          </a:p>
          <a:p>
            <a:endParaRPr lang="en-US"/>
          </a:p>
          <a:p>
            <a:pPr marL="114300" indent="0">
              <a:buNone/>
            </a:pPr>
            <a:r>
              <a:rPr lang="en-US"/>
              <a:t>Xem dự án mẫu bmiservice</a:t>
            </a:r>
          </a:p>
          <a:p>
            <a:endParaRPr lang="en-VN"/>
          </a:p>
        </p:txBody>
      </p:sp>
      <p:sp>
        <p:nvSpPr>
          <p:cNvPr id="4" name="Rectangle 3">
            <a:extLst>
              <a:ext uri="{FF2B5EF4-FFF2-40B4-BE49-F238E27FC236}">
                <a16:creationId xmlns:a16="http://schemas.microsoft.com/office/drawing/2014/main" id="{F25EA8D5-9CFF-BB46-86B1-D1A9C3F77599}"/>
              </a:ext>
            </a:extLst>
          </p:cNvPr>
          <p:cNvSpPr/>
          <p:nvPr/>
        </p:nvSpPr>
        <p:spPr>
          <a:xfrm>
            <a:off x="4205416" y="2238568"/>
            <a:ext cx="4572000" cy="2462213"/>
          </a:xfrm>
          <a:prstGeom prst="rect">
            <a:avLst/>
          </a:prstGeom>
        </p:spPr>
        <p:txBody>
          <a:bodyPr>
            <a:spAutoFit/>
          </a:bodyPr>
          <a:lstStyle/>
          <a:p>
            <a:r>
              <a:rPr lang="en-US">
                <a:latin typeface="SF Mono" panose="020B0009000002000000" pitchFamily="49" charset="0"/>
                <a:ea typeface="RobotoMono Nerd Font" pitchFamily="2" charset="0"/>
                <a:cs typeface="SF Mono" panose="020B0009000002000000" pitchFamily="49" charset="0"/>
              </a:rPr>
              <a:t>.</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controller</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 BMIController.java</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 BMIController2.java</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 CustomExceptionHandler.java</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 DoctorController.java</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exception</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 APIError.java</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 BMIException.java</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 BMILogicException.java</a:t>
            </a:r>
            <a:br>
              <a:rPr lang="en-US">
                <a:latin typeface="SF Mono" panose="020B0009000002000000" pitchFamily="49" charset="0"/>
                <a:ea typeface="RobotoMono Nerd Font" pitchFamily="2" charset="0"/>
                <a:cs typeface="SF Mono" panose="020B0009000002000000" pitchFamily="49" charset="0"/>
              </a:rPr>
            </a:br>
            <a:r>
              <a:rPr lang="en-US">
                <a:latin typeface="SF Mono" panose="020B0009000002000000" pitchFamily="49" charset="0"/>
                <a:ea typeface="RobotoMono Nerd Font" pitchFamily="2" charset="0"/>
                <a:cs typeface="SF Mono" panose="020B0009000002000000" pitchFamily="49" charset="0"/>
              </a:rPr>
              <a:t>│ └── RecordNotFoundException.java</a:t>
            </a:r>
            <a:endParaRPr lang="en-VN">
              <a:latin typeface="SF Mono" panose="020B0009000002000000" pitchFamily="49" charset="0"/>
              <a:ea typeface="RobotoMono Nerd Font" pitchFamily="2" charset="0"/>
              <a:cs typeface="SF Mono" panose="020B0009000002000000" pitchFamily="49" charset="0"/>
            </a:endParaRPr>
          </a:p>
        </p:txBody>
      </p:sp>
    </p:spTree>
    <p:extLst>
      <p:ext uri="{BB962C8B-B14F-4D97-AF65-F5344CB8AC3E}">
        <p14:creationId xmlns:p14="http://schemas.microsoft.com/office/powerpoint/2010/main" val="1565527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7A3F3B-5CA8-BF44-AB1D-5A58C91FDA58}"/>
              </a:ext>
            </a:extLst>
          </p:cNvPr>
          <p:cNvSpPr/>
          <p:nvPr/>
        </p:nvSpPr>
        <p:spPr>
          <a:xfrm>
            <a:off x="1787610" y="222421"/>
            <a:ext cx="3451655" cy="963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VN">
                <a:solidFill>
                  <a:srgbClr val="FFFF00"/>
                </a:solidFill>
                <a:latin typeface="RobotoMono Nerd Font" pitchFamily="2" charset="0"/>
                <a:ea typeface="RobotoMono Nerd Font" pitchFamily="2" charset="0"/>
              </a:rPr>
              <a:t>@Controller </a:t>
            </a:r>
            <a:r>
              <a:rPr lang="en-VN">
                <a:latin typeface="RobotoMono Nerd Font" pitchFamily="2" charset="0"/>
                <a:ea typeface="RobotoMono Nerd Font" pitchFamily="2" charset="0"/>
              </a:rPr>
              <a:t>HomeController</a:t>
            </a:r>
          </a:p>
        </p:txBody>
      </p:sp>
      <p:sp>
        <p:nvSpPr>
          <p:cNvPr id="3" name="Rectangle 2">
            <a:extLst>
              <a:ext uri="{FF2B5EF4-FFF2-40B4-BE49-F238E27FC236}">
                <a16:creationId xmlns:a16="http://schemas.microsoft.com/office/drawing/2014/main" id="{B0EC8913-2170-0E4F-A280-366364D34A47}"/>
              </a:ext>
            </a:extLst>
          </p:cNvPr>
          <p:cNvSpPr/>
          <p:nvPr/>
        </p:nvSpPr>
        <p:spPr>
          <a:xfrm>
            <a:off x="1791729" y="1355123"/>
            <a:ext cx="3464011" cy="869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VN">
                <a:solidFill>
                  <a:srgbClr val="FFFF00"/>
                </a:solidFill>
                <a:latin typeface="RobotoMono Nerd Font" pitchFamily="2" charset="0"/>
                <a:ea typeface="RobotoMono Nerd Font" pitchFamily="2" charset="0"/>
              </a:rPr>
              <a:t>@RestController </a:t>
            </a:r>
            <a:r>
              <a:rPr lang="en-VN">
                <a:latin typeface="RobotoMono Nerd Font" pitchFamily="2" charset="0"/>
                <a:ea typeface="RobotoMono Nerd Font" pitchFamily="2" charset="0"/>
              </a:rPr>
              <a:t>FilmController</a:t>
            </a:r>
          </a:p>
        </p:txBody>
      </p:sp>
      <p:sp>
        <p:nvSpPr>
          <p:cNvPr id="4" name="Rectangle 3">
            <a:extLst>
              <a:ext uri="{FF2B5EF4-FFF2-40B4-BE49-F238E27FC236}">
                <a16:creationId xmlns:a16="http://schemas.microsoft.com/office/drawing/2014/main" id="{3DE408CD-8F7D-4C49-ABBC-EAE891B9D24C}"/>
              </a:ext>
            </a:extLst>
          </p:cNvPr>
          <p:cNvSpPr/>
          <p:nvPr/>
        </p:nvSpPr>
        <p:spPr>
          <a:xfrm>
            <a:off x="1853512" y="675502"/>
            <a:ext cx="3311611" cy="41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rgbClr val="7030A0"/>
                </a:solidFill>
                <a:latin typeface="RobotoMono Nerd Font" pitchFamily="2" charset="0"/>
                <a:ea typeface="RobotoMono Nerd Font" pitchFamily="2" charset="0"/>
              </a:rPr>
              <a:t>@ExceptionHandler</a:t>
            </a:r>
            <a:r>
              <a:rPr lang="en-US" sz="1100">
                <a:solidFill>
                  <a:schemeClr val="bg2"/>
                </a:solidFill>
                <a:latin typeface="RobotoMono Nerd Font" pitchFamily="2" charset="0"/>
                <a:ea typeface="RobotoMono Nerd Font" pitchFamily="2" charset="0"/>
              </a:rPr>
              <a:t>({ExceptionA.class})</a:t>
            </a:r>
          </a:p>
        </p:txBody>
      </p:sp>
      <p:sp>
        <p:nvSpPr>
          <p:cNvPr id="5" name="Rectangle 4">
            <a:extLst>
              <a:ext uri="{FF2B5EF4-FFF2-40B4-BE49-F238E27FC236}">
                <a16:creationId xmlns:a16="http://schemas.microsoft.com/office/drawing/2014/main" id="{24A753D4-177C-3346-B781-E9BB599E50D8}"/>
              </a:ext>
            </a:extLst>
          </p:cNvPr>
          <p:cNvSpPr/>
          <p:nvPr/>
        </p:nvSpPr>
        <p:spPr>
          <a:xfrm>
            <a:off x="1874108" y="1701112"/>
            <a:ext cx="3299253" cy="41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rgbClr val="7030A0"/>
                </a:solidFill>
                <a:latin typeface="RobotoMono Nerd Font" pitchFamily="2" charset="0"/>
                <a:ea typeface="RobotoMono Nerd Font" pitchFamily="2" charset="0"/>
              </a:rPr>
              <a:t>@ExceptionHandler</a:t>
            </a:r>
            <a:r>
              <a:rPr lang="en-US" sz="1100">
                <a:solidFill>
                  <a:schemeClr val="bg2"/>
                </a:solidFill>
                <a:latin typeface="RobotoMono Nerd Font" pitchFamily="2" charset="0"/>
                <a:ea typeface="RobotoMono Nerd Font" pitchFamily="2" charset="0"/>
              </a:rPr>
              <a:t>({ExceptionB.class})</a:t>
            </a:r>
          </a:p>
        </p:txBody>
      </p:sp>
      <p:sp>
        <p:nvSpPr>
          <p:cNvPr id="6" name="Right Brace 5">
            <a:extLst>
              <a:ext uri="{FF2B5EF4-FFF2-40B4-BE49-F238E27FC236}">
                <a16:creationId xmlns:a16="http://schemas.microsoft.com/office/drawing/2014/main" id="{88FCE0B6-CC70-394E-AE62-5CE739F442C4}"/>
              </a:ext>
            </a:extLst>
          </p:cNvPr>
          <p:cNvSpPr/>
          <p:nvPr/>
        </p:nvSpPr>
        <p:spPr>
          <a:xfrm rot="5400000">
            <a:off x="3587580" y="589013"/>
            <a:ext cx="247134" cy="401182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7" name="Rectangle 6">
            <a:extLst>
              <a:ext uri="{FF2B5EF4-FFF2-40B4-BE49-F238E27FC236}">
                <a16:creationId xmlns:a16="http://schemas.microsoft.com/office/drawing/2014/main" id="{9490DFF0-8DA9-F246-A320-52829F4C85E7}"/>
              </a:ext>
            </a:extLst>
          </p:cNvPr>
          <p:cNvSpPr/>
          <p:nvPr/>
        </p:nvSpPr>
        <p:spPr>
          <a:xfrm>
            <a:off x="1668162" y="3702906"/>
            <a:ext cx="4139514" cy="1075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VN">
                <a:solidFill>
                  <a:srgbClr val="FFFF00"/>
                </a:solidFill>
                <a:latin typeface="RobotoMono Nerd Font" pitchFamily="2" charset="0"/>
                <a:ea typeface="RobotoMono Nerd Font" pitchFamily="2" charset="0"/>
              </a:rPr>
              <a:t>@RestControllerAdvice </a:t>
            </a:r>
            <a:r>
              <a:rPr lang="en-VN">
                <a:latin typeface="RobotoMono Nerd Font" pitchFamily="2" charset="0"/>
                <a:ea typeface="RobotoMono Nerd Font" pitchFamily="2" charset="0"/>
              </a:rPr>
              <a:t>HomeController</a:t>
            </a:r>
          </a:p>
        </p:txBody>
      </p:sp>
      <p:sp>
        <p:nvSpPr>
          <p:cNvPr id="9" name="Rectangle 8">
            <a:extLst>
              <a:ext uri="{FF2B5EF4-FFF2-40B4-BE49-F238E27FC236}">
                <a16:creationId xmlns:a16="http://schemas.microsoft.com/office/drawing/2014/main" id="{C1ABC34C-90F2-8848-AD26-BEB1B80CAD4B}"/>
              </a:ext>
            </a:extLst>
          </p:cNvPr>
          <p:cNvSpPr/>
          <p:nvPr/>
        </p:nvSpPr>
        <p:spPr>
          <a:xfrm>
            <a:off x="1968843" y="2809102"/>
            <a:ext cx="3542270" cy="510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RobotoMono Nerd Font" pitchFamily="2" charset="0"/>
                <a:ea typeface="RobotoMono Nerd Font" pitchFamily="2" charset="0"/>
              </a:rPr>
              <a:t>ResponseEntityExceptionHandler</a:t>
            </a:r>
          </a:p>
        </p:txBody>
      </p:sp>
      <p:sp>
        <p:nvSpPr>
          <p:cNvPr id="10" name="TextBox 9">
            <a:extLst>
              <a:ext uri="{FF2B5EF4-FFF2-40B4-BE49-F238E27FC236}">
                <a16:creationId xmlns:a16="http://schemas.microsoft.com/office/drawing/2014/main" id="{DF743DEF-C186-D84C-AFCD-7F63BD1E6126}"/>
              </a:ext>
            </a:extLst>
          </p:cNvPr>
          <p:cNvSpPr txBox="1"/>
          <p:nvPr/>
        </p:nvSpPr>
        <p:spPr>
          <a:xfrm>
            <a:off x="5741773" y="2257167"/>
            <a:ext cx="3151825" cy="523220"/>
          </a:xfrm>
          <a:prstGeom prst="rect">
            <a:avLst/>
          </a:prstGeom>
          <a:noFill/>
        </p:spPr>
        <p:txBody>
          <a:bodyPr wrap="none" rtlCol="0">
            <a:spAutoFit/>
          </a:bodyPr>
          <a:lstStyle/>
          <a:p>
            <a:r>
              <a:rPr lang="en-VN"/>
              <a:t>Bắt Exception từ tất cả các Controller</a:t>
            </a:r>
          </a:p>
          <a:p>
            <a:r>
              <a:rPr lang="en-VN"/>
              <a:t>quăng ra</a:t>
            </a:r>
          </a:p>
        </p:txBody>
      </p:sp>
      <p:sp>
        <p:nvSpPr>
          <p:cNvPr id="11" name="Rectangle 10">
            <a:extLst>
              <a:ext uri="{FF2B5EF4-FFF2-40B4-BE49-F238E27FC236}">
                <a16:creationId xmlns:a16="http://schemas.microsoft.com/office/drawing/2014/main" id="{F852E22E-DC53-334E-B1F3-0A9DEF4879E4}"/>
              </a:ext>
            </a:extLst>
          </p:cNvPr>
          <p:cNvSpPr/>
          <p:nvPr/>
        </p:nvSpPr>
        <p:spPr>
          <a:xfrm>
            <a:off x="1853514" y="4044777"/>
            <a:ext cx="3739977" cy="64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rgbClr val="7030A0"/>
                </a:solidFill>
                <a:latin typeface="RobotoMono Nerd Font" pitchFamily="2" charset="0"/>
                <a:ea typeface="RobotoMono Nerd Font" pitchFamily="2" charset="0"/>
              </a:rPr>
              <a:t>@ExceptionHandler</a:t>
            </a:r>
            <a:r>
              <a:rPr lang="en-US" sz="1100">
                <a:solidFill>
                  <a:schemeClr val="bg2"/>
                </a:solidFill>
                <a:latin typeface="RobotoMono Nerd Font" pitchFamily="2" charset="0"/>
                <a:ea typeface="RobotoMono Nerd Font" pitchFamily="2" charset="0"/>
              </a:rPr>
              <a:t>({ExceptionC.class})</a:t>
            </a:r>
            <a:br>
              <a:rPr lang="en-US" sz="1100">
                <a:solidFill>
                  <a:schemeClr val="bg2"/>
                </a:solidFill>
                <a:latin typeface="RobotoMono Nerd Font" pitchFamily="2" charset="0"/>
                <a:ea typeface="RobotoMono Nerd Font" pitchFamily="2" charset="0"/>
              </a:rPr>
            </a:br>
            <a:r>
              <a:rPr lang="en-US" sz="1100">
                <a:solidFill>
                  <a:srgbClr val="7030A0"/>
                </a:solidFill>
                <a:latin typeface="RobotoMono Nerd Font" pitchFamily="2" charset="0"/>
                <a:ea typeface="RobotoMono Nerd Font" pitchFamily="2" charset="0"/>
              </a:rPr>
              <a:t>@ExceptionHandler</a:t>
            </a:r>
            <a:r>
              <a:rPr lang="en-US" sz="1100">
                <a:solidFill>
                  <a:schemeClr val="bg2"/>
                </a:solidFill>
                <a:latin typeface="RobotoMono Nerd Font" pitchFamily="2" charset="0"/>
                <a:ea typeface="RobotoMono Nerd Font" pitchFamily="2" charset="0"/>
              </a:rPr>
              <a:t>({ExceptionD.class})</a:t>
            </a:r>
            <a:br>
              <a:rPr lang="en-US" sz="1100">
                <a:solidFill>
                  <a:schemeClr val="bg2"/>
                </a:solidFill>
                <a:latin typeface="RobotoMono Nerd Font" pitchFamily="2" charset="0"/>
                <a:ea typeface="RobotoMono Nerd Font" pitchFamily="2" charset="0"/>
              </a:rPr>
            </a:br>
            <a:r>
              <a:rPr lang="en-US" sz="1100">
                <a:solidFill>
                  <a:srgbClr val="7030A0"/>
                </a:solidFill>
                <a:latin typeface="RobotoMono Nerd Font" pitchFamily="2" charset="0"/>
                <a:ea typeface="RobotoMono Nerd Font" pitchFamily="2" charset="0"/>
              </a:rPr>
              <a:t>@ExceptionHandler</a:t>
            </a:r>
            <a:r>
              <a:rPr lang="en-US" sz="1100">
                <a:solidFill>
                  <a:schemeClr val="bg2"/>
                </a:solidFill>
                <a:latin typeface="RobotoMono Nerd Font" pitchFamily="2" charset="0"/>
                <a:ea typeface="RobotoMono Nerd Font" pitchFamily="2" charset="0"/>
              </a:rPr>
              <a:t>({ExceptionE.class})</a:t>
            </a:r>
            <a:endParaRPr lang="en-US" sz="1100">
              <a:solidFill>
                <a:schemeClr val="bg2"/>
              </a:solidFill>
            </a:endParaRPr>
          </a:p>
          <a:p>
            <a:endParaRPr lang="en-US" sz="1100">
              <a:solidFill>
                <a:schemeClr val="bg2"/>
              </a:solidFill>
            </a:endParaRPr>
          </a:p>
        </p:txBody>
      </p:sp>
      <p:cxnSp>
        <p:nvCxnSpPr>
          <p:cNvPr id="13" name="Straight Arrow Connector 12">
            <a:extLst>
              <a:ext uri="{FF2B5EF4-FFF2-40B4-BE49-F238E27FC236}">
                <a16:creationId xmlns:a16="http://schemas.microsoft.com/office/drawing/2014/main" id="{5C8A23F7-C05D-A44A-821D-1B380979FBFF}"/>
              </a:ext>
            </a:extLst>
          </p:cNvPr>
          <p:cNvCxnSpPr>
            <a:stCxn id="7" idx="0"/>
            <a:endCxn id="9" idx="2"/>
          </p:cNvCxnSpPr>
          <p:nvPr/>
        </p:nvCxnSpPr>
        <p:spPr>
          <a:xfrm flipV="1">
            <a:off x="3737919" y="3319848"/>
            <a:ext cx="2059" cy="3830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00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0EDF70-24EE-754F-881C-577B035A7277}"/>
              </a:ext>
            </a:extLst>
          </p:cNvPr>
          <p:cNvSpPr/>
          <p:nvPr/>
        </p:nvSpPr>
        <p:spPr>
          <a:xfrm>
            <a:off x="3721724" y="1290333"/>
            <a:ext cx="1231795" cy="44586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Throwable</a:t>
            </a:r>
          </a:p>
        </p:txBody>
      </p:sp>
      <p:sp>
        <p:nvSpPr>
          <p:cNvPr id="3" name="Rectangle 2">
            <a:extLst>
              <a:ext uri="{FF2B5EF4-FFF2-40B4-BE49-F238E27FC236}">
                <a16:creationId xmlns:a16="http://schemas.microsoft.com/office/drawing/2014/main" id="{91BA9351-5406-4A47-8CF0-7C3632F305DF}"/>
              </a:ext>
            </a:extLst>
          </p:cNvPr>
          <p:cNvSpPr/>
          <p:nvPr/>
        </p:nvSpPr>
        <p:spPr>
          <a:xfrm>
            <a:off x="4515212" y="2039738"/>
            <a:ext cx="1231795" cy="47483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Exception</a:t>
            </a:r>
          </a:p>
        </p:txBody>
      </p:sp>
      <p:cxnSp>
        <p:nvCxnSpPr>
          <p:cNvPr id="5" name="Straight Arrow Connector 4">
            <a:extLst>
              <a:ext uri="{FF2B5EF4-FFF2-40B4-BE49-F238E27FC236}">
                <a16:creationId xmlns:a16="http://schemas.microsoft.com/office/drawing/2014/main" id="{11C99A20-1FEE-FA42-B318-CDA12DAF0BA0}"/>
              </a:ext>
            </a:extLst>
          </p:cNvPr>
          <p:cNvCxnSpPr>
            <a:stCxn id="3" idx="0"/>
            <a:endCxn id="2" idx="2"/>
          </p:cNvCxnSpPr>
          <p:nvPr/>
        </p:nvCxnSpPr>
        <p:spPr>
          <a:xfrm flipH="1" flipV="1">
            <a:off x="4337622" y="1736198"/>
            <a:ext cx="793488" cy="3035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C179C48-42B3-7749-9A30-D44F797AEE29}"/>
              </a:ext>
            </a:extLst>
          </p:cNvPr>
          <p:cNvSpPr/>
          <p:nvPr/>
        </p:nvSpPr>
        <p:spPr>
          <a:xfrm>
            <a:off x="3132906" y="2993185"/>
            <a:ext cx="1804870" cy="4748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RunTimeException</a:t>
            </a:r>
          </a:p>
        </p:txBody>
      </p:sp>
      <p:sp>
        <p:nvSpPr>
          <p:cNvPr id="9" name="Rectangle 8">
            <a:extLst>
              <a:ext uri="{FF2B5EF4-FFF2-40B4-BE49-F238E27FC236}">
                <a16:creationId xmlns:a16="http://schemas.microsoft.com/office/drawing/2014/main" id="{B1B86DDD-618A-394C-A8C6-FDD0ED14C811}"/>
              </a:ext>
            </a:extLst>
          </p:cNvPr>
          <p:cNvSpPr/>
          <p:nvPr/>
        </p:nvSpPr>
        <p:spPr>
          <a:xfrm>
            <a:off x="3722984" y="573675"/>
            <a:ext cx="1231795" cy="44586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Serializable</a:t>
            </a:r>
          </a:p>
        </p:txBody>
      </p:sp>
      <p:cxnSp>
        <p:nvCxnSpPr>
          <p:cNvPr id="11" name="Straight Arrow Connector 10">
            <a:extLst>
              <a:ext uri="{FF2B5EF4-FFF2-40B4-BE49-F238E27FC236}">
                <a16:creationId xmlns:a16="http://schemas.microsoft.com/office/drawing/2014/main" id="{3C5279E5-172D-1E4C-8971-1669D73728E4}"/>
              </a:ext>
            </a:extLst>
          </p:cNvPr>
          <p:cNvCxnSpPr>
            <a:stCxn id="2" idx="0"/>
            <a:endCxn id="9" idx="2"/>
          </p:cNvCxnSpPr>
          <p:nvPr/>
        </p:nvCxnSpPr>
        <p:spPr>
          <a:xfrm flipV="1">
            <a:off x="4337622" y="1019540"/>
            <a:ext cx="1260" cy="2707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43CD3E-A209-824F-9999-E5185E94438D}"/>
              </a:ext>
            </a:extLst>
          </p:cNvPr>
          <p:cNvCxnSpPr>
            <a:cxnSpLocks/>
            <a:stCxn id="7" idx="0"/>
            <a:endCxn id="3" idx="2"/>
          </p:cNvCxnSpPr>
          <p:nvPr/>
        </p:nvCxnSpPr>
        <p:spPr>
          <a:xfrm flipV="1">
            <a:off x="4035341" y="2514571"/>
            <a:ext cx="1095769" cy="4786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62EEEBA-E0EA-F942-A159-F79E4E2F39FB}"/>
              </a:ext>
            </a:extLst>
          </p:cNvPr>
          <p:cNvSpPr/>
          <p:nvPr/>
        </p:nvSpPr>
        <p:spPr>
          <a:xfrm>
            <a:off x="3049150" y="2033441"/>
            <a:ext cx="998785" cy="47483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Error</a:t>
            </a:r>
          </a:p>
        </p:txBody>
      </p:sp>
      <p:cxnSp>
        <p:nvCxnSpPr>
          <p:cNvPr id="21" name="Straight Arrow Connector 20">
            <a:extLst>
              <a:ext uri="{FF2B5EF4-FFF2-40B4-BE49-F238E27FC236}">
                <a16:creationId xmlns:a16="http://schemas.microsoft.com/office/drawing/2014/main" id="{7849E499-EB7C-664D-A95C-3C9E4945202E}"/>
              </a:ext>
            </a:extLst>
          </p:cNvPr>
          <p:cNvCxnSpPr>
            <a:stCxn id="19" idx="0"/>
            <a:endCxn id="2" idx="2"/>
          </p:cNvCxnSpPr>
          <p:nvPr/>
        </p:nvCxnSpPr>
        <p:spPr>
          <a:xfrm flipV="1">
            <a:off x="3548543" y="1736198"/>
            <a:ext cx="789079" cy="2972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5AF0733-B7A2-0441-B099-CED2014F43A7}"/>
              </a:ext>
            </a:extLst>
          </p:cNvPr>
          <p:cNvSpPr/>
          <p:nvPr/>
        </p:nvSpPr>
        <p:spPr>
          <a:xfrm>
            <a:off x="2985229" y="3736787"/>
            <a:ext cx="2100224" cy="689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1200"/>
              <a:t>NullPointerException</a:t>
            </a:r>
          </a:p>
          <a:p>
            <a:r>
              <a:rPr lang="en-VN" sz="1200"/>
              <a:t>NumberFormatException</a:t>
            </a:r>
          </a:p>
          <a:p>
            <a:r>
              <a:rPr lang="en-VN" sz="1200"/>
              <a:t>IndexOutOfBoundException</a:t>
            </a:r>
          </a:p>
        </p:txBody>
      </p:sp>
      <p:cxnSp>
        <p:nvCxnSpPr>
          <p:cNvPr id="27" name="Straight Arrow Connector 26">
            <a:extLst>
              <a:ext uri="{FF2B5EF4-FFF2-40B4-BE49-F238E27FC236}">
                <a16:creationId xmlns:a16="http://schemas.microsoft.com/office/drawing/2014/main" id="{13608CD9-A415-F449-B665-85D73E441DA9}"/>
              </a:ext>
            </a:extLst>
          </p:cNvPr>
          <p:cNvCxnSpPr>
            <a:cxnSpLocks/>
            <a:stCxn id="25" idx="0"/>
            <a:endCxn id="7" idx="2"/>
          </p:cNvCxnSpPr>
          <p:nvPr/>
        </p:nvCxnSpPr>
        <p:spPr>
          <a:xfrm flipV="1">
            <a:off x="4035341" y="3468018"/>
            <a:ext cx="0" cy="2687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656602B-58D4-FF4B-BFB5-564C0F7A1898}"/>
              </a:ext>
            </a:extLst>
          </p:cNvPr>
          <p:cNvSpPr/>
          <p:nvPr/>
        </p:nvSpPr>
        <p:spPr>
          <a:xfrm>
            <a:off x="5430256" y="3001291"/>
            <a:ext cx="1924701" cy="689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1200"/>
              <a:t>IOException</a:t>
            </a:r>
          </a:p>
          <a:p>
            <a:r>
              <a:rPr lang="en-VN" sz="1200"/>
              <a:t>SQLException</a:t>
            </a:r>
          </a:p>
          <a:p>
            <a:r>
              <a:rPr lang="en-VN" sz="1200"/>
              <a:t>MalformedURLException</a:t>
            </a:r>
          </a:p>
        </p:txBody>
      </p:sp>
      <p:cxnSp>
        <p:nvCxnSpPr>
          <p:cNvPr id="33" name="Straight Arrow Connector 32">
            <a:extLst>
              <a:ext uri="{FF2B5EF4-FFF2-40B4-BE49-F238E27FC236}">
                <a16:creationId xmlns:a16="http://schemas.microsoft.com/office/drawing/2014/main" id="{246C2A4A-D08E-1B45-ACF8-DA941CA10299}"/>
              </a:ext>
            </a:extLst>
          </p:cNvPr>
          <p:cNvCxnSpPr>
            <a:cxnSpLocks/>
            <a:stCxn id="32" idx="0"/>
            <a:endCxn id="3" idx="2"/>
          </p:cNvCxnSpPr>
          <p:nvPr/>
        </p:nvCxnSpPr>
        <p:spPr>
          <a:xfrm flipH="1" flipV="1">
            <a:off x="5131110" y="2514571"/>
            <a:ext cx="1261497" cy="4867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305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2F4A48-D634-8D4F-8BD3-299BA24DCA31}"/>
              </a:ext>
            </a:extLst>
          </p:cNvPr>
          <p:cNvSpPr/>
          <p:nvPr/>
        </p:nvSpPr>
        <p:spPr>
          <a:xfrm>
            <a:off x="74141" y="998484"/>
            <a:ext cx="8946291" cy="3904659"/>
          </a:xfrm>
          <a:prstGeom prst="rect">
            <a:avLst/>
          </a:prstGeom>
          <a:solidFill>
            <a:schemeClr val="bg2"/>
          </a:solidFill>
        </p:spPr>
        <p:txBody>
          <a:bodyPr wrap="square">
            <a:spAutoFit/>
          </a:bodyPr>
          <a:lstStyle/>
          <a:p>
            <a:pPr>
              <a:lnSpc>
                <a:spcPct val="130000"/>
              </a:lnSpc>
            </a:pP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ExceptionHandler</a:t>
            </a:r>
            <a:r>
              <a:rPr lang="en-US" sz="1600">
                <a:solidFill>
                  <a:srgbClr val="D4D4D4"/>
                </a:solidFill>
                <a:latin typeface="RobotoMono Nerd Font" pitchFamily="2" charset="0"/>
                <a:ea typeface="RobotoMono Nerd Font" pitchFamily="2" charset="0"/>
              </a:rPr>
              <a:t>({ </a:t>
            </a:r>
            <a:r>
              <a:rPr lang="en-US" sz="1600">
                <a:solidFill>
                  <a:srgbClr val="4EC9B0"/>
                </a:solidFill>
                <a:latin typeface="RobotoMono Nerd Font" pitchFamily="2" charset="0"/>
                <a:ea typeface="RobotoMono Nerd Font" pitchFamily="2" charset="0"/>
              </a:rPr>
              <a:t>BMIException</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class</a:t>
            </a:r>
            <a:r>
              <a:rPr lang="en-US" sz="1600">
                <a:solidFill>
                  <a:srgbClr val="D4D4D4"/>
                </a:solidFill>
                <a:latin typeface="RobotoMono Nerd Font" pitchFamily="2" charset="0"/>
                <a:ea typeface="RobotoMono Nerd Font" pitchFamily="2" charset="0"/>
              </a:rPr>
              <a:t> })</a:t>
            </a:r>
          </a:p>
          <a:p>
            <a:pPr>
              <a:lnSpc>
                <a:spcPct val="130000"/>
              </a:lnSpc>
            </a:pPr>
            <a:r>
              <a:rPr lang="en-US" sz="1600">
                <a:solidFill>
                  <a:srgbClr val="569CD6"/>
                </a:solidFill>
                <a:latin typeface="RobotoMono Nerd Font" pitchFamily="2" charset="0"/>
                <a:ea typeface="RobotoMono Nerd Font" pitchFamily="2" charset="0"/>
              </a:rPr>
              <a:t>public</a:t>
            </a:r>
            <a:r>
              <a:rPr lang="en-US" sz="1600">
                <a:solidFill>
                  <a:srgbClr val="D4D4D4"/>
                </a:solidFill>
                <a:latin typeface="RobotoMono Nerd Font" pitchFamily="2" charset="0"/>
                <a:ea typeface="RobotoMono Nerd Font" pitchFamily="2" charset="0"/>
              </a:rPr>
              <a:t> </a:t>
            </a:r>
            <a:r>
              <a:rPr lang="en-US" sz="1600">
                <a:solidFill>
                  <a:srgbClr val="4EC9B0"/>
                </a:solidFill>
                <a:latin typeface="RobotoMono Nerd Font" pitchFamily="2" charset="0"/>
                <a:ea typeface="RobotoMono Nerd Font" pitchFamily="2" charset="0"/>
              </a:rPr>
              <a:t>ResponseEntity</a:t>
            </a:r>
            <a:r>
              <a:rPr lang="en-US" sz="1600">
                <a:solidFill>
                  <a:srgbClr val="D4D4D4"/>
                </a:solidFill>
                <a:latin typeface="RobotoMono Nerd Font" pitchFamily="2" charset="0"/>
                <a:ea typeface="RobotoMono Nerd Font" pitchFamily="2" charset="0"/>
              </a:rPr>
              <a:t>&lt;</a:t>
            </a:r>
            <a:r>
              <a:rPr lang="en-US" sz="1600">
                <a:solidFill>
                  <a:srgbClr val="4EC9B0"/>
                </a:solidFill>
                <a:latin typeface="RobotoMono Nerd Font" pitchFamily="2" charset="0"/>
                <a:ea typeface="RobotoMono Nerd Font" pitchFamily="2" charset="0"/>
              </a:rPr>
              <a:t>APIError</a:t>
            </a:r>
            <a:r>
              <a:rPr lang="en-US" sz="1600">
                <a:solidFill>
                  <a:srgbClr val="D4D4D4"/>
                </a:solidFill>
                <a:latin typeface="RobotoMono Nerd Font" pitchFamily="2" charset="0"/>
                <a:ea typeface="RobotoMono Nerd Font" pitchFamily="2" charset="0"/>
              </a:rPr>
              <a:t>&gt; </a:t>
            </a:r>
            <a:r>
              <a:rPr lang="en-US" sz="1600">
                <a:solidFill>
                  <a:srgbClr val="DCDCAA"/>
                </a:solidFill>
                <a:latin typeface="RobotoMono Nerd Font" pitchFamily="2" charset="0"/>
                <a:ea typeface="RobotoMono Nerd Font" pitchFamily="2" charset="0"/>
              </a:rPr>
              <a:t>handleException</a:t>
            </a: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BMIException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ex</a:t>
            </a:r>
            <a:r>
              <a:rPr lang="en-US" sz="1600">
                <a:solidFill>
                  <a:srgbClr val="D4D4D4"/>
                </a:solidFill>
                <a:latin typeface="RobotoMono Nerd Font" pitchFamily="2" charset="0"/>
                <a:ea typeface="RobotoMono Nerd Font" pitchFamily="2" charset="0"/>
              </a:rPr>
              <a:t>) {</a:t>
            </a:r>
          </a:p>
          <a:p>
            <a:pPr>
              <a:lnSpc>
                <a:spcPct val="130000"/>
              </a:lnSpc>
            </a:pPr>
            <a:r>
              <a:rPr lang="en-US" sz="1600">
                <a:solidFill>
                  <a:srgbClr val="C586C0"/>
                </a:solidFill>
                <a:latin typeface="RobotoMono Nerd Font" pitchFamily="2" charset="0"/>
                <a:ea typeface="RobotoMono Nerd Font" pitchFamily="2" charset="0"/>
              </a:rPr>
              <a:t> return</a:t>
            </a:r>
            <a:r>
              <a:rPr lang="en-US" sz="1600">
                <a:solidFill>
                  <a:srgbClr val="D4D4D4"/>
                </a:solidFill>
                <a:latin typeface="RobotoMono Nerd Font" pitchFamily="2" charset="0"/>
                <a:ea typeface="RobotoMono Nerd Font" pitchFamily="2" charset="0"/>
              </a:rPr>
              <a:t> </a:t>
            </a:r>
            <a:r>
              <a:rPr lang="en-US" sz="1600">
                <a:solidFill>
                  <a:srgbClr val="4EC9B0"/>
                </a:solidFill>
                <a:latin typeface="RobotoMono Nerd Font" pitchFamily="2" charset="0"/>
                <a:ea typeface="RobotoMono Nerd Font" pitchFamily="2" charset="0"/>
              </a:rPr>
              <a:t>ResponseEntity</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badRequest</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body</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new</a:t>
            </a:r>
            <a:r>
              <a:rPr lang="en-US" sz="1600">
                <a:solidFill>
                  <a:srgbClr val="D4D4D4"/>
                </a:solidFill>
                <a:latin typeface="RobotoMono Nerd Font" pitchFamily="2" charset="0"/>
                <a:ea typeface="RobotoMono Nerd Font" pitchFamily="2" charset="0"/>
              </a:rPr>
              <a:t> </a:t>
            </a:r>
            <a:r>
              <a:rPr lang="en-US" sz="1600">
                <a:solidFill>
                  <a:srgbClr val="DCDCAA"/>
                </a:solidFill>
                <a:latin typeface="RobotoMono Nerd Font" pitchFamily="2" charset="0"/>
                <a:ea typeface="RobotoMono Nerd Font" pitchFamily="2" charset="0"/>
              </a:rPr>
              <a:t>APIError</a:t>
            </a:r>
            <a:r>
              <a:rPr lang="en-US" sz="1600">
                <a:solidFill>
                  <a:srgbClr val="D4D4D4"/>
                </a:solidFill>
                <a:latin typeface="RobotoMono Nerd Font" pitchFamily="2" charset="0"/>
                <a:ea typeface="RobotoMono Nerd Font" pitchFamily="2" charset="0"/>
              </a:rPr>
              <a:t>(</a:t>
            </a:r>
            <a:r>
              <a:rPr lang="en-US" sz="1600">
                <a:solidFill>
                  <a:srgbClr val="CE9178"/>
                </a:solidFill>
                <a:latin typeface="RobotoMono Nerd Font" pitchFamily="2" charset="0"/>
                <a:ea typeface="RobotoMono Nerd Font" pitchFamily="2" charset="0"/>
              </a:rPr>
              <a:t>"Dữ liệu đầu vào không hợp lệ"</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ex</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getMessage</a:t>
            </a:r>
            <a:r>
              <a:rPr lang="en-US" sz="1600">
                <a:solidFill>
                  <a:srgbClr val="D4D4D4"/>
                </a:solidFill>
                <a:latin typeface="RobotoMono Nerd Font" pitchFamily="2" charset="0"/>
                <a:ea typeface="RobotoMono Nerd Font" pitchFamily="2" charset="0"/>
              </a:rPr>
              <a:t>()));</a:t>
            </a:r>
          </a:p>
          <a:p>
            <a:pPr>
              <a:lnSpc>
                <a:spcPct val="130000"/>
              </a:lnSpc>
            </a:pPr>
            <a:r>
              <a:rPr lang="en-US" sz="1600">
                <a:solidFill>
                  <a:srgbClr val="D4D4D4"/>
                </a:solidFill>
                <a:latin typeface="RobotoMono Nerd Font" pitchFamily="2" charset="0"/>
                <a:ea typeface="RobotoMono Nerd Font" pitchFamily="2" charset="0"/>
              </a:rPr>
              <a:t>}</a:t>
            </a:r>
          </a:p>
          <a:p>
            <a:pPr>
              <a:lnSpc>
                <a:spcPct val="130000"/>
              </a:lnSpc>
            </a:pPr>
            <a:br>
              <a:rPr lang="en-US" sz="1600">
                <a:solidFill>
                  <a:srgbClr val="D4D4D4"/>
                </a:solidFill>
                <a:latin typeface="RobotoMono Nerd Font" pitchFamily="2" charset="0"/>
                <a:ea typeface="RobotoMono Nerd Font" pitchFamily="2" charset="0"/>
              </a:rPr>
            </a:b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ExceptionHandler</a:t>
            </a:r>
            <a:r>
              <a:rPr lang="en-US" sz="1600">
                <a:solidFill>
                  <a:srgbClr val="D4D4D4"/>
                </a:solidFill>
                <a:latin typeface="RobotoMono Nerd Font" pitchFamily="2" charset="0"/>
                <a:ea typeface="RobotoMono Nerd Font" pitchFamily="2" charset="0"/>
              </a:rPr>
              <a:t>({ </a:t>
            </a:r>
            <a:r>
              <a:rPr lang="en-US" sz="1600">
                <a:solidFill>
                  <a:srgbClr val="4EC9B0"/>
                </a:solidFill>
                <a:latin typeface="RobotoMono Nerd Font" pitchFamily="2" charset="0"/>
                <a:ea typeface="RobotoMono Nerd Font" pitchFamily="2" charset="0"/>
              </a:rPr>
              <a:t>BMILogicException</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class</a:t>
            </a:r>
            <a:r>
              <a:rPr lang="en-US" sz="1600">
                <a:solidFill>
                  <a:srgbClr val="D4D4D4"/>
                </a:solidFill>
                <a:latin typeface="RobotoMono Nerd Font" pitchFamily="2" charset="0"/>
                <a:ea typeface="RobotoMono Nerd Font" pitchFamily="2" charset="0"/>
              </a:rPr>
              <a:t> })</a:t>
            </a:r>
          </a:p>
          <a:p>
            <a:pPr>
              <a:lnSpc>
                <a:spcPct val="130000"/>
              </a:lnSpc>
            </a:pPr>
            <a:r>
              <a:rPr lang="en-US" sz="1600">
                <a:solidFill>
                  <a:srgbClr val="569CD6"/>
                </a:solidFill>
                <a:latin typeface="RobotoMono Nerd Font" pitchFamily="2" charset="0"/>
                <a:ea typeface="RobotoMono Nerd Font" pitchFamily="2" charset="0"/>
              </a:rPr>
              <a:t>public</a:t>
            </a:r>
            <a:r>
              <a:rPr lang="en-US" sz="1600">
                <a:solidFill>
                  <a:srgbClr val="D4D4D4"/>
                </a:solidFill>
                <a:latin typeface="RobotoMono Nerd Font" pitchFamily="2" charset="0"/>
                <a:ea typeface="RobotoMono Nerd Font" pitchFamily="2" charset="0"/>
              </a:rPr>
              <a:t> </a:t>
            </a:r>
            <a:r>
              <a:rPr lang="en-US" sz="1600">
                <a:solidFill>
                  <a:srgbClr val="4EC9B0"/>
                </a:solidFill>
                <a:latin typeface="RobotoMono Nerd Font" pitchFamily="2" charset="0"/>
                <a:ea typeface="RobotoMono Nerd Font" pitchFamily="2" charset="0"/>
              </a:rPr>
              <a:t>ResponseEntity</a:t>
            </a:r>
            <a:r>
              <a:rPr lang="en-US" sz="1600">
                <a:solidFill>
                  <a:srgbClr val="D4D4D4"/>
                </a:solidFill>
                <a:latin typeface="RobotoMono Nerd Font" pitchFamily="2" charset="0"/>
                <a:ea typeface="RobotoMono Nerd Font" pitchFamily="2" charset="0"/>
              </a:rPr>
              <a:t>&lt;</a:t>
            </a:r>
            <a:r>
              <a:rPr lang="en-US" sz="1600">
                <a:solidFill>
                  <a:srgbClr val="4EC9B0"/>
                </a:solidFill>
                <a:latin typeface="RobotoMono Nerd Font" pitchFamily="2" charset="0"/>
                <a:ea typeface="RobotoMono Nerd Font" pitchFamily="2" charset="0"/>
              </a:rPr>
              <a:t>APIError</a:t>
            </a:r>
            <a:r>
              <a:rPr lang="en-US" sz="1600">
                <a:solidFill>
                  <a:srgbClr val="D4D4D4"/>
                </a:solidFill>
                <a:latin typeface="RobotoMono Nerd Font" pitchFamily="2" charset="0"/>
                <a:ea typeface="RobotoMono Nerd Font" pitchFamily="2" charset="0"/>
              </a:rPr>
              <a:t>&gt; </a:t>
            </a:r>
            <a:r>
              <a:rPr lang="en-US" sz="1600">
                <a:solidFill>
                  <a:srgbClr val="DCDCAA"/>
                </a:solidFill>
                <a:latin typeface="RobotoMono Nerd Font" pitchFamily="2" charset="0"/>
                <a:ea typeface="RobotoMono Nerd Font" pitchFamily="2" charset="0"/>
              </a:rPr>
              <a:t>handleException2</a:t>
            </a: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BMILogicException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ex</a:t>
            </a:r>
            <a:r>
              <a:rPr lang="en-US" sz="1600">
                <a:solidFill>
                  <a:srgbClr val="D4D4D4"/>
                </a:solidFill>
                <a:latin typeface="RobotoMono Nerd Font" pitchFamily="2" charset="0"/>
                <a:ea typeface="RobotoMono Nerd Font" pitchFamily="2" charset="0"/>
              </a:rPr>
              <a:t>) {</a:t>
            </a:r>
          </a:p>
          <a:p>
            <a:pPr>
              <a:lnSpc>
                <a:spcPct val="130000"/>
              </a:lnSpc>
            </a:pPr>
            <a:r>
              <a:rPr lang="en-US" sz="1600">
                <a:solidFill>
                  <a:srgbClr val="C586C0"/>
                </a:solidFill>
                <a:latin typeface="RobotoMono Nerd Font" pitchFamily="2" charset="0"/>
                <a:ea typeface="RobotoMono Nerd Font" pitchFamily="2" charset="0"/>
              </a:rPr>
              <a:t>  return</a:t>
            </a:r>
            <a:r>
              <a:rPr lang="en-US" sz="1600">
                <a:solidFill>
                  <a:srgbClr val="D4D4D4"/>
                </a:solidFill>
                <a:latin typeface="RobotoMono Nerd Font" pitchFamily="2" charset="0"/>
                <a:ea typeface="RobotoMono Nerd Font" pitchFamily="2" charset="0"/>
              </a:rPr>
              <a:t> </a:t>
            </a:r>
            <a:r>
              <a:rPr lang="en-US" sz="1600">
                <a:solidFill>
                  <a:srgbClr val="4EC9B0"/>
                </a:solidFill>
                <a:latin typeface="RobotoMono Nerd Font" pitchFamily="2" charset="0"/>
                <a:ea typeface="RobotoMono Nerd Font" pitchFamily="2" charset="0"/>
              </a:rPr>
              <a:t>ResponseEntity</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badRequest</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body</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new</a:t>
            </a:r>
            <a:r>
              <a:rPr lang="en-US" sz="1600">
                <a:solidFill>
                  <a:srgbClr val="D4D4D4"/>
                </a:solidFill>
                <a:latin typeface="RobotoMono Nerd Font" pitchFamily="2" charset="0"/>
                <a:ea typeface="RobotoMono Nerd Font" pitchFamily="2" charset="0"/>
              </a:rPr>
              <a:t> </a:t>
            </a:r>
            <a:r>
              <a:rPr lang="en-US" sz="1600">
                <a:solidFill>
                  <a:srgbClr val="DCDCAA"/>
                </a:solidFill>
                <a:latin typeface="RobotoMono Nerd Font" pitchFamily="2" charset="0"/>
                <a:ea typeface="RobotoMono Nerd Font" pitchFamily="2" charset="0"/>
              </a:rPr>
              <a:t>APIError</a:t>
            </a:r>
            <a:r>
              <a:rPr lang="en-US" sz="1600">
                <a:solidFill>
                  <a:srgbClr val="D4D4D4"/>
                </a:solidFill>
                <a:latin typeface="RobotoMono Nerd Font" pitchFamily="2" charset="0"/>
                <a:ea typeface="RobotoMono Nerd Font" pitchFamily="2" charset="0"/>
              </a:rPr>
              <a:t>(</a:t>
            </a:r>
            <a:r>
              <a:rPr lang="en-US" sz="1600">
                <a:solidFill>
                  <a:srgbClr val="CE9178"/>
                </a:solidFill>
                <a:latin typeface="RobotoMono Nerd Font" pitchFamily="2" charset="0"/>
                <a:ea typeface="RobotoMono Nerd Font" pitchFamily="2" charset="0"/>
              </a:rPr>
              <a:t>"Logic tính BMI sai"</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ex</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getMessage</a:t>
            </a:r>
            <a:r>
              <a:rPr lang="en-US" sz="1600">
                <a:solidFill>
                  <a:srgbClr val="D4D4D4"/>
                </a:solidFill>
                <a:latin typeface="RobotoMono Nerd Font" pitchFamily="2" charset="0"/>
                <a:ea typeface="RobotoMono Nerd Font" pitchFamily="2" charset="0"/>
              </a:rPr>
              <a:t>()));</a:t>
            </a:r>
          </a:p>
          <a:p>
            <a:pPr>
              <a:lnSpc>
                <a:spcPct val="130000"/>
              </a:lnSpc>
            </a:pPr>
            <a:r>
              <a:rPr lang="en-US" sz="1600">
                <a:solidFill>
                  <a:srgbClr val="D4D4D4"/>
                </a:solidFill>
                <a:latin typeface="RobotoMono Nerd Font" pitchFamily="2" charset="0"/>
                <a:ea typeface="RobotoMono Nerd Font" pitchFamily="2" charset="0"/>
              </a:rPr>
              <a:t>}</a:t>
            </a:r>
          </a:p>
        </p:txBody>
      </p:sp>
      <p:cxnSp>
        <p:nvCxnSpPr>
          <p:cNvPr id="4" name="Straight Connector 3">
            <a:extLst>
              <a:ext uri="{FF2B5EF4-FFF2-40B4-BE49-F238E27FC236}">
                <a16:creationId xmlns:a16="http://schemas.microsoft.com/office/drawing/2014/main" id="{2D34B57C-309D-C946-B0C5-6170BFD1C06D}"/>
              </a:ext>
            </a:extLst>
          </p:cNvPr>
          <p:cNvCxnSpPr/>
          <p:nvPr/>
        </p:nvCxnSpPr>
        <p:spPr>
          <a:xfrm>
            <a:off x="140043" y="1351007"/>
            <a:ext cx="5058033"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B034B2F-FA42-3B41-A146-8F15D94A17D6}"/>
              </a:ext>
            </a:extLst>
          </p:cNvPr>
          <p:cNvCxnSpPr>
            <a:cxnSpLocks/>
          </p:cNvCxnSpPr>
          <p:nvPr/>
        </p:nvCxnSpPr>
        <p:spPr>
          <a:xfrm>
            <a:off x="5997146" y="1659926"/>
            <a:ext cx="1981200"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691DE2E8-1D41-2744-82C4-7640DA4BA749}"/>
              </a:ext>
            </a:extLst>
          </p:cNvPr>
          <p:cNvSpPr>
            <a:spLocks noGrp="1"/>
          </p:cNvSpPr>
          <p:nvPr>
            <p:ph type="title"/>
          </p:nvPr>
        </p:nvSpPr>
        <p:spPr/>
        <p:txBody>
          <a:bodyPr/>
          <a:lstStyle/>
          <a:p>
            <a:r>
              <a:rPr lang="en-VN"/>
              <a:t>C1: thêm @ExceptionHandler vào Controller</a:t>
            </a:r>
          </a:p>
        </p:txBody>
      </p:sp>
    </p:spTree>
    <p:extLst>
      <p:ext uri="{BB962C8B-B14F-4D97-AF65-F5344CB8AC3E}">
        <p14:creationId xmlns:p14="http://schemas.microsoft.com/office/powerpoint/2010/main" val="1196886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BEC63F-2D2C-E24E-93B9-711391573147}"/>
              </a:ext>
            </a:extLst>
          </p:cNvPr>
          <p:cNvPicPr>
            <a:picLocks noChangeAspect="1"/>
          </p:cNvPicPr>
          <p:nvPr/>
        </p:nvPicPr>
        <p:blipFill>
          <a:blip r:embed="rId2"/>
          <a:stretch>
            <a:fillRect/>
          </a:stretch>
        </p:blipFill>
        <p:spPr>
          <a:xfrm>
            <a:off x="3163330" y="2631302"/>
            <a:ext cx="5792916" cy="2371321"/>
          </a:xfrm>
          <a:prstGeom prst="rect">
            <a:avLst/>
          </a:prstGeom>
        </p:spPr>
      </p:pic>
      <p:sp>
        <p:nvSpPr>
          <p:cNvPr id="4" name="Rectangle 3">
            <a:extLst>
              <a:ext uri="{FF2B5EF4-FFF2-40B4-BE49-F238E27FC236}">
                <a16:creationId xmlns:a16="http://schemas.microsoft.com/office/drawing/2014/main" id="{2309612D-751A-384C-9581-822671C31CA4}"/>
              </a:ext>
            </a:extLst>
          </p:cNvPr>
          <p:cNvSpPr/>
          <p:nvPr/>
        </p:nvSpPr>
        <p:spPr>
          <a:xfrm>
            <a:off x="3118021" y="234255"/>
            <a:ext cx="4988011" cy="2246769"/>
          </a:xfrm>
          <a:prstGeom prst="rect">
            <a:avLst/>
          </a:prstGeom>
          <a:solidFill>
            <a:schemeClr val="bg2"/>
          </a:solidFill>
        </p:spPr>
        <p:txBody>
          <a:bodyPr wrap="square">
            <a:spAutoFit/>
          </a:bodyPr>
          <a:lstStyle/>
          <a:p>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APIError</a:t>
            </a:r>
            <a:r>
              <a:rPr lang="en-US">
                <a:solidFill>
                  <a:srgbClr val="D4D4D4"/>
                </a:solidFill>
                <a:latin typeface="RobotoMono Nerd Font" pitchFamily="2" charset="0"/>
                <a:ea typeface="RobotoMono Nerd Font" pitchFamily="2" charset="0"/>
              </a:rPr>
              <a:t> {</a:t>
            </a:r>
          </a:p>
          <a:p>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message</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&gt; </a:t>
            </a:r>
            <a:r>
              <a:rPr lang="en-US">
                <a:solidFill>
                  <a:srgbClr val="9CDCFE"/>
                </a:solidFill>
                <a:latin typeface="RobotoMono Nerd Font" pitchFamily="2" charset="0"/>
                <a:ea typeface="RobotoMono Nerd Font" pitchFamily="2" charset="0"/>
              </a:rPr>
              <a:t>details</a:t>
            </a:r>
            <a:r>
              <a:rPr lang="en-US">
                <a:solidFill>
                  <a:srgbClr val="D4D4D4"/>
                </a:solidFill>
                <a:latin typeface="RobotoMono Nerd Font" pitchFamily="2" charset="0"/>
                <a:ea typeface="RobotoMono Nerd Font" pitchFamily="2" charset="0"/>
              </a:rPr>
              <a:t>;</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APIError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message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details</a:t>
            </a:r>
            <a:r>
              <a:rPr lang="en-US">
                <a:solidFill>
                  <a:srgbClr val="D4D4D4"/>
                </a:solidFill>
                <a:latin typeface="RobotoMono Nerd Font" pitchFamily="2" charset="0"/>
                <a:ea typeface="RobotoMono Nerd Font" pitchFamily="2" charset="0"/>
              </a:rPr>
              <a:t>) {</a:t>
            </a:r>
          </a:p>
          <a:p>
            <a:r>
              <a:rPr lang="en-US">
                <a:solidFill>
                  <a:srgbClr val="569CD6"/>
                </a:solidFill>
                <a:latin typeface="RobotoMono Nerd Font" pitchFamily="2" charset="0"/>
                <a:ea typeface="RobotoMono Nerd Font" pitchFamily="2" charset="0"/>
              </a:rPr>
              <a:t>   this</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message</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message</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   this</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details</a:t>
            </a:r>
            <a:r>
              <a:rPr lang="en-US">
                <a:solidFill>
                  <a:srgbClr val="D4D4D4"/>
                </a:solidFill>
                <a:latin typeface="RobotoMono Nerd Font" pitchFamily="2" charset="0"/>
                <a:ea typeface="RobotoMono Nerd Font" pitchFamily="2" charset="0"/>
              </a:rPr>
              <a:t> = </a:t>
            </a:r>
            <a:r>
              <a:rPr lang="en-US">
                <a:solidFill>
                  <a:srgbClr val="4EC9B0"/>
                </a:solidFill>
                <a:latin typeface="RobotoMono Nerd Font" pitchFamily="2" charset="0"/>
                <a:ea typeface="RobotoMono Nerd Font" pitchFamily="2" charset="0"/>
              </a:rPr>
              <a:t>Arrays</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asList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details</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   }</a:t>
            </a:r>
          </a:p>
          <a:p>
            <a:r>
              <a:rPr lang="en-US">
                <a:solidFill>
                  <a:srgbClr val="D4D4D4"/>
                </a:solidFill>
                <a:latin typeface="RobotoMono Nerd Font" pitchFamily="2" charset="0"/>
                <a:ea typeface="RobotoMono Nerd Font" pitchFamily="2" charset="0"/>
              </a:rPr>
              <a:t>}</a:t>
            </a:r>
          </a:p>
        </p:txBody>
      </p:sp>
      <p:sp>
        <p:nvSpPr>
          <p:cNvPr id="6" name="Bent-Up Arrow 5">
            <a:extLst>
              <a:ext uri="{FF2B5EF4-FFF2-40B4-BE49-F238E27FC236}">
                <a16:creationId xmlns:a16="http://schemas.microsoft.com/office/drawing/2014/main" id="{6989479A-EB30-3C49-A50A-20F8509F3645}"/>
              </a:ext>
            </a:extLst>
          </p:cNvPr>
          <p:cNvSpPr/>
          <p:nvPr/>
        </p:nvSpPr>
        <p:spPr>
          <a:xfrm flipV="1">
            <a:off x="7702380" y="1977080"/>
            <a:ext cx="972065" cy="848498"/>
          </a:xfrm>
          <a:prstGeom prst="ben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Rectangle 6">
            <a:extLst>
              <a:ext uri="{FF2B5EF4-FFF2-40B4-BE49-F238E27FC236}">
                <a16:creationId xmlns:a16="http://schemas.microsoft.com/office/drawing/2014/main" id="{3782DF62-19E5-0245-A4CE-0F978F4C28C4}"/>
              </a:ext>
            </a:extLst>
          </p:cNvPr>
          <p:cNvSpPr/>
          <p:nvPr/>
        </p:nvSpPr>
        <p:spPr>
          <a:xfrm>
            <a:off x="428368" y="296561"/>
            <a:ext cx="1433383"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BMIException</a:t>
            </a:r>
          </a:p>
        </p:txBody>
      </p:sp>
      <p:sp>
        <p:nvSpPr>
          <p:cNvPr id="8" name="Rectangle 7">
            <a:extLst>
              <a:ext uri="{FF2B5EF4-FFF2-40B4-BE49-F238E27FC236}">
                <a16:creationId xmlns:a16="http://schemas.microsoft.com/office/drawing/2014/main" id="{549B143C-7DF3-644A-9020-F1779CDD355A}"/>
              </a:ext>
            </a:extLst>
          </p:cNvPr>
          <p:cNvSpPr/>
          <p:nvPr/>
        </p:nvSpPr>
        <p:spPr>
          <a:xfrm>
            <a:off x="70022" y="1272746"/>
            <a:ext cx="1791729"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BMILogicException</a:t>
            </a:r>
          </a:p>
        </p:txBody>
      </p:sp>
      <p:cxnSp>
        <p:nvCxnSpPr>
          <p:cNvPr id="10" name="Straight Arrow Connector 9">
            <a:extLst>
              <a:ext uri="{FF2B5EF4-FFF2-40B4-BE49-F238E27FC236}">
                <a16:creationId xmlns:a16="http://schemas.microsoft.com/office/drawing/2014/main" id="{B4FE2FFB-F7A7-5B49-BB86-44A443D9537A}"/>
              </a:ext>
            </a:extLst>
          </p:cNvPr>
          <p:cNvCxnSpPr>
            <a:stCxn id="7" idx="3"/>
          </p:cNvCxnSpPr>
          <p:nvPr/>
        </p:nvCxnSpPr>
        <p:spPr>
          <a:xfrm>
            <a:off x="1861751" y="572529"/>
            <a:ext cx="1285103" cy="5642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8CAA36B-A370-6040-B243-4E2A4DAB0F9E}"/>
              </a:ext>
            </a:extLst>
          </p:cNvPr>
          <p:cNvCxnSpPr>
            <a:cxnSpLocks/>
            <a:stCxn id="8" idx="3"/>
          </p:cNvCxnSpPr>
          <p:nvPr/>
        </p:nvCxnSpPr>
        <p:spPr>
          <a:xfrm flipV="1">
            <a:off x="1861751" y="1227438"/>
            <a:ext cx="1260390" cy="321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793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FC39-0321-C842-88CE-96FFE09814D8}"/>
              </a:ext>
            </a:extLst>
          </p:cNvPr>
          <p:cNvSpPr>
            <a:spLocks noGrp="1"/>
          </p:cNvSpPr>
          <p:nvPr>
            <p:ph type="title"/>
          </p:nvPr>
        </p:nvSpPr>
        <p:spPr/>
        <p:txBody>
          <a:bodyPr/>
          <a:lstStyle/>
          <a:p>
            <a:r>
              <a:rPr lang="en-VN" sz="1800"/>
              <a:t>Nhược điểm C1 thêm trực tiếp @ExceptionHandler vào Controller</a:t>
            </a:r>
          </a:p>
        </p:txBody>
      </p:sp>
      <p:sp>
        <p:nvSpPr>
          <p:cNvPr id="3" name="Text Placeholder 2">
            <a:extLst>
              <a:ext uri="{FF2B5EF4-FFF2-40B4-BE49-F238E27FC236}">
                <a16:creationId xmlns:a16="http://schemas.microsoft.com/office/drawing/2014/main" id="{B9D537AE-0183-994B-A9C6-D299F3C22A24}"/>
              </a:ext>
            </a:extLst>
          </p:cNvPr>
          <p:cNvSpPr>
            <a:spLocks noGrp="1"/>
          </p:cNvSpPr>
          <p:nvPr>
            <p:ph type="body" idx="1"/>
          </p:nvPr>
        </p:nvSpPr>
        <p:spPr>
          <a:xfrm>
            <a:off x="130629" y="832023"/>
            <a:ext cx="8824685" cy="4093078"/>
          </a:xfrm>
        </p:spPr>
        <p:txBody>
          <a:bodyPr/>
          <a:lstStyle/>
          <a:p>
            <a:r>
              <a:rPr lang="en-VN" sz="2000"/>
              <a:t>Việc báo lỗi chỉ giới hạn trong từng Controller</a:t>
            </a:r>
          </a:p>
          <a:p>
            <a:r>
              <a:rPr lang="en-VN" sz="2000"/>
              <a:t>Nếu mỗi controller sẽ có một custom exception riêng thì cách này hợp lý.</a:t>
            </a:r>
          </a:p>
          <a:p>
            <a:r>
              <a:rPr lang="en-VN" sz="2000"/>
              <a:t>Nhưng nếu nhiều controller sử dụng chung một custom exception, thì cách này sẽ phải lặp lại code ở mỗi controller</a:t>
            </a:r>
          </a:p>
        </p:txBody>
      </p:sp>
    </p:spTree>
    <p:extLst>
      <p:ext uri="{BB962C8B-B14F-4D97-AF65-F5344CB8AC3E}">
        <p14:creationId xmlns:p14="http://schemas.microsoft.com/office/powerpoint/2010/main" val="1432696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8007-CC97-284B-8D9E-9A57338E60B9}"/>
              </a:ext>
            </a:extLst>
          </p:cNvPr>
          <p:cNvSpPr>
            <a:spLocks noGrp="1"/>
          </p:cNvSpPr>
          <p:nvPr>
            <p:ph type="title"/>
          </p:nvPr>
        </p:nvSpPr>
        <p:spPr/>
        <p:txBody>
          <a:bodyPr/>
          <a:lstStyle/>
          <a:p>
            <a:r>
              <a:rPr lang="en-VN"/>
              <a:t>C2: </a:t>
            </a:r>
            <a:r>
              <a:rPr lang="en-US" sz="2000" b="0"/>
              <a:t>@RestControllerAdvice + ResponseEntityExceptionHandler</a:t>
            </a:r>
            <a:br>
              <a:rPr lang="en-US" sz="2000" b="0"/>
            </a:br>
            <a:br>
              <a:rPr lang="en-US" sz="2000" b="0"/>
            </a:br>
            <a:endParaRPr lang="en-VN"/>
          </a:p>
        </p:txBody>
      </p:sp>
      <p:sp>
        <p:nvSpPr>
          <p:cNvPr id="3" name="Text Placeholder 2">
            <a:extLst>
              <a:ext uri="{FF2B5EF4-FFF2-40B4-BE49-F238E27FC236}">
                <a16:creationId xmlns:a16="http://schemas.microsoft.com/office/drawing/2014/main" id="{5DC5C51B-41FB-F842-B18E-FD2DEF3FF5D9}"/>
              </a:ext>
            </a:extLst>
          </p:cNvPr>
          <p:cNvSpPr>
            <a:spLocks noGrp="1"/>
          </p:cNvSpPr>
          <p:nvPr>
            <p:ph type="body" idx="1"/>
          </p:nvPr>
        </p:nvSpPr>
        <p:spPr/>
        <p:txBody>
          <a:bodyPr/>
          <a:lstStyle/>
          <a:p>
            <a:r>
              <a:rPr lang="en-US"/>
              <a:t>@RestControllerAdvice = @ControllerAdvice + @ResponseBody</a:t>
            </a:r>
          </a:p>
          <a:p>
            <a:r>
              <a:rPr lang="en-US"/>
              <a:t>@RestControllerAdvice và @ControllerAdvice </a:t>
            </a:r>
            <a:r>
              <a:rPr lang="en-US">
                <a:solidFill>
                  <a:srgbClr val="7030A0"/>
                </a:solidFill>
              </a:rPr>
              <a:t>sẽ can thiệp tới tất cả các controller</a:t>
            </a:r>
          </a:p>
          <a:p>
            <a:r>
              <a:rPr lang="en-US"/>
              <a:t>ResponseEntityExceptionHandler</a:t>
            </a:r>
            <a:r>
              <a:rPr lang="en-VN"/>
              <a:t> là abstract class chứa các mẫu hàm để xử lý ngoại lệ</a:t>
            </a:r>
          </a:p>
          <a:p>
            <a:r>
              <a:rPr lang="en-VN"/>
              <a:t>Cách này phù hợp khi nhiều controller sẽ ném ra chung vài kiểu custom exception</a:t>
            </a:r>
            <a:endParaRPr lang="en-US"/>
          </a:p>
        </p:txBody>
      </p:sp>
    </p:spTree>
    <p:extLst>
      <p:ext uri="{BB962C8B-B14F-4D97-AF65-F5344CB8AC3E}">
        <p14:creationId xmlns:p14="http://schemas.microsoft.com/office/powerpoint/2010/main" val="2051812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AB721E-D43B-DD43-8633-B9B804DAD614}"/>
              </a:ext>
            </a:extLst>
          </p:cNvPr>
          <p:cNvSpPr/>
          <p:nvPr/>
        </p:nvSpPr>
        <p:spPr>
          <a:xfrm>
            <a:off x="74141" y="270037"/>
            <a:ext cx="8971005" cy="4635243"/>
          </a:xfrm>
          <a:prstGeom prst="rect">
            <a:avLst/>
          </a:prstGeom>
          <a:solidFill>
            <a:schemeClr val="bg2"/>
          </a:solidFill>
        </p:spPr>
        <p:txBody>
          <a:bodyPr wrap="square">
            <a:spAutoFit/>
          </a:bodyPr>
          <a:lstStyle/>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EC9B0"/>
                </a:solidFill>
                <a:latin typeface="RobotoMono Nerd Font" pitchFamily="2" charset="0"/>
                <a:ea typeface="RobotoMono Nerd Font" pitchFamily="2" charset="0"/>
                <a:cs typeface="Times New Roman" panose="02020603050405020304" pitchFamily="18" charset="0"/>
              </a:rPr>
              <a:t>Order</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EC9B0"/>
                </a:solidFill>
                <a:latin typeface="RobotoMono Nerd Font" pitchFamily="2" charset="0"/>
                <a:ea typeface="RobotoMono Nerd Font" pitchFamily="2" charset="0"/>
                <a:cs typeface="Times New Roman" panose="02020603050405020304" pitchFamily="18" charset="0"/>
              </a:rPr>
              <a:t>Ordered</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FC1FF"/>
                </a:solidFill>
                <a:latin typeface="RobotoMono Nerd Font" pitchFamily="2" charset="0"/>
                <a:ea typeface="RobotoMono Nerd Font" pitchFamily="2" charset="0"/>
                <a:cs typeface="Times New Roman" panose="02020603050405020304" pitchFamily="18" charset="0"/>
              </a:rPr>
              <a:t>HIGHEST_PRECEDENCE</a:t>
            </a:r>
            <a:r>
              <a:rPr lang="en-VN" sz="1300">
                <a:solidFill>
                  <a:srgbClr val="D4D4D4"/>
                </a:solidFill>
                <a:latin typeface="RobotoMono Nerd Font" pitchFamily="2" charset="0"/>
                <a:ea typeface="RobotoMono Nerd Font" pitchFamily="2" charset="0"/>
                <a:cs typeface="Times New Roman" panose="02020603050405020304" pitchFamily="18" charset="0"/>
              </a:rPr>
              <a:t>)</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EC9B0"/>
                </a:solidFill>
                <a:latin typeface="RobotoMono Nerd Font" pitchFamily="2" charset="0"/>
                <a:ea typeface="RobotoMono Nerd Font" pitchFamily="2" charset="0"/>
                <a:cs typeface="Times New Roman" panose="02020603050405020304" pitchFamily="18" charset="0"/>
              </a:rPr>
              <a:t>RestControllerAdvice</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569CD6"/>
                </a:solidFill>
                <a:latin typeface="RobotoMono Nerd Font" pitchFamily="2" charset="0"/>
                <a:ea typeface="RobotoMono Nerd Font" pitchFamily="2" charset="0"/>
                <a:cs typeface="Times New Roman" panose="02020603050405020304" pitchFamily="18" charset="0"/>
              </a:rPr>
              <a:t>public</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569CD6"/>
                </a:solidFill>
                <a:latin typeface="RobotoMono Nerd Font" pitchFamily="2" charset="0"/>
                <a:ea typeface="RobotoMono Nerd Font" pitchFamily="2" charset="0"/>
                <a:cs typeface="Times New Roman" panose="02020603050405020304" pitchFamily="18" charset="0"/>
              </a:rPr>
              <a:t>class</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CustomExceptionHandler</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569CD6"/>
                </a:solidFill>
                <a:latin typeface="RobotoMono Nerd Font" pitchFamily="2" charset="0"/>
                <a:ea typeface="RobotoMono Nerd Font" pitchFamily="2" charset="0"/>
                <a:cs typeface="Times New Roman" panose="02020603050405020304" pitchFamily="18" charset="0"/>
              </a:rPr>
              <a:t>extends</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ResponseEntityExceptionHandler</a:t>
            </a:r>
            <a:r>
              <a:rPr lang="en-VN" sz="1300">
                <a:solidFill>
                  <a:srgbClr val="D4D4D4"/>
                </a:solidFill>
                <a:latin typeface="RobotoMono Nerd Font" pitchFamily="2" charset="0"/>
                <a:ea typeface="RobotoMono Nerd Font" pitchFamily="2" charset="0"/>
                <a:cs typeface="Times New Roman" panose="02020603050405020304" pitchFamily="18" charset="0"/>
              </a:rPr>
              <a:t> {</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ExceptionHandler</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DCDCAA"/>
                </a:solidFill>
                <a:latin typeface="RobotoMono Nerd Font" pitchFamily="2" charset="0"/>
                <a:ea typeface="RobotoMono Nerd Font" pitchFamily="2" charset="0"/>
                <a:cs typeface="Times New Roman" panose="02020603050405020304" pitchFamily="18" charset="0"/>
              </a:rPr>
              <a:t>value</a:t>
            </a:r>
            <a:r>
              <a:rPr lang="en-VN" sz="1300">
                <a:solidFill>
                  <a:srgbClr val="D4D4D4"/>
                </a:solidFill>
                <a:latin typeface="RobotoMono Nerd Font" pitchFamily="2" charset="0"/>
                <a:ea typeface="RobotoMono Nerd Font" pitchFamily="2" charset="0"/>
                <a:cs typeface="Times New Roman" panose="02020603050405020304" pitchFamily="18" charset="0"/>
              </a:rPr>
              <a:t> = {</a:t>
            </a:r>
            <a:r>
              <a:rPr lang="en-VN" sz="1300">
                <a:solidFill>
                  <a:srgbClr val="4EC9B0"/>
                </a:solidFill>
                <a:latin typeface="RobotoMono Nerd Font" pitchFamily="2" charset="0"/>
                <a:ea typeface="RobotoMono Nerd Font" pitchFamily="2" charset="0"/>
                <a:cs typeface="Times New Roman" panose="02020603050405020304" pitchFamily="18" charset="0"/>
              </a:rPr>
              <a:t>Exception</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C586C0"/>
                </a:solidFill>
                <a:latin typeface="RobotoMono Nerd Font" pitchFamily="2" charset="0"/>
                <a:ea typeface="RobotoMono Nerd Font" pitchFamily="2" charset="0"/>
                <a:cs typeface="Times New Roman" panose="02020603050405020304" pitchFamily="18" charset="0"/>
              </a:rPr>
              <a:t>class</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RuntimeException</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C586C0"/>
                </a:solidFill>
                <a:latin typeface="RobotoMono Nerd Font" pitchFamily="2" charset="0"/>
                <a:ea typeface="RobotoMono Nerd Font" pitchFamily="2" charset="0"/>
                <a:cs typeface="Times New Roman" panose="02020603050405020304" pitchFamily="18" charset="0"/>
              </a:rPr>
              <a:t>class</a:t>
            </a:r>
            <a:r>
              <a:rPr lang="en-VN" sz="1300">
                <a:solidFill>
                  <a:srgbClr val="D4D4D4"/>
                </a:solidFill>
                <a:latin typeface="RobotoMono Nerd Font" pitchFamily="2" charset="0"/>
                <a:ea typeface="RobotoMono Nerd Font" pitchFamily="2" charset="0"/>
                <a:cs typeface="Times New Roman" panose="02020603050405020304" pitchFamily="18" charset="0"/>
              </a:rPr>
              <a:t>})</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569CD6"/>
                </a:solidFill>
                <a:latin typeface="RobotoMono Nerd Font" pitchFamily="2" charset="0"/>
                <a:ea typeface="RobotoMono Nerd Font" pitchFamily="2" charset="0"/>
                <a:cs typeface="Times New Roman" panose="02020603050405020304" pitchFamily="18" charset="0"/>
              </a:rPr>
              <a:t>public</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569CD6"/>
                </a:solidFill>
                <a:latin typeface="RobotoMono Nerd Font" pitchFamily="2" charset="0"/>
                <a:ea typeface="RobotoMono Nerd Font" pitchFamily="2" charset="0"/>
                <a:cs typeface="Times New Roman" panose="02020603050405020304" pitchFamily="18" charset="0"/>
              </a:rPr>
              <a:t>final</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ResponseEntity</a:t>
            </a:r>
            <a:r>
              <a:rPr lang="en-VN" sz="1300">
                <a:solidFill>
                  <a:srgbClr val="D4D4D4"/>
                </a:solidFill>
                <a:latin typeface="RobotoMono Nerd Font" pitchFamily="2" charset="0"/>
                <a:ea typeface="RobotoMono Nerd Font" pitchFamily="2" charset="0"/>
                <a:cs typeface="Times New Roman" panose="02020603050405020304" pitchFamily="18" charset="0"/>
              </a:rPr>
              <a:t>&lt;</a:t>
            </a:r>
            <a:r>
              <a:rPr lang="en-VN" sz="1300">
                <a:solidFill>
                  <a:srgbClr val="4EC9B0"/>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&gt; </a:t>
            </a:r>
            <a:r>
              <a:rPr lang="en-VN" sz="1300">
                <a:solidFill>
                  <a:srgbClr val="DCDCAA"/>
                </a:solidFill>
                <a:latin typeface="RobotoMono Nerd Font" pitchFamily="2" charset="0"/>
                <a:ea typeface="RobotoMono Nerd Font" pitchFamily="2" charset="0"/>
                <a:cs typeface="Times New Roman" panose="02020603050405020304" pitchFamily="18" charset="0"/>
              </a:rPr>
              <a:t>handleAllExceptions</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EC9B0"/>
                </a:solidFill>
                <a:latin typeface="RobotoMono Nerd Font" pitchFamily="2" charset="0"/>
                <a:ea typeface="RobotoMono Nerd Font" pitchFamily="2" charset="0"/>
                <a:cs typeface="Times New Roman" panose="02020603050405020304" pitchFamily="18" charset="0"/>
              </a:rPr>
              <a:t>Exception</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ex</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WebRequest</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request</a:t>
            </a:r>
            <a:r>
              <a:rPr lang="en-VN" sz="1300">
                <a:solidFill>
                  <a:srgbClr val="D4D4D4"/>
                </a:solidFill>
                <a:latin typeface="RobotoMono Nerd Font" pitchFamily="2" charset="0"/>
                <a:ea typeface="RobotoMono Nerd Font" pitchFamily="2" charset="0"/>
                <a:cs typeface="Times New Roman" panose="02020603050405020304" pitchFamily="18" charset="0"/>
              </a:rPr>
              <a:t>) {</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 = </a:t>
            </a:r>
            <a:r>
              <a:rPr lang="en-VN" sz="1300">
                <a:solidFill>
                  <a:srgbClr val="C586C0"/>
                </a:solidFill>
                <a:latin typeface="RobotoMono Nerd Font" pitchFamily="2" charset="0"/>
                <a:ea typeface="RobotoMono Nerd Font" pitchFamily="2" charset="0"/>
                <a:cs typeface="Times New Roman" panose="02020603050405020304" pitchFamily="18" charset="0"/>
              </a:rPr>
              <a:t>new</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DCDCAA"/>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CE9178"/>
                </a:solidFill>
                <a:latin typeface="RobotoMono Nerd Font" pitchFamily="2" charset="0"/>
                <a:ea typeface="RobotoMono Nerd Font" pitchFamily="2" charset="0"/>
                <a:cs typeface="Times New Roman" panose="02020603050405020304" pitchFamily="18" charset="0"/>
              </a:rPr>
              <a:t>"Generic Exception"</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ex</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DCDCAA"/>
                </a:solidFill>
                <a:latin typeface="RobotoMono Nerd Font" pitchFamily="2" charset="0"/>
                <a:ea typeface="RobotoMono Nerd Font" pitchFamily="2" charset="0"/>
                <a:cs typeface="Times New Roman" panose="02020603050405020304" pitchFamily="18" charset="0"/>
              </a:rPr>
              <a:t>getLocalizedMessage</a:t>
            </a:r>
            <a:r>
              <a:rPr lang="en-VN" sz="1300">
                <a:solidFill>
                  <a:srgbClr val="D4D4D4"/>
                </a:solidFill>
                <a:latin typeface="RobotoMono Nerd Font" pitchFamily="2" charset="0"/>
                <a:ea typeface="RobotoMono Nerd Font" pitchFamily="2" charset="0"/>
                <a:cs typeface="Times New Roman" panose="02020603050405020304" pitchFamily="18" charset="0"/>
              </a:rPr>
              <a:t>());</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C586C0"/>
                </a:solidFill>
                <a:latin typeface="RobotoMono Nerd Font" pitchFamily="2" charset="0"/>
                <a:ea typeface="RobotoMono Nerd Font" pitchFamily="2" charset="0"/>
                <a:cs typeface="Times New Roman" panose="02020603050405020304" pitchFamily="18" charset="0"/>
              </a:rPr>
              <a:t>return</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C586C0"/>
                </a:solidFill>
                <a:latin typeface="RobotoMono Nerd Font" pitchFamily="2" charset="0"/>
                <a:ea typeface="RobotoMono Nerd Font" pitchFamily="2" charset="0"/>
                <a:cs typeface="Times New Roman" panose="02020603050405020304" pitchFamily="18" charset="0"/>
              </a:rPr>
              <a:t>new</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DCDCAA"/>
                </a:solidFill>
                <a:latin typeface="RobotoMono Nerd Font" pitchFamily="2" charset="0"/>
                <a:ea typeface="RobotoMono Nerd Font" pitchFamily="2" charset="0"/>
                <a:cs typeface="Times New Roman" panose="02020603050405020304" pitchFamily="18" charset="0"/>
              </a:rPr>
              <a:t>ResponseEntity</a:t>
            </a:r>
            <a:r>
              <a:rPr lang="en-VN" sz="1300">
                <a:solidFill>
                  <a:srgbClr val="D4D4D4"/>
                </a:solidFill>
                <a:latin typeface="RobotoMono Nerd Font" pitchFamily="2" charset="0"/>
                <a:ea typeface="RobotoMono Nerd Font" pitchFamily="2" charset="0"/>
                <a:cs typeface="Times New Roman" panose="02020603050405020304" pitchFamily="18" charset="0"/>
              </a:rPr>
              <a:t>&lt;&gt;(</a:t>
            </a:r>
            <a:r>
              <a:rPr lang="en-VN" sz="1300">
                <a:solidFill>
                  <a:srgbClr val="9CDCFE"/>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HttpStatus</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FC1FF"/>
                </a:solidFill>
                <a:latin typeface="RobotoMono Nerd Font" pitchFamily="2" charset="0"/>
                <a:ea typeface="RobotoMono Nerd Font" pitchFamily="2" charset="0"/>
                <a:cs typeface="Times New Roman" panose="02020603050405020304" pitchFamily="18" charset="0"/>
              </a:rPr>
              <a:t>INTERNAL_SERVER_ERROR</a:t>
            </a:r>
            <a:r>
              <a:rPr lang="en-VN" sz="1300">
                <a:solidFill>
                  <a:srgbClr val="D4D4D4"/>
                </a:solidFill>
                <a:latin typeface="RobotoMono Nerd Font" pitchFamily="2" charset="0"/>
                <a:ea typeface="RobotoMono Nerd Font" pitchFamily="2" charset="0"/>
                <a:cs typeface="Times New Roman" panose="02020603050405020304" pitchFamily="18" charset="0"/>
              </a:rPr>
              <a:t>);</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ExceptionHandler</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EC9B0"/>
                </a:solidFill>
                <a:latin typeface="RobotoMono Nerd Font" pitchFamily="2" charset="0"/>
                <a:ea typeface="RobotoMono Nerd Font" pitchFamily="2" charset="0"/>
                <a:cs typeface="Times New Roman" panose="02020603050405020304" pitchFamily="18" charset="0"/>
              </a:rPr>
              <a:t>RecordNotFoundException</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C586C0"/>
                </a:solidFill>
                <a:latin typeface="RobotoMono Nerd Font" pitchFamily="2" charset="0"/>
                <a:ea typeface="RobotoMono Nerd Font" pitchFamily="2" charset="0"/>
                <a:cs typeface="Times New Roman" panose="02020603050405020304" pitchFamily="18" charset="0"/>
              </a:rPr>
              <a:t>class</a:t>
            </a:r>
            <a:r>
              <a:rPr lang="en-VN" sz="1300">
                <a:solidFill>
                  <a:srgbClr val="D4D4D4"/>
                </a:solidFill>
                <a:latin typeface="RobotoMono Nerd Font" pitchFamily="2" charset="0"/>
                <a:ea typeface="RobotoMono Nerd Font" pitchFamily="2" charset="0"/>
                <a:cs typeface="Times New Roman" panose="02020603050405020304" pitchFamily="18" charset="0"/>
              </a:rPr>
              <a:t>)</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569CD6"/>
                </a:solidFill>
                <a:latin typeface="RobotoMono Nerd Font" pitchFamily="2" charset="0"/>
                <a:ea typeface="RobotoMono Nerd Font" pitchFamily="2" charset="0"/>
                <a:cs typeface="Times New Roman" panose="02020603050405020304" pitchFamily="18" charset="0"/>
              </a:rPr>
              <a:t>public</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569CD6"/>
                </a:solidFill>
                <a:latin typeface="RobotoMono Nerd Font" pitchFamily="2" charset="0"/>
                <a:ea typeface="RobotoMono Nerd Font" pitchFamily="2" charset="0"/>
                <a:cs typeface="Times New Roman" panose="02020603050405020304" pitchFamily="18" charset="0"/>
              </a:rPr>
              <a:t>final</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ResponseEntity</a:t>
            </a:r>
            <a:r>
              <a:rPr lang="en-VN" sz="1300">
                <a:solidFill>
                  <a:srgbClr val="D4D4D4"/>
                </a:solidFill>
                <a:latin typeface="RobotoMono Nerd Font" pitchFamily="2" charset="0"/>
                <a:ea typeface="RobotoMono Nerd Font" pitchFamily="2" charset="0"/>
                <a:cs typeface="Times New Roman" panose="02020603050405020304" pitchFamily="18" charset="0"/>
              </a:rPr>
              <a:t>&lt;</a:t>
            </a:r>
            <a:r>
              <a:rPr lang="en-VN" sz="1300">
                <a:solidFill>
                  <a:srgbClr val="4EC9B0"/>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&gt; </a:t>
            </a:r>
            <a:r>
              <a:rPr lang="en-VN" sz="1300">
                <a:solidFill>
                  <a:srgbClr val="DCDCAA"/>
                </a:solidFill>
                <a:latin typeface="RobotoMono Nerd Font" pitchFamily="2" charset="0"/>
                <a:ea typeface="RobotoMono Nerd Font" pitchFamily="2" charset="0"/>
                <a:cs typeface="Times New Roman" panose="02020603050405020304" pitchFamily="18" charset="0"/>
              </a:rPr>
              <a:t>handleUserNotFoundException</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EC9B0"/>
                </a:solidFill>
                <a:latin typeface="RobotoMono Nerd Font" pitchFamily="2" charset="0"/>
                <a:ea typeface="RobotoMono Nerd Font" pitchFamily="2" charset="0"/>
                <a:cs typeface="Times New Roman" panose="02020603050405020304" pitchFamily="18" charset="0"/>
              </a:rPr>
              <a:t>RecordNotFoundException</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ex</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WebRequest</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request</a:t>
            </a:r>
            <a:r>
              <a:rPr lang="en-VN" sz="1300">
                <a:solidFill>
                  <a:srgbClr val="D4D4D4"/>
                </a:solidFill>
                <a:latin typeface="RobotoMono Nerd Font" pitchFamily="2" charset="0"/>
                <a:ea typeface="RobotoMono Nerd Font" pitchFamily="2" charset="0"/>
                <a:cs typeface="Times New Roman" panose="02020603050405020304" pitchFamily="18" charset="0"/>
              </a:rPr>
              <a:t>) {</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 = </a:t>
            </a:r>
            <a:r>
              <a:rPr lang="en-VN" sz="1300">
                <a:solidFill>
                  <a:srgbClr val="C586C0"/>
                </a:solidFill>
                <a:latin typeface="RobotoMono Nerd Font" pitchFamily="2" charset="0"/>
                <a:ea typeface="RobotoMono Nerd Font" pitchFamily="2" charset="0"/>
                <a:cs typeface="Times New Roman" panose="02020603050405020304" pitchFamily="18" charset="0"/>
              </a:rPr>
              <a:t>new</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DCDCAA"/>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CE9178"/>
                </a:solidFill>
                <a:latin typeface="RobotoMono Nerd Font" pitchFamily="2" charset="0"/>
                <a:ea typeface="RobotoMono Nerd Font" pitchFamily="2" charset="0"/>
                <a:cs typeface="Times New Roman" panose="02020603050405020304" pitchFamily="18" charset="0"/>
              </a:rPr>
              <a:t>"Record Not Found"</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ex</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DCDCAA"/>
                </a:solidFill>
                <a:latin typeface="RobotoMono Nerd Font" pitchFamily="2" charset="0"/>
                <a:ea typeface="RobotoMono Nerd Font" pitchFamily="2" charset="0"/>
                <a:cs typeface="Times New Roman" panose="02020603050405020304" pitchFamily="18" charset="0"/>
              </a:rPr>
              <a:t>getLocalizedMessage</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9CDCFE"/>
                </a:solidFill>
                <a:latin typeface="RobotoMono Nerd Font" pitchFamily="2" charset="0"/>
                <a:ea typeface="RobotoMono Nerd Font" pitchFamily="2" charset="0"/>
                <a:cs typeface="Times New Roman" panose="02020603050405020304" pitchFamily="18" charset="0"/>
              </a:rPr>
              <a:t>ex</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DCDCAA"/>
                </a:solidFill>
                <a:latin typeface="RobotoMono Nerd Font" pitchFamily="2" charset="0"/>
                <a:ea typeface="RobotoMono Nerd Font" pitchFamily="2" charset="0"/>
                <a:cs typeface="Times New Roman" panose="02020603050405020304" pitchFamily="18" charset="0"/>
              </a:rPr>
              <a:t>getModel</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CE9178"/>
                </a:solidFill>
                <a:latin typeface="RobotoMono Nerd Font" pitchFamily="2" charset="0"/>
                <a:ea typeface="RobotoMono Nerd Font" pitchFamily="2" charset="0"/>
                <a:cs typeface="Times New Roman" panose="02020603050405020304" pitchFamily="18" charset="0"/>
              </a:rPr>
              <a:t>"Google Cloud : 122.222.11.105"</a:t>
            </a:r>
            <a:r>
              <a:rPr lang="en-VN" sz="1300">
                <a:solidFill>
                  <a:srgbClr val="D4D4D4"/>
                </a:solidFill>
                <a:latin typeface="RobotoMono Nerd Font" pitchFamily="2" charset="0"/>
                <a:ea typeface="RobotoMono Nerd Font" pitchFamily="2" charset="0"/>
                <a:cs typeface="Times New Roman" panose="02020603050405020304" pitchFamily="18" charset="0"/>
              </a:rPr>
              <a:t>);</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C586C0"/>
                </a:solidFill>
                <a:latin typeface="RobotoMono Nerd Font" pitchFamily="2" charset="0"/>
                <a:ea typeface="RobotoMono Nerd Font" pitchFamily="2" charset="0"/>
                <a:cs typeface="Times New Roman" panose="02020603050405020304" pitchFamily="18" charset="0"/>
              </a:rPr>
              <a:t>return</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C586C0"/>
                </a:solidFill>
                <a:latin typeface="RobotoMono Nerd Font" pitchFamily="2" charset="0"/>
                <a:ea typeface="RobotoMono Nerd Font" pitchFamily="2" charset="0"/>
                <a:cs typeface="Times New Roman" panose="02020603050405020304" pitchFamily="18" charset="0"/>
              </a:rPr>
              <a:t>new</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DCDCAA"/>
                </a:solidFill>
                <a:latin typeface="RobotoMono Nerd Font" pitchFamily="2" charset="0"/>
                <a:ea typeface="RobotoMono Nerd Font" pitchFamily="2" charset="0"/>
                <a:cs typeface="Times New Roman" panose="02020603050405020304" pitchFamily="18" charset="0"/>
              </a:rPr>
              <a:t>ResponseEntity</a:t>
            </a:r>
            <a:r>
              <a:rPr lang="en-VN" sz="1300">
                <a:solidFill>
                  <a:srgbClr val="D4D4D4"/>
                </a:solidFill>
                <a:latin typeface="RobotoMono Nerd Font" pitchFamily="2" charset="0"/>
                <a:ea typeface="RobotoMono Nerd Font" pitchFamily="2" charset="0"/>
                <a:cs typeface="Times New Roman" panose="02020603050405020304" pitchFamily="18" charset="0"/>
              </a:rPr>
              <a:t>&lt;&gt;(</a:t>
            </a:r>
            <a:r>
              <a:rPr lang="en-VN" sz="1300">
                <a:solidFill>
                  <a:srgbClr val="9CDCFE"/>
                </a:solidFill>
                <a:latin typeface="RobotoMono Nerd Font" pitchFamily="2" charset="0"/>
                <a:ea typeface="RobotoMono Nerd Font" pitchFamily="2" charset="0"/>
                <a:cs typeface="Times New Roman" panose="02020603050405020304" pitchFamily="18" charset="0"/>
              </a:rPr>
              <a:t>apiError</a:t>
            </a:r>
            <a:r>
              <a:rPr lang="en-VN" sz="1300">
                <a:solidFill>
                  <a:srgbClr val="D4D4D4"/>
                </a:solidFill>
                <a:latin typeface="RobotoMono Nerd Font" pitchFamily="2" charset="0"/>
                <a:ea typeface="RobotoMono Nerd Font" pitchFamily="2" charset="0"/>
                <a:cs typeface="Times New Roman" panose="02020603050405020304" pitchFamily="18" charset="0"/>
              </a:rPr>
              <a:t>, </a:t>
            </a:r>
            <a:r>
              <a:rPr lang="en-VN" sz="1300">
                <a:solidFill>
                  <a:srgbClr val="4EC9B0"/>
                </a:solidFill>
                <a:latin typeface="RobotoMono Nerd Font" pitchFamily="2" charset="0"/>
                <a:ea typeface="RobotoMono Nerd Font" pitchFamily="2" charset="0"/>
                <a:cs typeface="Times New Roman" panose="02020603050405020304" pitchFamily="18" charset="0"/>
              </a:rPr>
              <a:t>HttpStatus</a:t>
            </a:r>
            <a:r>
              <a:rPr lang="en-VN" sz="1300">
                <a:solidFill>
                  <a:srgbClr val="D4D4D4"/>
                </a:solidFill>
                <a:latin typeface="RobotoMono Nerd Font" pitchFamily="2" charset="0"/>
                <a:ea typeface="RobotoMono Nerd Font" pitchFamily="2" charset="0"/>
                <a:cs typeface="Times New Roman" panose="02020603050405020304" pitchFamily="18" charset="0"/>
              </a:rPr>
              <a:t>.</a:t>
            </a:r>
            <a:r>
              <a:rPr lang="en-VN" sz="1300">
                <a:solidFill>
                  <a:srgbClr val="4FC1FF"/>
                </a:solidFill>
                <a:latin typeface="RobotoMono Nerd Font" pitchFamily="2" charset="0"/>
                <a:ea typeface="RobotoMono Nerd Font" pitchFamily="2" charset="0"/>
                <a:cs typeface="Times New Roman" panose="02020603050405020304" pitchFamily="18" charset="0"/>
              </a:rPr>
              <a:t>NOT_FOUND</a:t>
            </a:r>
            <a:r>
              <a:rPr lang="en-VN" sz="1300">
                <a:solidFill>
                  <a:srgbClr val="D4D4D4"/>
                </a:solidFill>
                <a:latin typeface="RobotoMono Nerd Font" pitchFamily="2" charset="0"/>
                <a:ea typeface="RobotoMono Nerd Font" pitchFamily="2" charset="0"/>
                <a:cs typeface="Times New Roman" panose="02020603050405020304" pitchFamily="18" charset="0"/>
              </a:rPr>
              <a:t>);</a:t>
            </a:r>
            <a:endParaRPr lang="en-VN" sz="1300">
              <a:effectLst/>
              <a:latin typeface="RobotoMono Nerd Font" pitchFamily="2" charset="0"/>
              <a:ea typeface="RobotoMono Nerd Font" pitchFamily="2" charset="0"/>
              <a:cs typeface="Times New Roman" panose="02020603050405020304" pitchFamily="18" charset="0"/>
            </a:endParaRPr>
          </a:p>
          <a:p>
            <a:pPr>
              <a:lnSpc>
                <a:spcPct val="120000"/>
              </a:lnSpc>
            </a:pPr>
            <a:r>
              <a:rPr lang="en-VN" sz="1300">
                <a:solidFill>
                  <a:srgbClr val="D4D4D4"/>
                </a:solidFill>
                <a:latin typeface="RobotoMono Nerd Font" pitchFamily="2" charset="0"/>
                <a:ea typeface="RobotoMono Nerd Font" pitchFamily="2" charset="0"/>
                <a:cs typeface="Times New Roman" panose="02020603050405020304" pitchFamily="18" charset="0"/>
              </a:rPr>
              <a:t>  }</a:t>
            </a:r>
            <a:endParaRPr lang="en-VN" sz="1300">
              <a:effectLst/>
              <a:latin typeface="RobotoMono Nerd Font" pitchFamily="2" charset="0"/>
              <a:ea typeface="RobotoMono Nerd Font" pitchFamily="2" charset="0"/>
              <a:cs typeface="Times New Roman" panose="02020603050405020304" pitchFamily="18" charset="0"/>
            </a:endParaRPr>
          </a:p>
        </p:txBody>
      </p:sp>
    </p:spTree>
    <p:extLst>
      <p:ext uri="{BB962C8B-B14F-4D97-AF65-F5344CB8AC3E}">
        <p14:creationId xmlns:p14="http://schemas.microsoft.com/office/powerpoint/2010/main" val="3001465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BF5B-D290-1F41-AA2E-65ECED3F77A8}"/>
              </a:ext>
            </a:extLst>
          </p:cNvPr>
          <p:cNvSpPr>
            <a:spLocks noGrp="1"/>
          </p:cNvSpPr>
          <p:nvPr>
            <p:ph type="title"/>
          </p:nvPr>
        </p:nvSpPr>
        <p:spPr/>
        <p:txBody>
          <a:bodyPr/>
          <a:lstStyle/>
          <a:p>
            <a:r>
              <a:rPr lang="en-VN" sz="2000"/>
              <a:t>Dùng ResponseStatusException thay cho quăng Exception</a:t>
            </a:r>
          </a:p>
        </p:txBody>
      </p:sp>
      <p:sp>
        <p:nvSpPr>
          <p:cNvPr id="4" name="Rectangle 3">
            <a:extLst>
              <a:ext uri="{FF2B5EF4-FFF2-40B4-BE49-F238E27FC236}">
                <a16:creationId xmlns:a16="http://schemas.microsoft.com/office/drawing/2014/main" id="{C94BDB89-890B-D64A-80EF-006BD949C60A}"/>
              </a:ext>
            </a:extLst>
          </p:cNvPr>
          <p:cNvSpPr/>
          <p:nvPr/>
        </p:nvSpPr>
        <p:spPr>
          <a:xfrm>
            <a:off x="168875" y="1344424"/>
            <a:ext cx="5342239" cy="1365246"/>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GetMapping</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"/bmi6"</a:t>
            </a:r>
            <a:r>
              <a:rPr lang="en-US">
                <a:solidFill>
                  <a:srgbClr val="D4D4D4"/>
                </a:solidFill>
                <a:latin typeface="RobotoMono Nerd Font" pitchFamily="2" charset="0"/>
                <a:ea typeface="RobotoMono Nerd Font" pitchFamily="2" charset="0"/>
              </a:rPr>
              <a:t>)</a:t>
            </a:r>
          </a:p>
          <a:p>
            <a:pPr>
              <a:lnSpc>
                <a:spcPct val="12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demoThrow4</a:t>
            </a:r>
            <a:r>
              <a:rPr lang="en-US">
                <a:solidFill>
                  <a:srgbClr val="D4D4D4"/>
                </a:solidFill>
                <a:latin typeface="RobotoMono Nerd Font" pitchFamily="2" charset="0"/>
                <a:ea typeface="RobotoMono Nerd Font" pitchFamily="2" charset="0"/>
              </a:rPr>
              <a:t>() {</a:t>
            </a:r>
          </a:p>
          <a:p>
            <a:pPr>
              <a:lnSpc>
                <a:spcPct val="120000"/>
              </a:lnSpc>
            </a:pPr>
            <a:r>
              <a:rPr lang="en-US">
                <a:solidFill>
                  <a:srgbClr val="C586C0"/>
                </a:solidFill>
                <a:latin typeface="RobotoMono Nerd Font" pitchFamily="2" charset="0"/>
                <a:ea typeface="RobotoMono Nerd Font" pitchFamily="2" charset="0"/>
              </a:rPr>
              <a:t>  throw</a:t>
            </a:r>
            <a:r>
              <a:rPr lang="en-US">
                <a:solidFill>
                  <a:srgbClr val="D4D4D4"/>
                </a:solidFill>
                <a:latin typeface="RobotoMono Nerd Font" pitchFamily="2" charset="0"/>
                <a:ea typeface="RobotoMono Nerd Font" pitchFamily="2" charset="0"/>
              </a:rPr>
              <a:t>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ResponseStatusException</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HttpStatus</a:t>
            </a:r>
            <a:r>
              <a:rPr lang="en-US">
                <a:solidFill>
                  <a:srgbClr val="D4D4D4"/>
                </a:solidFill>
                <a:latin typeface="RobotoMono Nerd Font" pitchFamily="2" charset="0"/>
                <a:ea typeface="RobotoMono Nerd Font" pitchFamily="2" charset="0"/>
              </a:rPr>
              <a:t>.</a:t>
            </a:r>
            <a:r>
              <a:rPr lang="en-US">
                <a:solidFill>
                  <a:srgbClr val="4FC1FF"/>
                </a:solidFill>
                <a:latin typeface="RobotoMono Nerd Font" pitchFamily="2" charset="0"/>
                <a:ea typeface="RobotoMono Nerd Font" pitchFamily="2" charset="0"/>
              </a:rPr>
              <a:t>NOT_FOUND</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"Actor Not Found"</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D1B7BA59-A075-9648-B1C6-C0D048F24028}"/>
              </a:ext>
            </a:extLst>
          </p:cNvPr>
          <p:cNvSpPr txBox="1"/>
          <p:nvPr/>
        </p:nvSpPr>
        <p:spPr>
          <a:xfrm>
            <a:off x="156520" y="766118"/>
            <a:ext cx="8723870" cy="523220"/>
          </a:xfrm>
          <a:prstGeom prst="rect">
            <a:avLst/>
          </a:prstGeom>
          <a:noFill/>
        </p:spPr>
        <p:txBody>
          <a:bodyPr wrap="square" rtlCol="0">
            <a:spAutoFit/>
          </a:bodyPr>
          <a:lstStyle/>
          <a:p>
            <a:r>
              <a:rPr lang="en-VN"/>
              <a:t>Bạn có thể không cần tạo CustomException mà chỉ cần dùng ResponseStatusException kết hợp</a:t>
            </a:r>
          </a:p>
          <a:p>
            <a:r>
              <a:rPr lang="en-US"/>
              <a:t>hàm bắt GenericException</a:t>
            </a:r>
            <a:endParaRPr lang="en-VN"/>
          </a:p>
        </p:txBody>
      </p:sp>
      <p:sp>
        <p:nvSpPr>
          <p:cNvPr id="5" name="Rectangle 4">
            <a:extLst>
              <a:ext uri="{FF2B5EF4-FFF2-40B4-BE49-F238E27FC236}">
                <a16:creationId xmlns:a16="http://schemas.microsoft.com/office/drawing/2014/main" id="{D6948AD8-7CD2-7E46-850E-EDC9676DB70B}"/>
              </a:ext>
            </a:extLst>
          </p:cNvPr>
          <p:cNvSpPr/>
          <p:nvPr/>
        </p:nvSpPr>
        <p:spPr>
          <a:xfrm>
            <a:off x="115330" y="3307750"/>
            <a:ext cx="8929815" cy="1182696"/>
          </a:xfrm>
          <a:prstGeom prst="rect">
            <a:avLst/>
          </a:prstGeom>
          <a:solidFill>
            <a:schemeClr val="bg2"/>
          </a:solidFill>
        </p:spPr>
        <p:txBody>
          <a:bodyPr wrap="square">
            <a:spAutoFit/>
          </a:bodyPr>
          <a:lstStyle/>
          <a:p>
            <a:pPr>
              <a:lnSpc>
                <a:spcPct val="120000"/>
              </a:lnSpc>
            </a:pPr>
            <a:r>
              <a:rPr lang="en-VN" sz="1200">
                <a:solidFill>
                  <a:srgbClr val="D4D4D4"/>
                </a:solidFill>
                <a:latin typeface="RobotoMono Nerd Font" pitchFamily="2" charset="0"/>
                <a:ea typeface="RobotoMono Nerd Font" pitchFamily="2" charset="0"/>
                <a:cs typeface="Times New Roman" panose="02020603050405020304" pitchFamily="18" charset="0"/>
              </a:rPr>
              <a:t>@</a:t>
            </a:r>
            <a:r>
              <a:rPr lang="en-VN" sz="1200">
                <a:solidFill>
                  <a:srgbClr val="4EC9B0"/>
                </a:solidFill>
                <a:latin typeface="RobotoMono Nerd Font" pitchFamily="2" charset="0"/>
                <a:ea typeface="RobotoMono Nerd Font" pitchFamily="2" charset="0"/>
                <a:cs typeface="Times New Roman" panose="02020603050405020304" pitchFamily="18" charset="0"/>
              </a:rPr>
              <a:t>ExceptionHandler</a:t>
            </a:r>
            <a:r>
              <a:rPr lang="en-VN" sz="1200">
                <a:solidFill>
                  <a:srgbClr val="D4D4D4"/>
                </a:solidFill>
                <a:latin typeface="RobotoMono Nerd Font" pitchFamily="2" charset="0"/>
                <a:ea typeface="RobotoMono Nerd Font" pitchFamily="2" charset="0"/>
                <a:cs typeface="Times New Roman" panose="02020603050405020304" pitchFamily="18" charset="0"/>
              </a:rPr>
              <a:t>(</a:t>
            </a:r>
            <a:r>
              <a:rPr lang="en-VN" sz="1200">
                <a:solidFill>
                  <a:srgbClr val="DCDCAA"/>
                </a:solidFill>
                <a:latin typeface="RobotoMono Nerd Font" pitchFamily="2" charset="0"/>
                <a:ea typeface="RobotoMono Nerd Font" pitchFamily="2" charset="0"/>
                <a:cs typeface="Times New Roman" panose="02020603050405020304" pitchFamily="18" charset="0"/>
              </a:rPr>
              <a:t>value</a:t>
            </a:r>
            <a:r>
              <a:rPr lang="en-VN" sz="1200">
                <a:solidFill>
                  <a:srgbClr val="D4D4D4"/>
                </a:solidFill>
                <a:latin typeface="RobotoMono Nerd Font" pitchFamily="2" charset="0"/>
                <a:ea typeface="RobotoMono Nerd Font" pitchFamily="2" charset="0"/>
                <a:cs typeface="Times New Roman" panose="02020603050405020304" pitchFamily="18" charset="0"/>
              </a:rPr>
              <a:t> = {</a:t>
            </a:r>
            <a:r>
              <a:rPr lang="en-VN" sz="1200">
                <a:solidFill>
                  <a:srgbClr val="4EC9B0"/>
                </a:solidFill>
                <a:latin typeface="RobotoMono Nerd Font" pitchFamily="2" charset="0"/>
                <a:ea typeface="RobotoMono Nerd Font" pitchFamily="2" charset="0"/>
                <a:cs typeface="Times New Roman" panose="02020603050405020304" pitchFamily="18" charset="0"/>
              </a:rPr>
              <a:t>Exception</a:t>
            </a:r>
            <a:r>
              <a:rPr lang="en-VN" sz="1200">
                <a:solidFill>
                  <a:srgbClr val="D4D4D4"/>
                </a:solidFill>
                <a:latin typeface="RobotoMono Nerd Font" pitchFamily="2" charset="0"/>
                <a:ea typeface="RobotoMono Nerd Font" pitchFamily="2" charset="0"/>
                <a:cs typeface="Times New Roman" panose="02020603050405020304" pitchFamily="18" charset="0"/>
              </a:rPr>
              <a:t>.</a:t>
            </a:r>
            <a:r>
              <a:rPr lang="en-VN" sz="1200">
                <a:solidFill>
                  <a:srgbClr val="C586C0"/>
                </a:solidFill>
                <a:latin typeface="RobotoMono Nerd Font" pitchFamily="2" charset="0"/>
                <a:ea typeface="RobotoMono Nerd Font" pitchFamily="2" charset="0"/>
                <a:cs typeface="Times New Roman" panose="02020603050405020304" pitchFamily="18" charset="0"/>
              </a:rPr>
              <a:t>class</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4EC9B0"/>
                </a:solidFill>
                <a:latin typeface="RobotoMono Nerd Font" pitchFamily="2" charset="0"/>
                <a:ea typeface="RobotoMono Nerd Font" pitchFamily="2" charset="0"/>
                <a:cs typeface="Times New Roman" panose="02020603050405020304" pitchFamily="18" charset="0"/>
              </a:rPr>
              <a:t>RuntimeException</a:t>
            </a:r>
            <a:r>
              <a:rPr lang="en-VN" sz="1200">
                <a:solidFill>
                  <a:srgbClr val="D4D4D4"/>
                </a:solidFill>
                <a:latin typeface="RobotoMono Nerd Font" pitchFamily="2" charset="0"/>
                <a:ea typeface="RobotoMono Nerd Font" pitchFamily="2" charset="0"/>
                <a:cs typeface="Times New Roman" panose="02020603050405020304" pitchFamily="18" charset="0"/>
              </a:rPr>
              <a:t>.</a:t>
            </a:r>
            <a:r>
              <a:rPr lang="en-VN" sz="1200">
                <a:solidFill>
                  <a:srgbClr val="C586C0"/>
                </a:solidFill>
                <a:latin typeface="RobotoMono Nerd Font" pitchFamily="2" charset="0"/>
                <a:ea typeface="RobotoMono Nerd Font" pitchFamily="2" charset="0"/>
                <a:cs typeface="Times New Roman" panose="02020603050405020304" pitchFamily="18" charset="0"/>
              </a:rPr>
              <a:t>class</a:t>
            </a:r>
            <a:r>
              <a:rPr lang="en-VN" sz="1200">
                <a:solidFill>
                  <a:srgbClr val="D4D4D4"/>
                </a:solidFill>
                <a:latin typeface="RobotoMono Nerd Font" pitchFamily="2" charset="0"/>
                <a:ea typeface="RobotoMono Nerd Font" pitchFamily="2" charset="0"/>
                <a:cs typeface="Times New Roman" panose="02020603050405020304" pitchFamily="18" charset="0"/>
              </a:rPr>
              <a:t>})</a:t>
            </a:r>
            <a:br>
              <a:rPr lang="en-VN" sz="1200">
                <a:latin typeface="RobotoMono Nerd Font" pitchFamily="2" charset="0"/>
                <a:ea typeface="RobotoMono Nerd Font" pitchFamily="2" charset="0"/>
                <a:cs typeface="Times New Roman" panose="02020603050405020304" pitchFamily="18" charset="0"/>
              </a:rPr>
            </a:br>
            <a:r>
              <a:rPr lang="en-VN" sz="1200">
                <a:solidFill>
                  <a:srgbClr val="569CD6"/>
                </a:solidFill>
                <a:latin typeface="RobotoMono Nerd Font" pitchFamily="2" charset="0"/>
                <a:ea typeface="RobotoMono Nerd Font" pitchFamily="2" charset="0"/>
                <a:cs typeface="Times New Roman" panose="02020603050405020304" pitchFamily="18" charset="0"/>
              </a:rPr>
              <a:t>public</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569CD6"/>
                </a:solidFill>
                <a:latin typeface="RobotoMono Nerd Font" pitchFamily="2" charset="0"/>
                <a:ea typeface="RobotoMono Nerd Font" pitchFamily="2" charset="0"/>
                <a:cs typeface="Times New Roman" panose="02020603050405020304" pitchFamily="18" charset="0"/>
              </a:rPr>
              <a:t>final</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4EC9B0"/>
                </a:solidFill>
                <a:latin typeface="RobotoMono Nerd Font" pitchFamily="2" charset="0"/>
                <a:ea typeface="RobotoMono Nerd Font" pitchFamily="2" charset="0"/>
                <a:cs typeface="Times New Roman" panose="02020603050405020304" pitchFamily="18" charset="0"/>
              </a:rPr>
              <a:t>ResponseEntity</a:t>
            </a:r>
            <a:r>
              <a:rPr lang="en-VN" sz="1200">
                <a:solidFill>
                  <a:srgbClr val="D4D4D4"/>
                </a:solidFill>
                <a:latin typeface="RobotoMono Nerd Font" pitchFamily="2" charset="0"/>
                <a:ea typeface="RobotoMono Nerd Font" pitchFamily="2" charset="0"/>
                <a:cs typeface="Times New Roman" panose="02020603050405020304" pitchFamily="18" charset="0"/>
              </a:rPr>
              <a:t>&lt;</a:t>
            </a:r>
            <a:r>
              <a:rPr lang="en-VN" sz="1200">
                <a:solidFill>
                  <a:srgbClr val="4EC9B0"/>
                </a:solidFill>
                <a:latin typeface="RobotoMono Nerd Font" pitchFamily="2" charset="0"/>
                <a:ea typeface="RobotoMono Nerd Font" pitchFamily="2" charset="0"/>
                <a:cs typeface="Times New Roman" panose="02020603050405020304" pitchFamily="18" charset="0"/>
              </a:rPr>
              <a:t>APIError</a:t>
            </a:r>
            <a:r>
              <a:rPr lang="en-VN" sz="1200">
                <a:solidFill>
                  <a:srgbClr val="D4D4D4"/>
                </a:solidFill>
                <a:latin typeface="RobotoMono Nerd Font" pitchFamily="2" charset="0"/>
                <a:ea typeface="RobotoMono Nerd Font" pitchFamily="2" charset="0"/>
                <a:cs typeface="Times New Roman" panose="02020603050405020304" pitchFamily="18" charset="0"/>
              </a:rPr>
              <a:t>&gt; </a:t>
            </a:r>
            <a:r>
              <a:rPr lang="en-VN" sz="1200">
                <a:solidFill>
                  <a:srgbClr val="DCDCAA"/>
                </a:solidFill>
                <a:latin typeface="RobotoMono Nerd Font" pitchFamily="2" charset="0"/>
                <a:ea typeface="RobotoMono Nerd Font" pitchFamily="2" charset="0"/>
                <a:cs typeface="Times New Roman" panose="02020603050405020304" pitchFamily="18" charset="0"/>
              </a:rPr>
              <a:t>handleAllExceptions</a:t>
            </a:r>
            <a:r>
              <a:rPr lang="en-VN" sz="1200">
                <a:solidFill>
                  <a:srgbClr val="D4D4D4"/>
                </a:solidFill>
                <a:latin typeface="RobotoMono Nerd Font" pitchFamily="2" charset="0"/>
                <a:ea typeface="RobotoMono Nerd Font" pitchFamily="2" charset="0"/>
                <a:cs typeface="Times New Roman" panose="02020603050405020304" pitchFamily="18" charset="0"/>
              </a:rPr>
              <a:t>(</a:t>
            </a:r>
            <a:r>
              <a:rPr lang="en-VN" sz="1200">
                <a:solidFill>
                  <a:srgbClr val="4EC9B0"/>
                </a:solidFill>
                <a:latin typeface="RobotoMono Nerd Font" pitchFamily="2" charset="0"/>
                <a:ea typeface="RobotoMono Nerd Font" pitchFamily="2" charset="0"/>
                <a:cs typeface="Times New Roman" panose="02020603050405020304" pitchFamily="18" charset="0"/>
              </a:rPr>
              <a:t>Exception</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9CDCFE"/>
                </a:solidFill>
                <a:latin typeface="RobotoMono Nerd Font" pitchFamily="2" charset="0"/>
                <a:ea typeface="RobotoMono Nerd Font" pitchFamily="2" charset="0"/>
                <a:cs typeface="Times New Roman" panose="02020603050405020304" pitchFamily="18" charset="0"/>
              </a:rPr>
              <a:t>ex</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4EC9B0"/>
                </a:solidFill>
                <a:latin typeface="RobotoMono Nerd Font" pitchFamily="2" charset="0"/>
                <a:ea typeface="RobotoMono Nerd Font" pitchFamily="2" charset="0"/>
                <a:cs typeface="Times New Roman" panose="02020603050405020304" pitchFamily="18" charset="0"/>
              </a:rPr>
              <a:t>WebRequest</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9CDCFE"/>
                </a:solidFill>
                <a:latin typeface="RobotoMono Nerd Font" pitchFamily="2" charset="0"/>
                <a:ea typeface="RobotoMono Nerd Font" pitchFamily="2" charset="0"/>
                <a:cs typeface="Times New Roman" panose="02020603050405020304" pitchFamily="18" charset="0"/>
              </a:rPr>
              <a:t>request</a:t>
            </a:r>
            <a:r>
              <a:rPr lang="en-VN" sz="1200">
                <a:solidFill>
                  <a:srgbClr val="D4D4D4"/>
                </a:solidFill>
                <a:latin typeface="RobotoMono Nerd Font" pitchFamily="2" charset="0"/>
                <a:ea typeface="RobotoMono Nerd Font" pitchFamily="2" charset="0"/>
                <a:cs typeface="Times New Roman" panose="02020603050405020304" pitchFamily="18" charset="0"/>
              </a:rPr>
              <a:t>) {</a:t>
            </a:r>
            <a:endParaRPr lang="en-VN" sz="1200">
              <a:latin typeface="RobotoMono Nerd Font" pitchFamily="2" charset="0"/>
              <a:ea typeface="RobotoMono Nerd Font" pitchFamily="2" charset="0"/>
              <a:cs typeface="Times New Roman" panose="02020603050405020304" pitchFamily="18" charset="0"/>
            </a:endParaRPr>
          </a:p>
          <a:p>
            <a:pPr>
              <a:lnSpc>
                <a:spcPct val="120000"/>
              </a:lnSpc>
            </a:pP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4EC9B0"/>
                </a:solidFill>
                <a:latin typeface="RobotoMono Nerd Font" pitchFamily="2" charset="0"/>
                <a:ea typeface="RobotoMono Nerd Font" pitchFamily="2" charset="0"/>
                <a:cs typeface="Times New Roman" panose="02020603050405020304" pitchFamily="18" charset="0"/>
              </a:rPr>
              <a:t>APIError</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9CDCFE"/>
                </a:solidFill>
                <a:latin typeface="RobotoMono Nerd Font" pitchFamily="2" charset="0"/>
                <a:ea typeface="RobotoMono Nerd Font" pitchFamily="2" charset="0"/>
                <a:cs typeface="Times New Roman" panose="02020603050405020304" pitchFamily="18" charset="0"/>
              </a:rPr>
              <a:t>apiError</a:t>
            </a:r>
            <a:r>
              <a:rPr lang="en-VN" sz="1200">
                <a:solidFill>
                  <a:srgbClr val="D4D4D4"/>
                </a:solidFill>
                <a:latin typeface="RobotoMono Nerd Font" pitchFamily="2" charset="0"/>
                <a:ea typeface="RobotoMono Nerd Font" pitchFamily="2" charset="0"/>
                <a:cs typeface="Times New Roman" panose="02020603050405020304" pitchFamily="18" charset="0"/>
              </a:rPr>
              <a:t> = </a:t>
            </a:r>
            <a:r>
              <a:rPr lang="en-VN" sz="1200">
                <a:solidFill>
                  <a:srgbClr val="C586C0"/>
                </a:solidFill>
                <a:latin typeface="RobotoMono Nerd Font" pitchFamily="2" charset="0"/>
                <a:ea typeface="RobotoMono Nerd Font" pitchFamily="2" charset="0"/>
                <a:cs typeface="Times New Roman" panose="02020603050405020304" pitchFamily="18" charset="0"/>
              </a:rPr>
              <a:t>new</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DCDCAA"/>
                </a:solidFill>
                <a:latin typeface="RobotoMono Nerd Font" pitchFamily="2" charset="0"/>
                <a:ea typeface="RobotoMono Nerd Font" pitchFamily="2" charset="0"/>
                <a:cs typeface="Times New Roman" panose="02020603050405020304" pitchFamily="18" charset="0"/>
              </a:rPr>
              <a:t>APIError</a:t>
            </a:r>
            <a:r>
              <a:rPr lang="en-VN" sz="1200">
                <a:solidFill>
                  <a:srgbClr val="D4D4D4"/>
                </a:solidFill>
                <a:latin typeface="RobotoMono Nerd Font" pitchFamily="2" charset="0"/>
                <a:ea typeface="RobotoMono Nerd Font" pitchFamily="2" charset="0"/>
                <a:cs typeface="Times New Roman" panose="02020603050405020304" pitchFamily="18" charset="0"/>
              </a:rPr>
              <a:t>(</a:t>
            </a:r>
            <a:r>
              <a:rPr lang="en-VN" sz="1200">
                <a:solidFill>
                  <a:srgbClr val="CE9178"/>
                </a:solidFill>
                <a:latin typeface="RobotoMono Nerd Font" pitchFamily="2" charset="0"/>
                <a:ea typeface="RobotoMono Nerd Font" pitchFamily="2" charset="0"/>
                <a:cs typeface="Times New Roman" panose="02020603050405020304" pitchFamily="18" charset="0"/>
              </a:rPr>
              <a:t>"Generic Exception"</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9CDCFE"/>
                </a:solidFill>
                <a:latin typeface="RobotoMono Nerd Font" pitchFamily="2" charset="0"/>
                <a:ea typeface="RobotoMono Nerd Font" pitchFamily="2" charset="0"/>
                <a:cs typeface="Times New Roman" panose="02020603050405020304" pitchFamily="18" charset="0"/>
              </a:rPr>
              <a:t>ex</a:t>
            </a:r>
            <a:r>
              <a:rPr lang="en-VN" sz="1200">
                <a:solidFill>
                  <a:srgbClr val="D4D4D4"/>
                </a:solidFill>
                <a:latin typeface="RobotoMono Nerd Font" pitchFamily="2" charset="0"/>
                <a:ea typeface="RobotoMono Nerd Font" pitchFamily="2" charset="0"/>
                <a:cs typeface="Times New Roman" panose="02020603050405020304" pitchFamily="18" charset="0"/>
              </a:rPr>
              <a:t>.</a:t>
            </a:r>
            <a:r>
              <a:rPr lang="en-VN" sz="1200">
                <a:solidFill>
                  <a:srgbClr val="DCDCAA"/>
                </a:solidFill>
                <a:latin typeface="RobotoMono Nerd Font" pitchFamily="2" charset="0"/>
                <a:ea typeface="RobotoMono Nerd Font" pitchFamily="2" charset="0"/>
                <a:cs typeface="Times New Roman" panose="02020603050405020304" pitchFamily="18" charset="0"/>
              </a:rPr>
              <a:t>getLocalizedMessage</a:t>
            </a:r>
            <a:r>
              <a:rPr lang="en-VN" sz="1200">
                <a:solidFill>
                  <a:srgbClr val="D4D4D4"/>
                </a:solidFill>
                <a:latin typeface="RobotoMono Nerd Font" pitchFamily="2" charset="0"/>
                <a:ea typeface="RobotoMono Nerd Font" pitchFamily="2" charset="0"/>
                <a:cs typeface="Times New Roman" panose="02020603050405020304" pitchFamily="18" charset="0"/>
              </a:rPr>
              <a:t>());</a:t>
            </a:r>
            <a:endParaRPr lang="en-VN" sz="1200">
              <a:latin typeface="RobotoMono Nerd Font" pitchFamily="2" charset="0"/>
              <a:ea typeface="RobotoMono Nerd Font" pitchFamily="2" charset="0"/>
              <a:cs typeface="Times New Roman" panose="02020603050405020304" pitchFamily="18" charset="0"/>
            </a:endParaRPr>
          </a:p>
          <a:p>
            <a:pPr>
              <a:lnSpc>
                <a:spcPct val="120000"/>
              </a:lnSpc>
            </a:pP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C586C0"/>
                </a:solidFill>
                <a:latin typeface="RobotoMono Nerd Font" pitchFamily="2" charset="0"/>
                <a:ea typeface="RobotoMono Nerd Font" pitchFamily="2" charset="0"/>
                <a:cs typeface="Times New Roman" panose="02020603050405020304" pitchFamily="18" charset="0"/>
              </a:rPr>
              <a:t>return</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C586C0"/>
                </a:solidFill>
                <a:latin typeface="RobotoMono Nerd Font" pitchFamily="2" charset="0"/>
                <a:ea typeface="RobotoMono Nerd Font" pitchFamily="2" charset="0"/>
                <a:cs typeface="Times New Roman" panose="02020603050405020304" pitchFamily="18" charset="0"/>
              </a:rPr>
              <a:t>new</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DCDCAA"/>
                </a:solidFill>
                <a:latin typeface="RobotoMono Nerd Font" pitchFamily="2" charset="0"/>
                <a:ea typeface="RobotoMono Nerd Font" pitchFamily="2" charset="0"/>
                <a:cs typeface="Times New Roman" panose="02020603050405020304" pitchFamily="18" charset="0"/>
              </a:rPr>
              <a:t>ResponseEntity</a:t>
            </a:r>
            <a:r>
              <a:rPr lang="en-VN" sz="1200">
                <a:solidFill>
                  <a:srgbClr val="D4D4D4"/>
                </a:solidFill>
                <a:latin typeface="RobotoMono Nerd Font" pitchFamily="2" charset="0"/>
                <a:ea typeface="RobotoMono Nerd Font" pitchFamily="2" charset="0"/>
                <a:cs typeface="Times New Roman" panose="02020603050405020304" pitchFamily="18" charset="0"/>
              </a:rPr>
              <a:t>&lt;&gt;(</a:t>
            </a:r>
            <a:r>
              <a:rPr lang="en-VN" sz="1200">
                <a:solidFill>
                  <a:srgbClr val="9CDCFE"/>
                </a:solidFill>
                <a:latin typeface="RobotoMono Nerd Font" pitchFamily="2" charset="0"/>
                <a:ea typeface="RobotoMono Nerd Font" pitchFamily="2" charset="0"/>
                <a:cs typeface="Times New Roman" panose="02020603050405020304" pitchFamily="18" charset="0"/>
              </a:rPr>
              <a:t>apiError</a:t>
            </a:r>
            <a:r>
              <a:rPr lang="en-VN" sz="1200">
                <a:solidFill>
                  <a:srgbClr val="D4D4D4"/>
                </a:solidFill>
                <a:latin typeface="RobotoMono Nerd Font" pitchFamily="2" charset="0"/>
                <a:ea typeface="RobotoMono Nerd Font" pitchFamily="2" charset="0"/>
                <a:cs typeface="Times New Roman" panose="02020603050405020304" pitchFamily="18" charset="0"/>
              </a:rPr>
              <a:t>, </a:t>
            </a:r>
            <a:r>
              <a:rPr lang="en-VN" sz="1200">
                <a:solidFill>
                  <a:srgbClr val="4EC9B0"/>
                </a:solidFill>
                <a:latin typeface="RobotoMono Nerd Font" pitchFamily="2" charset="0"/>
                <a:ea typeface="RobotoMono Nerd Font" pitchFamily="2" charset="0"/>
                <a:cs typeface="Times New Roman" panose="02020603050405020304" pitchFamily="18" charset="0"/>
              </a:rPr>
              <a:t>HttpStatus</a:t>
            </a:r>
            <a:r>
              <a:rPr lang="en-VN" sz="1200">
                <a:solidFill>
                  <a:srgbClr val="D4D4D4"/>
                </a:solidFill>
                <a:latin typeface="RobotoMono Nerd Font" pitchFamily="2" charset="0"/>
                <a:ea typeface="RobotoMono Nerd Font" pitchFamily="2" charset="0"/>
                <a:cs typeface="Times New Roman" panose="02020603050405020304" pitchFamily="18" charset="0"/>
              </a:rPr>
              <a:t>.</a:t>
            </a:r>
            <a:r>
              <a:rPr lang="en-VN" sz="1200">
                <a:solidFill>
                  <a:srgbClr val="4FC1FF"/>
                </a:solidFill>
                <a:latin typeface="RobotoMono Nerd Font" pitchFamily="2" charset="0"/>
                <a:ea typeface="RobotoMono Nerd Font" pitchFamily="2" charset="0"/>
                <a:cs typeface="Times New Roman" panose="02020603050405020304" pitchFamily="18" charset="0"/>
              </a:rPr>
              <a:t>INTERNAL_SERVER_ERROR</a:t>
            </a:r>
            <a:r>
              <a:rPr lang="en-VN" sz="1200">
                <a:solidFill>
                  <a:srgbClr val="D4D4D4"/>
                </a:solidFill>
                <a:latin typeface="RobotoMono Nerd Font" pitchFamily="2" charset="0"/>
                <a:ea typeface="RobotoMono Nerd Font" pitchFamily="2" charset="0"/>
                <a:cs typeface="Times New Roman" panose="02020603050405020304" pitchFamily="18" charset="0"/>
              </a:rPr>
              <a:t>);</a:t>
            </a:r>
            <a:endParaRPr lang="en-VN" sz="1200">
              <a:latin typeface="RobotoMono Nerd Font" pitchFamily="2" charset="0"/>
              <a:ea typeface="RobotoMono Nerd Font" pitchFamily="2" charset="0"/>
              <a:cs typeface="Times New Roman" panose="02020603050405020304" pitchFamily="18" charset="0"/>
            </a:endParaRPr>
          </a:p>
          <a:p>
            <a:pPr>
              <a:lnSpc>
                <a:spcPct val="120000"/>
              </a:lnSpc>
            </a:pPr>
            <a:r>
              <a:rPr lang="en-VN" sz="1200">
                <a:solidFill>
                  <a:srgbClr val="D4D4D4"/>
                </a:solidFill>
                <a:latin typeface="RobotoMono Nerd Font" pitchFamily="2" charset="0"/>
                <a:ea typeface="RobotoMono Nerd Font" pitchFamily="2" charset="0"/>
                <a:cs typeface="Times New Roman" panose="02020603050405020304" pitchFamily="18" charset="0"/>
              </a:rPr>
              <a:t>}</a:t>
            </a:r>
            <a:endParaRPr lang="en-VN" sz="1200"/>
          </a:p>
        </p:txBody>
      </p:sp>
      <p:sp>
        <p:nvSpPr>
          <p:cNvPr id="6" name="Bent Arrow 5">
            <a:extLst>
              <a:ext uri="{FF2B5EF4-FFF2-40B4-BE49-F238E27FC236}">
                <a16:creationId xmlns:a16="http://schemas.microsoft.com/office/drawing/2014/main" id="{C66FF82C-9B35-2947-BA51-77FAB3251165}"/>
              </a:ext>
            </a:extLst>
          </p:cNvPr>
          <p:cNvSpPr/>
          <p:nvPr/>
        </p:nvSpPr>
        <p:spPr>
          <a:xfrm rot="5400000">
            <a:off x="5451388" y="1884406"/>
            <a:ext cx="1499287" cy="1248033"/>
          </a:xfrm>
          <a:prstGeom prst="bentArrow">
            <a:avLst>
              <a:gd name="adj1" fmla="val 18458"/>
              <a:gd name="adj2" fmla="val 25000"/>
              <a:gd name="adj3" fmla="val 18399"/>
              <a:gd name="adj4" fmla="val 351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7" name="TextBox 6">
            <a:extLst>
              <a:ext uri="{FF2B5EF4-FFF2-40B4-BE49-F238E27FC236}">
                <a16:creationId xmlns:a16="http://schemas.microsoft.com/office/drawing/2014/main" id="{CA64F59D-D374-E648-8C85-C8AEA0F34E0A}"/>
              </a:ext>
            </a:extLst>
          </p:cNvPr>
          <p:cNvSpPr txBox="1"/>
          <p:nvPr/>
        </p:nvSpPr>
        <p:spPr>
          <a:xfrm>
            <a:off x="5552303" y="1441622"/>
            <a:ext cx="930063" cy="307777"/>
          </a:xfrm>
          <a:prstGeom prst="rect">
            <a:avLst/>
          </a:prstGeom>
          <a:noFill/>
        </p:spPr>
        <p:txBody>
          <a:bodyPr wrap="none" rtlCol="0">
            <a:spAutoFit/>
          </a:bodyPr>
          <a:lstStyle/>
          <a:p>
            <a:r>
              <a:rPr lang="en-US"/>
              <a:t>Q</a:t>
            </a:r>
            <a:r>
              <a:rPr lang="en-VN"/>
              <a:t>uăng ra</a:t>
            </a:r>
          </a:p>
        </p:txBody>
      </p:sp>
      <p:sp>
        <p:nvSpPr>
          <p:cNvPr id="8" name="TextBox 7">
            <a:extLst>
              <a:ext uri="{FF2B5EF4-FFF2-40B4-BE49-F238E27FC236}">
                <a16:creationId xmlns:a16="http://schemas.microsoft.com/office/drawing/2014/main" id="{600D9794-EBBC-F343-BE1B-73473DC93ADD}"/>
              </a:ext>
            </a:extLst>
          </p:cNvPr>
          <p:cNvSpPr txBox="1"/>
          <p:nvPr/>
        </p:nvSpPr>
        <p:spPr>
          <a:xfrm>
            <a:off x="6812692" y="2940909"/>
            <a:ext cx="732893" cy="307777"/>
          </a:xfrm>
          <a:prstGeom prst="rect">
            <a:avLst/>
          </a:prstGeom>
          <a:noFill/>
        </p:spPr>
        <p:txBody>
          <a:bodyPr wrap="none" rtlCol="0">
            <a:spAutoFit/>
          </a:bodyPr>
          <a:lstStyle/>
          <a:p>
            <a:r>
              <a:rPr lang="en-VN"/>
              <a:t>Bắt lấy</a:t>
            </a:r>
          </a:p>
        </p:txBody>
      </p:sp>
    </p:spTree>
    <p:extLst>
      <p:ext uri="{BB962C8B-B14F-4D97-AF65-F5344CB8AC3E}">
        <p14:creationId xmlns:p14="http://schemas.microsoft.com/office/powerpoint/2010/main" val="3677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8729BB-B040-C242-A0B7-D1DB5F87A549}"/>
              </a:ext>
            </a:extLst>
          </p:cNvPr>
          <p:cNvSpPr>
            <a:spLocks noGrp="1"/>
          </p:cNvSpPr>
          <p:nvPr>
            <p:ph type="body" idx="1"/>
          </p:nvPr>
        </p:nvSpPr>
        <p:spPr/>
        <p:txBody>
          <a:bodyPr/>
          <a:lstStyle/>
          <a:p>
            <a:r>
              <a:rPr lang="en-VN"/>
              <a:t>Phải dùng try catch để bắt exception hoặc khai báo throws để ném tiếp Exception ra caller</a:t>
            </a:r>
          </a:p>
          <a:p>
            <a:r>
              <a:rPr lang="en-VN"/>
              <a:t>Được kiểm tra bởi Java compiler</a:t>
            </a:r>
          </a:p>
          <a:p>
            <a:r>
              <a:rPr lang="en-VN"/>
              <a:t>Checked Exception thường là lỗi vào ra file, kết nối CSDL, kết nối service. Nguyên nhân gây lỗi không phải do code mà do yếu tố bên ngoài.</a:t>
            </a:r>
          </a:p>
        </p:txBody>
      </p:sp>
      <p:sp>
        <p:nvSpPr>
          <p:cNvPr id="3" name="Text Placeholder 2">
            <a:extLst>
              <a:ext uri="{FF2B5EF4-FFF2-40B4-BE49-F238E27FC236}">
                <a16:creationId xmlns:a16="http://schemas.microsoft.com/office/drawing/2014/main" id="{7B27A679-29FE-D047-ACC6-B1AC42CCB118}"/>
              </a:ext>
            </a:extLst>
          </p:cNvPr>
          <p:cNvSpPr>
            <a:spLocks noGrp="1"/>
          </p:cNvSpPr>
          <p:nvPr>
            <p:ph type="body" idx="10"/>
          </p:nvPr>
        </p:nvSpPr>
        <p:spPr/>
        <p:txBody>
          <a:bodyPr/>
          <a:lstStyle/>
          <a:p>
            <a:r>
              <a:rPr lang="en-VN"/>
              <a:t>Không cần dùng try catch hay throws</a:t>
            </a:r>
          </a:p>
          <a:p>
            <a:r>
              <a:rPr lang="en-VN"/>
              <a:t>Không kiểm tra bởi Java compiler. Ném ra và xử lý lúc runtime</a:t>
            </a:r>
          </a:p>
          <a:p>
            <a:r>
              <a:rPr lang="en-VN"/>
              <a:t>Những lỗi do logic code gây ra, không liên quan yếu tố bên ngoài : NullPointerException, NumberFormatException</a:t>
            </a:r>
          </a:p>
        </p:txBody>
      </p:sp>
      <p:sp>
        <p:nvSpPr>
          <p:cNvPr id="4" name="Text Placeholder 3">
            <a:extLst>
              <a:ext uri="{FF2B5EF4-FFF2-40B4-BE49-F238E27FC236}">
                <a16:creationId xmlns:a16="http://schemas.microsoft.com/office/drawing/2014/main" id="{DDE80798-1237-D743-9C9A-CDBF6CC872B9}"/>
              </a:ext>
            </a:extLst>
          </p:cNvPr>
          <p:cNvSpPr>
            <a:spLocks noGrp="1"/>
          </p:cNvSpPr>
          <p:nvPr>
            <p:ph type="body" sz="quarter" idx="11"/>
          </p:nvPr>
        </p:nvSpPr>
        <p:spPr/>
        <p:txBody>
          <a:bodyPr/>
          <a:lstStyle/>
          <a:p>
            <a:r>
              <a:rPr lang="en-VN"/>
              <a:t>Checked Exception</a:t>
            </a:r>
          </a:p>
        </p:txBody>
      </p:sp>
      <p:sp>
        <p:nvSpPr>
          <p:cNvPr id="5" name="Text Placeholder 4">
            <a:extLst>
              <a:ext uri="{FF2B5EF4-FFF2-40B4-BE49-F238E27FC236}">
                <a16:creationId xmlns:a16="http://schemas.microsoft.com/office/drawing/2014/main" id="{5A3E55B8-C5B8-754E-ACA9-E90C990DD80A}"/>
              </a:ext>
            </a:extLst>
          </p:cNvPr>
          <p:cNvSpPr>
            <a:spLocks noGrp="1"/>
          </p:cNvSpPr>
          <p:nvPr>
            <p:ph type="body" sz="quarter" idx="12"/>
          </p:nvPr>
        </p:nvSpPr>
        <p:spPr/>
        <p:txBody>
          <a:bodyPr/>
          <a:lstStyle/>
          <a:p>
            <a:r>
              <a:rPr lang="en-VN"/>
              <a:t>Unchecked Exception</a:t>
            </a:r>
          </a:p>
        </p:txBody>
      </p:sp>
    </p:spTree>
    <p:extLst>
      <p:ext uri="{BB962C8B-B14F-4D97-AF65-F5344CB8AC3E}">
        <p14:creationId xmlns:p14="http://schemas.microsoft.com/office/powerpoint/2010/main" val="345749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D44F-08E0-C044-9C82-B131DEB7E223}"/>
              </a:ext>
            </a:extLst>
          </p:cNvPr>
          <p:cNvSpPr>
            <a:spLocks noGrp="1"/>
          </p:cNvSpPr>
          <p:nvPr>
            <p:ph type="title"/>
          </p:nvPr>
        </p:nvSpPr>
        <p:spPr/>
        <p:txBody>
          <a:bodyPr/>
          <a:lstStyle/>
          <a:p>
            <a:r>
              <a:rPr lang="en-VN" sz="1600"/>
              <a:t>Phân biệt giữa Checked Exception và Unchecked (Run time exception)</a:t>
            </a:r>
          </a:p>
        </p:txBody>
      </p:sp>
      <p:sp>
        <p:nvSpPr>
          <p:cNvPr id="3" name="Text Placeholder 2">
            <a:extLst>
              <a:ext uri="{FF2B5EF4-FFF2-40B4-BE49-F238E27FC236}">
                <a16:creationId xmlns:a16="http://schemas.microsoft.com/office/drawing/2014/main" id="{0585F1C8-BB66-3F4E-B1C6-A8DAA4783B56}"/>
              </a:ext>
            </a:extLst>
          </p:cNvPr>
          <p:cNvSpPr>
            <a:spLocks noGrp="1"/>
          </p:cNvSpPr>
          <p:nvPr>
            <p:ph type="body" idx="1"/>
          </p:nvPr>
        </p:nvSpPr>
        <p:spPr/>
        <p:txBody>
          <a:bodyPr/>
          <a:lstStyle/>
          <a:p>
            <a:r>
              <a:rPr lang="en-VN" sz="1600" b="1"/>
              <a:t>Checked Exception </a:t>
            </a:r>
            <a:r>
              <a:rPr lang="en-VN" sz="1600"/>
              <a:t>thường là những ngoại lệ cần phải kiểm tra để khắc phục được, thường là lỗi liên quan đến tài nguyên file, database</a:t>
            </a:r>
          </a:p>
          <a:p>
            <a:r>
              <a:rPr lang="en-VN" sz="1600" b="1"/>
              <a:t>Unchecked Exception </a:t>
            </a:r>
            <a:r>
              <a:rPr lang="en-VN" sz="1600"/>
              <a:t>không buộc phải kiểm tra, xảy lúc chạy, khó hoặc không thể khắc phục</a:t>
            </a:r>
          </a:p>
          <a:p>
            <a:pPr lvl="1">
              <a:lnSpc>
                <a:spcPct val="120000"/>
              </a:lnSpc>
              <a:spcBef>
                <a:spcPts val="400"/>
              </a:spcBef>
              <a:spcAft>
                <a:spcPts val="400"/>
              </a:spcAft>
            </a:pPr>
            <a:r>
              <a:rPr lang="en-VN" sz="1300"/>
              <a:t>Quên không khoá cửa dẫn đến trộm vào nhà. Đây rõ ràng là một lỗi nghiệm trọng, hoàn toàn có thể kiểm tra và tránh được. Vậy nó nên là Checked Exception: </a:t>
            </a:r>
            <a:r>
              <a:rPr lang="en-VN" sz="1300">
                <a:solidFill>
                  <a:srgbClr val="7030A0"/>
                </a:solidFill>
              </a:rPr>
              <a:t>ForgetLockDoorException</a:t>
            </a:r>
            <a:r>
              <a:rPr lang="en-VN" sz="1300"/>
              <a:t>.</a:t>
            </a:r>
          </a:p>
          <a:p>
            <a:pPr lvl="1">
              <a:lnSpc>
                <a:spcPct val="120000"/>
              </a:lnSpc>
              <a:spcBef>
                <a:spcPts val="400"/>
              </a:spcBef>
              <a:spcAft>
                <a:spcPts val="400"/>
              </a:spcAft>
            </a:pPr>
            <a:r>
              <a:rPr lang="en-VN" sz="1300"/>
              <a:t>Sửa chữa điện bị điện giật. Rõ ràng làm việc với điện có nguy cơ giật rất cao. Luôn phải kiểm tra bằng bút thử điện. Vậy nó nên là Checked Exception: </a:t>
            </a:r>
            <a:r>
              <a:rPr lang="en-VN" sz="1300">
                <a:solidFill>
                  <a:srgbClr val="7030A0"/>
                </a:solidFill>
              </a:rPr>
              <a:t>ElectricShockException</a:t>
            </a:r>
          </a:p>
          <a:p>
            <a:pPr lvl="1">
              <a:lnSpc>
                <a:spcPct val="120000"/>
              </a:lnSpc>
              <a:spcBef>
                <a:spcPts val="400"/>
              </a:spcBef>
              <a:spcAft>
                <a:spcPts val="400"/>
              </a:spcAft>
            </a:pPr>
            <a:r>
              <a:rPr lang="en-VN" sz="1300"/>
              <a:t>Đang ăn thì cắn phải lưỡi. Chúng ta ăn cả mấy năm có mấy khi cắn vào lưỡi. Đang ăn cứ phải kiểm tra để tránh cắn vào lưỡi cũng kỳ cục. Nên ăn chậm rãi là được. Vậy đây có thể gọi là RuntimeException: </a:t>
            </a:r>
            <a:r>
              <a:rPr lang="en-VN" sz="1300">
                <a:solidFill>
                  <a:srgbClr val="7030A0"/>
                </a:solidFill>
              </a:rPr>
              <a:t>BiteTongeException</a:t>
            </a:r>
          </a:p>
          <a:p>
            <a:pPr lvl="1">
              <a:lnSpc>
                <a:spcPct val="120000"/>
              </a:lnSpc>
              <a:spcBef>
                <a:spcPts val="400"/>
              </a:spcBef>
              <a:spcAft>
                <a:spcPts val="400"/>
              </a:spcAft>
            </a:pPr>
            <a:r>
              <a:rPr lang="en-VN" sz="1300"/>
              <a:t>Đang đi thì đập đầu vào cột điện. Bạn có thể để ý hơn để tránh va vào cột điện RunTimeException: </a:t>
            </a:r>
            <a:r>
              <a:rPr lang="en-VN" sz="1300">
                <a:solidFill>
                  <a:srgbClr val="7030A0"/>
                </a:solidFill>
              </a:rPr>
              <a:t>BirdShitDropToYourHeadException</a:t>
            </a:r>
          </a:p>
          <a:p>
            <a:pPr lvl="1">
              <a:lnSpc>
                <a:spcPct val="100000"/>
              </a:lnSpc>
            </a:pPr>
            <a:endParaRPr lang="en-VN" sz="1400"/>
          </a:p>
        </p:txBody>
      </p:sp>
    </p:spTree>
    <p:extLst>
      <p:ext uri="{BB962C8B-B14F-4D97-AF65-F5344CB8AC3E}">
        <p14:creationId xmlns:p14="http://schemas.microsoft.com/office/powerpoint/2010/main" val="162792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16E3-A5CE-E543-B976-4449A16B640F}"/>
              </a:ext>
            </a:extLst>
          </p:cNvPr>
          <p:cNvSpPr>
            <a:spLocks noGrp="1"/>
          </p:cNvSpPr>
          <p:nvPr>
            <p:ph type="title"/>
          </p:nvPr>
        </p:nvSpPr>
        <p:spPr/>
        <p:txBody>
          <a:bodyPr/>
          <a:lstStyle/>
          <a:p>
            <a:r>
              <a:rPr lang="en-VN" sz="2000"/>
              <a:t>Runtime Exception có thể loại bỏ nhờ viết code tốt hơn</a:t>
            </a:r>
          </a:p>
        </p:txBody>
      </p:sp>
      <p:sp>
        <p:nvSpPr>
          <p:cNvPr id="4" name="Rectangle 3">
            <a:extLst>
              <a:ext uri="{FF2B5EF4-FFF2-40B4-BE49-F238E27FC236}">
                <a16:creationId xmlns:a16="http://schemas.microsoft.com/office/drawing/2014/main" id="{59ABD0C6-DCD8-8340-9123-278ECF55D105}"/>
              </a:ext>
            </a:extLst>
          </p:cNvPr>
          <p:cNvSpPr/>
          <p:nvPr/>
        </p:nvSpPr>
        <p:spPr>
          <a:xfrm>
            <a:off x="193589" y="833678"/>
            <a:ext cx="5539946" cy="1547090"/>
          </a:xfrm>
          <a:prstGeom prst="rect">
            <a:avLst/>
          </a:prstGeom>
          <a:solidFill>
            <a:schemeClr val="bg2"/>
          </a:solidFill>
        </p:spPr>
        <p:txBody>
          <a:bodyPr wrap="square">
            <a:spAutoFit/>
          </a:bodyPr>
          <a:lstStyle/>
          <a:p>
            <a:pPr>
              <a:lnSpc>
                <a:spcPct val="120000"/>
              </a:lnSpc>
            </a:pPr>
            <a:r>
              <a:rPr lang="en-US" sz="1600">
                <a:solidFill>
                  <a:srgbClr val="C586C0"/>
                </a:solidFill>
                <a:latin typeface="RobotoMono Nerd Font" pitchFamily="2" charset="0"/>
                <a:ea typeface="RobotoMono Nerd Font" pitchFamily="2" charset="0"/>
              </a:rPr>
              <a:t>try</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9CDCFE"/>
                </a:solidFill>
                <a:latin typeface="RobotoMono Nerd Font" pitchFamily="2" charset="0"/>
                <a:ea typeface="RobotoMono Nerd Font" pitchFamily="2" charset="0"/>
              </a:rPr>
              <a:t>  _map</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put</a:t>
            </a:r>
            <a:r>
              <a:rPr lang="en-US" sz="1600">
                <a:solidFill>
                  <a:srgbClr val="D4D4D4"/>
                </a:solidFill>
                <a:latin typeface="RobotoMono Nerd Font" pitchFamily="2" charset="0"/>
                <a:ea typeface="RobotoMono Nerd Font" pitchFamily="2" charset="0"/>
              </a:rPr>
              <a:t>(myKey, myValue);</a:t>
            </a:r>
          </a:p>
          <a:p>
            <a:pPr>
              <a:lnSpc>
                <a:spcPct val="120000"/>
              </a:lnSpc>
            </a:pPr>
            <a:r>
              <a:rPr lang="en-US" sz="1600">
                <a:solidFill>
                  <a:srgbClr val="D4D4D4"/>
                </a:solidFill>
                <a:latin typeface="RobotoMono Nerd Font" pitchFamily="2" charset="0"/>
                <a:ea typeface="RobotoMono Nerd Font" pitchFamily="2" charset="0"/>
              </a:rPr>
              <a:t>} </a:t>
            </a:r>
            <a:r>
              <a:rPr lang="en-US" sz="1600">
                <a:solidFill>
                  <a:srgbClr val="C586C0"/>
                </a:solidFill>
                <a:latin typeface="RobotoMono Nerd Font" pitchFamily="2" charset="0"/>
                <a:ea typeface="RobotoMono Nerd Font" pitchFamily="2" charset="0"/>
              </a:rPr>
              <a:t>catch</a:t>
            </a: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NullPointerException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e</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D4D4D4"/>
                </a:solidFill>
                <a:latin typeface="RobotoMono Nerd Font" pitchFamily="2" charset="0"/>
                <a:ea typeface="RobotoMono Nerd Font" pitchFamily="2" charset="0"/>
              </a:rPr>
              <a:t>  _map = </a:t>
            </a:r>
            <a:r>
              <a:rPr lang="en-US" sz="1600">
                <a:solidFill>
                  <a:srgbClr val="C586C0"/>
                </a:solidFill>
                <a:latin typeface="RobotoMono Nerd Font" pitchFamily="2" charset="0"/>
                <a:ea typeface="RobotoMono Nerd Font" pitchFamily="2" charset="0"/>
              </a:rPr>
              <a:t>new</a:t>
            </a:r>
            <a:r>
              <a:rPr lang="en-US" sz="1600">
                <a:solidFill>
                  <a:srgbClr val="D4D4D4"/>
                </a:solidFill>
                <a:latin typeface="RobotoMono Nerd Font" pitchFamily="2" charset="0"/>
                <a:ea typeface="RobotoMono Nerd Font" pitchFamily="2" charset="0"/>
              </a:rPr>
              <a:t> </a:t>
            </a:r>
            <a:r>
              <a:rPr lang="en-US" sz="1600">
                <a:solidFill>
                  <a:srgbClr val="DCDCAA"/>
                </a:solidFill>
                <a:latin typeface="RobotoMono Nerd Font" pitchFamily="2" charset="0"/>
                <a:ea typeface="RobotoMono Nerd Font" pitchFamily="2" charset="0"/>
              </a:rPr>
              <a:t>HashMap</a:t>
            </a:r>
            <a:r>
              <a:rPr lang="en-US" sz="1600">
                <a:solidFill>
                  <a:srgbClr val="D4D4D4"/>
                </a:solidFill>
                <a:latin typeface="RobotoMono Nerd Font" pitchFamily="2" charset="0"/>
                <a:ea typeface="RobotoMono Nerd Font" pitchFamily="2" charset="0"/>
              </a:rPr>
              <a:t>&lt;</a:t>
            </a:r>
            <a:r>
              <a:rPr lang="en-US" sz="1600">
                <a:solidFill>
                  <a:srgbClr val="4EC9B0"/>
                </a:solidFill>
                <a:latin typeface="RobotoMono Nerd Font" pitchFamily="2" charset="0"/>
                <a:ea typeface="RobotoMono Nerd Font" pitchFamily="2" charset="0"/>
              </a:rPr>
              <a:t>String</a:t>
            </a:r>
            <a:r>
              <a:rPr lang="en-US" sz="1600">
                <a:solidFill>
                  <a:srgbClr val="D4D4D4"/>
                </a:solidFill>
                <a:latin typeface="RobotoMono Nerd Font" pitchFamily="2" charset="0"/>
                <a:ea typeface="RobotoMono Nerd Font" pitchFamily="2" charset="0"/>
              </a:rPr>
              <a:t>, </a:t>
            </a:r>
            <a:r>
              <a:rPr lang="en-US" sz="1600">
                <a:solidFill>
                  <a:srgbClr val="4EC9B0"/>
                </a:solidFill>
                <a:latin typeface="RobotoMono Nerd Font" pitchFamily="2" charset="0"/>
                <a:ea typeface="RobotoMono Nerd Font" pitchFamily="2" charset="0"/>
              </a:rPr>
              <a:t>String</a:t>
            </a:r>
            <a:r>
              <a:rPr lang="en-US" sz="1600">
                <a:solidFill>
                  <a:srgbClr val="D4D4D4"/>
                </a:solidFill>
                <a:latin typeface="RobotoMono Nerd Font" pitchFamily="2" charset="0"/>
                <a:ea typeface="RobotoMono Nerd Font" pitchFamily="2" charset="0"/>
              </a:rPr>
              <a:t>&gt;();</a:t>
            </a:r>
          </a:p>
          <a:p>
            <a:pPr>
              <a:lnSpc>
                <a:spcPct val="120000"/>
              </a:lnSpc>
            </a:pPr>
            <a:r>
              <a:rPr lang="en-US" sz="1600">
                <a:solidFill>
                  <a:srgbClr val="D4D4D4"/>
                </a:solidFill>
                <a:latin typeface="RobotoMono Nerd Font" pitchFamily="2" charset="0"/>
                <a:ea typeface="RobotoMono Nerd Font" pitchFamily="2" charset="0"/>
              </a:rPr>
              <a:t>}</a:t>
            </a:r>
          </a:p>
        </p:txBody>
      </p:sp>
      <p:sp>
        <p:nvSpPr>
          <p:cNvPr id="5" name="Rectangle 4">
            <a:extLst>
              <a:ext uri="{FF2B5EF4-FFF2-40B4-BE49-F238E27FC236}">
                <a16:creationId xmlns:a16="http://schemas.microsoft.com/office/drawing/2014/main" id="{A11BD7A4-E8E3-6046-8900-A6597BC5CBAC}"/>
              </a:ext>
            </a:extLst>
          </p:cNvPr>
          <p:cNvSpPr/>
          <p:nvPr/>
        </p:nvSpPr>
        <p:spPr>
          <a:xfrm>
            <a:off x="168874" y="3157378"/>
            <a:ext cx="5589373" cy="1620957"/>
          </a:xfrm>
          <a:prstGeom prst="rect">
            <a:avLst/>
          </a:prstGeom>
          <a:solidFill>
            <a:schemeClr val="bg2"/>
          </a:solidFill>
        </p:spPr>
        <p:txBody>
          <a:bodyPr wrap="square">
            <a:spAutoFit/>
          </a:bodyPr>
          <a:lstStyle/>
          <a:p>
            <a:pPr>
              <a:lnSpc>
                <a:spcPct val="160000"/>
              </a:lnSpc>
            </a:pPr>
            <a:r>
              <a:rPr lang="en-US" sz="1600">
                <a:solidFill>
                  <a:srgbClr val="C586C0"/>
                </a:solidFill>
                <a:latin typeface="RobotoMono Nerd Font" pitchFamily="2" charset="0"/>
                <a:ea typeface="RobotoMono Nerd Font" pitchFamily="2" charset="0"/>
              </a:rPr>
              <a:t>if</a:t>
            </a:r>
            <a:r>
              <a:rPr lang="en-US" sz="1600">
                <a:solidFill>
                  <a:srgbClr val="D4D4D4"/>
                </a:solidFill>
                <a:latin typeface="RobotoMono Nerd Font" pitchFamily="2" charset="0"/>
                <a:ea typeface="RobotoMono Nerd Font" pitchFamily="2" charset="0"/>
              </a:rPr>
              <a:t>(_map == </a:t>
            </a:r>
            <a:r>
              <a:rPr lang="en-US" sz="1600">
                <a:solidFill>
                  <a:srgbClr val="569CD6"/>
                </a:solidFill>
                <a:latin typeface="RobotoMono Nerd Font" pitchFamily="2" charset="0"/>
                <a:ea typeface="RobotoMono Nerd Font" pitchFamily="2" charset="0"/>
              </a:rPr>
              <a:t>null</a:t>
            </a:r>
            <a:r>
              <a:rPr lang="en-US" sz="1600">
                <a:solidFill>
                  <a:srgbClr val="D4D4D4"/>
                </a:solidFill>
                <a:latin typeface="RobotoMono Nerd Font" pitchFamily="2" charset="0"/>
                <a:ea typeface="RobotoMono Nerd Font" pitchFamily="2" charset="0"/>
              </a:rPr>
              <a:t>){</a:t>
            </a:r>
          </a:p>
          <a:p>
            <a:pPr>
              <a:lnSpc>
                <a:spcPct val="160000"/>
              </a:lnSpc>
            </a:pPr>
            <a:r>
              <a:rPr lang="en-US" sz="1600">
                <a:solidFill>
                  <a:srgbClr val="D4D4D4"/>
                </a:solidFill>
                <a:latin typeface="RobotoMono Nerd Font" pitchFamily="2" charset="0"/>
                <a:ea typeface="RobotoMono Nerd Font" pitchFamily="2" charset="0"/>
              </a:rPr>
              <a:t>  _map = </a:t>
            </a:r>
            <a:r>
              <a:rPr lang="en-US" sz="1600">
                <a:solidFill>
                  <a:srgbClr val="C586C0"/>
                </a:solidFill>
                <a:latin typeface="RobotoMono Nerd Font" pitchFamily="2" charset="0"/>
                <a:ea typeface="RobotoMono Nerd Font" pitchFamily="2" charset="0"/>
              </a:rPr>
              <a:t>new</a:t>
            </a:r>
            <a:r>
              <a:rPr lang="en-US" sz="1600">
                <a:solidFill>
                  <a:srgbClr val="D4D4D4"/>
                </a:solidFill>
                <a:latin typeface="RobotoMono Nerd Font" pitchFamily="2" charset="0"/>
                <a:ea typeface="RobotoMono Nerd Font" pitchFamily="2" charset="0"/>
              </a:rPr>
              <a:t> </a:t>
            </a:r>
            <a:r>
              <a:rPr lang="en-US" sz="1600">
                <a:solidFill>
                  <a:srgbClr val="DCDCAA"/>
                </a:solidFill>
                <a:latin typeface="RobotoMono Nerd Font" pitchFamily="2" charset="0"/>
                <a:ea typeface="RobotoMono Nerd Font" pitchFamily="2" charset="0"/>
              </a:rPr>
              <a:t>HashMap</a:t>
            </a:r>
            <a:r>
              <a:rPr lang="en-US" sz="1600">
                <a:solidFill>
                  <a:srgbClr val="D4D4D4"/>
                </a:solidFill>
                <a:latin typeface="RobotoMono Nerd Font" pitchFamily="2" charset="0"/>
                <a:ea typeface="RobotoMono Nerd Font" pitchFamily="2" charset="0"/>
              </a:rPr>
              <a:t>&lt;</a:t>
            </a:r>
            <a:r>
              <a:rPr lang="en-US" sz="1600">
                <a:solidFill>
                  <a:srgbClr val="4EC9B0"/>
                </a:solidFill>
                <a:latin typeface="RobotoMono Nerd Font" pitchFamily="2" charset="0"/>
                <a:ea typeface="RobotoMono Nerd Font" pitchFamily="2" charset="0"/>
              </a:rPr>
              <a:t>String</a:t>
            </a:r>
            <a:r>
              <a:rPr lang="en-US" sz="1600">
                <a:solidFill>
                  <a:srgbClr val="D4D4D4"/>
                </a:solidFill>
                <a:latin typeface="RobotoMono Nerd Font" pitchFamily="2" charset="0"/>
                <a:ea typeface="RobotoMono Nerd Font" pitchFamily="2" charset="0"/>
              </a:rPr>
              <a:t>, </a:t>
            </a:r>
            <a:r>
              <a:rPr lang="en-US" sz="1600">
                <a:solidFill>
                  <a:srgbClr val="4EC9B0"/>
                </a:solidFill>
                <a:latin typeface="RobotoMono Nerd Font" pitchFamily="2" charset="0"/>
                <a:ea typeface="RobotoMono Nerd Font" pitchFamily="2" charset="0"/>
              </a:rPr>
              <a:t>String</a:t>
            </a:r>
            <a:r>
              <a:rPr lang="en-US" sz="1600">
                <a:solidFill>
                  <a:srgbClr val="D4D4D4"/>
                </a:solidFill>
                <a:latin typeface="RobotoMono Nerd Font" pitchFamily="2" charset="0"/>
                <a:ea typeface="RobotoMono Nerd Font" pitchFamily="2" charset="0"/>
              </a:rPr>
              <a:t>&gt;();</a:t>
            </a:r>
          </a:p>
          <a:p>
            <a:pPr>
              <a:lnSpc>
                <a:spcPct val="160000"/>
              </a:lnSpc>
            </a:pPr>
            <a:r>
              <a:rPr lang="en-US" sz="1600">
                <a:solidFill>
                  <a:srgbClr val="D4D4D4"/>
                </a:solidFill>
                <a:latin typeface="RobotoMono Nerd Font" pitchFamily="2" charset="0"/>
                <a:ea typeface="RobotoMono Nerd Font" pitchFamily="2" charset="0"/>
              </a:rPr>
              <a:t>}</a:t>
            </a:r>
          </a:p>
          <a:p>
            <a:pPr>
              <a:lnSpc>
                <a:spcPct val="160000"/>
              </a:lnSpc>
            </a:pPr>
            <a:r>
              <a:rPr lang="en-US" sz="1600">
                <a:solidFill>
                  <a:srgbClr val="9CDCFE"/>
                </a:solidFill>
                <a:latin typeface="RobotoMono Nerd Font" pitchFamily="2" charset="0"/>
                <a:ea typeface="RobotoMono Nerd Font" pitchFamily="2" charset="0"/>
              </a:rPr>
              <a:t>_map</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put</a:t>
            </a:r>
            <a:r>
              <a:rPr lang="en-US" sz="1600">
                <a:solidFill>
                  <a:srgbClr val="D4D4D4"/>
                </a:solidFill>
                <a:latin typeface="RobotoMono Nerd Font" pitchFamily="2" charset="0"/>
                <a:ea typeface="RobotoMono Nerd Font" pitchFamily="2" charset="0"/>
              </a:rPr>
              <a:t>(myKey, myValue);</a:t>
            </a:r>
          </a:p>
        </p:txBody>
      </p:sp>
      <p:sp>
        <p:nvSpPr>
          <p:cNvPr id="6" name="TextBox 5">
            <a:extLst>
              <a:ext uri="{FF2B5EF4-FFF2-40B4-BE49-F238E27FC236}">
                <a16:creationId xmlns:a16="http://schemas.microsoft.com/office/drawing/2014/main" id="{CDBAFFE8-6EA2-674F-9682-567C3A4E1822}"/>
              </a:ext>
            </a:extLst>
          </p:cNvPr>
          <p:cNvSpPr txBox="1"/>
          <p:nvPr/>
        </p:nvSpPr>
        <p:spPr>
          <a:xfrm>
            <a:off x="5848865" y="1441621"/>
            <a:ext cx="2802370" cy="461665"/>
          </a:xfrm>
          <a:prstGeom prst="rect">
            <a:avLst/>
          </a:prstGeom>
          <a:noFill/>
        </p:spPr>
        <p:txBody>
          <a:bodyPr wrap="none" rtlCol="0">
            <a:spAutoFit/>
          </a:bodyPr>
          <a:lstStyle/>
          <a:p>
            <a:r>
              <a:rPr lang="en-VN" sz="2400"/>
              <a:t>Lạm dụng try catch</a:t>
            </a:r>
          </a:p>
        </p:txBody>
      </p:sp>
      <p:sp>
        <p:nvSpPr>
          <p:cNvPr id="7" name="TextBox 6">
            <a:extLst>
              <a:ext uri="{FF2B5EF4-FFF2-40B4-BE49-F238E27FC236}">
                <a16:creationId xmlns:a16="http://schemas.microsoft.com/office/drawing/2014/main" id="{7D4573D5-8317-2848-88F5-77E0E7E1A449}"/>
              </a:ext>
            </a:extLst>
          </p:cNvPr>
          <p:cNvSpPr txBox="1"/>
          <p:nvPr/>
        </p:nvSpPr>
        <p:spPr>
          <a:xfrm>
            <a:off x="5869460" y="3307491"/>
            <a:ext cx="2786340" cy="1200329"/>
          </a:xfrm>
          <a:prstGeom prst="rect">
            <a:avLst/>
          </a:prstGeom>
          <a:noFill/>
        </p:spPr>
        <p:txBody>
          <a:bodyPr wrap="none" rtlCol="0">
            <a:spAutoFit/>
          </a:bodyPr>
          <a:lstStyle/>
          <a:p>
            <a:r>
              <a:rPr lang="en-VN" sz="2400"/>
              <a:t>Sử dụng if kiểm tra</a:t>
            </a:r>
          </a:p>
          <a:p>
            <a:r>
              <a:rPr lang="en-VN" sz="2400"/>
              <a:t>gọn và nhanh hơn</a:t>
            </a:r>
          </a:p>
          <a:p>
            <a:r>
              <a:rPr lang="en-VN" sz="2400"/>
              <a:t>nhiều</a:t>
            </a:r>
          </a:p>
        </p:txBody>
      </p:sp>
    </p:spTree>
    <p:extLst>
      <p:ext uri="{BB962C8B-B14F-4D97-AF65-F5344CB8AC3E}">
        <p14:creationId xmlns:p14="http://schemas.microsoft.com/office/powerpoint/2010/main" val="121542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E7E7-9250-9A40-9C62-9B18307E4668}"/>
              </a:ext>
            </a:extLst>
          </p:cNvPr>
          <p:cNvSpPr>
            <a:spLocks noGrp="1"/>
          </p:cNvSpPr>
          <p:nvPr>
            <p:ph type="title"/>
          </p:nvPr>
        </p:nvSpPr>
        <p:spPr/>
        <p:txBody>
          <a:bodyPr/>
          <a:lstStyle/>
          <a:p>
            <a:r>
              <a:rPr lang="en-VN"/>
              <a:t>Khác biệt giữa Error và Exception</a:t>
            </a:r>
          </a:p>
        </p:txBody>
      </p:sp>
      <p:graphicFrame>
        <p:nvGraphicFramePr>
          <p:cNvPr id="4" name="Table 3">
            <a:extLst>
              <a:ext uri="{FF2B5EF4-FFF2-40B4-BE49-F238E27FC236}">
                <a16:creationId xmlns:a16="http://schemas.microsoft.com/office/drawing/2014/main" id="{9E016C09-5DAB-744B-9841-F426128D0A20}"/>
              </a:ext>
            </a:extLst>
          </p:cNvPr>
          <p:cNvGraphicFramePr>
            <a:graphicFrameLocks noGrp="1"/>
          </p:cNvGraphicFramePr>
          <p:nvPr>
            <p:extLst>
              <p:ext uri="{D42A27DB-BD31-4B8C-83A1-F6EECF244321}">
                <p14:modId xmlns:p14="http://schemas.microsoft.com/office/powerpoint/2010/main" val="3583638230"/>
              </p:ext>
            </p:extLst>
          </p:nvPr>
        </p:nvGraphicFramePr>
        <p:xfrm>
          <a:off x="715617" y="1482754"/>
          <a:ext cx="6937513" cy="3480582"/>
        </p:xfrm>
        <a:graphic>
          <a:graphicData uri="http://schemas.openxmlformats.org/drawingml/2006/table">
            <a:tbl>
              <a:tblPr/>
              <a:tblGrid>
                <a:gridCol w="714593">
                  <a:extLst>
                    <a:ext uri="{9D8B030D-6E8A-4147-A177-3AD203B41FA5}">
                      <a16:colId xmlns:a16="http://schemas.microsoft.com/office/drawing/2014/main" val="4088414826"/>
                    </a:ext>
                  </a:extLst>
                </a:gridCol>
                <a:gridCol w="1440340">
                  <a:extLst>
                    <a:ext uri="{9D8B030D-6E8A-4147-A177-3AD203B41FA5}">
                      <a16:colId xmlns:a16="http://schemas.microsoft.com/office/drawing/2014/main" val="3321422972"/>
                    </a:ext>
                  </a:extLst>
                </a:gridCol>
                <a:gridCol w="2391290">
                  <a:extLst>
                    <a:ext uri="{9D8B030D-6E8A-4147-A177-3AD203B41FA5}">
                      <a16:colId xmlns:a16="http://schemas.microsoft.com/office/drawing/2014/main" val="15716337"/>
                    </a:ext>
                  </a:extLst>
                </a:gridCol>
                <a:gridCol w="2391290">
                  <a:extLst>
                    <a:ext uri="{9D8B030D-6E8A-4147-A177-3AD203B41FA5}">
                      <a16:colId xmlns:a16="http://schemas.microsoft.com/office/drawing/2014/main" val="264267952"/>
                    </a:ext>
                  </a:extLst>
                </a:gridCol>
              </a:tblGrid>
              <a:tr h="435636">
                <a:tc>
                  <a:txBody>
                    <a:bodyPr/>
                    <a:lstStyle/>
                    <a:p>
                      <a:pPr fontAlgn="t"/>
                      <a:r>
                        <a:rPr lang="en-US" sz="1100">
                          <a:solidFill>
                            <a:schemeClr val="bg2"/>
                          </a:solidFill>
                          <a:effectLst/>
                        </a:rPr>
                        <a:t>Sr. No.</a:t>
                      </a: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a:solidFill>
                            <a:schemeClr val="bg2"/>
                          </a:solidFill>
                          <a:effectLst/>
                        </a:rPr>
                        <a:t>Key</a:t>
                      </a: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a:solidFill>
                            <a:schemeClr val="bg2"/>
                          </a:solidFill>
                          <a:effectLst/>
                        </a:rPr>
                        <a:t>Error</a:t>
                      </a: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a:solidFill>
                            <a:schemeClr val="bg2"/>
                          </a:solidFill>
                          <a:effectLst/>
                        </a:rPr>
                        <a:t>Exception</a:t>
                      </a: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745432670"/>
                  </a:ext>
                </a:extLst>
              </a:tr>
              <a:tr h="596133">
                <a:tc>
                  <a:txBody>
                    <a:bodyPr/>
                    <a:lstStyle/>
                    <a:p>
                      <a:pPr algn="ctr" fontAlgn="t"/>
                      <a:r>
                        <a:rPr lang="en-VN" sz="1100" b="0">
                          <a:solidFill>
                            <a:schemeClr val="bg2"/>
                          </a:solidFill>
                          <a:effectLst/>
                        </a:rPr>
                        <a:t>1</a:t>
                      </a:r>
                      <a:br>
                        <a:rPr lang="en-VN" sz="1100">
                          <a:solidFill>
                            <a:schemeClr val="bg2"/>
                          </a:solidFill>
                          <a:effectLst/>
                        </a:rPr>
                      </a:br>
                      <a:endParaRPr lang="en-VN"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100" b="0">
                          <a:solidFill>
                            <a:schemeClr val="bg2"/>
                          </a:solidFill>
                          <a:effectLst/>
                        </a:rPr>
                        <a:t>Type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Classified as an unchecked type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Classified as checked and unchecked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27613383"/>
                  </a:ext>
                </a:extLst>
              </a:tr>
              <a:tr h="596133">
                <a:tc>
                  <a:txBody>
                    <a:bodyPr/>
                    <a:lstStyle/>
                    <a:p>
                      <a:pPr algn="ctr" fontAlgn="t"/>
                      <a:r>
                        <a:rPr lang="en-VN" sz="1100" b="0">
                          <a:solidFill>
                            <a:schemeClr val="bg2"/>
                          </a:solidFill>
                          <a:effectLst/>
                        </a:rPr>
                        <a:t>2</a:t>
                      </a:r>
                      <a:br>
                        <a:rPr lang="en-VN" sz="1100">
                          <a:solidFill>
                            <a:schemeClr val="bg2"/>
                          </a:solidFill>
                          <a:effectLst/>
                        </a:rPr>
                      </a:br>
                      <a:endParaRPr lang="en-VN"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100" b="0">
                          <a:solidFill>
                            <a:schemeClr val="bg2"/>
                          </a:solidFill>
                          <a:effectLst/>
                        </a:rPr>
                        <a:t>Package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It belongs to java.lang.error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It belongs to java.lang.Exception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75390925"/>
                  </a:ext>
                </a:extLst>
              </a:tr>
              <a:tr h="596133">
                <a:tc>
                  <a:txBody>
                    <a:bodyPr/>
                    <a:lstStyle/>
                    <a:p>
                      <a:pPr algn="ctr" fontAlgn="t"/>
                      <a:r>
                        <a:rPr lang="en-VN" sz="1100" b="0">
                          <a:solidFill>
                            <a:schemeClr val="bg2"/>
                          </a:solidFill>
                          <a:effectLst/>
                        </a:rPr>
                        <a:t>3</a:t>
                      </a:r>
                      <a:br>
                        <a:rPr lang="en-VN" sz="1100">
                          <a:solidFill>
                            <a:schemeClr val="bg2"/>
                          </a:solidFill>
                          <a:effectLst/>
                        </a:rPr>
                      </a:br>
                      <a:endParaRPr lang="en-VN"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100" b="0">
                          <a:solidFill>
                            <a:schemeClr val="bg2"/>
                          </a:solidFill>
                          <a:effectLst/>
                        </a:rPr>
                        <a:t>Recoverable/ Irrecoverable</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It is irrecoverable</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It is recoverable</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97194910"/>
                  </a:ext>
                </a:extLst>
              </a:tr>
              <a:tr h="596133">
                <a:tc>
                  <a:txBody>
                    <a:bodyPr/>
                    <a:lstStyle/>
                    <a:p>
                      <a:pPr algn="ctr" fontAlgn="t"/>
                      <a:r>
                        <a:rPr lang="en-VN" sz="1100" b="0">
                          <a:solidFill>
                            <a:schemeClr val="bg2"/>
                          </a:solidFill>
                          <a:effectLst/>
                        </a:rPr>
                        <a:t>4 </a:t>
                      </a:r>
                      <a:br>
                        <a:rPr lang="en-VN" sz="1100">
                          <a:solidFill>
                            <a:schemeClr val="bg2"/>
                          </a:solidFill>
                          <a:effectLst/>
                        </a:rPr>
                      </a:br>
                      <a:endParaRPr lang="en-VN"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VN" sz="1100">
                          <a:solidFill>
                            <a:schemeClr val="bg2"/>
                          </a:solidFill>
                          <a:effectLst/>
                        </a:rPr>
                        <a:t> </a:t>
                      </a: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It can't be occur at compile time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It can occur at run time compile time both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81813115"/>
                  </a:ext>
                </a:extLst>
              </a:tr>
              <a:tr h="596133">
                <a:tc>
                  <a:txBody>
                    <a:bodyPr/>
                    <a:lstStyle/>
                    <a:p>
                      <a:pPr algn="ctr" fontAlgn="t"/>
                      <a:r>
                        <a:rPr lang="en-VN" sz="1100" b="0">
                          <a:solidFill>
                            <a:schemeClr val="bg2"/>
                          </a:solidFill>
                          <a:effectLst/>
                        </a:rPr>
                        <a:t>5</a:t>
                      </a:r>
                      <a:br>
                        <a:rPr lang="en-VN" sz="1100">
                          <a:solidFill>
                            <a:schemeClr val="bg2"/>
                          </a:solidFill>
                          <a:effectLst/>
                        </a:rPr>
                      </a:br>
                      <a:endParaRPr lang="en-VN"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100" b="0">
                          <a:solidFill>
                            <a:schemeClr val="bg2"/>
                          </a:solidFill>
                          <a:effectLst/>
                        </a:rPr>
                        <a:t>Example</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OutOfMemoryError ,IOError </a:t>
                      </a:r>
                      <a:br>
                        <a:rPr lang="en-US" sz="1100">
                          <a:solidFill>
                            <a:schemeClr val="bg2"/>
                          </a:solidFill>
                          <a:effectLst/>
                        </a:rPr>
                      </a:b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solidFill>
                            <a:schemeClr val="bg2"/>
                          </a:solidFill>
                          <a:effectLst/>
                        </a:rPr>
                        <a:t>NullPointerException , SqlException </a:t>
                      </a:r>
                      <a:endParaRPr lang="en-US" sz="1100">
                        <a:solidFill>
                          <a:schemeClr val="bg2"/>
                        </a:solidFill>
                        <a:effectLst/>
                      </a:endParaRPr>
                    </a:p>
                  </a:txBody>
                  <a:tcPr marL="57320" marR="57320" marT="57320" marB="573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18491908"/>
                  </a:ext>
                </a:extLst>
              </a:tr>
            </a:tbl>
          </a:graphicData>
        </a:graphic>
      </p:graphicFrame>
      <p:sp>
        <p:nvSpPr>
          <p:cNvPr id="5" name="TextBox 4">
            <a:extLst>
              <a:ext uri="{FF2B5EF4-FFF2-40B4-BE49-F238E27FC236}">
                <a16:creationId xmlns:a16="http://schemas.microsoft.com/office/drawing/2014/main" id="{88636BB4-7BEA-1944-BE20-E5AEAB126539}"/>
              </a:ext>
            </a:extLst>
          </p:cNvPr>
          <p:cNvSpPr txBox="1"/>
          <p:nvPr/>
        </p:nvSpPr>
        <p:spPr>
          <a:xfrm>
            <a:off x="443948" y="921026"/>
            <a:ext cx="7612982" cy="307777"/>
          </a:xfrm>
          <a:prstGeom prst="rect">
            <a:avLst/>
          </a:prstGeom>
          <a:noFill/>
        </p:spPr>
        <p:txBody>
          <a:bodyPr wrap="none" rtlCol="0">
            <a:spAutoFit/>
          </a:bodyPr>
          <a:lstStyle/>
          <a:p>
            <a:r>
              <a:rPr lang="en-VN"/>
              <a:t>Java còn có Error theo như bảng so sánh dưới đây thì Error khá giống với Runtime Exception</a:t>
            </a:r>
          </a:p>
        </p:txBody>
      </p:sp>
    </p:spTree>
    <p:extLst>
      <p:ext uri="{BB962C8B-B14F-4D97-AF65-F5344CB8AC3E}">
        <p14:creationId xmlns:p14="http://schemas.microsoft.com/office/powerpoint/2010/main" val="175872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A2F2-76BF-434F-B60E-DB72DA3DA1FE}"/>
              </a:ext>
            </a:extLst>
          </p:cNvPr>
          <p:cNvSpPr>
            <a:spLocks noGrp="1"/>
          </p:cNvSpPr>
          <p:nvPr>
            <p:ph type="title"/>
          </p:nvPr>
        </p:nvSpPr>
        <p:spPr/>
        <p:txBody>
          <a:bodyPr/>
          <a:lstStyle/>
          <a:p>
            <a:r>
              <a:rPr lang="en-VN"/>
              <a:t>Recoverable vs Irrecoverable Exception</a:t>
            </a:r>
          </a:p>
        </p:txBody>
      </p:sp>
      <p:sp>
        <p:nvSpPr>
          <p:cNvPr id="3" name="Text Placeholder 2">
            <a:extLst>
              <a:ext uri="{FF2B5EF4-FFF2-40B4-BE49-F238E27FC236}">
                <a16:creationId xmlns:a16="http://schemas.microsoft.com/office/drawing/2014/main" id="{D2C019F2-B20F-F449-81D0-AD8083909CDF}"/>
              </a:ext>
            </a:extLst>
          </p:cNvPr>
          <p:cNvSpPr>
            <a:spLocks noGrp="1"/>
          </p:cNvSpPr>
          <p:nvPr>
            <p:ph type="body" idx="1"/>
          </p:nvPr>
        </p:nvSpPr>
        <p:spPr/>
        <p:txBody>
          <a:bodyPr/>
          <a:lstStyle/>
          <a:p>
            <a:r>
              <a:rPr lang="en-VN" b="1"/>
              <a:t>Recoverable Exception</a:t>
            </a:r>
            <a:r>
              <a:rPr lang="en-VN"/>
              <a:t>: ngoại lệ có thể khắc phục được. Thường là nó xảy ra thường xuyên, phổ biến nên cần phải lưu ý để xử lý. Ví dụ kết nối đến server. Lỗi kết nối, server không tồn tại là rất cao. Do đó cần phải chuẩn bị ứng phó trước.</a:t>
            </a:r>
          </a:p>
          <a:p>
            <a:r>
              <a:rPr lang="en-VN" b="1"/>
              <a:t>Irrecoverable Exception</a:t>
            </a:r>
            <a:r>
              <a:rPr lang="en-VN"/>
              <a:t>: ngoại lệ rất ít khi xảy ra, rất khó lường trước (chim ỉa vào đầu) hoặc bất chợt xảy ra do bất cẩn của lập trình viên (cắn vào lưỡi - NullPointerException). Nếu ngoại lệ xảy ra rất khó khôi phục</a:t>
            </a:r>
          </a:p>
        </p:txBody>
      </p:sp>
      <p:pic>
        <p:nvPicPr>
          <p:cNvPr id="4" name="Picture 3">
            <a:extLst>
              <a:ext uri="{FF2B5EF4-FFF2-40B4-BE49-F238E27FC236}">
                <a16:creationId xmlns:a16="http://schemas.microsoft.com/office/drawing/2014/main" id="{5094E5D7-E5DC-9944-B865-7500FD4993AB}"/>
              </a:ext>
            </a:extLst>
          </p:cNvPr>
          <p:cNvPicPr>
            <a:picLocks noChangeAspect="1"/>
          </p:cNvPicPr>
          <p:nvPr/>
        </p:nvPicPr>
        <p:blipFill>
          <a:blip r:embed="rId2"/>
          <a:stretch>
            <a:fillRect/>
          </a:stretch>
        </p:blipFill>
        <p:spPr>
          <a:xfrm>
            <a:off x="5378260" y="3286539"/>
            <a:ext cx="1331986" cy="1790700"/>
          </a:xfrm>
          <a:prstGeom prst="rect">
            <a:avLst/>
          </a:prstGeom>
        </p:spPr>
      </p:pic>
      <p:pic>
        <p:nvPicPr>
          <p:cNvPr id="5" name="Picture 4">
            <a:extLst>
              <a:ext uri="{FF2B5EF4-FFF2-40B4-BE49-F238E27FC236}">
                <a16:creationId xmlns:a16="http://schemas.microsoft.com/office/drawing/2014/main" id="{DA1D683D-56F0-1F4B-93A1-058AD1DD8397}"/>
              </a:ext>
            </a:extLst>
          </p:cNvPr>
          <p:cNvPicPr>
            <a:picLocks noChangeAspect="1"/>
          </p:cNvPicPr>
          <p:nvPr/>
        </p:nvPicPr>
        <p:blipFill>
          <a:blip r:embed="rId3"/>
          <a:stretch>
            <a:fillRect/>
          </a:stretch>
        </p:blipFill>
        <p:spPr>
          <a:xfrm>
            <a:off x="2004667" y="3662017"/>
            <a:ext cx="2918515" cy="1235379"/>
          </a:xfrm>
          <a:prstGeom prst="rect">
            <a:avLst/>
          </a:prstGeom>
        </p:spPr>
      </p:pic>
    </p:spTree>
    <p:extLst>
      <p:ext uri="{BB962C8B-B14F-4D97-AF65-F5344CB8AC3E}">
        <p14:creationId xmlns:p14="http://schemas.microsoft.com/office/powerpoint/2010/main" val="1384406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F6F0-6DF1-FA48-AF90-F874559CBABC}"/>
              </a:ext>
            </a:extLst>
          </p:cNvPr>
          <p:cNvSpPr>
            <a:spLocks noGrp="1"/>
          </p:cNvSpPr>
          <p:nvPr>
            <p:ph type="title"/>
          </p:nvPr>
        </p:nvSpPr>
        <p:spPr/>
        <p:txBody>
          <a:bodyPr/>
          <a:lstStyle/>
          <a:p>
            <a:r>
              <a:rPr lang="en-US"/>
              <a:t>t</a:t>
            </a:r>
            <a:r>
              <a:rPr lang="en-VN"/>
              <a:t>ry catch hay throws tiếp ra ngoài?</a:t>
            </a:r>
          </a:p>
        </p:txBody>
      </p:sp>
      <p:sp>
        <p:nvSpPr>
          <p:cNvPr id="3" name="Text Placeholder 2">
            <a:extLst>
              <a:ext uri="{FF2B5EF4-FFF2-40B4-BE49-F238E27FC236}">
                <a16:creationId xmlns:a16="http://schemas.microsoft.com/office/drawing/2014/main" id="{996EA5D5-59E0-7A4B-9D0A-DAC281391CAD}"/>
              </a:ext>
            </a:extLst>
          </p:cNvPr>
          <p:cNvSpPr>
            <a:spLocks noGrp="1"/>
          </p:cNvSpPr>
          <p:nvPr>
            <p:ph type="body" idx="1"/>
          </p:nvPr>
        </p:nvSpPr>
        <p:spPr/>
        <p:txBody>
          <a:bodyPr/>
          <a:lstStyle/>
          <a:p>
            <a:pPr marL="114300" indent="0">
              <a:buNone/>
            </a:pPr>
            <a:r>
              <a:rPr lang="en-VN"/>
              <a:t>Đối với checked exception sẽ có 2 khả năng: try ... </a:t>
            </a:r>
            <a:r>
              <a:rPr lang="en-US"/>
              <a:t>c</a:t>
            </a:r>
            <a:r>
              <a:rPr lang="en-VN"/>
              <a:t>atch để xử lý ngay trong phương thức hoặc throws: ném ngoại lệ ra phương thức ngoài (caller).</a:t>
            </a:r>
          </a:p>
          <a:p>
            <a:pPr marL="114300" indent="0">
              <a:buNone/>
            </a:pPr>
            <a:r>
              <a:rPr lang="en-VN" b="1">
                <a:solidFill>
                  <a:srgbClr val="7030A0"/>
                </a:solidFill>
              </a:rPr>
              <a:t>Dùng try … catch khi:</a:t>
            </a:r>
          </a:p>
          <a:p>
            <a:pPr>
              <a:spcBef>
                <a:spcPts val="400"/>
              </a:spcBef>
              <a:spcAft>
                <a:spcPts val="400"/>
              </a:spcAft>
            </a:pPr>
            <a:r>
              <a:rPr lang="en-VN" sz="1600"/>
              <a:t>Đó là phương thức ngoài cùng hoặc giao tiếp với một module khác hoặc trả về cho client</a:t>
            </a:r>
          </a:p>
          <a:p>
            <a:pPr>
              <a:spcBef>
                <a:spcPts val="400"/>
              </a:spcBef>
              <a:spcAft>
                <a:spcPts val="400"/>
              </a:spcAft>
            </a:pPr>
            <a:r>
              <a:rPr lang="en-VN" sz="1600"/>
              <a:t>Phương thức này có thể báo lỗi hoặc có cơ chế báo lỗi ví dụ controller trả về lỗi cho end user</a:t>
            </a:r>
          </a:p>
          <a:p>
            <a:pPr marL="114300" indent="0">
              <a:buNone/>
            </a:pPr>
            <a:r>
              <a:rPr lang="en-VN" b="1">
                <a:solidFill>
                  <a:srgbClr val="7030A0"/>
                </a:solidFill>
              </a:rPr>
              <a:t>Dùng throws khi:</a:t>
            </a:r>
          </a:p>
          <a:p>
            <a:pPr>
              <a:spcBef>
                <a:spcPts val="400"/>
              </a:spcBef>
              <a:spcAft>
                <a:spcPts val="400"/>
              </a:spcAft>
            </a:pPr>
            <a:r>
              <a:rPr lang="en-VN" sz="1600"/>
              <a:t>Đây chỉ là phương thức con bên trong, cần ném ngoại lệ ra ngoài để tập trung xử lý ở một chỗ.</a:t>
            </a:r>
          </a:p>
        </p:txBody>
      </p:sp>
    </p:spTree>
    <p:extLst>
      <p:ext uri="{BB962C8B-B14F-4D97-AF65-F5344CB8AC3E}">
        <p14:creationId xmlns:p14="http://schemas.microsoft.com/office/powerpoint/2010/main" val="1870209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A9B314-7A31-D146-98A4-F344ADA93A45}"/>
              </a:ext>
            </a:extLst>
          </p:cNvPr>
          <p:cNvSpPr/>
          <p:nvPr/>
        </p:nvSpPr>
        <p:spPr>
          <a:xfrm>
            <a:off x="2902226" y="3571461"/>
            <a:ext cx="1179443" cy="56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Method A</a:t>
            </a:r>
            <a:br>
              <a:rPr lang="en-VN"/>
            </a:br>
            <a:r>
              <a:rPr lang="en-VN"/>
              <a:t>try..catch</a:t>
            </a:r>
          </a:p>
        </p:txBody>
      </p:sp>
      <p:sp>
        <p:nvSpPr>
          <p:cNvPr id="3" name="Rectangle 2">
            <a:extLst>
              <a:ext uri="{FF2B5EF4-FFF2-40B4-BE49-F238E27FC236}">
                <a16:creationId xmlns:a16="http://schemas.microsoft.com/office/drawing/2014/main" id="{E105D493-B906-2347-8D83-1BF0C3961ADD}"/>
              </a:ext>
            </a:extLst>
          </p:cNvPr>
          <p:cNvSpPr/>
          <p:nvPr/>
        </p:nvSpPr>
        <p:spPr>
          <a:xfrm>
            <a:off x="4015409" y="2643809"/>
            <a:ext cx="1179443" cy="56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Method B</a:t>
            </a:r>
          </a:p>
        </p:txBody>
      </p:sp>
      <p:sp>
        <p:nvSpPr>
          <p:cNvPr id="4" name="Rectangle 3">
            <a:extLst>
              <a:ext uri="{FF2B5EF4-FFF2-40B4-BE49-F238E27FC236}">
                <a16:creationId xmlns:a16="http://schemas.microsoft.com/office/drawing/2014/main" id="{C9F22020-1BBC-5447-88F1-CDA18FE05454}"/>
              </a:ext>
            </a:extLst>
          </p:cNvPr>
          <p:cNvSpPr/>
          <p:nvPr/>
        </p:nvSpPr>
        <p:spPr>
          <a:xfrm>
            <a:off x="4883426" y="1815548"/>
            <a:ext cx="1179443" cy="56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Method C</a:t>
            </a:r>
          </a:p>
        </p:txBody>
      </p:sp>
      <p:sp>
        <p:nvSpPr>
          <p:cNvPr id="5" name="Rectangle 4">
            <a:extLst>
              <a:ext uri="{FF2B5EF4-FFF2-40B4-BE49-F238E27FC236}">
                <a16:creationId xmlns:a16="http://schemas.microsoft.com/office/drawing/2014/main" id="{43244121-7127-D74D-B208-2D10A5C2948A}"/>
              </a:ext>
            </a:extLst>
          </p:cNvPr>
          <p:cNvSpPr/>
          <p:nvPr/>
        </p:nvSpPr>
        <p:spPr>
          <a:xfrm>
            <a:off x="5665304" y="967409"/>
            <a:ext cx="1179443" cy="56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MethodD</a:t>
            </a:r>
          </a:p>
        </p:txBody>
      </p:sp>
      <p:pic>
        <p:nvPicPr>
          <p:cNvPr id="7" name="Graphic 6" descr="High voltage">
            <a:extLst>
              <a:ext uri="{FF2B5EF4-FFF2-40B4-BE49-F238E27FC236}">
                <a16:creationId xmlns:a16="http://schemas.microsoft.com/office/drawing/2014/main" id="{4523FF47-BF8B-DD44-9DCC-A4B586D15C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9704" y="577299"/>
            <a:ext cx="609600" cy="609600"/>
          </a:xfrm>
          <a:prstGeom prst="rect">
            <a:avLst/>
          </a:prstGeom>
        </p:spPr>
      </p:pic>
      <p:cxnSp>
        <p:nvCxnSpPr>
          <p:cNvPr id="9" name="Curved Connector 8">
            <a:extLst>
              <a:ext uri="{FF2B5EF4-FFF2-40B4-BE49-F238E27FC236}">
                <a16:creationId xmlns:a16="http://schemas.microsoft.com/office/drawing/2014/main" id="{10AF748A-CBA5-BD45-86F8-37795E4E052A}"/>
              </a:ext>
            </a:extLst>
          </p:cNvPr>
          <p:cNvCxnSpPr>
            <a:stCxn id="5" idx="0"/>
            <a:endCxn id="4" idx="0"/>
          </p:cNvCxnSpPr>
          <p:nvPr/>
        </p:nvCxnSpPr>
        <p:spPr>
          <a:xfrm rot="16200000" flipH="1" flipV="1">
            <a:off x="5440017" y="1000539"/>
            <a:ext cx="848139" cy="781878"/>
          </a:xfrm>
          <a:prstGeom prst="curvedConnector3">
            <a:avLst>
              <a:gd name="adj1" fmla="val -3710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DF3E4087-5BCA-E94A-9B76-94E0FB17E4F5}"/>
              </a:ext>
            </a:extLst>
          </p:cNvPr>
          <p:cNvCxnSpPr>
            <a:stCxn id="4" idx="0"/>
            <a:endCxn id="3" idx="0"/>
          </p:cNvCxnSpPr>
          <p:nvPr/>
        </p:nvCxnSpPr>
        <p:spPr>
          <a:xfrm rot="16200000" flipH="1" flipV="1">
            <a:off x="4625009" y="1795669"/>
            <a:ext cx="828261" cy="868017"/>
          </a:xfrm>
          <a:prstGeom prst="curvedConnector3">
            <a:avLst>
              <a:gd name="adj1" fmla="val -276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5EB857F7-0CFE-8E4F-956E-05C8B5E06554}"/>
              </a:ext>
            </a:extLst>
          </p:cNvPr>
          <p:cNvCxnSpPr>
            <a:stCxn id="3" idx="0"/>
            <a:endCxn id="2" idx="0"/>
          </p:cNvCxnSpPr>
          <p:nvPr/>
        </p:nvCxnSpPr>
        <p:spPr>
          <a:xfrm rot="16200000" flipH="1" flipV="1">
            <a:off x="3584714" y="2551043"/>
            <a:ext cx="927652" cy="1113183"/>
          </a:xfrm>
          <a:prstGeom prst="curvedConnector3">
            <a:avLst>
              <a:gd name="adj1" fmla="val -2464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579B16E-3158-C942-A34B-8A88214A5B46}"/>
              </a:ext>
            </a:extLst>
          </p:cNvPr>
          <p:cNvSpPr txBox="1"/>
          <p:nvPr/>
        </p:nvSpPr>
        <p:spPr>
          <a:xfrm>
            <a:off x="6884505" y="1106556"/>
            <a:ext cx="1667444" cy="307777"/>
          </a:xfrm>
          <a:prstGeom prst="rect">
            <a:avLst/>
          </a:prstGeom>
          <a:noFill/>
        </p:spPr>
        <p:txBody>
          <a:bodyPr wrap="none" rtlCol="0">
            <a:spAutoFit/>
          </a:bodyPr>
          <a:lstStyle/>
          <a:p>
            <a:r>
              <a:rPr lang="en-VN"/>
              <a:t>Exception happen!</a:t>
            </a:r>
          </a:p>
        </p:txBody>
      </p:sp>
      <p:sp>
        <p:nvSpPr>
          <p:cNvPr id="19" name="TextBox 18">
            <a:extLst>
              <a:ext uri="{FF2B5EF4-FFF2-40B4-BE49-F238E27FC236}">
                <a16:creationId xmlns:a16="http://schemas.microsoft.com/office/drawing/2014/main" id="{E1A7F2E8-9044-CD43-9330-01AC2B6CCBFC}"/>
              </a:ext>
            </a:extLst>
          </p:cNvPr>
          <p:cNvSpPr txBox="1"/>
          <p:nvPr/>
        </p:nvSpPr>
        <p:spPr>
          <a:xfrm>
            <a:off x="4962939" y="775251"/>
            <a:ext cx="712054" cy="307777"/>
          </a:xfrm>
          <a:prstGeom prst="rect">
            <a:avLst/>
          </a:prstGeom>
          <a:noFill/>
        </p:spPr>
        <p:txBody>
          <a:bodyPr wrap="none" rtlCol="0">
            <a:spAutoFit/>
          </a:bodyPr>
          <a:lstStyle/>
          <a:p>
            <a:r>
              <a:rPr lang="en-VN"/>
              <a:t>throws</a:t>
            </a:r>
          </a:p>
        </p:txBody>
      </p:sp>
      <p:sp>
        <p:nvSpPr>
          <p:cNvPr id="20" name="TextBox 19">
            <a:extLst>
              <a:ext uri="{FF2B5EF4-FFF2-40B4-BE49-F238E27FC236}">
                <a16:creationId xmlns:a16="http://schemas.microsoft.com/office/drawing/2014/main" id="{5BF5F386-780E-D84D-A003-2DE4CB97F8F8}"/>
              </a:ext>
            </a:extLst>
          </p:cNvPr>
          <p:cNvSpPr txBox="1"/>
          <p:nvPr/>
        </p:nvSpPr>
        <p:spPr>
          <a:xfrm>
            <a:off x="4081670" y="1749286"/>
            <a:ext cx="712054" cy="307777"/>
          </a:xfrm>
          <a:prstGeom prst="rect">
            <a:avLst/>
          </a:prstGeom>
          <a:noFill/>
        </p:spPr>
        <p:txBody>
          <a:bodyPr wrap="none" rtlCol="0">
            <a:spAutoFit/>
          </a:bodyPr>
          <a:lstStyle/>
          <a:p>
            <a:r>
              <a:rPr lang="en-VN"/>
              <a:t>throws</a:t>
            </a:r>
          </a:p>
        </p:txBody>
      </p:sp>
      <p:sp>
        <p:nvSpPr>
          <p:cNvPr id="21" name="TextBox 20">
            <a:extLst>
              <a:ext uri="{FF2B5EF4-FFF2-40B4-BE49-F238E27FC236}">
                <a16:creationId xmlns:a16="http://schemas.microsoft.com/office/drawing/2014/main" id="{DDF85DAB-4E1D-4040-BC3F-08D8B16863F4}"/>
              </a:ext>
            </a:extLst>
          </p:cNvPr>
          <p:cNvSpPr txBox="1"/>
          <p:nvPr/>
        </p:nvSpPr>
        <p:spPr>
          <a:xfrm>
            <a:off x="2882348" y="2869094"/>
            <a:ext cx="712054" cy="307777"/>
          </a:xfrm>
          <a:prstGeom prst="rect">
            <a:avLst/>
          </a:prstGeom>
          <a:noFill/>
        </p:spPr>
        <p:txBody>
          <a:bodyPr wrap="none" rtlCol="0">
            <a:spAutoFit/>
          </a:bodyPr>
          <a:lstStyle/>
          <a:p>
            <a:r>
              <a:rPr lang="en-VN"/>
              <a:t>throws</a:t>
            </a:r>
          </a:p>
        </p:txBody>
      </p:sp>
      <p:pic>
        <p:nvPicPr>
          <p:cNvPr id="23" name="Graphic 22" descr="Internet">
            <a:extLst>
              <a:ext uri="{FF2B5EF4-FFF2-40B4-BE49-F238E27FC236}">
                <a16:creationId xmlns:a16="http://schemas.microsoft.com/office/drawing/2014/main" id="{166A76DD-63D4-8E4B-899D-FC9E733D07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389" y="3340374"/>
            <a:ext cx="1099931" cy="1099931"/>
          </a:xfrm>
          <a:prstGeom prst="rect">
            <a:avLst/>
          </a:prstGeom>
        </p:spPr>
      </p:pic>
      <p:cxnSp>
        <p:nvCxnSpPr>
          <p:cNvPr id="25" name="Straight Arrow Connector 24">
            <a:extLst>
              <a:ext uri="{FF2B5EF4-FFF2-40B4-BE49-F238E27FC236}">
                <a16:creationId xmlns:a16="http://schemas.microsoft.com/office/drawing/2014/main" id="{6B48FF80-6EA1-D746-BC67-C4B81CDA1B30}"/>
              </a:ext>
            </a:extLst>
          </p:cNvPr>
          <p:cNvCxnSpPr>
            <a:stCxn id="2" idx="1"/>
          </p:cNvCxnSpPr>
          <p:nvPr/>
        </p:nvCxnSpPr>
        <p:spPr>
          <a:xfrm flipH="1" flipV="1">
            <a:off x="1782417" y="3849757"/>
            <a:ext cx="1119809" cy="33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EEA71CD-3EAB-F245-8782-A8134F5B730D}"/>
              </a:ext>
            </a:extLst>
          </p:cNvPr>
          <p:cNvSpPr txBox="1"/>
          <p:nvPr/>
        </p:nvSpPr>
        <p:spPr>
          <a:xfrm>
            <a:off x="1842052" y="3525078"/>
            <a:ext cx="920445" cy="307777"/>
          </a:xfrm>
          <a:prstGeom prst="rect">
            <a:avLst/>
          </a:prstGeom>
          <a:noFill/>
        </p:spPr>
        <p:txBody>
          <a:bodyPr wrap="none" rtlCol="0">
            <a:spAutoFit/>
          </a:bodyPr>
          <a:lstStyle/>
          <a:p>
            <a:r>
              <a:rPr lang="en-US"/>
              <a:t>T</a:t>
            </a:r>
            <a:r>
              <a:rPr lang="en-VN"/>
              <a:t>rả về lỗi</a:t>
            </a:r>
          </a:p>
        </p:txBody>
      </p:sp>
      <p:sp>
        <p:nvSpPr>
          <p:cNvPr id="27" name="Can 26">
            <a:extLst>
              <a:ext uri="{FF2B5EF4-FFF2-40B4-BE49-F238E27FC236}">
                <a16:creationId xmlns:a16="http://schemas.microsoft.com/office/drawing/2014/main" id="{7F72FE9F-3514-7748-9333-D17EBE2DB7E0}"/>
              </a:ext>
            </a:extLst>
          </p:cNvPr>
          <p:cNvSpPr/>
          <p:nvPr/>
        </p:nvSpPr>
        <p:spPr>
          <a:xfrm>
            <a:off x="5174973" y="3518453"/>
            <a:ext cx="556591" cy="662608"/>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29" name="Straight Arrow Connector 28">
            <a:extLst>
              <a:ext uri="{FF2B5EF4-FFF2-40B4-BE49-F238E27FC236}">
                <a16:creationId xmlns:a16="http://schemas.microsoft.com/office/drawing/2014/main" id="{98DE53ED-DA68-274F-AFA9-8989E9730FAE}"/>
              </a:ext>
            </a:extLst>
          </p:cNvPr>
          <p:cNvCxnSpPr>
            <a:cxnSpLocks/>
            <a:stCxn id="2" idx="3"/>
            <a:endCxn id="27" idx="2"/>
          </p:cNvCxnSpPr>
          <p:nvPr/>
        </p:nvCxnSpPr>
        <p:spPr>
          <a:xfrm flipV="1">
            <a:off x="4081669" y="3849757"/>
            <a:ext cx="1093304" cy="33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DFCAB8B-B424-7B42-850C-DBCA4783AD93}"/>
              </a:ext>
            </a:extLst>
          </p:cNvPr>
          <p:cNvSpPr txBox="1"/>
          <p:nvPr/>
        </p:nvSpPr>
        <p:spPr>
          <a:xfrm>
            <a:off x="4300330" y="3558208"/>
            <a:ext cx="712054" cy="307777"/>
          </a:xfrm>
          <a:prstGeom prst="rect">
            <a:avLst/>
          </a:prstGeom>
          <a:noFill/>
        </p:spPr>
        <p:txBody>
          <a:bodyPr wrap="none" rtlCol="0">
            <a:spAutoFit/>
          </a:bodyPr>
          <a:lstStyle/>
          <a:p>
            <a:r>
              <a:rPr lang="vi-VN"/>
              <a:t>Log</a:t>
            </a:r>
            <a:r>
              <a:rPr lang="en-VN"/>
              <a:t> lỗi</a:t>
            </a:r>
          </a:p>
        </p:txBody>
      </p:sp>
      <p:sp>
        <p:nvSpPr>
          <p:cNvPr id="6" name="TextBox 5">
            <a:extLst>
              <a:ext uri="{FF2B5EF4-FFF2-40B4-BE49-F238E27FC236}">
                <a16:creationId xmlns:a16="http://schemas.microsoft.com/office/drawing/2014/main" id="{8BBAA608-D1EC-F243-AF96-3C5612DB33A4}"/>
              </a:ext>
            </a:extLst>
          </p:cNvPr>
          <p:cNvSpPr txBox="1"/>
          <p:nvPr/>
        </p:nvSpPr>
        <p:spPr>
          <a:xfrm>
            <a:off x="6236044" y="1598139"/>
            <a:ext cx="2809102" cy="523220"/>
          </a:xfrm>
          <a:prstGeom prst="rect">
            <a:avLst/>
          </a:prstGeom>
          <a:noFill/>
        </p:spPr>
        <p:txBody>
          <a:bodyPr wrap="square" rtlCol="0">
            <a:spAutoFit/>
          </a:bodyPr>
          <a:lstStyle/>
          <a:p>
            <a:r>
              <a:rPr lang="en-VN"/>
              <a:t>Đừng try catch ở những hàm sâu bên trong, mà ném nó ra ngoài</a:t>
            </a:r>
          </a:p>
        </p:txBody>
      </p:sp>
      <p:sp>
        <p:nvSpPr>
          <p:cNvPr id="8" name="TextBox 7">
            <a:extLst>
              <a:ext uri="{FF2B5EF4-FFF2-40B4-BE49-F238E27FC236}">
                <a16:creationId xmlns:a16="http://schemas.microsoft.com/office/drawing/2014/main" id="{AA17F60F-8E4F-4C42-95E1-E652D727E2AA}"/>
              </a:ext>
            </a:extLst>
          </p:cNvPr>
          <p:cNvSpPr txBox="1"/>
          <p:nvPr/>
        </p:nvSpPr>
        <p:spPr>
          <a:xfrm>
            <a:off x="2323071" y="4291913"/>
            <a:ext cx="2648482" cy="523220"/>
          </a:xfrm>
          <a:prstGeom prst="rect">
            <a:avLst/>
          </a:prstGeom>
          <a:noFill/>
        </p:spPr>
        <p:txBody>
          <a:bodyPr wrap="none" rtlCol="0">
            <a:spAutoFit/>
          </a:bodyPr>
          <a:lstStyle/>
          <a:p>
            <a:r>
              <a:rPr lang="en-US"/>
              <a:t>try catch nó ở hàm  ngoài cùng</a:t>
            </a:r>
          </a:p>
          <a:p>
            <a:r>
              <a:rPr lang="en-US"/>
              <a:t>có thể log lỗi hoặc báo lỗi</a:t>
            </a:r>
            <a:endParaRPr lang="en-VN"/>
          </a:p>
        </p:txBody>
      </p:sp>
    </p:spTree>
    <p:extLst>
      <p:ext uri="{BB962C8B-B14F-4D97-AF65-F5344CB8AC3E}">
        <p14:creationId xmlns:p14="http://schemas.microsoft.com/office/powerpoint/2010/main" val="343354929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1013</TotalTime>
  <Words>2121</Words>
  <Application>Microsoft Macintosh PowerPoint</Application>
  <PresentationFormat>On-screen Show (16:9)</PresentationFormat>
  <Paragraphs>208</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Lato</vt:lpstr>
      <vt:lpstr>Raleway</vt:lpstr>
      <vt:lpstr>RobotoMono Nerd Font</vt:lpstr>
      <vt:lpstr>SF Mono</vt:lpstr>
      <vt:lpstr>Verdana</vt:lpstr>
      <vt:lpstr>Streamline</vt:lpstr>
      <vt:lpstr>Exception Handling</vt:lpstr>
      <vt:lpstr>PowerPoint Presentation</vt:lpstr>
      <vt:lpstr>PowerPoint Presentation</vt:lpstr>
      <vt:lpstr>Phân biệt giữa Checked Exception và Unchecked (Run time exception)</vt:lpstr>
      <vt:lpstr>Runtime Exception có thể loại bỏ nhờ viết code tốt hơn</vt:lpstr>
      <vt:lpstr>Khác biệt giữa Error và Exception</vt:lpstr>
      <vt:lpstr>Recoverable vs Irrecoverable Exception</vt:lpstr>
      <vt:lpstr>try catch hay throws tiếp ra ngoài?</vt:lpstr>
      <vt:lpstr>PowerPoint Presentation</vt:lpstr>
      <vt:lpstr>Có nên tạo custom exception? Và khi nào tạo?</vt:lpstr>
      <vt:lpstr>PowerPoint Presentation</vt:lpstr>
      <vt:lpstr>Nên và không nên khi tạo Custom Exception</vt:lpstr>
      <vt:lpstr>Custom checked exception hay custom run time exception ?</vt:lpstr>
      <vt:lpstr>Đọc thêm</vt:lpstr>
      <vt:lpstr>Xử lý Exception trong REST</vt:lpstr>
      <vt:lpstr>Nếu có lỗi cần trả về gì cho REST client?</vt:lpstr>
      <vt:lpstr>PowerPoint Presentation</vt:lpstr>
      <vt:lpstr>Cách phổ biến để trả về lỗi</vt:lpstr>
      <vt:lpstr>PowerPoint Presentation</vt:lpstr>
      <vt:lpstr>C1: thêm @ExceptionHandler vào Controller</vt:lpstr>
      <vt:lpstr>PowerPoint Presentation</vt:lpstr>
      <vt:lpstr>Nhược điểm C1 thêm trực tiếp @ExceptionHandler vào Controller</vt:lpstr>
      <vt:lpstr>C2: @RestControllerAdvice + ResponseEntityExceptionHandler  </vt:lpstr>
      <vt:lpstr>PowerPoint Presentation</vt:lpstr>
      <vt:lpstr>Dùng ResponseStatusException thay cho quăng Exception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Microsoft Office User</dc:creator>
  <cp:lastModifiedBy>Microsoft Office User</cp:lastModifiedBy>
  <cp:revision>120</cp:revision>
  <cp:lastPrinted>2019-08-12T07:52:59Z</cp:lastPrinted>
  <dcterms:created xsi:type="dcterms:W3CDTF">2021-12-01T08:00:57Z</dcterms:created>
  <dcterms:modified xsi:type="dcterms:W3CDTF">2021-12-04T04:24:25Z</dcterms:modified>
</cp:coreProperties>
</file>