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Lato" panose="020F0502020204030203" pitchFamily="34" charset="0"/>
      <p:regular r:id="rId64"/>
      <p:bold r:id="rId65"/>
      <p:italic r:id="rId66"/>
      <p:boldItalic r:id="rId67"/>
    </p:embeddedFont>
    <p:embeddedFont>
      <p:font typeface="Raleway" pitchFamily="2" charset="77"/>
      <p:regular r:id="rId68"/>
      <p:bold r:id="rId69"/>
      <p:italic r:id="rId70"/>
      <p:boldItalic r:id="rId71"/>
    </p:embeddedFont>
    <p:embeddedFont>
      <p:font typeface="Roboto Mono" pitchFamily="2" charset="0"/>
      <p:regular r:id="rId72"/>
      <p:bold r:id="rId73"/>
      <p:italic r:id="rId74"/>
      <p:boldItalic r:id="rId75"/>
    </p:embeddedFont>
    <p:embeddedFont>
      <p:font typeface="Verdana" panose="020B060403050404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JQV3s9rz1JwES+aBzdSdv3ceB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4E4A18-5958-4225-98AA-FC453932D132}">
  <a:tblStyle styleId="{964E4A18-5958-4225-98AA-FC453932D1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9" d="100"/>
          <a:sy n="119"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2.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85e9959c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a85e9959c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385990e4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b1385990e4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1385990e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b1385990e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1385990e4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b1385990e4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85e9959c8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a85e9959c8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385990e4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b1385990e4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1385990e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b1385990e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1385990e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b1385990e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1385990e4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b1385990e4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1385990e4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b1385990e4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1385990e4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b1385990e4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385990e4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b1385990e4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0c714f4c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b0c714f4c2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b0c714f4c2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0c714f4c2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b0c714f4c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0c714f4c2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b0c714f4c2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0c714f4c2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b0c714f4c2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0c714f4c2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b0c714f4c2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0c714f4c2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0c714f4c2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0c714f4c2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0c714f4c2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0c714f4c2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b0c714f4c2_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0c714f4c2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b0c714f4c2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0c714f4c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b0c714f4c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0c714f4c2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0c714f4c2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b0c714f4c2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0c714f4c2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0c714f4c2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b0c714f4c2_0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0c714f4c2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0c714f4c2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b0c714f4c2_0_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0c714f4c2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b0c714f4c2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0c714f4c2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0c714f4c2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b0c714f4c2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0c714f4c2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b0c714f4c2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0c714f4c2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b0c714f4c2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0c714f4c2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b0c714f4c2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1385990e4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b1385990e4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0c714f4c2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b0c714f4c2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ebe7acd0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gaebe7acd0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aebe7acd0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0c714f4c2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b0c714f4c2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0c714f4c2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b0c714f4c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0c714f4c2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b0c714f4c2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a833232f1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a833232f18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ga833232f18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0f118e6e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b0f118e6e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b0f118e6e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b0f118e6e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0f118e6e4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gb0f118e6e4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b0f118e6e4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gb0f118e6e4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0f118e6e4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gb0f118e6e4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b0f118e6e4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gb0f118e6e4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85e9959c8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ga85e9959c8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0f118e6e4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b0f118e6e4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0f118e6e4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gb0f118e6e4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0f118e6e4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b0f118e6e4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0f118e6e4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gb0f118e6e4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0f118e6e4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gb0f118e6e4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0f118e6e4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gb0f118e6e4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874f317a6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7874f317a6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g7874f317a6_0_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1385990e4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9" name="Google Shape;489;gb1385990e4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85e9959c8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a85e9959c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85e9959c8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ga85e9959c8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85e9959c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a85e9959c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1385990e4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b1385990e4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5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5" name="Google Shape;15;p52"/>
          <p:cNvGrpSpPr/>
          <p:nvPr/>
        </p:nvGrpSpPr>
        <p:grpSpPr>
          <a:xfrm>
            <a:off x="1107190" y="1588342"/>
            <a:ext cx="994351" cy="61101"/>
            <a:chOff x="4580561" y="2589004"/>
            <a:chExt cx="1064464" cy="25200"/>
          </a:xfrm>
        </p:grpSpPr>
        <p:sp>
          <p:nvSpPr>
            <p:cNvPr id="16" name="Google Shape;16;p5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 name="Google Shape;17;p5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18" name="Google Shape;18;p52"/>
          <p:cNvSpPr txBox="1">
            <a:spLocks noGrp="1"/>
          </p:cNvSpPr>
          <p:nvPr>
            <p:ph type="ctrTitle"/>
          </p:nvPr>
        </p:nvSpPr>
        <p:spPr>
          <a:xfrm>
            <a:off x="972600" y="1763267"/>
            <a:ext cx="10250800" cy="221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Font typeface="Verdana"/>
              <a:buNone/>
              <a:defRPr sz="5600">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4200"/>
              <a:buNone/>
              <a:defRPr sz="5600">
                <a:solidFill>
                  <a:schemeClr val="dk2"/>
                </a:solidFill>
              </a:defRPr>
            </a:lvl2pPr>
            <a:lvl3pPr lvl="2" algn="l">
              <a:lnSpc>
                <a:spcPct val="100000"/>
              </a:lnSpc>
              <a:spcBef>
                <a:spcPts val="0"/>
              </a:spcBef>
              <a:spcAft>
                <a:spcPts val="0"/>
              </a:spcAft>
              <a:buClr>
                <a:schemeClr val="dk2"/>
              </a:buClr>
              <a:buSzPts val="4200"/>
              <a:buNone/>
              <a:defRPr sz="5600">
                <a:solidFill>
                  <a:schemeClr val="dk2"/>
                </a:solidFill>
              </a:defRPr>
            </a:lvl3pPr>
            <a:lvl4pPr lvl="3" algn="l">
              <a:lnSpc>
                <a:spcPct val="100000"/>
              </a:lnSpc>
              <a:spcBef>
                <a:spcPts val="0"/>
              </a:spcBef>
              <a:spcAft>
                <a:spcPts val="0"/>
              </a:spcAft>
              <a:buClr>
                <a:schemeClr val="dk2"/>
              </a:buClr>
              <a:buSzPts val="4200"/>
              <a:buNone/>
              <a:defRPr sz="5600">
                <a:solidFill>
                  <a:schemeClr val="dk2"/>
                </a:solidFill>
              </a:defRPr>
            </a:lvl4pPr>
            <a:lvl5pPr lvl="4" algn="l">
              <a:lnSpc>
                <a:spcPct val="100000"/>
              </a:lnSpc>
              <a:spcBef>
                <a:spcPts val="0"/>
              </a:spcBef>
              <a:spcAft>
                <a:spcPts val="0"/>
              </a:spcAft>
              <a:buClr>
                <a:schemeClr val="dk2"/>
              </a:buClr>
              <a:buSzPts val="4200"/>
              <a:buNone/>
              <a:defRPr sz="5600">
                <a:solidFill>
                  <a:schemeClr val="dk2"/>
                </a:solidFill>
              </a:defRPr>
            </a:lvl5pPr>
            <a:lvl6pPr lvl="5" algn="l">
              <a:lnSpc>
                <a:spcPct val="100000"/>
              </a:lnSpc>
              <a:spcBef>
                <a:spcPts val="0"/>
              </a:spcBef>
              <a:spcAft>
                <a:spcPts val="0"/>
              </a:spcAft>
              <a:buClr>
                <a:schemeClr val="dk2"/>
              </a:buClr>
              <a:buSzPts val="4200"/>
              <a:buNone/>
              <a:defRPr sz="5600">
                <a:solidFill>
                  <a:schemeClr val="dk2"/>
                </a:solidFill>
              </a:defRPr>
            </a:lvl6pPr>
            <a:lvl7pPr lvl="6" algn="l">
              <a:lnSpc>
                <a:spcPct val="100000"/>
              </a:lnSpc>
              <a:spcBef>
                <a:spcPts val="0"/>
              </a:spcBef>
              <a:spcAft>
                <a:spcPts val="0"/>
              </a:spcAft>
              <a:buClr>
                <a:schemeClr val="dk2"/>
              </a:buClr>
              <a:buSzPts val="4200"/>
              <a:buNone/>
              <a:defRPr sz="5600">
                <a:solidFill>
                  <a:schemeClr val="dk2"/>
                </a:solidFill>
              </a:defRPr>
            </a:lvl7pPr>
            <a:lvl8pPr lvl="7" algn="l">
              <a:lnSpc>
                <a:spcPct val="100000"/>
              </a:lnSpc>
              <a:spcBef>
                <a:spcPts val="0"/>
              </a:spcBef>
              <a:spcAft>
                <a:spcPts val="0"/>
              </a:spcAft>
              <a:buClr>
                <a:schemeClr val="dk2"/>
              </a:buClr>
              <a:buSzPts val="4200"/>
              <a:buNone/>
              <a:defRPr sz="5600">
                <a:solidFill>
                  <a:schemeClr val="dk2"/>
                </a:solidFill>
              </a:defRPr>
            </a:lvl8pPr>
            <a:lvl9pPr lvl="8" algn="l">
              <a:lnSpc>
                <a:spcPct val="100000"/>
              </a:lnSpc>
              <a:spcBef>
                <a:spcPts val="0"/>
              </a:spcBef>
              <a:spcAft>
                <a:spcPts val="0"/>
              </a:spcAft>
              <a:buClr>
                <a:schemeClr val="dk2"/>
              </a:buClr>
              <a:buSzPts val="4200"/>
              <a:buNone/>
              <a:defRPr sz="5600">
                <a:solidFill>
                  <a:schemeClr val="dk2"/>
                </a:solidFill>
              </a:defRPr>
            </a:lvl9pPr>
          </a:lstStyle>
          <a:p>
            <a:endParaRPr/>
          </a:p>
        </p:txBody>
      </p:sp>
      <p:sp>
        <p:nvSpPr>
          <p:cNvPr id="19" name="Google Shape;19;p52"/>
          <p:cNvSpPr txBox="1">
            <a:spLocks noGrp="1"/>
          </p:cNvSpPr>
          <p:nvPr>
            <p:ph type="subTitle" idx="1"/>
          </p:nvPr>
        </p:nvSpPr>
        <p:spPr>
          <a:xfrm>
            <a:off x="972836" y="4230533"/>
            <a:ext cx="10250800" cy="72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Verdana"/>
              <a:buNone/>
              <a:defRPr sz="2133">
                <a:latin typeface="Verdana"/>
                <a:ea typeface="Verdana"/>
                <a:cs typeface="Verdana"/>
                <a:sym typeface="Verdana"/>
              </a:defRPr>
            </a:lvl1pPr>
            <a:lvl2pPr lvl="1" algn="l">
              <a:lnSpc>
                <a:spcPct val="100000"/>
              </a:lnSpc>
              <a:spcBef>
                <a:spcPts val="0"/>
              </a:spcBef>
              <a:spcAft>
                <a:spcPts val="0"/>
              </a:spcAft>
              <a:buSzPts val="1600"/>
              <a:buNone/>
              <a:defRPr sz="2133"/>
            </a:lvl2pPr>
            <a:lvl3pPr lvl="2" algn="l">
              <a:lnSpc>
                <a:spcPct val="100000"/>
              </a:lnSpc>
              <a:spcBef>
                <a:spcPts val="0"/>
              </a:spcBef>
              <a:spcAft>
                <a:spcPts val="0"/>
              </a:spcAft>
              <a:buSzPts val="1600"/>
              <a:buNone/>
              <a:defRPr sz="2133"/>
            </a:lvl3pPr>
            <a:lvl4pPr lvl="3" algn="l">
              <a:lnSpc>
                <a:spcPct val="100000"/>
              </a:lnSpc>
              <a:spcBef>
                <a:spcPts val="0"/>
              </a:spcBef>
              <a:spcAft>
                <a:spcPts val="0"/>
              </a:spcAft>
              <a:buSzPts val="1600"/>
              <a:buNone/>
              <a:defRPr sz="2133"/>
            </a:lvl4pPr>
            <a:lvl5pPr lvl="4" algn="l">
              <a:lnSpc>
                <a:spcPct val="100000"/>
              </a:lnSpc>
              <a:spcBef>
                <a:spcPts val="0"/>
              </a:spcBef>
              <a:spcAft>
                <a:spcPts val="0"/>
              </a:spcAft>
              <a:buSzPts val="1600"/>
              <a:buNone/>
              <a:defRPr sz="2133"/>
            </a:lvl5pPr>
            <a:lvl6pPr lvl="5" algn="l">
              <a:lnSpc>
                <a:spcPct val="100000"/>
              </a:lnSpc>
              <a:spcBef>
                <a:spcPts val="0"/>
              </a:spcBef>
              <a:spcAft>
                <a:spcPts val="0"/>
              </a:spcAft>
              <a:buSzPts val="1600"/>
              <a:buNone/>
              <a:defRPr sz="2133"/>
            </a:lvl6pPr>
            <a:lvl7pPr lvl="6" algn="l">
              <a:lnSpc>
                <a:spcPct val="100000"/>
              </a:lnSpc>
              <a:spcBef>
                <a:spcPts val="0"/>
              </a:spcBef>
              <a:spcAft>
                <a:spcPts val="0"/>
              </a:spcAft>
              <a:buSzPts val="1600"/>
              <a:buNone/>
              <a:defRPr sz="2133"/>
            </a:lvl7pPr>
            <a:lvl8pPr lvl="7" algn="l">
              <a:lnSpc>
                <a:spcPct val="100000"/>
              </a:lnSpc>
              <a:spcBef>
                <a:spcPts val="0"/>
              </a:spcBef>
              <a:spcAft>
                <a:spcPts val="0"/>
              </a:spcAft>
              <a:buSzPts val="1600"/>
              <a:buNone/>
              <a:defRPr sz="2133"/>
            </a:lvl8pPr>
            <a:lvl9pPr lvl="8" algn="l">
              <a:lnSpc>
                <a:spcPct val="100000"/>
              </a:lnSpc>
              <a:spcBef>
                <a:spcPts val="0"/>
              </a:spcBef>
              <a:spcAft>
                <a:spcPts val="0"/>
              </a:spcAft>
              <a:buSzPts val="1600"/>
              <a:buNone/>
              <a:defRPr sz="2133"/>
            </a:lvl9pPr>
          </a:lstStyle>
          <a:p>
            <a:endParaRPr/>
          </a:p>
        </p:txBody>
      </p:sp>
      <p:pic>
        <p:nvPicPr>
          <p:cNvPr id="20" name="Google Shape;20;p52"/>
          <p:cNvPicPr preferRelativeResize="0"/>
          <p:nvPr/>
        </p:nvPicPr>
        <p:blipFill rotWithShape="1">
          <a:blip r:embed="rId2">
            <a:alphaModFix/>
          </a:blip>
          <a:srcRect/>
          <a:stretch/>
        </p:blipFill>
        <p:spPr>
          <a:xfrm>
            <a:off x="10650296" y="55414"/>
            <a:ext cx="1463040" cy="5395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Right">
  <p:cSld name="Image Right">
    <p:spTree>
      <p:nvGrpSpPr>
        <p:cNvPr id="1" name="Shape 60"/>
        <p:cNvGrpSpPr/>
        <p:nvPr/>
      </p:nvGrpSpPr>
      <p:grpSpPr>
        <a:xfrm>
          <a:off x="0" y="0"/>
          <a:ext cx="0" cy="0"/>
          <a:chOff x="0" y="0"/>
          <a:chExt cx="0" cy="0"/>
        </a:xfrm>
      </p:grpSpPr>
      <p:sp>
        <p:nvSpPr>
          <p:cNvPr id="61" name="Google Shape;61;p61"/>
          <p:cNvSpPr>
            <a:spLocks noGrp="1"/>
          </p:cNvSpPr>
          <p:nvPr>
            <p:ph type="pic" idx="2"/>
          </p:nvPr>
        </p:nvSpPr>
        <p:spPr>
          <a:xfrm>
            <a:off x="5423337" y="126125"/>
            <a:ext cx="6617315" cy="6238939"/>
          </a:xfrm>
          <a:prstGeom prst="rect">
            <a:avLst/>
          </a:prstGeom>
          <a:noFill/>
          <a:ln>
            <a:noFill/>
          </a:ln>
        </p:spPr>
        <p:txBody>
          <a:bodyPr spcFirstLastPara="1" wrap="square" lIns="91425" tIns="91425" rIns="91425" bIns="91425" anchor="t" anchorCtr="0">
            <a:noAutofit/>
          </a:bodyPr>
          <a:lstStyle>
            <a:lvl1pPr marR="0" lvl="0" algn="l" rtl="0">
              <a:lnSpc>
                <a:spcPct val="115000"/>
              </a:lnSpc>
              <a:spcBef>
                <a:spcPts val="0"/>
              </a:spcBef>
              <a:spcAft>
                <a:spcPts val="0"/>
              </a:spcAft>
              <a:buClr>
                <a:schemeClr val="accent1"/>
              </a:buClr>
              <a:buSzPts val="1300"/>
              <a:buFont typeface="Verdana"/>
              <a:buNone/>
              <a:defRPr sz="1300" b="0" i="0" u="none" strike="noStrike" cap="none">
                <a:solidFill>
                  <a:schemeClr val="accent1"/>
                </a:solidFill>
                <a:latin typeface="Verdana"/>
                <a:ea typeface="Verdana"/>
                <a:cs typeface="Verdana"/>
                <a:sym typeface="Verdana"/>
              </a:defRPr>
            </a:lvl1pPr>
            <a:lvl2pPr marR="0" lvl="1"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2pPr>
            <a:lvl3pPr marR="0" lvl="2"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3pPr>
            <a:lvl4pPr marR="0" lvl="3"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4pPr>
            <a:lvl5pPr marR="0" lvl="4"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5pPr>
            <a:lvl6pPr marR="0" lvl="5"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6pPr>
            <a:lvl7pPr marR="0" lvl="6"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7pPr>
            <a:lvl8pPr marR="0" lvl="7"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8pPr>
            <a:lvl9pPr marR="0" lvl="8" algn="l" rtl="0">
              <a:lnSpc>
                <a:spcPct val="115000"/>
              </a:lnSpc>
              <a:spcBef>
                <a:spcPts val="1600"/>
              </a:spcBef>
              <a:spcAft>
                <a:spcPts val="160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9pPr>
          </a:lstStyle>
          <a:p>
            <a:endParaRPr/>
          </a:p>
        </p:txBody>
      </p:sp>
      <p:sp>
        <p:nvSpPr>
          <p:cNvPr id="62" name="Google Shape;62;p61"/>
          <p:cNvSpPr txBox="1">
            <a:spLocks noGrp="1"/>
          </p:cNvSpPr>
          <p:nvPr>
            <p:ph type="body" idx="1"/>
          </p:nvPr>
        </p:nvSpPr>
        <p:spPr>
          <a:xfrm>
            <a:off x="5423337" y="6398699"/>
            <a:ext cx="6617315" cy="344739"/>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200" i="1"/>
            </a:lvl1pPr>
            <a:lvl2pPr marL="914400" lvl="1" indent="-228600" algn="l">
              <a:lnSpc>
                <a:spcPct val="115000"/>
              </a:lnSpc>
              <a:spcBef>
                <a:spcPts val="1600"/>
              </a:spcBef>
              <a:spcAft>
                <a:spcPts val="0"/>
              </a:spcAft>
              <a:buSzPts val="1100"/>
              <a:buNone/>
              <a:defRPr/>
            </a:lvl2pPr>
            <a:lvl3pPr marL="1371600" lvl="2" indent="-228600" algn="l">
              <a:lnSpc>
                <a:spcPct val="115000"/>
              </a:lnSpc>
              <a:spcBef>
                <a:spcPts val="1600"/>
              </a:spcBef>
              <a:spcAft>
                <a:spcPts val="0"/>
              </a:spcAft>
              <a:buSzPts val="1100"/>
              <a:buNone/>
              <a:defRPr/>
            </a:lvl3pPr>
            <a:lvl4pPr marL="1828800" lvl="3" indent="-228600" algn="l">
              <a:lnSpc>
                <a:spcPct val="115000"/>
              </a:lnSpc>
              <a:spcBef>
                <a:spcPts val="1600"/>
              </a:spcBef>
              <a:spcAft>
                <a:spcPts val="0"/>
              </a:spcAft>
              <a:buSzPts val="1100"/>
              <a:buNone/>
              <a:defRPr/>
            </a:lvl4pPr>
            <a:lvl5pPr marL="2286000" lvl="4" indent="-228600" algn="l">
              <a:lnSpc>
                <a:spcPct val="115000"/>
              </a:lnSpc>
              <a:spcBef>
                <a:spcPts val="1600"/>
              </a:spcBef>
              <a:spcAft>
                <a:spcPts val="0"/>
              </a:spcAft>
              <a:buSzPts val="1100"/>
              <a:buNone/>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61"/>
          <p:cNvSpPr txBox="1">
            <a:spLocks noGrp="1"/>
          </p:cNvSpPr>
          <p:nvPr>
            <p:ph type="body" idx="3"/>
          </p:nvPr>
        </p:nvSpPr>
        <p:spPr>
          <a:xfrm>
            <a:off x="135481" y="126125"/>
            <a:ext cx="5144916" cy="6617312"/>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3"/>
          <p:cNvSpPr/>
          <p:nvPr/>
        </p:nvSpPr>
        <p:spPr>
          <a:xfrm>
            <a:off x="0" y="0"/>
            <a:ext cx="12192000" cy="950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3" name="Google Shape;23;p53"/>
          <p:cNvGrpSpPr/>
          <p:nvPr/>
        </p:nvGrpSpPr>
        <p:grpSpPr>
          <a:xfrm>
            <a:off x="972590" y="1028342"/>
            <a:ext cx="994351" cy="61101"/>
            <a:chOff x="4580561" y="2589004"/>
            <a:chExt cx="1064464" cy="25200"/>
          </a:xfrm>
        </p:grpSpPr>
        <p:sp>
          <p:nvSpPr>
            <p:cNvPr id="24" name="Google Shape;24;p5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 name="Google Shape;25;p5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6" name="Google Shape;26;p53"/>
          <p:cNvSpPr txBox="1">
            <a:spLocks noGrp="1"/>
          </p:cNvSpPr>
          <p:nvPr>
            <p:ph type="title"/>
          </p:nvPr>
        </p:nvSpPr>
        <p:spPr>
          <a:xfrm>
            <a:off x="313600" y="142200"/>
            <a:ext cx="11609600" cy="71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2pPr>
            <a:lvl3pPr lvl="2"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3pPr>
            <a:lvl4pPr lvl="3"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4pPr>
            <a:lvl5pPr lvl="4"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5pPr>
            <a:lvl6pPr lvl="5"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6pPr>
            <a:lvl7pPr lvl="6"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7pPr>
            <a:lvl8pPr lvl="7"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8pPr>
            <a:lvl9pPr lvl="8" algn="l">
              <a:lnSpc>
                <a:spcPct val="100000"/>
              </a:lnSpc>
              <a:spcBef>
                <a:spcPts val="0"/>
              </a:spcBef>
              <a:spcAft>
                <a:spcPts val="0"/>
              </a:spcAft>
              <a:buClr>
                <a:schemeClr val="dk2"/>
              </a:buClr>
              <a:buSzPts val="2600"/>
              <a:buFont typeface="Verdana"/>
              <a:buNone/>
              <a:defRPr sz="3466">
                <a:solidFill>
                  <a:schemeClr val="dk2"/>
                </a:solidFill>
                <a:latin typeface="Verdana"/>
                <a:ea typeface="Verdana"/>
                <a:cs typeface="Verdana"/>
                <a:sym typeface="Verdana"/>
              </a:defRPr>
            </a:lvl9pPr>
          </a:lstStyle>
          <a:p>
            <a:endParaRPr/>
          </a:p>
        </p:txBody>
      </p:sp>
      <p:sp>
        <p:nvSpPr>
          <p:cNvPr id="27" name="Google Shape;27;p53"/>
          <p:cNvSpPr txBox="1">
            <a:spLocks noGrp="1"/>
          </p:cNvSpPr>
          <p:nvPr>
            <p:ph type="body" idx="1"/>
          </p:nvPr>
        </p:nvSpPr>
        <p:spPr>
          <a:xfrm>
            <a:off x="313600" y="1350800"/>
            <a:ext cx="11488000" cy="5216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Verdana"/>
              <a:buChar char="●"/>
              <a:defRPr sz="2400">
                <a:latin typeface="Verdana"/>
                <a:ea typeface="Verdana"/>
                <a:cs typeface="Verdana"/>
                <a:sym typeface="Verdana"/>
              </a:defRPr>
            </a:lvl1pPr>
            <a:lvl2pPr marL="914400" lvl="1" indent="-342900" algn="l">
              <a:lnSpc>
                <a:spcPct val="115000"/>
              </a:lnSpc>
              <a:spcBef>
                <a:spcPts val="2133"/>
              </a:spcBef>
              <a:spcAft>
                <a:spcPts val="0"/>
              </a:spcAft>
              <a:buSzPts val="1800"/>
              <a:buFont typeface="Verdana"/>
              <a:buChar char="○"/>
              <a:defRPr sz="2400">
                <a:latin typeface="Verdana"/>
                <a:ea typeface="Verdana"/>
                <a:cs typeface="Verdana"/>
                <a:sym typeface="Verdana"/>
              </a:defRPr>
            </a:lvl2pPr>
            <a:lvl3pPr marL="1371600" lvl="2" indent="-342900" algn="l">
              <a:lnSpc>
                <a:spcPct val="115000"/>
              </a:lnSpc>
              <a:spcBef>
                <a:spcPts val="2133"/>
              </a:spcBef>
              <a:spcAft>
                <a:spcPts val="0"/>
              </a:spcAft>
              <a:buSzPts val="1800"/>
              <a:buFont typeface="Verdana"/>
              <a:buChar char="■"/>
              <a:defRPr sz="2400">
                <a:latin typeface="Verdana"/>
                <a:ea typeface="Verdana"/>
                <a:cs typeface="Verdana"/>
                <a:sym typeface="Verdana"/>
              </a:defRPr>
            </a:lvl3pPr>
            <a:lvl4pPr marL="1828800" lvl="3" indent="-342900" algn="l">
              <a:lnSpc>
                <a:spcPct val="115000"/>
              </a:lnSpc>
              <a:spcBef>
                <a:spcPts val="2133"/>
              </a:spcBef>
              <a:spcAft>
                <a:spcPts val="0"/>
              </a:spcAft>
              <a:buSzPts val="1800"/>
              <a:buFont typeface="Verdana"/>
              <a:buChar char="●"/>
              <a:defRPr sz="2400">
                <a:latin typeface="Verdana"/>
                <a:ea typeface="Verdana"/>
                <a:cs typeface="Verdana"/>
                <a:sym typeface="Verdana"/>
              </a:defRPr>
            </a:lvl4pPr>
            <a:lvl5pPr marL="2286000" lvl="4" indent="-342900" algn="l">
              <a:lnSpc>
                <a:spcPct val="115000"/>
              </a:lnSpc>
              <a:spcBef>
                <a:spcPts val="2133"/>
              </a:spcBef>
              <a:spcAft>
                <a:spcPts val="0"/>
              </a:spcAft>
              <a:buSzPts val="1800"/>
              <a:buFont typeface="Verdana"/>
              <a:buChar char="○"/>
              <a:defRPr sz="2400">
                <a:latin typeface="Verdana"/>
                <a:ea typeface="Verdana"/>
                <a:cs typeface="Verdana"/>
                <a:sym typeface="Verdana"/>
              </a:defRPr>
            </a:lvl5pPr>
            <a:lvl6pPr marL="2743200" lvl="5" indent="-342900" algn="l">
              <a:lnSpc>
                <a:spcPct val="115000"/>
              </a:lnSpc>
              <a:spcBef>
                <a:spcPts val="2133"/>
              </a:spcBef>
              <a:spcAft>
                <a:spcPts val="0"/>
              </a:spcAft>
              <a:buSzPts val="1800"/>
              <a:buFont typeface="Verdana"/>
              <a:buChar char="■"/>
              <a:defRPr sz="2400">
                <a:latin typeface="Verdana"/>
                <a:ea typeface="Verdana"/>
                <a:cs typeface="Verdana"/>
                <a:sym typeface="Verdana"/>
              </a:defRPr>
            </a:lvl6pPr>
            <a:lvl7pPr marL="3200400" lvl="6" indent="-342900" algn="l">
              <a:lnSpc>
                <a:spcPct val="115000"/>
              </a:lnSpc>
              <a:spcBef>
                <a:spcPts val="2133"/>
              </a:spcBef>
              <a:spcAft>
                <a:spcPts val="0"/>
              </a:spcAft>
              <a:buSzPts val="1800"/>
              <a:buFont typeface="Verdana"/>
              <a:buChar char="●"/>
              <a:defRPr sz="2400">
                <a:latin typeface="Verdana"/>
                <a:ea typeface="Verdana"/>
                <a:cs typeface="Verdana"/>
                <a:sym typeface="Verdana"/>
              </a:defRPr>
            </a:lvl7pPr>
            <a:lvl8pPr marL="3657600" lvl="7" indent="-342900" algn="l">
              <a:lnSpc>
                <a:spcPct val="115000"/>
              </a:lnSpc>
              <a:spcBef>
                <a:spcPts val="2133"/>
              </a:spcBef>
              <a:spcAft>
                <a:spcPts val="0"/>
              </a:spcAft>
              <a:buSzPts val="1800"/>
              <a:buFont typeface="Verdana"/>
              <a:buChar char="○"/>
              <a:defRPr sz="2400">
                <a:latin typeface="Verdana"/>
                <a:ea typeface="Verdana"/>
                <a:cs typeface="Verdana"/>
                <a:sym typeface="Verdana"/>
              </a:defRPr>
            </a:lvl8pPr>
            <a:lvl9pPr marL="4114800" lvl="8" indent="-342900" algn="l">
              <a:lnSpc>
                <a:spcPct val="115000"/>
              </a:lnSpc>
              <a:spcBef>
                <a:spcPts val="2133"/>
              </a:spcBef>
              <a:spcAft>
                <a:spcPts val="2133"/>
              </a:spcAft>
              <a:buSzPts val="1800"/>
              <a:buFont typeface="Verdana"/>
              <a:buChar char="■"/>
              <a:defRPr sz="2400">
                <a:latin typeface="Verdana"/>
                <a:ea typeface="Verdana"/>
                <a:cs typeface="Verdana"/>
                <a:sym typeface="Verdan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3"/>
        </a:solidFill>
        <a:effectLst/>
      </p:bgPr>
    </p:bg>
    <p:spTree>
      <p:nvGrpSpPr>
        <p:cNvPr id="1" name="Shape 28"/>
        <p:cNvGrpSpPr/>
        <p:nvPr/>
      </p:nvGrpSpPr>
      <p:grpSpPr>
        <a:xfrm>
          <a:off x="0" y="0"/>
          <a:ext cx="0" cy="0"/>
          <a:chOff x="0" y="0"/>
          <a:chExt cx="0" cy="0"/>
        </a:xfrm>
      </p:grpSpPr>
      <p:grpSp>
        <p:nvGrpSpPr>
          <p:cNvPr id="29" name="Google Shape;29;p56"/>
          <p:cNvGrpSpPr/>
          <p:nvPr/>
        </p:nvGrpSpPr>
        <p:grpSpPr>
          <a:xfrm>
            <a:off x="1107190" y="1588342"/>
            <a:ext cx="994351" cy="61101"/>
            <a:chOff x="4580561" y="2589004"/>
            <a:chExt cx="1064464" cy="25200"/>
          </a:xfrm>
        </p:grpSpPr>
        <p:sp>
          <p:nvSpPr>
            <p:cNvPr id="30" name="Google Shape;30;p5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1" name="Google Shape;31;p5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32" name="Google Shape;32;p56"/>
          <p:cNvSpPr txBox="1">
            <a:spLocks noGrp="1"/>
          </p:cNvSpPr>
          <p:nvPr>
            <p:ph type="title"/>
          </p:nvPr>
        </p:nvSpPr>
        <p:spPr>
          <a:xfrm>
            <a:off x="972600" y="1763267"/>
            <a:ext cx="10251200" cy="20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Font typeface="Verdana"/>
              <a:buNone/>
              <a:defRPr sz="4800">
                <a:solidFill>
                  <a:schemeClr val="lt1"/>
                </a:solidFill>
                <a:latin typeface="Verdana"/>
                <a:ea typeface="Verdana"/>
                <a:cs typeface="Verdana"/>
                <a:sym typeface="Verdana"/>
              </a:defRPr>
            </a:lvl1pPr>
            <a:lvl2pPr lvl="1" algn="l">
              <a:lnSpc>
                <a:spcPct val="100000"/>
              </a:lnSpc>
              <a:spcBef>
                <a:spcPts val="0"/>
              </a:spcBef>
              <a:spcAft>
                <a:spcPts val="0"/>
              </a:spcAft>
              <a:buClr>
                <a:schemeClr val="lt1"/>
              </a:buClr>
              <a:buSzPts val="3600"/>
              <a:buNone/>
              <a:defRPr sz="4800">
                <a:solidFill>
                  <a:schemeClr val="lt1"/>
                </a:solidFill>
              </a:defRPr>
            </a:lvl2pPr>
            <a:lvl3pPr lvl="2" algn="l">
              <a:lnSpc>
                <a:spcPct val="100000"/>
              </a:lnSpc>
              <a:spcBef>
                <a:spcPts val="0"/>
              </a:spcBef>
              <a:spcAft>
                <a:spcPts val="0"/>
              </a:spcAft>
              <a:buClr>
                <a:schemeClr val="lt1"/>
              </a:buClr>
              <a:buSzPts val="3600"/>
              <a:buNone/>
              <a:defRPr sz="4800">
                <a:solidFill>
                  <a:schemeClr val="lt1"/>
                </a:solidFill>
              </a:defRPr>
            </a:lvl3pPr>
            <a:lvl4pPr lvl="3" algn="l">
              <a:lnSpc>
                <a:spcPct val="100000"/>
              </a:lnSpc>
              <a:spcBef>
                <a:spcPts val="0"/>
              </a:spcBef>
              <a:spcAft>
                <a:spcPts val="0"/>
              </a:spcAft>
              <a:buClr>
                <a:schemeClr val="lt1"/>
              </a:buClr>
              <a:buSzPts val="3600"/>
              <a:buNone/>
              <a:defRPr sz="4800">
                <a:solidFill>
                  <a:schemeClr val="lt1"/>
                </a:solidFill>
              </a:defRPr>
            </a:lvl4pPr>
            <a:lvl5pPr lvl="4" algn="l">
              <a:lnSpc>
                <a:spcPct val="100000"/>
              </a:lnSpc>
              <a:spcBef>
                <a:spcPts val="0"/>
              </a:spcBef>
              <a:spcAft>
                <a:spcPts val="0"/>
              </a:spcAft>
              <a:buClr>
                <a:schemeClr val="lt1"/>
              </a:buClr>
              <a:buSzPts val="3600"/>
              <a:buNone/>
              <a:defRPr sz="4800">
                <a:solidFill>
                  <a:schemeClr val="lt1"/>
                </a:solidFill>
              </a:defRPr>
            </a:lvl5pPr>
            <a:lvl6pPr lvl="5" algn="l">
              <a:lnSpc>
                <a:spcPct val="100000"/>
              </a:lnSpc>
              <a:spcBef>
                <a:spcPts val="0"/>
              </a:spcBef>
              <a:spcAft>
                <a:spcPts val="0"/>
              </a:spcAft>
              <a:buClr>
                <a:schemeClr val="lt1"/>
              </a:buClr>
              <a:buSzPts val="3600"/>
              <a:buNone/>
              <a:defRPr sz="4800">
                <a:solidFill>
                  <a:schemeClr val="lt1"/>
                </a:solidFill>
              </a:defRPr>
            </a:lvl6pPr>
            <a:lvl7pPr lvl="6" algn="l">
              <a:lnSpc>
                <a:spcPct val="100000"/>
              </a:lnSpc>
              <a:spcBef>
                <a:spcPts val="0"/>
              </a:spcBef>
              <a:spcAft>
                <a:spcPts val="0"/>
              </a:spcAft>
              <a:buClr>
                <a:schemeClr val="lt1"/>
              </a:buClr>
              <a:buSzPts val="3600"/>
              <a:buNone/>
              <a:defRPr sz="4800">
                <a:solidFill>
                  <a:schemeClr val="lt1"/>
                </a:solidFill>
              </a:defRPr>
            </a:lvl7pPr>
            <a:lvl8pPr lvl="7" algn="l">
              <a:lnSpc>
                <a:spcPct val="100000"/>
              </a:lnSpc>
              <a:spcBef>
                <a:spcPts val="0"/>
              </a:spcBef>
              <a:spcAft>
                <a:spcPts val="0"/>
              </a:spcAft>
              <a:buClr>
                <a:schemeClr val="lt1"/>
              </a:buClr>
              <a:buSzPts val="3600"/>
              <a:buNone/>
              <a:defRPr sz="4800">
                <a:solidFill>
                  <a:schemeClr val="lt1"/>
                </a:solidFill>
              </a:defRPr>
            </a:lvl8pPr>
            <a:lvl9pPr lvl="8" algn="l">
              <a:lnSpc>
                <a:spcPct val="100000"/>
              </a:lnSpc>
              <a:spcBef>
                <a:spcPts val="0"/>
              </a:spcBef>
              <a:spcAft>
                <a:spcPts val="0"/>
              </a:spcAft>
              <a:buClr>
                <a:schemeClr val="lt1"/>
              </a:buClr>
              <a:buSzPts val="3600"/>
              <a:buNone/>
              <a:defRPr sz="4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mptyWhite">
  <p:cSld name="EmptyWhite">
    <p:spTree>
      <p:nvGrpSpPr>
        <p:cNvPr id="1" name="Shape 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1_Title and body">
    <p:spTree>
      <p:nvGrpSpPr>
        <p:cNvPr id="1" name="Shape 34"/>
        <p:cNvGrpSpPr/>
        <p:nvPr/>
      </p:nvGrpSpPr>
      <p:grpSpPr>
        <a:xfrm>
          <a:off x="0" y="0"/>
          <a:ext cx="0" cy="0"/>
          <a:chOff x="0" y="0"/>
          <a:chExt cx="0" cy="0"/>
        </a:xfrm>
      </p:grpSpPr>
      <p:sp>
        <p:nvSpPr>
          <p:cNvPr id="35" name="Google Shape;35;p55"/>
          <p:cNvSpPr/>
          <p:nvPr/>
        </p:nvSpPr>
        <p:spPr>
          <a:xfrm>
            <a:off x="177339" y="88669"/>
            <a:ext cx="5541819" cy="862131"/>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Verdana"/>
              <a:ea typeface="Verdana"/>
              <a:cs typeface="Verdana"/>
              <a:sym typeface="Verdana"/>
            </a:endParaRPr>
          </a:p>
        </p:txBody>
      </p:sp>
      <p:sp>
        <p:nvSpPr>
          <p:cNvPr id="36" name="Google Shape;36;p55"/>
          <p:cNvSpPr txBox="1">
            <a:spLocks noGrp="1"/>
          </p:cNvSpPr>
          <p:nvPr>
            <p:ph type="body" idx="1"/>
          </p:nvPr>
        </p:nvSpPr>
        <p:spPr>
          <a:xfrm>
            <a:off x="177339" y="1166984"/>
            <a:ext cx="5541819" cy="5516449"/>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Verdana"/>
              <a:buChar char="●"/>
              <a:defRPr sz="2400">
                <a:latin typeface="Verdana"/>
                <a:ea typeface="Verdana"/>
                <a:cs typeface="Verdana"/>
                <a:sym typeface="Verdana"/>
              </a:defRPr>
            </a:lvl1pPr>
            <a:lvl2pPr marL="914400" lvl="1" indent="-342900" algn="l">
              <a:lnSpc>
                <a:spcPct val="115000"/>
              </a:lnSpc>
              <a:spcBef>
                <a:spcPts val="2133"/>
              </a:spcBef>
              <a:spcAft>
                <a:spcPts val="0"/>
              </a:spcAft>
              <a:buSzPts val="1800"/>
              <a:buFont typeface="Verdana"/>
              <a:buChar char="○"/>
              <a:defRPr sz="2400">
                <a:latin typeface="Verdana"/>
                <a:ea typeface="Verdana"/>
                <a:cs typeface="Verdana"/>
                <a:sym typeface="Verdana"/>
              </a:defRPr>
            </a:lvl2pPr>
            <a:lvl3pPr marL="1371600" lvl="2" indent="-342900" algn="l">
              <a:lnSpc>
                <a:spcPct val="115000"/>
              </a:lnSpc>
              <a:spcBef>
                <a:spcPts val="2133"/>
              </a:spcBef>
              <a:spcAft>
                <a:spcPts val="0"/>
              </a:spcAft>
              <a:buSzPts val="1800"/>
              <a:buFont typeface="Verdana"/>
              <a:buChar char="■"/>
              <a:defRPr sz="2400">
                <a:latin typeface="Verdana"/>
                <a:ea typeface="Verdana"/>
                <a:cs typeface="Verdana"/>
                <a:sym typeface="Verdana"/>
              </a:defRPr>
            </a:lvl3pPr>
            <a:lvl4pPr marL="1828800" lvl="3" indent="-342900" algn="l">
              <a:lnSpc>
                <a:spcPct val="115000"/>
              </a:lnSpc>
              <a:spcBef>
                <a:spcPts val="2133"/>
              </a:spcBef>
              <a:spcAft>
                <a:spcPts val="0"/>
              </a:spcAft>
              <a:buSzPts val="1800"/>
              <a:buFont typeface="Verdana"/>
              <a:buChar char="●"/>
              <a:defRPr sz="2400">
                <a:latin typeface="Verdana"/>
                <a:ea typeface="Verdana"/>
                <a:cs typeface="Verdana"/>
                <a:sym typeface="Verdana"/>
              </a:defRPr>
            </a:lvl4pPr>
            <a:lvl5pPr marL="2286000" lvl="4" indent="-342900" algn="l">
              <a:lnSpc>
                <a:spcPct val="115000"/>
              </a:lnSpc>
              <a:spcBef>
                <a:spcPts val="2133"/>
              </a:spcBef>
              <a:spcAft>
                <a:spcPts val="0"/>
              </a:spcAft>
              <a:buSzPts val="1800"/>
              <a:buFont typeface="Verdana"/>
              <a:buChar char="○"/>
              <a:defRPr sz="2400">
                <a:latin typeface="Verdana"/>
                <a:ea typeface="Verdana"/>
                <a:cs typeface="Verdana"/>
                <a:sym typeface="Verdana"/>
              </a:defRPr>
            </a:lvl5pPr>
            <a:lvl6pPr marL="2743200" lvl="5" indent="-342900" algn="l">
              <a:lnSpc>
                <a:spcPct val="115000"/>
              </a:lnSpc>
              <a:spcBef>
                <a:spcPts val="2133"/>
              </a:spcBef>
              <a:spcAft>
                <a:spcPts val="0"/>
              </a:spcAft>
              <a:buSzPts val="1800"/>
              <a:buFont typeface="Verdana"/>
              <a:buChar char="■"/>
              <a:defRPr sz="2400">
                <a:latin typeface="Verdana"/>
                <a:ea typeface="Verdana"/>
                <a:cs typeface="Verdana"/>
                <a:sym typeface="Verdana"/>
              </a:defRPr>
            </a:lvl6pPr>
            <a:lvl7pPr marL="3200400" lvl="6" indent="-342900" algn="l">
              <a:lnSpc>
                <a:spcPct val="115000"/>
              </a:lnSpc>
              <a:spcBef>
                <a:spcPts val="2133"/>
              </a:spcBef>
              <a:spcAft>
                <a:spcPts val="0"/>
              </a:spcAft>
              <a:buSzPts val="1800"/>
              <a:buFont typeface="Verdana"/>
              <a:buChar char="●"/>
              <a:defRPr sz="2400">
                <a:latin typeface="Verdana"/>
                <a:ea typeface="Verdana"/>
                <a:cs typeface="Verdana"/>
                <a:sym typeface="Verdana"/>
              </a:defRPr>
            </a:lvl7pPr>
            <a:lvl8pPr marL="3657600" lvl="7" indent="-342900" algn="l">
              <a:lnSpc>
                <a:spcPct val="115000"/>
              </a:lnSpc>
              <a:spcBef>
                <a:spcPts val="2133"/>
              </a:spcBef>
              <a:spcAft>
                <a:spcPts val="0"/>
              </a:spcAft>
              <a:buSzPts val="1800"/>
              <a:buFont typeface="Verdana"/>
              <a:buChar char="○"/>
              <a:defRPr sz="2400">
                <a:latin typeface="Verdana"/>
                <a:ea typeface="Verdana"/>
                <a:cs typeface="Verdana"/>
                <a:sym typeface="Verdana"/>
              </a:defRPr>
            </a:lvl8pPr>
            <a:lvl9pPr marL="4114800" lvl="8" indent="-342900" algn="l">
              <a:lnSpc>
                <a:spcPct val="115000"/>
              </a:lnSpc>
              <a:spcBef>
                <a:spcPts val="2133"/>
              </a:spcBef>
              <a:spcAft>
                <a:spcPts val="2133"/>
              </a:spcAft>
              <a:buSzPts val="1800"/>
              <a:buFont typeface="Verdana"/>
              <a:buChar char="■"/>
              <a:defRPr sz="2400">
                <a:latin typeface="Verdana"/>
                <a:ea typeface="Verdana"/>
                <a:cs typeface="Verdana"/>
                <a:sym typeface="Verdana"/>
              </a:defRPr>
            </a:lvl9pPr>
          </a:lstStyle>
          <a:p>
            <a:endParaRPr/>
          </a:p>
        </p:txBody>
      </p:sp>
      <p:sp>
        <p:nvSpPr>
          <p:cNvPr id="37" name="Google Shape;37;p55"/>
          <p:cNvSpPr txBox="1">
            <a:spLocks noGrp="1"/>
          </p:cNvSpPr>
          <p:nvPr>
            <p:ph type="body" idx="2"/>
          </p:nvPr>
        </p:nvSpPr>
        <p:spPr>
          <a:xfrm>
            <a:off x="6051666" y="1166984"/>
            <a:ext cx="5929745" cy="5516449"/>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Verdana"/>
              <a:buChar char="●"/>
              <a:defRPr sz="2400">
                <a:latin typeface="Verdana"/>
                <a:ea typeface="Verdana"/>
                <a:cs typeface="Verdana"/>
                <a:sym typeface="Verdana"/>
              </a:defRPr>
            </a:lvl1pPr>
            <a:lvl2pPr marL="914400" lvl="1" indent="-342900" algn="l">
              <a:lnSpc>
                <a:spcPct val="115000"/>
              </a:lnSpc>
              <a:spcBef>
                <a:spcPts val="2133"/>
              </a:spcBef>
              <a:spcAft>
                <a:spcPts val="0"/>
              </a:spcAft>
              <a:buSzPts val="1800"/>
              <a:buFont typeface="Verdana"/>
              <a:buChar char="○"/>
              <a:defRPr sz="2400">
                <a:latin typeface="Verdana"/>
                <a:ea typeface="Verdana"/>
                <a:cs typeface="Verdana"/>
                <a:sym typeface="Verdana"/>
              </a:defRPr>
            </a:lvl2pPr>
            <a:lvl3pPr marL="1371600" lvl="2" indent="-342900" algn="l">
              <a:lnSpc>
                <a:spcPct val="115000"/>
              </a:lnSpc>
              <a:spcBef>
                <a:spcPts val="2133"/>
              </a:spcBef>
              <a:spcAft>
                <a:spcPts val="0"/>
              </a:spcAft>
              <a:buSzPts val="1800"/>
              <a:buFont typeface="Verdana"/>
              <a:buChar char="■"/>
              <a:defRPr sz="2400">
                <a:latin typeface="Verdana"/>
                <a:ea typeface="Verdana"/>
                <a:cs typeface="Verdana"/>
                <a:sym typeface="Verdana"/>
              </a:defRPr>
            </a:lvl3pPr>
            <a:lvl4pPr marL="1828800" lvl="3" indent="-342900" algn="l">
              <a:lnSpc>
                <a:spcPct val="115000"/>
              </a:lnSpc>
              <a:spcBef>
                <a:spcPts val="2133"/>
              </a:spcBef>
              <a:spcAft>
                <a:spcPts val="0"/>
              </a:spcAft>
              <a:buSzPts val="1800"/>
              <a:buFont typeface="Verdana"/>
              <a:buChar char="●"/>
              <a:defRPr sz="2400">
                <a:latin typeface="Verdana"/>
                <a:ea typeface="Verdana"/>
                <a:cs typeface="Verdana"/>
                <a:sym typeface="Verdana"/>
              </a:defRPr>
            </a:lvl4pPr>
            <a:lvl5pPr marL="2286000" lvl="4" indent="-342900" algn="l">
              <a:lnSpc>
                <a:spcPct val="115000"/>
              </a:lnSpc>
              <a:spcBef>
                <a:spcPts val="2133"/>
              </a:spcBef>
              <a:spcAft>
                <a:spcPts val="0"/>
              </a:spcAft>
              <a:buSzPts val="1800"/>
              <a:buFont typeface="Verdana"/>
              <a:buChar char="○"/>
              <a:defRPr sz="2400">
                <a:latin typeface="Verdana"/>
                <a:ea typeface="Verdana"/>
                <a:cs typeface="Verdana"/>
                <a:sym typeface="Verdana"/>
              </a:defRPr>
            </a:lvl5pPr>
            <a:lvl6pPr marL="2743200" lvl="5" indent="-342900" algn="l">
              <a:lnSpc>
                <a:spcPct val="115000"/>
              </a:lnSpc>
              <a:spcBef>
                <a:spcPts val="2133"/>
              </a:spcBef>
              <a:spcAft>
                <a:spcPts val="0"/>
              </a:spcAft>
              <a:buSzPts val="1800"/>
              <a:buFont typeface="Verdana"/>
              <a:buChar char="■"/>
              <a:defRPr sz="2400">
                <a:latin typeface="Verdana"/>
                <a:ea typeface="Verdana"/>
                <a:cs typeface="Verdana"/>
                <a:sym typeface="Verdana"/>
              </a:defRPr>
            </a:lvl6pPr>
            <a:lvl7pPr marL="3200400" lvl="6" indent="-342900" algn="l">
              <a:lnSpc>
                <a:spcPct val="115000"/>
              </a:lnSpc>
              <a:spcBef>
                <a:spcPts val="2133"/>
              </a:spcBef>
              <a:spcAft>
                <a:spcPts val="0"/>
              </a:spcAft>
              <a:buSzPts val="1800"/>
              <a:buFont typeface="Verdana"/>
              <a:buChar char="●"/>
              <a:defRPr sz="2400">
                <a:latin typeface="Verdana"/>
                <a:ea typeface="Verdana"/>
                <a:cs typeface="Verdana"/>
                <a:sym typeface="Verdana"/>
              </a:defRPr>
            </a:lvl7pPr>
            <a:lvl8pPr marL="3657600" lvl="7" indent="-342900" algn="l">
              <a:lnSpc>
                <a:spcPct val="115000"/>
              </a:lnSpc>
              <a:spcBef>
                <a:spcPts val="2133"/>
              </a:spcBef>
              <a:spcAft>
                <a:spcPts val="0"/>
              </a:spcAft>
              <a:buSzPts val="1800"/>
              <a:buFont typeface="Verdana"/>
              <a:buChar char="○"/>
              <a:defRPr sz="2400">
                <a:latin typeface="Verdana"/>
                <a:ea typeface="Verdana"/>
                <a:cs typeface="Verdana"/>
                <a:sym typeface="Verdana"/>
              </a:defRPr>
            </a:lvl8pPr>
            <a:lvl9pPr marL="4114800" lvl="8" indent="-342900" algn="l">
              <a:lnSpc>
                <a:spcPct val="115000"/>
              </a:lnSpc>
              <a:spcBef>
                <a:spcPts val="2133"/>
              </a:spcBef>
              <a:spcAft>
                <a:spcPts val="2133"/>
              </a:spcAft>
              <a:buSzPts val="1800"/>
              <a:buFont typeface="Verdana"/>
              <a:buChar char="■"/>
              <a:defRPr sz="2400">
                <a:latin typeface="Verdana"/>
                <a:ea typeface="Verdana"/>
                <a:cs typeface="Verdana"/>
                <a:sym typeface="Verdana"/>
              </a:defRPr>
            </a:lvl9pPr>
          </a:lstStyle>
          <a:p>
            <a:endParaRPr/>
          </a:p>
        </p:txBody>
      </p:sp>
      <p:sp>
        <p:nvSpPr>
          <p:cNvPr id="38" name="Google Shape;38;p55"/>
          <p:cNvSpPr/>
          <p:nvPr/>
        </p:nvSpPr>
        <p:spPr>
          <a:xfrm>
            <a:off x="6051666" y="88669"/>
            <a:ext cx="5929745" cy="862131"/>
          </a:xfrm>
          <a:prstGeom prst="rect">
            <a:avLst/>
          </a:prstGeom>
          <a:solidFill>
            <a:srgbClr val="FFC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4267"/>
              <a:buFont typeface="Arial"/>
              <a:buNone/>
            </a:pPr>
            <a:endParaRPr sz="4267" b="0" i="0" u="none" strike="noStrike" cap="none">
              <a:solidFill>
                <a:schemeClr val="dk1"/>
              </a:solidFill>
              <a:latin typeface="Verdana"/>
              <a:ea typeface="Verdana"/>
              <a:cs typeface="Verdana"/>
              <a:sym typeface="Verdana"/>
            </a:endParaRPr>
          </a:p>
        </p:txBody>
      </p:sp>
      <p:sp>
        <p:nvSpPr>
          <p:cNvPr id="39" name="Google Shape;39;p55"/>
          <p:cNvSpPr txBox="1">
            <a:spLocks noGrp="1"/>
          </p:cNvSpPr>
          <p:nvPr>
            <p:ph type="body" idx="3"/>
          </p:nvPr>
        </p:nvSpPr>
        <p:spPr>
          <a:xfrm>
            <a:off x="280314" y="152040"/>
            <a:ext cx="5308585" cy="735384"/>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3466" b="1">
                <a:solidFill>
                  <a:schemeClr val="dk2"/>
                </a:solidFill>
              </a:defRPr>
            </a:lvl1pPr>
            <a:lvl2pPr marL="914400" lvl="1" indent="-228600" algn="l">
              <a:lnSpc>
                <a:spcPct val="115000"/>
              </a:lnSpc>
              <a:spcBef>
                <a:spcPts val="1600"/>
              </a:spcBef>
              <a:spcAft>
                <a:spcPts val="0"/>
              </a:spcAft>
              <a:buSzPts val="1100"/>
              <a:buNone/>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0" name="Google Shape;40;p55"/>
          <p:cNvSpPr txBox="1">
            <a:spLocks noGrp="1"/>
          </p:cNvSpPr>
          <p:nvPr>
            <p:ph type="body" idx="4"/>
          </p:nvPr>
        </p:nvSpPr>
        <p:spPr>
          <a:xfrm>
            <a:off x="6201886" y="153769"/>
            <a:ext cx="5666433" cy="735384"/>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3466" b="1">
                <a:solidFill>
                  <a:schemeClr val="dk2"/>
                </a:solidFill>
              </a:defRPr>
            </a:lvl1pPr>
            <a:lvl2pPr marL="914400" lvl="1" indent="-228600" algn="l">
              <a:lnSpc>
                <a:spcPct val="115000"/>
              </a:lnSpc>
              <a:spcBef>
                <a:spcPts val="1600"/>
              </a:spcBef>
              <a:spcAft>
                <a:spcPts val="0"/>
              </a:spcAft>
              <a:buSzPts val="1100"/>
              <a:buNone/>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1"/>
        <p:cNvGrpSpPr/>
        <p:nvPr/>
      </p:nvGrpSpPr>
      <p:grpSpPr>
        <a:xfrm>
          <a:off x="0" y="0"/>
          <a:ext cx="0" cy="0"/>
          <a:chOff x="0" y="0"/>
          <a:chExt cx="0" cy="0"/>
        </a:xfrm>
      </p:grpSpPr>
      <p:grpSp>
        <p:nvGrpSpPr>
          <p:cNvPr id="42" name="Google Shape;42;p54"/>
          <p:cNvGrpSpPr/>
          <p:nvPr/>
        </p:nvGrpSpPr>
        <p:grpSpPr>
          <a:xfrm>
            <a:off x="1107190" y="1588342"/>
            <a:ext cx="994351" cy="61101"/>
            <a:chOff x="4580561" y="2589004"/>
            <a:chExt cx="1064464" cy="25200"/>
          </a:xfrm>
        </p:grpSpPr>
        <p:sp>
          <p:nvSpPr>
            <p:cNvPr id="43" name="Google Shape;43;p5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44" name="Google Shape;44;p5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45" name="Google Shape;45;p54"/>
          <p:cNvSpPr txBox="1">
            <a:spLocks noGrp="1"/>
          </p:cNvSpPr>
          <p:nvPr>
            <p:ph type="title"/>
          </p:nvPr>
        </p:nvSpPr>
        <p:spPr>
          <a:xfrm>
            <a:off x="972600" y="1763267"/>
            <a:ext cx="10251200" cy="20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Font typeface="Verdana"/>
              <a:buNone/>
              <a:defRPr sz="4800">
                <a:solidFill>
                  <a:schemeClr val="lt1"/>
                </a:solidFill>
                <a:latin typeface="Verdana"/>
                <a:ea typeface="Verdana"/>
                <a:cs typeface="Verdana"/>
                <a:sym typeface="Verdana"/>
              </a:defRPr>
            </a:lvl1pPr>
            <a:lvl2pPr lvl="1" algn="l">
              <a:lnSpc>
                <a:spcPct val="100000"/>
              </a:lnSpc>
              <a:spcBef>
                <a:spcPts val="0"/>
              </a:spcBef>
              <a:spcAft>
                <a:spcPts val="0"/>
              </a:spcAft>
              <a:buClr>
                <a:schemeClr val="lt1"/>
              </a:buClr>
              <a:buSzPts val="3600"/>
              <a:buNone/>
              <a:defRPr sz="4800">
                <a:solidFill>
                  <a:schemeClr val="lt1"/>
                </a:solidFill>
              </a:defRPr>
            </a:lvl2pPr>
            <a:lvl3pPr lvl="2" algn="l">
              <a:lnSpc>
                <a:spcPct val="100000"/>
              </a:lnSpc>
              <a:spcBef>
                <a:spcPts val="0"/>
              </a:spcBef>
              <a:spcAft>
                <a:spcPts val="0"/>
              </a:spcAft>
              <a:buClr>
                <a:schemeClr val="lt1"/>
              </a:buClr>
              <a:buSzPts val="3600"/>
              <a:buNone/>
              <a:defRPr sz="4800">
                <a:solidFill>
                  <a:schemeClr val="lt1"/>
                </a:solidFill>
              </a:defRPr>
            </a:lvl3pPr>
            <a:lvl4pPr lvl="3" algn="l">
              <a:lnSpc>
                <a:spcPct val="100000"/>
              </a:lnSpc>
              <a:spcBef>
                <a:spcPts val="0"/>
              </a:spcBef>
              <a:spcAft>
                <a:spcPts val="0"/>
              </a:spcAft>
              <a:buClr>
                <a:schemeClr val="lt1"/>
              </a:buClr>
              <a:buSzPts val="3600"/>
              <a:buNone/>
              <a:defRPr sz="4800">
                <a:solidFill>
                  <a:schemeClr val="lt1"/>
                </a:solidFill>
              </a:defRPr>
            </a:lvl4pPr>
            <a:lvl5pPr lvl="4" algn="l">
              <a:lnSpc>
                <a:spcPct val="100000"/>
              </a:lnSpc>
              <a:spcBef>
                <a:spcPts val="0"/>
              </a:spcBef>
              <a:spcAft>
                <a:spcPts val="0"/>
              </a:spcAft>
              <a:buClr>
                <a:schemeClr val="lt1"/>
              </a:buClr>
              <a:buSzPts val="3600"/>
              <a:buNone/>
              <a:defRPr sz="4800">
                <a:solidFill>
                  <a:schemeClr val="lt1"/>
                </a:solidFill>
              </a:defRPr>
            </a:lvl5pPr>
            <a:lvl6pPr lvl="5" algn="l">
              <a:lnSpc>
                <a:spcPct val="100000"/>
              </a:lnSpc>
              <a:spcBef>
                <a:spcPts val="0"/>
              </a:spcBef>
              <a:spcAft>
                <a:spcPts val="0"/>
              </a:spcAft>
              <a:buClr>
                <a:schemeClr val="lt1"/>
              </a:buClr>
              <a:buSzPts val="3600"/>
              <a:buNone/>
              <a:defRPr sz="4800">
                <a:solidFill>
                  <a:schemeClr val="lt1"/>
                </a:solidFill>
              </a:defRPr>
            </a:lvl6pPr>
            <a:lvl7pPr lvl="6" algn="l">
              <a:lnSpc>
                <a:spcPct val="100000"/>
              </a:lnSpc>
              <a:spcBef>
                <a:spcPts val="0"/>
              </a:spcBef>
              <a:spcAft>
                <a:spcPts val="0"/>
              </a:spcAft>
              <a:buClr>
                <a:schemeClr val="lt1"/>
              </a:buClr>
              <a:buSzPts val="3600"/>
              <a:buNone/>
              <a:defRPr sz="4800">
                <a:solidFill>
                  <a:schemeClr val="lt1"/>
                </a:solidFill>
              </a:defRPr>
            </a:lvl7pPr>
            <a:lvl8pPr lvl="7" algn="l">
              <a:lnSpc>
                <a:spcPct val="100000"/>
              </a:lnSpc>
              <a:spcBef>
                <a:spcPts val="0"/>
              </a:spcBef>
              <a:spcAft>
                <a:spcPts val="0"/>
              </a:spcAft>
              <a:buClr>
                <a:schemeClr val="lt1"/>
              </a:buClr>
              <a:buSzPts val="3600"/>
              <a:buNone/>
              <a:defRPr sz="4800">
                <a:solidFill>
                  <a:schemeClr val="lt1"/>
                </a:solidFill>
              </a:defRPr>
            </a:lvl8pPr>
            <a:lvl9pPr lvl="8" algn="l">
              <a:lnSpc>
                <a:spcPct val="100000"/>
              </a:lnSpc>
              <a:spcBef>
                <a:spcPts val="0"/>
              </a:spcBef>
              <a:spcAft>
                <a:spcPts val="0"/>
              </a:spcAft>
              <a:buClr>
                <a:schemeClr val="lt1"/>
              </a:buClr>
              <a:buSzPts val="3600"/>
              <a:buNone/>
              <a:defRPr sz="4800">
                <a:solidFill>
                  <a:schemeClr val="lt1"/>
                </a:solidFill>
              </a:defRPr>
            </a:lvl9pPr>
          </a:lstStyle>
          <a:p>
            <a:endParaRPr/>
          </a:p>
        </p:txBody>
      </p:sp>
      <p:pic>
        <p:nvPicPr>
          <p:cNvPr id="46" name="Google Shape;46;p54"/>
          <p:cNvPicPr preferRelativeResize="0"/>
          <p:nvPr/>
        </p:nvPicPr>
        <p:blipFill rotWithShape="1">
          <a:blip r:embed="rId2">
            <a:alphaModFix/>
          </a:blip>
          <a:srcRect/>
          <a:stretch/>
        </p:blipFill>
        <p:spPr>
          <a:xfrm>
            <a:off x="11425552" y="6121224"/>
            <a:ext cx="687173" cy="66950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ptyBlack">
  <p:cSld name="EmptyBlack">
    <p:bg>
      <p:bgPr>
        <a:solidFill>
          <a:schemeClr val="dk2"/>
        </a:solid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49" name="Google Shape;49;p5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50" name="Google Shape;50;p59"/>
          <p:cNvGrpSpPr/>
          <p:nvPr/>
        </p:nvGrpSpPr>
        <p:grpSpPr>
          <a:xfrm>
            <a:off x="1107190" y="1588342"/>
            <a:ext cx="994351" cy="61101"/>
            <a:chOff x="4580561" y="2589004"/>
            <a:chExt cx="1064464" cy="25200"/>
          </a:xfrm>
        </p:grpSpPr>
        <p:sp>
          <p:nvSpPr>
            <p:cNvPr id="51" name="Google Shape;51;p5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52" name="Google Shape;52;p5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3" name="Google Shape;53;p59"/>
          <p:cNvSpPr txBox="1">
            <a:spLocks noGrp="1"/>
          </p:cNvSpPr>
          <p:nvPr>
            <p:ph type="title"/>
          </p:nvPr>
        </p:nvSpPr>
        <p:spPr>
          <a:xfrm>
            <a:off x="973333" y="1758200"/>
            <a:ext cx="4401200" cy="22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a:endParaRPr/>
          </a:p>
        </p:txBody>
      </p:sp>
      <p:sp>
        <p:nvSpPr>
          <p:cNvPr id="54" name="Google Shape;54;p59"/>
          <p:cNvSpPr txBox="1">
            <a:spLocks noGrp="1"/>
          </p:cNvSpPr>
          <p:nvPr>
            <p:ph type="subTitle" idx="1"/>
          </p:nvPr>
        </p:nvSpPr>
        <p:spPr>
          <a:xfrm>
            <a:off x="966600" y="4215367"/>
            <a:ext cx="4401200" cy="101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3"/>
            </a:lvl1pPr>
            <a:lvl2pPr lvl="1" algn="l">
              <a:lnSpc>
                <a:spcPct val="100000"/>
              </a:lnSpc>
              <a:spcBef>
                <a:spcPts val="0"/>
              </a:spcBef>
              <a:spcAft>
                <a:spcPts val="0"/>
              </a:spcAft>
              <a:buSzPts val="1600"/>
              <a:buNone/>
              <a:defRPr sz="2133"/>
            </a:lvl2pPr>
            <a:lvl3pPr lvl="2" algn="l">
              <a:lnSpc>
                <a:spcPct val="100000"/>
              </a:lnSpc>
              <a:spcBef>
                <a:spcPts val="0"/>
              </a:spcBef>
              <a:spcAft>
                <a:spcPts val="0"/>
              </a:spcAft>
              <a:buSzPts val="1600"/>
              <a:buNone/>
              <a:defRPr sz="2133"/>
            </a:lvl3pPr>
            <a:lvl4pPr lvl="3" algn="l">
              <a:lnSpc>
                <a:spcPct val="100000"/>
              </a:lnSpc>
              <a:spcBef>
                <a:spcPts val="0"/>
              </a:spcBef>
              <a:spcAft>
                <a:spcPts val="0"/>
              </a:spcAft>
              <a:buSzPts val="1600"/>
              <a:buNone/>
              <a:defRPr sz="2133"/>
            </a:lvl4pPr>
            <a:lvl5pPr lvl="4" algn="l">
              <a:lnSpc>
                <a:spcPct val="100000"/>
              </a:lnSpc>
              <a:spcBef>
                <a:spcPts val="0"/>
              </a:spcBef>
              <a:spcAft>
                <a:spcPts val="0"/>
              </a:spcAft>
              <a:buSzPts val="1600"/>
              <a:buNone/>
              <a:defRPr sz="2133"/>
            </a:lvl5pPr>
            <a:lvl6pPr lvl="5" algn="l">
              <a:lnSpc>
                <a:spcPct val="100000"/>
              </a:lnSpc>
              <a:spcBef>
                <a:spcPts val="0"/>
              </a:spcBef>
              <a:spcAft>
                <a:spcPts val="0"/>
              </a:spcAft>
              <a:buSzPts val="1600"/>
              <a:buNone/>
              <a:defRPr sz="2133"/>
            </a:lvl6pPr>
            <a:lvl7pPr lvl="6" algn="l">
              <a:lnSpc>
                <a:spcPct val="100000"/>
              </a:lnSpc>
              <a:spcBef>
                <a:spcPts val="0"/>
              </a:spcBef>
              <a:spcAft>
                <a:spcPts val="0"/>
              </a:spcAft>
              <a:buSzPts val="1600"/>
              <a:buNone/>
              <a:defRPr sz="2133"/>
            </a:lvl7pPr>
            <a:lvl8pPr lvl="7" algn="l">
              <a:lnSpc>
                <a:spcPct val="100000"/>
              </a:lnSpc>
              <a:spcBef>
                <a:spcPts val="0"/>
              </a:spcBef>
              <a:spcAft>
                <a:spcPts val="0"/>
              </a:spcAft>
              <a:buSzPts val="1600"/>
              <a:buNone/>
              <a:defRPr sz="2133"/>
            </a:lvl8pPr>
            <a:lvl9pPr lvl="8" algn="l">
              <a:lnSpc>
                <a:spcPct val="100000"/>
              </a:lnSpc>
              <a:spcBef>
                <a:spcPts val="0"/>
              </a:spcBef>
              <a:spcAft>
                <a:spcPts val="0"/>
              </a:spcAft>
              <a:buSzPts val="1600"/>
              <a:buNone/>
              <a:defRPr sz="2133"/>
            </a:lvl9pPr>
          </a:lstStyle>
          <a:p>
            <a:endParaRPr/>
          </a:p>
        </p:txBody>
      </p:sp>
      <p:sp>
        <p:nvSpPr>
          <p:cNvPr id="55" name="Google Shape;55;p59"/>
          <p:cNvSpPr txBox="1">
            <a:spLocks noGrp="1"/>
          </p:cNvSpPr>
          <p:nvPr>
            <p:ph type="body" idx="2"/>
          </p:nvPr>
        </p:nvSpPr>
        <p:spPr>
          <a:xfrm>
            <a:off x="6898967" y="1803500"/>
            <a:ext cx="4499200" cy="4034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2133"/>
              </a:spcBef>
              <a:spcAft>
                <a:spcPts val="0"/>
              </a:spcAft>
              <a:buSzPts val="1100"/>
              <a:buChar char="○"/>
              <a:defRPr/>
            </a:lvl2pPr>
            <a:lvl3pPr marL="1371600" lvl="2" indent="-298450" algn="l">
              <a:lnSpc>
                <a:spcPct val="115000"/>
              </a:lnSpc>
              <a:spcBef>
                <a:spcPts val="2133"/>
              </a:spcBef>
              <a:spcAft>
                <a:spcPts val="0"/>
              </a:spcAft>
              <a:buSzPts val="1100"/>
              <a:buChar char="■"/>
              <a:defRPr/>
            </a:lvl3pPr>
            <a:lvl4pPr marL="1828800" lvl="3" indent="-298450" algn="l">
              <a:lnSpc>
                <a:spcPct val="115000"/>
              </a:lnSpc>
              <a:spcBef>
                <a:spcPts val="2133"/>
              </a:spcBef>
              <a:spcAft>
                <a:spcPts val="0"/>
              </a:spcAft>
              <a:buSzPts val="1100"/>
              <a:buChar char="●"/>
              <a:defRPr/>
            </a:lvl4pPr>
            <a:lvl5pPr marL="2286000" lvl="4" indent="-298450" algn="l">
              <a:lnSpc>
                <a:spcPct val="115000"/>
              </a:lnSpc>
              <a:spcBef>
                <a:spcPts val="2133"/>
              </a:spcBef>
              <a:spcAft>
                <a:spcPts val="0"/>
              </a:spcAft>
              <a:buSzPts val="1100"/>
              <a:buChar char="○"/>
              <a:defRPr/>
            </a:lvl5pPr>
            <a:lvl6pPr marL="2743200" lvl="5" indent="-298450" algn="l">
              <a:lnSpc>
                <a:spcPct val="115000"/>
              </a:lnSpc>
              <a:spcBef>
                <a:spcPts val="2133"/>
              </a:spcBef>
              <a:spcAft>
                <a:spcPts val="0"/>
              </a:spcAft>
              <a:buSzPts val="1100"/>
              <a:buChar char="■"/>
              <a:defRPr/>
            </a:lvl6pPr>
            <a:lvl7pPr marL="3200400" lvl="6" indent="-298450" algn="l">
              <a:lnSpc>
                <a:spcPct val="115000"/>
              </a:lnSpc>
              <a:spcBef>
                <a:spcPts val="2133"/>
              </a:spcBef>
              <a:spcAft>
                <a:spcPts val="0"/>
              </a:spcAft>
              <a:buSzPts val="1100"/>
              <a:buChar char="●"/>
              <a:defRPr/>
            </a:lvl7pPr>
            <a:lvl8pPr marL="3657600" lvl="7" indent="-298450" algn="l">
              <a:lnSpc>
                <a:spcPct val="115000"/>
              </a:lnSpc>
              <a:spcBef>
                <a:spcPts val="2133"/>
              </a:spcBef>
              <a:spcAft>
                <a:spcPts val="0"/>
              </a:spcAft>
              <a:buSzPts val="1100"/>
              <a:buChar char="○"/>
              <a:defRPr/>
            </a:lvl8pPr>
            <a:lvl9pPr marL="4114800" lvl="8" indent="-298450" algn="l">
              <a:lnSpc>
                <a:spcPct val="115000"/>
              </a:lnSpc>
              <a:spcBef>
                <a:spcPts val="2133"/>
              </a:spcBef>
              <a:spcAft>
                <a:spcPts val="2133"/>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Left">
  <p:cSld name="ImageLeft">
    <p:spTree>
      <p:nvGrpSpPr>
        <p:cNvPr id="1" name="Shape 56"/>
        <p:cNvGrpSpPr/>
        <p:nvPr/>
      </p:nvGrpSpPr>
      <p:grpSpPr>
        <a:xfrm>
          <a:off x="0" y="0"/>
          <a:ext cx="0" cy="0"/>
          <a:chOff x="0" y="0"/>
          <a:chExt cx="0" cy="0"/>
        </a:xfrm>
      </p:grpSpPr>
      <p:sp>
        <p:nvSpPr>
          <p:cNvPr id="57" name="Google Shape;57;p60"/>
          <p:cNvSpPr>
            <a:spLocks noGrp="1"/>
          </p:cNvSpPr>
          <p:nvPr>
            <p:ph type="pic" idx="2"/>
          </p:nvPr>
        </p:nvSpPr>
        <p:spPr>
          <a:xfrm>
            <a:off x="218615" y="193392"/>
            <a:ext cx="6617315" cy="6238939"/>
          </a:xfrm>
          <a:prstGeom prst="rect">
            <a:avLst/>
          </a:prstGeom>
          <a:noFill/>
          <a:ln>
            <a:noFill/>
          </a:ln>
        </p:spPr>
        <p:txBody>
          <a:bodyPr spcFirstLastPara="1" wrap="square" lIns="91425" tIns="91425" rIns="91425" bIns="91425" anchor="t" anchorCtr="0">
            <a:noAutofit/>
          </a:bodyPr>
          <a:lstStyle>
            <a:lvl1pPr marR="0" lvl="0" algn="l" rtl="0">
              <a:lnSpc>
                <a:spcPct val="115000"/>
              </a:lnSpc>
              <a:spcBef>
                <a:spcPts val="0"/>
              </a:spcBef>
              <a:spcAft>
                <a:spcPts val="0"/>
              </a:spcAft>
              <a:buClr>
                <a:schemeClr val="accent1"/>
              </a:buClr>
              <a:buSzPts val="1300"/>
              <a:buFont typeface="Verdana"/>
              <a:buNone/>
              <a:defRPr sz="1300" b="0" i="0" u="none" strike="noStrike" cap="none">
                <a:solidFill>
                  <a:schemeClr val="accent1"/>
                </a:solidFill>
                <a:latin typeface="Verdana"/>
                <a:ea typeface="Verdana"/>
                <a:cs typeface="Verdana"/>
                <a:sym typeface="Verdana"/>
              </a:defRPr>
            </a:lvl1pPr>
            <a:lvl2pPr marR="0" lvl="1"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2pPr>
            <a:lvl3pPr marR="0" lvl="2"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3pPr>
            <a:lvl4pPr marR="0" lvl="3"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4pPr>
            <a:lvl5pPr marR="0" lvl="4"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5pPr>
            <a:lvl6pPr marR="0" lvl="5"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6pPr>
            <a:lvl7pPr marR="0" lvl="6"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7pPr>
            <a:lvl8pPr marR="0" lvl="7"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8pPr>
            <a:lvl9pPr marR="0" lvl="8" algn="l" rtl="0">
              <a:lnSpc>
                <a:spcPct val="115000"/>
              </a:lnSpc>
              <a:spcBef>
                <a:spcPts val="1600"/>
              </a:spcBef>
              <a:spcAft>
                <a:spcPts val="160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9pPr>
          </a:lstStyle>
          <a:p>
            <a:endParaRPr/>
          </a:p>
        </p:txBody>
      </p:sp>
      <p:sp>
        <p:nvSpPr>
          <p:cNvPr id="58" name="Google Shape;58;p60"/>
          <p:cNvSpPr txBox="1">
            <a:spLocks noGrp="1"/>
          </p:cNvSpPr>
          <p:nvPr>
            <p:ph type="body" idx="1"/>
          </p:nvPr>
        </p:nvSpPr>
        <p:spPr>
          <a:xfrm>
            <a:off x="218615" y="6432331"/>
            <a:ext cx="6617315" cy="344739"/>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200" i="1"/>
            </a:lvl1pPr>
            <a:lvl2pPr marL="914400" lvl="1" indent="-228600" algn="l">
              <a:lnSpc>
                <a:spcPct val="115000"/>
              </a:lnSpc>
              <a:spcBef>
                <a:spcPts val="1600"/>
              </a:spcBef>
              <a:spcAft>
                <a:spcPts val="0"/>
              </a:spcAft>
              <a:buSzPts val="1100"/>
              <a:buNone/>
              <a:defRPr/>
            </a:lvl2pPr>
            <a:lvl3pPr marL="1371600" lvl="2" indent="-228600" algn="l">
              <a:lnSpc>
                <a:spcPct val="115000"/>
              </a:lnSpc>
              <a:spcBef>
                <a:spcPts val="1600"/>
              </a:spcBef>
              <a:spcAft>
                <a:spcPts val="0"/>
              </a:spcAft>
              <a:buSzPts val="1100"/>
              <a:buNone/>
              <a:defRPr/>
            </a:lvl3pPr>
            <a:lvl4pPr marL="1828800" lvl="3" indent="-228600" algn="l">
              <a:lnSpc>
                <a:spcPct val="115000"/>
              </a:lnSpc>
              <a:spcBef>
                <a:spcPts val="1600"/>
              </a:spcBef>
              <a:spcAft>
                <a:spcPts val="0"/>
              </a:spcAft>
              <a:buSzPts val="1100"/>
              <a:buNone/>
              <a:defRPr/>
            </a:lvl4pPr>
            <a:lvl5pPr marL="2286000" lvl="4" indent="-228600" algn="l">
              <a:lnSpc>
                <a:spcPct val="115000"/>
              </a:lnSpc>
              <a:spcBef>
                <a:spcPts val="1600"/>
              </a:spcBef>
              <a:spcAft>
                <a:spcPts val="0"/>
              </a:spcAft>
              <a:buSzPts val="1100"/>
              <a:buNone/>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9" name="Google Shape;59;p60"/>
          <p:cNvSpPr txBox="1">
            <a:spLocks noGrp="1"/>
          </p:cNvSpPr>
          <p:nvPr>
            <p:ph type="body" idx="3"/>
          </p:nvPr>
        </p:nvSpPr>
        <p:spPr>
          <a:xfrm>
            <a:off x="6988226" y="193391"/>
            <a:ext cx="5060833" cy="6583679"/>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Verdana"/>
              <a:buNone/>
              <a:defRPr sz="2800" b="1"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11" name="Google Shape;11;p5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Verdana"/>
              <a:buChar char="●"/>
              <a:defRPr sz="1300" b="0" i="0" u="none" strike="noStrike" cap="none">
                <a:solidFill>
                  <a:schemeClr val="accent1"/>
                </a:solidFill>
                <a:latin typeface="Verdana"/>
                <a:ea typeface="Verdana"/>
                <a:cs typeface="Verdana"/>
                <a:sym typeface="Verdana"/>
              </a:defRPr>
            </a:lvl1pPr>
            <a:lvl2pPr marL="914400" marR="0" lvl="1"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2pPr>
            <a:lvl3pPr marL="1371600" marR="0" lvl="2"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3pPr>
            <a:lvl4pPr marL="1828800" marR="0" lvl="3"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4pPr>
            <a:lvl5pPr marL="2286000" marR="0" lvl="4"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5pPr>
            <a:lvl6pPr marL="2743200" marR="0" lvl="5"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6pPr>
            <a:lvl7pPr marL="3200400" marR="0" lvl="6"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7pPr>
            <a:lvl8pPr marL="3657600" marR="0" lvl="7"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8pPr>
            <a:lvl9pPr marL="4114800" marR="0" lvl="8" indent="-298450" algn="l" rtl="0">
              <a:lnSpc>
                <a:spcPct val="115000"/>
              </a:lnSpc>
              <a:spcBef>
                <a:spcPts val="1600"/>
              </a:spcBef>
              <a:spcAft>
                <a:spcPts val="160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9pPr>
          </a:lstStyle>
          <a:p>
            <a:endParaRPr/>
          </a:p>
        </p:txBody>
      </p:sp>
      <p:sp>
        <p:nvSpPr>
          <p:cNvPr id="12" name="Google Shape;12;p5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333"/>
              <a:buFont typeface="Lato"/>
              <a:buNone/>
              <a:defRPr sz="1333"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ctrTitle"/>
          </p:nvPr>
        </p:nvSpPr>
        <p:spPr>
          <a:xfrm>
            <a:off x="927486" y="1703632"/>
            <a:ext cx="10952400" cy="1268168"/>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chemeClr val="dk2"/>
              </a:buClr>
              <a:buSzPts val="4200"/>
              <a:buFont typeface="Verdana"/>
              <a:buNone/>
            </a:pPr>
            <a:r>
              <a:rPr lang="en-US" sz="5000"/>
              <a:t>Design RESTful API 02</a:t>
            </a:r>
            <a:endParaRPr sz="5000"/>
          </a:p>
        </p:txBody>
      </p:sp>
      <p:sp>
        <p:nvSpPr>
          <p:cNvPr id="69" name="Google Shape;69;p1"/>
          <p:cNvSpPr txBox="1"/>
          <p:nvPr/>
        </p:nvSpPr>
        <p:spPr>
          <a:xfrm>
            <a:off x="927474" y="3299325"/>
            <a:ext cx="5654100" cy="1006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1A1A1A"/>
              </a:buClr>
              <a:buSzPts val="4200"/>
              <a:buFont typeface="Verdana"/>
              <a:buNone/>
            </a:pPr>
            <a:r>
              <a:rPr lang="en-US" sz="3200" b="1" i="0" u="none" strike="noStrike" cap="none">
                <a:solidFill>
                  <a:srgbClr val="1A1A1A"/>
                </a:solidFill>
                <a:latin typeface="Verdana"/>
                <a:ea typeface="Verdana"/>
                <a:cs typeface="Verdana"/>
                <a:sym typeface="Verdana"/>
              </a:rPr>
              <a:t>Nguyễn Tuấn Anh</a:t>
            </a:r>
            <a:br>
              <a:rPr lang="en-US" sz="3200" b="1" i="0" u="none" strike="noStrike" cap="none">
                <a:solidFill>
                  <a:srgbClr val="1A1A1A"/>
                </a:solidFill>
                <a:latin typeface="Verdana"/>
                <a:ea typeface="Verdana"/>
                <a:cs typeface="Verdana"/>
                <a:sym typeface="Verdana"/>
              </a:rPr>
            </a:br>
            <a:r>
              <a:rPr lang="en-US" sz="2400" b="0" i="0" u="none" strike="noStrike" cap="none">
                <a:solidFill>
                  <a:srgbClr val="000000"/>
                </a:solidFill>
                <a:latin typeface="Verdana"/>
                <a:ea typeface="Verdana"/>
                <a:cs typeface="Verdana"/>
                <a:sym typeface="Verdana"/>
              </a:rPr>
              <a:t>nguyentuananh11b6@gmail.com</a:t>
            </a:r>
            <a:endParaRPr sz="1400" b="0" i="0" u="none" strike="noStrike" cap="none">
              <a:solidFill>
                <a:srgbClr val="000000"/>
              </a:solidFill>
              <a:latin typeface="Verdana"/>
              <a:ea typeface="Verdana"/>
              <a:cs typeface="Verdana"/>
              <a:sym typeface="Verdana"/>
            </a:endParaRPr>
          </a:p>
        </p:txBody>
      </p:sp>
      <p:pic>
        <p:nvPicPr>
          <p:cNvPr id="70" name="Google Shape;70;p1"/>
          <p:cNvPicPr preferRelativeResize="0"/>
          <p:nvPr/>
        </p:nvPicPr>
        <p:blipFill rotWithShape="1">
          <a:blip r:embed="rId3">
            <a:alphaModFix/>
          </a:blip>
          <a:srcRect/>
          <a:stretch/>
        </p:blipFill>
        <p:spPr>
          <a:xfrm>
            <a:off x="10556724" y="67735"/>
            <a:ext cx="1495877" cy="5225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a85e9959c8_0_6"/>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Spring Boot </a:t>
            </a:r>
            <a:r>
              <a:rPr lang="en-US" sz="3450">
                <a:latin typeface="Roboto Mono"/>
                <a:ea typeface="Roboto Mono"/>
                <a:cs typeface="Roboto Mono"/>
                <a:sym typeface="Roboto Mono"/>
              </a:rPr>
              <a:t>/error</a:t>
            </a:r>
            <a:r>
              <a:rPr lang="en-US" sz="3450"/>
              <a:t> API</a:t>
            </a:r>
            <a:endParaRPr sz="3450"/>
          </a:p>
        </p:txBody>
      </p:sp>
      <p:sp>
        <p:nvSpPr>
          <p:cNvPr id="132" name="Google Shape;132;ga85e9959c8_0_6"/>
          <p:cNvSpPr txBox="1">
            <a:spLocks noGrp="1"/>
          </p:cNvSpPr>
          <p:nvPr>
            <p:ph type="body" idx="1"/>
          </p:nvPr>
        </p:nvSpPr>
        <p:spPr>
          <a:xfrm>
            <a:off x="273850" y="1223350"/>
            <a:ext cx="11689200" cy="1172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Mặc định, Spring Boot cung cấp controller </a:t>
            </a:r>
            <a:r>
              <a:rPr lang="en-US">
                <a:solidFill>
                  <a:srgbClr val="1A1A1A"/>
                </a:solidFill>
                <a:latin typeface="Roboto Mono"/>
                <a:ea typeface="Roboto Mono"/>
                <a:cs typeface="Roboto Mono"/>
                <a:sym typeface="Roboto Mono"/>
              </a:rPr>
              <a:t>BasicErrorController</a:t>
            </a:r>
            <a:r>
              <a:rPr lang="en-US">
                <a:solidFill>
                  <a:srgbClr val="1A1A1A"/>
                </a:solidFill>
              </a:rPr>
              <a:t>, trong đó định nghĩa API </a:t>
            </a:r>
            <a:r>
              <a:rPr lang="en-US">
                <a:solidFill>
                  <a:srgbClr val="1A1A1A"/>
                </a:solidFill>
                <a:latin typeface="Roboto Mono"/>
                <a:ea typeface="Roboto Mono"/>
                <a:cs typeface="Roboto Mono"/>
                <a:sym typeface="Roboto Mono"/>
              </a:rPr>
              <a:t>/error</a:t>
            </a:r>
            <a:r>
              <a:rPr lang="en-US">
                <a:solidFill>
                  <a:srgbClr val="1A1A1A"/>
                </a:solidFill>
              </a:rPr>
              <a:t> để xử lý tất cả các error trên toàn ứng dụng.</a:t>
            </a:r>
            <a:endParaRPr>
              <a:solidFill>
                <a:srgbClr val="1A1A1A"/>
              </a:solidFill>
            </a:endParaRPr>
          </a:p>
          <a:p>
            <a:pPr marL="0" lvl="0" indent="0" algn="just" rtl="0">
              <a:lnSpc>
                <a:spcPct val="150000"/>
              </a:lnSpc>
              <a:spcBef>
                <a:spcPts val="0"/>
              </a:spcBef>
              <a:spcAft>
                <a:spcPts val="0"/>
              </a:spcAft>
              <a:buNone/>
            </a:pPr>
            <a:endParaRPr>
              <a:solidFill>
                <a:srgbClr val="1A1A1A"/>
              </a:solidFill>
            </a:endParaRPr>
          </a:p>
        </p:txBody>
      </p:sp>
      <p:sp>
        <p:nvSpPr>
          <p:cNvPr id="133" name="Google Shape;133;ga85e9959c8_0_6"/>
          <p:cNvSpPr txBox="1"/>
          <p:nvPr/>
        </p:nvSpPr>
        <p:spPr>
          <a:xfrm>
            <a:off x="462575" y="3229475"/>
            <a:ext cx="11317500" cy="29586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"timestamp"</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"2020-12-14T06:52:28.250+00:00"</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"status"</a:t>
            </a:r>
            <a:r>
              <a:rPr lang="en-US" sz="1800">
                <a:latin typeface="Roboto Mono"/>
                <a:ea typeface="Roboto Mono"/>
                <a:cs typeface="Roboto Mono"/>
                <a:sym typeface="Roboto Mono"/>
              </a:rPr>
              <a:t>: </a:t>
            </a:r>
            <a:r>
              <a:rPr lang="en-US" sz="1800">
                <a:solidFill>
                  <a:srgbClr val="098658"/>
                </a:solidFill>
                <a:latin typeface="Roboto Mono"/>
                <a:ea typeface="Roboto Mono"/>
                <a:cs typeface="Roboto Mono"/>
                <a:sym typeface="Roboto Mono"/>
              </a:rPr>
              <a:t>500</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"Internal Server Error"</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"message"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"path"</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"/api/v1/foo/bar"</a:t>
            </a:r>
            <a:endParaRPr sz="1800">
              <a:solidFill>
                <a:srgbClr val="0451A5"/>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p:txBody>
      </p:sp>
      <p:sp>
        <p:nvSpPr>
          <p:cNvPr id="134" name="Google Shape;134;ga85e9959c8_0_6"/>
          <p:cNvSpPr txBox="1"/>
          <p:nvPr/>
        </p:nvSpPr>
        <p:spPr>
          <a:xfrm>
            <a:off x="349025" y="2573075"/>
            <a:ext cx="11609700" cy="547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chemeClr val="dk2"/>
                </a:solidFill>
                <a:latin typeface="Verdana"/>
                <a:ea typeface="Verdana"/>
                <a:cs typeface="Verdana"/>
                <a:sym typeface="Verdana"/>
              </a:rPr>
              <a:t>Ví dụ về một response của API </a:t>
            </a:r>
            <a:r>
              <a:rPr lang="en-US" sz="2400">
                <a:solidFill>
                  <a:schemeClr val="dk2"/>
                </a:solidFill>
                <a:latin typeface="Roboto Mono"/>
                <a:ea typeface="Roboto Mono"/>
                <a:cs typeface="Roboto Mono"/>
                <a:sym typeface="Roboto Mono"/>
              </a:rPr>
              <a:t>/error</a:t>
            </a:r>
            <a:r>
              <a:rPr lang="en-US" sz="2400">
                <a:solidFill>
                  <a:schemeClr val="dk2"/>
                </a:solidFill>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b1385990e4_0_1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Custom error response</a:t>
            </a:r>
            <a:endParaRPr sz="3450"/>
          </a:p>
        </p:txBody>
      </p:sp>
      <p:sp>
        <p:nvSpPr>
          <p:cNvPr id="140" name="Google Shape;140;gb1385990e4_0_10"/>
          <p:cNvSpPr txBox="1"/>
          <p:nvPr/>
        </p:nvSpPr>
        <p:spPr>
          <a:xfrm>
            <a:off x="405625" y="1391275"/>
            <a:ext cx="11251500" cy="1280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Nếu không muốn sử dụng error response mặc định của Spring Boot, chúng ta cũng có thể tự định nghĩa một class error response riêng:</a:t>
            </a:r>
            <a:endParaRPr sz="2400">
              <a:solidFill>
                <a:srgbClr val="1A1A1A"/>
              </a:solidFill>
              <a:latin typeface="Verdana"/>
              <a:ea typeface="Verdana"/>
              <a:cs typeface="Verdana"/>
              <a:sym typeface="Verdana"/>
            </a:endParaRPr>
          </a:p>
        </p:txBody>
      </p:sp>
      <p:sp>
        <p:nvSpPr>
          <p:cNvPr id="141" name="Google Shape;141;gb1385990e4_0_10"/>
          <p:cNvSpPr txBox="1"/>
          <p:nvPr/>
        </p:nvSpPr>
        <p:spPr>
          <a:xfrm>
            <a:off x="501475" y="2696075"/>
            <a:ext cx="5146800" cy="41619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@Getter</a:t>
            </a:r>
            <a:endParaRPr sz="1800">
              <a:solidFill>
                <a:srgbClr val="9E880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@Setter</a:t>
            </a:r>
            <a:endParaRPr sz="1800">
              <a:solidFill>
                <a:srgbClr val="9E880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public class </a:t>
            </a:r>
            <a:r>
              <a:rPr lang="en-US" sz="1800">
                <a:latin typeface="Roboto Mono"/>
                <a:ea typeface="Roboto Mono"/>
                <a:cs typeface="Roboto Mono"/>
                <a:sym typeface="Roboto Mono"/>
              </a:rPr>
              <a:t>ApiError </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private </a:t>
            </a:r>
            <a:r>
              <a:rPr lang="en-US" sz="1800">
                <a:latin typeface="Roboto Mono"/>
                <a:ea typeface="Roboto Mono"/>
                <a:cs typeface="Roboto Mono"/>
                <a:sym typeface="Roboto Mono"/>
              </a:rPr>
              <a:t>LocalDateTime </a:t>
            </a:r>
            <a:r>
              <a:rPr lang="en-US" sz="1800">
                <a:solidFill>
                  <a:srgbClr val="871094"/>
                </a:solidFill>
                <a:latin typeface="Roboto Mono"/>
                <a:ea typeface="Roboto Mono"/>
                <a:cs typeface="Roboto Mono"/>
                <a:sym typeface="Roboto Mono"/>
              </a:rPr>
              <a:t>timestamp</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private </a:t>
            </a:r>
            <a:r>
              <a:rPr lang="en-US" sz="1800">
                <a:latin typeface="Roboto Mono"/>
                <a:ea typeface="Roboto Mono"/>
                <a:cs typeface="Roboto Mono"/>
                <a:sym typeface="Roboto Mono"/>
              </a:rPr>
              <a:t>String </a:t>
            </a:r>
            <a:r>
              <a:rPr lang="en-US" sz="1800">
                <a:solidFill>
                  <a:srgbClr val="871094"/>
                </a:solidFill>
                <a:latin typeface="Roboto Mono"/>
                <a:ea typeface="Roboto Mono"/>
                <a:cs typeface="Roboto Mono"/>
                <a:sym typeface="Roboto Mono"/>
              </a:rPr>
              <a:t>errorCode</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private </a:t>
            </a:r>
            <a:r>
              <a:rPr lang="en-US" sz="1800">
                <a:latin typeface="Roboto Mono"/>
                <a:ea typeface="Roboto Mono"/>
                <a:cs typeface="Roboto Mono"/>
                <a:sym typeface="Roboto Mono"/>
              </a:rPr>
              <a:t>String </a:t>
            </a:r>
            <a:r>
              <a:rPr lang="en-US" sz="1800">
                <a:solidFill>
                  <a:srgbClr val="871094"/>
                </a:solidFill>
                <a:latin typeface="Roboto Mono"/>
                <a:ea typeface="Roboto Mono"/>
                <a:cs typeface="Roboto Mono"/>
                <a:sym typeface="Roboto Mono"/>
              </a:rPr>
              <a:t>errorMessage</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
        <p:nvSpPr>
          <p:cNvPr id="142" name="Google Shape;142;gb1385990e4_0_10"/>
          <p:cNvSpPr txBox="1"/>
          <p:nvPr/>
        </p:nvSpPr>
        <p:spPr>
          <a:xfrm>
            <a:off x="5648225" y="2681525"/>
            <a:ext cx="6275100" cy="41619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public </a:t>
            </a:r>
            <a:r>
              <a:rPr lang="en-US" sz="1800">
                <a:solidFill>
                  <a:srgbClr val="00627A"/>
                </a:solidFill>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String </a:t>
            </a:r>
            <a:r>
              <a:rPr lang="en-US" sz="1800">
                <a:solidFill>
                  <a:srgbClr val="080808"/>
                </a:solidFill>
                <a:latin typeface="Roboto Mono"/>
                <a:ea typeface="Roboto Mono"/>
                <a:cs typeface="Roboto Mono"/>
                <a:sym typeface="Roboto Mono"/>
              </a:rPr>
              <a:t>errorCode, </a:t>
            </a:r>
            <a:r>
              <a:rPr lang="en-US" sz="1800">
                <a:latin typeface="Roboto Mono"/>
                <a:ea typeface="Roboto Mono"/>
                <a:cs typeface="Roboto Mono"/>
                <a:sym typeface="Roboto Mono"/>
              </a:rPr>
              <a:t>String </a:t>
            </a:r>
            <a:r>
              <a:rPr lang="en-US" sz="1800">
                <a:solidFill>
                  <a:srgbClr val="080808"/>
                </a:solidFill>
                <a:latin typeface="Roboto Mono"/>
                <a:ea typeface="Roboto Mono"/>
                <a:cs typeface="Roboto Mono"/>
                <a:sym typeface="Roboto Mono"/>
              </a:rPr>
              <a:t>errorMessage)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this</a:t>
            </a:r>
            <a:r>
              <a:rPr lang="en-US" sz="1800">
                <a:solidFill>
                  <a:srgbClr val="080808"/>
                </a:solidFill>
                <a:latin typeface="Roboto Mono"/>
                <a:ea typeface="Roboto Mono"/>
                <a:cs typeface="Roboto Mono"/>
                <a:sym typeface="Roboto Mono"/>
              </a:rPr>
              <a:t>.</a:t>
            </a:r>
            <a:r>
              <a:rPr lang="en-US" sz="1800">
                <a:solidFill>
                  <a:srgbClr val="871094"/>
                </a:solidFill>
                <a:latin typeface="Roboto Mono"/>
                <a:ea typeface="Roboto Mono"/>
                <a:cs typeface="Roboto Mono"/>
                <a:sym typeface="Roboto Mono"/>
              </a:rPr>
              <a:t>timestamp </a:t>
            </a: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LocalDateTime</a:t>
            </a:r>
            <a:r>
              <a:rPr lang="en-US" sz="1800">
                <a:solidFill>
                  <a:srgbClr val="080808"/>
                </a:solidFill>
                <a:latin typeface="Roboto Mono"/>
                <a:ea typeface="Roboto Mono"/>
                <a:cs typeface="Roboto Mono"/>
                <a:sym typeface="Roboto Mono"/>
              </a:rPr>
              <a:t>.</a:t>
            </a:r>
            <a:r>
              <a:rPr lang="en-US" sz="1800" i="1">
                <a:solidFill>
                  <a:srgbClr val="080808"/>
                </a:solidFill>
                <a:latin typeface="Roboto Mono"/>
                <a:ea typeface="Roboto Mono"/>
                <a:cs typeface="Roboto Mono"/>
                <a:sym typeface="Roboto Mono"/>
              </a:rPr>
              <a:t>now</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this</a:t>
            </a:r>
            <a:r>
              <a:rPr lang="en-US" sz="1800">
                <a:solidFill>
                  <a:srgbClr val="080808"/>
                </a:solidFill>
                <a:latin typeface="Roboto Mono"/>
                <a:ea typeface="Roboto Mono"/>
                <a:cs typeface="Roboto Mono"/>
                <a:sym typeface="Roboto Mono"/>
              </a:rPr>
              <a:t>.</a:t>
            </a:r>
            <a:r>
              <a:rPr lang="en-US" sz="1800">
                <a:solidFill>
                  <a:srgbClr val="871094"/>
                </a:solidFill>
                <a:latin typeface="Roboto Mono"/>
                <a:ea typeface="Roboto Mono"/>
                <a:cs typeface="Roboto Mono"/>
                <a:sym typeface="Roboto Mono"/>
              </a:rPr>
              <a:t>errorCode </a:t>
            </a:r>
            <a:r>
              <a:rPr lang="en-US" sz="1800">
                <a:solidFill>
                  <a:srgbClr val="080808"/>
                </a:solidFill>
                <a:latin typeface="Roboto Mono"/>
                <a:ea typeface="Roboto Mono"/>
                <a:cs typeface="Roboto Mono"/>
                <a:sym typeface="Roboto Mono"/>
              </a:rPr>
              <a:t>= errorCode;</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this</a:t>
            </a:r>
            <a:r>
              <a:rPr lang="en-US" sz="1800">
                <a:solidFill>
                  <a:srgbClr val="080808"/>
                </a:solidFill>
                <a:latin typeface="Roboto Mono"/>
                <a:ea typeface="Roboto Mono"/>
                <a:cs typeface="Roboto Mono"/>
                <a:sym typeface="Roboto Mono"/>
              </a:rPr>
              <a:t>.</a:t>
            </a:r>
            <a:r>
              <a:rPr lang="en-US" sz="1800">
                <a:solidFill>
                  <a:srgbClr val="871094"/>
                </a:solidFill>
                <a:latin typeface="Roboto Mono"/>
                <a:ea typeface="Roboto Mono"/>
                <a:cs typeface="Roboto Mono"/>
                <a:sym typeface="Roboto Mono"/>
              </a:rPr>
              <a:t>errorMessage </a:t>
            </a:r>
            <a:r>
              <a:rPr lang="en-US" sz="1800">
                <a:solidFill>
                  <a:srgbClr val="080808"/>
                </a:solidFill>
                <a:latin typeface="Roboto Mono"/>
                <a:ea typeface="Roboto Mono"/>
                <a:cs typeface="Roboto Mono"/>
                <a:sym typeface="Roboto Mono"/>
              </a:rPr>
              <a:t>= errorMessage;</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b1385990e4_0_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Custom exception</a:t>
            </a:r>
            <a:endParaRPr sz="3450"/>
          </a:p>
        </p:txBody>
      </p:sp>
      <p:sp>
        <p:nvSpPr>
          <p:cNvPr id="148" name="Google Shape;148;gb1385990e4_0_5"/>
          <p:cNvSpPr txBox="1"/>
          <p:nvPr/>
        </p:nvSpPr>
        <p:spPr>
          <a:xfrm>
            <a:off x="405625" y="1391275"/>
            <a:ext cx="11251500" cy="5061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Bên cạnh các exception mà Java đã cung cấp, chúng ta nên định nghĩa thêm các exception cho các tình huống nghiệp vụ.</a:t>
            </a:r>
            <a:endParaRPr sz="2400">
              <a:solidFill>
                <a:srgbClr val="1A1A1A"/>
              </a:solidFill>
              <a:latin typeface="Verdana"/>
              <a:ea typeface="Verdana"/>
              <a:cs typeface="Verdana"/>
              <a:sym typeface="Verdana"/>
            </a:endParaRPr>
          </a:p>
          <a:p>
            <a:pPr marL="0" lvl="0" indent="0" algn="just" rtl="0">
              <a:lnSpc>
                <a:spcPct val="150000"/>
              </a:lnSpc>
              <a:spcBef>
                <a:spcPts val="0"/>
              </a:spcBef>
              <a:spcAft>
                <a:spcPts val="0"/>
              </a:spcAft>
              <a:buNone/>
            </a:pPr>
            <a:r>
              <a:rPr lang="en-US" sz="2400" b="1">
                <a:solidFill>
                  <a:srgbClr val="1A1A1A"/>
                </a:solidFill>
                <a:latin typeface="Verdana"/>
                <a:ea typeface="Verdana"/>
                <a:cs typeface="Verdana"/>
                <a:sym typeface="Verdana"/>
              </a:rPr>
              <a:t>Ví dụ:</a:t>
            </a:r>
            <a:endParaRPr sz="2400" b="1">
              <a:solidFill>
                <a:srgbClr val="1A1A1A"/>
              </a:solidFill>
              <a:latin typeface="Verdana"/>
              <a:ea typeface="Verdana"/>
              <a:cs typeface="Verdana"/>
              <a:sym typeface="Verdana"/>
            </a:endParaRPr>
          </a:p>
          <a:p>
            <a:pPr marL="457200" lvl="0" indent="-381000" algn="just" rtl="0">
              <a:lnSpc>
                <a:spcPct val="150000"/>
              </a:lnSpc>
              <a:spcBef>
                <a:spcPts val="0"/>
              </a:spcBef>
              <a:spcAft>
                <a:spcPts val="0"/>
              </a:spcAft>
              <a:buClr>
                <a:srgbClr val="1A1A1A"/>
              </a:buClr>
              <a:buSzPts val="2400"/>
              <a:buFont typeface="Roboto Mono"/>
              <a:buChar char="●"/>
            </a:pPr>
            <a:r>
              <a:rPr lang="en-US" sz="2400">
                <a:solidFill>
                  <a:srgbClr val="1A1A1A"/>
                </a:solidFill>
                <a:latin typeface="Roboto Mono"/>
                <a:ea typeface="Roboto Mono"/>
                <a:cs typeface="Roboto Mono"/>
                <a:sym typeface="Roboto Mono"/>
              </a:rPr>
              <a:t>TaskNotFoundException</a:t>
            </a:r>
            <a:endParaRPr sz="2400">
              <a:solidFill>
                <a:srgbClr val="1A1A1A"/>
              </a:solidFill>
              <a:latin typeface="Roboto Mono"/>
              <a:ea typeface="Roboto Mono"/>
              <a:cs typeface="Roboto Mono"/>
              <a:sym typeface="Roboto Mono"/>
            </a:endParaRPr>
          </a:p>
          <a:p>
            <a:pPr marL="457200" lvl="0" indent="-381000" algn="just" rtl="0">
              <a:lnSpc>
                <a:spcPct val="150000"/>
              </a:lnSpc>
              <a:spcBef>
                <a:spcPts val="0"/>
              </a:spcBef>
              <a:spcAft>
                <a:spcPts val="0"/>
              </a:spcAft>
              <a:buClr>
                <a:srgbClr val="1A1A1A"/>
              </a:buClr>
              <a:buSzPts val="2400"/>
              <a:buFont typeface="Roboto Mono"/>
              <a:buChar char="●"/>
            </a:pPr>
            <a:r>
              <a:rPr lang="en-US" sz="2400">
                <a:solidFill>
                  <a:srgbClr val="1A1A1A"/>
                </a:solidFill>
                <a:latin typeface="Roboto Mono"/>
                <a:ea typeface="Roboto Mono"/>
                <a:cs typeface="Roboto Mono"/>
                <a:sym typeface="Roboto Mono"/>
              </a:rPr>
              <a:t>OrderCancelledException</a:t>
            </a:r>
            <a:endParaRPr sz="2400">
              <a:solidFill>
                <a:srgbClr val="1A1A1A"/>
              </a:solidFill>
              <a:latin typeface="Roboto Mono"/>
              <a:ea typeface="Roboto Mono"/>
              <a:cs typeface="Roboto Mono"/>
              <a:sym typeface="Roboto Mono"/>
            </a:endParaRPr>
          </a:p>
          <a:p>
            <a:pPr marL="457200" lvl="0" indent="-381000" algn="just" rtl="0">
              <a:lnSpc>
                <a:spcPct val="150000"/>
              </a:lnSpc>
              <a:spcBef>
                <a:spcPts val="0"/>
              </a:spcBef>
              <a:spcAft>
                <a:spcPts val="0"/>
              </a:spcAft>
              <a:buClr>
                <a:srgbClr val="1A1A1A"/>
              </a:buClr>
              <a:buSzPts val="2400"/>
              <a:buFont typeface="Roboto Mono"/>
              <a:buChar char="●"/>
            </a:pPr>
            <a:r>
              <a:rPr lang="en-US" sz="2400">
                <a:solidFill>
                  <a:srgbClr val="1A1A1A"/>
                </a:solidFill>
                <a:latin typeface="Roboto Mono"/>
                <a:ea typeface="Roboto Mono"/>
                <a:cs typeface="Roboto Mono"/>
                <a:sym typeface="Roboto Mono"/>
              </a:rPr>
              <a:t>EmailExistsException</a:t>
            </a:r>
            <a:endParaRPr sz="2400">
              <a:solidFill>
                <a:srgbClr val="1A1A1A"/>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 Các exception này nên extend từ </a:t>
            </a:r>
            <a:r>
              <a:rPr lang="en-US" sz="2400">
                <a:solidFill>
                  <a:srgbClr val="1A1A1A"/>
                </a:solidFill>
                <a:latin typeface="Roboto Mono"/>
                <a:ea typeface="Roboto Mono"/>
                <a:cs typeface="Roboto Mono"/>
                <a:sym typeface="Roboto Mono"/>
              </a:rPr>
              <a:t>RuntimeException</a:t>
            </a:r>
            <a:r>
              <a:rPr lang="en-US" sz="2400">
                <a:solidFill>
                  <a:srgbClr val="1A1A1A"/>
                </a:solidFill>
                <a:latin typeface="Verdana"/>
                <a:ea typeface="Verdana"/>
                <a:cs typeface="Verdana"/>
                <a:sym typeface="Verdana"/>
              </a:rPr>
              <a:t>.</a:t>
            </a:r>
            <a:endParaRPr sz="2400">
              <a:solidFill>
                <a:srgbClr val="1A1A1A"/>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b1385990e4_0_25"/>
          <p:cNvSpPr txBox="1"/>
          <p:nvPr/>
        </p:nvSpPr>
        <p:spPr>
          <a:xfrm>
            <a:off x="501475" y="333875"/>
            <a:ext cx="11251500" cy="62430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a:solidFill>
                  <a:srgbClr val="0033B3"/>
                </a:solidFill>
                <a:latin typeface="Roboto Mono"/>
                <a:ea typeface="Roboto Mono"/>
                <a:cs typeface="Roboto Mono"/>
                <a:sym typeface="Roboto Mono"/>
              </a:rPr>
              <a:t>public class </a:t>
            </a:r>
            <a:r>
              <a:rPr lang="en-US" sz="1600">
                <a:latin typeface="Roboto Mono"/>
                <a:ea typeface="Roboto Mono"/>
                <a:cs typeface="Roboto Mono"/>
                <a:sym typeface="Roboto Mono"/>
              </a:rPr>
              <a:t>TaskNotFoundException </a:t>
            </a:r>
            <a:r>
              <a:rPr lang="en-US" sz="1600">
                <a:solidFill>
                  <a:srgbClr val="0033B3"/>
                </a:solidFill>
                <a:latin typeface="Roboto Mono"/>
                <a:ea typeface="Roboto Mono"/>
                <a:cs typeface="Roboto Mono"/>
                <a:sym typeface="Roboto Mono"/>
              </a:rPr>
              <a:t>extends </a:t>
            </a:r>
            <a:r>
              <a:rPr lang="en-US" sz="1600">
                <a:latin typeface="Roboto Mono"/>
                <a:ea typeface="Roboto Mono"/>
                <a:cs typeface="Roboto Mono"/>
                <a:sym typeface="Roboto Mono"/>
              </a:rPr>
              <a:t>RuntimeException </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private </a:t>
            </a:r>
            <a:r>
              <a:rPr lang="en-US" sz="1600">
                <a:latin typeface="Roboto Mono"/>
                <a:ea typeface="Roboto Mono"/>
                <a:cs typeface="Roboto Mono"/>
                <a:sym typeface="Roboto Mono"/>
              </a:rPr>
              <a:t>String </a:t>
            </a:r>
            <a:r>
              <a:rPr lang="en-US" sz="1600">
                <a:solidFill>
                  <a:srgbClr val="871094"/>
                </a:solidFill>
                <a:latin typeface="Roboto Mono"/>
                <a:ea typeface="Roboto Mono"/>
                <a:cs typeface="Roboto Mono"/>
                <a:sym typeface="Roboto Mono"/>
              </a:rPr>
              <a:t>errorCode</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a:t>
            </a:r>
            <a:r>
              <a:rPr lang="en-US" sz="1600">
                <a:solidFill>
                  <a:srgbClr val="00627A"/>
                </a:solidFill>
                <a:latin typeface="Roboto Mono"/>
                <a:ea typeface="Roboto Mono"/>
                <a:cs typeface="Roboto Mono"/>
                <a:sym typeface="Roboto Mono"/>
              </a:rPr>
              <a:t>TaskNotFoundException</a:t>
            </a:r>
            <a:r>
              <a:rPr lang="en-US" sz="1600">
                <a:solidFill>
                  <a:srgbClr val="080808"/>
                </a:solidFill>
                <a:latin typeface="Roboto Mono"/>
                <a:ea typeface="Roboto Mono"/>
                <a:cs typeface="Roboto Mono"/>
                <a:sym typeface="Roboto Mono"/>
              </a:rPr>
              <a:t>(</a:t>
            </a:r>
            <a:r>
              <a:rPr lang="en-US" sz="1600">
                <a:latin typeface="Roboto Mono"/>
                <a:ea typeface="Roboto Mono"/>
                <a:cs typeface="Roboto Mono"/>
                <a:sym typeface="Roboto Mono"/>
              </a:rPr>
              <a:t>String </a:t>
            </a:r>
            <a:r>
              <a:rPr lang="en-US" sz="1600">
                <a:solidFill>
                  <a:srgbClr val="080808"/>
                </a:solidFill>
                <a:latin typeface="Roboto Mono"/>
                <a:ea typeface="Roboto Mono"/>
                <a:cs typeface="Roboto Mono"/>
                <a:sym typeface="Roboto Mono"/>
              </a:rPr>
              <a:t>errorMessage)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super</a:t>
            </a:r>
            <a:r>
              <a:rPr lang="en-US" sz="1600">
                <a:solidFill>
                  <a:srgbClr val="080808"/>
                </a:solidFill>
                <a:latin typeface="Roboto Mono"/>
                <a:ea typeface="Roboto Mono"/>
                <a:cs typeface="Roboto Mono"/>
                <a:sym typeface="Roboto Mono"/>
              </a:rPr>
              <a:t>(errorMessage);</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a:t>
            </a:r>
            <a:r>
              <a:rPr lang="en-US" sz="1600">
                <a:solidFill>
                  <a:srgbClr val="00627A"/>
                </a:solidFill>
                <a:latin typeface="Roboto Mono"/>
                <a:ea typeface="Roboto Mono"/>
                <a:cs typeface="Roboto Mono"/>
                <a:sym typeface="Roboto Mono"/>
              </a:rPr>
              <a:t>TaskNotFoundException</a:t>
            </a:r>
            <a:r>
              <a:rPr lang="en-US" sz="1600">
                <a:solidFill>
                  <a:srgbClr val="080808"/>
                </a:solidFill>
                <a:latin typeface="Roboto Mono"/>
                <a:ea typeface="Roboto Mono"/>
                <a:cs typeface="Roboto Mono"/>
                <a:sym typeface="Roboto Mono"/>
              </a:rPr>
              <a:t>(</a:t>
            </a:r>
            <a:r>
              <a:rPr lang="en-US" sz="1600">
                <a:latin typeface="Roboto Mono"/>
                <a:ea typeface="Roboto Mono"/>
                <a:cs typeface="Roboto Mono"/>
                <a:sym typeface="Roboto Mono"/>
              </a:rPr>
              <a:t>String </a:t>
            </a:r>
            <a:r>
              <a:rPr lang="en-US" sz="1600">
                <a:solidFill>
                  <a:srgbClr val="080808"/>
                </a:solidFill>
                <a:latin typeface="Roboto Mono"/>
                <a:ea typeface="Roboto Mono"/>
                <a:cs typeface="Roboto Mono"/>
                <a:sym typeface="Roboto Mono"/>
              </a:rPr>
              <a:t>errorCode, </a:t>
            </a:r>
            <a:r>
              <a:rPr lang="en-US" sz="1600">
                <a:latin typeface="Roboto Mono"/>
                <a:ea typeface="Roboto Mono"/>
                <a:cs typeface="Roboto Mono"/>
                <a:sym typeface="Roboto Mono"/>
              </a:rPr>
              <a:t>String </a:t>
            </a:r>
            <a:r>
              <a:rPr lang="en-US" sz="1600">
                <a:solidFill>
                  <a:srgbClr val="080808"/>
                </a:solidFill>
                <a:latin typeface="Roboto Mono"/>
                <a:ea typeface="Roboto Mono"/>
                <a:cs typeface="Roboto Mono"/>
                <a:sym typeface="Roboto Mono"/>
              </a:rPr>
              <a:t>errorMessage)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super</a:t>
            </a:r>
            <a:r>
              <a:rPr lang="en-US" sz="1600">
                <a:solidFill>
                  <a:srgbClr val="080808"/>
                </a:solidFill>
                <a:latin typeface="Roboto Mono"/>
                <a:ea typeface="Roboto Mono"/>
                <a:cs typeface="Roboto Mono"/>
                <a:sym typeface="Roboto Mono"/>
              </a:rPr>
              <a:t>(errorMessage);</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this</a:t>
            </a:r>
            <a:r>
              <a:rPr lang="en-US" sz="1600">
                <a:solidFill>
                  <a:srgbClr val="080808"/>
                </a:solidFill>
                <a:latin typeface="Roboto Mono"/>
                <a:ea typeface="Roboto Mono"/>
                <a:cs typeface="Roboto Mono"/>
                <a:sym typeface="Roboto Mono"/>
              </a:rPr>
              <a:t>.</a:t>
            </a:r>
            <a:r>
              <a:rPr lang="en-US" sz="1600">
                <a:solidFill>
                  <a:srgbClr val="871094"/>
                </a:solidFill>
                <a:latin typeface="Roboto Mono"/>
                <a:ea typeface="Roboto Mono"/>
                <a:cs typeface="Roboto Mono"/>
                <a:sym typeface="Roboto Mono"/>
              </a:rPr>
              <a:t>errorCode </a:t>
            </a:r>
            <a:r>
              <a:rPr lang="en-US" sz="1600">
                <a:solidFill>
                  <a:srgbClr val="080808"/>
                </a:solidFill>
                <a:latin typeface="Roboto Mono"/>
                <a:ea typeface="Roboto Mono"/>
                <a:cs typeface="Roboto Mono"/>
                <a:sym typeface="Roboto Mono"/>
              </a:rPr>
              <a:t>= errorCode;</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a:t>
            </a:r>
            <a:r>
              <a:rPr lang="en-US" sz="1600">
                <a:latin typeface="Roboto Mono"/>
                <a:ea typeface="Roboto Mono"/>
                <a:cs typeface="Roboto Mono"/>
                <a:sym typeface="Roboto Mono"/>
              </a:rPr>
              <a:t>String </a:t>
            </a:r>
            <a:r>
              <a:rPr lang="en-US" sz="1600">
                <a:solidFill>
                  <a:srgbClr val="00627A"/>
                </a:solidFill>
                <a:latin typeface="Roboto Mono"/>
                <a:ea typeface="Roboto Mono"/>
                <a:cs typeface="Roboto Mono"/>
                <a:sym typeface="Roboto Mono"/>
              </a:rPr>
              <a:t>getErrorCode</a:t>
            </a:r>
            <a:r>
              <a:rPr lang="en-US" sz="1600">
                <a:solidFill>
                  <a:srgbClr val="080808"/>
                </a:solidFill>
                <a:latin typeface="Roboto Mono"/>
                <a:ea typeface="Roboto Mono"/>
                <a:cs typeface="Roboto Mono"/>
                <a:sym typeface="Roboto Mono"/>
              </a:rPr>
              <a:t>()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return </a:t>
            </a:r>
            <a:r>
              <a:rPr lang="en-US" sz="1600">
                <a:solidFill>
                  <a:srgbClr val="871094"/>
                </a:solidFill>
                <a:latin typeface="Roboto Mono"/>
                <a:ea typeface="Roboto Mono"/>
                <a:cs typeface="Roboto Mono"/>
                <a:sym typeface="Roboto Mono"/>
              </a:rPr>
              <a:t>errorCode</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a:t>
            </a:r>
            <a:endParaRPr sz="1600">
              <a:solidFill>
                <a:srgbClr val="0033B3"/>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a85e9959c8_0_4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Spring exception handling</a:t>
            </a:r>
            <a:endParaRPr sz="3450"/>
          </a:p>
        </p:txBody>
      </p:sp>
      <p:sp>
        <p:nvSpPr>
          <p:cNvPr id="159" name="Google Shape;159;ga85e9959c8_0_45"/>
          <p:cNvSpPr txBox="1"/>
          <p:nvPr/>
        </p:nvSpPr>
        <p:spPr>
          <a:xfrm>
            <a:off x="405625" y="1391275"/>
            <a:ext cx="11251500" cy="5061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Với Spring, chúng ta thường có 4 giải pháp để xử lý exception:</a:t>
            </a:r>
            <a:endParaRPr sz="2400">
              <a:solidFill>
                <a:srgbClr val="1A1A1A"/>
              </a:solidFill>
              <a:latin typeface="Verdana"/>
              <a:ea typeface="Verdana"/>
              <a:cs typeface="Verdana"/>
              <a:sym typeface="Verdana"/>
            </a:endParaRPr>
          </a:p>
          <a:p>
            <a:pPr marL="457200" lvl="0" indent="-381000" algn="just" rtl="0">
              <a:lnSpc>
                <a:spcPct val="150000"/>
              </a:lnSpc>
              <a:spcBef>
                <a:spcPts val="0"/>
              </a:spcBef>
              <a:spcAft>
                <a:spcPts val="0"/>
              </a:spcAft>
              <a:buSzPts val="2400"/>
              <a:buChar char="●"/>
            </a:pPr>
            <a:r>
              <a:rPr lang="en-US" sz="2400">
                <a:solidFill>
                  <a:srgbClr val="1A1A1A"/>
                </a:solidFill>
                <a:latin typeface="Verdana"/>
                <a:ea typeface="Verdana"/>
                <a:cs typeface="Verdana"/>
                <a:sym typeface="Verdana"/>
              </a:rPr>
              <a:t>Trước Spring 3.2, chúng ta có 2 giải pháp để xử lý exception: sử dụng </a:t>
            </a:r>
            <a:r>
              <a:rPr lang="en-US" sz="2400" b="1" i="1">
                <a:solidFill>
                  <a:srgbClr val="333333"/>
                </a:solidFill>
                <a:highlight>
                  <a:schemeClr val="lt1"/>
                </a:highlight>
                <a:latin typeface="Roboto Mono"/>
                <a:ea typeface="Roboto Mono"/>
                <a:cs typeface="Roboto Mono"/>
                <a:sym typeface="Roboto Mono"/>
              </a:rPr>
              <a:t>HandlerExceptionResolver</a:t>
            </a:r>
            <a:r>
              <a:rPr lang="en-US" sz="2400">
                <a:solidFill>
                  <a:srgbClr val="1A1A1A"/>
                </a:solidFill>
                <a:latin typeface="Verdana"/>
                <a:ea typeface="Verdana"/>
                <a:cs typeface="Verdana"/>
                <a:sym typeface="Verdana"/>
              </a:rPr>
              <a:t> hoặc </a:t>
            </a:r>
            <a:r>
              <a:rPr lang="en-US" sz="2400" b="1" i="1">
                <a:solidFill>
                  <a:srgbClr val="333333"/>
                </a:solidFill>
                <a:highlight>
                  <a:schemeClr val="lt1"/>
                </a:highlight>
                <a:latin typeface="Roboto Mono"/>
                <a:ea typeface="Roboto Mono"/>
                <a:cs typeface="Roboto Mono"/>
                <a:sym typeface="Roboto Mono"/>
              </a:rPr>
              <a:t>@ExceptionHandler</a:t>
            </a:r>
            <a:r>
              <a:rPr lang="en-US" sz="2400">
                <a:solidFill>
                  <a:srgbClr val="333333"/>
                </a:solidFill>
                <a:highlight>
                  <a:srgbClr val="FFFFFF"/>
                </a:highlight>
                <a:latin typeface="Verdana"/>
                <a:ea typeface="Verdana"/>
                <a:cs typeface="Verdana"/>
                <a:sym typeface="Verdana"/>
              </a:rPr>
              <a:t>. Cả 2 giải pháp đều có những hạn chế nhất định.</a:t>
            </a:r>
            <a:endParaRPr sz="2400">
              <a:solidFill>
                <a:srgbClr val="333333"/>
              </a:solidFill>
              <a:highlight>
                <a:srgbClr val="FFFFFF"/>
              </a:highlight>
              <a:latin typeface="Verdana"/>
              <a:ea typeface="Verdana"/>
              <a:cs typeface="Verdana"/>
              <a:sym typeface="Verdana"/>
            </a:endParaRPr>
          </a:p>
          <a:p>
            <a:pPr marL="457200" lvl="0" indent="-381000" algn="just" rtl="0">
              <a:lnSpc>
                <a:spcPct val="150000"/>
              </a:lnSpc>
              <a:spcBef>
                <a:spcPts val="0"/>
              </a:spcBef>
              <a:spcAft>
                <a:spcPts val="0"/>
              </a:spcAft>
              <a:buClr>
                <a:srgbClr val="333333"/>
              </a:buClr>
              <a:buSzPts val="2400"/>
              <a:buChar char="●"/>
            </a:pPr>
            <a:r>
              <a:rPr lang="en-US" sz="2400">
                <a:solidFill>
                  <a:srgbClr val="333333"/>
                </a:solidFill>
                <a:highlight>
                  <a:srgbClr val="FFFFFF"/>
                </a:highlight>
                <a:latin typeface="Verdana"/>
                <a:ea typeface="Verdana"/>
                <a:cs typeface="Verdana"/>
                <a:sym typeface="Verdana"/>
              </a:rPr>
              <a:t>Kể từ Spring 3.2, chúng ta có thêm giải pháp thứ 3 là sử dụng </a:t>
            </a:r>
            <a:r>
              <a:rPr lang="en-US" sz="2400" b="1" i="1">
                <a:solidFill>
                  <a:srgbClr val="333333"/>
                </a:solidFill>
                <a:highlight>
                  <a:srgbClr val="FFFFFF"/>
                </a:highlight>
                <a:latin typeface="Roboto Mono"/>
                <a:ea typeface="Roboto Mono"/>
                <a:cs typeface="Roboto Mono"/>
                <a:sym typeface="Roboto Mono"/>
              </a:rPr>
              <a:t>@ControllerAdvice</a:t>
            </a:r>
            <a:r>
              <a:rPr lang="en-US" sz="2400">
                <a:solidFill>
                  <a:srgbClr val="333333"/>
                </a:solidFill>
                <a:highlight>
                  <a:srgbClr val="FFFFFF"/>
                </a:highlight>
                <a:latin typeface="Verdana"/>
                <a:ea typeface="Verdana"/>
                <a:cs typeface="Verdana"/>
                <a:sym typeface="Verdana"/>
              </a:rPr>
              <a:t>: giải quyết các hạn chế của 2 giải pháp trên, đồng thời cho phép xử lý exception ở phạm vi toàn ứng dụng.</a:t>
            </a:r>
            <a:endParaRPr sz="2400">
              <a:solidFill>
                <a:srgbClr val="333333"/>
              </a:solidFill>
              <a:highlight>
                <a:srgbClr val="FFFFFF"/>
              </a:highlight>
              <a:latin typeface="Verdana"/>
              <a:ea typeface="Verdana"/>
              <a:cs typeface="Verdana"/>
              <a:sym typeface="Verdana"/>
            </a:endParaRPr>
          </a:p>
          <a:p>
            <a:pPr marL="457200" lvl="0" indent="-381000" algn="just" rtl="0">
              <a:lnSpc>
                <a:spcPct val="150000"/>
              </a:lnSpc>
              <a:spcBef>
                <a:spcPts val="0"/>
              </a:spcBef>
              <a:spcAft>
                <a:spcPts val="0"/>
              </a:spcAft>
              <a:buClr>
                <a:srgbClr val="333333"/>
              </a:buClr>
              <a:buSzPts val="2400"/>
              <a:buChar char="●"/>
            </a:pPr>
            <a:r>
              <a:rPr lang="en-US" sz="2400">
                <a:solidFill>
                  <a:srgbClr val="333333"/>
                </a:solidFill>
                <a:highlight>
                  <a:srgbClr val="FFFFFF"/>
                </a:highlight>
                <a:latin typeface="Verdana"/>
                <a:ea typeface="Verdana"/>
                <a:cs typeface="Verdana"/>
                <a:sym typeface="Verdana"/>
              </a:rPr>
              <a:t>Spring 5 giới thiệu thêm </a:t>
            </a:r>
            <a:r>
              <a:rPr lang="en-US" sz="2400" b="1" i="1">
                <a:solidFill>
                  <a:srgbClr val="333333"/>
                </a:solidFill>
                <a:highlight>
                  <a:srgbClr val="FFFFFF"/>
                </a:highlight>
                <a:latin typeface="Roboto Mono"/>
                <a:ea typeface="Roboto Mono"/>
                <a:cs typeface="Roboto Mono"/>
                <a:sym typeface="Roboto Mono"/>
              </a:rPr>
              <a:t>ResponseStatusException</a:t>
            </a:r>
            <a:r>
              <a:rPr lang="en-US" sz="2400">
                <a:solidFill>
                  <a:srgbClr val="333333"/>
                </a:solidFill>
                <a:highlight>
                  <a:srgbClr val="FFFFFF"/>
                </a:highlight>
                <a:latin typeface="Verdana"/>
                <a:ea typeface="Verdana"/>
                <a:cs typeface="Verdana"/>
                <a:sym typeface="Verdana"/>
              </a:rPr>
              <a:t> giúp giải quyết nhanh chóng các tình huống lỗi đơn giản. </a:t>
            </a:r>
            <a:endParaRPr sz="240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b1385990e4_0_47"/>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#1 HandlerExceptionResolver</a:t>
            </a:r>
            <a:endParaRPr sz="3450"/>
          </a:p>
        </p:txBody>
      </p:sp>
      <p:sp>
        <p:nvSpPr>
          <p:cNvPr id="165" name="Google Shape;165;gb1385990e4_0_47"/>
          <p:cNvSpPr txBox="1"/>
          <p:nvPr/>
        </p:nvSpPr>
        <p:spPr>
          <a:xfrm>
            <a:off x="405625" y="1238875"/>
            <a:ext cx="11251500" cy="5438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Interface </a:t>
            </a:r>
            <a:r>
              <a:rPr lang="en-US" sz="2400">
                <a:solidFill>
                  <a:srgbClr val="1A1A1A"/>
                </a:solidFill>
                <a:latin typeface="Roboto Mono"/>
                <a:ea typeface="Roboto Mono"/>
                <a:cs typeface="Roboto Mono"/>
                <a:sym typeface="Roboto Mono"/>
              </a:rPr>
              <a:t>HandlerExceptionResolver</a:t>
            </a:r>
            <a:r>
              <a:rPr lang="en-US" sz="2400">
                <a:solidFill>
                  <a:srgbClr val="1A1A1A"/>
                </a:solidFill>
                <a:latin typeface="Verdana"/>
                <a:ea typeface="Verdana"/>
                <a:cs typeface="Verdana"/>
                <a:sym typeface="Verdana"/>
              </a:rPr>
              <a:t> có 2 đặc điểm chính:</a:t>
            </a:r>
            <a:endParaRPr sz="2400">
              <a:solidFill>
                <a:srgbClr val="1A1A1A"/>
              </a:solidFill>
              <a:latin typeface="Verdana"/>
              <a:ea typeface="Verdana"/>
              <a:cs typeface="Verdana"/>
              <a:sym typeface="Verdana"/>
            </a:endParaRPr>
          </a:p>
          <a:p>
            <a:pPr marL="457200" lvl="0" indent="-381000" algn="just" rtl="0">
              <a:lnSpc>
                <a:spcPct val="150000"/>
              </a:lnSpc>
              <a:spcBef>
                <a:spcPts val="0"/>
              </a:spcBef>
              <a:spcAft>
                <a:spcPts val="0"/>
              </a:spcAft>
              <a:buClr>
                <a:srgbClr val="1A1A1A"/>
              </a:buClr>
              <a:buSzPts val="2400"/>
              <a:buFont typeface="Verdana"/>
              <a:buAutoNum type="arabicPeriod"/>
            </a:pPr>
            <a:r>
              <a:rPr lang="en-US" sz="2400">
                <a:solidFill>
                  <a:srgbClr val="1A1A1A"/>
                </a:solidFill>
                <a:latin typeface="Verdana"/>
                <a:ea typeface="Verdana"/>
                <a:cs typeface="Verdana"/>
                <a:sym typeface="Verdana"/>
              </a:rPr>
              <a:t>Có thể xử lý tất cả các exception được throw bởi ứng dụng.</a:t>
            </a:r>
            <a:endParaRPr sz="2400">
              <a:solidFill>
                <a:srgbClr val="1A1A1A"/>
              </a:solidFill>
              <a:latin typeface="Verdana"/>
              <a:ea typeface="Verdana"/>
              <a:cs typeface="Verdana"/>
              <a:sym typeface="Verdana"/>
            </a:endParaRPr>
          </a:p>
          <a:p>
            <a:pPr marL="457200" lvl="0" indent="-381000" algn="just" rtl="0">
              <a:lnSpc>
                <a:spcPct val="150000"/>
              </a:lnSpc>
              <a:spcBef>
                <a:spcPts val="0"/>
              </a:spcBef>
              <a:spcAft>
                <a:spcPts val="0"/>
              </a:spcAft>
              <a:buClr>
                <a:srgbClr val="1A1A1A"/>
              </a:buClr>
              <a:buSzPts val="2400"/>
              <a:buFont typeface="Verdana"/>
              <a:buAutoNum type="arabicPeriod"/>
            </a:pPr>
            <a:r>
              <a:rPr lang="en-US" sz="2400">
                <a:solidFill>
                  <a:srgbClr val="1A1A1A"/>
                </a:solidFill>
                <a:latin typeface="Verdana"/>
                <a:ea typeface="Verdana"/>
                <a:cs typeface="Verdana"/>
                <a:sym typeface="Verdana"/>
              </a:rPr>
              <a:t>Thống nhất một cách xử lý chung cho tất cả các exception.</a:t>
            </a:r>
            <a:endParaRPr sz="2400">
              <a:solidFill>
                <a:srgbClr val="1A1A1A"/>
              </a:solidFill>
              <a:latin typeface="Verdana"/>
              <a:ea typeface="Verdana"/>
              <a:cs typeface="Verdana"/>
              <a:sym typeface="Verdana"/>
            </a:endParaRPr>
          </a:p>
          <a:p>
            <a:pPr marL="0" lvl="0" indent="0" algn="just" rtl="0">
              <a:lnSpc>
                <a:spcPct val="115000"/>
              </a:lnSpc>
              <a:spcBef>
                <a:spcPts val="700"/>
              </a:spcBef>
              <a:spcAft>
                <a:spcPts val="0"/>
              </a:spcAft>
              <a:buNone/>
            </a:pPr>
            <a:r>
              <a:rPr lang="en-US" sz="2400">
                <a:solidFill>
                  <a:srgbClr val="1B1B1B"/>
                </a:solidFill>
                <a:latin typeface="Verdana"/>
                <a:ea typeface="Verdana"/>
                <a:cs typeface="Verdana"/>
                <a:sym typeface="Verdana"/>
              </a:rPr>
              <a:t>Spring đã có một số cài đặt của </a:t>
            </a:r>
            <a:r>
              <a:rPr lang="en-US" sz="2400">
                <a:solidFill>
                  <a:schemeClr val="dk2"/>
                </a:solidFill>
                <a:latin typeface="Roboto Mono"/>
                <a:ea typeface="Roboto Mono"/>
                <a:cs typeface="Roboto Mono"/>
                <a:sym typeface="Roboto Mono"/>
              </a:rPr>
              <a:t>HandlerExceptionResolver</a:t>
            </a:r>
            <a:r>
              <a:rPr lang="en-US" sz="2400">
                <a:solidFill>
                  <a:schemeClr val="dk2"/>
                </a:solidFill>
                <a:latin typeface="Verdana"/>
                <a:ea typeface="Verdana"/>
                <a:cs typeface="Verdana"/>
                <a:sym typeface="Verdana"/>
              </a:rPr>
              <a:t>:</a:t>
            </a:r>
            <a:r>
              <a:rPr lang="en-US" sz="2400">
                <a:solidFill>
                  <a:srgbClr val="1B1B1B"/>
                </a:solidFill>
                <a:latin typeface="Verdana"/>
                <a:ea typeface="Verdana"/>
                <a:cs typeface="Verdana"/>
                <a:sym typeface="Verdana"/>
              </a:rPr>
              <a:t> </a:t>
            </a:r>
            <a:endParaRPr sz="2400">
              <a:solidFill>
                <a:srgbClr val="1B1B1B"/>
              </a:solidFill>
              <a:latin typeface="Verdana"/>
              <a:ea typeface="Verdana"/>
              <a:cs typeface="Verdana"/>
              <a:sym typeface="Verdana"/>
            </a:endParaRPr>
          </a:p>
          <a:p>
            <a:pPr marL="457200" lvl="0" indent="-381000" algn="just" rtl="0">
              <a:lnSpc>
                <a:spcPct val="115000"/>
              </a:lnSpc>
              <a:spcBef>
                <a:spcPts val="1300"/>
              </a:spcBef>
              <a:spcAft>
                <a:spcPts val="0"/>
              </a:spcAft>
              <a:buClr>
                <a:srgbClr val="292B2C"/>
              </a:buClr>
              <a:buSzPts val="2400"/>
              <a:buChar char="●"/>
            </a:pPr>
            <a:r>
              <a:rPr lang="en-US" sz="2400">
                <a:solidFill>
                  <a:srgbClr val="292B2C"/>
                </a:solidFill>
                <a:latin typeface="Verdana"/>
                <a:ea typeface="Verdana"/>
                <a:cs typeface="Verdana"/>
                <a:sym typeface="Verdana"/>
              </a:rPr>
              <a:t>ExceptionHandlerExceptionResolver</a:t>
            </a:r>
            <a:endParaRPr sz="2400">
              <a:solidFill>
                <a:srgbClr val="292B2C"/>
              </a:solidFill>
              <a:latin typeface="Verdana"/>
              <a:ea typeface="Verdana"/>
              <a:cs typeface="Verdana"/>
              <a:sym typeface="Verdana"/>
            </a:endParaRPr>
          </a:p>
          <a:p>
            <a:pPr marL="457200" lvl="0" indent="-381000" algn="just" rtl="0">
              <a:lnSpc>
                <a:spcPct val="115000"/>
              </a:lnSpc>
              <a:spcBef>
                <a:spcPts val="0"/>
              </a:spcBef>
              <a:spcAft>
                <a:spcPts val="0"/>
              </a:spcAft>
              <a:buClr>
                <a:srgbClr val="292B2C"/>
              </a:buClr>
              <a:buSzPts val="2400"/>
              <a:buChar char="●"/>
            </a:pPr>
            <a:r>
              <a:rPr lang="en-US" sz="2400">
                <a:solidFill>
                  <a:srgbClr val="292B2C"/>
                </a:solidFill>
                <a:latin typeface="Verdana"/>
                <a:ea typeface="Verdana"/>
                <a:cs typeface="Verdana"/>
                <a:sym typeface="Verdana"/>
              </a:rPr>
              <a:t>ResponseStatusExceptionResolver</a:t>
            </a:r>
            <a:endParaRPr sz="2400">
              <a:solidFill>
                <a:srgbClr val="292B2C"/>
              </a:solidFill>
              <a:latin typeface="Verdana"/>
              <a:ea typeface="Verdana"/>
              <a:cs typeface="Verdana"/>
              <a:sym typeface="Verdana"/>
            </a:endParaRPr>
          </a:p>
          <a:p>
            <a:pPr marL="0" lvl="0" indent="0" algn="just" rtl="0">
              <a:lnSpc>
                <a:spcPct val="115000"/>
              </a:lnSpc>
              <a:spcBef>
                <a:spcPts val="1300"/>
              </a:spcBef>
              <a:spcAft>
                <a:spcPts val="0"/>
              </a:spcAft>
              <a:buNone/>
            </a:pPr>
            <a:r>
              <a:rPr lang="en-US" sz="2400">
                <a:solidFill>
                  <a:srgbClr val="292B2C"/>
                </a:solidFill>
                <a:latin typeface="Verdana"/>
                <a:ea typeface="Verdana"/>
                <a:cs typeface="Verdana"/>
                <a:sym typeface="Verdana"/>
              </a:rPr>
              <a:t>Spring còn cung cấp class </a:t>
            </a:r>
            <a:r>
              <a:rPr lang="en-US" sz="2400">
                <a:solidFill>
                  <a:srgbClr val="292B2C"/>
                </a:solidFill>
                <a:latin typeface="Roboto Mono"/>
                <a:ea typeface="Roboto Mono"/>
                <a:cs typeface="Roboto Mono"/>
                <a:sym typeface="Roboto Mono"/>
              </a:rPr>
              <a:t>AbstractHandlerExceptionResolver</a:t>
            </a:r>
            <a:r>
              <a:rPr lang="en-US" sz="2400">
                <a:solidFill>
                  <a:srgbClr val="292B2C"/>
                </a:solidFill>
                <a:latin typeface="Verdana"/>
                <a:ea typeface="Verdana"/>
                <a:cs typeface="Verdana"/>
                <a:sym typeface="Verdana"/>
              </a:rPr>
              <a:t> cho phép chúng ta cài đặt </a:t>
            </a:r>
            <a:r>
              <a:rPr lang="en-US" sz="2400">
                <a:solidFill>
                  <a:srgbClr val="292B2C"/>
                </a:solidFill>
                <a:latin typeface="Roboto Mono"/>
                <a:ea typeface="Roboto Mono"/>
                <a:cs typeface="Roboto Mono"/>
                <a:sym typeface="Roboto Mono"/>
              </a:rPr>
              <a:t>HandlerExceptionResolver</a:t>
            </a:r>
            <a:r>
              <a:rPr lang="en-US" sz="2400">
                <a:solidFill>
                  <a:srgbClr val="292B2C"/>
                </a:solidFill>
                <a:latin typeface="Verdana"/>
                <a:ea typeface="Verdana"/>
                <a:cs typeface="Verdana"/>
                <a:sym typeface="Verdana"/>
              </a:rPr>
              <a:t>.</a:t>
            </a:r>
            <a:endParaRPr sz="2400">
              <a:solidFill>
                <a:srgbClr val="292B2C"/>
              </a:solidFill>
              <a:latin typeface="Verdana"/>
              <a:ea typeface="Verdana"/>
              <a:cs typeface="Verdana"/>
              <a:sym typeface="Verdana"/>
            </a:endParaRPr>
          </a:p>
          <a:p>
            <a:pPr marL="0" lvl="0" indent="0" algn="just" rtl="0">
              <a:lnSpc>
                <a:spcPct val="115000"/>
              </a:lnSpc>
              <a:spcBef>
                <a:spcPts val="1300"/>
              </a:spcBef>
              <a:spcAft>
                <a:spcPts val="700"/>
              </a:spcAft>
              <a:buNone/>
            </a:pPr>
            <a:r>
              <a:rPr lang="en-US" sz="2400">
                <a:solidFill>
                  <a:srgbClr val="292B2C"/>
                </a:solidFill>
                <a:latin typeface="Verdana"/>
                <a:ea typeface="Verdana"/>
                <a:cs typeface="Verdana"/>
                <a:sym typeface="Verdana"/>
              </a:rPr>
              <a:t>→ Tuy nhiên giải pháp này chỉ phù hợp với những ứng dụng Spring MVC thế hệ cũ.</a:t>
            </a:r>
            <a:endParaRPr sz="2400">
              <a:solidFill>
                <a:srgbClr val="292B2C"/>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b1385990e4_0_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#2 @ExceptionHandler</a:t>
            </a:r>
            <a:endParaRPr sz="3450"/>
          </a:p>
        </p:txBody>
      </p:sp>
      <p:sp>
        <p:nvSpPr>
          <p:cNvPr id="171" name="Google Shape;171;gb1385990e4_0_0"/>
          <p:cNvSpPr txBox="1"/>
          <p:nvPr/>
        </p:nvSpPr>
        <p:spPr>
          <a:xfrm>
            <a:off x="405625" y="1238875"/>
            <a:ext cx="11251500" cy="713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Roboto Mono"/>
                <a:ea typeface="Roboto Mono"/>
                <a:cs typeface="Roboto Mono"/>
                <a:sym typeface="Roboto Mono"/>
              </a:rPr>
              <a:t>@ExceptionHandler</a:t>
            </a:r>
            <a:r>
              <a:rPr lang="en-US" sz="2400">
                <a:solidFill>
                  <a:srgbClr val="1A1A1A"/>
                </a:solidFill>
                <a:latin typeface="Verdana"/>
                <a:ea typeface="Verdana"/>
                <a:cs typeface="Verdana"/>
                <a:sym typeface="Verdana"/>
              </a:rPr>
              <a:t> là một annotation ở method-level:</a:t>
            </a:r>
            <a:endParaRPr sz="2400">
              <a:solidFill>
                <a:srgbClr val="1A1A1A"/>
              </a:solidFill>
              <a:latin typeface="Verdana"/>
              <a:ea typeface="Verdana"/>
              <a:cs typeface="Verdana"/>
              <a:sym typeface="Verdana"/>
            </a:endParaRPr>
          </a:p>
        </p:txBody>
      </p:sp>
      <p:sp>
        <p:nvSpPr>
          <p:cNvPr id="172" name="Google Shape;172;gb1385990e4_0_0"/>
          <p:cNvSpPr txBox="1"/>
          <p:nvPr/>
        </p:nvSpPr>
        <p:spPr>
          <a:xfrm>
            <a:off x="470250" y="1800175"/>
            <a:ext cx="11251500" cy="29262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@RestController</a:t>
            </a:r>
            <a:br>
              <a:rPr lang="en-US" sz="1800">
                <a:solidFill>
                  <a:srgbClr val="0033B3"/>
                </a:solidFill>
                <a:latin typeface="Roboto Mono"/>
                <a:ea typeface="Roboto Mono"/>
                <a:cs typeface="Roboto Mono"/>
                <a:sym typeface="Roboto Mono"/>
              </a:rPr>
            </a:br>
            <a:r>
              <a:rPr lang="en-US" sz="1800">
                <a:solidFill>
                  <a:srgbClr val="0033B3"/>
                </a:solidFill>
                <a:latin typeface="Roboto Mono"/>
                <a:ea typeface="Roboto Mono"/>
                <a:cs typeface="Roboto Mono"/>
                <a:sym typeface="Roboto Mono"/>
              </a:rPr>
              <a:t>public class </a:t>
            </a:r>
            <a:r>
              <a:rPr lang="en-US" sz="1800">
                <a:latin typeface="Roboto Mono"/>
                <a:ea typeface="Roboto Mono"/>
                <a:cs typeface="Roboto Mono"/>
                <a:sym typeface="Roboto Mono"/>
              </a:rPr>
              <a:t>FooController </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9E880D"/>
                </a:solidFill>
                <a:latin typeface="Roboto Mono"/>
                <a:ea typeface="Roboto Mono"/>
                <a:cs typeface="Roboto Mono"/>
                <a:sym typeface="Roboto Mono"/>
              </a:rPr>
              <a:t>@ExceptionHandler</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BarException</a:t>
            </a:r>
            <a:r>
              <a:rPr lang="en-US" sz="1800">
                <a:solidFill>
                  <a:srgbClr val="080808"/>
                </a:solidFill>
                <a:latin typeface="Roboto Mono"/>
                <a:ea typeface="Roboto Mono"/>
                <a:cs typeface="Roboto Mono"/>
                <a:sym typeface="Roboto Mono"/>
              </a:rPr>
              <a:t>.</a:t>
            </a:r>
            <a:r>
              <a:rPr lang="en-US" sz="1800">
                <a:solidFill>
                  <a:srgbClr val="0033B3"/>
                </a:solidFill>
                <a:latin typeface="Roboto Mono"/>
                <a:ea typeface="Roboto Mono"/>
                <a:cs typeface="Roboto Mono"/>
                <a:sym typeface="Roboto Mono"/>
              </a:rPr>
              <a:t>class</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    public </a:t>
            </a:r>
            <a:r>
              <a:rPr lang="en-US" sz="1800">
                <a:latin typeface="Roboto Mono"/>
                <a:ea typeface="Roboto Mono"/>
                <a:cs typeface="Roboto Mono"/>
                <a:sym typeface="Roboto Mono"/>
              </a:rPr>
              <a:t>ResponseEntity</a:t>
            </a:r>
            <a:r>
              <a:rPr lang="en-US" sz="1800">
                <a:solidFill>
                  <a:srgbClr val="080808"/>
                </a:solidFill>
                <a:latin typeface="Roboto Mono"/>
                <a:ea typeface="Roboto Mono"/>
                <a:cs typeface="Roboto Mono"/>
                <a:sym typeface="Roboto Mono"/>
              </a:rPr>
              <a:t>&lt;</a:t>
            </a:r>
            <a:r>
              <a:rPr lang="en-US" sz="1800">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&gt; </a:t>
            </a:r>
            <a:r>
              <a:rPr lang="en-US" sz="1800">
                <a:solidFill>
                  <a:srgbClr val="00627A"/>
                </a:solidFill>
                <a:latin typeface="Roboto Mono"/>
                <a:ea typeface="Roboto Mono"/>
                <a:cs typeface="Roboto Mono"/>
                <a:sym typeface="Roboto Mono"/>
              </a:rPr>
              <a:t>handleException</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BarException </a:t>
            </a:r>
            <a:r>
              <a:rPr lang="en-US" sz="1800">
                <a:solidFill>
                  <a:srgbClr val="080808"/>
                </a:solidFill>
                <a:latin typeface="Roboto Mono"/>
                <a:ea typeface="Roboto Mono"/>
                <a:cs typeface="Roboto Mono"/>
                <a:sym typeface="Roboto Mono"/>
              </a:rPr>
              <a:t>ex)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0033B3"/>
              </a:solidFill>
              <a:latin typeface="Roboto Mono"/>
              <a:ea typeface="Roboto Mono"/>
              <a:cs typeface="Roboto Mono"/>
              <a:sym typeface="Roboto Mono"/>
            </a:endParaRPr>
          </a:p>
        </p:txBody>
      </p:sp>
      <p:sp>
        <p:nvSpPr>
          <p:cNvPr id="173" name="Google Shape;173;gb1385990e4_0_0"/>
          <p:cNvSpPr txBox="1"/>
          <p:nvPr/>
        </p:nvSpPr>
        <p:spPr>
          <a:xfrm>
            <a:off x="481825" y="4667875"/>
            <a:ext cx="11251500" cy="219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400">
                <a:solidFill>
                  <a:srgbClr val="1A1A1A"/>
                </a:solidFill>
                <a:latin typeface="Verdana"/>
                <a:ea typeface="Verdana"/>
                <a:cs typeface="Verdana"/>
                <a:sym typeface="Verdana"/>
              </a:rPr>
              <a:t>→ Mỗi khi một method trong class </a:t>
            </a:r>
            <a:r>
              <a:rPr lang="en-US" sz="2400">
                <a:solidFill>
                  <a:srgbClr val="1A1A1A"/>
                </a:solidFill>
                <a:latin typeface="Roboto Mono"/>
                <a:ea typeface="Roboto Mono"/>
                <a:cs typeface="Roboto Mono"/>
                <a:sym typeface="Roboto Mono"/>
              </a:rPr>
              <a:t>FooController</a:t>
            </a:r>
            <a:r>
              <a:rPr lang="en-US" sz="2400">
                <a:solidFill>
                  <a:srgbClr val="1A1A1A"/>
                </a:solidFill>
                <a:latin typeface="Verdana"/>
                <a:ea typeface="Verdana"/>
                <a:cs typeface="Verdana"/>
                <a:sym typeface="Verdana"/>
              </a:rPr>
              <a:t> throw </a:t>
            </a:r>
            <a:r>
              <a:rPr lang="en-US" sz="2400">
                <a:solidFill>
                  <a:srgbClr val="1A1A1A"/>
                </a:solidFill>
                <a:latin typeface="Roboto Mono"/>
                <a:ea typeface="Roboto Mono"/>
                <a:cs typeface="Roboto Mono"/>
                <a:sym typeface="Roboto Mono"/>
              </a:rPr>
              <a:t>BarException</a:t>
            </a:r>
            <a:r>
              <a:rPr lang="en-US" sz="2400">
                <a:solidFill>
                  <a:srgbClr val="1A1A1A"/>
                </a:solidFill>
                <a:latin typeface="Verdana"/>
                <a:ea typeface="Verdana"/>
                <a:cs typeface="Verdana"/>
                <a:sym typeface="Verdana"/>
              </a:rPr>
              <a:t>, method </a:t>
            </a:r>
            <a:r>
              <a:rPr lang="en-US" sz="2400">
                <a:solidFill>
                  <a:srgbClr val="1A1A1A"/>
                </a:solidFill>
                <a:latin typeface="Roboto Mono"/>
                <a:ea typeface="Roboto Mono"/>
                <a:cs typeface="Roboto Mono"/>
                <a:sym typeface="Roboto Mono"/>
              </a:rPr>
              <a:t>handleException()</a:t>
            </a:r>
            <a:r>
              <a:rPr lang="en-US" sz="2400">
                <a:solidFill>
                  <a:srgbClr val="1A1A1A"/>
                </a:solidFill>
                <a:latin typeface="Verdana"/>
                <a:ea typeface="Verdana"/>
                <a:cs typeface="Verdana"/>
                <a:sym typeface="Verdana"/>
              </a:rPr>
              <a:t> đều sẽ được gọi.</a:t>
            </a:r>
            <a:endParaRPr sz="2400">
              <a:solidFill>
                <a:srgbClr val="1A1A1A"/>
              </a:solidFill>
              <a:latin typeface="Verdana"/>
              <a:ea typeface="Verdana"/>
              <a:cs typeface="Verdana"/>
              <a:sym typeface="Verdana"/>
            </a:endParaRPr>
          </a:p>
          <a:p>
            <a:pPr marL="0" lvl="0" indent="0" algn="l" rtl="0">
              <a:lnSpc>
                <a:spcPct val="150000"/>
              </a:lnSpc>
              <a:spcBef>
                <a:spcPts val="0"/>
              </a:spcBef>
              <a:spcAft>
                <a:spcPts val="0"/>
              </a:spcAft>
              <a:buNone/>
            </a:pPr>
            <a:r>
              <a:rPr lang="en-US" sz="2400">
                <a:solidFill>
                  <a:srgbClr val="1A1A1A"/>
                </a:solidFill>
                <a:latin typeface="Verdana"/>
                <a:ea typeface="Verdana"/>
                <a:cs typeface="Verdana"/>
                <a:sym typeface="Verdana"/>
              </a:rPr>
              <a:t>→ </a:t>
            </a:r>
            <a:r>
              <a:rPr lang="en-US" sz="2400">
                <a:solidFill>
                  <a:schemeClr val="dk2"/>
                </a:solidFill>
                <a:latin typeface="Roboto Mono"/>
                <a:ea typeface="Roboto Mono"/>
                <a:cs typeface="Roboto Mono"/>
                <a:sym typeface="Roboto Mono"/>
              </a:rPr>
              <a:t>@ExceptionHandler </a:t>
            </a:r>
            <a:r>
              <a:rPr lang="en-US" sz="2400">
                <a:solidFill>
                  <a:srgbClr val="1A1A1A"/>
                </a:solidFill>
                <a:latin typeface="Verdana"/>
                <a:ea typeface="Verdana"/>
                <a:cs typeface="Verdana"/>
                <a:sym typeface="Verdana"/>
              </a:rPr>
              <a:t>chỉ có thể xử lý exception trong một class mà thôi.</a:t>
            </a:r>
            <a:endParaRPr sz="2400">
              <a:solidFill>
                <a:srgbClr val="1A1A1A"/>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b1385990e4_0_38"/>
          <p:cNvSpPr txBox="1"/>
          <p:nvPr/>
        </p:nvSpPr>
        <p:spPr>
          <a:xfrm>
            <a:off x="501475" y="486275"/>
            <a:ext cx="11251500" cy="3365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@RestController</a:t>
            </a:r>
            <a:endParaRPr sz="1800">
              <a:solidFill>
                <a:srgbClr val="9E880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public class </a:t>
            </a:r>
            <a:r>
              <a:rPr lang="en-US" sz="1800">
                <a:latin typeface="Roboto Mono"/>
                <a:ea typeface="Roboto Mono"/>
                <a:cs typeface="Roboto Mono"/>
                <a:sym typeface="Roboto Mono"/>
              </a:rPr>
              <a:t>TaskController </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9E880D"/>
                </a:solidFill>
                <a:latin typeface="Roboto Mono"/>
                <a:ea typeface="Roboto Mono"/>
                <a:cs typeface="Roboto Mono"/>
                <a:sym typeface="Roboto Mono"/>
              </a:rPr>
              <a:t>@ExceptionHandler</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TaskNotFoundException</a:t>
            </a:r>
            <a:r>
              <a:rPr lang="en-US" sz="1800">
                <a:solidFill>
                  <a:srgbClr val="080808"/>
                </a:solidFill>
                <a:latin typeface="Roboto Mono"/>
                <a:ea typeface="Roboto Mono"/>
                <a:cs typeface="Roboto Mono"/>
                <a:sym typeface="Roboto Mono"/>
              </a:rPr>
              <a:t>.</a:t>
            </a:r>
            <a:r>
              <a:rPr lang="en-US" sz="1800">
                <a:solidFill>
                  <a:srgbClr val="0033B3"/>
                </a:solidFill>
                <a:latin typeface="Roboto Mono"/>
                <a:ea typeface="Roboto Mono"/>
                <a:cs typeface="Roboto Mono"/>
                <a:sym typeface="Roboto Mono"/>
              </a:rPr>
              <a:t>class</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public </a:t>
            </a:r>
            <a:r>
              <a:rPr lang="en-US" sz="1800">
                <a:latin typeface="Roboto Mono"/>
                <a:ea typeface="Roboto Mono"/>
                <a:cs typeface="Roboto Mono"/>
                <a:sym typeface="Roboto Mono"/>
              </a:rPr>
              <a:t>ResponseEntity</a:t>
            </a:r>
            <a:r>
              <a:rPr lang="en-US" sz="1800">
                <a:solidFill>
                  <a:srgbClr val="080808"/>
                </a:solidFill>
                <a:latin typeface="Roboto Mono"/>
                <a:ea typeface="Roboto Mono"/>
                <a:cs typeface="Roboto Mono"/>
                <a:sym typeface="Roboto Mono"/>
              </a:rPr>
              <a:t>&lt;</a:t>
            </a:r>
            <a:r>
              <a:rPr lang="en-US" sz="1800">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&gt; </a:t>
            </a:r>
            <a:r>
              <a:rPr lang="en-US" sz="1800">
                <a:solidFill>
                  <a:srgbClr val="00627A"/>
                </a:solidFill>
                <a:latin typeface="Roboto Mono"/>
                <a:ea typeface="Roboto Mono"/>
                <a:cs typeface="Roboto Mono"/>
                <a:sym typeface="Roboto Mono"/>
              </a:rPr>
              <a:t>handleException</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TaskNotFoundException </a:t>
            </a:r>
            <a:r>
              <a:rPr lang="en-US" sz="1800">
                <a:solidFill>
                  <a:srgbClr val="080808"/>
                </a:solidFill>
                <a:latin typeface="Roboto Mono"/>
                <a:ea typeface="Roboto Mono"/>
                <a:cs typeface="Roboto Mono"/>
                <a:sym typeface="Roboto Mono"/>
              </a:rPr>
              <a:t>ex)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ApiError apiError </a:t>
            </a: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new </a:t>
            </a:r>
            <a:r>
              <a:rPr lang="en-US" sz="1800">
                <a:solidFill>
                  <a:srgbClr val="080808"/>
                </a:solidFill>
                <a:latin typeface="Roboto Mono"/>
                <a:ea typeface="Roboto Mono"/>
                <a:cs typeface="Roboto Mono"/>
                <a:sym typeface="Roboto Mono"/>
              </a:rPr>
              <a:t>ApiError(ex.getErrorCode(), ex.getMessage());</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return new </a:t>
            </a:r>
            <a:r>
              <a:rPr lang="en-US" sz="1800">
                <a:solidFill>
                  <a:srgbClr val="080808"/>
                </a:solidFill>
                <a:latin typeface="Roboto Mono"/>
                <a:ea typeface="Roboto Mono"/>
                <a:cs typeface="Roboto Mono"/>
                <a:sym typeface="Roboto Mono"/>
              </a:rPr>
              <a:t>ResponseEntity&lt;&gt;(</a:t>
            </a:r>
            <a:r>
              <a:rPr lang="en-US" sz="1800">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HttpStatus</a:t>
            </a:r>
            <a:r>
              <a:rPr lang="en-US" sz="1800">
                <a:solidFill>
                  <a:srgbClr val="080808"/>
                </a:solidFill>
                <a:latin typeface="Roboto Mono"/>
                <a:ea typeface="Roboto Mono"/>
                <a:cs typeface="Roboto Mono"/>
                <a:sym typeface="Roboto Mono"/>
              </a:rPr>
              <a:t>.</a:t>
            </a:r>
            <a:r>
              <a:rPr lang="en-US" sz="1800" i="1">
                <a:solidFill>
                  <a:srgbClr val="871094"/>
                </a:solidFill>
                <a:latin typeface="Roboto Mono"/>
                <a:ea typeface="Roboto Mono"/>
                <a:cs typeface="Roboto Mono"/>
                <a:sym typeface="Roboto Mono"/>
              </a:rPr>
              <a:t>NOT_FOUND</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
        <p:nvSpPr>
          <p:cNvPr id="179" name="Google Shape;179;gb1385990e4_0_38"/>
          <p:cNvSpPr txBox="1"/>
          <p:nvPr/>
        </p:nvSpPr>
        <p:spPr>
          <a:xfrm>
            <a:off x="470250" y="4333425"/>
            <a:ext cx="11251500" cy="21552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"timestamp"</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"2020-12-14T19:29:59.04"</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"errorCode"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"X_E001_1"</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"errorMessage"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"Task ID not found: 1234"</a:t>
            </a:r>
            <a:endParaRPr sz="1800">
              <a:solidFill>
                <a:srgbClr val="0451A5"/>
              </a:solidFill>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b1385990e4_0_5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#3: @ControllerAdvice</a:t>
            </a:r>
            <a:endParaRPr sz="3450"/>
          </a:p>
        </p:txBody>
      </p:sp>
      <p:sp>
        <p:nvSpPr>
          <p:cNvPr id="185" name="Google Shape;185;gb1385990e4_0_55"/>
          <p:cNvSpPr txBox="1"/>
          <p:nvPr/>
        </p:nvSpPr>
        <p:spPr>
          <a:xfrm>
            <a:off x="405625" y="1391275"/>
            <a:ext cx="11251500" cy="4387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300"/>
              </a:spcBef>
              <a:spcAft>
                <a:spcPts val="0"/>
              </a:spcAft>
              <a:buNone/>
            </a:pPr>
            <a:r>
              <a:rPr lang="en-US" sz="2400">
                <a:solidFill>
                  <a:srgbClr val="1A1A1A"/>
                </a:solidFill>
                <a:latin typeface="Roboto Mono"/>
                <a:ea typeface="Roboto Mono"/>
                <a:cs typeface="Roboto Mono"/>
                <a:sym typeface="Roboto Mono"/>
              </a:rPr>
              <a:t>@ControllerAdvice </a:t>
            </a:r>
            <a:r>
              <a:rPr lang="en-US" sz="2400">
                <a:solidFill>
                  <a:srgbClr val="1A1A1A"/>
                </a:solidFill>
                <a:latin typeface="Verdana"/>
                <a:ea typeface="Verdana"/>
                <a:cs typeface="Verdana"/>
                <a:sym typeface="Verdana"/>
              </a:rPr>
              <a:t>là annotation ở class-level, thường được kết hợp với </a:t>
            </a:r>
            <a:r>
              <a:rPr lang="en-US" sz="2400">
                <a:solidFill>
                  <a:srgbClr val="1A1A1A"/>
                </a:solidFill>
                <a:latin typeface="Roboto Mono"/>
                <a:ea typeface="Roboto Mono"/>
                <a:cs typeface="Roboto Mono"/>
                <a:sym typeface="Roboto Mono"/>
              </a:rPr>
              <a:t>@ExceptionHandler</a:t>
            </a:r>
            <a:r>
              <a:rPr lang="en-US" sz="2400">
                <a:solidFill>
                  <a:srgbClr val="1A1A1A"/>
                </a:solidFill>
                <a:latin typeface="Verdana"/>
                <a:ea typeface="Verdana"/>
                <a:cs typeface="Verdana"/>
                <a:sym typeface="Verdana"/>
              </a:rPr>
              <a:t>:</a:t>
            </a:r>
            <a:endParaRPr sz="2400">
              <a:solidFill>
                <a:srgbClr val="1A1A1A"/>
              </a:solidFill>
              <a:latin typeface="Verdana"/>
              <a:ea typeface="Verdana"/>
              <a:cs typeface="Verdana"/>
              <a:sym typeface="Verdana"/>
            </a:endParaRPr>
          </a:p>
          <a:p>
            <a:pPr marL="457200" lvl="0" indent="-381000" algn="just" rtl="0">
              <a:lnSpc>
                <a:spcPct val="115000"/>
              </a:lnSpc>
              <a:spcBef>
                <a:spcPts val="1300"/>
              </a:spcBef>
              <a:spcAft>
                <a:spcPts val="0"/>
              </a:spcAft>
              <a:buClr>
                <a:srgbClr val="1A1A1A"/>
              </a:buClr>
              <a:buSzPts val="2400"/>
              <a:buFont typeface="Verdana"/>
              <a:buChar char="●"/>
            </a:pPr>
            <a:r>
              <a:rPr lang="en-US" sz="2400">
                <a:solidFill>
                  <a:srgbClr val="1A1A1A"/>
                </a:solidFill>
                <a:latin typeface="Verdana"/>
                <a:ea typeface="Verdana"/>
                <a:cs typeface="Verdana"/>
                <a:sym typeface="Verdana"/>
              </a:rPr>
              <a:t>Các </a:t>
            </a:r>
            <a:r>
              <a:rPr lang="en-US" sz="2400">
                <a:solidFill>
                  <a:srgbClr val="1A1A1A"/>
                </a:solidFill>
                <a:latin typeface="Roboto Mono"/>
                <a:ea typeface="Roboto Mono"/>
                <a:cs typeface="Roboto Mono"/>
                <a:sym typeface="Roboto Mono"/>
              </a:rPr>
              <a:t>@ExceptionHandler</a:t>
            </a:r>
            <a:r>
              <a:rPr lang="en-US" sz="2400">
                <a:solidFill>
                  <a:srgbClr val="1A1A1A"/>
                </a:solidFill>
                <a:latin typeface="Verdana"/>
                <a:ea typeface="Verdana"/>
                <a:cs typeface="Verdana"/>
                <a:sym typeface="Verdana"/>
              </a:rPr>
              <a:t> được tập trung vào một class, thay vì rải rác ở nhiều class.</a:t>
            </a:r>
            <a:endParaRPr sz="2400">
              <a:solidFill>
                <a:srgbClr val="1A1A1A"/>
              </a:solidFill>
              <a:latin typeface="Verdana"/>
              <a:ea typeface="Verdana"/>
              <a:cs typeface="Verdana"/>
              <a:sym typeface="Verdana"/>
            </a:endParaRPr>
          </a:p>
          <a:p>
            <a:pPr marL="457200" lvl="0" indent="-381000" algn="just" rtl="0">
              <a:lnSpc>
                <a:spcPct val="115000"/>
              </a:lnSpc>
              <a:spcBef>
                <a:spcPts val="0"/>
              </a:spcBef>
              <a:spcAft>
                <a:spcPts val="0"/>
              </a:spcAft>
              <a:buClr>
                <a:srgbClr val="1A1A1A"/>
              </a:buClr>
              <a:buSzPts val="2400"/>
              <a:buFont typeface="Verdana"/>
              <a:buChar char="●"/>
            </a:pPr>
            <a:r>
              <a:rPr lang="en-US" sz="2400">
                <a:solidFill>
                  <a:srgbClr val="1A1A1A"/>
                </a:solidFill>
                <a:latin typeface="Verdana"/>
                <a:ea typeface="Verdana"/>
                <a:cs typeface="Verdana"/>
                <a:sym typeface="Verdana"/>
              </a:rPr>
              <a:t>Xử lý exception có hiệu lực trên toàn ứng dụng (có thể chỉ định riêng package), thay vì từng class riêng lẻ.</a:t>
            </a:r>
            <a:endParaRPr sz="2400">
              <a:solidFill>
                <a:srgbClr val="1A1A1A"/>
              </a:solidFill>
              <a:latin typeface="Verdana"/>
              <a:ea typeface="Verdana"/>
              <a:cs typeface="Verdana"/>
              <a:sym typeface="Verdana"/>
            </a:endParaRPr>
          </a:p>
          <a:p>
            <a:pPr marL="0" lvl="0" indent="0" algn="just" rtl="0">
              <a:lnSpc>
                <a:spcPct val="115000"/>
              </a:lnSpc>
              <a:spcBef>
                <a:spcPts val="1300"/>
              </a:spcBef>
              <a:spcAft>
                <a:spcPts val="700"/>
              </a:spcAft>
              <a:buNone/>
            </a:pPr>
            <a:r>
              <a:rPr lang="en-US" sz="2400">
                <a:solidFill>
                  <a:srgbClr val="1A1A1A"/>
                </a:solidFill>
                <a:latin typeface="Verdana"/>
                <a:ea typeface="Verdana"/>
                <a:cs typeface="Verdana"/>
                <a:sym typeface="Verdana"/>
              </a:rPr>
              <a:t>→ </a:t>
            </a:r>
            <a:r>
              <a:rPr lang="en-US" sz="2400">
                <a:solidFill>
                  <a:srgbClr val="1A1A1A"/>
                </a:solidFill>
                <a:latin typeface="Roboto Mono"/>
                <a:ea typeface="Roboto Mono"/>
                <a:cs typeface="Roboto Mono"/>
                <a:sym typeface="Roboto Mono"/>
              </a:rPr>
              <a:t>@ControllerAdvice</a:t>
            </a:r>
            <a:r>
              <a:rPr lang="en-US" sz="2400">
                <a:solidFill>
                  <a:srgbClr val="1A1A1A"/>
                </a:solidFill>
                <a:latin typeface="Verdana"/>
                <a:ea typeface="Verdana"/>
                <a:cs typeface="Verdana"/>
                <a:sym typeface="Verdana"/>
              </a:rPr>
              <a:t> đã khắc phục được những hạn chế của 2 giải pháp trước.</a:t>
            </a:r>
            <a:endParaRPr sz="2400">
              <a:solidFill>
                <a:srgbClr val="1A1A1A"/>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b1385990e4_0_61"/>
          <p:cNvSpPr txBox="1"/>
          <p:nvPr/>
        </p:nvSpPr>
        <p:spPr>
          <a:xfrm>
            <a:off x="501475" y="486275"/>
            <a:ext cx="11251500" cy="3365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@ControllerAdvice</a:t>
            </a:r>
            <a:endParaRPr sz="1800">
              <a:solidFill>
                <a:srgbClr val="9E880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public class </a:t>
            </a:r>
            <a:r>
              <a:rPr lang="en-US" sz="1800">
                <a:latin typeface="Roboto Mono"/>
                <a:ea typeface="Roboto Mono"/>
                <a:cs typeface="Roboto Mono"/>
                <a:sym typeface="Roboto Mono"/>
              </a:rPr>
              <a:t>RestExceptionHandler </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9E880D"/>
                </a:solidFill>
                <a:latin typeface="Roboto Mono"/>
                <a:ea typeface="Roboto Mono"/>
                <a:cs typeface="Roboto Mono"/>
                <a:sym typeface="Roboto Mono"/>
              </a:rPr>
              <a:t>@ExceptionHandler</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TaskNotFoundException</a:t>
            </a:r>
            <a:r>
              <a:rPr lang="en-US" sz="1800">
                <a:solidFill>
                  <a:srgbClr val="080808"/>
                </a:solidFill>
                <a:latin typeface="Roboto Mono"/>
                <a:ea typeface="Roboto Mono"/>
                <a:cs typeface="Roboto Mono"/>
                <a:sym typeface="Roboto Mono"/>
              </a:rPr>
              <a:t>.</a:t>
            </a:r>
            <a:r>
              <a:rPr lang="en-US" sz="1800">
                <a:solidFill>
                  <a:srgbClr val="0033B3"/>
                </a:solidFill>
                <a:latin typeface="Roboto Mono"/>
                <a:ea typeface="Roboto Mono"/>
                <a:cs typeface="Roboto Mono"/>
                <a:sym typeface="Roboto Mono"/>
              </a:rPr>
              <a:t>class</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public </a:t>
            </a:r>
            <a:r>
              <a:rPr lang="en-US" sz="1800">
                <a:latin typeface="Roboto Mono"/>
                <a:ea typeface="Roboto Mono"/>
                <a:cs typeface="Roboto Mono"/>
                <a:sym typeface="Roboto Mono"/>
              </a:rPr>
              <a:t>ResponseEntity</a:t>
            </a:r>
            <a:r>
              <a:rPr lang="en-US" sz="1800">
                <a:solidFill>
                  <a:srgbClr val="080808"/>
                </a:solidFill>
                <a:latin typeface="Roboto Mono"/>
                <a:ea typeface="Roboto Mono"/>
                <a:cs typeface="Roboto Mono"/>
                <a:sym typeface="Roboto Mono"/>
              </a:rPr>
              <a:t>&lt;</a:t>
            </a:r>
            <a:r>
              <a:rPr lang="en-US" sz="1800">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&gt; </a:t>
            </a:r>
            <a:r>
              <a:rPr lang="en-US" sz="1800">
                <a:solidFill>
                  <a:srgbClr val="00627A"/>
                </a:solidFill>
                <a:latin typeface="Roboto Mono"/>
                <a:ea typeface="Roboto Mono"/>
                <a:cs typeface="Roboto Mono"/>
                <a:sym typeface="Roboto Mono"/>
              </a:rPr>
              <a:t>handleException</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TaskNotFoundException </a:t>
            </a:r>
            <a:r>
              <a:rPr lang="en-US" sz="1800">
                <a:solidFill>
                  <a:srgbClr val="080808"/>
                </a:solidFill>
                <a:latin typeface="Roboto Mono"/>
                <a:ea typeface="Roboto Mono"/>
                <a:cs typeface="Roboto Mono"/>
                <a:sym typeface="Roboto Mono"/>
              </a:rPr>
              <a:t>ex)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ApiError apiError </a:t>
            </a: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new </a:t>
            </a:r>
            <a:r>
              <a:rPr lang="en-US" sz="1800">
                <a:solidFill>
                  <a:srgbClr val="080808"/>
                </a:solidFill>
                <a:latin typeface="Roboto Mono"/>
                <a:ea typeface="Roboto Mono"/>
                <a:cs typeface="Roboto Mono"/>
                <a:sym typeface="Roboto Mono"/>
              </a:rPr>
              <a:t>ApiError(ex.getErrorCode(), ex.getMessage());</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return new </a:t>
            </a:r>
            <a:r>
              <a:rPr lang="en-US" sz="1800">
                <a:solidFill>
                  <a:srgbClr val="080808"/>
                </a:solidFill>
                <a:latin typeface="Roboto Mono"/>
                <a:ea typeface="Roboto Mono"/>
                <a:cs typeface="Roboto Mono"/>
                <a:sym typeface="Roboto Mono"/>
              </a:rPr>
              <a:t>ResponseEntity&lt;&gt;(</a:t>
            </a:r>
            <a:r>
              <a:rPr lang="en-US" sz="1800">
                <a:latin typeface="Roboto Mono"/>
                <a:ea typeface="Roboto Mono"/>
                <a:cs typeface="Roboto Mono"/>
                <a:sym typeface="Roboto Mono"/>
              </a:rPr>
              <a:t>apiError</a:t>
            </a: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HttpStatus</a:t>
            </a:r>
            <a:r>
              <a:rPr lang="en-US" sz="1800">
                <a:solidFill>
                  <a:srgbClr val="080808"/>
                </a:solidFill>
                <a:latin typeface="Roboto Mono"/>
                <a:ea typeface="Roboto Mono"/>
                <a:cs typeface="Roboto Mono"/>
                <a:sym typeface="Roboto Mono"/>
              </a:rPr>
              <a:t>.</a:t>
            </a:r>
            <a:r>
              <a:rPr lang="en-US" sz="1800" i="1">
                <a:solidFill>
                  <a:srgbClr val="871094"/>
                </a:solidFill>
                <a:latin typeface="Roboto Mono"/>
                <a:ea typeface="Roboto Mono"/>
                <a:cs typeface="Roboto Mono"/>
                <a:sym typeface="Roboto Mono"/>
              </a:rPr>
              <a:t>NOT_FOUND</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
        <p:nvSpPr>
          <p:cNvPr id="191" name="Google Shape;191;gb1385990e4_0_61"/>
          <p:cNvSpPr txBox="1"/>
          <p:nvPr/>
        </p:nvSpPr>
        <p:spPr>
          <a:xfrm>
            <a:off x="470250" y="4333425"/>
            <a:ext cx="11251500" cy="21552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"timestamp"</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"2020-12-14T19:29:59.04"</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"errorCode"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"X_E001_1"</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"errorMessage"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"Task ID not found: 1234"</a:t>
            </a:r>
            <a:endParaRPr sz="1800">
              <a:solidFill>
                <a:srgbClr val="0451A5"/>
              </a:solidFill>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xfrm>
            <a:off x="313600" y="142200"/>
            <a:ext cx="11609600" cy="71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Mục tiêu</a:t>
            </a:r>
            <a:endParaRPr sz="3450"/>
          </a:p>
        </p:txBody>
      </p:sp>
      <p:sp>
        <p:nvSpPr>
          <p:cNvPr id="76" name="Google Shape;76;p2"/>
          <p:cNvSpPr txBox="1">
            <a:spLocks noGrp="1"/>
          </p:cNvSpPr>
          <p:nvPr>
            <p:ph type="body" idx="1"/>
          </p:nvPr>
        </p:nvSpPr>
        <p:spPr>
          <a:xfrm>
            <a:off x="352050" y="1588025"/>
            <a:ext cx="11689200" cy="402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800">
                <a:solidFill>
                  <a:srgbClr val="1A1A1A"/>
                </a:solidFill>
              </a:rPr>
              <a:t>Trong bài giảng trước, chúng ta đã biết được cách thiết kế và xây dựng RESTful API sử dụng Spring Boot.</a:t>
            </a:r>
            <a:endParaRPr sz="2800">
              <a:solidFill>
                <a:srgbClr val="1A1A1A"/>
              </a:solidFill>
            </a:endParaRPr>
          </a:p>
          <a:p>
            <a:pPr marL="0" lvl="0" indent="0" algn="l" rtl="0">
              <a:lnSpc>
                <a:spcPct val="115000"/>
              </a:lnSpc>
              <a:spcBef>
                <a:spcPts val="0"/>
              </a:spcBef>
              <a:spcAft>
                <a:spcPts val="0"/>
              </a:spcAft>
              <a:buNone/>
            </a:pPr>
            <a:endParaRPr sz="2800">
              <a:solidFill>
                <a:srgbClr val="1A1A1A"/>
              </a:solidFill>
            </a:endParaRPr>
          </a:p>
          <a:p>
            <a:pPr marL="0" lvl="0" indent="0" algn="l" rtl="0">
              <a:lnSpc>
                <a:spcPct val="150000"/>
              </a:lnSpc>
              <a:spcBef>
                <a:spcPts val="0"/>
              </a:spcBef>
              <a:spcAft>
                <a:spcPts val="0"/>
              </a:spcAft>
              <a:buNone/>
            </a:pPr>
            <a:r>
              <a:rPr lang="en-US" sz="2800">
                <a:solidFill>
                  <a:srgbClr val="1A1A1A"/>
                </a:solidFill>
              </a:rPr>
              <a:t>Trong bài giảng này, chúng ta sẽ tìm hiểu một số kỹ thuật giúp triển khai RESTful API hiệu quả trên môi trường production.</a:t>
            </a:r>
            <a:endParaRPr sz="3000">
              <a:solidFill>
                <a:srgbClr val="1A1A1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1385990e4_0_67"/>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#4: ResponseStatusException</a:t>
            </a:r>
            <a:endParaRPr sz="3450"/>
          </a:p>
        </p:txBody>
      </p:sp>
      <p:sp>
        <p:nvSpPr>
          <p:cNvPr id="197" name="Google Shape;197;gb1385990e4_0_67"/>
          <p:cNvSpPr txBox="1"/>
          <p:nvPr/>
        </p:nvSpPr>
        <p:spPr>
          <a:xfrm>
            <a:off x="405625" y="1391275"/>
            <a:ext cx="11251500" cy="2810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300"/>
              </a:spcBef>
              <a:spcAft>
                <a:spcPts val="0"/>
              </a:spcAft>
              <a:buNone/>
            </a:pPr>
            <a:r>
              <a:rPr lang="en-US" sz="2800" b="1">
                <a:solidFill>
                  <a:srgbClr val="1A1A1A"/>
                </a:solidFill>
                <a:latin typeface="Verdana"/>
                <a:ea typeface="Verdana"/>
                <a:cs typeface="Verdana"/>
                <a:sym typeface="Verdana"/>
              </a:rPr>
              <a:t>Nhanh gọn</a:t>
            </a:r>
            <a:r>
              <a:rPr lang="en-US" sz="2800">
                <a:solidFill>
                  <a:srgbClr val="1A1A1A"/>
                </a:solidFill>
                <a:latin typeface="Verdana"/>
                <a:ea typeface="Verdana"/>
                <a:cs typeface="Verdana"/>
                <a:sym typeface="Verdana"/>
              </a:rPr>
              <a:t> chính là đặc điểm dễ thấy nhất khi sử dụng</a:t>
            </a:r>
            <a:r>
              <a:rPr lang="en-US" sz="2800">
                <a:solidFill>
                  <a:srgbClr val="1A1A1A"/>
                </a:solidFill>
                <a:latin typeface="Roboto Mono"/>
                <a:ea typeface="Roboto Mono"/>
                <a:cs typeface="Roboto Mono"/>
                <a:sym typeface="Roboto Mono"/>
              </a:rPr>
              <a:t> ResponseStatusException!</a:t>
            </a:r>
            <a:endParaRPr sz="2800">
              <a:solidFill>
                <a:srgbClr val="1A1A1A"/>
              </a:solidFill>
              <a:latin typeface="Roboto Mono"/>
              <a:ea typeface="Roboto Mono"/>
              <a:cs typeface="Roboto Mono"/>
              <a:sym typeface="Roboto Mono"/>
            </a:endParaRPr>
          </a:p>
          <a:p>
            <a:pPr marL="0" lvl="0" indent="0" algn="just" rtl="0">
              <a:lnSpc>
                <a:spcPct val="115000"/>
              </a:lnSpc>
              <a:spcBef>
                <a:spcPts val="1300"/>
              </a:spcBef>
              <a:spcAft>
                <a:spcPts val="700"/>
              </a:spcAft>
              <a:buNone/>
            </a:pPr>
            <a:r>
              <a:rPr lang="en-US" sz="2800">
                <a:solidFill>
                  <a:srgbClr val="1A1A1A"/>
                </a:solidFill>
                <a:latin typeface="Verdana"/>
                <a:ea typeface="Verdana"/>
                <a:cs typeface="Verdana"/>
                <a:sym typeface="Verdana"/>
              </a:rPr>
              <a:t>Tuy nhiên hạn chế là không thể tùy biến response giống như </a:t>
            </a:r>
            <a:r>
              <a:rPr lang="en-US" sz="2800">
                <a:solidFill>
                  <a:srgbClr val="1A1A1A"/>
                </a:solidFill>
                <a:latin typeface="Roboto Mono"/>
                <a:ea typeface="Roboto Mono"/>
                <a:cs typeface="Roboto Mono"/>
                <a:sym typeface="Roboto Mono"/>
              </a:rPr>
              <a:t>@ControllerAdvice</a:t>
            </a:r>
            <a:r>
              <a:rPr lang="en-US" sz="2800">
                <a:solidFill>
                  <a:srgbClr val="1A1A1A"/>
                </a:solidFill>
                <a:latin typeface="Verdana"/>
                <a:ea typeface="Verdana"/>
                <a:cs typeface="Verdana"/>
                <a:sym typeface="Verdana"/>
              </a:rPr>
              <a:t> và </a:t>
            </a:r>
            <a:r>
              <a:rPr lang="en-US" sz="2800">
                <a:solidFill>
                  <a:srgbClr val="1A1A1A"/>
                </a:solidFill>
                <a:latin typeface="Roboto Mono"/>
                <a:ea typeface="Roboto Mono"/>
                <a:cs typeface="Roboto Mono"/>
                <a:sym typeface="Roboto Mono"/>
              </a:rPr>
              <a:t>@ExceptionHandler</a:t>
            </a:r>
            <a:r>
              <a:rPr lang="en-US" sz="2800">
                <a:solidFill>
                  <a:srgbClr val="1A1A1A"/>
                </a:solidFill>
                <a:latin typeface="Verdana"/>
                <a:ea typeface="Verdana"/>
                <a:cs typeface="Verdana"/>
                <a:sym typeface="Verdana"/>
              </a:rPr>
              <a:t>.</a:t>
            </a:r>
            <a:endParaRPr sz="2800">
              <a:solidFill>
                <a:srgbClr val="1A1A1A"/>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b1385990e4_0_78"/>
          <p:cNvSpPr txBox="1"/>
          <p:nvPr/>
        </p:nvSpPr>
        <p:spPr>
          <a:xfrm>
            <a:off x="501475" y="486275"/>
            <a:ext cx="11251500" cy="29892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public </a:t>
            </a:r>
            <a:r>
              <a:rPr lang="en-US" sz="1800">
                <a:latin typeface="Roboto Mono"/>
                <a:ea typeface="Roboto Mono"/>
                <a:cs typeface="Roboto Mono"/>
                <a:sym typeface="Roboto Mono"/>
              </a:rPr>
              <a:t>TaskDto </a:t>
            </a:r>
            <a:r>
              <a:rPr lang="en-US" sz="1800">
                <a:solidFill>
                  <a:srgbClr val="00627A"/>
                </a:solidFill>
                <a:latin typeface="Roboto Mono"/>
                <a:ea typeface="Roboto Mono"/>
                <a:cs typeface="Roboto Mono"/>
                <a:sym typeface="Roboto Mono"/>
              </a:rPr>
              <a:t>getTask</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Integer </a:t>
            </a:r>
            <a:r>
              <a:rPr lang="en-US" sz="1800">
                <a:solidFill>
                  <a:srgbClr val="080808"/>
                </a:solidFill>
                <a:latin typeface="Roboto Mono"/>
                <a:ea typeface="Roboto Mono"/>
                <a:cs typeface="Roboto Mono"/>
                <a:sym typeface="Roboto Mono"/>
              </a:rPr>
              <a:t>taskId)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Task task </a:t>
            </a:r>
            <a:r>
              <a:rPr lang="en-US" sz="1800">
                <a:solidFill>
                  <a:srgbClr val="080808"/>
                </a:solidFill>
                <a:latin typeface="Roboto Mono"/>
                <a:ea typeface="Roboto Mono"/>
                <a:cs typeface="Roboto Mono"/>
                <a:sym typeface="Roboto Mono"/>
              </a:rPr>
              <a:t>= </a:t>
            </a:r>
            <a:r>
              <a:rPr lang="en-US" sz="1800">
                <a:solidFill>
                  <a:srgbClr val="871094"/>
                </a:solidFill>
                <a:latin typeface="Roboto Mono"/>
                <a:ea typeface="Roboto Mono"/>
                <a:cs typeface="Roboto Mono"/>
                <a:sym typeface="Roboto Mono"/>
              </a:rPr>
              <a:t>taskRepository</a:t>
            </a:r>
            <a:r>
              <a:rPr lang="en-US" sz="1800">
                <a:solidFill>
                  <a:srgbClr val="080808"/>
                </a:solidFill>
                <a:latin typeface="Roboto Mono"/>
                <a:ea typeface="Roboto Mono"/>
                <a:cs typeface="Roboto Mono"/>
                <a:sym typeface="Roboto Mono"/>
              </a:rPr>
              <a:t>.findById(taskId)</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.orElseThrow(() -&gt; </a:t>
            </a:r>
            <a:r>
              <a:rPr lang="en-US" sz="1800">
                <a:solidFill>
                  <a:srgbClr val="0033B3"/>
                </a:solidFill>
                <a:latin typeface="Roboto Mono"/>
                <a:ea typeface="Roboto Mono"/>
                <a:cs typeface="Roboto Mono"/>
                <a:sym typeface="Roboto Mono"/>
              </a:rPr>
              <a:t>new </a:t>
            </a:r>
            <a:r>
              <a:rPr lang="en-US" sz="1800">
                <a:solidFill>
                  <a:srgbClr val="080808"/>
                </a:solidFill>
                <a:latin typeface="Roboto Mono"/>
                <a:ea typeface="Roboto Mono"/>
                <a:cs typeface="Roboto Mono"/>
                <a:sym typeface="Roboto Mono"/>
              </a:rPr>
              <a:t>ResponseStatusException(</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HttpStatus</a:t>
            </a:r>
            <a:r>
              <a:rPr lang="en-US" sz="1800">
                <a:solidFill>
                  <a:srgbClr val="080808"/>
                </a:solidFill>
                <a:latin typeface="Roboto Mono"/>
                <a:ea typeface="Roboto Mono"/>
                <a:cs typeface="Roboto Mono"/>
                <a:sym typeface="Roboto Mono"/>
              </a:rPr>
              <a:t>.</a:t>
            </a:r>
            <a:r>
              <a:rPr lang="en-US" sz="1800" i="1">
                <a:solidFill>
                  <a:srgbClr val="871094"/>
                </a:solidFill>
                <a:latin typeface="Roboto Mono"/>
                <a:ea typeface="Roboto Mono"/>
                <a:cs typeface="Roboto Mono"/>
                <a:sym typeface="Roboto Mono"/>
              </a:rPr>
              <a:t>NOT_FOUND</a:t>
            </a: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String</a:t>
            </a:r>
            <a:r>
              <a:rPr lang="en-US" sz="1800">
                <a:solidFill>
                  <a:srgbClr val="080808"/>
                </a:solidFill>
                <a:latin typeface="Roboto Mono"/>
                <a:ea typeface="Roboto Mono"/>
                <a:cs typeface="Roboto Mono"/>
                <a:sym typeface="Roboto Mono"/>
              </a:rPr>
              <a:t>.</a:t>
            </a:r>
            <a:r>
              <a:rPr lang="en-US" sz="1800" i="1">
                <a:solidFill>
                  <a:srgbClr val="080808"/>
                </a:solidFill>
                <a:latin typeface="Roboto Mono"/>
                <a:ea typeface="Roboto Mono"/>
                <a:cs typeface="Roboto Mono"/>
                <a:sym typeface="Roboto Mono"/>
              </a:rPr>
              <a:t>format</a:t>
            </a:r>
            <a:r>
              <a:rPr lang="en-US" sz="1800">
                <a:solidFill>
                  <a:srgbClr val="080808"/>
                </a:solidFill>
                <a:latin typeface="Roboto Mono"/>
                <a:ea typeface="Roboto Mono"/>
                <a:cs typeface="Roboto Mono"/>
                <a:sym typeface="Roboto Mono"/>
              </a:rPr>
              <a:t>(</a:t>
            </a:r>
            <a:r>
              <a:rPr lang="en-US" sz="1800">
                <a:solidFill>
                  <a:srgbClr val="067D17"/>
                </a:solidFill>
                <a:latin typeface="Roboto Mono"/>
                <a:ea typeface="Roboto Mono"/>
                <a:cs typeface="Roboto Mono"/>
                <a:sym typeface="Roboto Mono"/>
              </a:rPr>
              <a:t>"Task ID not found: %d"</a:t>
            </a:r>
            <a:r>
              <a:rPr lang="en-US" sz="1800">
                <a:solidFill>
                  <a:srgbClr val="080808"/>
                </a:solidFill>
                <a:latin typeface="Roboto Mono"/>
                <a:ea typeface="Roboto Mono"/>
                <a:cs typeface="Roboto Mono"/>
                <a:sym typeface="Roboto Mono"/>
              </a:rPr>
              <a:t>, </a:t>
            </a:r>
            <a:r>
              <a:rPr lang="en-US" sz="1800">
                <a:solidFill>
                  <a:srgbClr val="851691"/>
                </a:solidFill>
                <a:latin typeface="Roboto Mono"/>
                <a:ea typeface="Roboto Mono"/>
                <a:cs typeface="Roboto Mono"/>
                <a:sym typeface="Roboto Mono"/>
              </a:rPr>
              <a:t>taskId</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return </a:t>
            </a:r>
            <a:r>
              <a:rPr lang="en-US" sz="1800">
                <a:solidFill>
                  <a:srgbClr val="080808"/>
                </a:solidFill>
                <a:latin typeface="Roboto Mono"/>
                <a:ea typeface="Roboto Mono"/>
                <a:cs typeface="Roboto Mono"/>
                <a:sym typeface="Roboto Mono"/>
              </a:rPr>
              <a:t>convertToTaskDto(</a:t>
            </a:r>
            <a:r>
              <a:rPr lang="en-US" sz="1800">
                <a:latin typeface="Roboto Mono"/>
                <a:ea typeface="Roboto Mono"/>
                <a:cs typeface="Roboto Mono"/>
                <a:sym typeface="Roboto Mono"/>
              </a:rPr>
              <a:t>task</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9E880D"/>
              </a:solidFill>
              <a:latin typeface="Roboto Mono"/>
              <a:ea typeface="Roboto Mono"/>
              <a:cs typeface="Roboto Mono"/>
              <a:sym typeface="Roboto Mono"/>
            </a:endParaRPr>
          </a:p>
        </p:txBody>
      </p:sp>
      <p:sp>
        <p:nvSpPr>
          <p:cNvPr id="203" name="Google Shape;203;gb1385990e4_0_78"/>
          <p:cNvSpPr txBox="1"/>
          <p:nvPr/>
        </p:nvSpPr>
        <p:spPr>
          <a:xfrm>
            <a:off x="470250" y="3800025"/>
            <a:ext cx="11251500" cy="29268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"timestamp"</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"2020-12-14T13:30:56.708+00:00"</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"status"</a:t>
            </a:r>
            <a:r>
              <a:rPr lang="en-US" sz="1800">
                <a:latin typeface="Roboto Mono"/>
                <a:ea typeface="Roboto Mono"/>
                <a:cs typeface="Roboto Mono"/>
                <a:sym typeface="Roboto Mono"/>
              </a:rPr>
              <a:t>: </a:t>
            </a:r>
            <a:r>
              <a:rPr lang="en-US" sz="1800">
                <a:solidFill>
                  <a:srgbClr val="098658"/>
                </a:solidFill>
                <a:latin typeface="Roboto Mono"/>
                <a:ea typeface="Roboto Mono"/>
                <a:cs typeface="Roboto Mono"/>
                <a:sym typeface="Roboto Mono"/>
              </a:rPr>
              <a:t>404</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"error"</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"Not Found"</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"message"</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"Task ID not found: 1234"</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   </a:t>
            </a:r>
            <a:r>
              <a:rPr lang="en-US" sz="1800">
                <a:solidFill>
                  <a:srgbClr val="A31515"/>
                </a:solidFill>
                <a:latin typeface="Roboto Mono"/>
                <a:ea typeface="Roboto Mono"/>
                <a:cs typeface="Roboto Mono"/>
                <a:sym typeface="Roboto Mono"/>
              </a:rPr>
              <a:t>"path"</a:t>
            </a:r>
            <a:r>
              <a:rPr lang="en-US" sz="1800">
                <a:latin typeface="Roboto Mono"/>
                <a:ea typeface="Roboto Mono"/>
                <a:cs typeface="Roboto Mono"/>
                <a:sym typeface="Roboto Mono"/>
              </a:rPr>
              <a:t>: </a:t>
            </a:r>
            <a:r>
              <a:rPr lang="en-US" sz="1800">
                <a:solidFill>
                  <a:srgbClr val="0451A5"/>
                </a:solidFill>
                <a:latin typeface="Roboto Mono"/>
                <a:ea typeface="Roboto Mono"/>
                <a:cs typeface="Roboto Mono"/>
                <a:sym typeface="Roboto Mono"/>
              </a:rPr>
              <a:t>"/api/v1/tasks/1234"</a:t>
            </a:r>
            <a:endParaRPr sz="1800">
              <a:solidFill>
                <a:srgbClr val="0451A5"/>
              </a:solidFill>
              <a:latin typeface="Roboto Mono"/>
              <a:ea typeface="Roboto Mono"/>
              <a:cs typeface="Roboto Mono"/>
              <a:sym typeface="Roboto Mono"/>
            </a:endParaRPr>
          </a:p>
          <a:p>
            <a:pPr marL="0" lvl="0" indent="0" algn="l" rtl="0">
              <a:lnSpc>
                <a:spcPct val="148453"/>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b0c714f4c2_0_5"/>
          <p:cNvSpPr txBox="1">
            <a:spLocks noGrp="1"/>
          </p:cNvSpPr>
          <p:nvPr>
            <p:ph type="title"/>
          </p:nvPr>
        </p:nvSpPr>
        <p:spPr>
          <a:xfrm>
            <a:off x="972600" y="1763267"/>
            <a:ext cx="10251300" cy="202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3600"/>
              <a:buFont typeface="Arial"/>
              <a:buNone/>
            </a:pPr>
            <a:r>
              <a:rPr lang="en-US" sz="4500"/>
              <a:t>Logging</a:t>
            </a:r>
            <a:endParaRPr sz="4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b0c714f4c2_0_1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Vai trò của logging</a:t>
            </a:r>
            <a:endParaRPr sz="3450"/>
          </a:p>
        </p:txBody>
      </p:sp>
      <p:sp>
        <p:nvSpPr>
          <p:cNvPr id="215" name="Google Shape;215;gb0c714f4c2_0_10"/>
          <p:cNvSpPr txBox="1">
            <a:spLocks noGrp="1"/>
          </p:cNvSpPr>
          <p:nvPr>
            <p:ph type="body" idx="1"/>
          </p:nvPr>
        </p:nvSpPr>
        <p:spPr>
          <a:xfrm>
            <a:off x="275850" y="1362200"/>
            <a:ext cx="11689200" cy="5185500"/>
          </a:xfrm>
          <a:prstGeom prst="rect">
            <a:avLst/>
          </a:prstGeom>
          <a:noFill/>
          <a:ln>
            <a:noFill/>
          </a:ln>
        </p:spPr>
        <p:txBody>
          <a:bodyPr spcFirstLastPara="1" wrap="square" lIns="91425" tIns="91425" rIns="91425" bIns="91425" anchor="t" anchorCtr="0">
            <a:noAutofit/>
          </a:bodyPr>
          <a:lstStyle/>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Trong thực tế, khi xảy ra vấn đề trên môi trường production, log là một trong những công cụ được xem xét đầu tiên để tìm ra nguyên nhân của vấn đề.</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Một chuỗi các log hoàn chỉnh có thể giúp chúng ta nắm được toàn bộ quá trình phát sinh một sự kiện.</a:t>
            </a:r>
            <a:endParaRPr sz="2800">
              <a:solidFill>
                <a:srgbClr val="1A1A1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b0c714f4c2_0_23"/>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#1 Log request của API</a:t>
            </a:r>
            <a:endParaRPr sz="3450"/>
          </a:p>
        </p:txBody>
      </p:sp>
      <p:sp>
        <p:nvSpPr>
          <p:cNvPr id="221" name="Google Shape;221;gb0c714f4c2_0_23"/>
          <p:cNvSpPr txBox="1">
            <a:spLocks noGrp="1"/>
          </p:cNvSpPr>
          <p:nvPr>
            <p:ph type="body" idx="1"/>
          </p:nvPr>
        </p:nvSpPr>
        <p:spPr>
          <a:xfrm>
            <a:off x="275850" y="1362200"/>
            <a:ext cx="11689200" cy="5185500"/>
          </a:xfrm>
          <a:prstGeom prst="rect">
            <a:avLst/>
          </a:prstGeom>
          <a:noFill/>
          <a:ln>
            <a:noFill/>
          </a:ln>
        </p:spPr>
        <p:txBody>
          <a:bodyPr spcFirstLastPara="1" wrap="square" lIns="91425" tIns="91425" rIns="91425" bIns="91425" anchor="t" anchorCtr="0">
            <a:noAutofit/>
          </a:bodyPr>
          <a:lstStyle/>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Khi một API bị lỗi, việc nắm bắt và phân tích request của API là một trong những bước không thể bỏ qua để xác định nguyên nhân lỗi.</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Việc log request của API còn giúp chúng ta phát hiện những request bất thường từ phía client.</a:t>
            </a:r>
            <a:endParaRPr sz="2800">
              <a:solidFill>
                <a:srgbClr val="1A1A1A"/>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b0c714f4c2_0_46"/>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Có cần thiết phải log request body?</a:t>
            </a:r>
            <a:endParaRPr sz="3450"/>
          </a:p>
        </p:txBody>
      </p:sp>
      <p:sp>
        <p:nvSpPr>
          <p:cNvPr id="227" name="Google Shape;227;gb0c714f4c2_0_46"/>
          <p:cNvSpPr txBox="1">
            <a:spLocks noGrp="1"/>
          </p:cNvSpPr>
          <p:nvPr>
            <p:ph type="body" idx="1"/>
          </p:nvPr>
        </p:nvSpPr>
        <p:spPr>
          <a:xfrm>
            <a:off x="275850" y="1362200"/>
            <a:ext cx="11689200" cy="5185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800">
                <a:solidFill>
                  <a:srgbClr val="1A1A1A"/>
                </a:solidFill>
              </a:rPr>
              <a:t>Việc log request body có thể gây ra một số vấn đề như:</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Làm tăng đáng kể dung lượng lưu trữ log</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Khó theo dõi các log khác</a:t>
            </a:r>
            <a:endParaRPr sz="2800">
              <a:solidFill>
                <a:srgbClr val="1A1A1A"/>
              </a:solidFill>
            </a:endParaRPr>
          </a:p>
          <a:p>
            <a:pPr marL="0" lvl="0" indent="0" algn="just" rtl="0">
              <a:lnSpc>
                <a:spcPct val="150000"/>
              </a:lnSpc>
              <a:spcBef>
                <a:spcPts val="0"/>
              </a:spcBef>
              <a:spcAft>
                <a:spcPts val="0"/>
              </a:spcAft>
              <a:buNone/>
            </a:pPr>
            <a:r>
              <a:rPr lang="en-US" sz="2800">
                <a:solidFill>
                  <a:srgbClr val="1A1A1A"/>
                </a:solidFill>
              </a:rPr>
              <a:t>Tuy nhiên trong một số trường hợp, lỗi chỉ ra xảy ra tại một thời điểm X, sau đó không còn xảy ra nữa. Nếu không biết được request body tại thời điểm X thì sẽ rất khó điều tra nguyên nhân lỗi.</a:t>
            </a:r>
            <a:endParaRPr sz="2800">
              <a:solidFill>
                <a:srgbClr val="1A1A1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b0c714f4c2_0_41"/>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200"/>
              <a:t>Cách 1: Sử dụng </a:t>
            </a:r>
            <a:r>
              <a:rPr lang="en-US" sz="3200">
                <a:solidFill>
                  <a:srgbClr val="000000"/>
                </a:solidFill>
                <a:latin typeface="Roboto Mono"/>
                <a:ea typeface="Roboto Mono"/>
                <a:cs typeface="Roboto Mono"/>
                <a:sym typeface="Roboto Mono"/>
              </a:rPr>
              <a:t>CommonsRequestLoggingFilter</a:t>
            </a:r>
            <a:r>
              <a:rPr lang="en-US" sz="3200"/>
              <a:t> </a:t>
            </a:r>
            <a:endParaRPr sz="3200"/>
          </a:p>
        </p:txBody>
      </p:sp>
      <p:sp>
        <p:nvSpPr>
          <p:cNvPr id="233" name="Google Shape;233;gb0c714f4c2_0_41"/>
          <p:cNvSpPr txBox="1">
            <a:spLocks noGrp="1"/>
          </p:cNvSpPr>
          <p:nvPr>
            <p:ph type="body" idx="1"/>
          </p:nvPr>
        </p:nvSpPr>
        <p:spPr>
          <a:xfrm>
            <a:off x="275850" y="1362200"/>
            <a:ext cx="11689200" cy="5120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800">
                <a:solidFill>
                  <a:srgbClr val="1A1A1A"/>
                </a:solidFill>
                <a:latin typeface="Roboto Mono"/>
                <a:ea typeface="Roboto Mono"/>
                <a:cs typeface="Roboto Mono"/>
                <a:sym typeface="Roboto Mono"/>
              </a:rPr>
              <a:t>CommonsRequestLoggingFilter</a:t>
            </a:r>
            <a:r>
              <a:rPr lang="en-US" sz="2800">
                <a:solidFill>
                  <a:srgbClr val="1A1A1A"/>
                </a:solidFill>
              </a:rPr>
              <a:t> là một filter đơn giản đã được Spring Boot cung cấp sẵn.</a:t>
            </a:r>
            <a:br>
              <a:rPr lang="en-US" sz="2800">
                <a:solidFill>
                  <a:srgbClr val="1A1A1A"/>
                </a:solidFill>
              </a:rPr>
            </a:br>
            <a:r>
              <a:rPr lang="en-US" sz="2800">
                <a:solidFill>
                  <a:srgbClr val="1A1A1A"/>
                </a:solidFill>
              </a:rPr>
              <a:t>Chúng ta có thể log request tại thời điểm trước và sau khi request được thực thi.</a:t>
            </a:r>
            <a:br>
              <a:rPr lang="en-US" sz="2800">
                <a:solidFill>
                  <a:srgbClr val="1A1A1A"/>
                </a:solidFill>
              </a:rPr>
            </a:br>
            <a:endParaRPr sz="2800">
              <a:solidFill>
                <a:srgbClr val="1A1A1A"/>
              </a:solidFill>
            </a:endParaRPr>
          </a:p>
          <a:p>
            <a:pPr marL="0" lvl="0" indent="0" algn="just" rtl="0">
              <a:lnSpc>
                <a:spcPct val="150000"/>
              </a:lnSpc>
              <a:spcBef>
                <a:spcPts val="0"/>
              </a:spcBef>
              <a:spcAft>
                <a:spcPts val="0"/>
              </a:spcAft>
              <a:buNone/>
            </a:pPr>
            <a:r>
              <a:rPr lang="en-US" sz="2800" b="1">
                <a:solidFill>
                  <a:srgbClr val="1A1A1A"/>
                </a:solidFill>
              </a:rPr>
              <a:t>Hạn chế:</a:t>
            </a:r>
            <a:endParaRPr sz="2800" b="1">
              <a:solidFill>
                <a:srgbClr val="1A1A1A"/>
              </a:solidFill>
            </a:endParaRPr>
          </a:p>
          <a:p>
            <a:pPr marL="0" lvl="0" indent="0" algn="just" rtl="0">
              <a:lnSpc>
                <a:spcPct val="150000"/>
              </a:lnSpc>
              <a:spcBef>
                <a:spcPts val="0"/>
              </a:spcBef>
              <a:spcAft>
                <a:spcPts val="0"/>
              </a:spcAft>
              <a:buNone/>
            </a:pPr>
            <a:r>
              <a:rPr lang="en-US" sz="2800">
                <a:solidFill>
                  <a:srgbClr val="FF0000"/>
                </a:solidFill>
              </a:rPr>
              <a:t>✘ </a:t>
            </a:r>
            <a:r>
              <a:rPr lang="en-US" sz="2800">
                <a:solidFill>
                  <a:srgbClr val="1A1A1A"/>
                </a:solidFill>
              </a:rPr>
              <a:t>Từ Spring Boot &gt;= 2.0 mới hỗ trợ log request body</a:t>
            </a:r>
            <a:endParaRPr sz="2800">
              <a:solidFill>
                <a:srgbClr val="1A1A1A"/>
              </a:solidFill>
            </a:endParaRPr>
          </a:p>
          <a:p>
            <a:pPr marL="0" lvl="0" indent="0" algn="just" rtl="0">
              <a:lnSpc>
                <a:spcPct val="150000"/>
              </a:lnSpc>
              <a:spcBef>
                <a:spcPts val="0"/>
              </a:spcBef>
              <a:spcAft>
                <a:spcPts val="0"/>
              </a:spcAft>
              <a:buNone/>
            </a:pPr>
            <a:r>
              <a:rPr lang="en-US" sz="2800">
                <a:solidFill>
                  <a:srgbClr val="FF0000"/>
                </a:solidFill>
              </a:rPr>
              <a:t>✘ </a:t>
            </a:r>
            <a:r>
              <a:rPr lang="en-US" sz="2800">
                <a:solidFill>
                  <a:srgbClr val="1A1A1A"/>
                </a:solidFill>
              </a:rPr>
              <a:t>Khó custom log format</a:t>
            </a:r>
            <a:endParaRPr sz="2800">
              <a:solidFill>
                <a:srgbClr val="1A1A1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b0c714f4c2_0_58"/>
          <p:cNvSpPr txBox="1"/>
          <p:nvPr/>
        </p:nvSpPr>
        <p:spPr>
          <a:xfrm>
            <a:off x="466000" y="871150"/>
            <a:ext cx="11349900" cy="29946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9E880D"/>
                </a:solidFill>
                <a:latin typeface="Roboto Mono"/>
                <a:ea typeface="Roboto Mono"/>
                <a:cs typeface="Roboto Mono"/>
                <a:sym typeface="Roboto Mono"/>
              </a:rPr>
              <a:t>@Bean</a:t>
            </a:r>
            <a:endParaRPr sz="1800">
              <a:solidFill>
                <a:srgbClr val="9E880D"/>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033B3"/>
                </a:solidFill>
                <a:latin typeface="Roboto Mono"/>
                <a:ea typeface="Roboto Mono"/>
                <a:cs typeface="Roboto Mono"/>
                <a:sym typeface="Roboto Mono"/>
              </a:rPr>
              <a:t>public </a:t>
            </a:r>
            <a:r>
              <a:rPr lang="en-US" sz="1800">
                <a:latin typeface="Roboto Mono"/>
                <a:ea typeface="Roboto Mono"/>
                <a:cs typeface="Roboto Mono"/>
                <a:sym typeface="Roboto Mono"/>
              </a:rPr>
              <a:t>CommonsRequestLoggingFilter </a:t>
            </a:r>
            <a:r>
              <a:rPr lang="en-US" sz="1800">
                <a:solidFill>
                  <a:srgbClr val="00627A"/>
                </a:solidFill>
                <a:latin typeface="Roboto Mono"/>
                <a:ea typeface="Roboto Mono"/>
                <a:cs typeface="Roboto Mono"/>
                <a:sym typeface="Roboto Mono"/>
              </a:rPr>
              <a:t>requestLoggingFilter</a:t>
            </a: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CommonsRequestLoggingFilter filter </a:t>
            </a: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new </a:t>
            </a:r>
            <a:r>
              <a:rPr lang="en-US" sz="1800">
                <a:solidFill>
                  <a:srgbClr val="080808"/>
                </a:solidFill>
                <a:latin typeface="Roboto Mono"/>
                <a:ea typeface="Roboto Mono"/>
                <a:cs typeface="Roboto Mono"/>
                <a:sym typeface="Roboto Mono"/>
              </a:rPr>
              <a:t>CommonsRequestLoggingFilter();</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.setIncludeClientInfo(</a:t>
            </a:r>
            <a:r>
              <a:rPr lang="en-US" sz="1800">
                <a:solidFill>
                  <a:srgbClr val="0033B3"/>
                </a:solidFill>
                <a:latin typeface="Roboto Mono"/>
                <a:ea typeface="Roboto Mono"/>
                <a:cs typeface="Roboto Mono"/>
                <a:sym typeface="Roboto Mono"/>
              </a:rPr>
              <a:t>true</a:t>
            </a:r>
            <a:r>
              <a:rPr lang="en-US" sz="1800">
                <a:solidFill>
                  <a:srgbClr val="080808"/>
                </a:solidFill>
                <a:latin typeface="Roboto Mono"/>
                <a:ea typeface="Roboto Mono"/>
                <a:cs typeface="Roboto Mono"/>
                <a:sym typeface="Roboto Mono"/>
              </a:rPr>
              <a:t>); </a:t>
            </a:r>
            <a:r>
              <a:rPr lang="en-US" sz="1800" i="1">
                <a:solidFill>
                  <a:srgbClr val="8C8C8C"/>
                </a:solidFill>
                <a:latin typeface="Roboto Mono"/>
                <a:ea typeface="Roboto Mono"/>
                <a:cs typeface="Roboto Mono"/>
                <a:sym typeface="Roboto Mono"/>
              </a:rPr>
              <a:t>// Client address</a:t>
            </a:r>
            <a:endParaRPr sz="1800" i="1">
              <a:solidFill>
                <a:srgbClr val="8C8C8C"/>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i="1">
                <a:solidFill>
                  <a:srgbClr val="8C8C8C"/>
                </a:solidFill>
                <a:latin typeface="Roboto Mono"/>
                <a:ea typeface="Roboto Mono"/>
                <a:cs typeface="Roboto Mono"/>
                <a:sym typeface="Roboto Mono"/>
              </a:rPr>
              <a:t>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.setIncludeQueryString(</a:t>
            </a:r>
            <a:r>
              <a:rPr lang="en-US" sz="1800">
                <a:solidFill>
                  <a:srgbClr val="0033B3"/>
                </a:solidFill>
                <a:latin typeface="Roboto Mono"/>
                <a:ea typeface="Roboto Mono"/>
                <a:cs typeface="Roboto Mono"/>
                <a:sym typeface="Roboto Mono"/>
              </a:rPr>
              <a:t>true</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.setIncludeHeaders(</a:t>
            </a:r>
            <a:r>
              <a:rPr lang="en-US" sz="1800">
                <a:solidFill>
                  <a:srgbClr val="0033B3"/>
                </a:solidFill>
                <a:latin typeface="Roboto Mono"/>
                <a:ea typeface="Roboto Mono"/>
                <a:cs typeface="Roboto Mono"/>
                <a:sym typeface="Roboto Mono"/>
              </a:rPr>
              <a:t>true</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.setIncludePayload(</a:t>
            </a:r>
            <a:r>
              <a:rPr lang="en-US" sz="1800">
                <a:solidFill>
                  <a:srgbClr val="0033B3"/>
                </a:solidFill>
                <a:latin typeface="Roboto Mono"/>
                <a:ea typeface="Roboto Mono"/>
                <a:cs typeface="Roboto Mono"/>
                <a:sym typeface="Roboto Mono"/>
              </a:rPr>
              <a:t>true</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.setMaxPayloadLength(</a:t>
            </a:r>
            <a:r>
              <a:rPr lang="en-US" sz="1800">
                <a:solidFill>
                  <a:srgbClr val="1750EB"/>
                </a:solidFill>
                <a:latin typeface="Roboto Mono"/>
                <a:ea typeface="Roboto Mono"/>
                <a:cs typeface="Roboto Mono"/>
                <a:sym typeface="Roboto Mono"/>
              </a:rPr>
              <a:t>10000</a:t>
            </a:r>
            <a:r>
              <a:rPr lang="en-US" sz="1800">
                <a:solidFill>
                  <a:srgbClr val="080808"/>
                </a:solidFill>
                <a:latin typeface="Roboto Mono"/>
                <a:ea typeface="Roboto Mono"/>
                <a:cs typeface="Roboto Mono"/>
                <a:sym typeface="Roboto Mono"/>
              </a:rPr>
              <a:t>); </a:t>
            </a:r>
            <a:r>
              <a:rPr lang="en-US" sz="1800" i="1">
                <a:solidFill>
                  <a:srgbClr val="8C8C8C"/>
                </a:solidFill>
                <a:latin typeface="Roboto Mono"/>
                <a:ea typeface="Roboto Mono"/>
                <a:cs typeface="Roboto Mono"/>
                <a:sym typeface="Roboto Mono"/>
              </a:rPr>
              <a:t>// Request body, default 50</a:t>
            </a:r>
            <a:endParaRPr sz="1800" i="1">
              <a:solidFill>
                <a:srgbClr val="8C8C8C"/>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i="1">
                <a:solidFill>
                  <a:srgbClr val="8C8C8C"/>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return </a:t>
            </a:r>
            <a:r>
              <a:rPr lang="en-US" sz="1800">
                <a:latin typeface="Roboto Mono"/>
                <a:ea typeface="Roboto Mono"/>
                <a:cs typeface="Roboto Mono"/>
                <a:sym typeface="Roboto Mono"/>
              </a:rPr>
              <a:t>filter</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solidFill>
                <a:srgbClr val="7F0055"/>
              </a:solidFill>
              <a:latin typeface="Roboto Mono"/>
              <a:ea typeface="Roboto Mono"/>
              <a:cs typeface="Roboto Mono"/>
              <a:sym typeface="Roboto Mono"/>
            </a:endParaRPr>
          </a:p>
        </p:txBody>
      </p:sp>
      <p:sp>
        <p:nvSpPr>
          <p:cNvPr id="240" name="Google Shape;240;gb0c714f4c2_0_58"/>
          <p:cNvSpPr txBox="1"/>
          <p:nvPr/>
        </p:nvSpPr>
        <p:spPr>
          <a:xfrm>
            <a:off x="446450" y="273200"/>
            <a:ext cx="115251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Verdana"/>
                <a:ea typeface="Verdana"/>
                <a:cs typeface="Verdana"/>
                <a:sym typeface="Verdana"/>
              </a:rPr>
              <a:t>Bước 1:</a:t>
            </a:r>
            <a:r>
              <a:rPr lang="en-US" sz="2400">
                <a:latin typeface="Verdana"/>
                <a:ea typeface="Verdana"/>
                <a:cs typeface="Verdana"/>
                <a:sym typeface="Verdana"/>
              </a:rPr>
              <a:t> Cấu hình bean </a:t>
            </a:r>
            <a:r>
              <a:rPr lang="en-US" sz="2400">
                <a:latin typeface="Roboto Mono"/>
                <a:ea typeface="Roboto Mono"/>
                <a:cs typeface="Roboto Mono"/>
                <a:sym typeface="Roboto Mono"/>
              </a:rPr>
              <a:t>CommonsRequestLoggingFilter</a:t>
            </a:r>
            <a:endParaRPr sz="2400">
              <a:latin typeface="Roboto Mono"/>
              <a:ea typeface="Roboto Mono"/>
              <a:cs typeface="Roboto Mono"/>
              <a:sym typeface="Roboto Mono"/>
            </a:endParaRPr>
          </a:p>
        </p:txBody>
      </p:sp>
      <p:sp>
        <p:nvSpPr>
          <p:cNvPr id="241" name="Google Shape;241;gb0c714f4c2_0_58"/>
          <p:cNvSpPr txBox="1"/>
          <p:nvPr/>
        </p:nvSpPr>
        <p:spPr>
          <a:xfrm>
            <a:off x="485850" y="4175400"/>
            <a:ext cx="115251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Verdana"/>
                <a:ea typeface="Verdana"/>
                <a:cs typeface="Verdana"/>
                <a:sym typeface="Verdana"/>
              </a:rPr>
              <a:t>Bước 2:</a:t>
            </a:r>
            <a:r>
              <a:rPr lang="en-US" sz="2400">
                <a:latin typeface="Verdana"/>
                <a:ea typeface="Verdana"/>
                <a:cs typeface="Verdana"/>
                <a:sym typeface="Verdana"/>
              </a:rPr>
              <a:t> Enable log trong file </a:t>
            </a:r>
            <a:r>
              <a:rPr lang="en-US" sz="2400" i="1">
                <a:latin typeface="Verdana"/>
                <a:ea typeface="Verdana"/>
                <a:cs typeface="Verdana"/>
                <a:sym typeface="Verdana"/>
              </a:rPr>
              <a:t>application.yml</a:t>
            </a:r>
            <a:endParaRPr sz="2400" i="1">
              <a:latin typeface="Roboto Mono"/>
              <a:ea typeface="Roboto Mono"/>
              <a:cs typeface="Roboto Mono"/>
              <a:sym typeface="Roboto Mono"/>
            </a:endParaRPr>
          </a:p>
        </p:txBody>
      </p:sp>
      <p:sp>
        <p:nvSpPr>
          <p:cNvPr id="242" name="Google Shape;242;gb0c714f4c2_0_58"/>
          <p:cNvSpPr txBox="1"/>
          <p:nvPr/>
        </p:nvSpPr>
        <p:spPr>
          <a:xfrm>
            <a:off x="485850" y="4707925"/>
            <a:ext cx="11330100" cy="1088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0033B3"/>
                </a:solidFill>
                <a:latin typeface="Roboto Mono"/>
                <a:ea typeface="Roboto Mono"/>
                <a:cs typeface="Roboto Mono"/>
                <a:sym typeface="Roboto Mono"/>
              </a:rPr>
              <a:t>logging</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level</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org.springframework.web.filter.CommonsRequestLoggingFilter</a:t>
            </a:r>
            <a:r>
              <a:rPr lang="en-US" sz="1800">
                <a:solidFill>
                  <a:srgbClr val="080808"/>
                </a:solidFill>
                <a:latin typeface="Roboto Mono"/>
                <a:ea typeface="Roboto Mono"/>
                <a:cs typeface="Roboto Mono"/>
                <a:sym typeface="Roboto Mono"/>
              </a:rPr>
              <a:t>: DEBUG</a:t>
            </a:r>
            <a:endParaRPr sz="1800">
              <a:solidFill>
                <a:srgbClr val="7F0055"/>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b0c714f4c2_0_72"/>
          <p:cNvSpPr txBox="1"/>
          <p:nvPr/>
        </p:nvSpPr>
        <p:spPr>
          <a:xfrm>
            <a:off x="466000" y="718750"/>
            <a:ext cx="11349900" cy="5999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a:latin typeface="Roboto Mono"/>
                <a:ea typeface="Roboto Mono"/>
                <a:cs typeface="Roboto Mono"/>
                <a:sym typeface="Roboto Mono"/>
              </a:rPr>
              <a:t>Before request [POST /api/v1/tasks, client=0:0:0:0:0:0:0:1, headers=[user-agent:"PostmanRuntime/7.26.8", accept:"*/*", postman-token:"9a95e8b0-194a-497a-bb73-d4f6db22f732", host:"localhost:8080", accept-encoding:"gzip, deflate, br", connection:"keep-alive", content-length:"42", Content-Type:"application/json;charset=UTF-8"]]</a:t>
            </a:r>
            <a:endParaRPr sz="2400">
              <a:latin typeface="Roboto Mono"/>
              <a:ea typeface="Roboto Mono"/>
              <a:cs typeface="Roboto Mono"/>
              <a:sym typeface="Roboto Mono"/>
            </a:endParaRPr>
          </a:p>
          <a:p>
            <a:pPr marL="0" lvl="0" indent="0" algn="l" rtl="0">
              <a:lnSpc>
                <a:spcPct val="100000"/>
              </a:lnSpc>
              <a:spcBef>
                <a:spcPts val="0"/>
              </a:spcBef>
              <a:spcAft>
                <a:spcPts val="0"/>
              </a:spcAft>
              <a:buNone/>
            </a:pPr>
            <a:endParaRPr sz="2400">
              <a:latin typeface="Roboto Mono"/>
              <a:ea typeface="Roboto Mono"/>
              <a:cs typeface="Roboto Mono"/>
              <a:sym typeface="Roboto Mono"/>
            </a:endParaRPr>
          </a:p>
          <a:p>
            <a:pPr marL="0" lvl="0" indent="0" algn="l" rtl="0">
              <a:lnSpc>
                <a:spcPct val="100000"/>
              </a:lnSpc>
              <a:spcBef>
                <a:spcPts val="0"/>
              </a:spcBef>
              <a:spcAft>
                <a:spcPts val="0"/>
              </a:spcAft>
              <a:buNone/>
            </a:pPr>
            <a:r>
              <a:rPr lang="en-US" sz="2400">
                <a:latin typeface="Roboto Mono"/>
                <a:ea typeface="Roboto Mono"/>
                <a:cs typeface="Roboto Mono"/>
                <a:sym typeface="Roboto Mono"/>
              </a:rPr>
              <a:t>After request [POST /api/v1/tasks, client=0:0:0:0:0:0:0:1, headers=[user-agent:"PostmanRuntime/7.26.8", accept:"*/*", postman-token:"9a95e8b0-194a-497a-bb73-d4f6db22f732", host:"localhost:8080", accept-encoding:"gzip, deflate, br", connection:"keep-alive", content-length:"42", Content-Type:"application/json;charset=UTF-8"], payload={</a:t>
            </a:r>
            <a:endParaRPr sz="2400">
              <a:latin typeface="Roboto Mono"/>
              <a:ea typeface="Roboto Mono"/>
              <a:cs typeface="Roboto Mono"/>
              <a:sym typeface="Roboto Mono"/>
            </a:endParaRPr>
          </a:p>
          <a:p>
            <a:pPr marL="0" lvl="0" indent="0" algn="l" rtl="0">
              <a:lnSpc>
                <a:spcPct val="100000"/>
              </a:lnSpc>
              <a:spcBef>
                <a:spcPts val="0"/>
              </a:spcBef>
              <a:spcAft>
                <a:spcPts val="0"/>
              </a:spcAft>
              <a:buNone/>
            </a:pPr>
            <a:r>
              <a:rPr lang="en-US" sz="2400">
                <a:latin typeface="Roboto Mono"/>
                <a:ea typeface="Roboto Mono"/>
                <a:cs typeface="Roboto Mono"/>
                <a:sym typeface="Roboto Mono"/>
              </a:rPr>
              <a:t>    "title": "Learning",</a:t>
            </a:r>
            <a:endParaRPr sz="2400">
              <a:latin typeface="Roboto Mono"/>
              <a:ea typeface="Roboto Mono"/>
              <a:cs typeface="Roboto Mono"/>
              <a:sym typeface="Roboto Mono"/>
            </a:endParaRPr>
          </a:p>
          <a:p>
            <a:pPr marL="0" lvl="0" indent="0" algn="l" rtl="0">
              <a:lnSpc>
                <a:spcPct val="100000"/>
              </a:lnSpc>
              <a:spcBef>
                <a:spcPts val="0"/>
              </a:spcBef>
              <a:spcAft>
                <a:spcPts val="0"/>
              </a:spcAft>
              <a:buNone/>
            </a:pPr>
            <a:r>
              <a:rPr lang="en-US" sz="2400">
                <a:latin typeface="Roboto Mono"/>
                <a:ea typeface="Roboto Mono"/>
                <a:cs typeface="Roboto Mono"/>
                <a:sym typeface="Roboto Mono"/>
              </a:rPr>
              <a:t>    "priority": 10</a:t>
            </a:r>
            <a:endParaRPr sz="2400">
              <a:latin typeface="Roboto Mono"/>
              <a:ea typeface="Roboto Mono"/>
              <a:cs typeface="Roboto Mono"/>
              <a:sym typeface="Roboto Mono"/>
            </a:endParaRPr>
          </a:p>
          <a:p>
            <a:pPr marL="0" lvl="0" indent="0" algn="l" rtl="0">
              <a:lnSpc>
                <a:spcPct val="100000"/>
              </a:lnSpc>
              <a:spcBef>
                <a:spcPts val="0"/>
              </a:spcBef>
              <a:spcAft>
                <a:spcPts val="0"/>
              </a:spcAft>
              <a:buNone/>
            </a:pPr>
            <a:r>
              <a:rPr lang="en-US" sz="2400">
                <a:latin typeface="Roboto Mono"/>
                <a:ea typeface="Roboto Mono"/>
                <a:cs typeface="Roboto Mono"/>
                <a:sym typeface="Roboto Mono"/>
              </a:rPr>
              <a:t>}]</a:t>
            </a:r>
            <a:endParaRPr sz="2400">
              <a:latin typeface="Roboto Mono"/>
              <a:ea typeface="Roboto Mono"/>
              <a:cs typeface="Roboto Mono"/>
              <a:sym typeface="Roboto Mono"/>
            </a:endParaRPr>
          </a:p>
          <a:p>
            <a:pPr marL="0" lvl="0" indent="0" algn="l" rtl="0">
              <a:lnSpc>
                <a:spcPct val="100000"/>
              </a:lnSpc>
              <a:spcBef>
                <a:spcPts val="0"/>
              </a:spcBef>
              <a:spcAft>
                <a:spcPts val="0"/>
              </a:spcAft>
              <a:buNone/>
            </a:pPr>
            <a:endParaRPr sz="1800">
              <a:solidFill>
                <a:srgbClr val="7F0055"/>
              </a:solidFill>
              <a:latin typeface="Roboto Mono"/>
              <a:ea typeface="Roboto Mono"/>
              <a:cs typeface="Roboto Mono"/>
              <a:sym typeface="Roboto Mono"/>
            </a:endParaRPr>
          </a:p>
        </p:txBody>
      </p:sp>
      <p:sp>
        <p:nvSpPr>
          <p:cNvPr id="249" name="Google Shape;249;gb0c714f4c2_0_72"/>
          <p:cNvSpPr txBox="1"/>
          <p:nvPr/>
        </p:nvSpPr>
        <p:spPr>
          <a:xfrm>
            <a:off x="446450" y="197000"/>
            <a:ext cx="115251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Verdana"/>
                <a:ea typeface="Verdana"/>
                <a:cs typeface="Verdana"/>
                <a:sym typeface="Verdana"/>
              </a:rPr>
              <a:t>Kết quả:</a:t>
            </a:r>
            <a:endParaRPr sz="2400">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b0c714f4c2_0_82"/>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200"/>
              <a:t>Cách 2: Viết custom filter </a:t>
            </a:r>
            <a:endParaRPr sz="3200"/>
          </a:p>
        </p:txBody>
      </p:sp>
      <p:sp>
        <p:nvSpPr>
          <p:cNvPr id="255" name="Google Shape;255;gb0c714f4c2_0_82"/>
          <p:cNvSpPr txBox="1">
            <a:spLocks noGrp="1"/>
          </p:cNvSpPr>
          <p:nvPr>
            <p:ph type="body" idx="1"/>
          </p:nvPr>
        </p:nvSpPr>
        <p:spPr>
          <a:xfrm>
            <a:off x="275850" y="1362200"/>
            <a:ext cx="11689200" cy="5120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800">
                <a:solidFill>
                  <a:srgbClr val="1A1A1A"/>
                </a:solidFill>
              </a:rPr>
              <a:t>Chúng ta sẽ viết một custom filter extends class </a:t>
            </a:r>
            <a:r>
              <a:rPr lang="en-US" sz="2800">
                <a:solidFill>
                  <a:srgbClr val="1A1A1A"/>
                </a:solidFill>
                <a:latin typeface="Roboto Mono"/>
                <a:ea typeface="Roboto Mono"/>
                <a:cs typeface="Roboto Mono"/>
                <a:sym typeface="Roboto Mono"/>
              </a:rPr>
              <a:t>OncePerRequestFilter</a:t>
            </a:r>
            <a:r>
              <a:rPr lang="en-US" sz="2800">
                <a:solidFill>
                  <a:srgbClr val="1A1A1A"/>
                </a:solidFill>
              </a:rPr>
              <a:t> của Spring.</a:t>
            </a:r>
            <a:endParaRPr sz="2800">
              <a:solidFill>
                <a:srgbClr val="1A1A1A"/>
              </a:solidFill>
            </a:endParaRPr>
          </a:p>
          <a:p>
            <a:pPr marL="0" lvl="0" indent="0" algn="just" rtl="0">
              <a:lnSpc>
                <a:spcPct val="150000"/>
              </a:lnSpc>
              <a:spcBef>
                <a:spcPts val="0"/>
              </a:spcBef>
              <a:spcAft>
                <a:spcPts val="0"/>
              </a:spcAft>
              <a:buNone/>
            </a:pPr>
            <a:br>
              <a:rPr lang="en-US" sz="2800">
                <a:solidFill>
                  <a:srgbClr val="1A1A1A"/>
                </a:solidFill>
              </a:rPr>
            </a:br>
            <a:r>
              <a:rPr lang="en-US" sz="2800" b="1">
                <a:solidFill>
                  <a:srgbClr val="1A1A1A"/>
                </a:solidFill>
              </a:rPr>
              <a:t>Ưu điểm:</a:t>
            </a:r>
            <a:endParaRPr sz="2800" b="1">
              <a:solidFill>
                <a:srgbClr val="1A1A1A"/>
              </a:solidFill>
            </a:endParaRPr>
          </a:p>
          <a:p>
            <a:pPr marL="0" lvl="0" indent="0" algn="just" rtl="0">
              <a:lnSpc>
                <a:spcPct val="150000"/>
              </a:lnSpc>
              <a:spcBef>
                <a:spcPts val="0"/>
              </a:spcBef>
              <a:spcAft>
                <a:spcPts val="0"/>
              </a:spcAft>
              <a:buNone/>
            </a:pPr>
            <a:r>
              <a:rPr lang="en-US" sz="2800" b="1">
                <a:solidFill>
                  <a:srgbClr val="1BD21B"/>
                </a:solidFill>
                <a:highlight>
                  <a:schemeClr val="lt1"/>
                </a:highlight>
              </a:rPr>
              <a:t>✓</a:t>
            </a:r>
            <a:r>
              <a:rPr lang="en-US" sz="2800">
                <a:solidFill>
                  <a:srgbClr val="FF0000"/>
                </a:solidFill>
                <a:highlight>
                  <a:srgbClr val="F8F9FA"/>
                </a:highlight>
              </a:rPr>
              <a:t> </a:t>
            </a:r>
            <a:r>
              <a:rPr lang="en-US" sz="2800">
                <a:solidFill>
                  <a:srgbClr val="1A1A1A"/>
                </a:solidFill>
              </a:rPr>
              <a:t>Dễ dàng custom log format</a:t>
            </a:r>
            <a:endParaRPr sz="2800">
              <a:solidFill>
                <a:srgbClr val="1A1A1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b0c714f4c2_0_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Nội dung</a:t>
            </a:r>
            <a:endParaRPr sz="3450"/>
          </a:p>
        </p:txBody>
      </p:sp>
      <p:sp>
        <p:nvSpPr>
          <p:cNvPr id="82" name="Google Shape;82;gb0c714f4c2_0_0"/>
          <p:cNvSpPr txBox="1">
            <a:spLocks noGrp="1"/>
          </p:cNvSpPr>
          <p:nvPr>
            <p:ph type="body" idx="1"/>
          </p:nvPr>
        </p:nvSpPr>
        <p:spPr>
          <a:xfrm>
            <a:off x="352050" y="1588025"/>
            <a:ext cx="11689200" cy="4026300"/>
          </a:xfrm>
          <a:prstGeom prst="rect">
            <a:avLst/>
          </a:prstGeom>
          <a:noFill/>
          <a:ln>
            <a:noFill/>
          </a:ln>
        </p:spPr>
        <p:txBody>
          <a:bodyPr spcFirstLastPara="1" wrap="square" lIns="91425" tIns="91425" rIns="91425" bIns="91425" anchor="t" anchorCtr="0">
            <a:noAutofit/>
          </a:bodyPr>
          <a:lstStyle/>
          <a:p>
            <a:pPr marL="457200" lvl="0" indent="-406400" algn="l" rtl="0">
              <a:lnSpc>
                <a:spcPct val="150000"/>
              </a:lnSpc>
              <a:spcBef>
                <a:spcPts val="0"/>
              </a:spcBef>
              <a:spcAft>
                <a:spcPts val="0"/>
              </a:spcAft>
              <a:buClr>
                <a:srgbClr val="1A1A1A"/>
              </a:buClr>
              <a:buSzPts val="2800"/>
              <a:buChar char="●"/>
            </a:pPr>
            <a:r>
              <a:rPr lang="en-US" sz="2800">
                <a:solidFill>
                  <a:srgbClr val="1A1A1A"/>
                </a:solidFill>
              </a:rPr>
              <a:t>Error Handling</a:t>
            </a:r>
            <a:endParaRPr sz="2800">
              <a:solidFill>
                <a:srgbClr val="1A1A1A"/>
              </a:solidFill>
            </a:endParaRPr>
          </a:p>
          <a:p>
            <a:pPr marL="457200" lvl="0" indent="-406400" algn="l" rtl="0">
              <a:lnSpc>
                <a:spcPct val="150000"/>
              </a:lnSpc>
              <a:spcBef>
                <a:spcPts val="0"/>
              </a:spcBef>
              <a:spcAft>
                <a:spcPts val="0"/>
              </a:spcAft>
              <a:buClr>
                <a:srgbClr val="1A1A1A"/>
              </a:buClr>
              <a:buSzPts val="2800"/>
              <a:buChar char="●"/>
            </a:pPr>
            <a:r>
              <a:rPr lang="en-US" sz="2800">
                <a:solidFill>
                  <a:srgbClr val="1A1A1A"/>
                </a:solidFill>
              </a:rPr>
              <a:t>Logging</a:t>
            </a:r>
            <a:endParaRPr sz="2800">
              <a:solidFill>
                <a:srgbClr val="1A1A1A"/>
              </a:solidFill>
            </a:endParaRPr>
          </a:p>
          <a:p>
            <a:pPr marL="457200" lvl="0" indent="-406400" algn="l" rtl="0">
              <a:lnSpc>
                <a:spcPct val="150000"/>
              </a:lnSpc>
              <a:spcBef>
                <a:spcPts val="0"/>
              </a:spcBef>
              <a:spcAft>
                <a:spcPts val="0"/>
              </a:spcAft>
              <a:buClr>
                <a:srgbClr val="1A1A1A"/>
              </a:buClr>
              <a:buSzPts val="2800"/>
              <a:buChar char="●"/>
            </a:pPr>
            <a:r>
              <a:rPr lang="en-US" sz="2800">
                <a:solidFill>
                  <a:schemeClr val="dk2"/>
                </a:solidFill>
              </a:rPr>
              <a:t>Caching</a:t>
            </a:r>
            <a:endParaRPr sz="2800">
              <a:solidFill>
                <a:srgbClr val="1A1A1A"/>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b0c714f4c2_0_100"/>
          <p:cNvSpPr txBox="1"/>
          <p:nvPr/>
        </p:nvSpPr>
        <p:spPr>
          <a:xfrm>
            <a:off x="216250" y="156525"/>
            <a:ext cx="11758200" cy="65613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9E880D"/>
                </a:solidFill>
                <a:latin typeface="Verdana"/>
                <a:ea typeface="Verdana"/>
                <a:cs typeface="Verdana"/>
                <a:sym typeface="Verdana"/>
              </a:rPr>
              <a:t>@Slf4j</a:t>
            </a:r>
            <a:endParaRPr sz="1800">
              <a:solidFill>
                <a:srgbClr val="9E880D"/>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9E880D"/>
                </a:solidFill>
                <a:latin typeface="Verdana"/>
                <a:ea typeface="Verdana"/>
                <a:cs typeface="Verdana"/>
                <a:sym typeface="Verdana"/>
              </a:rPr>
              <a:t>@Component</a:t>
            </a:r>
            <a:endParaRPr sz="1800">
              <a:solidFill>
                <a:srgbClr val="9E880D"/>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033B3"/>
                </a:solidFill>
                <a:latin typeface="Verdana"/>
                <a:ea typeface="Verdana"/>
                <a:cs typeface="Verdana"/>
                <a:sym typeface="Verdana"/>
              </a:rPr>
              <a:t>public class </a:t>
            </a:r>
            <a:r>
              <a:rPr lang="en-US" sz="1800">
                <a:latin typeface="Verdana"/>
                <a:ea typeface="Verdana"/>
                <a:cs typeface="Verdana"/>
                <a:sym typeface="Verdana"/>
              </a:rPr>
              <a:t>LoggingFilter </a:t>
            </a:r>
            <a:r>
              <a:rPr lang="en-US" sz="1800">
                <a:solidFill>
                  <a:srgbClr val="0033B3"/>
                </a:solidFill>
                <a:latin typeface="Verdana"/>
                <a:ea typeface="Verdana"/>
                <a:cs typeface="Verdana"/>
                <a:sym typeface="Verdana"/>
              </a:rPr>
              <a:t>extends </a:t>
            </a:r>
            <a:r>
              <a:rPr lang="en-US" sz="1800">
                <a:latin typeface="Verdana"/>
                <a:ea typeface="Verdana"/>
                <a:cs typeface="Verdana"/>
                <a:sym typeface="Verdana"/>
              </a:rPr>
              <a:t>OncePerRequestFilter </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9E880D"/>
                </a:solidFill>
                <a:latin typeface="Verdana"/>
                <a:ea typeface="Verdana"/>
                <a:cs typeface="Verdana"/>
                <a:sym typeface="Verdana"/>
              </a:rPr>
              <a:t>@Override</a:t>
            </a:r>
            <a:endParaRPr sz="1800">
              <a:solidFill>
                <a:srgbClr val="9E880D"/>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9E880D"/>
                </a:solidFill>
                <a:latin typeface="Verdana"/>
                <a:ea typeface="Verdana"/>
                <a:cs typeface="Verdana"/>
                <a:sym typeface="Verdana"/>
              </a:rPr>
              <a:t>   </a:t>
            </a:r>
            <a:r>
              <a:rPr lang="en-US" sz="1800">
                <a:solidFill>
                  <a:srgbClr val="0033B3"/>
                </a:solidFill>
                <a:latin typeface="Verdana"/>
                <a:ea typeface="Verdana"/>
                <a:cs typeface="Verdana"/>
                <a:sym typeface="Verdana"/>
              </a:rPr>
              <a:t>protected void </a:t>
            </a:r>
            <a:r>
              <a:rPr lang="en-US" sz="1800">
                <a:solidFill>
                  <a:srgbClr val="00627A"/>
                </a:solidFill>
                <a:latin typeface="Verdana"/>
                <a:ea typeface="Verdana"/>
                <a:cs typeface="Verdana"/>
                <a:sym typeface="Verdana"/>
              </a:rPr>
              <a:t>doFilterInternal</a:t>
            </a:r>
            <a:r>
              <a:rPr lang="en-US" sz="1800">
                <a:solidFill>
                  <a:srgbClr val="080808"/>
                </a:solidFill>
                <a:latin typeface="Verdana"/>
                <a:ea typeface="Verdana"/>
                <a:cs typeface="Verdana"/>
                <a:sym typeface="Verdana"/>
              </a:rPr>
              <a:t>(</a:t>
            </a:r>
            <a:r>
              <a:rPr lang="en-US" sz="1800">
                <a:latin typeface="Verdana"/>
                <a:ea typeface="Verdana"/>
                <a:cs typeface="Verdana"/>
                <a:sym typeface="Verdana"/>
              </a:rPr>
              <a:t>HttpServletRequest </a:t>
            </a:r>
            <a:r>
              <a:rPr lang="en-US" sz="1800">
                <a:solidFill>
                  <a:srgbClr val="080808"/>
                </a:solidFill>
                <a:latin typeface="Verdana"/>
                <a:ea typeface="Verdana"/>
                <a:cs typeface="Verdana"/>
                <a:sym typeface="Verdana"/>
              </a:rPr>
              <a:t>request, </a:t>
            </a:r>
            <a:r>
              <a:rPr lang="en-US" sz="1800">
                <a:latin typeface="Verdana"/>
                <a:ea typeface="Verdana"/>
                <a:cs typeface="Verdana"/>
                <a:sym typeface="Verdana"/>
              </a:rPr>
              <a:t>HttpServletResponse </a:t>
            </a:r>
            <a:r>
              <a:rPr lang="en-US" sz="1800">
                <a:solidFill>
                  <a:srgbClr val="080808"/>
                </a:solidFill>
                <a:latin typeface="Verdana"/>
                <a:ea typeface="Verdana"/>
                <a:cs typeface="Verdana"/>
                <a:sym typeface="Verdana"/>
              </a:rPr>
              <a:t>response, </a:t>
            </a:r>
            <a:r>
              <a:rPr lang="en-US" sz="1800">
                <a:latin typeface="Verdana"/>
                <a:ea typeface="Verdana"/>
                <a:cs typeface="Verdana"/>
                <a:sym typeface="Verdana"/>
              </a:rPr>
              <a:t>FilterChain </a:t>
            </a:r>
            <a:r>
              <a:rPr lang="en-US" sz="1800">
                <a:solidFill>
                  <a:srgbClr val="080808"/>
                </a:solidFill>
                <a:latin typeface="Verdana"/>
                <a:ea typeface="Verdana"/>
                <a:cs typeface="Verdana"/>
                <a:sym typeface="Verdana"/>
              </a:rPr>
              <a:t>filterChain) </a:t>
            </a:r>
            <a:r>
              <a:rPr lang="en-US" sz="1800">
                <a:solidFill>
                  <a:srgbClr val="0033B3"/>
                </a:solidFill>
                <a:latin typeface="Verdana"/>
                <a:ea typeface="Verdana"/>
                <a:cs typeface="Verdana"/>
                <a:sym typeface="Verdana"/>
              </a:rPr>
              <a:t>throws </a:t>
            </a:r>
            <a:r>
              <a:rPr lang="en-US" sz="1800">
                <a:latin typeface="Verdana"/>
                <a:ea typeface="Verdana"/>
                <a:cs typeface="Verdana"/>
                <a:sym typeface="Verdana"/>
              </a:rPr>
              <a:t>ServletException</a:t>
            </a: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IOException </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i="1">
                <a:solidFill>
                  <a:srgbClr val="8C8C8C"/>
                </a:solidFill>
                <a:latin typeface="Verdana"/>
                <a:ea typeface="Verdana"/>
                <a:cs typeface="Verdana"/>
                <a:sym typeface="Verdana"/>
              </a:rPr>
              <a:t>// We CANNOT simply read the request body here</a:t>
            </a:r>
            <a:endParaRPr sz="1800" i="1">
              <a:solidFill>
                <a:srgbClr val="8C8C8C"/>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 Because the InputStream would be consumed and cannot be read again by the actual processing/server</a:t>
            </a:r>
            <a:endParaRPr sz="1800" i="1">
              <a:solidFill>
                <a:srgbClr val="8C8C8C"/>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a:t>
            </a:r>
            <a:r>
              <a:rPr lang="en-US" sz="1800">
                <a:latin typeface="Verdana"/>
                <a:ea typeface="Verdana"/>
                <a:cs typeface="Verdana"/>
                <a:sym typeface="Verdana"/>
              </a:rPr>
              <a:t>ContentCachingRequestWrapper wrappedRequest </a:t>
            </a: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new </a:t>
            </a:r>
            <a:r>
              <a:rPr lang="en-US" sz="1800">
                <a:solidFill>
                  <a:srgbClr val="080808"/>
                </a:solidFill>
                <a:latin typeface="Verdana"/>
                <a:ea typeface="Verdana"/>
                <a:cs typeface="Verdana"/>
                <a:sym typeface="Verdana"/>
              </a:rPr>
              <a:t>ContentCachingRequestWrapper(request);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ContentCachingResponseWrapper wrappedResponse </a:t>
            </a: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new </a:t>
            </a:r>
            <a:r>
              <a:rPr lang="en-US" sz="1800">
                <a:solidFill>
                  <a:srgbClr val="080808"/>
                </a:solidFill>
                <a:latin typeface="Verdana"/>
                <a:ea typeface="Verdana"/>
                <a:cs typeface="Verdana"/>
                <a:sym typeface="Verdana"/>
              </a:rPr>
              <a:t>ContentCachingResponseWrapper(response);</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filterChain.doFilter(</a:t>
            </a:r>
            <a:r>
              <a:rPr lang="en-US" sz="1800">
                <a:latin typeface="Verdana"/>
                <a:ea typeface="Verdana"/>
                <a:cs typeface="Verdana"/>
                <a:sym typeface="Verdana"/>
              </a:rPr>
              <a:t>wrappedRequest</a:t>
            </a: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wrappedResponse</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i="1">
                <a:solidFill>
                  <a:srgbClr val="8C8C8C"/>
                </a:solidFill>
                <a:latin typeface="Verdana"/>
                <a:ea typeface="Verdana"/>
                <a:cs typeface="Verdana"/>
                <a:sym typeface="Verdana"/>
              </a:rPr>
              <a:t>// We can only log the request body AFTER the request has been made and ContentCachingRequestWrapper did its work</a:t>
            </a:r>
            <a:endParaRPr sz="1800" i="1">
              <a:solidFill>
                <a:srgbClr val="8C8C8C"/>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a:t>
            </a:r>
            <a:r>
              <a:rPr lang="en-US" sz="1800">
                <a:latin typeface="Verdana"/>
                <a:ea typeface="Verdana"/>
                <a:cs typeface="Verdana"/>
                <a:sym typeface="Verdana"/>
              </a:rPr>
              <a:t>String requestBody </a:t>
            </a: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this</a:t>
            </a:r>
            <a:r>
              <a:rPr lang="en-US" sz="1800">
                <a:solidFill>
                  <a:srgbClr val="080808"/>
                </a:solidFill>
                <a:latin typeface="Verdana"/>
                <a:ea typeface="Verdana"/>
                <a:cs typeface="Verdana"/>
                <a:sym typeface="Verdana"/>
              </a:rPr>
              <a:t>.getContentAsString(</a:t>
            </a:r>
            <a:r>
              <a:rPr lang="en-US" sz="1800">
                <a:latin typeface="Verdana"/>
                <a:ea typeface="Verdana"/>
                <a:cs typeface="Verdana"/>
                <a:sym typeface="Verdana"/>
              </a:rPr>
              <a:t>wrappedRequest</a:t>
            </a:r>
            <a:r>
              <a:rPr lang="en-US" sz="1800">
                <a:solidFill>
                  <a:srgbClr val="080808"/>
                </a:solidFill>
                <a:latin typeface="Verdana"/>
                <a:ea typeface="Verdana"/>
                <a:cs typeface="Verdana"/>
                <a:sym typeface="Verdana"/>
              </a:rPr>
              <a:t>.getContentAsByteArray());</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b0c714f4c2_0_93"/>
          <p:cNvSpPr txBox="1"/>
          <p:nvPr/>
        </p:nvSpPr>
        <p:spPr>
          <a:xfrm>
            <a:off x="466000" y="156525"/>
            <a:ext cx="11349900" cy="65613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1A1A1A"/>
                </a:solidFill>
                <a:latin typeface="Verdana"/>
                <a:ea typeface="Verdana"/>
                <a:cs typeface="Verdana"/>
                <a:sym typeface="Verdana"/>
              </a:rPr>
              <a:t>...</a:t>
            </a:r>
            <a:endParaRPr sz="1800">
              <a:solidFill>
                <a:srgbClr val="1A1A1A"/>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 Full request URL</a:t>
            </a:r>
            <a:endParaRPr sz="1800" i="1">
              <a:solidFill>
                <a:srgbClr val="8C8C8C"/>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a:t>
            </a:r>
            <a:r>
              <a:rPr lang="en-US" sz="1800">
                <a:latin typeface="Verdana"/>
                <a:ea typeface="Verdana"/>
                <a:cs typeface="Verdana"/>
                <a:sym typeface="Verdana"/>
              </a:rPr>
              <a:t>StringBuffer requestURL </a:t>
            </a:r>
            <a:r>
              <a:rPr lang="en-US" sz="1800">
                <a:solidFill>
                  <a:srgbClr val="080808"/>
                </a:solidFill>
                <a:latin typeface="Verdana"/>
                <a:ea typeface="Verdana"/>
                <a:cs typeface="Verdana"/>
                <a:sym typeface="Verdana"/>
              </a:rPr>
              <a:t>= request.getRequestURL();</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String queryString </a:t>
            </a:r>
            <a:r>
              <a:rPr lang="en-US" sz="1800">
                <a:solidFill>
                  <a:srgbClr val="080808"/>
                </a:solidFill>
                <a:latin typeface="Verdana"/>
                <a:ea typeface="Verdana"/>
                <a:cs typeface="Verdana"/>
                <a:sym typeface="Verdana"/>
              </a:rPr>
              <a:t>= request.getQueryString();</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if </a:t>
            </a:r>
            <a:r>
              <a:rPr lang="en-US" sz="1800">
                <a:solidFill>
                  <a:srgbClr val="080808"/>
                </a:solidFill>
                <a:latin typeface="Verdana"/>
                <a:ea typeface="Verdana"/>
                <a:cs typeface="Verdana"/>
                <a:sym typeface="Verdana"/>
              </a:rPr>
              <a:t>(</a:t>
            </a:r>
            <a:r>
              <a:rPr lang="en-US" sz="1800">
                <a:latin typeface="Verdana"/>
                <a:ea typeface="Verdana"/>
                <a:cs typeface="Verdana"/>
                <a:sym typeface="Verdana"/>
              </a:rPr>
              <a:t>queryString </a:t>
            </a: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null</a:t>
            </a: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requestURL</a:t>
            </a:r>
            <a:r>
              <a:rPr lang="en-US" sz="1800">
                <a:solidFill>
                  <a:srgbClr val="080808"/>
                </a:solidFill>
                <a:latin typeface="Verdana"/>
                <a:ea typeface="Verdana"/>
                <a:cs typeface="Verdana"/>
                <a:sym typeface="Verdana"/>
              </a:rPr>
              <a:t>.append(</a:t>
            </a:r>
            <a:r>
              <a:rPr lang="en-US" sz="1800">
                <a:solidFill>
                  <a:srgbClr val="067D17"/>
                </a:solidFill>
                <a:latin typeface="Verdana"/>
                <a:ea typeface="Verdana"/>
                <a:cs typeface="Verdana"/>
                <a:sym typeface="Verdana"/>
              </a:rPr>
              <a:t>"?"</a:t>
            </a:r>
            <a:r>
              <a:rPr lang="en-US" sz="1800">
                <a:solidFill>
                  <a:srgbClr val="080808"/>
                </a:solidFill>
                <a:latin typeface="Verdana"/>
                <a:ea typeface="Verdana"/>
                <a:cs typeface="Verdana"/>
                <a:sym typeface="Verdana"/>
              </a:rPr>
              <a:t>).append(</a:t>
            </a:r>
            <a:r>
              <a:rPr lang="en-US" sz="1800">
                <a:latin typeface="Verdana"/>
                <a:ea typeface="Verdana"/>
                <a:cs typeface="Verdana"/>
                <a:sym typeface="Verdana"/>
              </a:rPr>
              <a:t>queryString</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i="1">
                <a:solidFill>
                  <a:srgbClr val="871094"/>
                </a:solidFill>
                <a:latin typeface="Verdana"/>
                <a:ea typeface="Verdana"/>
                <a:cs typeface="Verdana"/>
                <a:sym typeface="Verdana"/>
              </a:rPr>
              <a:t>log</a:t>
            </a:r>
            <a:r>
              <a:rPr lang="en-US" sz="1800">
                <a:solidFill>
                  <a:srgbClr val="080808"/>
                </a:solidFill>
                <a:latin typeface="Verdana"/>
                <a:ea typeface="Verdana"/>
                <a:cs typeface="Verdana"/>
                <a:sym typeface="Verdana"/>
              </a:rPr>
              <a:t>.debug(</a:t>
            </a:r>
            <a:r>
              <a:rPr lang="en-US" sz="1800">
                <a:solidFill>
                  <a:srgbClr val="067D17"/>
                </a:solidFill>
                <a:latin typeface="Verdana"/>
                <a:ea typeface="Verdana"/>
                <a:cs typeface="Verdana"/>
                <a:sym typeface="Verdana"/>
              </a:rPr>
              <a:t>"{} {} {}"</a:t>
            </a:r>
            <a:r>
              <a:rPr lang="en-US" sz="1800">
                <a:solidFill>
                  <a:srgbClr val="080808"/>
                </a:solidFill>
                <a:latin typeface="Verdana"/>
                <a:ea typeface="Verdana"/>
                <a:cs typeface="Verdana"/>
                <a:sym typeface="Verdana"/>
              </a:rPr>
              <a:t>, request.getMethod(), </a:t>
            </a:r>
            <a:r>
              <a:rPr lang="en-US" sz="1800">
                <a:latin typeface="Verdana"/>
                <a:ea typeface="Verdana"/>
                <a:cs typeface="Verdana"/>
                <a:sym typeface="Verdana"/>
              </a:rPr>
              <a:t>requestURL</a:t>
            </a: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requestBody</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i="1">
                <a:solidFill>
                  <a:srgbClr val="8C8C8C"/>
                </a:solidFill>
                <a:latin typeface="Verdana"/>
                <a:ea typeface="Verdana"/>
                <a:cs typeface="Verdana"/>
                <a:sym typeface="Verdana"/>
              </a:rPr>
              <a:t>// Client would not receive response unless call this method</a:t>
            </a:r>
            <a:endParaRPr sz="1800" i="1">
              <a:solidFill>
                <a:srgbClr val="8C8C8C"/>
              </a:solidFill>
              <a:latin typeface="Verdana"/>
              <a:ea typeface="Verdana"/>
              <a:cs typeface="Verdana"/>
              <a:sym typeface="Verdana"/>
            </a:endParaRPr>
          </a:p>
          <a:p>
            <a:pPr marL="0" lvl="0" indent="0" algn="l" rtl="0">
              <a:lnSpc>
                <a:spcPct val="100000"/>
              </a:lnSpc>
              <a:spcBef>
                <a:spcPts val="0"/>
              </a:spcBef>
              <a:spcAft>
                <a:spcPts val="0"/>
              </a:spcAft>
              <a:buNone/>
            </a:pPr>
            <a:r>
              <a:rPr lang="en-US" sz="1800" i="1">
                <a:solidFill>
                  <a:srgbClr val="8C8C8C"/>
                </a:solidFill>
                <a:latin typeface="Verdana"/>
                <a:ea typeface="Verdana"/>
                <a:cs typeface="Verdana"/>
                <a:sym typeface="Verdana"/>
              </a:rPr>
              <a:t>       </a:t>
            </a:r>
            <a:r>
              <a:rPr lang="en-US" sz="1800">
                <a:latin typeface="Verdana"/>
                <a:ea typeface="Verdana"/>
                <a:cs typeface="Verdana"/>
                <a:sym typeface="Verdana"/>
              </a:rPr>
              <a:t>wrappedResponse</a:t>
            </a:r>
            <a:r>
              <a:rPr lang="en-US" sz="1800">
                <a:solidFill>
                  <a:srgbClr val="080808"/>
                </a:solidFill>
                <a:latin typeface="Verdana"/>
                <a:ea typeface="Verdana"/>
                <a:cs typeface="Verdana"/>
                <a:sym typeface="Verdana"/>
              </a:rPr>
              <a:t>.copyBodyToResponse();</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private </a:t>
            </a:r>
            <a:r>
              <a:rPr lang="en-US" sz="1800">
                <a:latin typeface="Verdana"/>
                <a:ea typeface="Verdana"/>
                <a:cs typeface="Verdana"/>
                <a:sym typeface="Verdana"/>
              </a:rPr>
              <a:t>String </a:t>
            </a:r>
            <a:r>
              <a:rPr lang="en-US" sz="1800">
                <a:solidFill>
                  <a:srgbClr val="00627A"/>
                </a:solidFill>
                <a:latin typeface="Verdana"/>
                <a:ea typeface="Verdana"/>
                <a:cs typeface="Verdana"/>
                <a:sym typeface="Verdana"/>
              </a:rPr>
              <a:t>getContentAsString</a:t>
            </a:r>
            <a:r>
              <a:rPr lang="en-US" sz="1800">
                <a:solidFill>
                  <a:srgbClr val="080808"/>
                </a:solidFill>
                <a:latin typeface="Verdana"/>
                <a:ea typeface="Verdana"/>
                <a:cs typeface="Verdana"/>
                <a:sym typeface="Verdana"/>
              </a:rPr>
              <a:t>(</a:t>
            </a:r>
            <a:r>
              <a:rPr lang="en-US" sz="1800">
                <a:solidFill>
                  <a:srgbClr val="0033B3"/>
                </a:solidFill>
                <a:latin typeface="Verdana"/>
                <a:ea typeface="Verdana"/>
                <a:cs typeface="Verdana"/>
                <a:sym typeface="Verdana"/>
              </a:rPr>
              <a:t>byte</a:t>
            </a:r>
            <a:r>
              <a:rPr lang="en-US" sz="1800">
                <a:solidFill>
                  <a:srgbClr val="080808"/>
                </a:solidFill>
                <a:latin typeface="Verdana"/>
                <a:ea typeface="Verdana"/>
                <a:cs typeface="Verdana"/>
                <a:sym typeface="Verdana"/>
              </a:rPr>
              <a:t>[] buf)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if </a:t>
            </a:r>
            <a:r>
              <a:rPr lang="en-US" sz="1800">
                <a:solidFill>
                  <a:srgbClr val="080808"/>
                </a:solidFill>
                <a:latin typeface="Verdana"/>
                <a:ea typeface="Verdana"/>
                <a:cs typeface="Verdana"/>
                <a:sym typeface="Verdana"/>
              </a:rPr>
              <a:t>(buf == </a:t>
            </a:r>
            <a:r>
              <a:rPr lang="en-US" sz="1800">
                <a:solidFill>
                  <a:srgbClr val="0033B3"/>
                </a:solidFill>
                <a:latin typeface="Verdana"/>
                <a:ea typeface="Verdana"/>
                <a:cs typeface="Verdana"/>
                <a:sym typeface="Verdana"/>
              </a:rPr>
              <a:t>null </a:t>
            </a:r>
            <a:r>
              <a:rPr lang="en-US" sz="1800">
                <a:solidFill>
                  <a:srgbClr val="080808"/>
                </a:solidFill>
                <a:latin typeface="Verdana"/>
                <a:ea typeface="Verdana"/>
                <a:cs typeface="Verdana"/>
                <a:sym typeface="Verdana"/>
              </a:rPr>
              <a:t>|| buf.</a:t>
            </a:r>
            <a:r>
              <a:rPr lang="en-US" sz="1800">
                <a:solidFill>
                  <a:srgbClr val="871094"/>
                </a:solidFill>
                <a:latin typeface="Verdana"/>
                <a:ea typeface="Verdana"/>
                <a:cs typeface="Verdana"/>
                <a:sym typeface="Verdana"/>
              </a:rPr>
              <a:t>length </a:t>
            </a:r>
            <a:r>
              <a:rPr lang="en-US" sz="1800">
                <a:solidFill>
                  <a:srgbClr val="080808"/>
                </a:solidFill>
                <a:latin typeface="Verdana"/>
                <a:ea typeface="Verdana"/>
                <a:cs typeface="Verdana"/>
                <a:sym typeface="Verdana"/>
              </a:rPr>
              <a:t>== </a:t>
            </a:r>
            <a:r>
              <a:rPr lang="en-US" sz="1800">
                <a:solidFill>
                  <a:srgbClr val="1750EB"/>
                </a:solidFill>
                <a:latin typeface="Verdana"/>
                <a:ea typeface="Verdana"/>
                <a:cs typeface="Verdana"/>
                <a:sym typeface="Verdana"/>
              </a:rPr>
              <a:t>0</a:t>
            </a: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return </a:t>
            </a:r>
            <a:r>
              <a:rPr lang="en-US" sz="1800">
                <a:solidFill>
                  <a:srgbClr val="067D17"/>
                </a:solidFill>
                <a:latin typeface="Verdana"/>
                <a:ea typeface="Verdana"/>
                <a:cs typeface="Verdana"/>
                <a:sym typeface="Verdana"/>
              </a:rPr>
              <a:t>""</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r>
              <a:rPr lang="en-US" sz="1800">
                <a:solidFill>
                  <a:srgbClr val="0033B3"/>
                </a:solidFill>
                <a:latin typeface="Verdana"/>
                <a:ea typeface="Verdana"/>
                <a:cs typeface="Verdana"/>
                <a:sym typeface="Verdana"/>
              </a:rPr>
              <a:t>return new </a:t>
            </a:r>
            <a:r>
              <a:rPr lang="en-US" sz="1800">
                <a:solidFill>
                  <a:srgbClr val="080808"/>
                </a:solidFill>
                <a:latin typeface="Verdana"/>
                <a:ea typeface="Verdana"/>
                <a:cs typeface="Verdana"/>
                <a:sym typeface="Verdana"/>
              </a:rPr>
              <a:t>String(buf, </a:t>
            </a:r>
            <a:r>
              <a:rPr lang="en-US" sz="1800">
                <a:solidFill>
                  <a:srgbClr val="1750EB"/>
                </a:solidFill>
                <a:latin typeface="Verdana"/>
                <a:ea typeface="Verdana"/>
                <a:cs typeface="Verdana"/>
                <a:sym typeface="Verdana"/>
              </a:rPr>
              <a:t>0</a:t>
            </a:r>
            <a:r>
              <a:rPr lang="en-US" sz="1800">
                <a:solidFill>
                  <a:srgbClr val="080808"/>
                </a:solidFill>
                <a:latin typeface="Verdana"/>
                <a:ea typeface="Verdana"/>
                <a:cs typeface="Verdana"/>
                <a:sym typeface="Verdana"/>
              </a:rPr>
              <a:t>, </a:t>
            </a:r>
            <a:r>
              <a:rPr lang="en-US" sz="1800">
                <a:latin typeface="Verdana"/>
                <a:ea typeface="Verdana"/>
                <a:cs typeface="Verdana"/>
                <a:sym typeface="Verdana"/>
              </a:rPr>
              <a:t>Math</a:t>
            </a:r>
            <a:r>
              <a:rPr lang="en-US" sz="1800">
                <a:solidFill>
                  <a:srgbClr val="080808"/>
                </a:solidFill>
                <a:latin typeface="Verdana"/>
                <a:ea typeface="Verdana"/>
                <a:cs typeface="Verdana"/>
                <a:sym typeface="Verdana"/>
              </a:rPr>
              <a:t>.</a:t>
            </a:r>
            <a:r>
              <a:rPr lang="en-US" sz="1800" i="1">
                <a:solidFill>
                  <a:srgbClr val="080808"/>
                </a:solidFill>
                <a:latin typeface="Verdana"/>
                <a:ea typeface="Verdana"/>
                <a:cs typeface="Verdana"/>
                <a:sym typeface="Verdana"/>
              </a:rPr>
              <a:t>min</a:t>
            </a:r>
            <a:r>
              <a:rPr lang="en-US" sz="1800">
                <a:solidFill>
                  <a:srgbClr val="080808"/>
                </a:solidFill>
                <a:latin typeface="Verdana"/>
                <a:ea typeface="Verdana"/>
                <a:cs typeface="Verdana"/>
                <a:sym typeface="Verdana"/>
              </a:rPr>
              <a:t>(buf.</a:t>
            </a:r>
            <a:r>
              <a:rPr lang="en-US" sz="1800">
                <a:solidFill>
                  <a:srgbClr val="871094"/>
                </a:solidFill>
                <a:latin typeface="Verdana"/>
                <a:ea typeface="Verdana"/>
                <a:cs typeface="Verdana"/>
                <a:sym typeface="Verdana"/>
              </a:rPr>
              <a:t>length</a:t>
            </a:r>
            <a:r>
              <a:rPr lang="en-US" sz="1800">
                <a:solidFill>
                  <a:srgbClr val="080808"/>
                </a:solidFill>
                <a:latin typeface="Verdana"/>
                <a:ea typeface="Verdana"/>
                <a:cs typeface="Verdana"/>
                <a:sym typeface="Verdana"/>
              </a:rPr>
              <a:t>, </a:t>
            </a:r>
            <a:r>
              <a:rPr lang="en-US" sz="1800">
                <a:solidFill>
                  <a:srgbClr val="1750EB"/>
                </a:solidFill>
                <a:latin typeface="Verdana"/>
                <a:ea typeface="Verdana"/>
                <a:cs typeface="Verdana"/>
                <a:sym typeface="Verdana"/>
              </a:rPr>
              <a:t>10000</a:t>
            </a:r>
            <a:r>
              <a:rPr lang="en-US" sz="1800">
                <a:solidFill>
                  <a:srgbClr val="080808"/>
                </a:solidFill>
                <a:latin typeface="Verdana"/>
                <a:ea typeface="Verdana"/>
                <a:cs typeface="Verdana"/>
                <a:sym typeface="Verdana"/>
              </a:rPr>
              <a:t>));</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   }</a:t>
            </a:r>
            <a:endParaRPr sz="1800">
              <a:solidFill>
                <a:srgbClr val="080808"/>
              </a:solidFill>
              <a:latin typeface="Verdana"/>
              <a:ea typeface="Verdana"/>
              <a:cs typeface="Verdana"/>
              <a:sym typeface="Verdana"/>
            </a:endParaRPr>
          </a:p>
          <a:p>
            <a:pPr marL="0" lvl="0" indent="0" algn="l" rtl="0">
              <a:lnSpc>
                <a:spcPct val="100000"/>
              </a:lnSpc>
              <a:spcBef>
                <a:spcPts val="0"/>
              </a:spcBef>
              <a:spcAft>
                <a:spcPts val="0"/>
              </a:spcAft>
              <a:buNone/>
            </a:pPr>
            <a:r>
              <a:rPr lang="en-US" sz="1800">
                <a:solidFill>
                  <a:srgbClr val="080808"/>
                </a:solidFill>
                <a:latin typeface="Verdana"/>
                <a:ea typeface="Verdana"/>
                <a:cs typeface="Verdana"/>
                <a:sym typeface="Verdana"/>
              </a:rPr>
              <a:t>}</a:t>
            </a:r>
            <a:endParaRPr sz="1800">
              <a:solidFill>
                <a:srgbClr val="7F0055"/>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b0c714f4c2_0_87"/>
          <p:cNvSpPr txBox="1"/>
          <p:nvPr/>
        </p:nvSpPr>
        <p:spPr>
          <a:xfrm>
            <a:off x="281075" y="1328350"/>
            <a:ext cx="11709900" cy="17973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a:t>com.example.todo.config.LoggingFilter    : POST http://localhost:8080/api/v1/tasks {</a:t>
            </a:r>
            <a:endParaRPr sz="2400"/>
          </a:p>
          <a:p>
            <a:pPr marL="0" lvl="0" indent="0" algn="l" rtl="0">
              <a:lnSpc>
                <a:spcPct val="100000"/>
              </a:lnSpc>
              <a:spcBef>
                <a:spcPts val="0"/>
              </a:spcBef>
              <a:spcAft>
                <a:spcPts val="0"/>
              </a:spcAft>
              <a:buNone/>
            </a:pPr>
            <a:r>
              <a:rPr lang="en-US" sz="2400"/>
              <a:t>    "title": "Learning",</a:t>
            </a:r>
            <a:endParaRPr sz="2400"/>
          </a:p>
          <a:p>
            <a:pPr marL="0" lvl="0" indent="0" algn="l" rtl="0">
              <a:lnSpc>
                <a:spcPct val="100000"/>
              </a:lnSpc>
              <a:spcBef>
                <a:spcPts val="0"/>
              </a:spcBef>
              <a:spcAft>
                <a:spcPts val="0"/>
              </a:spcAft>
              <a:buNone/>
            </a:pPr>
            <a:r>
              <a:rPr lang="en-US" sz="2400"/>
              <a:t>    "priority": 10</a:t>
            </a:r>
            <a:endParaRPr sz="2400"/>
          </a:p>
          <a:p>
            <a:pPr marL="0" lvl="0" indent="0" algn="l" rtl="0">
              <a:lnSpc>
                <a:spcPct val="100000"/>
              </a:lnSpc>
              <a:spcBef>
                <a:spcPts val="0"/>
              </a:spcBef>
              <a:spcAft>
                <a:spcPts val="0"/>
              </a:spcAft>
              <a:buNone/>
            </a:pPr>
            <a:r>
              <a:rPr lang="en-US" sz="2400"/>
              <a:t>}</a:t>
            </a:r>
            <a:endParaRPr sz="2400">
              <a:latin typeface="Roboto Mono"/>
              <a:ea typeface="Roboto Mono"/>
              <a:cs typeface="Roboto Mono"/>
              <a:sym typeface="Roboto Mono"/>
            </a:endParaRPr>
          </a:p>
        </p:txBody>
      </p:sp>
      <p:sp>
        <p:nvSpPr>
          <p:cNvPr id="274" name="Google Shape;274;gb0c714f4c2_0_87"/>
          <p:cNvSpPr txBox="1"/>
          <p:nvPr/>
        </p:nvSpPr>
        <p:spPr>
          <a:xfrm>
            <a:off x="446450" y="425600"/>
            <a:ext cx="115251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Verdana"/>
                <a:ea typeface="Verdana"/>
                <a:cs typeface="Verdana"/>
                <a:sym typeface="Verdana"/>
              </a:rPr>
              <a:t>Kết quả:</a:t>
            </a:r>
            <a:endParaRPr sz="2400">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b0c714f4c2_0_29"/>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#2 Che giấu thông tin nhạy cảm</a:t>
            </a:r>
            <a:endParaRPr sz="3450"/>
          </a:p>
        </p:txBody>
      </p:sp>
      <p:sp>
        <p:nvSpPr>
          <p:cNvPr id="280" name="Google Shape;280;gb0c714f4c2_0_29"/>
          <p:cNvSpPr txBox="1">
            <a:spLocks noGrp="1"/>
          </p:cNvSpPr>
          <p:nvPr>
            <p:ph type="body" idx="1"/>
          </p:nvPr>
        </p:nvSpPr>
        <p:spPr>
          <a:xfrm>
            <a:off x="275850" y="1362200"/>
            <a:ext cx="11689200" cy="5185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800">
                <a:solidFill>
                  <a:srgbClr val="1A1A1A"/>
                </a:solidFill>
              </a:rPr>
              <a:t>Việc log request của API đôi khi cũng để lộ các thông tin nhạy cảm như:</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Thông tin cá nhân (PPI -  Personally identifiable information) bao gồm mật khẩu, credit card, email, … </a:t>
            </a:r>
            <a:endParaRPr sz="2800">
              <a:solidFill>
                <a:srgbClr val="1A1A1A"/>
              </a:solidFill>
            </a:endParaRPr>
          </a:p>
          <a:p>
            <a:pPr marL="457200" lvl="0" indent="-406400" algn="just" rtl="0">
              <a:lnSpc>
                <a:spcPct val="150000"/>
              </a:lnSpc>
              <a:spcBef>
                <a:spcPts val="0"/>
              </a:spcBef>
              <a:spcAft>
                <a:spcPts val="0"/>
              </a:spcAft>
              <a:buClr>
                <a:srgbClr val="1A1A1A"/>
              </a:buClr>
              <a:buSzPts val="2800"/>
              <a:buChar char="●"/>
            </a:pPr>
            <a:r>
              <a:rPr lang="en-US" sz="2800">
                <a:solidFill>
                  <a:srgbClr val="1A1A1A"/>
                </a:solidFill>
              </a:rPr>
              <a:t>Authorization header</a:t>
            </a:r>
            <a:endParaRPr sz="2800">
              <a:solidFill>
                <a:srgbClr val="1A1A1A"/>
              </a:solidFill>
            </a:endParaRPr>
          </a:p>
          <a:p>
            <a:pPr marL="0" lvl="0" indent="0" algn="just" rtl="0">
              <a:lnSpc>
                <a:spcPct val="150000"/>
              </a:lnSpc>
              <a:spcBef>
                <a:spcPts val="0"/>
              </a:spcBef>
              <a:spcAft>
                <a:spcPts val="0"/>
              </a:spcAft>
              <a:buNone/>
            </a:pPr>
            <a:r>
              <a:rPr lang="en-US" sz="2800">
                <a:solidFill>
                  <a:srgbClr val="1A1A1A"/>
                </a:solidFill>
              </a:rPr>
              <a:t>→ Chúng ta cần phải che giấu các thông tin nhạy cảm này trong log để tránh bị kẻ xấu lợi dụng.</a:t>
            </a:r>
            <a:endParaRPr sz="2800">
              <a:solidFill>
                <a:srgbClr val="1A1A1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b0c714f4c2_0_106"/>
          <p:cNvSpPr txBox="1"/>
          <p:nvPr/>
        </p:nvSpPr>
        <p:spPr>
          <a:xfrm>
            <a:off x="465875" y="3842950"/>
            <a:ext cx="11262600" cy="2432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a:t>...</a:t>
            </a:r>
            <a:br>
              <a:rPr lang="en-US" sz="2400"/>
            </a:br>
            <a:r>
              <a:rPr lang="en-US" sz="2400"/>
              <a:t>POST http://localhost:8080/api/v1/accounts {</a:t>
            </a:r>
            <a:endParaRPr sz="2400"/>
          </a:p>
          <a:p>
            <a:pPr marL="0" lvl="0" indent="0" algn="l" rtl="0">
              <a:lnSpc>
                <a:spcPct val="100000"/>
              </a:lnSpc>
              <a:spcBef>
                <a:spcPts val="0"/>
              </a:spcBef>
              <a:spcAft>
                <a:spcPts val="0"/>
              </a:spcAft>
              <a:buNone/>
            </a:pPr>
            <a:r>
              <a:rPr lang="en-US" sz="2400"/>
              <a:t>    "name": "John Doe",</a:t>
            </a:r>
            <a:endParaRPr sz="2400"/>
          </a:p>
          <a:p>
            <a:pPr marL="0" lvl="0" indent="0" algn="l" rtl="0">
              <a:lnSpc>
                <a:spcPct val="100000"/>
              </a:lnSpc>
              <a:spcBef>
                <a:spcPts val="0"/>
              </a:spcBef>
              <a:spcAft>
                <a:spcPts val="0"/>
              </a:spcAft>
              <a:buNone/>
            </a:pPr>
            <a:r>
              <a:rPr lang="en-US" sz="2400"/>
              <a:t>    "email": "******",</a:t>
            </a:r>
            <a:endParaRPr sz="2400"/>
          </a:p>
          <a:p>
            <a:pPr marL="0" lvl="0" indent="0" algn="l" rtl="0">
              <a:lnSpc>
                <a:spcPct val="100000"/>
              </a:lnSpc>
              <a:spcBef>
                <a:spcPts val="0"/>
              </a:spcBef>
              <a:spcAft>
                <a:spcPts val="0"/>
              </a:spcAft>
              <a:buNone/>
            </a:pPr>
            <a:r>
              <a:rPr lang="en-US" sz="2400"/>
              <a:t>    "password": "******" </a:t>
            </a:r>
            <a:endParaRPr sz="2400"/>
          </a:p>
          <a:p>
            <a:pPr marL="0" lvl="0" indent="0" algn="l" rtl="0">
              <a:lnSpc>
                <a:spcPct val="100000"/>
              </a:lnSpc>
              <a:spcBef>
                <a:spcPts val="0"/>
              </a:spcBef>
              <a:spcAft>
                <a:spcPts val="0"/>
              </a:spcAft>
              <a:buNone/>
            </a:pPr>
            <a:r>
              <a:rPr lang="en-US" sz="2400"/>
              <a:t>}</a:t>
            </a:r>
            <a:endParaRPr sz="2400">
              <a:latin typeface="Roboto Mono"/>
              <a:ea typeface="Roboto Mono"/>
              <a:cs typeface="Roboto Mono"/>
              <a:sym typeface="Roboto Mono"/>
            </a:endParaRPr>
          </a:p>
        </p:txBody>
      </p:sp>
      <p:sp>
        <p:nvSpPr>
          <p:cNvPr id="287" name="Google Shape;287;gb0c714f4c2_0_106"/>
          <p:cNvSpPr txBox="1"/>
          <p:nvPr/>
        </p:nvSpPr>
        <p:spPr>
          <a:xfrm>
            <a:off x="446450" y="425600"/>
            <a:ext cx="115251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Verdana"/>
                <a:ea typeface="Verdana"/>
                <a:cs typeface="Verdana"/>
                <a:sym typeface="Verdana"/>
              </a:rPr>
              <a:t>Ví dụ: Log của API đăng ký account</a:t>
            </a:r>
            <a:endParaRPr sz="2400">
              <a:latin typeface="Roboto Mono"/>
              <a:ea typeface="Roboto Mono"/>
              <a:cs typeface="Roboto Mono"/>
              <a:sym typeface="Roboto Mono"/>
            </a:endParaRPr>
          </a:p>
        </p:txBody>
      </p:sp>
      <p:sp>
        <p:nvSpPr>
          <p:cNvPr id="288" name="Google Shape;288;gb0c714f4c2_0_106"/>
          <p:cNvSpPr txBox="1"/>
          <p:nvPr/>
        </p:nvSpPr>
        <p:spPr>
          <a:xfrm>
            <a:off x="465875" y="1023550"/>
            <a:ext cx="11262600" cy="24321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a:t>...</a:t>
            </a:r>
            <a:br>
              <a:rPr lang="en-US" sz="2400"/>
            </a:br>
            <a:r>
              <a:rPr lang="en-US" sz="2400"/>
              <a:t>POST http://localhost:8080/api/v1/accounts {</a:t>
            </a:r>
            <a:endParaRPr sz="2400"/>
          </a:p>
          <a:p>
            <a:pPr marL="0" lvl="0" indent="0" algn="l" rtl="0">
              <a:lnSpc>
                <a:spcPct val="100000"/>
              </a:lnSpc>
              <a:spcBef>
                <a:spcPts val="0"/>
              </a:spcBef>
              <a:spcAft>
                <a:spcPts val="0"/>
              </a:spcAft>
              <a:buNone/>
            </a:pPr>
            <a:r>
              <a:rPr lang="en-US" sz="2400"/>
              <a:t>    "name": "John Doe",</a:t>
            </a:r>
            <a:endParaRPr sz="2400"/>
          </a:p>
          <a:p>
            <a:pPr marL="0" lvl="0" indent="0" algn="l" rtl="0">
              <a:lnSpc>
                <a:spcPct val="100000"/>
              </a:lnSpc>
              <a:spcBef>
                <a:spcPts val="0"/>
              </a:spcBef>
              <a:spcAft>
                <a:spcPts val="0"/>
              </a:spcAft>
              <a:buNone/>
            </a:pPr>
            <a:r>
              <a:rPr lang="en-US" sz="2400"/>
              <a:t>    "email": "john.doe@gmail.com",</a:t>
            </a:r>
            <a:endParaRPr sz="2400"/>
          </a:p>
          <a:p>
            <a:pPr marL="0" lvl="0" indent="0" algn="l" rtl="0">
              <a:lnSpc>
                <a:spcPct val="100000"/>
              </a:lnSpc>
              <a:spcBef>
                <a:spcPts val="0"/>
              </a:spcBef>
              <a:spcAft>
                <a:spcPts val="0"/>
              </a:spcAft>
              <a:buNone/>
            </a:pPr>
            <a:r>
              <a:rPr lang="en-US" sz="2400"/>
              <a:t>    "password": "1234567890" </a:t>
            </a:r>
            <a:endParaRPr sz="2400"/>
          </a:p>
          <a:p>
            <a:pPr marL="0" lvl="0" indent="0" algn="l" rtl="0">
              <a:lnSpc>
                <a:spcPct val="100000"/>
              </a:lnSpc>
              <a:spcBef>
                <a:spcPts val="0"/>
              </a:spcBef>
              <a:spcAft>
                <a:spcPts val="0"/>
              </a:spcAft>
              <a:buNone/>
            </a:pPr>
            <a:r>
              <a:rPr lang="en-US" sz="2400"/>
              <a:t>}</a:t>
            </a:r>
            <a:endParaRPr sz="2400">
              <a:latin typeface="Roboto Mono"/>
              <a:ea typeface="Roboto Mono"/>
              <a:cs typeface="Roboto Mono"/>
              <a:sym typeface="Roboto Mono"/>
            </a:endParaRPr>
          </a:p>
        </p:txBody>
      </p:sp>
      <p:pic>
        <p:nvPicPr>
          <p:cNvPr id="289" name="Google Shape;289;gb0c714f4c2_0_106" descr="Smiling face with solid fill"/>
          <p:cNvPicPr preferRelativeResize="0"/>
          <p:nvPr/>
        </p:nvPicPr>
        <p:blipFill rotWithShape="1">
          <a:blip r:embed="rId3">
            <a:alphaModFix/>
          </a:blip>
          <a:srcRect/>
          <a:stretch/>
        </p:blipFill>
        <p:spPr>
          <a:xfrm>
            <a:off x="10875663" y="4057211"/>
            <a:ext cx="636718" cy="636718"/>
          </a:xfrm>
          <a:prstGeom prst="rect">
            <a:avLst/>
          </a:prstGeom>
          <a:noFill/>
          <a:ln>
            <a:noFill/>
          </a:ln>
        </p:spPr>
      </p:pic>
      <p:pic>
        <p:nvPicPr>
          <p:cNvPr id="290" name="Google Shape;290;gb0c714f4c2_0_106" descr="Crying face with solid fill"/>
          <p:cNvPicPr preferRelativeResize="0"/>
          <p:nvPr/>
        </p:nvPicPr>
        <p:blipFill rotWithShape="1">
          <a:blip r:embed="rId4">
            <a:alphaModFix/>
          </a:blip>
          <a:srcRect/>
          <a:stretch/>
        </p:blipFill>
        <p:spPr>
          <a:xfrm>
            <a:off x="10878526" y="1176884"/>
            <a:ext cx="630990" cy="63099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b0c714f4c2_0_152"/>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#3 Đặt level hợp lý cho log</a:t>
            </a:r>
            <a:endParaRPr sz="3450"/>
          </a:p>
        </p:txBody>
      </p:sp>
      <p:sp>
        <p:nvSpPr>
          <p:cNvPr id="296" name="Google Shape;296;gb0c714f4c2_0_152"/>
          <p:cNvSpPr/>
          <p:nvPr/>
        </p:nvSpPr>
        <p:spPr>
          <a:xfrm>
            <a:off x="1619575" y="2247275"/>
            <a:ext cx="1620600" cy="79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Developer</a:t>
            </a:r>
            <a:endParaRPr sz="1800" b="1">
              <a:latin typeface="Verdana"/>
              <a:ea typeface="Verdana"/>
              <a:cs typeface="Verdana"/>
              <a:sym typeface="Verdana"/>
            </a:endParaRPr>
          </a:p>
        </p:txBody>
      </p:sp>
      <p:sp>
        <p:nvSpPr>
          <p:cNvPr id="297" name="Google Shape;297;gb0c714f4c2_0_152"/>
          <p:cNvSpPr/>
          <p:nvPr/>
        </p:nvSpPr>
        <p:spPr>
          <a:xfrm>
            <a:off x="7412025" y="2180850"/>
            <a:ext cx="1620600" cy="79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System Operator</a:t>
            </a:r>
            <a:endParaRPr sz="1800" b="1">
              <a:latin typeface="Verdana"/>
              <a:ea typeface="Verdana"/>
              <a:cs typeface="Verdana"/>
              <a:sym typeface="Verdana"/>
            </a:endParaRPr>
          </a:p>
        </p:txBody>
      </p:sp>
      <p:sp>
        <p:nvSpPr>
          <p:cNvPr id="298" name="Google Shape;298;gb0c714f4c2_0_152"/>
          <p:cNvSpPr/>
          <p:nvPr/>
        </p:nvSpPr>
        <p:spPr>
          <a:xfrm>
            <a:off x="778075" y="3815575"/>
            <a:ext cx="1366800" cy="790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TRACE</a:t>
            </a:r>
            <a:endParaRPr sz="1800" b="1">
              <a:latin typeface="Verdana"/>
              <a:ea typeface="Verdana"/>
              <a:cs typeface="Verdana"/>
              <a:sym typeface="Verdana"/>
            </a:endParaRPr>
          </a:p>
        </p:txBody>
      </p:sp>
      <p:sp>
        <p:nvSpPr>
          <p:cNvPr id="299" name="Google Shape;299;gb0c714f4c2_0_152"/>
          <p:cNvSpPr/>
          <p:nvPr/>
        </p:nvSpPr>
        <p:spPr>
          <a:xfrm>
            <a:off x="2619175" y="3815575"/>
            <a:ext cx="1366800" cy="7908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DEBUG</a:t>
            </a:r>
            <a:endParaRPr sz="1800" b="1">
              <a:latin typeface="Verdana"/>
              <a:ea typeface="Verdana"/>
              <a:cs typeface="Verdana"/>
              <a:sym typeface="Verdana"/>
            </a:endParaRPr>
          </a:p>
        </p:txBody>
      </p:sp>
      <p:sp>
        <p:nvSpPr>
          <p:cNvPr id="300" name="Google Shape;300;gb0c714f4c2_0_152"/>
          <p:cNvSpPr/>
          <p:nvPr/>
        </p:nvSpPr>
        <p:spPr>
          <a:xfrm>
            <a:off x="4626575" y="3815575"/>
            <a:ext cx="1366800" cy="7908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INFO</a:t>
            </a:r>
            <a:endParaRPr sz="1800" b="1">
              <a:latin typeface="Verdana"/>
              <a:ea typeface="Verdana"/>
              <a:cs typeface="Verdana"/>
              <a:sym typeface="Verdana"/>
            </a:endParaRPr>
          </a:p>
        </p:txBody>
      </p:sp>
      <p:sp>
        <p:nvSpPr>
          <p:cNvPr id="301" name="Google Shape;301;gb0c714f4c2_0_152"/>
          <p:cNvSpPr/>
          <p:nvPr/>
        </p:nvSpPr>
        <p:spPr>
          <a:xfrm>
            <a:off x="6437375" y="3815575"/>
            <a:ext cx="1557300" cy="7908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WARNING</a:t>
            </a:r>
            <a:endParaRPr sz="1800" b="1">
              <a:latin typeface="Verdana"/>
              <a:ea typeface="Verdana"/>
              <a:cs typeface="Verdana"/>
              <a:sym typeface="Verdana"/>
            </a:endParaRPr>
          </a:p>
        </p:txBody>
      </p:sp>
      <p:sp>
        <p:nvSpPr>
          <p:cNvPr id="302" name="Google Shape;302;gb0c714f4c2_0_152"/>
          <p:cNvSpPr/>
          <p:nvPr/>
        </p:nvSpPr>
        <p:spPr>
          <a:xfrm>
            <a:off x="8475075" y="3815575"/>
            <a:ext cx="1366800" cy="790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ERROR</a:t>
            </a:r>
            <a:endParaRPr sz="1800" b="1">
              <a:latin typeface="Verdana"/>
              <a:ea typeface="Verdana"/>
              <a:cs typeface="Verdana"/>
              <a:sym typeface="Verdana"/>
            </a:endParaRPr>
          </a:p>
        </p:txBody>
      </p:sp>
      <p:sp>
        <p:nvSpPr>
          <p:cNvPr id="303" name="Google Shape;303;gb0c714f4c2_0_152"/>
          <p:cNvSpPr/>
          <p:nvPr/>
        </p:nvSpPr>
        <p:spPr>
          <a:xfrm>
            <a:off x="10246925" y="3815575"/>
            <a:ext cx="1366800" cy="7908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FATAL</a:t>
            </a:r>
            <a:endParaRPr sz="1800" b="1">
              <a:latin typeface="Verdana"/>
              <a:ea typeface="Verdana"/>
              <a:cs typeface="Verdana"/>
              <a:sym typeface="Verdana"/>
            </a:endParaRPr>
          </a:p>
        </p:txBody>
      </p:sp>
      <p:cxnSp>
        <p:nvCxnSpPr>
          <p:cNvPr id="304" name="Google Shape;304;gb0c714f4c2_0_152"/>
          <p:cNvCxnSpPr/>
          <p:nvPr/>
        </p:nvCxnSpPr>
        <p:spPr>
          <a:xfrm>
            <a:off x="812600" y="5560700"/>
            <a:ext cx="10773300" cy="0"/>
          </a:xfrm>
          <a:prstGeom prst="straightConnector1">
            <a:avLst/>
          </a:prstGeom>
          <a:noFill/>
          <a:ln w="38100" cap="flat" cmpd="sng">
            <a:solidFill>
              <a:srgbClr val="FF0000"/>
            </a:solidFill>
            <a:prstDash val="solid"/>
            <a:round/>
            <a:headEnd type="none" w="med" len="med"/>
            <a:tailEnd type="triangle" w="med" len="med"/>
          </a:ln>
        </p:spPr>
      </p:cxnSp>
      <p:sp>
        <p:nvSpPr>
          <p:cNvPr id="305" name="Google Shape;305;gb0c714f4c2_0_152"/>
          <p:cNvSpPr txBox="1"/>
          <p:nvPr/>
        </p:nvSpPr>
        <p:spPr>
          <a:xfrm>
            <a:off x="5103725" y="4970400"/>
            <a:ext cx="28908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Verdana"/>
                <a:ea typeface="Verdana"/>
                <a:cs typeface="Verdana"/>
                <a:sym typeface="Verdana"/>
              </a:rPr>
              <a:t>Log Level Order</a:t>
            </a:r>
            <a:endParaRPr sz="2000" b="1">
              <a:latin typeface="Verdana"/>
              <a:ea typeface="Verdana"/>
              <a:cs typeface="Verdana"/>
              <a:sym typeface="Verdana"/>
            </a:endParaRPr>
          </a:p>
        </p:txBody>
      </p:sp>
      <p:cxnSp>
        <p:nvCxnSpPr>
          <p:cNvPr id="306" name="Google Shape;306;gb0c714f4c2_0_152"/>
          <p:cNvCxnSpPr>
            <a:stCxn id="296" idx="2"/>
            <a:endCxn id="298" idx="0"/>
          </p:cNvCxnSpPr>
          <p:nvPr/>
        </p:nvCxnSpPr>
        <p:spPr>
          <a:xfrm flipH="1">
            <a:off x="1461475" y="3038075"/>
            <a:ext cx="968400" cy="777600"/>
          </a:xfrm>
          <a:prstGeom prst="straightConnector1">
            <a:avLst/>
          </a:prstGeom>
          <a:noFill/>
          <a:ln w="19050" cap="flat" cmpd="sng">
            <a:solidFill>
              <a:schemeClr val="dk2"/>
            </a:solidFill>
            <a:prstDash val="solid"/>
            <a:round/>
            <a:headEnd type="none" w="med" len="med"/>
            <a:tailEnd type="triangle" w="med" len="med"/>
          </a:ln>
        </p:spPr>
      </p:cxnSp>
      <p:cxnSp>
        <p:nvCxnSpPr>
          <p:cNvPr id="307" name="Google Shape;307;gb0c714f4c2_0_152"/>
          <p:cNvCxnSpPr>
            <a:stCxn id="296" idx="2"/>
            <a:endCxn id="299" idx="0"/>
          </p:cNvCxnSpPr>
          <p:nvPr/>
        </p:nvCxnSpPr>
        <p:spPr>
          <a:xfrm>
            <a:off x="2429875" y="3038075"/>
            <a:ext cx="872700" cy="777600"/>
          </a:xfrm>
          <a:prstGeom prst="straightConnector1">
            <a:avLst/>
          </a:prstGeom>
          <a:noFill/>
          <a:ln w="19050" cap="flat" cmpd="sng">
            <a:solidFill>
              <a:schemeClr val="dk2"/>
            </a:solidFill>
            <a:prstDash val="solid"/>
            <a:round/>
            <a:headEnd type="none" w="med" len="med"/>
            <a:tailEnd type="triangle" w="med" len="med"/>
          </a:ln>
        </p:spPr>
      </p:cxnSp>
      <p:cxnSp>
        <p:nvCxnSpPr>
          <p:cNvPr id="308" name="Google Shape;308;gb0c714f4c2_0_152"/>
          <p:cNvCxnSpPr>
            <a:stCxn id="297" idx="2"/>
            <a:endCxn id="300" idx="0"/>
          </p:cNvCxnSpPr>
          <p:nvPr/>
        </p:nvCxnSpPr>
        <p:spPr>
          <a:xfrm flipH="1">
            <a:off x="5309925" y="2971650"/>
            <a:ext cx="2912400" cy="843900"/>
          </a:xfrm>
          <a:prstGeom prst="straightConnector1">
            <a:avLst/>
          </a:prstGeom>
          <a:noFill/>
          <a:ln w="19050" cap="flat" cmpd="sng">
            <a:solidFill>
              <a:schemeClr val="dk2"/>
            </a:solidFill>
            <a:prstDash val="solid"/>
            <a:round/>
            <a:headEnd type="none" w="med" len="med"/>
            <a:tailEnd type="triangle" w="med" len="med"/>
          </a:ln>
        </p:spPr>
      </p:cxnSp>
      <p:cxnSp>
        <p:nvCxnSpPr>
          <p:cNvPr id="309" name="Google Shape;309;gb0c714f4c2_0_152"/>
          <p:cNvCxnSpPr>
            <a:stCxn id="297" idx="2"/>
            <a:endCxn id="301" idx="0"/>
          </p:cNvCxnSpPr>
          <p:nvPr/>
        </p:nvCxnSpPr>
        <p:spPr>
          <a:xfrm flipH="1">
            <a:off x="7216125" y="2971650"/>
            <a:ext cx="1006200" cy="843900"/>
          </a:xfrm>
          <a:prstGeom prst="straightConnector1">
            <a:avLst/>
          </a:prstGeom>
          <a:noFill/>
          <a:ln w="19050" cap="flat" cmpd="sng">
            <a:solidFill>
              <a:schemeClr val="dk2"/>
            </a:solidFill>
            <a:prstDash val="solid"/>
            <a:round/>
            <a:headEnd type="none" w="med" len="med"/>
            <a:tailEnd type="triangle" w="med" len="med"/>
          </a:ln>
        </p:spPr>
      </p:cxnSp>
      <p:cxnSp>
        <p:nvCxnSpPr>
          <p:cNvPr id="310" name="Google Shape;310;gb0c714f4c2_0_152"/>
          <p:cNvCxnSpPr>
            <a:stCxn id="297" idx="2"/>
            <a:endCxn id="302" idx="0"/>
          </p:cNvCxnSpPr>
          <p:nvPr/>
        </p:nvCxnSpPr>
        <p:spPr>
          <a:xfrm>
            <a:off x="8222325" y="2971650"/>
            <a:ext cx="936300" cy="843900"/>
          </a:xfrm>
          <a:prstGeom prst="straightConnector1">
            <a:avLst/>
          </a:prstGeom>
          <a:noFill/>
          <a:ln w="19050" cap="flat" cmpd="sng">
            <a:solidFill>
              <a:schemeClr val="dk2"/>
            </a:solidFill>
            <a:prstDash val="solid"/>
            <a:round/>
            <a:headEnd type="none" w="med" len="med"/>
            <a:tailEnd type="triangle" w="med" len="med"/>
          </a:ln>
        </p:spPr>
      </p:cxnSp>
      <p:cxnSp>
        <p:nvCxnSpPr>
          <p:cNvPr id="311" name="Google Shape;311;gb0c714f4c2_0_152"/>
          <p:cNvCxnSpPr>
            <a:stCxn id="297" idx="2"/>
            <a:endCxn id="303" idx="0"/>
          </p:cNvCxnSpPr>
          <p:nvPr/>
        </p:nvCxnSpPr>
        <p:spPr>
          <a:xfrm>
            <a:off x="8222325" y="2971650"/>
            <a:ext cx="2708100" cy="843900"/>
          </a:xfrm>
          <a:prstGeom prst="straightConnector1">
            <a:avLst/>
          </a:prstGeom>
          <a:noFill/>
          <a:ln w="19050" cap="flat" cmpd="sng">
            <a:solidFill>
              <a:schemeClr val="dk2"/>
            </a:solidFill>
            <a:prstDash val="solid"/>
            <a:round/>
            <a:headEnd type="none" w="med" len="med"/>
            <a:tailEnd type="triangle" w="med" len="med"/>
          </a:ln>
        </p:spPr>
      </p:cxnSp>
      <p:sp>
        <p:nvSpPr>
          <p:cNvPr id="312" name="Google Shape;312;gb0c714f4c2_0_152"/>
          <p:cNvSpPr/>
          <p:nvPr/>
        </p:nvSpPr>
        <p:spPr>
          <a:xfrm>
            <a:off x="4438975" y="1104275"/>
            <a:ext cx="1620600" cy="79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Support for?</a:t>
            </a:r>
            <a:endParaRPr sz="1800" b="1">
              <a:latin typeface="Verdana"/>
              <a:ea typeface="Verdana"/>
              <a:cs typeface="Verdana"/>
              <a:sym typeface="Verdana"/>
            </a:endParaRPr>
          </a:p>
        </p:txBody>
      </p:sp>
      <p:cxnSp>
        <p:nvCxnSpPr>
          <p:cNvPr id="313" name="Google Shape;313;gb0c714f4c2_0_152"/>
          <p:cNvCxnSpPr>
            <a:stCxn id="312" idx="1"/>
            <a:endCxn id="296" idx="0"/>
          </p:cNvCxnSpPr>
          <p:nvPr/>
        </p:nvCxnSpPr>
        <p:spPr>
          <a:xfrm flipH="1">
            <a:off x="2429875" y="1499675"/>
            <a:ext cx="2009100" cy="747600"/>
          </a:xfrm>
          <a:prstGeom prst="straightConnector1">
            <a:avLst/>
          </a:prstGeom>
          <a:noFill/>
          <a:ln w="19050" cap="flat" cmpd="sng">
            <a:solidFill>
              <a:schemeClr val="dk2"/>
            </a:solidFill>
            <a:prstDash val="solid"/>
            <a:round/>
            <a:headEnd type="none" w="med" len="med"/>
            <a:tailEnd type="triangle" w="med" len="med"/>
          </a:ln>
        </p:spPr>
      </p:cxnSp>
      <p:cxnSp>
        <p:nvCxnSpPr>
          <p:cNvPr id="314" name="Google Shape;314;gb0c714f4c2_0_152"/>
          <p:cNvCxnSpPr>
            <a:stCxn id="312" idx="3"/>
            <a:endCxn id="297" idx="0"/>
          </p:cNvCxnSpPr>
          <p:nvPr/>
        </p:nvCxnSpPr>
        <p:spPr>
          <a:xfrm>
            <a:off x="6059575" y="1499675"/>
            <a:ext cx="2162700" cy="6813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b0c714f4c2_0_179"/>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DEBUG và TRACE</a:t>
            </a:r>
            <a:endParaRPr sz="3450"/>
          </a:p>
        </p:txBody>
      </p:sp>
      <p:sp>
        <p:nvSpPr>
          <p:cNvPr id="320" name="Google Shape;320;gb0c714f4c2_0_179"/>
          <p:cNvSpPr txBox="1"/>
          <p:nvPr/>
        </p:nvSpPr>
        <p:spPr>
          <a:xfrm>
            <a:off x="449625" y="1478875"/>
            <a:ext cx="11136000" cy="45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latin typeface="Verdana"/>
                <a:ea typeface="Verdana"/>
                <a:cs typeface="Verdana"/>
                <a:sym typeface="Verdana"/>
              </a:rPr>
              <a:t>DEBUG: </a:t>
            </a:r>
            <a:r>
              <a:rPr lang="en-US" sz="2800">
                <a:latin typeface="Verdana"/>
                <a:ea typeface="Verdana"/>
                <a:cs typeface="Verdana"/>
                <a:sym typeface="Verdana"/>
              </a:rPr>
              <a:t>Hỗ trợ cho việc debug - tìm nguyên nhân lỗi.</a:t>
            </a:r>
            <a:endParaRPr sz="2800">
              <a:latin typeface="Verdana"/>
              <a:ea typeface="Verdana"/>
              <a:cs typeface="Verdana"/>
              <a:sym typeface="Verdana"/>
            </a:endParaRPr>
          </a:p>
          <a:p>
            <a:pPr marL="0" lvl="0" indent="0" algn="l" rtl="0">
              <a:spcBef>
                <a:spcPts val="0"/>
              </a:spcBef>
              <a:spcAft>
                <a:spcPts val="0"/>
              </a:spcAft>
              <a:buNone/>
            </a:pPr>
            <a:r>
              <a:rPr lang="en-US" sz="2800">
                <a:latin typeface="Verdana"/>
                <a:ea typeface="Verdana"/>
                <a:cs typeface="Verdana"/>
                <a:sym typeface="Verdana"/>
              </a:rPr>
              <a:t>Ví dụ:</a:t>
            </a:r>
            <a:endParaRPr sz="2800">
              <a:latin typeface="Verdana"/>
              <a:ea typeface="Verdana"/>
              <a:cs typeface="Verdana"/>
              <a:sym typeface="Verdana"/>
            </a:endParaRPr>
          </a:p>
          <a:p>
            <a:pPr marL="457200" lvl="0" indent="-406400" algn="l" rtl="0">
              <a:spcBef>
                <a:spcPts val="0"/>
              </a:spcBef>
              <a:spcAft>
                <a:spcPts val="0"/>
              </a:spcAft>
              <a:buSzPts val="2800"/>
              <a:buFont typeface="Verdana"/>
              <a:buChar char="●"/>
            </a:pPr>
            <a:r>
              <a:rPr lang="en-US" sz="2800">
                <a:latin typeface="Verdana"/>
                <a:ea typeface="Verdana"/>
                <a:cs typeface="Verdana"/>
                <a:sym typeface="Verdana"/>
              </a:rPr>
              <a:t>In giá trị của một biến quan trọng với logic nghiệp vụ</a:t>
            </a:r>
            <a:endParaRPr sz="2800">
              <a:latin typeface="Verdana"/>
              <a:ea typeface="Verdana"/>
              <a:cs typeface="Verdana"/>
              <a:sym typeface="Verdana"/>
            </a:endParaRPr>
          </a:p>
          <a:p>
            <a:pPr marL="457200" lvl="0" indent="-406400" algn="l" rtl="0">
              <a:spcBef>
                <a:spcPts val="0"/>
              </a:spcBef>
              <a:spcAft>
                <a:spcPts val="0"/>
              </a:spcAft>
              <a:buSzPts val="2800"/>
              <a:buFont typeface="Verdana"/>
              <a:buChar char="●"/>
            </a:pPr>
            <a:r>
              <a:rPr lang="en-US" sz="2800">
                <a:latin typeface="Verdana"/>
                <a:ea typeface="Verdana"/>
                <a:cs typeface="Verdana"/>
                <a:sym typeface="Verdana"/>
              </a:rPr>
              <a:t>In error message khi call API thất bại</a:t>
            </a:r>
            <a:endParaRPr sz="2800">
              <a:latin typeface="Verdana"/>
              <a:ea typeface="Verdana"/>
              <a:cs typeface="Verdana"/>
              <a:sym typeface="Verdana"/>
            </a:endParaRPr>
          </a:p>
          <a:p>
            <a:pPr marL="0" lvl="0" indent="0" algn="l" rtl="0">
              <a:spcBef>
                <a:spcPts val="0"/>
              </a:spcBef>
              <a:spcAft>
                <a:spcPts val="0"/>
              </a:spcAft>
              <a:buNone/>
            </a:pPr>
            <a:endParaRPr sz="2800">
              <a:latin typeface="Verdana"/>
              <a:ea typeface="Verdana"/>
              <a:cs typeface="Verdana"/>
              <a:sym typeface="Verdana"/>
            </a:endParaRPr>
          </a:p>
          <a:p>
            <a:pPr marL="0" lvl="0" indent="0" algn="l" rtl="0">
              <a:spcBef>
                <a:spcPts val="0"/>
              </a:spcBef>
              <a:spcAft>
                <a:spcPts val="0"/>
              </a:spcAft>
              <a:buNone/>
            </a:pPr>
            <a:r>
              <a:rPr lang="en-US" sz="2800" b="1">
                <a:latin typeface="Verdana"/>
                <a:ea typeface="Verdana"/>
                <a:cs typeface="Verdana"/>
                <a:sym typeface="Verdana"/>
              </a:rPr>
              <a:t>TRACE: </a:t>
            </a:r>
            <a:r>
              <a:rPr lang="en-US" sz="2800">
                <a:latin typeface="Verdana"/>
                <a:ea typeface="Verdana"/>
                <a:cs typeface="Verdana"/>
                <a:sym typeface="Verdana"/>
              </a:rPr>
              <a:t>Mô tả luồng chạy của chương trình ở logic-level. </a:t>
            </a:r>
            <a:br>
              <a:rPr lang="en-US" sz="2800">
                <a:latin typeface="Verdana"/>
                <a:ea typeface="Verdana"/>
                <a:cs typeface="Verdana"/>
                <a:sym typeface="Verdana"/>
              </a:rPr>
            </a:br>
            <a:r>
              <a:rPr lang="en-US" sz="2800">
                <a:latin typeface="Verdana"/>
                <a:ea typeface="Verdana"/>
                <a:cs typeface="Verdana"/>
                <a:sym typeface="Verdana"/>
              </a:rPr>
              <a:t>→ Chi tiết hơn DEBUG</a:t>
            </a:r>
            <a:br>
              <a:rPr lang="en-US" sz="2800">
                <a:latin typeface="Verdana"/>
                <a:ea typeface="Verdana"/>
                <a:cs typeface="Verdana"/>
                <a:sym typeface="Verdana"/>
              </a:rPr>
            </a:br>
            <a:r>
              <a:rPr lang="en-US" sz="2800">
                <a:latin typeface="Verdana"/>
                <a:ea typeface="Verdana"/>
                <a:cs typeface="Verdana"/>
                <a:sym typeface="Verdana"/>
              </a:rPr>
              <a:t>Ví dụ: </a:t>
            </a:r>
            <a:endParaRPr sz="2800">
              <a:latin typeface="Verdana"/>
              <a:ea typeface="Verdana"/>
              <a:cs typeface="Verdana"/>
              <a:sym typeface="Verdana"/>
            </a:endParaRPr>
          </a:p>
          <a:p>
            <a:pPr marL="457200" lvl="0" indent="-406400" algn="l" rtl="0">
              <a:spcBef>
                <a:spcPts val="0"/>
              </a:spcBef>
              <a:spcAft>
                <a:spcPts val="0"/>
              </a:spcAft>
              <a:buSzPts val="2800"/>
              <a:buFont typeface="Verdana"/>
              <a:buChar char="●"/>
            </a:pPr>
            <a:r>
              <a:rPr lang="en-US" sz="2800">
                <a:latin typeface="Verdana"/>
                <a:ea typeface="Verdana"/>
                <a:cs typeface="Verdana"/>
                <a:sym typeface="Verdana"/>
              </a:rPr>
              <a:t>"Tôi đang nhảy vào case if này"</a:t>
            </a:r>
            <a:endParaRPr sz="2800">
              <a:latin typeface="Verdana"/>
              <a:ea typeface="Verdana"/>
              <a:cs typeface="Verdana"/>
              <a:sym typeface="Verdana"/>
            </a:endParaRPr>
          </a:p>
          <a:p>
            <a:pPr marL="457200" lvl="0" indent="-406400" algn="l" rtl="0">
              <a:spcBef>
                <a:spcPts val="0"/>
              </a:spcBef>
              <a:spcAft>
                <a:spcPts val="0"/>
              </a:spcAft>
              <a:buSzPts val="2800"/>
              <a:buFont typeface="Verdana"/>
              <a:buChar char="●"/>
            </a:pPr>
            <a:r>
              <a:rPr lang="en-US" sz="2800">
                <a:latin typeface="Verdana"/>
                <a:ea typeface="Verdana"/>
                <a:cs typeface="Verdana"/>
                <a:sym typeface="Verdana"/>
              </a:rPr>
              <a:t>"Tôi đang nhảy vào method này"</a:t>
            </a:r>
            <a:endParaRPr sz="2800">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b0c714f4c2_0_117"/>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INFO, WARNING, ERROR, FATAL</a:t>
            </a:r>
            <a:endParaRPr sz="3450"/>
          </a:p>
        </p:txBody>
      </p:sp>
      <p:sp>
        <p:nvSpPr>
          <p:cNvPr id="326" name="Google Shape;326;gb0c714f4c2_0_117"/>
          <p:cNvSpPr/>
          <p:nvPr/>
        </p:nvSpPr>
        <p:spPr>
          <a:xfrm>
            <a:off x="1062075" y="1375175"/>
            <a:ext cx="2528100" cy="16464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Do I log because of an unwanted state?</a:t>
            </a:r>
            <a:endParaRPr/>
          </a:p>
        </p:txBody>
      </p:sp>
      <p:sp>
        <p:nvSpPr>
          <p:cNvPr id="327" name="Google Shape;327;gb0c714f4c2_0_117"/>
          <p:cNvSpPr/>
          <p:nvPr/>
        </p:nvSpPr>
        <p:spPr>
          <a:xfrm>
            <a:off x="4403700" y="2167475"/>
            <a:ext cx="2528100" cy="16464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Can the process continue with the unwanted state?</a:t>
            </a:r>
            <a:endParaRPr/>
          </a:p>
        </p:txBody>
      </p:sp>
      <p:sp>
        <p:nvSpPr>
          <p:cNvPr id="328" name="Google Shape;328;gb0c714f4c2_0_117"/>
          <p:cNvSpPr/>
          <p:nvPr/>
        </p:nvSpPr>
        <p:spPr>
          <a:xfrm>
            <a:off x="7434100" y="2972075"/>
            <a:ext cx="2528100" cy="16464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Can the application continue with the unwanted state?</a:t>
            </a:r>
            <a:endParaRPr/>
          </a:p>
        </p:txBody>
      </p:sp>
      <p:sp>
        <p:nvSpPr>
          <p:cNvPr id="329" name="Google Shape;329;gb0c714f4c2_0_117"/>
          <p:cNvSpPr/>
          <p:nvPr/>
        </p:nvSpPr>
        <p:spPr>
          <a:xfrm>
            <a:off x="1642725" y="3387725"/>
            <a:ext cx="1366800" cy="7908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INFO</a:t>
            </a:r>
            <a:endParaRPr sz="1800" b="1">
              <a:latin typeface="Verdana"/>
              <a:ea typeface="Verdana"/>
              <a:cs typeface="Verdana"/>
              <a:sym typeface="Verdana"/>
            </a:endParaRPr>
          </a:p>
        </p:txBody>
      </p:sp>
      <p:sp>
        <p:nvSpPr>
          <p:cNvPr id="330" name="Google Shape;330;gb0c714f4c2_0_117"/>
          <p:cNvSpPr/>
          <p:nvPr/>
        </p:nvSpPr>
        <p:spPr>
          <a:xfrm>
            <a:off x="4889100" y="4356850"/>
            <a:ext cx="1557300" cy="7908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WARNING</a:t>
            </a:r>
            <a:endParaRPr sz="1800" b="1">
              <a:latin typeface="Verdana"/>
              <a:ea typeface="Verdana"/>
              <a:cs typeface="Verdana"/>
              <a:sym typeface="Verdana"/>
            </a:endParaRPr>
          </a:p>
        </p:txBody>
      </p:sp>
      <p:sp>
        <p:nvSpPr>
          <p:cNvPr id="331" name="Google Shape;331;gb0c714f4c2_0_117"/>
          <p:cNvSpPr/>
          <p:nvPr/>
        </p:nvSpPr>
        <p:spPr>
          <a:xfrm>
            <a:off x="8014750" y="5306425"/>
            <a:ext cx="1366800" cy="790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ERROR</a:t>
            </a:r>
            <a:endParaRPr sz="1800" b="1">
              <a:latin typeface="Verdana"/>
              <a:ea typeface="Verdana"/>
              <a:cs typeface="Verdana"/>
              <a:sym typeface="Verdana"/>
            </a:endParaRPr>
          </a:p>
        </p:txBody>
      </p:sp>
      <p:sp>
        <p:nvSpPr>
          <p:cNvPr id="332" name="Google Shape;332;gb0c714f4c2_0_117"/>
          <p:cNvSpPr/>
          <p:nvPr/>
        </p:nvSpPr>
        <p:spPr>
          <a:xfrm>
            <a:off x="10526075" y="3399875"/>
            <a:ext cx="1366800" cy="7908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Verdana"/>
                <a:ea typeface="Verdana"/>
                <a:cs typeface="Verdana"/>
                <a:sym typeface="Verdana"/>
              </a:rPr>
              <a:t>FATAL</a:t>
            </a:r>
            <a:endParaRPr sz="1800" b="1">
              <a:latin typeface="Verdana"/>
              <a:ea typeface="Verdana"/>
              <a:cs typeface="Verdana"/>
              <a:sym typeface="Verdana"/>
            </a:endParaRPr>
          </a:p>
        </p:txBody>
      </p:sp>
      <p:cxnSp>
        <p:nvCxnSpPr>
          <p:cNvPr id="333" name="Google Shape;333;gb0c714f4c2_0_117"/>
          <p:cNvCxnSpPr>
            <a:stCxn id="326" idx="1"/>
            <a:endCxn id="329" idx="1"/>
          </p:cNvCxnSpPr>
          <p:nvPr/>
        </p:nvCxnSpPr>
        <p:spPr>
          <a:xfrm>
            <a:off x="1062075" y="2198375"/>
            <a:ext cx="580800" cy="1584900"/>
          </a:xfrm>
          <a:prstGeom prst="bentConnector3">
            <a:avLst>
              <a:gd name="adj1" fmla="val -41021"/>
            </a:avLst>
          </a:prstGeom>
          <a:noFill/>
          <a:ln w="9525" cap="flat" cmpd="sng">
            <a:solidFill>
              <a:schemeClr val="dk2"/>
            </a:solidFill>
            <a:prstDash val="solid"/>
            <a:round/>
            <a:headEnd type="none" w="med" len="med"/>
            <a:tailEnd type="triangle" w="med" len="med"/>
          </a:ln>
        </p:spPr>
      </p:cxnSp>
      <p:cxnSp>
        <p:nvCxnSpPr>
          <p:cNvPr id="334" name="Google Shape;334;gb0c714f4c2_0_117"/>
          <p:cNvCxnSpPr>
            <a:stCxn id="327" idx="1"/>
            <a:endCxn id="330" idx="1"/>
          </p:cNvCxnSpPr>
          <p:nvPr/>
        </p:nvCxnSpPr>
        <p:spPr>
          <a:xfrm>
            <a:off x="4403700" y="2990675"/>
            <a:ext cx="485400" cy="1761600"/>
          </a:xfrm>
          <a:prstGeom prst="bentConnector3">
            <a:avLst>
              <a:gd name="adj1" fmla="val -49057"/>
            </a:avLst>
          </a:prstGeom>
          <a:noFill/>
          <a:ln w="9525" cap="flat" cmpd="sng">
            <a:solidFill>
              <a:schemeClr val="dk2"/>
            </a:solidFill>
            <a:prstDash val="solid"/>
            <a:round/>
            <a:headEnd type="none" w="med" len="med"/>
            <a:tailEnd type="triangle" w="med" len="med"/>
          </a:ln>
        </p:spPr>
      </p:cxnSp>
      <p:cxnSp>
        <p:nvCxnSpPr>
          <p:cNvPr id="335" name="Google Shape;335;gb0c714f4c2_0_117"/>
          <p:cNvCxnSpPr>
            <a:stCxn id="328" idx="1"/>
            <a:endCxn id="331" idx="1"/>
          </p:cNvCxnSpPr>
          <p:nvPr/>
        </p:nvCxnSpPr>
        <p:spPr>
          <a:xfrm>
            <a:off x="7434100" y="3795275"/>
            <a:ext cx="580800" cy="1906500"/>
          </a:xfrm>
          <a:prstGeom prst="bentConnector3">
            <a:avLst>
              <a:gd name="adj1" fmla="val -41021"/>
            </a:avLst>
          </a:prstGeom>
          <a:noFill/>
          <a:ln w="9525" cap="flat" cmpd="sng">
            <a:solidFill>
              <a:schemeClr val="dk2"/>
            </a:solidFill>
            <a:prstDash val="solid"/>
            <a:round/>
            <a:headEnd type="none" w="med" len="med"/>
            <a:tailEnd type="triangle" w="med" len="med"/>
          </a:ln>
        </p:spPr>
      </p:cxnSp>
      <p:cxnSp>
        <p:nvCxnSpPr>
          <p:cNvPr id="336" name="Google Shape;336;gb0c714f4c2_0_117"/>
          <p:cNvCxnSpPr>
            <a:stCxn id="328" idx="3"/>
            <a:endCxn id="332" idx="1"/>
          </p:cNvCxnSpPr>
          <p:nvPr/>
        </p:nvCxnSpPr>
        <p:spPr>
          <a:xfrm>
            <a:off x="9962200" y="3795275"/>
            <a:ext cx="564000" cy="0"/>
          </a:xfrm>
          <a:prstGeom prst="straightConnector1">
            <a:avLst/>
          </a:prstGeom>
          <a:noFill/>
          <a:ln w="9525" cap="flat" cmpd="sng">
            <a:solidFill>
              <a:schemeClr val="dk2"/>
            </a:solidFill>
            <a:prstDash val="solid"/>
            <a:round/>
            <a:headEnd type="none" w="med" len="med"/>
            <a:tailEnd type="triangle" w="med" len="med"/>
          </a:ln>
        </p:spPr>
      </p:cxnSp>
      <p:cxnSp>
        <p:nvCxnSpPr>
          <p:cNvPr id="337" name="Google Shape;337;gb0c714f4c2_0_117"/>
          <p:cNvCxnSpPr>
            <a:stCxn id="326" idx="3"/>
            <a:endCxn id="327" idx="0"/>
          </p:cNvCxnSpPr>
          <p:nvPr/>
        </p:nvCxnSpPr>
        <p:spPr>
          <a:xfrm rot="10800000" flipH="1">
            <a:off x="3590175" y="2167475"/>
            <a:ext cx="2077500" cy="30900"/>
          </a:xfrm>
          <a:prstGeom prst="straightConnector1">
            <a:avLst/>
          </a:prstGeom>
          <a:noFill/>
          <a:ln w="9525" cap="flat" cmpd="sng">
            <a:solidFill>
              <a:schemeClr val="dk2"/>
            </a:solidFill>
            <a:prstDash val="solid"/>
            <a:round/>
            <a:headEnd type="none" w="med" len="med"/>
            <a:tailEnd type="triangle" w="med" len="med"/>
          </a:ln>
        </p:spPr>
      </p:cxnSp>
      <p:cxnSp>
        <p:nvCxnSpPr>
          <p:cNvPr id="338" name="Google Shape;338;gb0c714f4c2_0_117"/>
          <p:cNvCxnSpPr>
            <a:stCxn id="327" idx="3"/>
            <a:endCxn id="328" idx="0"/>
          </p:cNvCxnSpPr>
          <p:nvPr/>
        </p:nvCxnSpPr>
        <p:spPr>
          <a:xfrm rot="10800000" flipH="1">
            <a:off x="6931800" y="2972075"/>
            <a:ext cx="1766400" cy="18600"/>
          </a:xfrm>
          <a:prstGeom prst="straightConnector1">
            <a:avLst/>
          </a:prstGeom>
          <a:noFill/>
          <a:ln w="9525" cap="flat" cmpd="sng">
            <a:solidFill>
              <a:schemeClr val="dk2"/>
            </a:solidFill>
            <a:prstDash val="solid"/>
            <a:round/>
            <a:headEnd type="none" w="med" len="med"/>
            <a:tailEnd type="triangle" w="med" len="med"/>
          </a:ln>
        </p:spPr>
      </p:cxnSp>
      <p:sp>
        <p:nvSpPr>
          <p:cNvPr id="339" name="Google Shape;339;gb0c714f4c2_0_117"/>
          <p:cNvSpPr txBox="1"/>
          <p:nvPr/>
        </p:nvSpPr>
        <p:spPr>
          <a:xfrm>
            <a:off x="313600" y="2819375"/>
            <a:ext cx="619200" cy="3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No</a:t>
            </a:r>
            <a:endParaRPr>
              <a:latin typeface="Verdana"/>
              <a:ea typeface="Verdana"/>
              <a:cs typeface="Verdana"/>
              <a:sym typeface="Verdana"/>
            </a:endParaRPr>
          </a:p>
        </p:txBody>
      </p:sp>
      <p:sp>
        <p:nvSpPr>
          <p:cNvPr id="340" name="Google Shape;340;gb0c714f4c2_0_117"/>
          <p:cNvSpPr txBox="1"/>
          <p:nvPr/>
        </p:nvSpPr>
        <p:spPr>
          <a:xfrm>
            <a:off x="3590175" y="3633275"/>
            <a:ext cx="619200" cy="3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Yes</a:t>
            </a:r>
            <a:endParaRPr>
              <a:latin typeface="Verdana"/>
              <a:ea typeface="Verdana"/>
              <a:cs typeface="Verdana"/>
              <a:sym typeface="Verdana"/>
            </a:endParaRPr>
          </a:p>
        </p:txBody>
      </p:sp>
      <p:sp>
        <p:nvSpPr>
          <p:cNvPr id="341" name="Google Shape;341;gb0c714f4c2_0_117"/>
          <p:cNvSpPr txBox="1"/>
          <p:nvPr/>
        </p:nvSpPr>
        <p:spPr>
          <a:xfrm>
            <a:off x="6630650" y="4590250"/>
            <a:ext cx="619200" cy="3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Yes</a:t>
            </a:r>
            <a:endParaRPr>
              <a:latin typeface="Verdana"/>
              <a:ea typeface="Verdana"/>
              <a:cs typeface="Verdana"/>
              <a:sym typeface="Verdana"/>
            </a:endParaRPr>
          </a:p>
        </p:txBody>
      </p:sp>
      <p:sp>
        <p:nvSpPr>
          <p:cNvPr id="342" name="Google Shape;342;gb0c714f4c2_0_117"/>
          <p:cNvSpPr txBox="1"/>
          <p:nvPr/>
        </p:nvSpPr>
        <p:spPr>
          <a:xfrm>
            <a:off x="4222175" y="1765675"/>
            <a:ext cx="619200" cy="1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Yes</a:t>
            </a:r>
            <a:endParaRPr>
              <a:latin typeface="Verdana"/>
              <a:ea typeface="Verdana"/>
              <a:cs typeface="Verdana"/>
              <a:sym typeface="Verdana"/>
            </a:endParaRPr>
          </a:p>
        </p:txBody>
      </p:sp>
      <p:sp>
        <p:nvSpPr>
          <p:cNvPr id="343" name="Google Shape;343;gb0c714f4c2_0_117"/>
          <p:cNvSpPr txBox="1"/>
          <p:nvPr/>
        </p:nvSpPr>
        <p:spPr>
          <a:xfrm>
            <a:off x="7422575" y="2603875"/>
            <a:ext cx="619200" cy="1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No</a:t>
            </a:r>
            <a:endParaRPr>
              <a:latin typeface="Verdana"/>
              <a:ea typeface="Verdana"/>
              <a:cs typeface="Verdana"/>
              <a:sym typeface="Verdana"/>
            </a:endParaRPr>
          </a:p>
        </p:txBody>
      </p:sp>
      <p:sp>
        <p:nvSpPr>
          <p:cNvPr id="344" name="Google Shape;344;gb0c714f4c2_0_117"/>
          <p:cNvSpPr txBox="1"/>
          <p:nvPr/>
        </p:nvSpPr>
        <p:spPr>
          <a:xfrm>
            <a:off x="9937175" y="3442075"/>
            <a:ext cx="619200" cy="1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Verdana"/>
                <a:ea typeface="Verdana"/>
                <a:cs typeface="Verdana"/>
                <a:sym typeface="Verdana"/>
              </a:rPr>
              <a:t>No</a:t>
            </a:r>
            <a:endParaRPr>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b1385990e4_0_99"/>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#4 Log nên chứa những thông tin hữu ích</a:t>
            </a:r>
            <a:endParaRPr sz="3450"/>
          </a:p>
        </p:txBody>
      </p:sp>
      <p:sp>
        <p:nvSpPr>
          <p:cNvPr id="350" name="Google Shape;350;gb1385990e4_0_99"/>
          <p:cNvSpPr txBox="1"/>
          <p:nvPr/>
        </p:nvSpPr>
        <p:spPr>
          <a:xfrm>
            <a:off x="498550" y="1496300"/>
            <a:ext cx="11239800" cy="4558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800">
                <a:solidFill>
                  <a:srgbClr val="1A1A1A"/>
                </a:solidFill>
                <a:latin typeface="Verdana"/>
                <a:ea typeface="Verdana"/>
                <a:cs typeface="Verdana"/>
                <a:sym typeface="Verdana"/>
              </a:rPr>
              <a:t>Vào một ngày đẹp trời, hệ thống xử lý đơn hàng của bạn gặp lỗi. Khi kiểm tra log, bạn thấy một loạt log như này:</a:t>
            </a:r>
            <a:br>
              <a:rPr lang="en-US" sz="2800">
                <a:solidFill>
                  <a:srgbClr val="1A1A1A"/>
                </a:solidFill>
                <a:latin typeface="Verdana"/>
                <a:ea typeface="Verdana"/>
                <a:cs typeface="Verdana"/>
                <a:sym typeface="Verdana"/>
              </a:rPr>
            </a:br>
            <a:endParaRPr sz="2800">
              <a:solidFill>
                <a:srgbClr val="1A1A1A"/>
              </a:solidFill>
              <a:latin typeface="Verdana"/>
              <a:ea typeface="Verdana"/>
              <a:cs typeface="Verdana"/>
              <a:sym typeface="Verdana"/>
            </a:endParaRPr>
          </a:p>
          <a:p>
            <a:pPr marL="0" lvl="0" indent="0" algn="l" rtl="0">
              <a:lnSpc>
                <a:spcPct val="150000"/>
              </a:lnSpc>
              <a:spcBef>
                <a:spcPts val="0"/>
              </a:spcBef>
              <a:spcAft>
                <a:spcPts val="0"/>
              </a:spcAft>
              <a:buNone/>
            </a:pPr>
            <a:r>
              <a:rPr lang="en-US" sz="2400">
                <a:latin typeface="Roboto Mono"/>
                <a:ea typeface="Roboto Mono"/>
                <a:cs typeface="Roboto Mono"/>
                <a:sym typeface="Roboto Mono"/>
              </a:rPr>
              <a:t>2020-12-13 15:07:44.177 </a:t>
            </a:r>
            <a:r>
              <a:rPr lang="en-US" sz="2400">
                <a:solidFill>
                  <a:srgbClr val="FF0000"/>
                </a:solidFill>
                <a:latin typeface="Roboto Mono"/>
                <a:ea typeface="Roboto Mono"/>
                <a:cs typeface="Roboto Mono"/>
                <a:sym typeface="Roboto Mono"/>
              </a:rPr>
              <a:t>ERROR</a:t>
            </a:r>
            <a:r>
              <a:rPr lang="en-US" sz="2400">
                <a:latin typeface="Roboto Mono"/>
                <a:ea typeface="Roboto Mono"/>
                <a:cs typeface="Roboto Mono"/>
                <a:sym typeface="Roboto Mono"/>
              </a:rPr>
              <a:t>: Something error with order</a:t>
            </a:r>
            <a:endParaRPr sz="2400">
              <a:solidFill>
                <a:srgbClr val="1A1A1A"/>
              </a:solidFill>
              <a:latin typeface="Verdana"/>
              <a:ea typeface="Verdana"/>
              <a:cs typeface="Verdana"/>
              <a:sym typeface="Verdana"/>
            </a:endParaRPr>
          </a:p>
          <a:p>
            <a:pPr marL="0" lvl="0" indent="0" algn="l" rtl="0">
              <a:lnSpc>
                <a:spcPct val="150000"/>
              </a:lnSpc>
              <a:spcBef>
                <a:spcPts val="0"/>
              </a:spcBef>
              <a:spcAft>
                <a:spcPts val="0"/>
              </a:spcAft>
              <a:buNone/>
            </a:pPr>
            <a:r>
              <a:rPr lang="en-US" sz="2400">
                <a:latin typeface="Roboto Mono"/>
                <a:ea typeface="Roboto Mono"/>
                <a:cs typeface="Roboto Mono"/>
                <a:sym typeface="Roboto Mono"/>
              </a:rPr>
              <a:t>2020-12-13 15:08:44.177 </a:t>
            </a:r>
            <a:r>
              <a:rPr lang="en-US" sz="2400">
                <a:solidFill>
                  <a:srgbClr val="FF0000"/>
                </a:solidFill>
                <a:latin typeface="Roboto Mono"/>
                <a:ea typeface="Roboto Mono"/>
                <a:cs typeface="Roboto Mono"/>
                <a:sym typeface="Roboto Mono"/>
              </a:rPr>
              <a:t>ERROR</a:t>
            </a:r>
            <a:r>
              <a:rPr lang="en-US" sz="2400">
                <a:latin typeface="Roboto Mono"/>
                <a:ea typeface="Roboto Mono"/>
                <a:cs typeface="Roboto Mono"/>
                <a:sym typeface="Roboto Mono"/>
              </a:rPr>
              <a:t>: Something error with order</a:t>
            </a:r>
            <a:br>
              <a:rPr lang="en-US" sz="2400">
                <a:latin typeface="Roboto Mono"/>
                <a:ea typeface="Roboto Mono"/>
                <a:cs typeface="Roboto Mono"/>
                <a:sym typeface="Roboto Mono"/>
              </a:rPr>
            </a:br>
            <a:r>
              <a:rPr lang="en-US" sz="2400">
                <a:latin typeface="Roboto Mono"/>
                <a:ea typeface="Roboto Mono"/>
                <a:cs typeface="Roboto Mono"/>
                <a:sym typeface="Roboto Mono"/>
              </a:rPr>
              <a:t>2020-12-13 15:09:44.177 </a:t>
            </a:r>
            <a:r>
              <a:rPr lang="en-US" sz="2400">
                <a:solidFill>
                  <a:srgbClr val="FF0000"/>
                </a:solidFill>
                <a:latin typeface="Roboto Mono"/>
                <a:ea typeface="Roboto Mono"/>
                <a:cs typeface="Roboto Mono"/>
                <a:sym typeface="Roboto Mono"/>
              </a:rPr>
              <a:t>ERROR</a:t>
            </a:r>
            <a:r>
              <a:rPr lang="en-US" sz="2400">
                <a:latin typeface="Roboto Mono"/>
                <a:ea typeface="Roboto Mono"/>
                <a:cs typeface="Roboto Mono"/>
                <a:sym typeface="Roboto Mono"/>
              </a:rPr>
              <a:t>: Something error with order</a:t>
            </a:r>
            <a:endParaRPr sz="2400">
              <a:solidFill>
                <a:srgbClr val="1A1A1A"/>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b0c714f4c2_0_125"/>
          <p:cNvSpPr txBox="1"/>
          <p:nvPr/>
        </p:nvSpPr>
        <p:spPr>
          <a:xfrm>
            <a:off x="488500" y="472125"/>
            <a:ext cx="11239800" cy="463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800">
                <a:solidFill>
                  <a:srgbClr val="1A1A1A"/>
                </a:solidFill>
                <a:latin typeface="Verdana"/>
                <a:ea typeface="Verdana"/>
                <a:cs typeface="Verdana"/>
                <a:sym typeface="Verdana"/>
              </a:rPr>
              <a:t>Trong tình cảnh bối rối ấy, một loạt câu hỏi được đưa ra:</a:t>
            </a:r>
            <a:endParaRPr sz="2800">
              <a:solidFill>
                <a:srgbClr val="1A1A1A"/>
              </a:solidFill>
              <a:latin typeface="Verdana"/>
              <a:ea typeface="Verdana"/>
              <a:cs typeface="Verdana"/>
              <a:sym typeface="Verdana"/>
            </a:endParaRPr>
          </a:p>
          <a:p>
            <a:pPr marL="457200" lvl="0" indent="-406400" algn="l" rtl="0">
              <a:lnSpc>
                <a:spcPct val="150000"/>
              </a:lnSpc>
              <a:spcBef>
                <a:spcPts val="0"/>
              </a:spcBef>
              <a:spcAft>
                <a:spcPts val="0"/>
              </a:spcAft>
              <a:buClr>
                <a:srgbClr val="1A1A1A"/>
              </a:buClr>
              <a:buSzPts val="2800"/>
              <a:buFont typeface="Verdana"/>
              <a:buChar char="●"/>
            </a:pPr>
            <a:r>
              <a:rPr lang="en-US" sz="2800">
                <a:solidFill>
                  <a:srgbClr val="1A1A1A"/>
                </a:solidFill>
                <a:latin typeface="Verdana"/>
                <a:ea typeface="Verdana"/>
                <a:cs typeface="Verdana"/>
                <a:sym typeface="Verdana"/>
              </a:rPr>
              <a:t>Something error là error gì?</a:t>
            </a:r>
            <a:endParaRPr sz="2800">
              <a:solidFill>
                <a:srgbClr val="1A1A1A"/>
              </a:solidFill>
              <a:latin typeface="Verdana"/>
              <a:ea typeface="Verdana"/>
              <a:cs typeface="Verdana"/>
              <a:sym typeface="Verdana"/>
            </a:endParaRPr>
          </a:p>
          <a:p>
            <a:pPr marL="457200" lvl="0" indent="-406400" algn="l" rtl="0">
              <a:lnSpc>
                <a:spcPct val="150000"/>
              </a:lnSpc>
              <a:spcBef>
                <a:spcPts val="0"/>
              </a:spcBef>
              <a:spcAft>
                <a:spcPts val="0"/>
              </a:spcAft>
              <a:buClr>
                <a:srgbClr val="1A1A1A"/>
              </a:buClr>
              <a:buSzPts val="2800"/>
              <a:buFont typeface="Verdana"/>
              <a:buChar char="●"/>
            </a:pPr>
            <a:r>
              <a:rPr lang="en-US" sz="2800">
                <a:solidFill>
                  <a:srgbClr val="1A1A1A"/>
                </a:solidFill>
                <a:latin typeface="Verdana"/>
                <a:ea typeface="Verdana"/>
                <a:cs typeface="Verdana"/>
                <a:sym typeface="Verdana"/>
              </a:rPr>
              <a:t>Order có ID bao nhiêu?</a:t>
            </a:r>
            <a:endParaRPr sz="2800">
              <a:solidFill>
                <a:srgbClr val="1A1A1A"/>
              </a:solidFill>
              <a:latin typeface="Verdana"/>
              <a:ea typeface="Verdana"/>
              <a:cs typeface="Verdana"/>
              <a:sym typeface="Verdana"/>
            </a:endParaRPr>
          </a:p>
          <a:p>
            <a:pPr marL="457200" lvl="0" indent="-406400" algn="l" rtl="0">
              <a:lnSpc>
                <a:spcPct val="150000"/>
              </a:lnSpc>
              <a:spcBef>
                <a:spcPts val="0"/>
              </a:spcBef>
              <a:spcAft>
                <a:spcPts val="0"/>
              </a:spcAft>
              <a:buClr>
                <a:srgbClr val="1A1A1A"/>
              </a:buClr>
              <a:buSzPts val="2800"/>
              <a:buFont typeface="Verdana"/>
              <a:buChar char="●"/>
            </a:pPr>
            <a:r>
              <a:rPr lang="en-US" sz="2800">
                <a:solidFill>
                  <a:srgbClr val="1A1A1A"/>
                </a:solidFill>
                <a:latin typeface="Verdana"/>
                <a:ea typeface="Verdana"/>
                <a:cs typeface="Verdana"/>
                <a:sym typeface="Verdana"/>
              </a:rPr>
              <a:t>Order là của khách hàng nào?</a:t>
            </a:r>
            <a:br>
              <a:rPr lang="en-US" sz="2800">
                <a:solidFill>
                  <a:srgbClr val="1A1A1A"/>
                </a:solidFill>
                <a:latin typeface="Verdana"/>
                <a:ea typeface="Verdana"/>
                <a:cs typeface="Verdana"/>
                <a:sym typeface="Verdana"/>
              </a:rPr>
            </a:br>
            <a:r>
              <a:rPr lang="en-US" sz="2800">
                <a:solidFill>
                  <a:srgbClr val="1A1A1A"/>
                </a:solidFill>
                <a:latin typeface="Verdana"/>
                <a:ea typeface="Verdana"/>
                <a:cs typeface="Verdana"/>
                <a:sym typeface="Verdana"/>
              </a:rPr>
              <a:t>…</a:t>
            </a:r>
            <a:endParaRPr sz="2800">
              <a:solidFill>
                <a:srgbClr val="1A1A1A"/>
              </a:solidFill>
              <a:latin typeface="Verdana"/>
              <a:ea typeface="Verdana"/>
              <a:cs typeface="Verdana"/>
              <a:sym typeface="Verdana"/>
            </a:endParaRPr>
          </a:p>
          <a:p>
            <a:pPr marL="0" lvl="0" indent="0" algn="l" rtl="0">
              <a:lnSpc>
                <a:spcPct val="150000"/>
              </a:lnSpc>
              <a:spcBef>
                <a:spcPts val="0"/>
              </a:spcBef>
              <a:spcAft>
                <a:spcPts val="0"/>
              </a:spcAft>
              <a:buNone/>
            </a:pPr>
            <a:r>
              <a:rPr lang="en-US" sz="2800">
                <a:solidFill>
                  <a:srgbClr val="1A1A1A"/>
                </a:solidFill>
                <a:latin typeface="Verdana"/>
                <a:ea typeface="Verdana"/>
                <a:cs typeface="Verdana"/>
                <a:sym typeface="Verdana"/>
              </a:rPr>
              <a:t>→ Tuy nhiên thông tin trong log lại không giúp ích được gì cho debug!</a:t>
            </a:r>
            <a:endParaRPr sz="2800">
              <a:solidFill>
                <a:srgbClr val="1A1A1A"/>
              </a:solidFill>
              <a:latin typeface="Verdana"/>
              <a:ea typeface="Verdana"/>
              <a:cs typeface="Verdana"/>
              <a:sym typeface="Verdana"/>
            </a:endParaRPr>
          </a:p>
        </p:txBody>
      </p:sp>
      <p:pic>
        <p:nvPicPr>
          <p:cNvPr id="356" name="Google Shape;356;gb0c714f4c2_0_125" descr="Crying face with solid fill"/>
          <p:cNvPicPr preferRelativeResize="0"/>
          <p:nvPr/>
        </p:nvPicPr>
        <p:blipFill rotWithShape="1">
          <a:blip r:embed="rId3">
            <a:alphaModFix/>
          </a:blip>
          <a:srcRect/>
          <a:stretch/>
        </p:blipFill>
        <p:spPr>
          <a:xfrm>
            <a:off x="2759701" y="4277609"/>
            <a:ext cx="630990" cy="630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aebe7acd07_0_0"/>
          <p:cNvSpPr txBox="1">
            <a:spLocks noGrp="1"/>
          </p:cNvSpPr>
          <p:nvPr>
            <p:ph type="title"/>
          </p:nvPr>
        </p:nvSpPr>
        <p:spPr>
          <a:xfrm>
            <a:off x="770550" y="1763275"/>
            <a:ext cx="11239800" cy="202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3600"/>
              <a:buFont typeface="Arial"/>
              <a:buNone/>
            </a:pPr>
            <a:r>
              <a:rPr lang="en-US" sz="4500"/>
              <a:t>Error Handling</a:t>
            </a:r>
            <a:endParaRPr sz="4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b0c714f4c2_0_132"/>
          <p:cNvSpPr txBox="1">
            <a:spLocks noGrp="1"/>
          </p:cNvSpPr>
          <p:nvPr>
            <p:ph type="body" idx="4294967295"/>
          </p:nvPr>
        </p:nvSpPr>
        <p:spPr>
          <a:xfrm>
            <a:off x="449625" y="2065425"/>
            <a:ext cx="11317500" cy="177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600">
                <a:solidFill>
                  <a:srgbClr val="000000"/>
                </a:solidFill>
                <a:latin typeface="Roboto Mono"/>
                <a:ea typeface="Roboto Mono"/>
                <a:cs typeface="Roboto Mono"/>
                <a:sym typeface="Roboto Mono"/>
              </a:rPr>
              <a:t>2020-12-13 15:07:44.177 </a:t>
            </a:r>
            <a:r>
              <a:rPr lang="en-US" sz="2600">
                <a:solidFill>
                  <a:srgbClr val="FF0000"/>
                </a:solidFill>
                <a:latin typeface="Roboto Mono"/>
                <a:ea typeface="Roboto Mono"/>
                <a:cs typeface="Roboto Mono"/>
                <a:sym typeface="Roboto Mono"/>
              </a:rPr>
              <a:t>ERROR</a:t>
            </a:r>
            <a:r>
              <a:rPr lang="en-US" sz="2600">
                <a:solidFill>
                  <a:srgbClr val="000000"/>
                </a:solidFill>
                <a:latin typeface="Roboto Mono"/>
                <a:ea typeface="Roboto Mono"/>
                <a:cs typeface="Roboto Mono"/>
                <a:sym typeface="Roboto Mono"/>
              </a:rPr>
              <a:t>: Process order #12345 of customer #78910 failed: java.lang.NullPointerException: null ...</a:t>
            </a:r>
            <a:endParaRPr sz="2600">
              <a:solidFill>
                <a:srgbClr val="1A1A1A"/>
              </a:solidFill>
              <a:latin typeface="Roboto Mono"/>
              <a:ea typeface="Roboto Mono"/>
              <a:cs typeface="Roboto Mono"/>
              <a:sym typeface="Roboto Mono"/>
            </a:endParaRPr>
          </a:p>
        </p:txBody>
      </p:sp>
      <p:sp>
        <p:nvSpPr>
          <p:cNvPr id="362" name="Google Shape;362;gb0c714f4c2_0_132"/>
          <p:cNvSpPr txBox="1"/>
          <p:nvPr/>
        </p:nvSpPr>
        <p:spPr>
          <a:xfrm>
            <a:off x="449625" y="472125"/>
            <a:ext cx="11239800" cy="1395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800">
                <a:solidFill>
                  <a:srgbClr val="1A1A1A"/>
                </a:solidFill>
                <a:latin typeface="Verdana"/>
                <a:ea typeface="Verdana"/>
                <a:cs typeface="Verdana"/>
                <a:sym typeface="Verdana"/>
              </a:rPr>
              <a:t>Thay vì viết log một cách chung chung như trên, chúng ta có thể viết log chứa nhiều </a:t>
            </a:r>
            <a:r>
              <a:rPr lang="en-US" sz="2800" b="1">
                <a:solidFill>
                  <a:srgbClr val="1A1A1A"/>
                </a:solidFill>
                <a:latin typeface="Verdana"/>
                <a:ea typeface="Verdana"/>
                <a:cs typeface="Verdana"/>
                <a:sym typeface="Verdana"/>
              </a:rPr>
              <a:t>thông tin hữu ích</a:t>
            </a:r>
            <a:r>
              <a:rPr lang="en-US" sz="2800">
                <a:solidFill>
                  <a:srgbClr val="1A1A1A"/>
                </a:solidFill>
                <a:latin typeface="Verdana"/>
                <a:ea typeface="Verdana"/>
                <a:cs typeface="Verdana"/>
                <a:sym typeface="Verdana"/>
              </a:rPr>
              <a:t> như này:</a:t>
            </a:r>
            <a:endParaRPr sz="2800">
              <a:solidFill>
                <a:srgbClr val="1A1A1A"/>
              </a:solidFill>
              <a:latin typeface="Verdana"/>
              <a:ea typeface="Verdana"/>
              <a:cs typeface="Verdana"/>
              <a:sym typeface="Verdana"/>
            </a:endParaRPr>
          </a:p>
        </p:txBody>
      </p:sp>
      <p:pic>
        <p:nvPicPr>
          <p:cNvPr id="363" name="Google Shape;363;gb0c714f4c2_0_132" descr="Smiling face with solid fill"/>
          <p:cNvPicPr preferRelativeResize="0"/>
          <p:nvPr/>
        </p:nvPicPr>
        <p:blipFill rotWithShape="1">
          <a:blip r:embed="rId3">
            <a:alphaModFix/>
          </a:blip>
          <a:srcRect/>
          <a:stretch/>
        </p:blipFill>
        <p:spPr>
          <a:xfrm>
            <a:off x="2200363" y="3204711"/>
            <a:ext cx="636718" cy="63671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b0c714f4c2_0_36"/>
          <p:cNvSpPr txBox="1">
            <a:spLocks noGrp="1"/>
          </p:cNvSpPr>
          <p:nvPr>
            <p:ph type="title"/>
          </p:nvPr>
        </p:nvSpPr>
        <p:spPr>
          <a:xfrm>
            <a:off x="389800" y="-10200"/>
            <a:ext cx="11609700" cy="93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2600"/>
              <a:buFont typeface="Verdana"/>
              <a:buNone/>
            </a:pPr>
            <a:r>
              <a:rPr lang="en-US" sz="2800"/>
              <a:t>#5: Sử dụng các external system để thu thập, phân tích,  tìm kiếm log</a:t>
            </a:r>
            <a:endParaRPr sz="2800"/>
          </a:p>
        </p:txBody>
      </p:sp>
      <p:sp>
        <p:nvSpPr>
          <p:cNvPr id="369" name="Google Shape;369;gb0c714f4c2_0_36"/>
          <p:cNvSpPr txBox="1">
            <a:spLocks noGrp="1"/>
          </p:cNvSpPr>
          <p:nvPr>
            <p:ph type="body" idx="1"/>
          </p:nvPr>
        </p:nvSpPr>
        <p:spPr>
          <a:xfrm>
            <a:off x="355350" y="1362200"/>
            <a:ext cx="11489700" cy="5185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Có nhiều lý do mà chúng ta cần có một hệ thống chuyên biệt để thu thập, phân tích, tìm kiếm log:</a:t>
            </a:r>
            <a:endParaRPr>
              <a:solidFill>
                <a:srgbClr val="1A1A1A"/>
              </a:solidFill>
            </a:endParaRPr>
          </a:p>
          <a:p>
            <a:pPr marL="457200" lvl="0" indent="-381000" algn="just" rtl="0">
              <a:lnSpc>
                <a:spcPct val="150000"/>
              </a:lnSpc>
              <a:spcBef>
                <a:spcPts val="0"/>
              </a:spcBef>
              <a:spcAft>
                <a:spcPts val="0"/>
              </a:spcAft>
              <a:buClr>
                <a:srgbClr val="1A1A1A"/>
              </a:buClr>
              <a:buSzPts val="2400"/>
              <a:buChar char="●"/>
            </a:pPr>
            <a:r>
              <a:rPr lang="en-US">
                <a:solidFill>
                  <a:srgbClr val="1A1A1A"/>
                </a:solidFill>
              </a:rPr>
              <a:t>Log không chỉ là một công cụ hỗ trợ debug, log còn cung cấp nhiều dữ liệu để giúp chúng ta giám sát hoạt động của hệ thống.</a:t>
            </a:r>
            <a:endParaRPr>
              <a:solidFill>
                <a:srgbClr val="1A1A1A"/>
              </a:solidFill>
            </a:endParaRPr>
          </a:p>
          <a:p>
            <a:pPr marL="457200" lvl="0" indent="-381000" algn="just" rtl="0">
              <a:lnSpc>
                <a:spcPct val="150000"/>
              </a:lnSpc>
              <a:spcBef>
                <a:spcPts val="0"/>
              </a:spcBef>
              <a:spcAft>
                <a:spcPts val="0"/>
              </a:spcAft>
              <a:buClr>
                <a:srgbClr val="1A1A1A"/>
              </a:buClr>
              <a:buSzPts val="2400"/>
              <a:buChar char="●"/>
            </a:pPr>
            <a:r>
              <a:rPr lang="en-US">
                <a:solidFill>
                  <a:srgbClr val="1A1A1A"/>
                </a:solidFill>
              </a:rPr>
              <a:t>Trong các hệ thống phân tán, mỗi server thường có một nơi lưu trữ log riêng → Log cần tập trung tại một nơi để dễ quản lý.</a:t>
            </a:r>
            <a:endParaRPr>
              <a:solidFill>
                <a:srgbClr val="1A1A1A"/>
              </a:solidFill>
            </a:endParaRPr>
          </a:p>
          <a:p>
            <a:pPr marL="457200" lvl="0" indent="-381000" algn="just" rtl="0">
              <a:lnSpc>
                <a:spcPct val="150000"/>
              </a:lnSpc>
              <a:spcBef>
                <a:spcPts val="0"/>
              </a:spcBef>
              <a:spcAft>
                <a:spcPts val="0"/>
              </a:spcAft>
              <a:buClr>
                <a:srgbClr val="1A1A1A"/>
              </a:buClr>
              <a:buSzPts val="2400"/>
              <a:buChar char="●"/>
            </a:pPr>
            <a:r>
              <a:rPr lang="en-US">
                <a:solidFill>
                  <a:srgbClr val="1A1A1A"/>
                </a:solidFill>
              </a:rPr>
              <a:t>Việc tìm kiếm log đòi hỏi những kỹ thuật chuyên dụng như full-text search... </a:t>
            </a:r>
            <a:endParaRPr>
              <a:solidFill>
                <a:srgbClr val="1A1A1A"/>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b0c714f4c2_0_143"/>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ELK stack</a:t>
            </a:r>
            <a:endParaRPr sz="3450"/>
          </a:p>
        </p:txBody>
      </p:sp>
      <p:sp>
        <p:nvSpPr>
          <p:cNvPr id="375" name="Google Shape;375;gb0c714f4c2_0_143"/>
          <p:cNvSpPr txBox="1">
            <a:spLocks noGrp="1"/>
          </p:cNvSpPr>
          <p:nvPr>
            <p:ph type="body" idx="1"/>
          </p:nvPr>
        </p:nvSpPr>
        <p:spPr>
          <a:xfrm>
            <a:off x="355350" y="1362200"/>
            <a:ext cx="11489700" cy="1742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Bên cạnh các giải pháp Cloud như Datadog của AWS, ELK stack là một trong những giải pháp open-source phổ biến nhất hiện nay để thu thập, phân tích, tìm kiếm log.</a:t>
            </a:r>
            <a:endParaRPr>
              <a:solidFill>
                <a:srgbClr val="1A1A1A"/>
              </a:solidFill>
            </a:endParaRPr>
          </a:p>
        </p:txBody>
      </p:sp>
      <p:pic>
        <p:nvPicPr>
          <p:cNvPr id="376" name="Google Shape;376;gb0c714f4c2_0_143"/>
          <p:cNvPicPr preferRelativeResize="0"/>
          <p:nvPr/>
        </p:nvPicPr>
        <p:blipFill>
          <a:blip r:embed="rId3">
            <a:alphaModFix/>
          </a:blip>
          <a:stretch>
            <a:fillRect/>
          </a:stretch>
        </p:blipFill>
        <p:spPr>
          <a:xfrm>
            <a:off x="533400" y="3181100"/>
            <a:ext cx="11195295" cy="3448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a833232f18_0_8"/>
          <p:cNvSpPr txBox="1">
            <a:spLocks noGrp="1"/>
          </p:cNvSpPr>
          <p:nvPr>
            <p:ph type="title"/>
          </p:nvPr>
        </p:nvSpPr>
        <p:spPr>
          <a:xfrm>
            <a:off x="972600" y="1763267"/>
            <a:ext cx="10251300" cy="202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3600"/>
              <a:buFont typeface="Arial"/>
              <a:buNone/>
            </a:pPr>
            <a:r>
              <a:rPr lang="en-US" sz="4500"/>
              <a:t>Caching</a:t>
            </a:r>
            <a:endParaRPr sz="4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b0f118e6e4_0_6"/>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RESTful API và caching</a:t>
            </a:r>
            <a:endParaRPr sz="3450"/>
          </a:p>
        </p:txBody>
      </p:sp>
      <p:sp>
        <p:nvSpPr>
          <p:cNvPr id="388" name="Google Shape;388;gb0f118e6e4_0_6"/>
          <p:cNvSpPr/>
          <p:nvPr/>
        </p:nvSpPr>
        <p:spPr>
          <a:xfrm>
            <a:off x="1396000" y="1841875"/>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1</a:t>
            </a:r>
            <a:endParaRPr sz="1500" b="1"/>
          </a:p>
        </p:txBody>
      </p:sp>
      <p:sp>
        <p:nvSpPr>
          <p:cNvPr id="389" name="Google Shape;389;gb0f118e6e4_0_6"/>
          <p:cNvSpPr/>
          <p:nvPr/>
        </p:nvSpPr>
        <p:spPr>
          <a:xfrm>
            <a:off x="2948525" y="1841875"/>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2</a:t>
            </a:r>
            <a:endParaRPr sz="1500" b="1"/>
          </a:p>
        </p:txBody>
      </p:sp>
      <p:sp>
        <p:nvSpPr>
          <p:cNvPr id="390" name="Google Shape;390;gb0f118e6e4_0_6"/>
          <p:cNvSpPr/>
          <p:nvPr/>
        </p:nvSpPr>
        <p:spPr>
          <a:xfrm>
            <a:off x="4501050" y="1841875"/>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3</a:t>
            </a:r>
            <a:endParaRPr sz="1500" b="1"/>
          </a:p>
        </p:txBody>
      </p:sp>
      <p:sp>
        <p:nvSpPr>
          <p:cNvPr id="391" name="Google Shape;391;gb0f118e6e4_0_6"/>
          <p:cNvSpPr/>
          <p:nvPr/>
        </p:nvSpPr>
        <p:spPr>
          <a:xfrm>
            <a:off x="2838350" y="5666250"/>
            <a:ext cx="1244552" cy="829701"/>
          </a:xfrm>
          <a:prstGeom prst="flowChartMagneticDisk">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DB</a:t>
            </a:r>
            <a:endParaRPr b="1"/>
          </a:p>
        </p:txBody>
      </p:sp>
      <p:sp>
        <p:nvSpPr>
          <p:cNvPr id="392" name="Google Shape;392;gb0f118e6e4_0_6"/>
          <p:cNvSpPr/>
          <p:nvPr/>
        </p:nvSpPr>
        <p:spPr>
          <a:xfrm>
            <a:off x="2572625" y="3514225"/>
            <a:ext cx="1776000" cy="6612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RESTful API</a:t>
            </a:r>
            <a:endParaRPr sz="1800" b="1"/>
          </a:p>
        </p:txBody>
      </p:sp>
      <p:sp>
        <p:nvSpPr>
          <p:cNvPr id="393" name="Google Shape;393;gb0f118e6e4_0_6"/>
          <p:cNvSpPr/>
          <p:nvPr/>
        </p:nvSpPr>
        <p:spPr>
          <a:xfrm>
            <a:off x="8503950" y="5666250"/>
            <a:ext cx="1244552" cy="829701"/>
          </a:xfrm>
          <a:prstGeom prst="flowChartMagneticDisk">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DB</a:t>
            </a:r>
            <a:endParaRPr b="1"/>
          </a:p>
        </p:txBody>
      </p:sp>
      <p:sp>
        <p:nvSpPr>
          <p:cNvPr id="394" name="Google Shape;394;gb0f118e6e4_0_6"/>
          <p:cNvSpPr/>
          <p:nvPr/>
        </p:nvSpPr>
        <p:spPr>
          <a:xfrm>
            <a:off x="8238225" y="4590225"/>
            <a:ext cx="1776000" cy="661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Cache</a:t>
            </a:r>
            <a:endParaRPr sz="1800" b="1"/>
          </a:p>
        </p:txBody>
      </p:sp>
      <p:cxnSp>
        <p:nvCxnSpPr>
          <p:cNvPr id="395" name="Google Shape;395;gb0f118e6e4_0_6"/>
          <p:cNvCxnSpPr>
            <a:stCxn id="388" idx="4"/>
          </p:cNvCxnSpPr>
          <p:nvPr/>
        </p:nvCxnSpPr>
        <p:spPr>
          <a:xfrm>
            <a:off x="1908100" y="2866075"/>
            <a:ext cx="1056600" cy="674100"/>
          </a:xfrm>
          <a:prstGeom prst="straightConnector1">
            <a:avLst/>
          </a:prstGeom>
          <a:noFill/>
          <a:ln w="19050" cap="flat" cmpd="sng">
            <a:solidFill>
              <a:schemeClr val="dk2"/>
            </a:solidFill>
            <a:prstDash val="solid"/>
            <a:round/>
            <a:headEnd type="none" w="med" len="med"/>
            <a:tailEnd type="triangle" w="med" len="med"/>
          </a:ln>
        </p:spPr>
      </p:cxnSp>
      <p:cxnSp>
        <p:nvCxnSpPr>
          <p:cNvPr id="396" name="Google Shape;396;gb0f118e6e4_0_6"/>
          <p:cNvCxnSpPr>
            <a:stCxn id="389" idx="4"/>
            <a:endCxn id="392" idx="0"/>
          </p:cNvCxnSpPr>
          <p:nvPr/>
        </p:nvCxnSpPr>
        <p:spPr>
          <a:xfrm>
            <a:off x="3460625" y="2866075"/>
            <a:ext cx="0" cy="648300"/>
          </a:xfrm>
          <a:prstGeom prst="straightConnector1">
            <a:avLst/>
          </a:prstGeom>
          <a:noFill/>
          <a:ln w="19050" cap="flat" cmpd="sng">
            <a:solidFill>
              <a:schemeClr val="dk2"/>
            </a:solidFill>
            <a:prstDash val="solid"/>
            <a:round/>
            <a:headEnd type="none" w="med" len="med"/>
            <a:tailEnd type="triangle" w="med" len="med"/>
          </a:ln>
        </p:spPr>
      </p:cxnSp>
      <p:cxnSp>
        <p:nvCxnSpPr>
          <p:cNvPr id="397" name="Google Shape;397;gb0f118e6e4_0_6"/>
          <p:cNvCxnSpPr>
            <a:stCxn id="390" idx="4"/>
          </p:cNvCxnSpPr>
          <p:nvPr/>
        </p:nvCxnSpPr>
        <p:spPr>
          <a:xfrm flipH="1">
            <a:off x="4040550" y="2866075"/>
            <a:ext cx="972600" cy="648300"/>
          </a:xfrm>
          <a:prstGeom prst="straightConnector1">
            <a:avLst/>
          </a:prstGeom>
          <a:noFill/>
          <a:ln w="19050" cap="flat" cmpd="sng">
            <a:solidFill>
              <a:schemeClr val="dk2"/>
            </a:solidFill>
            <a:prstDash val="solid"/>
            <a:round/>
            <a:headEnd type="none" w="med" len="med"/>
            <a:tailEnd type="triangle" w="med" len="med"/>
          </a:ln>
        </p:spPr>
      </p:cxnSp>
      <p:sp>
        <p:nvSpPr>
          <p:cNvPr id="398" name="Google Shape;398;gb0f118e6e4_0_6"/>
          <p:cNvSpPr/>
          <p:nvPr/>
        </p:nvSpPr>
        <p:spPr>
          <a:xfrm>
            <a:off x="7061600" y="1841850"/>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1</a:t>
            </a:r>
            <a:endParaRPr sz="1500" b="1"/>
          </a:p>
        </p:txBody>
      </p:sp>
      <p:sp>
        <p:nvSpPr>
          <p:cNvPr id="399" name="Google Shape;399;gb0f118e6e4_0_6"/>
          <p:cNvSpPr/>
          <p:nvPr/>
        </p:nvSpPr>
        <p:spPr>
          <a:xfrm>
            <a:off x="8614125" y="1841850"/>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2</a:t>
            </a:r>
            <a:endParaRPr sz="1500" b="1"/>
          </a:p>
        </p:txBody>
      </p:sp>
      <p:sp>
        <p:nvSpPr>
          <p:cNvPr id="400" name="Google Shape;400;gb0f118e6e4_0_6"/>
          <p:cNvSpPr/>
          <p:nvPr/>
        </p:nvSpPr>
        <p:spPr>
          <a:xfrm>
            <a:off x="10166650" y="1841850"/>
            <a:ext cx="1024200" cy="10242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t>Client 3</a:t>
            </a:r>
            <a:endParaRPr sz="1500" b="1"/>
          </a:p>
        </p:txBody>
      </p:sp>
      <p:sp>
        <p:nvSpPr>
          <p:cNvPr id="401" name="Google Shape;401;gb0f118e6e4_0_6"/>
          <p:cNvSpPr/>
          <p:nvPr/>
        </p:nvSpPr>
        <p:spPr>
          <a:xfrm>
            <a:off x="8238225" y="3514200"/>
            <a:ext cx="1776000" cy="6612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RESTful API</a:t>
            </a:r>
            <a:endParaRPr sz="1800" b="1"/>
          </a:p>
        </p:txBody>
      </p:sp>
      <p:cxnSp>
        <p:nvCxnSpPr>
          <p:cNvPr id="402" name="Google Shape;402;gb0f118e6e4_0_6"/>
          <p:cNvCxnSpPr>
            <a:stCxn id="398" idx="4"/>
          </p:cNvCxnSpPr>
          <p:nvPr/>
        </p:nvCxnSpPr>
        <p:spPr>
          <a:xfrm>
            <a:off x="7573700" y="2866050"/>
            <a:ext cx="1056600" cy="674100"/>
          </a:xfrm>
          <a:prstGeom prst="straightConnector1">
            <a:avLst/>
          </a:prstGeom>
          <a:noFill/>
          <a:ln w="19050" cap="flat" cmpd="sng">
            <a:solidFill>
              <a:schemeClr val="dk2"/>
            </a:solidFill>
            <a:prstDash val="solid"/>
            <a:round/>
            <a:headEnd type="none" w="med" len="med"/>
            <a:tailEnd type="triangle" w="med" len="med"/>
          </a:ln>
        </p:spPr>
      </p:cxnSp>
      <p:cxnSp>
        <p:nvCxnSpPr>
          <p:cNvPr id="403" name="Google Shape;403;gb0f118e6e4_0_6"/>
          <p:cNvCxnSpPr>
            <a:stCxn id="399" idx="4"/>
            <a:endCxn id="401" idx="0"/>
          </p:cNvCxnSpPr>
          <p:nvPr/>
        </p:nvCxnSpPr>
        <p:spPr>
          <a:xfrm>
            <a:off x="9126225" y="2866050"/>
            <a:ext cx="0" cy="648300"/>
          </a:xfrm>
          <a:prstGeom prst="straightConnector1">
            <a:avLst/>
          </a:prstGeom>
          <a:noFill/>
          <a:ln w="19050" cap="flat" cmpd="sng">
            <a:solidFill>
              <a:schemeClr val="dk2"/>
            </a:solidFill>
            <a:prstDash val="solid"/>
            <a:round/>
            <a:headEnd type="none" w="med" len="med"/>
            <a:tailEnd type="triangle" w="med" len="med"/>
          </a:ln>
        </p:spPr>
      </p:cxnSp>
      <p:cxnSp>
        <p:nvCxnSpPr>
          <p:cNvPr id="404" name="Google Shape;404;gb0f118e6e4_0_6"/>
          <p:cNvCxnSpPr>
            <a:stCxn id="400" idx="4"/>
          </p:cNvCxnSpPr>
          <p:nvPr/>
        </p:nvCxnSpPr>
        <p:spPr>
          <a:xfrm flipH="1">
            <a:off x="9706150" y="2866050"/>
            <a:ext cx="972600" cy="648300"/>
          </a:xfrm>
          <a:prstGeom prst="straightConnector1">
            <a:avLst/>
          </a:prstGeom>
          <a:noFill/>
          <a:ln w="19050" cap="flat" cmpd="sng">
            <a:solidFill>
              <a:schemeClr val="dk2"/>
            </a:solidFill>
            <a:prstDash val="solid"/>
            <a:round/>
            <a:headEnd type="none" w="med" len="med"/>
            <a:tailEnd type="triangle" w="med" len="med"/>
          </a:ln>
        </p:spPr>
      </p:cxnSp>
      <p:cxnSp>
        <p:nvCxnSpPr>
          <p:cNvPr id="405" name="Google Shape;405;gb0f118e6e4_0_6"/>
          <p:cNvCxnSpPr>
            <a:stCxn id="392" idx="2"/>
            <a:endCxn id="391" idx="1"/>
          </p:cNvCxnSpPr>
          <p:nvPr/>
        </p:nvCxnSpPr>
        <p:spPr>
          <a:xfrm>
            <a:off x="3460625" y="4175425"/>
            <a:ext cx="0" cy="1490700"/>
          </a:xfrm>
          <a:prstGeom prst="straightConnector1">
            <a:avLst/>
          </a:prstGeom>
          <a:noFill/>
          <a:ln w="19050" cap="flat" cmpd="sng">
            <a:solidFill>
              <a:schemeClr val="dk2"/>
            </a:solidFill>
            <a:prstDash val="solid"/>
            <a:round/>
            <a:headEnd type="none" w="med" len="med"/>
            <a:tailEnd type="triangle" w="med" len="med"/>
          </a:ln>
        </p:spPr>
      </p:cxnSp>
      <p:cxnSp>
        <p:nvCxnSpPr>
          <p:cNvPr id="406" name="Google Shape;406;gb0f118e6e4_0_6"/>
          <p:cNvCxnSpPr>
            <a:stCxn id="401" idx="1"/>
            <a:endCxn id="393" idx="2"/>
          </p:cNvCxnSpPr>
          <p:nvPr/>
        </p:nvCxnSpPr>
        <p:spPr>
          <a:xfrm>
            <a:off x="8238225" y="3844800"/>
            <a:ext cx="265800" cy="2236200"/>
          </a:xfrm>
          <a:prstGeom prst="bentConnector3">
            <a:avLst>
              <a:gd name="adj1" fmla="val -89588"/>
            </a:avLst>
          </a:prstGeom>
          <a:noFill/>
          <a:ln w="19050" cap="flat" cmpd="sng">
            <a:solidFill>
              <a:schemeClr val="dk2"/>
            </a:solidFill>
            <a:prstDash val="solid"/>
            <a:round/>
            <a:headEnd type="none" w="med" len="med"/>
            <a:tailEnd type="triangle" w="med" len="med"/>
          </a:ln>
        </p:spPr>
      </p:cxnSp>
      <p:cxnSp>
        <p:nvCxnSpPr>
          <p:cNvPr id="407" name="Google Shape;407;gb0f118e6e4_0_6"/>
          <p:cNvCxnSpPr>
            <a:stCxn id="401" idx="2"/>
            <a:endCxn id="394" idx="0"/>
          </p:cNvCxnSpPr>
          <p:nvPr/>
        </p:nvCxnSpPr>
        <p:spPr>
          <a:xfrm>
            <a:off x="9126225" y="4175400"/>
            <a:ext cx="0" cy="414900"/>
          </a:xfrm>
          <a:prstGeom prst="straightConnector1">
            <a:avLst/>
          </a:prstGeom>
          <a:noFill/>
          <a:ln w="19050" cap="flat" cmpd="sng">
            <a:solidFill>
              <a:schemeClr val="dk2"/>
            </a:solidFill>
            <a:prstDash val="solid"/>
            <a:round/>
            <a:headEnd type="none" w="med" len="med"/>
            <a:tailEnd type="triangle" w="med" len="med"/>
          </a:ln>
        </p:spPr>
      </p:cxnSp>
      <p:cxnSp>
        <p:nvCxnSpPr>
          <p:cNvPr id="408" name="Google Shape;408;gb0f118e6e4_0_6"/>
          <p:cNvCxnSpPr>
            <a:stCxn id="392" idx="1"/>
            <a:endCxn id="391" idx="2"/>
          </p:cNvCxnSpPr>
          <p:nvPr/>
        </p:nvCxnSpPr>
        <p:spPr>
          <a:xfrm>
            <a:off x="2572625" y="3844825"/>
            <a:ext cx="265800" cy="2236200"/>
          </a:xfrm>
          <a:prstGeom prst="bentConnector3">
            <a:avLst>
              <a:gd name="adj1" fmla="val -89588"/>
            </a:avLst>
          </a:prstGeom>
          <a:noFill/>
          <a:ln w="19050" cap="flat" cmpd="sng">
            <a:solidFill>
              <a:schemeClr val="dk2"/>
            </a:solidFill>
            <a:prstDash val="solid"/>
            <a:round/>
            <a:headEnd type="none" w="med" len="med"/>
            <a:tailEnd type="triangle" w="med" len="med"/>
          </a:ln>
        </p:spPr>
      </p:cxnSp>
      <p:cxnSp>
        <p:nvCxnSpPr>
          <p:cNvPr id="409" name="Google Shape;409;gb0f118e6e4_0_6"/>
          <p:cNvCxnSpPr>
            <a:stCxn id="392" idx="3"/>
            <a:endCxn id="391" idx="4"/>
          </p:cNvCxnSpPr>
          <p:nvPr/>
        </p:nvCxnSpPr>
        <p:spPr>
          <a:xfrm flipH="1">
            <a:off x="4082825" y="3844825"/>
            <a:ext cx="265800" cy="2236200"/>
          </a:xfrm>
          <a:prstGeom prst="bentConnector3">
            <a:avLst>
              <a:gd name="adj1" fmla="val -89588"/>
            </a:avLst>
          </a:prstGeom>
          <a:noFill/>
          <a:ln w="19050" cap="flat" cmpd="sng">
            <a:solidFill>
              <a:schemeClr val="dk2"/>
            </a:solidFill>
            <a:prstDash val="solid"/>
            <a:round/>
            <a:headEnd type="none" w="med" len="med"/>
            <a:tailEnd type="triangle" w="med" len="med"/>
          </a:ln>
        </p:spPr>
      </p:cxnSp>
      <p:cxnSp>
        <p:nvCxnSpPr>
          <p:cNvPr id="410" name="Google Shape;410;gb0f118e6e4_0_6"/>
          <p:cNvCxnSpPr>
            <a:stCxn id="401" idx="3"/>
            <a:endCxn id="394" idx="3"/>
          </p:cNvCxnSpPr>
          <p:nvPr/>
        </p:nvCxnSpPr>
        <p:spPr>
          <a:xfrm>
            <a:off x="10014225" y="3844800"/>
            <a:ext cx="600" cy="1076100"/>
          </a:xfrm>
          <a:prstGeom prst="bentConnector3">
            <a:avLst>
              <a:gd name="adj1" fmla="val 39687500"/>
            </a:avLst>
          </a:prstGeom>
          <a:noFill/>
          <a:ln w="19050" cap="flat" cmpd="sng">
            <a:solidFill>
              <a:schemeClr val="dk2"/>
            </a:solidFill>
            <a:prstDash val="solid"/>
            <a:round/>
            <a:headEnd type="none" w="med" len="med"/>
            <a:tailEnd type="triangle" w="med" len="med"/>
          </a:ln>
        </p:spPr>
      </p:cxnSp>
      <p:sp>
        <p:nvSpPr>
          <p:cNvPr id="411" name="Google Shape;411;gb0f118e6e4_0_6"/>
          <p:cNvSpPr txBox="1"/>
          <p:nvPr/>
        </p:nvSpPr>
        <p:spPr>
          <a:xfrm>
            <a:off x="2344000" y="1110838"/>
            <a:ext cx="24243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Verdana"/>
                <a:ea typeface="Verdana"/>
                <a:cs typeface="Verdana"/>
                <a:sym typeface="Verdana"/>
              </a:rPr>
              <a:t>No Caching</a:t>
            </a:r>
            <a:endParaRPr sz="2400" b="1">
              <a:latin typeface="Verdana"/>
              <a:ea typeface="Verdana"/>
              <a:cs typeface="Verdana"/>
              <a:sym typeface="Verdana"/>
            </a:endParaRPr>
          </a:p>
        </p:txBody>
      </p:sp>
      <p:sp>
        <p:nvSpPr>
          <p:cNvPr id="412" name="Google Shape;412;gb0f118e6e4_0_6"/>
          <p:cNvSpPr txBox="1"/>
          <p:nvPr/>
        </p:nvSpPr>
        <p:spPr>
          <a:xfrm>
            <a:off x="8314425" y="1187025"/>
            <a:ext cx="15855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Caching</a:t>
            </a:r>
            <a:endParaRPr sz="2400" b="1">
              <a:latin typeface="Verdana"/>
              <a:ea typeface="Verdana"/>
              <a:cs typeface="Verdana"/>
              <a:sym typeface="Verdana"/>
            </a:endParaRPr>
          </a:p>
        </p:txBody>
      </p:sp>
      <p:cxnSp>
        <p:nvCxnSpPr>
          <p:cNvPr id="413" name="Google Shape;413;gb0f118e6e4_0_6"/>
          <p:cNvCxnSpPr>
            <a:stCxn id="393" idx="1"/>
            <a:endCxn id="394" idx="2"/>
          </p:cNvCxnSpPr>
          <p:nvPr/>
        </p:nvCxnSpPr>
        <p:spPr>
          <a:xfrm rot="10800000">
            <a:off x="9126226" y="5251350"/>
            <a:ext cx="0" cy="4149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b0f118e6e4_0_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Vai trò của caching</a:t>
            </a:r>
            <a:endParaRPr sz="3450"/>
          </a:p>
        </p:txBody>
      </p:sp>
      <p:sp>
        <p:nvSpPr>
          <p:cNvPr id="419" name="Google Shape;419;gb0f118e6e4_0_0"/>
          <p:cNvSpPr txBox="1">
            <a:spLocks noGrp="1"/>
          </p:cNvSpPr>
          <p:nvPr>
            <p:ph type="body" idx="1"/>
          </p:nvPr>
        </p:nvSpPr>
        <p:spPr>
          <a:xfrm>
            <a:off x="355350" y="1362200"/>
            <a:ext cx="11489700" cy="1742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Caching là cơ chế nhằm tăng hiệu năng của hệ thống:</a:t>
            </a:r>
            <a:endParaRPr>
              <a:solidFill>
                <a:srgbClr val="1A1A1A"/>
              </a:solidFill>
            </a:endParaRPr>
          </a:p>
          <a:p>
            <a:pPr marL="0" lvl="0" indent="0" algn="just" rtl="0">
              <a:lnSpc>
                <a:spcPct val="150000"/>
              </a:lnSpc>
              <a:spcBef>
                <a:spcPts val="0"/>
              </a:spcBef>
              <a:spcAft>
                <a:spcPts val="0"/>
              </a:spcAft>
              <a:buNone/>
            </a:pPr>
            <a:r>
              <a:rPr lang="en-US" sz="2800" b="1">
                <a:solidFill>
                  <a:srgbClr val="1BD21B"/>
                </a:solidFill>
                <a:highlight>
                  <a:schemeClr val="lt1"/>
                </a:highlight>
              </a:rPr>
              <a:t>✓ </a:t>
            </a:r>
            <a:r>
              <a:rPr lang="en-US">
                <a:solidFill>
                  <a:srgbClr val="1A1A1A"/>
                </a:solidFill>
              </a:rPr>
              <a:t>Rút ngắn thời gian nhận response của client.</a:t>
            </a:r>
            <a:endParaRPr>
              <a:solidFill>
                <a:srgbClr val="1A1A1A"/>
              </a:solidFill>
            </a:endParaRPr>
          </a:p>
          <a:p>
            <a:pPr marL="0" lvl="0" indent="0" algn="just" rtl="0">
              <a:lnSpc>
                <a:spcPct val="150000"/>
              </a:lnSpc>
              <a:spcBef>
                <a:spcPts val="0"/>
              </a:spcBef>
              <a:spcAft>
                <a:spcPts val="0"/>
              </a:spcAft>
              <a:buNone/>
            </a:pPr>
            <a:r>
              <a:rPr lang="en-US" sz="2800" b="1">
                <a:solidFill>
                  <a:srgbClr val="1BD21B"/>
                </a:solidFill>
                <a:highlight>
                  <a:schemeClr val="lt1"/>
                </a:highlight>
              </a:rPr>
              <a:t>✓ </a:t>
            </a:r>
            <a:r>
              <a:rPr lang="en-US">
                <a:solidFill>
                  <a:srgbClr val="1A1A1A"/>
                </a:solidFill>
              </a:rPr>
              <a:t>Giảm số lượng request mà server phải xử lý.</a:t>
            </a:r>
            <a:endParaRPr>
              <a:solidFill>
                <a:srgbClr val="1A1A1A"/>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b0f118e6e4_0_5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Những API như nào thì nên áp dụng caching?</a:t>
            </a:r>
            <a:endParaRPr sz="3450"/>
          </a:p>
        </p:txBody>
      </p:sp>
      <p:sp>
        <p:nvSpPr>
          <p:cNvPr id="425" name="Google Shape;425;gb0f118e6e4_0_50"/>
          <p:cNvSpPr txBox="1">
            <a:spLocks noGrp="1"/>
          </p:cNvSpPr>
          <p:nvPr>
            <p:ph type="body" idx="1"/>
          </p:nvPr>
        </p:nvSpPr>
        <p:spPr>
          <a:xfrm>
            <a:off x="355350" y="1362200"/>
            <a:ext cx="11489700" cy="39411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Không phải API nào chúng ta cũng áp dụng caching, chúng ta chỉ nên áp dụng caching cho những API:</a:t>
            </a:r>
            <a:endParaRPr>
              <a:solidFill>
                <a:srgbClr val="1A1A1A"/>
              </a:solidFill>
            </a:endParaRPr>
          </a:p>
          <a:p>
            <a:pPr marL="457200" lvl="0" indent="-342900" algn="just" rtl="0">
              <a:lnSpc>
                <a:spcPct val="150000"/>
              </a:lnSpc>
              <a:spcBef>
                <a:spcPts val="0"/>
              </a:spcBef>
              <a:spcAft>
                <a:spcPts val="0"/>
              </a:spcAft>
              <a:buClr>
                <a:srgbClr val="1A1A1A"/>
              </a:buClr>
              <a:buSzPts val="1800"/>
              <a:buChar char="●"/>
            </a:pPr>
            <a:r>
              <a:rPr lang="en-US">
                <a:solidFill>
                  <a:srgbClr val="1A1A1A"/>
                </a:solidFill>
              </a:rPr>
              <a:t>Trả về những dữ liệu không bao giờ hoặc hiếm khi thay đổi.</a:t>
            </a:r>
            <a:endParaRPr>
              <a:solidFill>
                <a:srgbClr val="1A1A1A"/>
              </a:solidFill>
            </a:endParaRPr>
          </a:p>
          <a:p>
            <a:pPr marL="457200" lvl="0" indent="-342900" algn="just" rtl="0">
              <a:lnSpc>
                <a:spcPct val="150000"/>
              </a:lnSpc>
              <a:spcBef>
                <a:spcPts val="0"/>
              </a:spcBef>
              <a:spcAft>
                <a:spcPts val="0"/>
              </a:spcAft>
              <a:buClr>
                <a:srgbClr val="1A1A1A"/>
              </a:buClr>
              <a:buSzPts val="1800"/>
              <a:buChar char="●"/>
            </a:pPr>
            <a:r>
              <a:rPr lang="en-US">
                <a:solidFill>
                  <a:srgbClr val="1A1A1A"/>
                </a:solidFill>
              </a:rPr>
              <a:t>Trả về những dữ liệu mà quá trình đọc tốn kém tài nguyên hoặc mất nhiều thời gian, trong khi dữ liệu ít khi thay đổi.</a:t>
            </a:r>
            <a:endParaRPr>
              <a:solidFill>
                <a:srgbClr val="1A1A1A"/>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b0f118e6e4_0_4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Spring Boot caching</a:t>
            </a:r>
            <a:endParaRPr sz="3450"/>
          </a:p>
        </p:txBody>
      </p:sp>
      <p:sp>
        <p:nvSpPr>
          <p:cNvPr id="431" name="Google Shape;431;gb0f118e6e4_0_45"/>
          <p:cNvSpPr txBox="1">
            <a:spLocks noGrp="1"/>
          </p:cNvSpPr>
          <p:nvPr>
            <p:ph type="body" idx="1"/>
          </p:nvPr>
        </p:nvSpPr>
        <p:spPr>
          <a:xfrm>
            <a:off x="355350" y="1362200"/>
            <a:ext cx="11489700" cy="47838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2"/>
              </a:buClr>
              <a:buSzPts val="1800"/>
              <a:buChar char="●"/>
            </a:pPr>
            <a:r>
              <a:rPr lang="en-US">
                <a:solidFill>
                  <a:schemeClr val="dk2"/>
                </a:solidFill>
              </a:rPr>
              <a:t>Spring Boot hỗ trợ nhiều loại cache provider (Redis, EhCache, Hazelcast, …).</a:t>
            </a:r>
            <a:endParaRPr>
              <a:solidFill>
                <a:srgbClr val="1A1A1A"/>
              </a:solidFill>
            </a:endParaRPr>
          </a:p>
          <a:p>
            <a:pPr marL="457200" lvl="0" indent="-342900" algn="just" rtl="0">
              <a:lnSpc>
                <a:spcPct val="150000"/>
              </a:lnSpc>
              <a:spcBef>
                <a:spcPts val="0"/>
              </a:spcBef>
              <a:spcAft>
                <a:spcPts val="0"/>
              </a:spcAft>
              <a:buClr>
                <a:srgbClr val="1A1A1A"/>
              </a:buClr>
              <a:buSzPts val="1800"/>
              <a:buChar char="●"/>
            </a:pPr>
            <a:r>
              <a:rPr lang="en-US">
                <a:solidFill>
                  <a:srgbClr val="1A1A1A"/>
                </a:solidFill>
              </a:rPr>
              <a:t>Spring đã xây dựng sẵn một cache abstraction API để việc sử dụng cache không bị phụ thuộc vào các cache provider.</a:t>
            </a:r>
            <a:endParaRPr>
              <a:solidFill>
                <a:srgbClr val="1A1A1A"/>
              </a:solidFill>
            </a:endParaRPr>
          </a:p>
          <a:p>
            <a:pPr marL="457200" lvl="0" indent="-342900" algn="just" rtl="0">
              <a:lnSpc>
                <a:spcPct val="150000"/>
              </a:lnSpc>
              <a:spcBef>
                <a:spcPts val="0"/>
              </a:spcBef>
              <a:spcAft>
                <a:spcPts val="0"/>
              </a:spcAft>
              <a:buClr>
                <a:srgbClr val="1A1A1A"/>
              </a:buClr>
              <a:buSzPts val="1800"/>
              <a:buChar char="●"/>
            </a:pPr>
            <a:r>
              <a:rPr lang="en-US">
                <a:solidFill>
                  <a:srgbClr val="1A1A1A"/>
                </a:solidFill>
              </a:rPr>
              <a:t>Mặc định nếu không tìm thấy cấu hình của bất kỳ cache provider nào trong classpath, Spring Boot sẽ sử dụng </a:t>
            </a:r>
            <a:r>
              <a:rPr lang="en-US" b="1">
                <a:solidFill>
                  <a:srgbClr val="1A1A1A"/>
                </a:solidFill>
              </a:rPr>
              <a:t>Simple</a:t>
            </a:r>
            <a:r>
              <a:rPr lang="en-US">
                <a:solidFill>
                  <a:srgbClr val="1A1A1A"/>
                </a:solidFill>
              </a:rPr>
              <a:t> provider. Provider này có thể có nhiều bộ nhớ cache, với mỗi bộ nhớ cache chỉ đơn giản là một </a:t>
            </a:r>
            <a:r>
              <a:rPr lang="en-US">
                <a:solidFill>
                  <a:srgbClr val="1A1A1A"/>
                </a:solidFill>
                <a:latin typeface="Roboto Mono"/>
                <a:ea typeface="Roboto Mono"/>
                <a:cs typeface="Roboto Mono"/>
                <a:sym typeface="Roboto Mono"/>
              </a:rPr>
              <a:t>ConcurrentHashMap</a:t>
            </a:r>
            <a:r>
              <a:rPr lang="en-US">
                <a:solidFill>
                  <a:srgbClr val="1A1A1A"/>
                </a:solidFill>
              </a:rPr>
              <a:t>.</a:t>
            </a:r>
            <a:endParaRPr>
              <a:solidFill>
                <a:srgbClr val="1A1A1A"/>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b0f118e6e4_0_5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Enable caching</a:t>
            </a:r>
            <a:endParaRPr sz="3450"/>
          </a:p>
        </p:txBody>
      </p:sp>
      <p:sp>
        <p:nvSpPr>
          <p:cNvPr id="437" name="Google Shape;437;gb0f118e6e4_0_55"/>
          <p:cNvSpPr txBox="1"/>
          <p:nvPr/>
        </p:nvSpPr>
        <p:spPr>
          <a:xfrm>
            <a:off x="521400" y="2806800"/>
            <a:ext cx="11149200" cy="1854000"/>
          </a:xfrm>
          <a:prstGeom prst="rect">
            <a:avLst/>
          </a:prstGeom>
          <a:solidFill>
            <a:srgbClr val="F2F2F2"/>
          </a:solid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r>
              <a:rPr lang="en-US" sz="2200">
                <a:solidFill>
                  <a:srgbClr val="9E880D"/>
                </a:solidFill>
                <a:latin typeface="Roboto Mono"/>
                <a:ea typeface="Roboto Mono"/>
                <a:cs typeface="Roboto Mono"/>
                <a:sym typeface="Roboto Mono"/>
              </a:rPr>
              <a:t>@Configuration</a:t>
            </a:r>
            <a:endParaRPr sz="2200">
              <a:solidFill>
                <a:srgbClr val="9E880D"/>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9E880D"/>
                </a:solidFill>
                <a:latin typeface="Roboto Mono"/>
                <a:ea typeface="Roboto Mono"/>
                <a:cs typeface="Roboto Mono"/>
                <a:sym typeface="Roboto Mono"/>
              </a:rPr>
              <a:t>@EnableCaching</a:t>
            </a:r>
            <a:endParaRPr sz="2200">
              <a:solidFill>
                <a:srgbClr val="9E880D"/>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033B3"/>
                </a:solidFill>
                <a:latin typeface="Roboto Mono"/>
                <a:ea typeface="Roboto Mono"/>
                <a:cs typeface="Roboto Mono"/>
                <a:sym typeface="Roboto Mono"/>
              </a:rPr>
              <a:t>public class </a:t>
            </a:r>
            <a:r>
              <a:rPr lang="en-US" sz="2200">
                <a:latin typeface="Roboto Mono"/>
                <a:ea typeface="Roboto Mono"/>
                <a:cs typeface="Roboto Mono"/>
                <a:sym typeface="Roboto Mono"/>
              </a:rPr>
              <a:t>CachingConfiguration </a:t>
            </a: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    ...</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a:t>
            </a:r>
            <a:endParaRPr sz="2200">
              <a:solidFill>
                <a:srgbClr val="7F0055"/>
              </a:solidFill>
              <a:latin typeface="Roboto Mono"/>
              <a:ea typeface="Roboto Mono"/>
              <a:cs typeface="Roboto Mono"/>
              <a:sym typeface="Roboto Mono"/>
            </a:endParaRPr>
          </a:p>
        </p:txBody>
      </p:sp>
      <p:sp>
        <p:nvSpPr>
          <p:cNvPr id="438" name="Google Shape;438;gb0f118e6e4_0_55"/>
          <p:cNvSpPr txBox="1"/>
          <p:nvPr/>
        </p:nvSpPr>
        <p:spPr>
          <a:xfrm>
            <a:off x="527250" y="1410875"/>
            <a:ext cx="11149200" cy="12576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800">
                <a:latin typeface="Verdana"/>
                <a:ea typeface="Verdana"/>
                <a:cs typeface="Verdana"/>
                <a:sym typeface="Verdana"/>
              </a:rPr>
              <a:t>Mặc định, caching bị disable trong Spring Boot, chúng ta cần enable thông qua annotation </a:t>
            </a:r>
            <a:r>
              <a:rPr lang="en-US" sz="2800">
                <a:latin typeface="Roboto Mono"/>
                <a:ea typeface="Roboto Mono"/>
                <a:cs typeface="Roboto Mono"/>
                <a:sym typeface="Roboto Mono"/>
              </a:rPr>
              <a:t>@EnableCaching</a:t>
            </a:r>
            <a:r>
              <a:rPr lang="en-US" sz="2800">
                <a:latin typeface="Verdana"/>
                <a:ea typeface="Verdana"/>
                <a:cs typeface="Verdana"/>
                <a:sym typeface="Verdana"/>
              </a:rPr>
              <a:t>.</a:t>
            </a:r>
            <a:endParaRPr sz="2800">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b0f118e6e4_0_63"/>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Spring Boot caching annotations</a:t>
            </a:r>
            <a:endParaRPr sz="3450"/>
          </a:p>
        </p:txBody>
      </p:sp>
      <p:sp>
        <p:nvSpPr>
          <p:cNvPr id="444" name="Google Shape;444;gb0f118e6e4_0_63"/>
          <p:cNvSpPr txBox="1"/>
          <p:nvPr/>
        </p:nvSpPr>
        <p:spPr>
          <a:xfrm>
            <a:off x="521400" y="1378325"/>
            <a:ext cx="11149200" cy="46671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400">
                <a:latin typeface="Verdana"/>
                <a:ea typeface="Verdana"/>
                <a:cs typeface="Verdana"/>
                <a:sym typeface="Verdana"/>
              </a:rPr>
              <a:t>Spring Boot cũng cung cấp các annotation ở cả method-level và class-level để việc thao tác với cache trở nên đơn giản hơn.</a:t>
            </a:r>
            <a:endParaRPr sz="2400">
              <a:latin typeface="Verdana"/>
              <a:ea typeface="Verdana"/>
              <a:cs typeface="Verdana"/>
              <a:sym typeface="Verdana"/>
            </a:endParaRPr>
          </a:p>
          <a:p>
            <a:pPr marL="0" lvl="0" indent="0" algn="just" rtl="0">
              <a:lnSpc>
                <a:spcPct val="150000"/>
              </a:lnSpc>
              <a:spcBef>
                <a:spcPts val="0"/>
              </a:spcBef>
              <a:spcAft>
                <a:spcPts val="0"/>
              </a:spcAft>
              <a:buNone/>
            </a:pPr>
            <a:r>
              <a:rPr lang="en-US" sz="2400">
                <a:latin typeface="Verdana"/>
                <a:ea typeface="Verdana"/>
                <a:cs typeface="Verdana"/>
                <a:sym typeface="Verdana"/>
              </a:rPr>
              <a:t>Các annotation thường dùng là:</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Roboto Mono"/>
              <a:buChar char="●"/>
            </a:pPr>
            <a:r>
              <a:rPr lang="en-US" sz="2400">
                <a:latin typeface="Roboto Mono"/>
                <a:ea typeface="Roboto Mono"/>
                <a:cs typeface="Roboto Mono"/>
                <a:sym typeface="Roboto Mono"/>
              </a:rPr>
              <a:t>@Cacheable</a:t>
            </a:r>
            <a:endParaRPr sz="2400">
              <a:latin typeface="Roboto Mono"/>
              <a:ea typeface="Roboto Mono"/>
              <a:cs typeface="Roboto Mono"/>
              <a:sym typeface="Roboto Mono"/>
            </a:endParaRPr>
          </a:p>
          <a:p>
            <a:pPr marL="457200" lvl="0" indent="-381000" algn="just" rtl="0">
              <a:lnSpc>
                <a:spcPct val="150000"/>
              </a:lnSpc>
              <a:spcBef>
                <a:spcPts val="0"/>
              </a:spcBef>
              <a:spcAft>
                <a:spcPts val="0"/>
              </a:spcAft>
              <a:buSzPts val="2400"/>
              <a:buFont typeface="Roboto Mono"/>
              <a:buChar char="●"/>
            </a:pPr>
            <a:r>
              <a:rPr lang="en-US" sz="2400">
                <a:latin typeface="Roboto Mono"/>
                <a:ea typeface="Roboto Mono"/>
                <a:cs typeface="Roboto Mono"/>
                <a:sym typeface="Roboto Mono"/>
              </a:rPr>
              <a:t>@CachePut</a:t>
            </a:r>
            <a:endParaRPr sz="2400">
              <a:latin typeface="Roboto Mono"/>
              <a:ea typeface="Roboto Mono"/>
              <a:cs typeface="Roboto Mono"/>
              <a:sym typeface="Roboto Mono"/>
            </a:endParaRPr>
          </a:p>
          <a:p>
            <a:pPr marL="457200" lvl="0" indent="-381000" algn="just" rtl="0">
              <a:lnSpc>
                <a:spcPct val="150000"/>
              </a:lnSpc>
              <a:spcBef>
                <a:spcPts val="0"/>
              </a:spcBef>
              <a:spcAft>
                <a:spcPts val="0"/>
              </a:spcAft>
              <a:buSzPts val="2400"/>
              <a:buFont typeface="Roboto Mono"/>
              <a:buChar char="●"/>
            </a:pPr>
            <a:r>
              <a:rPr lang="en-US" sz="2400">
                <a:latin typeface="Roboto Mono"/>
                <a:ea typeface="Roboto Mono"/>
                <a:cs typeface="Roboto Mono"/>
                <a:sym typeface="Roboto Mono"/>
              </a:rPr>
              <a:t>@CacheEvict</a:t>
            </a:r>
            <a:endParaRPr sz="2400">
              <a:latin typeface="Roboto Mono"/>
              <a:ea typeface="Roboto Mono"/>
              <a:cs typeface="Roboto Mono"/>
              <a:sym typeface="Roboto Mono"/>
            </a:endParaRPr>
          </a:p>
          <a:p>
            <a:pPr marL="0" lvl="0" indent="0" algn="just" rtl="0">
              <a:lnSpc>
                <a:spcPct val="150000"/>
              </a:lnSpc>
              <a:spcBef>
                <a:spcPts val="0"/>
              </a:spcBef>
              <a:spcAft>
                <a:spcPts val="0"/>
              </a:spcAft>
              <a:buNone/>
            </a:pPr>
            <a:r>
              <a:rPr lang="en-US" sz="2400">
                <a:latin typeface="Verdana"/>
                <a:ea typeface="Verdana"/>
                <a:cs typeface="Verdana"/>
                <a:sym typeface="Verdana"/>
              </a:rPr>
              <a:t>→ Chúng ta sẽ đặt các annotation này ở trong class</a:t>
            </a:r>
            <a:r>
              <a:rPr lang="en-US" sz="2400">
                <a:latin typeface="Roboto Mono"/>
                <a:ea typeface="Roboto Mono"/>
                <a:cs typeface="Roboto Mono"/>
                <a:sym typeface="Roboto Mono"/>
              </a:rPr>
              <a:t> TaskService.</a:t>
            </a:r>
            <a:endParaRPr sz="24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a85e9959c8_0_16"/>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Error response</a:t>
            </a:r>
            <a:endParaRPr sz="3450"/>
          </a:p>
        </p:txBody>
      </p:sp>
      <p:sp>
        <p:nvSpPr>
          <p:cNvPr id="94" name="Google Shape;94;ga85e9959c8_0_16"/>
          <p:cNvSpPr txBox="1"/>
          <p:nvPr/>
        </p:nvSpPr>
        <p:spPr>
          <a:xfrm>
            <a:off x="341250" y="1949700"/>
            <a:ext cx="11497500" cy="45780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rgbClr val="9E880D"/>
                </a:solidFill>
                <a:latin typeface="Roboto Mono"/>
                <a:ea typeface="Roboto Mono"/>
                <a:cs typeface="Roboto Mono"/>
                <a:sym typeface="Roboto Mono"/>
              </a:rPr>
              <a:t>@Service</a:t>
            </a:r>
            <a:endParaRPr sz="1800">
              <a:solidFill>
                <a:srgbClr val="9E880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033B3"/>
                </a:solidFill>
                <a:latin typeface="Roboto Mono"/>
                <a:ea typeface="Roboto Mono"/>
                <a:cs typeface="Roboto Mono"/>
                <a:sym typeface="Roboto Mono"/>
              </a:rPr>
              <a:t>public class </a:t>
            </a:r>
            <a:r>
              <a:rPr lang="en-US" sz="1800">
                <a:latin typeface="Roboto Mono"/>
                <a:ea typeface="Roboto Mono"/>
                <a:cs typeface="Roboto Mono"/>
                <a:sym typeface="Roboto Mono"/>
              </a:rPr>
              <a:t>TaskService </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private final </a:t>
            </a:r>
            <a:r>
              <a:rPr lang="en-US" sz="1800">
                <a:latin typeface="Roboto Mono"/>
                <a:ea typeface="Roboto Mono"/>
                <a:cs typeface="Roboto Mono"/>
                <a:sym typeface="Roboto Mono"/>
              </a:rPr>
              <a:t>TaskRepository </a:t>
            </a:r>
            <a:r>
              <a:rPr lang="en-US" sz="1800">
                <a:solidFill>
                  <a:srgbClr val="871094"/>
                </a:solidFill>
                <a:latin typeface="Roboto Mono"/>
                <a:ea typeface="Roboto Mono"/>
                <a:cs typeface="Roboto Mono"/>
                <a:sym typeface="Roboto Mono"/>
              </a:rPr>
              <a:t>taskRepository</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public </a:t>
            </a:r>
            <a:r>
              <a:rPr lang="en-US" sz="1800">
                <a:latin typeface="Roboto Mono"/>
                <a:ea typeface="Roboto Mono"/>
                <a:cs typeface="Roboto Mono"/>
                <a:sym typeface="Roboto Mono"/>
              </a:rPr>
              <a:t>TaskDto </a:t>
            </a:r>
            <a:r>
              <a:rPr lang="en-US" sz="1800">
                <a:solidFill>
                  <a:srgbClr val="00627A"/>
                </a:solidFill>
                <a:latin typeface="Roboto Mono"/>
                <a:ea typeface="Roboto Mono"/>
                <a:cs typeface="Roboto Mono"/>
                <a:sym typeface="Roboto Mono"/>
              </a:rPr>
              <a:t>getTask</a:t>
            </a:r>
            <a:r>
              <a:rPr lang="en-US" sz="1800">
                <a:solidFill>
                  <a:srgbClr val="080808"/>
                </a:solidFill>
                <a:latin typeface="Roboto Mono"/>
                <a:ea typeface="Roboto Mono"/>
                <a:cs typeface="Roboto Mono"/>
                <a:sym typeface="Roboto Mono"/>
              </a:rPr>
              <a:t>(</a:t>
            </a:r>
            <a:r>
              <a:rPr lang="en-US" sz="1800">
                <a:latin typeface="Roboto Mono"/>
                <a:ea typeface="Roboto Mono"/>
                <a:cs typeface="Roboto Mono"/>
                <a:sym typeface="Roboto Mono"/>
              </a:rPr>
              <a:t>Integer </a:t>
            </a:r>
            <a:r>
              <a:rPr lang="en-US" sz="1800">
                <a:solidFill>
                  <a:srgbClr val="080808"/>
                </a:solidFill>
                <a:latin typeface="Roboto Mono"/>
                <a:ea typeface="Roboto Mono"/>
                <a:cs typeface="Roboto Mono"/>
                <a:sym typeface="Roboto Mono"/>
              </a:rPr>
              <a:t>taskId)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latin typeface="Roboto Mono"/>
                <a:ea typeface="Roboto Mono"/>
                <a:cs typeface="Roboto Mono"/>
                <a:sym typeface="Roboto Mono"/>
              </a:rPr>
              <a:t>Task task </a:t>
            </a:r>
            <a:r>
              <a:rPr lang="en-US" sz="1800">
                <a:solidFill>
                  <a:srgbClr val="080808"/>
                </a:solidFill>
                <a:latin typeface="Roboto Mono"/>
                <a:ea typeface="Roboto Mono"/>
                <a:cs typeface="Roboto Mono"/>
                <a:sym typeface="Roboto Mono"/>
              </a:rPr>
              <a:t>= </a:t>
            </a:r>
            <a:r>
              <a:rPr lang="en-US" sz="1800">
                <a:solidFill>
                  <a:srgbClr val="871094"/>
                </a:solidFill>
                <a:latin typeface="Roboto Mono"/>
                <a:ea typeface="Roboto Mono"/>
                <a:cs typeface="Roboto Mono"/>
                <a:sym typeface="Roboto Mono"/>
              </a:rPr>
              <a:t>taskRepository</a:t>
            </a:r>
            <a:r>
              <a:rPr lang="en-US" sz="1800">
                <a:solidFill>
                  <a:srgbClr val="080808"/>
                </a:solidFill>
                <a:latin typeface="Roboto Mono"/>
                <a:ea typeface="Roboto Mono"/>
                <a:cs typeface="Roboto Mono"/>
                <a:sym typeface="Roboto Mono"/>
              </a:rPr>
              <a:t>.findById(taskId)</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.orElseThrow(() -&gt; </a:t>
            </a:r>
            <a:r>
              <a:rPr lang="en-US" sz="1800">
                <a:solidFill>
                  <a:srgbClr val="0033B3"/>
                </a:solidFill>
                <a:latin typeface="Roboto Mono"/>
                <a:ea typeface="Roboto Mono"/>
                <a:cs typeface="Roboto Mono"/>
                <a:sym typeface="Roboto Mono"/>
              </a:rPr>
              <a:t>new </a:t>
            </a:r>
            <a:r>
              <a:rPr lang="en-US" sz="1800">
                <a:solidFill>
                  <a:srgbClr val="080808"/>
                </a:solidFill>
                <a:latin typeface="Roboto Mono"/>
                <a:ea typeface="Roboto Mono"/>
                <a:cs typeface="Roboto Mono"/>
                <a:sym typeface="Roboto Mono"/>
              </a:rPr>
              <a:t>RuntimeException(</a:t>
            </a:r>
            <a:r>
              <a:rPr lang="en-US" sz="1800">
                <a:solidFill>
                  <a:srgbClr val="067D17"/>
                </a:solidFill>
                <a:latin typeface="Roboto Mono"/>
                <a:ea typeface="Roboto Mono"/>
                <a:cs typeface="Roboto Mono"/>
                <a:sym typeface="Roboto Mono"/>
              </a:rPr>
              <a:t>"Task not found"</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r>
              <a:rPr lang="en-US" sz="1800">
                <a:solidFill>
                  <a:srgbClr val="0033B3"/>
                </a:solidFill>
                <a:latin typeface="Roboto Mono"/>
                <a:ea typeface="Roboto Mono"/>
                <a:cs typeface="Roboto Mono"/>
                <a:sym typeface="Roboto Mono"/>
              </a:rPr>
              <a:t>return </a:t>
            </a:r>
            <a:r>
              <a:rPr lang="en-US" sz="1800">
                <a:solidFill>
                  <a:srgbClr val="080808"/>
                </a:solidFill>
                <a:latin typeface="Roboto Mono"/>
                <a:ea typeface="Roboto Mono"/>
                <a:cs typeface="Roboto Mono"/>
                <a:sym typeface="Roboto Mono"/>
              </a:rPr>
              <a:t>convertToTaskDto(</a:t>
            </a:r>
            <a:r>
              <a:rPr lang="en-US" sz="1800">
                <a:latin typeface="Roboto Mono"/>
                <a:ea typeface="Roboto Mono"/>
                <a:cs typeface="Roboto Mono"/>
                <a:sym typeface="Roboto Mono"/>
              </a:rPr>
              <a:t>task</a:t>
            </a:r>
            <a:r>
              <a:rPr lang="en-US" sz="1800">
                <a:solidFill>
                  <a:srgbClr val="080808"/>
                </a:solidFill>
                <a:latin typeface="Roboto Mono"/>
                <a:ea typeface="Roboto Mono"/>
                <a:cs typeface="Roboto Mono"/>
                <a:sym typeface="Roboto Mono"/>
              </a:rPr>
              <a:t>);</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   }</a:t>
            </a:r>
            <a:endParaRPr sz="18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800">
                <a:solidFill>
                  <a:srgbClr val="080808"/>
                </a:solidFill>
                <a:latin typeface="Roboto Mono"/>
                <a:ea typeface="Roboto Mono"/>
                <a:cs typeface="Roboto Mono"/>
                <a:sym typeface="Roboto Mono"/>
              </a:rPr>
              <a:t>}</a:t>
            </a:r>
            <a:endParaRPr sz="1800">
              <a:latin typeface="Roboto Mono"/>
              <a:ea typeface="Roboto Mono"/>
              <a:cs typeface="Roboto Mono"/>
              <a:sym typeface="Roboto Mono"/>
            </a:endParaRPr>
          </a:p>
        </p:txBody>
      </p:sp>
      <p:sp>
        <p:nvSpPr>
          <p:cNvPr id="95" name="Google Shape;95;ga85e9959c8_0_16"/>
          <p:cNvSpPr txBox="1"/>
          <p:nvPr/>
        </p:nvSpPr>
        <p:spPr>
          <a:xfrm>
            <a:off x="363700" y="1242975"/>
            <a:ext cx="11609700" cy="547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chemeClr val="dk2"/>
                </a:solidFill>
                <a:latin typeface="Verdana"/>
                <a:ea typeface="Verdana"/>
                <a:cs typeface="Verdana"/>
                <a:sym typeface="Verdana"/>
              </a:rPr>
              <a:t>Chúng ta có API GET </a:t>
            </a:r>
            <a:r>
              <a:rPr lang="en-US" sz="2400">
                <a:solidFill>
                  <a:schemeClr val="dk2"/>
                </a:solidFill>
                <a:latin typeface="Roboto Mono"/>
                <a:ea typeface="Roboto Mono"/>
                <a:cs typeface="Roboto Mono"/>
                <a:sym typeface="Roboto Mono"/>
              </a:rPr>
              <a:t>/api/tasks/{taskId}</a:t>
            </a:r>
            <a:r>
              <a:rPr lang="en-US" sz="2400">
                <a:solidFill>
                  <a:schemeClr val="dk2"/>
                </a:solidFill>
                <a:latin typeface="Verdana"/>
                <a:ea typeface="Verdana"/>
                <a:cs typeface="Verdana"/>
                <a:sym typeface="Verdana"/>
              </a:rPr>
              <a:t> được xử lý như sau:</a:t>
            </a:r>
            <a:endParaRPr>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b0f118e6e4_0_69"/>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@Cacheable</a:t>
            </a:r>
            <a:endParaRPr sz="3450"/>
          </a:p>
        </p:txBody>
      </p:sp>
      <p:sp>
        <p:nvSpPr>
          <p:cNvPr id="450" name="Google Shape;450;gb0f118e6e4_0_69"/>
          <p:cNvSpPr txBox="1"/>
          <p:nvPr/>
        </p:nvSpPr>
        <p:spPr>
          <a:xfrm>
            <a:off x="527250" y="1410875"/>
            <a:ext cx="11149200" cy="51369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400">
                <a:latin typeface="Roboto Mono"/>
                <a:ea typeface="Roboto Mono"/>
                <a:cs typeface="Roboto Mono"/>
                <a:sym typeface="Roboto Mono"/>
              </a:rPr>
              <a:t>@Cacheable</a:t>
            </a:r>
            <a:r>
              <a:rPr lang="en-US" sz="2400">
                <a:latin typeface="Verdana"/>
                <a:ea typeface="Verdana"/>
                <a:cs typeface="Verdana"/>
                <a:sym typeface="Verdana"/>
              </a:rPr>
              <a:t> là annotation ở method-level, thông báo cho Spring Boot biết kết quả trả về của method này sẽ được </a:t>
            </a:r>
            <a:r>
              <a:rPr lang="en-US" sz="2400" b="1">
                <a:latin typeface="Verdana"/>
                <a:ea typeface="Verdana"/>
                <a:cs typeface="Verdana"/>
                <a:sym typeface="Verdana"/>
              </a:rPr>
              <a:t>đưa vào</a:t>
            </a:r>
            <a:r>
              <a:rPr lang="en-US" sz="2400">
                <a:latin typeface="Verdana"/>
                <a:ea typeface="Verdana"/>
                <a:cs typeface="Verdana"/>
                <a:sym typeface="Verdana"/>
              </a:rPr>
              <a:t> cache.</a:t>
            </a:r>
            <a:endParaRPr sz="2400">
              <a:latin typeface="Verdana"/>
              <a:ea typeface="Verdana"/>
              <a:cs typeface="Verdana"/>
              <a:sym typeface="Verdana"/>
            </a:endParaRPr>
          </a:p>
          <a:p>
            <a:pPr marL="0" lvl="0" indent="0" algn="just" rtl="0">
              <a:lnSpc>
                <a:spcPct val="100000"/>
              </a:lnSpc>
              <a:spcBef>
                <a:spcPts val="0"/>
              </a:spcBef>
              <a:spcAft>
                <a:spcPts val="0"/>
              </a:spcAft>
              <a:buNone/>
            </a:pPr>
            <a:endParaRPr sz="2400">
              <a:latin typeface="Verdana"/>
              <a:ea typeface="Verdana"/>
              <a:cs typeface="Verdana"/>
              <a:sym typeface="Verdana"/>
            </a:endParaRPr>
          </a:p>
          <a:p>
            <a:pPr marL="0" lvl="0" indent="0" algn="just" rtl="0">
              <a:lnSpc>
                <a:spcPct val="150000"/>
              </a:lnSpc>
              <a:spcBef>
                <a:spcPts val="0"/>
              </a:spcBef>
              <a:spcAft>
                <a:spcPts val="0"/>
              </a:spcAft>
              <a:buNone/>
            </a:pPr>
            <a:r>
              <a:rPr lang="en-US" sz="2400">
                <a:latin typeface="Verdana"/>
                <a:ea typeface="Verdana"/>
                <a:cs typeface="Verdana"/>
                <a:sym typeface="Verdana"/>
              </a:rPr>
              <a:t>Trong mỗi lần gọi của method, Spring Boot sẽ kiểm tra </a:t>
            </a:r>
            <a:r>
              <a:rPr lang="en-US" sz="2400" b="1">
                <a:latin typeface="Verdana"/>
                <a:ea typeface="Verdana"/>
                <a:cs typeface="Verdana"/>
                <a:sym typeface="Verdana"/>
              </a:rPr>
              <a:t>key</a:t>
            </a:r>
            <a:r>
              <a:rPr lang="en-US" sz="2400">
                <a:latin typeface="Verdana"/>
                <a:ea typeface="Verdana"/>
                <a:cs typeface="Verdana"/>
                <a:sym typeface="Verdana"/>
              </a:rPr>
              <a:t> có tồn tại trong cache hay không:</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Char char="●"/>
            </a:pPr>
            <a:r>
              <a:rPr lang="en-US" sz="2400">
                <a:latin typeface="Verdana"/>
                <a:ea typeface="Verdana"/>
                <a:cs typeface="Verdana"/>
                <a:sym typeface="Verdana"/>
              </a:rPr>
              <a:t>Nếu có, method sẽ không cần phải thực thi, </a:t>
            </a:r>
            <a:r>
              <a:rPr lang="en-US" sz="2400" b="1">
                <a:latin typeface="Verdana"/>
                <a:ea typeface="Verdana"/>
                <a:cs typeface="Verdana"/>
                <a:sym typeface="Verdana"/>
              </a:rPr>
              <a:t>value</a:t>
            </a:r>
            <a:r>
              <a:rPr lang="en-US" sz="2400">
                <a:latin typeface="Verdana"/>
                <a:ea typeface="Verdana"/>
                <a:cs typeface="Verdana"/>
                <a:sym typeface="Verdana"/>
              </a:rPr>
              <a:t> trong cache sẽ được trả về.</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Char char="●"/>
            </a:pPr>
            <a:r>
              <a:rPr lang="en-US" sz="2400">
                <a:latin typeface="Verdana"/>
                <a:ea typeface="Verdana"/>
                <a:cs typeface="Verdana"/>
                <a:sym typeface="Verdana"/>
              </a:rPr>
              <a:t>Nếu không, method sẽ được thực thi, và kết quả của method được đẩy vào cache.</a:t>
            </a:r>
            <a:endParaRPr sz="2400">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b0f118e6e4_0_75"/>
          <p:cNvSpPr txBox="1"/>
          <p:nvPr/>
        </p:nvSpPr>
        <p:spPr>
          <a:xfrm>
            <a:off x="524575" y="428875"/>
            <a:ext cx="11149200" cy="1607400"/>
          </a:xfrm>
          <a:prstGeom prst="rect">
            <a:avLst/>
          </a:prstGeom>
          <a:solidFill>
            <a:srgbClr val="F2F2F2"/>
          </a:solid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r>
              <a:rPr lang="en-US" sz="2200">
                <a:solidFill>
                  <a:srgbClr val="9E880D"/>
                </a:solidFill>
                <a:latin typeface="Roboto Mono"/>
                <a:ea typeface="Roboto Mono"/>
                <a:cs typeface="Roboto Mono"/>
                <a:sym typeface="Roboto Mono"/>
              </a:rPr>
              <a:t>@Cacheable</a:t>
            </a:r>
            <a:r>
              <a:rPr lang="en-US" sz="2200">
                <a:solidFill>
                  <a:srgbClr val="080808"/>
                </a:solidFill>
                <a:latin typeface="Roboto Mono"/>
                <a:ea typeface="Roboto Mono"/>
                <a:cs typeface="Roboto Mono"/>
                <a:sym typeface="Roboto Mono"/>
              </a:rPr>
              <a:t>(value = </a:t>
            </a:r>
            <a:r>
              <a:rPr lang="en-US" sz="2200">
                <a:solidFill>
                  <a:srgbClr val="067D17"/>
                </a:solidFill>
                <a:latin typeface="Roboto Mono"/>
                <a:ea typeface="Roboto Mono"/>
                <a:cs typeface="Roboto Mono"/>
                <a:sym typeface="Roboto Mono"/>
              </a:rPr>
              <a:t>"tasks"</a:t>
            </a:r>
            <a:r>
              <a:rPr lang="en-US" sz="2200">
                <a:solidFill>
                  <a:srgbClr val="080808"/>
                </a:solidFill>
                <a:latin typeface="Roboto Mono"/>
                <a:ea typeface="Roboto Mono"/>
                <a:cs typeface="Roboto Mono"/>
                <a:sym typeface="Roboto Mono"/>
              </a:rPr>
              <a:t>, key = </a:t>
            </a:r>
            <a:r>
              <a:rPr lang="en-US" sz="2200">
                <a:solidFill>
                  <a:srgbClr val="067D17"/>
                </a:solidFill>
                <a:latin typeface="Roboto Mono"/>
                <a:ea typeface="Roboto Mono"/>
                <a:cs typeface="Roboto Mono"/>
                <a:sym typeface="Roboto Mono"/>
              </a:rPr>
              <a:t>"#taskId"</a:t>
            </a: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033B3"/>
                </a:solidFill>
                <a:latin typeface="Roboto Mono"/>
                <a:ea typeface="Roboto Mono"/>
                <a:cs typeface="Roboto Mono"/>
                <a:sym typeface="Roboto Mono"/>
              </a:rPr>
              <a:t>public </a:t>
            </a:r>
            <a:r>
              <a:rPr lang="en-US" sz="2200">
                <a:latin typeface="Roboto Mono"/>
                <a:ea typeface="Roboto Mono"/>
                <a:cs typeface="Roboto Mono"/>
                <a:sym typeface="Roboto Mono"/>
              </a:rPr>
              <a:t>TaskDto </a:t>
            </a:r>
            <a:r>
              <a:rPr lang="en-US" sz="2200">
                <a:solidFill>
                  <a:srgbClr val="00627A"/>
                </a:solidFill>
                <a:latin typeface="Roboto Mono"/>
                <a:ea typeface="Roboto Mono"/>
                <a:cs typeface="Roboto Mono"/>
                <a:sym typeface="Roboto Mono"/>
              </a:rPr>
              <a:t>getTask</a:t>
            </a:r>
            <a:r>
              <a:rPr lang="en-US" sz="2200">
                <a:solidFill>
                  <a:srgbClr val="080808"/>
                </a:solidFill>
                <a:latin typeface="Roboto Mono"/>
                <a:ea typeface="Roboto Mono"/>
                <a:cs typeface="Roboto Mono"/>
                <a:sym typeface="Roboto Mono"/>
              </a:rPr>
              <a:t>(</a:t>
            </a:r>
            <a:r>
              <a:rPr lang="en-US" sz="2200">
                <a:latin typeface="Roboto Mono"/>
                <a:ea typeface="Roboto Mono"/>
                <a:cs typeface="Roboto Mono"/>
                <a:sym typeface="Roboto Mono"/>
              </a:rPr>
              <a:t>Integer </a:t>
            </a:r>
            <a:r>
              <a:rPr lang="en-US" sz="2200">
                <a:solidFill>
                  <a:srgbClr val="080808"/>
                </a:solidFill>
                <a:latin typeface="Roboto Mono"/>
                <a:ea typeface="Roboto Mono"/>
                <a:cs typeface="Roboto Mono"/>
                <a:sym typeface="Roboto Mono"/>
              </a:rPr>
              <a:t>taskId) {</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  ...</a:t>
            </a:r>
            <a:endParaRPr sz="2200" i="1">
              <a:solidFill>
                <a:srgbClr val="871094"/>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a:t>
            </a:r>
            <a:endParaRPr sz="2200">
              <a:solidFill>
                <a:srgbClr val="9E880D"/>
              </a:solidFill>
              <a:latin typeface="Roboto Mono"/>
              <a:ea typeface="Roboto Mono"/>
              <a:cs typeface="Roboto Mono"/>
              <a:sym typeface="Roboto Mono"/>
            </a:endParaRPr>
          </a:p>
        </p:txBody>
      </p:sp>
      <p:sp>
        <p:nvSpPr>
          <p:cNvPr id="456" name="Google Shape;456;gb0f118e6e4_0_75"/>
          <p:cNvSpPr txBox="1"/>
          <p:nvPr/>
        </p:nvSpPr>
        <p:spPr>
          <a:xfrm>
            <a:off x="524575" y="2370225"/>
            <a:ext cx="11149200" cy="40350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800">
                <a:latin typeface="Roboto Mono"/>
                <a:ea typeface="Roboto Mono"/>
                <a:cs typeface="Roboto Mono"/>
                <a:sym typeface="Roboto Mono"/>
              </a:rPr>
              <a:t>@Cacheable</a:t>
            </a:r>
            <a:r>
              <a:rPr lang="en-US" sz="2800">
                <a:latin typeface="Verdana"/>
                <a:ea typeface="Verdana"/>
                <a:cs typeface="Verdana"/>
                <a:sym typeface="Verdana"/>
              </a:rPr>
              <a:t> có 2 thuộc tính chính:</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value</a:t>
            </a:r>
            <a:r>
              <a:rPr lang="en-US" sz="2800">
                <a:latin typeface="Verdana"/>
                <a:ea typeface="Verdana"/>
                <a:cs typeface="Verdana"/>
                <a:sym typeface="Verdana"/>
              </a:rPr>
              <a:t> hoặc </a:t>
            </a:r>
            <a:r>
              <a:rPr lang="en-US" sz="2800">
                <a:latin typeface="Roboto Mono"/>
                <a:ea typeface="Roboto Mono"/>
                <a:cs typeface="Roboto Mono"/>
                <a:sym typeface="Roboto Mono"/>
              </a:rPr>
              <a:t>cacheNames</a:t>
            </a:r>
            <a:r>
              <a:rPr lang="en-US" sz="2800">
                <a:latin typeface="Verdana"/>
                <a:ea typeface="Verdana"/>
                <a:cs typeface="Verdana"/>
                <a:sym typeface="Verdana"/>
              </a:rPr>
              <a:t>: tên của các cache.</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key</a:t>
            </a:r>
            <a:r>
              <a:rPr lang="en-US" sz="2800">
                <a:latin typeface="Verdana"/>
                <a:ea typeface="Verdana"/>
                <a:cs typeface="Verdana"/>
                <a:sym typeface="Verdana"/>
              </a:rPr>
              <a:t>: biểu thức SPeL để tính toán key.</a:t>
            </a:r>
            <a:endParaRPr sz="2800">
              <a:latin typeface="Verdana"/>
              <a:ea typeface="Verdana"/>
              <a:cs typeface="Verdana"/>
              <a:sym typeface="Verdana"/>
            </a:endParaRPr>
          </a:p>
          <a:p>
            <a:pPr marL="0" lvl="0" indent="0" algn="just" rtl="0">
              <a:lnSpc>
                <a:spcPct val="150000"/>
              </a:lnSpc>
              <a:spcBef>
                <a:spcPts val="0"/>
              </a:spcBef>
              <a:spcAft>
                <a:spcPts val="0"/>
              </a:spcAft>
              <a:buNone/>
            </a:pPr>
            <a:r>
              <a:rPr lang="en-US" sz="2800">
                <a:latin typeface="Verdana"/>
                <a:ea typeface="Verdana"/>
                <a:cs typeface="Verdana"/>
                <a:sym typeface="Verdana"/>
              </a:rPr>
              <a:t>Nếu </a:t>
            </a:r>
            <a:r>
              <a:rPr lang="en-US" sz="2800">
                <a:latin typeface="Roboto Mono"/>
                <a:ea typeface="Roboto Mono"/>
                <a:cs typeface="Roboto Mono"/>
                <a:sym typeface="Roboto Mono"/>
              </a:rPr>
              <a:t>key</a:t>
            </a:r>
            <a:r>
              <a:rPr lang="en-US" sz="2800">
                <a:latin typeface="Verdana"/>
                <a:ea typeface="Verdana"/>
                <a:cs typeface="Verdana"/>
                <a:sym typeface="Verdana"/>
              </a:rPr>
              <a:t> không được set giá trị, thì key sẽ được tính toán dựa trên các tham số của method </a:t>
            </a:r>
            <a:r>
              <a:rPr lang="en-US" sz="2800">
                <a:latin typeface="Roboto Mono"/>
                <a:ea typeface="Roboto Mono"/>
                <a:cs typeface="Roboto Mono"/>
                <a:sym typeface="Roboto Mono"/>
              </a:rPr>
              <a:t>getTask()</a:t>
            </a:r>
            <a:r>
              <a:rPr lang="en-US" sz="2800">
                <a:latin typeface="Verdana"/>
                <a:ea typeface="Verdana"/>
                <a:cs typeface="Verdana"/>
                <a:sym typeface="Verdana"/>
              </a:rPr>
              <a:t> hoặc dựa trên một custom </a:t>
            </a:r>
            <a:r>
              <a:rPr lang="en-US" sz="2800">
                <a:latin typeface="Roboto Mono"/>
                <a:ea typeface="Roboto Mono"/>
                <a:cs typeface="Roboto Mono"/>
                <a:sym typeface="Roboto Mono"/>
              </a:rPr>
              <a:t>KeyGenerator</a:t>
            </a:r>
            <a:r>
              <a:rPr lang="en-US" sz="2800">
                <a:latin typeface="Verdana"/>
                <a:ea typeface="Verdana"/>
                <a:cs typeface="Verdana"/>
                <a:sym typeface="Verdana"/>
              </a:rPr>
              <a:t>.</a:t>
            </a:r>
            <a:endParaRPr sz="2800">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b0f118e6e4_0_82"/>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@CachePut</a:t>
            </a:r>
            <a:endParaRPr sz="3450"/>
          </a:p>
        </p:txBody>
      </p:sp>
      <p:sp>
        <p:nvSpPr>
          <p:cNvPr id="462" name="Google Shape;462;gb0f118e6e4_0_82"/>
          <p:cNvSpPr txBox="1"/>
          <p:nvPr/>
        </p:nvSpPr>
        <p:spPr>
          <a:xfrm>
            <a:off x="527250" y="1334675"/>
            <a:ext cx="11149200" cy="47220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400">
                <a:latin typeface="Roboto Mono"/>
                <a:ea typeface="Roboto Mono"/>
                <a:cs typeface="Roboto Mono"/>
                <a:sym typeface="Roboto Mono"/>
              </a:rPr>
              <a:t>@CachePut</a:t>
            </a:r>
            <a:r>
              <a:rPr lang="en-US" sz="2400">
                <a:latin typeface="Verdana"/>
                <a:ea typeface="Verdana"/>
                <a:cs typeface="Verdana"/>
                <a:sym typeface="Verdana"/>
              </a:rPr>
              <a:t> là annotation ở cả method-level và class-level, thông báo cho Spring Boot biết kết quả trả về của method sẽ được dùng để </a:t>
            </a:r>
            <a:r>
              <a:rPr lang="en-US" sz="2400" b="1">
                <a:latin typeface="Verdana"/>
                <a:ea typeface="Verdana"/>
                <a:cs typeface="Verdana"/>
                <a:sym typeface="Verdana"/>
              </a:rPr>
              <a:t>cập nhật</a:t>
            </a:r>
            <a:r>
              <a:rPr lang="en-US" sz="2400">
                <a:latin typeface="Verdana"/>
                <a:ea typeface="Verdana"/>
                <a:cs typeface="Verdana"/>
                <a:sym typeface="Verdana"/>
              </a:rPr>
              <a:t> cache.</a:t>
            </a:r>
            <a:endParaRPr sz="2400">
              <a:latin typeface="Verdana"/>
              <a:ea typeface="Verdana"/>
              <a:cs typeface="Verdana"/>
              <a:sym typeface="Verdana"/>
            </a:endParaRPr>
          </a:p>
          <a:p>
            <a:pPr marL="0" lvl="0" indent="0" algn="just" rtl="0">
              <a:lnSpc>
                <a:spcPct val="100000"/>
              </a:lnSpc>
              <a:spcBef>
                <a:spcPts val="0"/>
              </a:spcBef>
              <a:spcAft>
                <a:spcPts val="0"/>
              </a:spcAft>
              <a:buNone/>
            </a:pPr>
            <a:endParaRPr sz="2400">
              <a:latin typeface="Verdana"/>
              <a:ea typeface="Verdana"/>
              <a:cs typeface="Verdana"/>
              <a:sym typeface="Verdana"/>
            </a:endParaRPr>
          </a:p>
          <a:p>
            <a:pPr marL="0" lvl="0" indent="0" algn="just" rtl="0">
              <a:lnSpc>
                <a:spcPct val="150000"/>
              </a:lnSpc>
              <a:spcBef>
                <a:spcPts val="0"/>
              </a:spcBef>
              <a:spcAft>
                <a:spcPts val="0"/>
              </a:spcAft>
              <a:buNone/>
            </a:pPr>
            <a:r>
              <a:rPr lang="en-US" sz="2400">
                <a:latin typeface="Verdana"/>
                <a:ea typeface="Verdana"/>
                <a:cs typeface="Verdana"/>
                <a:sym typeface="Verdana"/>
              </a:rPr>
              <a:t>Khác </a:t>
            </a:r>
            <a:r>
              <a:rPr lang="en-US" sz="2400">
                <a:latin typeface="Roboto Mono"/>
                <a:ea typeface="Roboto Mono"/>
                <a:cs typeface="Roboto Mono"/>
                <a:sym typeface="Roboto Mono"/>
              </a:rPr>
              <a:t>@Cacheable</a:t>
            </a:r>
            <a:r>
              <a:rPr lang="en-US" sz="2400">
                <a:latin typeface="Verdana"/>
                <a:ea typeface="Verdana"/>
                <a:cs typeface="Verdana"/>
                <a:sym typeface="Verdana"/>
              </a:rPr>
              <a:t>, với </a:t>
            </a:r>
            <a:r>
              <a:rPr lang="en-US" sz="2400">
                <a:latin typeface="Roboto Mono"/>
                <a:ea typeface="Roboto Mono"/>
                <a:cs typeface="Roboto Mono"/>
                <a:sym typeface="Roboto Mono"/>
              </a:rPr>
              <a:t>@CachePut</a:t>
            </a:r>
            <a:r>
              <a:rPr lang="en-US" sz="2400">
                <a:latin typeface="Verdana"/>
                <a:ea typeface="Verdana"/>
                <a:cs typeface="Verdana"/>
                <a:sym typeface="Verdana"/>
              </a:rPr>
              <a:t>, method sẽ luôn được thực thi.</a:t>
            </a:r>
            <a:endParaRPr sz="2400">
              <a:latin typeface="Verdana"/>
              <a:ea typeface="Verdana"/>
              <a:cs typeface="Verdana"/>
              <a:sym typeface="Verdana"/>
            </a:endParaRPr>
          </a:p>
          <a:p>
            <a:pPr marL="0" lvl="0" indent="0" algn="just" rtl="0">
              <a:lnSpc>
                <a:spcPct val="100000"/>
              </a:lnSpc>
              <a:spcBef>
                <a:spcPts val="0"/>
              </a:spcBef>
              <a:spcAft>
                <a:spcPts val="0"/>
              </a:spcAft>
              <a:buNone/>
            </a:pPr>
            <a:endParaRPr sz="2400">
              <a:latin typeface="Verdana"/>
              <a:ea typeface="Verdana"/>
              <a:cs typeface="Verdana"/>
              <a:sym typeface="Verdana"/>
            </a:endParaRPr>
          </a:p>
          <a:p>
            <a:pPr marL="0" lvl="0" indent="0" algn="just" rtl="0">
              <a:lnSpc>
                <a:spcPct val="150000"/>
              </a:lnSpc>
              <a:spcBef>
                <a:spcPts val="0"/>
              </a:spcBef>
              <a:spcAft>
                <a:spcPts val="0"/>
              </a:spcAft>
              <a:buNone/>
            </a:pPr>
            <a:r>
              <a:rPr lang="en-US" sz="2400">
                <a:latin typeface="Verdana"/>
                <a:ea typeface="Verdana"/>
                <a:cs typeface="Verdana"/>
                <a:sym typeface="Verdana"/>
              </a:rPr>
              <a:t>Do thực hiện 2 hành vi khác nhau, </a:t>
            </a:r>
            <a:r>
              <a:rPr lang="en-US" sz="2400">
                <a:latin typeface="Roboto Mono"/>
                <a:ea typeface="Roboto Mono"/>
                <a:cs typeface="Roboto Mono"/>
                <a:sym typeface="Roboto Mono"/>
              </a:rPr>
              <a:t>@CachePut</a:t>
            </a:r>
            <a:r>
              <a:rPr lang="en-US" sz="2400">
                <a:latin typeface="Verdana"/>
                <a:ea typeface="Verdana"/>
                <a:cs typeface="Verdana"/>
                <a:sym typeface="Verdana"/>
              </a:rPr>
              <a:t> và </a:t>
            </a:r>
            <a:r>
              <a:rPr lang="en-US" sz="2400">
                <a:latin typeface="Roboto Mono"/>
                <a:ea typeface="Roboto Mono"/>
                <a:cs typeface="Roboto Mono"/>
                <a:sym typeface="Roboto Mono"/>
              </a:rPr>
              <a:t>@Cacheable</a:t>
            </a:r>
            <a:r>
              <a:rPr lang="en-US" sz="2400">
                <a:latin typeface="Verdana"/>
                <a:ea typeface="Verdana"/>
                <a:cs typeface="Verdana"/>
                <a:sym typeface="Verdana"/>
              </a:rPr>
              <a:t> không nên đặt chung một method.</a:t>
            </a:r>
            <a:endParaRPr sz="2400">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b0f118e6e4_0_87"/>
          <p:cNvSpPr txBox="1"/>
          <p:nvPr/>
        </p:nvSpPr>
        <p:spPr>
          <a:xfrm>
            <a:off x="524575" y="428875"/>
            <a:ext cx="11149200" cy="1607400"/>
          </a:xfrm>
          <a:prstGeom prst="rect">
            <a:avLst/>
          </a:prstGeom>
          <a:solidFill>
            <a:srgbClr val="F2F2F2"/>
          </a:solid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r>
              <a:rPr lang="en-US" sz="2200">
                <a:solidFill>
                  <a:srgbClr val="9E880D"/>
                </a:solidFill>
                <a:latin typeface="Roboto Mono"/>
                <a:ea typeface="Roboto Mono"/>
                <a:cs typeface="Roboto Mono"/>
                <a:sym typeface="Roboto Mono"/>
              </a:rPr>
              <a:t>@CachePut</a:t>
            </a:r>
            <a:r>
              <a:rPr lang="en-US" sz="2200">
                <a:solidFill>
                  <a:srgbClr val="080808"/>
                </a:solidFill>
                <a:latin typeface="Roboto Mono"/>
                <a:ea typeface="Roboto Mono"/>
                <a:cs typeface="Roboto Mono"/>
                <a:sym typeface="Roboto Mono"/>
              </a:rPr>
              <a:t>(value = </a:t>
            </a:r>
            <a:r>
              <a:rPr lang="en-US" sz="2200">
                <a:solidFill>
                  <a:srgbClr val="067D17"/>
                </a:solidFill>
                <a:latin typeface="Roboto Mono"/>
                <a:ea typeface="Roboto Mono"/>
                <a:cs typeface="Roboto Mono"/>
                <a:sym typeface="Roboto Mono"/>
              </a:rPr>
              <a:t>"tasks"</a:t>
            </a:r>
            <a:r>
              <a:rPr lang="en-US" sz="2200">
                <a:solidFill>
                  <a:srgbClr val="080808"/>
                </a:solidFill>
                <a:latin typeface="Roboto Mono"/>
                <a:ea typeface="Roboto Mono"/>
                <a:cs typeface="Roboto Mono"/>
                <a:sym typeface="Roboto Mono"/>
              </a:rPr>
              <a:t>, key = </a:t>
            </a:r>
            <a:r>
              <a:rPr lang="en-US" sz="2200">
                <a:solidFill>
                  <a:srgbClr val="067D17"/>
                </a:solidFill>
                <a:latin typeface="Roboto Mono"/>
                <a:ea typeface="Roboto Mono"/>
                <a:cs typeface="Roboto Mono"/>
                <a:sym typeface="Roboto Mono"/>
              </a:rPr>
              <a:t>"#result.id"</a:t>
            </a: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033B3"/>
                </a:solidFill>
                <a:latin typeface="Roboto Mono"/>
                <a:ea typeface="Roboto Mono"/>
                <a:cs typeface="Roboto Mono"/>
                <a:sym typeface="Roboto Mono"/>
              </a:rPr>
              <a:t>public </a:t>
            </a:r>
            <a:r>
              <a:rPr lang="en-US" sz="2200">
                <a:latin typeface="Roboto Mono"/>
                <a:ea typeface="Roboto Mono"/>
                <a:cs typeface="Roboto Mono"/>
                <a:sym typeface="Roboto Mono"/>
              </a:rPr>
              <a:t>TaskDto </a:t>
            </a:r>
            <a:r>
              <a:rPr lang="en-US" sz="2200">
                <a:solidFill>
                  <a:srgbClr val="00627A"/>
                </a:solidFill>
                <a:latin typeface="Roboto Mono"/>
                <a:ea typeface="Roboto Mono"/>
                <a:cs typeface="Roboto Mono"/>
                <a:sym typeface="Roboto Mono"/>
              </a:rPr>
              <a:t>saveTask</a:t>
            </a:r>
            <a:r>
              <a:rPr lang="en-US" sz="2200">
                <a:solidFill>
                  <a:srgbClr val="080808"/>
                </a:solidFill>
                <a:latin typeface="Roboto Mono"/>
                <a:ea typeface="Roboto Mono"/>
                <a:cs typeface="Roboto Mono"/>
                <a:sym typeface="Roboto Mono"/>
              </a:rPr>
              <a:t>(</a:t>
            </a:r>
            <a:r>
              <a:rPr lang="en-US" sz="2200">
                <a:latin typeface="Roboto Mono"/>
                <a:ea typeface="Roboto Mono"/>
                <a:cs typeface="Roboto Mono"/>
                <a:sym typeface="Roboto Mono"/>
              </a:rPr>
              <a:t>TaskDto taskDto</a:t>
            </a:r>
            <a:r>
              <a:rPr lang="en-US" sz="2200">
                <a:solidFill>
                  <a:srgbClr val="080808"/>
                </a:solidFill>
                <a:latin typeface="Roboto Mono"/>
                <a:ea typeface="Roboto Mono"/>
                <a:cs typeface="Roboto Mono"/>
                <a:sym typeface="Roboto Mono"/>
              </a:rPr>
              <a:t>) {</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  ...</a:t>
            </a:r>
            <a:endParaRPr sz="2200" i="1">
              <a:solidFill>
                <a:srgbClr val="871094"/>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a:t>
            </a:r>
            <a:endParaRPr sz="2200">
              <a:solidFill>
                <a:srgbClr val="9E880D"/>
              </a:solidFill>
              <a:latin typeface="Roboto Mono"/>
              <a:ea typeface="Roboto Mono"/>
              <a:cs typeface="Roboto Mono"/>
              <a:sym typeface="Roboto Mono"/>
            </a:endParaRPr>
          </a:p>
        </p:txBody>
      </p:sp>
      <p:sp>
        <p:nvSpPr>
          <p:cNvPr id="468" name="Google Shape;468;gb0f118e6e4_0_87"/>
          <p:cNvSpPr txBox="1"/>
          <p:nvPr/>
        </p:nvSpPr>
        <p:spPr>
          <a:xfrm>
            <a:off x="524575" y="2370225"/>
            <a:ext cx="11149200" cy="26220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800">
                <a:latin typeface="Roboto Mono"/>
                <a:ea typeface="Roboto Mono"/>
                <a:cs typeface="Roboto Mono"/>
                <a:sym typeface="Roboto Mono"/>
              </a:rPr>
              <a:t>@CachePut</a:t>
            </a:r>
            <a:r>
              <a:rPr lang="en-US" sz="2800">
                <a:latin typeface="Verdana"/>
                <a:ea typeface="Verdana"/>
                <a:cs typeface="Verdana"/>
                <a:sym typeface="Verdana"/>
              </a:rPr>
              <a:t> có 2 thuộc tính chính:</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value</a:t>
            </a:r>
            <a:r>
              <a:rPr lang="en-US" sz="2800">
                <a:latin typeface="Verdana"/>
                <a:ea typeface="Verdana"/>
                <a:cs typeface="Verdana"/>
                <a:sym typeface="Verdana"/>
              </a:rPr>
              <a:t> hoặc </a:t>
            </a:r>
            <a:r>
              <a:rPr lang="en-US" sz="2800">
                <a:latin typeface="Roboto Mono"/>
                <a:ea typeface="Roboto Mono"/>
                <a:cs typeface="Roboto Mono"/>
                <a:sym typeface="Roboto Mono"/>
              </a:rPr>
              <a:t>cacheNames</a:t>
            </a:r>
            <a:r>
              <a:rPr lang="en-US" sz="2800">
                <a:latin typeface="Verdana"/>
                <a:ea typeface="Verdana"/>
                <a:cs typeface="Verdana"/>
                <a:sym typeface="Verdana"/>
              </a:rPr>
              <a:t>: tên của các cache.</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key</a:t>
            </a:r>
            <a:r>
              <a:rPr lang="en-US" sz="2800">
                <a:latin typeface="Verdana"/>
                <a:ea typeface="Verdana"/>
                <a:cs typeface="Verdana"/>
                <a:sym typeface="Verdana"/>
              </a:rPr>
              <a:t>: biểu thức SPeL để tính toán key.</a:t>
            </a:r>
            <a:endParaRPr sz="2800">
              <a:latin typeface="Verdana"/>
              <a:ea typeface="Verdana"/>
              <a:cs typeface="Verdana"/>
              <a:sym typeface="Verdana"/>
            </a:endParaRPr>
          </a:p>
          <a:p>
            <a:pPr marL="457200" lvl="0" indent="0" algn="just" rtl="0">
              <a:lnSpc>
                <a:spcPct val="150000"/>
              </a:lnSpc>
              <a:spcBef>
                <a:spcPts val="0"/>
              </a:spcBef>
              <a:spcAft>
                <a:spcPts val="0"/>
              </a:spcAft>
              <a:buNone/>
            </a:pPr>
            <a:r>
              <a:rPr lang="en-US" sz="2800">
                <a:latin typeface="Roboto Mono"/>
                <a:ea typeface="Roboto Mono"/>
                <a:cs typeface="Roboto Mono"/>
                <a:sym typeface="Roboto Mono"/>
              </a:rPr>
              <a:t>#result</a:t>
            </a:r>
            <a:r>
              <a:rPr lang="en-US" sz="2800">
                <a:latin typeface="Verdana"/>
                <a:ea typeface="Verdana"/>
                <a:cs typeface="Verdana"/>
                <a:sym typeface="Verdana"/>
              </a:rPr>
              <a:t>: đại diện cho kết quả trả về của method.</a:t>
            </a:r>
            <a:endParaRPr sz="2800">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b0f118e6e4_0_92"/>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@CacheEvict</a:t>
            </a:r>
            <a:endParaRPr sz="3450"/>
          </a:p>
        </p:txBody>
      </p:sp>
      <p:sp>
        <p:nvSpPr>
          <p:cNvPr id="474" name="Google Shape;474;gb0f118e6e4_0_92"/>
          <p:cNvSpPr txBox="1"/>
          <p:nvPr/>
        </p:nvSpPr>
        <p:spPr>
          <a:xfrm>
            <a:off x="527250" y="1410875"/>
            <a:ext cx="11149200" cy="24096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400">
                <a:latin typeface="Roboto Mono"/>
                <a:ea typeface="Roboto Mono"/>
                <a:cs typeface="Roboto Mono"/>
                <a:sym typeface="Roboto Mono"/>
              </a:rPr>
              <a:t>@CacheEvict</a:t>
            </a:r>
            <a:r>
              <a:rPr lang="en-US" sz="2400">
                <a:latin typeface="Verdana"/>
                <a:ea typeface="Verdana"/>
                <a:cs typeface="Verdana"/>
                <a:sym typeface="Verdana"/>
              </a:rPr>
              <a:t> là annotation ở cả method-level và class-level, thông báo cho Spring Boot biết khi method được thực thi, cache sẽ:</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AutoNum type="arabicPeriod"/>
            </a:pPr>
            <a:r>
              <a:rPr lang="en-US" sz="2400" b="1">
                <a:latin typeface="Verdana"/>
                <a:ea typeface="Verdana"/>
                <a:cs typeface="Verdana"/>
                <a:sym typeface="Verdana"/>
              </a:rPr>
              <a:t>Xóa</a:t>
            </a:r>
            <a:r>
              <a:rPr lang="en-US" sz="2400">
                <a:latin typeface="Verdana"/>
                <a:ea typeface="Verdana"/>
                <a:cs typeface="Verdana"/>
                <a:sym typeface="Verdana"/>
              </a:rPr>
              <a:t> entry dựa theo key</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AutoNum type="arabicPeriod"/>
            </a:pPr>
            <a:r>
              <a:rPr lang="en-US" sz="2400" b="1">
                <a:latin typeface="Verdana"/>
                <a:ea typeface="Verdana"/>
                <a:cs typeface="Verdana"/>
                <a:sym typeface="Verdana"/>
              </a:rPr>
              <a:t>Xóa</a:t>
            </a:r>
            <a:r>
              <a:rPr lang="en-US" sz="2400">
                <a:latin typeface="Verdana"/>
                <a:ea typeface="Verdana"/>
                <a:cs typeface="Verdana"/>
                <a:sym typeface="Verdana"/>
              </a:rPr>
              <a:t> tất cả các entry → clear cache</a:t>
            </a:r>
            <a:endParaRPr sz="2400">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b0f118e6e4_0_97"/>
          <p:cNvSpPr txBox="1"/>
          <p:nvPr/>
        </p:nvSpPr>
        <p:spPr>
          <a:xfrm>
            <a:off x="524575" y="428875"/>
            <a:ext cx="11149200" cy="2901000"/>
          </a:xfrm>
          <a:prstGeom prst="rect">
            <a:avLst/>
          </a:prstGeom>
          <a:solidFill>
            <a:srgbClr val="F2F2F2"/>
          </a:solid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r>
              <a:rPr lang="en-US" sz="2200">
                <a:solidFill>
                  <a:srgbClr val="9E880D"/>
                </a:solidFill>
                <a:latin typeface="Roboto Mono"/>
                <a:ea typeface="Roboto Mono"/>
                <a:cs typeface="Roboto Mono"/>
                <a:sym typeface="Roboto Mono"/>
              </a:rPr>
              <a:t>@CacheEvict</a:t>
            </a:r>
            <a:r>
              <a:rPr lang="en-US" sz="2200">
                <a:solidFill>
                  <a:srgbClr val="080808"/>
                </a:solidFill>
                <a:latin typeface="Roboto Mono"/>
                <a:ea typeface="Roboto Mono"/>
                <a:cs typeface="Roboto Mono"/>
                <a:sym typeface="Roboto Mono"/>
              </a:rPr>
              <a:t>(value = </a:t>
            </a:r>
            <a:r>
              <a:rPr lang="en-US" sz="2200">
                <a:solidFill>
                  <a:srgbClr val="067D17"/>
                </a:solidFill>
                <a:latin typeface="Roboto Mono"/>
                <a:ea typeface="Roboto Mono"/>
                <a:cs typeface="Roboto Mono"/>
                <a:sym typeface="Roboto Mono"/>
              </a:rPr>
              <a:t>"tasks"</a:t>
            </a:r>
            <a:r>
              <a:rPr lang="en-US" sz="2200">
                <a:solidFill>
                  <a:srgbClr val="080808"/>
                </a:solidFill>
                <a:latin typeface="Roboto Mono"/>
                <a:ea typeface="Roboto Mono"/>
                <a:cs typeface="Roboto Mono"/>
                <a:sym typeface="Roboto Mono"/>
              </a:rPr>
              <a:t>, key = </a:t>
            </a:r>
            <a:r>
              <a:rPr lang="en-US" sz="2200">
                <a:solidFill>
                  <a:srgbClr val="067D17"/>
                </a:solidFill>
                <a:latin typeface="Roboto Mono"/>
                <a:ea typeface="Roboto Mono"/>
                <a:cs typeface="Roboto Mono"/>
                <a:sym typeface="Roboto Mono"/>
              </a:rPr>
              <a:t>"#taskId"</a:t>
            </a: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033B3"/>
                </a:solidFill>
                <a:latin typeface="Roboto Mono"/>
                <a:ea typeface="Roboto Mono"/>
                <a:cs typeface="Roboto Mono"/>
                <a:sym typeface="Roboto Mono"/>
              </a:rPr>
              <a:t>public void </a:t>
            </a:r>
            <a:r>
              <a:rPr lang="en-US" sz="2200">
                <a:solidFill>
                  <a:srgbClr val="00627A"/>
                </a:solidFill>
                <a:latin typeface="Roboto Mono"/>
                <a:ea typeface="Roboto Mono"/>
                <a:cs typeface="Roboto Mono"/>
                <a:sym typeface="Roboto Mono"/>
              </a:rPr>
              <a:t>deleteTask</a:t>
            </a:r>
            <a:r>
              <a:rPr lang="en-US" sz="2200">
                <a:solidFill>
                  <a:srgbClr val="080808"/>
                </a:solidFill>
                <a:latin typeface="Roboto Mono"/>
                <a:ea typeface="Roboto Mono"/>
                <a:cs typeface="Roboto Mono"/>
                <a:sym typeface="Roboto Mono"/>
              </a:rPr>
              <a:t>(</a:t>
            </a:r>
            <a:r>
              <a:rPr lang="en-US" sz="2200">
                <a:latin typeface="Roboto Mono"/>
                <a:ea typeface="Roboto Mono"/>
                <a:cs typeface="Roboto Mono"/>
                <a:sym typeface="Roboto Mono"/>
              </a:rPr>
              <a:t>Integer </a:t>
            </a:r>
            <a:r>
              <a:rPr lang="en-US" sz="2200">
                <a:solidFill>
                  <a:srgbClr val="080808"/>
                </a:solidFill>
                <a:latin typeface="Roboto Mono"/>
                <a:ea typeface="Roboto Mono"/>
                <a:cs typeface="Roboto Mono"/>
                <a:sym typeface="Roboto Mono"/>
              </a:rPr>
              <a:t>taskId) {</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   ...</a:t>
            </a:r>
            <a:endParaRPr sz="2200">
              <a:solidFill>
                <a:srgbClr val="080808"/>
              </a:solidFill>
              <a:latin typeface="Roboto Mono"/>
              <a:ea typeface="Roboto Mono"/>
              <a:cs typeface="Roboto Mono"/>
              <a:sym typeface="Roboto Mono"/>
            </a:endParaRPr>
          </a:p>
          <a:p>
            <a:pPr marL="0" marR="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a:t>
            </a:r>
            <a:br>
              <a:rPr lang="en-US" sz="2200">
                <a:solidFill>
                  <a:srgbClr val="080808"/>
                </a:solidFill>
                <a:latin typeface="Roboto Mono"/>
                <a:ea typeface="Roboto Mono"/>
                <a:cs typeface="Roboto Mono"/>
                <a:sym typeface="Roboto Mono"/>
              </a:rPr>
            </a:br>
            <a:br>
              <a:rPr lang="en-US" sz="2200">
                <a:solidFill>
                  <a:srgbClr val="080808"/>
                </a:solidFill>
                <a:latin typeface="Roboto Mono"/>
                <a:ea typeface="Roboto Mono"/>
                <a:cs typeface="Roboto Mono"/>
                <a:sym typeface="Roboto Mono"/>
              </a:rPr>
            </a:br>
            <a:r>
              <a:rPr lang="en-US" sz="2200">
                <a:solidFill>
                  <a:srgbClr val="9E880D"/>
                </a:solidFill>
                <a:latin typeface="Roboto Mono"/>
                <a:ea typeface="Roboto Mono"/>
                <a:cs typeface="Roboto Mono"/>
                <a:sym typeface="Roboto Mono"/>
              </a:rPr>
              <a:t>@CacheEvict</a:t>
            </a:r>
            <a:r>
              <a:rPr lang="en-US" sz="2200">
                <a:solidFill>
                  <a:srgbClr val="080808"/>
                </a:solidFill>
                <a:latin typeface="Roboto Mono"/>
                <a:ea typeface="Roboto Mono"/>
                <a:cs typeface="Roboto Mono"/>
                <a:sym typeface="Roboto Mono"/>
              </a:rPr>
              <a:t>(value = </a:t>
            </a:r>
            <a:r>
              <a:rPr lang="en-US" sz="2200">
                <a:solidFill>
                  <a:srgbClr val="067D17"/>
                </a:solidFill>
                <a:latin typeface="Roboto Mono"/>
                <a:ea typeface="Roboto Mono"/>
                <a:cs typeface="Roboto Mono"/>
                <a:sym typeface="Roboto Mono"/>
              </a:rPr>
              <a:t>"tasks"</a:t>
            </a:r>
            <a:r>
              <a:rPr lang="en-US" sz="2200">
                <a:solidFill>
                  <a:srgbClr val="080808"/>
                </a:solidFill>
                <a:latin typeface="Roboto Mono"/>
                <a:ea typeface="Roboto Mono"/>
                <a:cs typeface="Roboto Mono"/>
                <a:sym typeface="Roboto Mono"/>
              </a:rPr>
              <a:t>, allEntries = </a:t>
            </a:r>
            <a:r>
              <a:rPr lang="en-US" sz="2200">
                <a:solidFill>
                  <a:srgbClr val="0033B3"/>
                </a:solidFill>
                <a:latin typeface="Roboto Mono"/>
                <a:ea typeface="Roboto Mono"/>
                <a:cs typeface="Roboto Mono"/>
                <a:sym typeface="Roboto Mono"/>
              </a:rPr>
              <a:t>true</a:t>
            </a: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a:p>
            <a:pPr marL="0" lvl="0" indent="0" algn="l" rtl="0">
              <a:lnSpc>
                <a:spcPct val="90000"/>
              </a:lnSpc>
              <a:spcBef>
                <a:spcPts val="0"/>
              </a:spcBef>
              <a:spcAft>
                <a:spcPts val="0"/>
              </a:spcAft>
              <a:buNone/>
            </a:pPr>
            <a:r>
              <a:rPr lang="en-US" sz="2200">
                <a:solidFill>
                  <a:srgbClr val="0033B3"/>
                </a:solidFill>
                <a:latin typeface="Roboto Mono"/>
                <a:ea typeface="Roboto Mono"/>
                <a:cs typeface="Roboto Mono"/>
                <a:sym typeface="Roboto Mono"/>
              </a:rPr>
              <a:t>public void </a:t>
            </a:r>
            <a:r>
              <a:rPr lang="en-US" sz="2200">
                <a:solidFill>
                  <a:srgbClr val="00627A"/>
                </a:solidFill>
                <a:latin typeface="Roboto Mono"/>
                <a:ea typeface="Roboto Mono"/>
                <a:cs typeface="Roboto Mono"/>
                <a:sym typeface="Roboto Mono"/>
              </a:rPr>
              <a:t>deleteTask</a:t>
            </a:r>
            <a:r>
              <a:rPr lang="en-US" sz="2200">
                <a:solidFill>
                  <a:srgbClr val="080808"/>
                </a:solidFill>
                <a:latin typeface="Roboto Mono"/>
                <a:ea typeface="Roboto Mono"/>
                <a:cs typeface="Roboto Mono"/>
                <a:sym typeface="Roboto Mono"/>
              </a:rPr>
              <a:t>(</a:t>
            </a:r>
            <a:r>
              <a:rPr lang="en-US" sz="2200">
                <a:latin typeface="Roboto Mono"/>
                <a:ea typeface="Roboto Mono"/>
                <a:cs typeface="Roboto Mono"/>
                <a:sym typeface="Roboto Mono"/>
              </a:rPr>
              <a:t>Integer </a:t>
            </a:r>
            <a:r>
              <a:rPr lang="en-US" sz="2200">
                <a:solidFill>
                  <a:srgbClr val="080808"/>
                </a:solidFill>
                <a:latin typeface="Roboto Mono"/>
                <a:ea typeface="Roboto Mono"/>
                <a:cs typeface="Roboto Mono"/>
                <a:sym typeface="Roboto Mono"/>
              </a:rPr>
              <a:t>taskId) {</a:t>
            </a:r>
            <a:endParaRPr sz="2200">
              <a:solidFill>
                <a:srgbClr val="080808"/>
              </a:solidFill>
              <a:latin typeface="Roboto Mono"/>
              <a:ea typeface="Roboto Mono"/>
              <a:cs typeface="Roboto Mono"/>
              <a:sym typeface="Roboto Mono"/>
            </a:endParaRPr>
          </a:p>
          <a:p>
            <a:pPr marL="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   ...</a:t>
            </a:r>
            <a:endParaRPr sz="2200">
              <a:solidFill>
                <a:srgbClr val="080808"/>
              </a:solidFill>
              <a:latin typeface="Roboto Mono"/>
              <a:ea typeface="Roboto Mono"/>
              <a:cs typeface="Roboto Mono"/>
              <a:sym typeface="Roboto Mono"/>
            </a:endParaRPr>
          </a:p>
          <a:p>
            <a:pPr marL="0" lvl="0" indent="0" algn="l" rtl="0">
              <a:lnSpc>
                <a:spcPct val="90000"/>
              </a:lnSpc>
              <a:spcBef>
                <a:spcPts val="0"/>
              </a:spcBef>
              <a:spcAft>
                <a:spcPts val="0"/>
              </a:spcAft>
              <a:buNone/>
            </a:pPr>
            <a:r>
              <a:rPr lang="en-US" sz="2200">
                <a:solidFill>
                  <a:srgbClr val="080808"/>
                </a:solidFill>
                <a:latin typeface="Roboto Mono"/>
                <a:ea typeface="Roboto Mono"/>
                <a:cs typeface="Roboto Mono"/>
                <a:sym typeface="Roboto Mono"/>
              </a:rPr>
              <a:t>}</a:t>
            </a:r>
            <a:endParaRPr sz="2200">
              <a:solidFill>
                <a:srgbClr val="080808"/>
              </a:solidFill>
              <a:latin typeface="Roboto Mono"/>
              <a:ea typeface="Roboto Mono"/>
              <a:cs typeface="Roboto Mono"/>
              <a:sym typeface="Roboto Mono"/>
            </a:endParaRPr>
          </a:p>
        </p:txBody>
      </p:sp>
      <p:sp>
        <p:nvSpPr>
          <p:cNvPr id="480" name="Google Shape;480;gb0f118e6e4_0_97"/>
          <p:cNvSpPr txBox="1"/>
          <p:nvPr/>
        </p:nvSpPr>
        <p:spPr>
          <a:xfrm>
            <a:off x="524575" y="3483350"/>
            <a:ext cx="11149200" cy="28086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800">
                <a:latin typeface="Roboto Mono"/>
                <a:ea typeface="Roboto Mono"/>
                <a:cs typeface="Roboto Mono"/>
                <a:sym typeface="Roboto Mono"/>
              </a:rPr>
              <a:t>@CacheEvict</a:t>
            </a:r>
            <a:r>
              <a:rPr lang="en-US" sz="2800">
                <a:latin typeface="Verdana"/>
                <a:ea typeface="Verdana"/>
                <a:cs typeface="Verdana"/>
                <a:sym typeface="Verdana"/>
              </a:rPr>
              <a:t> có 3 thuộc tính chính:</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value</a:t>
            </a:r>
            <a:r>
              <a:rPr lang="en-US" sz="2800">
                <a:latin typeface="Verdana"/>
                <a:ea typeface="Verdana"/>
                <a:cs typeface="Verdana"/>
                <a:sym typeface="Verdana"/>
              </a:rPr>
              <a:t> hoặc </a:t>
            </a:r>
            <a:r>
              <a:rPr lang="en-US" sz="2800">
                <a:latin typeface="Roboto Mono"/>
                <a:ea typeface="Roboto Mono"/>
                <a:cs typeface="Roboto Mono"/>
                <a:sym typeface="Roboto Mono"/>
              </a:rPr>
              <a:t>cacheNames</a:t>
            </a:r>
            <a:r>
              <a:rPr lang="en-US" sz="2800">
                <a:latin typeface="Verdana"/>
                <a:ea typeface="Verdana"/>
                <a:cs typeface="Verdana"/>
                <a:sym typeface="Verdana"/>
              </a:rPr>
              <a:t>: tên của các cache.</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key</a:t>
            </a:r>
            <a:r>
              <a:rPr lang="en-US" sz="2800">
                <a:latin typeface="Verdana"/>
                <a:ea typeface="Verdana"/>
                <a:cs typeface="Verdana"/>
                <a:sym typeface="Verdana"/>
              </a:rPr>
              <a:t>: biểu thức SPeL để tính toán key.</a:t>
            </a:r>
            <a:endParaRPr sz="2800">
              <a:latin typeface="Verdana"/>
              <a:ea typeface="Verdana"/>
              <a:cs typeface="Verdana"/>
              <a:sym typeface="Verdana"/>
            </a:endParaRPr>
          </a:p>
          <a:p>
            <a:pPr marL="457200" lvl="0" indent="-406400" algn="just" rtl="0">
              <a:lnSpc>
                <a:spcPct val="150000"/>
              </a:lnSpc>
              <a:spcBef>
                <a:spcPts val="0"/>
              </a:spcBef>
              <a:spcAft>
                <a:spcPts val="0"/>
              </a:spcAft>
              <a:buSzPts val="2800"/>
              <a:buFont typeface="Verdana"/>
              <a:buAutoNum type="arabicPeriod"/>
            </a:pPr>
            <a:r>
              <a:rPr lang="en-US" sz="2800">
                <a:latin typeface="Roboto Mono"/>
                <a:ea typeface="Roboto Mono"/>
                <a:cs typeface="Roboto Mono"/>
                <a:sym typeface="Roboto Mono"/>
              </a:rPr>
              <a:t>allEntries</a:t>
            </a:r>
            <a:r>
              <a:rPr lang="en-US" sz="2800">
                <a:latin typeface="Verdana"/>
                <a:ea typeface="Verdana"/>
                <a:cs typeface="Verdana"/>
                <a:sym typeface="Verdana"/>
              </a:rPr>
              <a:t>: clear toàn bộ cache.</a:t>
            </a:r>
            <a:endParaRPr sz="2800">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7874f317a6_0_61"/>
          <p:cNvSpPr txBox="1">
            <a:spLocks noGrp="1"/>
          </p:cNvSpPr>
          <p:nvPr>
            <p:ph type="title"/>
          </p:nvPr>
        </p:nvSpPr>
        <p:spPr>
          <a:xfrm>
            <a:off x="972600" y="1763282"/>
            <a:ext cx="10251300" cy="3773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3600"/>
              <a:buFont typeface="Arial"/>
              <a:buNone/>
            </a:pPr>
            <a:r>
              <a:rPr lang="en-US" sz="4500">
                <a:latin typeface="Arial"/>
                <a:ea typeface="Arial"/>
                <a:cs typeface="Arial"/>
                <a:sym typeface="Arial"/>
              </a:rPr>
              <a:t>Bài tập thực hành</a:t>
            </a:r>
            <a:endParaRPr sz="2800" b="0" i="1">
              <a:solidFill>
                <a:srgbClr val="FFFFFF"/>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b1385990e4_0_91"/>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Phát triển tiếp ứng dụng TODO List</a:t>
            </a:r>
            <a:endParaRPr sz="3450"/>
          </a:p>
        </p:txBody>
      </p:sp>
      <p:sp>
        <p:nvSpPr>
          <p:cNvPr id="492" name="Google Shape;492;gb1385990e4_0_91"/>
          <p:cNvSpPr txBox="1"/>
          <p:nvPr/>
        </p:nvSpPr>
        <p:spPr>
          <a:xfrm>
            <a:off x="527250" y="1410875"/>
            <a:ext cx="11149200" cy="35682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400">
                <a:latin typeface="Verdana"/>
                <a:ea typeface="Verdana"/>
                <a:cs typeface="Verdana"/>
                <a:sym typeface="Verdana"/>
              </a:rPr>
              <a:t>Thông qua những kiến thức đã được tìm hiểu trong bài giảng, các bạn hãy phát triển các API còn lại trong ứng dụng TODO List bằng việc bổ sung thêm:</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AutoNum type="arabicPeriod"/>
            </a:pPr>
            <a:r>
              <a:rPr lang="en-US" sz="2400">
                <a:latin typeface="Verdana"/>
                <a:ea typeface="Verdana"/>
                <a:cs typeface="Verdana"/>
                <a:sym typeface="Verdana"/>
              </a:rPr>
              <a:t>Xử lý exception</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AutoNum type="arabicPeriod"/>
            </a:pPr>
            <a:r>
              <a:rPr lang="en-US" sz="2400">
                <a:latin typeface="Verdana"/>
                <a:ea typeface="Verdana"/>
                <a:cs typeface="Verdana"/>
                <a:sym typeface="Verdana"/>
              </a:rPr>
              <a:t>Thêm log hợp lý</a:t>
            </a:r>
            <a:endParaRPr sz="2400">
              <a:latin typeface="Verdana"/>
              <a:ea typeface="Verdana"/>
              <a:cs typeface="Verdana"/>
              <a:sym typeface="Verdana"/>
            </a:endParaRPr>
          </a:p>
          <a:p>
            <a:pPr marL="457200" lvl="0" indent="-381000" algn="just" rtl="0">
              <a:lnSpc>
                <a:spcPct val="150000"/>
              </a:lnSpc>
              <a:spcBef>
                <a:spcPts val="0"/>
              </a:spcBef>
              <a:spcAft>
                <a:spcPts val="0"/>
              </a:spcAft>
              <a:buSzPts val="2400"/>
              <a:buFont typeface="Verdana"/>
              <a:buAutoNum type="arabicPeriod"/>
            </a:pPr>
            <a:r>
              <a:rPr lang="en-US" sz="2400">
                <a:latin typeface="Verdana"/>
                <a:ea typeface="Verdana"/>
                <a:cs typeface="Verdana"/>
                <a:sym typeface="Verdana"/>
              </a:rPr>
              <a:t>Caching.</a:t>
            </a:r>
            <a:endParaRPr sz="24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a85e9959c8_0_27"/>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Not OK error response</a:t>
            </a:r>
            <a:endParaRPr sz="3450"/>
          </a:p>
        </p:txBody>
      </p:sp>
      <p:sp>
        <p:nvSpPr>
          <p:cNvPr id="101" name="Google Shape;101;ga85e9959c8_0_27"/>
          <p:cNvSpPr txBox="1"/>
          <p:nvPr/>
        </p:nvSpPr>
        <p:spPr>
          <a:xfrm>
            <a:off x="341250" y="1949700"/>
            <a:ext cx="11497500" cy="26160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"timestamp"</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"2020-12-14T10:19:23.176+00:00"</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"status"</a:t>
            </a:r>
            <a:r>
              <a:rPr lang="en-US" sz="1600">
                <a:latin typeface="Roboto Mono"/>
                <a:ea typeface="Roboto Mono"/>
                <a:cs typeface="Roboto Mono"/>
                <a:sym typeface="Roboto Mono"/>
              </a:rPr>
              <a:t>: </a:t>
            </a:r>
            <a:r>
              <a:rPr lang="en-US" sz="1600">
                <a:solidFill>
                  <a:srgbClr val="098658"/>
                </a:solidFill>
                <a:latin typeface="Roboto Mono"/>
                <a:ea typeface="Roboto Mono"/>
                <a:cs typeface="Roboto Mono"/>
                <a:sym typeface="Roboto Mono"/>
              </a:rPr>
              <a:t>500</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"error"</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"Internal Server Error"</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"message"</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"path"</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"/api/v1/tasks/1"</a:t>
            </a:r>
            <a:endParaRPr sz="1600">
              <a:solidFill>
                <a:srgbClr val="0451A5"/>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a:t>
            </a:r>
            <a:endParaRPr sz="1600">
              <a:solidFill>
                <a:srgbClr val="9E880D"/>
              </a:solidFill>
              <a:latin typeface="Roboto Mono"/>
              <a:ea typeface="Roboto Mono"/>
              <a:cs typeface="Roboto Mono"/>
              <a:sym typeface="Roboto Mono"/>
            </a:endParaRPr>
          </a:p>
        </p:txBody>
      </p:sp>
      <p:sp>
        <p:nvSpPr>
          <p:cNvPr id="102" name="Google Shape;102;ga85e9959c8_0_27"/>
          <p:cNvSpPr txBox="1"/>
          <p:nvPr/>
        </p:nvSpPr>
        <p:spPr>
          <a:xfrm>
            <a:off x="363700" y="1242975"/>
            <a:ext cx="11609700" cy="547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chemeClr val="dk2"/>
                </a:solidFill>
                <a:latin typeface="Verdana"/>
                <a:ea typeface="Verdana"/>
                <a:cs typeface="Verdana"/>
                <a:sym typeface="Verdana"/>
              </a:rPr>
              <a:t>Gọi API với taskId không tồn tại, và đây là response:</a:t>
            </a:r>
            <a:endParaRPr>
              <a:latin typeface="Verdana"/>
              <a:ea typeface="Verdana"/>
              <a:cs typeface="Verdana"/>
              <a:sym typeface="Verdana"/>
            </a:endParaRPr>
          </a:p>
        </p:txBody>
      </p:sp>
      <p:sp>
        <p:nvSpPr>
          <p:cNvPr id="103" name="Google Shape;103;ga85e9959c8_0_27"/>
          <p:cNvSpPr txBox="1"/>
          <p:nvPr/>
        </p:nvSpPr>
        <p:spPr>
          <a:xfrm>
            <a:off x="336900" y="4782675"/>
            <a:ext cx="11518200" cy="1726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FF0000"/>
                </a:solidFill>
                <a:latin typeface="Verdana"/>
                <a:ea typeface="Verdana"/>
                <a:cs typeface="Verdana"/>
                <a:sym typeface="Verdana"/>
              </a:rPr>
              <a:t>✘ </a:t>
            </a:r>
            <a:r>
              <a:rPr lang="en-US" sz="2400">
                <a:solidFill>
                  <a:srgbClr val="1A1A1A"/>
                </a:solidFill>
                <a:latin typeface="Verdana"/>
                <a:ea typeface="Verdana"/>
                <a:cs typeface="Verdana"/>
                <a:sym typeface="Verdana"/>
              </a:rPr>
              <a:t>HTTP response status code không phù hợp với bối cảnh.</a:t>
            </a:r>
            <a:endParaRPr sz="2400">
              <a:solidFill>
                <a:srgbClr val="1A1A1A"/>
              </a:solidFill>
              <a:latin typeface="Verdana"/>
              <a:ea typeface="Verdana"/>
              <a:cs typeface="Verdana"/>
              <a:sym typeface="Verdana"/>
            </a:endParaRPr>
          </a:p>
          <a:p>
            <a:pPr marL="0" lvl="0" indent="0" algn="just" rtl="0">
              <a:lnSpc>
                <a:spcPct val="150000"/>
              </a:lnSpc>
              <a:spcBef>
                <a:spcPts val="0"/>
              </a:spcBef>
              <a:spcAft>
                <a:spcPts val="0"/>
              </a:spcAft>
              <a:buNone/>
            </a:pPr>
            <a:r>
              <a:rPr lang="en-US" sz="2400">
                <a:solidFill>
                  <a:srgbClr val="FF0000"/>
                </a:solidFill>
                <a:latin typeface="Verdana"/>
                <a:ea typeface="Verdana"/>
                <a:cs typeface="Verdana"/>
                <a:sym typeface="Verdana"/>
              </a:rPr>
              <a:t>✘ </a:t>
            </a:r>
            <a:r>
              <a:rPr lang="en-US" sz="2400">
                <a:solidFill>
                  <a:srgbClr val="1A1A1A"/>
                </a:solidFill>
                <a:latin typeface="Verdana"/>
                <a:ea typeface="Verdana"/>
                <a:cs typeface="Verdana"/>
                <a:sym typeface="Verdana"/>
              </a:rPr>
              <a:t>Error và message không rõ ràng, không giúp ích cho việc xác định nguyên nhân lỗi.</a:t>
            </a:r>
            <a:endParaRPr sz="2400">
              <a:solidFill>
                <a:srgbClr val="1A1A1A"/>
              </a:solidFill>
              <a:latin typeface="Verdana"/>
              <a:ea typeface="Verdana"/>
              <a:cs typeface="Verdana"/>
              <a:sym typeface="Verdana"/>
            </a:endParaRPr>
          </a:p>
        </p:txBody>
      </p:sp>
      <p:pic>
        <p:nvPicPr>
          <p:cNvPr id="104" name="Google Shape;104;ga85e9959c8_0_27" descr="Crying face with solid fill"/>
          <p:cNvPicPr preferRelativeResize="0"/>
          <p:nvPr/>
        </p:nvPicPr>
        <p:blipFill rotWithShape="1">
          <a:blip r:embed="rId3">
            <a:alphaModFix/>
          </a:blip>
          <a:srcRect/>
          <a:stretch/>
        </p:blipFill>
        <p:spPr>
          <a:xfrm>
            <a:off x="10954001" y="2120234"/>
            <a:ext cx="630990" cy="630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a85e9959c8_0_36"/>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OK error response</a:t>
            </a:r>
            <a:endParaRPr sz="3450"/>
          </a:p>
        </p:txBody>
      </p:sp>
      <p:sp>
        <p:nvSpPr>
          <p:cNvPr id="110" name="Google Shape;110;ga85e9959c8_0_36"/>
          <p:cNvSpPr txBox="1"/>
          <p:nvPr/>
        </p:nvSpPr>
        <p:spPr>
          <a:xfrm>
            <a:off x="369700" y="3865600"/>
            <a:ext cx="11497500" cy="26160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"timestamp"</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"2020-12-14T10:19:23.176+00:00"</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"status"</a:t>
            </a:r>
            <a:r>
              <a:rPr lang="en-US" sz="1600">
                <a:latin typeface="Roboto Mono"/>
                <a:ea typeface="Roboto Mono"/>
                <a:cs typeface="Roboto Mono"/>
                <a:sym typeface="Roboto Mono"/>
              </a:rPr>
              <a:t>: </a:t>
            </a:r>
            <a:r>
              <a:rPr lang="en-US" sz="1600">
                <a:solidFill>
                  <a:srgbClr val="098658"/>
                </a:solidFill>
                <a:latin typeface="Roboto Mono"/>
                <a:ea typeface="Roboto Mono"/>
                <a:cs typeface="Roboto Mono"/>
                <a:sym typeface="Roboto Mono"/>
              </a:rPr>
              <a:t>404</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"error"</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"Not Found"</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"message"</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"Task ID not found: 1234"</a:t>
            </a: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    </a:t>
            </a:r>
            <a:r>
              <a:rPr lang="en-US" sz="1600">
                <a:solidFill>
                  <a:srgbClr val="A31515"/>
                </a:solidFill>
                <a:latin typeface="Roboto Mono"/>
                <a:ea typeface="Roboto Mono"/>
                <a:cs typeface="Roboto Mono"/>
                <a:sym typeface="Roboto Mono"/>
              </a:rPr>
              <a:t>"path"</a:t>
            </a:r>
            <a:r>
              <a:rPr lang="en-US" sz="1600">
                <a:latin typeface="Roboto Mono"/>
                <a:ea typeface="Roboto Mono"/>
                <a:cs typeface="Roboto Mono"/>
                <a:sym typeface="Roboto Mono"/>
              </a:rPr>
              <a:t>: </a:t>
            </a:r>
            <a:r>
              <a:rPr lang="en-US" sz="1600">
                <a:solidFill>
                  <a:srgbClr val="0451A5"/>
                </a:solidFill>
                <a:latin typeface="Roboto Mono"/>
                <a:ea typeface="Roboto Mono"/>
                <a:cs typeface="Roboto Mono"/>
                <a:sym typeface="Roboto Mono"/>
              </a:rPr>
              <a:t>"/api/v1/tasks/1234"</a:t>
            </a:r>
            <a:endParaRPr sz="1600">
              <a:solidFill>
                <a:srgbClr val="0451A5"/>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latin typeface="Roboto Mono"/>
                <a:ea typeface="Roboto Mono"/>
                <a:cs typeface="Roboto Mono"/>
                <a:sym typeface="Roboto Mono"/>
              </a:rPr>
              <a:t>}</a:t>
            </a:r>
            <a:endParaRPr sz="1600">
              <a:solidFill>
                <a:srgbClr val="9E880D"/>
              </a:solidFill>
              <a:latin typeface="Roboto Mono"/>
              <a:ea typeface="Roboto Mono"/>
              <a:cs typeface="Roboto Mono"/>
              <a:sym typeface="Roboto Mono"/>
            </a:endParaRPr>
          </a:p>
        </p:txBody>
      </p:sp>
      <p:sp>
        <p:nvSpPr>
          <p:cNvPr id="111" name="Google Shape;111;ga85e9959c8_0_36"/>
          <p:cNvSpPr txBox="1"/>
          <p:nvPr/>
        </p:nvSpPr>
        <p:spPr>
          <a:xfrm>
            <a:off x="405625" y="1391275"/>
            <a:ext cx="11251500" cy="2227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400">
                <a:solidFill>
                  <a:srgbClr val="1A1A1A"/>
                </a:solidFill>
                <a:latin typeface="Verdana"/>
                <a:ea typeface="Verdana"/>
                <a:cs typeface="Verdana"/>
                <a:sym typeface="Verdana"/>
              </a:rPr>
              <a:t>Một error response sẽ giúp ích cho việc điều tra lỗi, nếu như:</a:t>
            </a:r>
            <a:endParaRPr sz="2400">
              <a:solidFill>
                <a:srgbClr val="1A1A1A"/>
              </a:solidFill>
              <a:latin typeface="Verdana"/>
              <a:ea typeface="Verdana"/>
              <a:cs typeface="Verdana"/>
              <a:sym typeface="Verdana"/>
            </a:endParaRPr>
          </a:p>
          <a:p>
            <a:pPr marL="0" lvl="0" indent="0" algn="just" rtl="0">
              <a:lnSpc>
                <a:spcPct val="150000"/>
              </a:lnSpc>
              <a:spcBef>
                <a:spcPts val="0"/>
              </a:spcBef>
              <a:spcAft>
                <a:spcPts val="0"/>
              </a:spcAft>
              <a:buNone/>
            </a:pPr>
            <a:r>
              <a:rPr lang="en-US" sz="2400" b="1">
                <a:solidFill>
                  <a:srgbClr val="1BD21B"/>
                </a:solidFill>
                <a:highlight>
                  <a:schemeClr val="lt1"/>
                </a:highlight>
                <a:latin typeface="Verdana"/>
                <a:ea typeface="Verdana"/>
                <a:cs typeface="Verdana"/>
                <a:sym typeface="Verdana"/>
              </a:rPr>
              <a:t>✓</a:t>
            </a:r>
            <a:r>
              <a:rPr lang="en-US" sz="2400">
                <a:solidFill>
                  <a:srgbClr val="FF0000"/>
                </a:solidFill>
                <a:latin typeface="Verdana"/>
                <a:ea typeface="Verdana"/>
                <a:cs typeface="Verdana"/>
                <a:sym typeface="Verdana"/>
              </a:rPr>
              <a:t> </a:t>
            </a:r>
            <a:r>
              <a:rPr lang="en-US" sz="2400">
                <a:solidFill>
                  <a:srgbClr val="1A1A1A"/>
                </a:solidFill>
                <a:latin typeface="Verdana"/>
                <a:ea typeface="Verdana"/>
                <a:cs typeface="Verdana"/>
                <a:sym typeface="Verdana"/>
              </a:rPr>
              <a:t>HTTP response status code phù hợp với bối cảnh.</a:t>
            </a:r>
            <a:endParaRPr sz="2400">
              <a:solidFill>
                <a:srgbClr val="1A1A1A"/>
              </a:solidFill>
              <a:latin typeface="Verdana"/>
              <a:ea typeface="Verdana"/>
              <a:cs typeface="Verdana"/>
              <a:sym typeface="Verdana"/>
            </a:endParaRPr>
          </a:p>
          <a:p>
            <a:pPr marL="0" lvl="0" indent="0" algn="just" rtl="0">
              <a:lnSpc>
                <a:spcPct val="150000"/>
              </a:lnSpc>
              <a:spcBef>
                <a:spcPts val="0"/>
              </a:spcBef>
              <a:spcAft>
                <a:spcPts val="0"/>
              </a:spcAft>
              <a:buNone/>
            </a:pPr>
            <a:r>
              <a:rPr lang="en-US" sz="2400" b="1">
                <a:solidFill>
                  <a:srgbClr val="1BD21B"/>
                </a:solidFill>
                <a:highlight>
                  <a:schemeClr val="lt1"/>
                </a:highlight>
                <a:latin typeface="Verdana"/>
                <a:ea typeface="Verdana"/>
                <a:cs typeface="Verdana"/>
                <a:sym typeface="Verdana"/>
              </a:rPr>
              <a:t>✓</a:t>
            </a:r>
            <a:r>
              <a:rPr lang="en-US" sz="2400">
                <a:solidFill>
                  <a:srgbClr val="FF0000"/>
                </a:solidFill>
                <a:latin typeface="Verdana"/>
                <a:ea typeface="Verdana"/>
                <a:cs typeface="Verdana"/>
                <a:sym typeface="Verdana"/>
              </a:rPr>
              <a:t> </a:t>
            </a:r>
            <a:r>
              <a:rPr lang="en-US" sz="2400">
                <a:solidFill>
                  <a:srgbClr val="1A1A1A"/>
                </a:solidFill>
                <a:latin typeface="Verdana"/>
                <a:ea typeface="Verdana"/>
                <a:cs typeface="Verdana"/>
                <a:sym typeface="Verdana"/>
              </a:rPr>
              <a:t>Error và message rõ ràng, cung cấp các thông tin cần thiết để xác định nguyên nhân lỗi, không chứa các thông tin nhạy cảm.</a:t>
            </a:r>
            <a:endParaRPr sz="2400">
              <a:solidFill>
                <a:srgbClr val="1A1A1A"/>
              </a:solidFill>
              <a:latin typeface="Verdana"/>
              <a:ea typeface="Verdana"/>
              <a:cs typeface="Verdana"/>
              <a:sym typeface="Verdana"/>
            </a:endParaRPr>
          </a:p>
        </p:txBody>
      </p:sp>
      <p:pic>
        <p:nvPicPr>
          <p:cNvPr id="112" name="Google Shape;112;ga85e9959c8_0_36" descr="Smiling face with solid fill"/>
          <p:cNvPicPr preferRelativeResize="0"/>
          <p:nvPr/>
        </p:nvPicPr>
        <p:blipFill rotWithShape="1">
          <a:blip r:embed="rId3">
            <a:alphaModFix/>
          </a:blip>
          <a:srcRect/>
          <a:stretch/>
        </p:blipFill>
        <p:spPr>
          <a:xfrm>
            <a:off x="10875663" y="4057211"/>
            <a:ext cx="636718" cy="6367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a85e9959c8_0_0"/>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HTTP response status code dành cho error</a:t>
            </a:r>
            <a:endParaRPr sz="3450"/>
          </a:p>
        </p:txBody>
      </p:sp>
      <p:sp>
        <p:nvSpPr>
          <p:cNvPr id="118" name="Google Shape;118;ga85e9959c8_0_0"/>
          <p:cNvSpPr txBox="1">
            <a:spLocks noGrp="1"/>
          </p:cNvSpPr>
          <p:nvPr>
            <p:ph type="body" idx="1"/>
          </p:nvPr>
        </p:nvSpPr>
        <p:spPr>
          <a:xfrm>
            <a:off x="273850" y="1223350"/>
            <a:ext cx="11689200" cy="1696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Các HTTP response status code dành cho error thường nằm trong dải từ 4xx ~ 5xx.</a:t>
            </a:r>
            <a:endParaRPr>
              <a:solidFill>
                <a:srgbClr val="1A1A1A"/>
              </a:solidFill>
            </a:endParaRPr>
          </a:p>
          <a:p>
            <a:pPr marL="0" lvl="0" indent="0" algn="just" rtl="0">
              <a:lnSpc>
                <a:spcPct val="150000"/>
              </a:lnSpc>
              <a:spcBef>
                <a:spcPts val="0"/>
              </a:spcBef>
              <a:spcAft>
                <a:spcPts val="0"/>
              </a:spcAft>
              <a:buNone/>
            </a:pPr>
            <a:r>
              <a:rPr lang="en-US">
                <a:solidFill>
                  <a:srgbClr val="1A1A1A"/>
                </a:solidFill>
              </a:rPr>
              <a:t>Dưới đây là các HTTP response status code phổ biến dành cho error:</a:t>
            </a:r>
            <a:endParaRPr>
              <a:solidFill>
                <a:srgbClr val="1A1A1A"/>
              </a:solidFill>
            </a:endParaRPr>
          </a:p>
        </p:txBody>
      </p:sp>
      <p:graphicFrame>
        <p:nvGraphicFramePr>
          <p:cNvPr id="119" name="Google Shape;119;ga85e9959c8_0_0"/>
          <p:cNvGraphicFramePr/>
          <p:nvPr/>
        </p:nvGraphicFramePr>
        <p:xfrm>
          <a:off x="685400" y="3108375"/>
          <a:ext cx="10821175" cy="3371100"/>
        </p:xfrm>
        <a:graphic>
          <a:graphicData uri="http://schemas.openxmlformats.org/drawingml/2006/table">
            <a:tbl>
              <a:tblPr>
                <a:noFill/>
                <a:tableStyleId>{964E4A18-5958-4225-98AA-FC453932D132}</a:tableStyleId>
              </a:tblPr>
              <a:tblGrid>
                <a:gridCol w="2051200">
                  <a:extLst>
                    <a:ext uri="{9D8B030D-6E8A-4147-A177-3AD203B41FA5}">
                      <a16:colId xmlns:a16="http://schemas.microsoft.com/office/drawing/2014/main" val="20000"/>
                    </a:ext>
                  </a:extLst>
                </a:gridCol>
                <a:gridCol w="3032275">
                  <a:extLst>
                    <a:ext uri="{9D8B030D-6E8A-4147-A177-3AD203B41FA5}">
                      <a16:colId xmlns:a16="http://schemas.microsoft.com/office/drawing/2014/main" val="20001"/>
                    </a:ext>
                  </a:extLst>
                </a:gridCol>
                <a:gridCol w="5737700">
                  <a:extLst>
                    <a:ext uri="{9D8B030D-6E8A-4147-A177-3AD203B41FA5}">
                      <a16:colId xmlns:a16="http://schemas.microsoft.com/office/drawing/2014/main" val="20002"/>
                    </a:ext>
                  </a:extLst>
                </a:gridCol>
              </a:tblGrid>
              <a:tr h="561850">
                <a:tc>
                  <a:txBody>
                    <a:bodyPr/>
                    <a:lstStyle/>
                    <a:p>
                      <a:pPr marL="0" lvl="0" indent="0" algn="ctr" rtl="0">
                        <a:spcBef>
                          <a:spcPts val="0"/>
                        </a:spcBef>
                        <a:spcAft>
                          <a:spcPts val="0"/>
                        </a:spcAft>
                        <a:buNone/>
                      </a:pPr>
                      <a:r>
                        <a:rPr lang="en-US" sz="1800" b="1">
                          <a:latin typeface="Verdana"/>
                          <a:ea typeface="Verdana"/>
                          <a:cs typeface="Verdana"/>
                          <a:sym typeface="Verdana"/>
                        </a:rPr>
                        <a:t>Code</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US" sz="1800" b="1">
                          <a:latin typeface="Verdana"/>
                          <a:ea typeface="Verdana"/>
                          <a:cs typeface="Verdana"/>
                          <a:sym typeface="Verdana"/>
                        </a:rPr>
                        <a:t>Name</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US" sz="1800" b="1">
                          <a:latin typeface="Verdana"/>
                          <a:ea typeface="Verdana"/>
                          <a:cs typeface="Verdana"/>
                          <a:sym typeface="Verdana"/>
                        </a:rPr>
                        <a:t>Mô tả</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561850">
                <a:tc>
                  <a:txBody>
                    <a:bodyPr/>
                    <a:lstStyle/>
                    <a:p>
                      <a:pPr marL="0" lvl="0" indent="0" algn="ctr" rtl="0">
                        <a:spcBef>
                          <a:spcPts val="0"/>
                        </a:spcBef>
                        <a:spcAft>
                          <a:spcPts val="0"/>
                        </a:spcAft>
                        <a:buNone/>
                      </a:pPr>
                      <a:r>
                        <a:rPr lang="en-US" sz="1800" b="1">
                          <a:latin typeface="Verdana"/>
                          <a:ea typeface="Verdana"/>
                          <a:cs typeface="Verdana"/>
                          <a:sym typeface="Verdana"/>
                        </a:rPr>
                        <a:t>400</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ctr" rtl="0">
                        <a:spcBef>
                          <a:spcPts val="0"/>
                        </a:spcBef>
                        <a:spcAft>
                          <a:spcPts val="0"/>
                        </a:spcAft>
                        <a:buNone/>
                      </a:pPr>
                      <a:r>
                        <a:rPr lang="en-US" sz="1800" b="1">
                          <a:latin typeface="Verdana"/>
                          <a:ea typeface="Verdana"/>
                          <a:cs typeface="Verdana"/>
                          <a:sym typeface="Verdana"/>
                        </a:rPr>
                        <a:t>Bad Request</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l" rtl="0">
                        <a:spcBef>
                          <a:spcPts val="0"/>
                        </a:spcBef>
                        <a:spcAft>
                          <a:spcPts val="0"/>
                        </a:spcAft>
                        <a:buNone/>
                      </a:pPr>
                      <a:r>
                        <a:rPr lang="en-US" sz="1800">
                          <a:latin typeface="Verdana"/>
                          <a:ea typeface="Verdana"/>
                          <a:cs typeface="Verdana"/>
                          <a:sym typeface="Verdana"/>
                        </a:rPr>
                        <a:t>Request của client không hợp lệ</a:t>
                      </a:r>
                      <a:endParaRPr sz="1800">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extLst>
                  <a:ext uri="{0D108BD9-81ED-4DB2-BD59-A6C34878D82A}">
                    <a16:rowId xmlns:a16="http://schemas.microsoft.com/office/drawing/2014/main" val="10001"/>
                  </a:ext>
                </a:extLst>
              </a:tr>
              <a:tr h="561850">
                <a:tc>
                  <a:txBody>
                    <a:bodyPr/>
                    <a:lstStyle/>
                    <a:p>
                      <a:pPr marL="0" lvl="0" indent="0" algn="ctr" rtl="0">
                        <a:spcBef>
                          <a:spcPts val="0"/>
                        </a:spcBef>
                        <a:spcAft>
                          <a:spcPts val="0"/>
                        </a:spcAft>
                        <a:buNone/>
                      </a:pPr>
                      <a:r>
                        <a:rPr lang="en-US" sz="1800" b="1">
                          <a:latin typeface="Verdana"/>
                          <a:ea typeface="Verdana"/>
                          <a:cs typeface="Verdana"/>
                          <a:sym typeface="Verdana"/>
                        </a:rPr>
                        <a:t>401</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ctr" rtl="0">
                        <a:spcBef>
                          <a:spcPts val="0"/>
                        </a:spcBef>
                        <a:spcAft>
                          <a:spcPts val="0"/>
                        </a:spcAft>
                        <a:buNone/>
                      </a:pPr>
                      <a:r>
                        <a:rPr lang="en-US" sz="1800" b="1">
                          <a:latin typeface="Verdana"/>
                          <a:ea typeface="Verdana"/>
                          <a:cs typeface="Verdana"/>
                          <a:sym typeface="Verdana"/>
                        </a:rPr>
                        <a:t>Unauthorized</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l" rtl="0">
                        <a:spcBef>
                          <a:spcPts val="0"/>
                        </a:spcBef>
                        <a:spcAft>
                          <a:spcPts val="0"/>
                        </a:spcAft>
                        <a:buNone/>
                      </a:pPr>
                      <a:r>
                        <a:rPr lang="en-US" sz="1800">
                          <a:latin typeface="Verdana"/>
                          <a:ea typeface="Verdana"/>
                          <a:cs typeface="Verdana"/>
                          <a:sym typeface="Verdana"/>
                        </a:rPr>
                        <a:t>Request của client chưa được xác thực</a:t>
                      </a:r>
                      <a:endParaRPr sz="1800">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extLst>
                  <a:ext uri="{0D108BD9-81ED-4DB2-BD59-A6C34878D82A}">
                    <a16:rowId xmlns:a16="http://schemas.microsoft.com/office/drawing/2014/main" val="10002"/>
                  </a:ext>
                </a:extLst>
              </a:tr>
              <a:tr h="561850">
                <a:tc>
                  <a:txBody>
                    <a:bodyPr/>
                    <a:lstStyle/>
                    <a:p>
                      <a:pPr marL="0" lvl="0" indent="0" algn="ctr" rtl="0">
                        <a:spcBef>
                          <a:spcPts val="0"/>
                        </a:spcBef>
                        <a:spcAft>
                          <a:spcPts val="0"/>
                        </a:spcAft>
                        <a:buNone/>
                      </a:pPr>
                      <a:r>
                        <a:rPr lang="en-US" sz="1800" b="1">
                          <a:latin typeface="Verdana"/>
                          <a:ea typeface="Verdana"/>
                          <a:cs typeface="Verdana"/>
                          <a:sym typeface="Verdana"/>
                        </a:rPr>
                        <a:t>403</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ctr" rtl="0">
                        <a:spcBef>
                          <a:spcPts val="0"/>
                        </a:spcBef>
                        <a:spcAft>
                          <a:spcPts val="0"/>
                        </a:spcAft>
                        <a:buNone/>
                      </a:pPr>
                      <a:r>
                        <a:rPr lang="en-US" sz="1800" b="1">
                          <a:latin typeface="Verdana"/>
                          <a:ea typeface="Verdana"/>
                          <a:cs typeface="Verdana"/>
                          <a:sym typeface="Verdana"/>
                        </a:rPr>
                        <a:t>Forbidden</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l" rtl="0">
                        <a:spcBef>
                          <a:spcPts val="0"/>
                        </a:spcBef>
                        <a:spcAft>
                          <a:spcPts val="0"/>
                        </a:spcAft>
                        <a:buNone/>
                      </a:pPr>
                      <a:r>
                        <a:rPr lang="en-US" sz="1800">
                          <a:latin typeface="Verdana"/>
                          <a:ea typeface="Verdana"/>
                          <a:cs typeface="Verdana"/>
                          <a:sym typeface="Verdana"/>
                        </a:rPr>
                        <a:t>Request của client bị từ chối phục vụ</a:t>
                      </a:r>
                      <a:endParaRPr sz="1800">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extLst>
                  <a:ext uri="{0D108BD9-81ED-4DB2-BD59-A6C34878D82A}">
                    <a16:rowId xmlns:a16="http://schemas.microsoft.com/office/drawing/2014/main" val="10003"/>
                  </a:ext>
                </a:extLst>
              </a:tr>
              <a:tr h="561850">
                <a:tc>
                  <a:txBody>
                    <a:bodyPr/>
                    <a:lstStyle/>
                    <a:p>
                      <a:pPr marL="0" lvl="0" indent="0" algn="ctr" rtl="0">
                        <a:spcBef>
                          <a:spcPts val="0"/>
                        </a:spcBef>
                        <a:spcAft>
                          <a:spcPts val="0"/>
                        </a:spcAft>
                        <a:buNone/>
                      </a:pPr>
                      <a:r>
                        <a:rPr lang="en-US" sz="1800" b="1">
                          <a:latin typeface="Verdana"/>
                          <a:ea typeface="Verdana"/>
                          <a:cs typeface="Verdana"/>
                          <a:sym typeface="Verdana"/>
                        </a:rPr>
                        <a:t>404</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ctr" rtl="0">
                        <a:spcBef>
                          <a:spcPts val="0"/>
                        </a:spcBef>
                        <a:spcAft>
                          <a:spcPts val="0"/>
                        </a:spcAft>
                        <a:buNone/>
                      </a:pPr>
                      <a:r>
                        <a:rPr lang="en-US" sz="1800" b="1">
                          <a:latin typeface="Verdana"/>
                          <a:ea typeface="Verdana"/>
                          <a:cs typeface="Verdana"/>
                          <a:sym typeface="Verdana"/>
                        </a:rPr>
                        <a:t>Not Found</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l" rtl="0">
                        <a:spcBef>
                          <a:spcPts val="0"/>
                        </a:spcBef>
                        <a:spcAft>
                          <a:spcPts val="0"/>
                        </a:spcAft>
                        <a:buNone/>
                      </a:pPr>
                      <a:r>
                        <a:rPr lang="en-US" sz="1800">
                          <a:latin typeface="Verdana"/>
                          <a:ea typeface="Verdana"/>
                          <a:cs typeface="Verdana"/>
                          <a:sym typeface="Verdana"/>
                        </a:rPr>
                        <a:t>Resource không tồn tại trên server</a:t>
                      </a:r>
                      <a:endParaRPr sz="1800">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extLst>
                  <a:ext uri="{0D108BD9-81ED-4DB2-BD59-A6C34878D82A}">
                    <a16:rowId xmlns:a16="http://schemas.microsoft.com/office/drawing/2014/main" val="10004"/>
                  </a:ext>
                </a:extLst>
              </a:tr>
              <a:tr h="561850">
                <a:tc>
                  <a:txBody>
                    <a:bodyPr/>
                    <a:lstStyle/>
                    <a:p>
                      <a:pPr marL="0" lvl="0" indent="0" algn="ctr" rtl="0">
                        <a:spcBef>
                          <a:spcPts val="0"/>
                        </a:spcBef>
                        <a:spcAft>
                          <a:spcPts val="0"/>
                        </a:spcAft>
                        <a:buNone/>
                      </a:pPr>
                      <a:r>
                        <a:rPr lang="en-US" sz="1800" b="1">
                          <a:latin typeface="Verdana"/>
                          <a:ea typeface="Verdana"/>
                          <a:cs typeface="Verdana"/>
                          <a:sym typeface="Verdana"/>
                        </a:rPr>
                        <a:t>500</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ctr" rtl="0">
                        <a:spcBef>
                          <a:spcPts val="0"/>
                        </a:spcBef>
                        <a:spcAft>
                          <a:spcPts val="0"/>
                        </a:spcAft>
                        <a:buNone/>
                      </a:pPr>
                      <a:r>
                        <a:rPr lang="en-US" sz="1800" b="1">
                          <a:latin typeface="Verdana"/>
                          <a:ea typeface="Verdana"/>
                          <a:cs typeface="Verdana"/>
                          <a:sym typeface="Verdana"/>
                        </a:rPr>
                        <a:t>Internal Server Error</a:t>
                      </a:r>
                      <a:endParaRPr sz="1800" b="1">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tc>
                  <a:txBody>
                    <a:bodyPr/>
                    <a:lstStyle/>
                    <a:p>
                      <a:pPr marL="0" lvl="0" indent="0" algn="l" rtl="0">
                        <a:spcBef>
                          <a:spcPts val="0"/>
                        </a:spcBef>
                        <a:spcAft>
                          <a:spcPts val="0"/>
                        </a:spcAft>
                        <a:buNone/>
                      </a:pPr>
                      <a:r>
                        <a:rPr lang="en-US" sz="1800">
                          <a:latin typeface="Verdana"/>
                          <a:ea typeface="Verdana"/>
                          <a:cs typeface="Verdana"/>
                          <a:sym typeface="Verdana"/>
                        </a:rPr>
                        <a:t>Xảy ra lỗi không thể xử lý trên server</a:t>
                      </a:r>
                      <a:endParaRPr sz="1800">
                        <a:latin typeface="Verdana"/>
                        <a:ea typeface="Verdana"/>
                        <a:cs typeface="Verdana"/>
                        <a:sym typeface="Verdana"/>
                      </a:endParaRPr>
                    </a:p>
                  </a:txBody>
                  <a:tcPr marL="91425" marR="91425" marT="91425" marB="91425" anchor="ctr">
                    <a:lnL w="9525" cap="flat" cmpd="sng">
                      <a:solidFill>
                        <a:srgbClr val="1A1A1A"/>
                      </a:solidFill>
                      <a:prstDash val="solid"/>
                      <a:round/>
                      <a:headEnd type="none" w="sm" len="sm"/>
                      <a:tailEnd type="none" w="sm" len="sm"/>
                    </a:lnL>
                    <a:lnR w="9525" cap="flat" cmpd="sng">
                      <a:solidFill>
                        <a:srgbClr val="1A1A1A"/>
                      </a:solidFill>
                      <a:prstDash val="solid"/>
                      <a:round/>
                      <a:headEnd type="none" w="sm" len="sm"/>
                      <a:tailEnd type="none" w="sm" len="sm"/>
                    </a:lnR>
                    <a:lnT w="9525" cap="flat" cmpd="sng">
                      <a:solidFill>
                        <a:srgbClr val="1A1A1A"/>
                      </a:solidFill>
                      <a:prstDash val="solid"/>
                      <a:round/>
                      <a:headEnd type="none" w="sm" len="sm"/>
                      <a:tailEnd type="none" w="sm" len="sm"/>
                    </a:lnT>
                    <a:lnB w="9525" cap="flat" cmpd="sng">
                      <a:solidFill>
                        <a:srgbClr val="1A1A1A"/>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b1385990e4_0_15"/>
          <p:cNvSpPr txBox="1">
            <a:spLocks noGrp="1"/>
          </p:cNvSpPr>
          <p:nvPr>
            <p:ph type="title"/>
          </p:nvPr>
        </p:nvSpPr>
        <p:spPr>
          <a:xfrm>
            <a:off x="313600" y="142200"/>
            <a:ext cx="11609700" cy="71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sz="3450"/>
              <a:t>HTTP response status code là không đủ?</a:t>
            </a:r>
            <a:endParaRPr sz="3450"/>
          </a:p>
        </p:txBody>
      </p:sp>
      <p:sp>
        <p:nvSpPr>
          <p:cNvPr id="125" name="Google Shape;125;gb1385990e4_0_15"/>
          <p:cNvSpPr txBox="1">
            <a:spLocks noGrp="1"/>
          </p:cNvSpPr>
          <p:nvPr>
            <p:ph type="body" idx="1"/>
          </p:nvPr>
        </p:nvSpPr>
        <p:spPr>
          <a:xfrm>
            <a:off x="273850" y="1223350"/>
            <a:ext cx="11689200" cy="2433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solidFill>
                  <a:srgbClr val="1A1A1A"/>
                </a:solidFill>
              </a:rPr>
              <a:t>Đôi khi 2 trường hợp lỗi khác nhau lại trả về cùng 1 HTTP response status code, và client lại cần có những xử lý khác nhau cho từng trường hợp.</a:t>
            </a:r>
            <a:endParaRPr>
              <a:solidFill>
                <a:srgbClr val="1A1A1A"/>
              </a:solidFill>
            </a:endParaRPr>
          </a:p>
          <a:p>
            <a:pPr marL="0" lvl="0" indent="0" algn="just" rtl="0">
              <a:lnSpc>
                <a:spcPct val="150000"/>
              </a:lnSpc>
              <a:spcBef>
                <a:spcPts val="0"/>
              </a:spcBef>
              <a:spcAft>
                <a:spcPts val="0"/>
              </a:spcAft>
              <a:buNone/>
            </a:pPr>
            <a:r>
              <a:rPr lang="en-US">
                <a:solidFill>
                  <a:srgbClr val="1A1A1A"/>
                </a:solidFill>
              </a:rPr>
              <a:t>→ HTTP error status code sẽ là không đủ.</a:t>
            </a:r>
            <a:endParaRPr>
              <a:solidFill>
                <a:srgbClr val="1A1A1A"/>
              </a:solidFill>
            </a:endParaRPr>
          </a:p>
          <a:p>
            <a:pPr marL="0" lvl="0" indent="0" algn="just" rtl="0">
              <a:lnSpc>
                <a:spcPct val="150000"/>
              </a:lnSpc>
              <a:spcBef>
                <a:spcPts val="0"/>
              </a:spcBef>
              <a:spcAft>
                <a:spcPts val="0"/>
              </a:spcAft>
              <a:buNone/>
            </a:pPr>
            <a:r>
              <a:rPr lang="en-US">
                <a:solidFill>
                  <a:srgbClr val="1A1A1A"/>
                </a:solidFill>
              </a:rPr>
              <a:t>→ Chúng ta có thể tự định nghĩa các </a:t>
            </a:r>
            <a:r>
              <a:rPr lang="en-US" b="1">
                <a:solidFill>
                  <a:srgbClr val="1A1A1A"/>
                </a:solidFill>
              </a:rPr>
              <a:t>error code</a:t>
            </a:r>
            <a:r>
              <a:rPr lang="en-US">
                <a:solidFill>
                  <a:srgbClr val="1A1A1A"/>
                </a:solidFill>
              </a:rPr>
              <a:t> riêng cho ứng dụng.</a:t>
            </a:r>
            <a:endParaRPr>
              <a:solidFill>
                <a:srgbClr val="1A1A1A"/>
              </a:solidFill>
            </a:endParaRPr>
          </a:p>
        </p:txBody>
      </p:sp>
      <p:sp>
        <p:nvSpPr>
          <p:cNvPr id="126" name="Google Shape;126;gb1385990e4_0_15"/>
          <p:cNvSpPr txBox="1"/>
          <p:nvPr/>
        </p:nvSpPr>
        <p:spPr>
          <a:xfrm>
            <a:off x="501475" y="3458075"/>
            <a:ext cx="11251500" cy="3399900"/>
          </a:xfrm>
          <a:prstGeom prst="rect">
            <a:avLst/>
          </a:prstGeom>
          <a:solidFill>
            <a:srgbClr val="F2F2F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a:solidFill>
                  <a:srgbClr val="0033B3"/>
                </a:solidFill>
                <a:latin typeface="Roboto Mono"/>
                <a:ea typeface="Roboto Mono"/>
                <a:cs typeface="Roboto Mono"/>
                <a:sym typeface="Roboto Mono"/>
              </a:rPr>
              <a:t>public class </a:t>
            </a:r>
            <a:r>
              <a:rPr lang="en-US" sz="1600">
                <a:latin typeface="Roboto Mono"/>
                <a:ea typeface="Roboto Mono"/>
                <a:cs typeface="Roboto Mono"/>
                <a:sym typeface="Roboto Mono"/>
              </a:rPr>
              <a:t>ErrorCodes </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i="1">
                <a:solidFill>
                  <a:srgbClr val="8C8C8C"/>
                </a:solidFill>
                <a:latin typeface="Roboto Mono"/>
                <a:ea typeface="Roboto Mono"/>
                <a:cs typeface="Roboto Mono"/>
                <a:sym typeface="Roboto Mono"/>
              </a:rPr>
              <a:t>// Error codes of module X</a:t>
            </a:r>
            <a:endParaRPr sz="1600" i="1">
              <a:solidFill>
                <a:srgbClr val="8C8C8C"/>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i="1">
                <a:solidFill>
                  <a:srgbClr val="8C8C8C"/>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static final </a:t>
            </a:r>
            <a:r>
              <a:rPr lang="en-US" sz="1600">
                <a:latin typeface="Roboto Mono"/>
                <a:ea typeface="Roboto Mono"/>
                <a:cs typeface="Roboto Mono"/>
                <a:sym typeface="Roboto Mono"/>
              </a:rPr>
              <a:t>String </a:t>
            </a:r>
            <a:r>
              <a:rPr lang="en-US" sz="1600" i="1">
                <a:solidFill>
                  <a:srgbClr val="871094"/>
                </a:solidFill>
                <a:latin typeface="Roboto Mono"/>
                <a:ea typeface="Roboto Mono"/>
                <a:cs typeface="Roboto Mono"/>
                <a:sym typeface="Roboto Mono"/>
              </a:rPr>
              <a:t>X_E001_1 </a:t>
            </a:r>
            <a:r>
              <a:rPr lang="en-US" sz="1600">
                <a:solidFill>
                  <a:srgbClr val="080808"/>
                </a:solidFill>
                <a:latin typeface="Roboto Mono"/>
                <a:ea typeface="Roboto Mono"/>
                <a:cs typeface="Roboto Mono"/>
                <a:sym typeface="Roboto Mono"/>
              </a:rPr>
              <a:t>= </a:t>
            </a:r>
            <a:r>
              <a:rPr lang="en-US" sz="1600">
                <a:solidFill>
                  <a:srgbClr val="067D17"/>
                </a:solidFill>
                <a:latin typeface="Roboto Mono"/>
                <a:ea typeface="Roboto Mono"/>
                <a:cs typeface="Roboto Mono"/>
                <a:sym typeface="Roboto Mono"/>
              </a:rPr>
              <a:t>"X_E001_1"</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static final </a:t>
            </a:r>
            <a:r>
              <a:rPr lang="en-US" sz="1600">
                <a:latin typeface="Roboto Mono"/>
                <a:ea typeface="Roboto Mono"/>
                <a:cs typeface="Roboto Mono"/>
                <a:sym typeface="Roboto Mono"/>
              </a:rPr>
              <a:t>String </a:t>
            </a:r>
            <a:r>
              <a:rPr lang="en-US" sz="1600" i="1">
                <a:solidFill>
                  <a:srgbClr val="871094"/>
                </a:solidFill>
                <a:latin typeface="Roboto Mono"/>
                <a:ea typeface="Roboto Mono"/>
                <a:cs typeface="Roboto Mono"/>
                <a:sym typeface="Roboto Mono"/>
              </a:rPr>
              <a:t>X_E001_2 </a:t>
            </a:r>
            <a:r>
              <a:rPr lang="en-US" sz="1600">
                <a:solidFill>
                  <a:srgbClr val="080808"/>
                </a:solidFill>
                <a:latin typeface="Roboto Mono"/>
                <a:ea typeface="Roboto Mono"/>
                <a:cs typeface="Roboto Mono"/>
                <a:sym typeface="Roboto Mono"/>
              </a:rPr>
              <a:t>= </a:t>
            </a:r>
            <a:r>
              <a:rPr lang="en-US" sz="1600">
                <a:solidFill>
                  <a:srgbClr val="067D17"/>
                </a:solidFill>
                <a:latin typeface="Roboto Mono"/>
                <a:ea typeface="Roboto Mono"/>
                <a:cs typeface="Roboto Mono"/>
                <a:sym typeface="Roboto Mono"/>
              </a:rPr>
              <a:t>"X_E001_2"</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   </a:t>
            </a:r>
            <a:r>
              <a:rPr lang="en-US" sz="1600" i="1">
                <a:solidFill>
                  <a:srgbClr val="8C8C8C"/>
                </a:solidFill>
                <a:latin typeface="Roboto Mono"/>
                <a:ea typeface="Roboto Mono"/>
                <a:cs typeface="Roboto Mono"/>
                <a:sym typeface="Roboto Mono"/>
              </a:rPr>
              <a:t>// Error codes of module Y</a:t>
            </a:r>
            <a:endParaRPr sz="1600" i="1">
              <a:solidFill>
                <a:srgbClr val="8C8C8C"/>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i="1">
                <a:solidFill>
                  <a:srgbClr val="8C8C8C"/>
                </a:solidFill>
                <a:latin typeface="Roboto Mono"/>
                <a:ea typeface="Roboto Mono"/>
                <a:cs typeface="Roboto Mono"/>
                <a:sym typeface="Roboto Mono"/>
              </a:rPr>
              <a:t>   </a:t>
            </a:r>
            <a:r>
              <a:rPr lang="en-US" sz="1600">
                <a:solidFill>
                  <a:srgbClr val="0033B3"/>
                </a:solidFill>
                <a:latin typeface="Roboto Mono"/>
                <a:ea typeface="Roboto Mono"/>
                <a:cs typeface="Roboto Mono"/>
                <a:sym typeface="Roboto Mono"/>
              </a:rPr>
              <a:t>public static final </a:t>
            </a:r>
            <a:r>
              <a:rPr lang="en-US" sz="1600">
                <a:latin typeface="Roboto Mono"/>
                <a:ea typeface="Roboto Mono"/>
                <a:cs typeface="Roboto Mono"/>
                <a:sym typeface="Roboto Mono"/>
              </a:rPr>
              <a:t>String </a:t>
            </a:r>
            <a:r>
              <a:rPr lang="en-US" sz="1600" i="1">
                <a:solidFill>
                  <a:srgbClr val="871094"/>
                </a:solidFill>
                <a:latin typeface="Roboto Mono"/>
                <a:ea typeface="Roboto Mono"/>
                <a:cs typeface="Roboto Mono"/>
                <a:sym typeface="Roboto Mono"/>
              </a:rPr>
              <a:t>Y_E001_1 </a:t>
            </a:r>
            <a:r>
              <a:rPr lang="en-US" sz="1600">
                <a:solidFill>
                  <a:srgbClr val="080808"/>
                </a:solidFill>
                <a:latin typeface="Roboto Mono"/>
                <a:ea typeface="Roboto Mono"/>
                <a:cs typeface="Roboto Mono"/>
                <a:sym typeface="Roboto Mono"/>
              </a:rPr>
              <a:t>= </a:t>
            </a:r>
            <a:r>
              <a:rPr lang="en-US" sz="1600">
                <a:solidFill>
                  <a:srgbClr val="067D17"/>
                </a:solidFill>
                <a:latin typeface="Roboto Mono"/>
                <a:ea typeface="Roboto Mono"/>
                <a:cs typeface="Roboto Mono"/>
                <a:sym typeface="Roboto Mono"/>
              </a:rPr>
              <a:t>"Y_E001_1"</a:t>
            </a:r>
            <a:r>
              <a:rPr lang="en-US" sz="1600">
                <a:solidFill>
                  <a:srgbClr val="080808"/>
                </a:solidFill>
                <a:latin typeface="Roboto Mono"/>
                <a:ea typeface="Roboto Mono"/>
                <a:cs typeface="Roboto Mono"/>
                <a:sym typeface="Roboto Mono"/>
              </a:rPr>
              <a:t>;</a:t>
            </a:r>
            <a:endParaRPr sz="1600">
              <a:solidFill>
                <a:srgbClr val="080808"/>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US" sz="1600">
                <a:solidFill>
                  <a:srgbClr val="080808"/>
                </a:solidFill>
                <a:latin typeface="Roboto Mono"/>
                <a:ea typeface="Roboto Mono"/>
                <a:cs typeface="Roboto Mono"/>
                <a:sym typeface="Roboto Mono"/>
              </a:rPr>
              <a:t>}</a:t>
            </a:r>
            <a:endParaRPr sz="16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3753</Words>
  <Application>Microsoft Macintosh PowerPoint</Application>
  <PresentationFormat>Widescreen</PresentationFormat>
  <Paragraphs>459</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Verdana</vt:lpstr>
      <vt:lpstr>Roboto Mono</vt:lpstr>
      <vt:lpstr>Calibri</vt:lpstr>
      <vt:lpstr>Arial</vt:lpstr>
      <vt:lpstr>Raleway</vt:lpstr>
      <vt:lpstr>Lato</vt:lpstr>
      <vt:lpstr>Streamline</vt:lpstr>
      <vt:lpstr>Design RESTful API 02</vt:lpstr>
      <vt:lpstr>Mục tiêu</vt:lpstr>
      <vt:lpstr>Nội dung</vt:lpstr>
      <vt:lpstr>Error Handling</vt:lpstr>
      <vt:lpstr>Error response</vt:lpstr>
      <vt:lpstr>Not OK error response</vt:lpstr>
      <vt:lpstr>OK error response</vt:lpstr>
      <vt:lpstr>HTTP response status code dành cho error</vt:lpstr>
      <vt:lpstr>HTTP response status code là không đủ?</vt:lpstr>
      <vt:lpstr>Spring Boot /error API</vt:lpstr>
      <vt:lpstr>Custom error response</vt:lpstr>
      <vt:lpstr>Custom exception</vt:lpstr>
      <vt:lpstr>PowerPoint Presentation</vt:lpstr>
      <vt:lpstr>Spring exception handling</vt:lpstr>
      <vt:lpstr>#1 HandlerExceptionResolver</vt:lpstr>
      <vt:lpstr>#2 @ExceptionHandler</vt:lpstr>
      <vt:lpstr>PowerPoint Presentation</vt:lpstr>
      <vt:lpstr>#3: @ControllerAdvice</vt:lpstr>
      <vt:lpstr>PowerPoint Presentation</vt:lpstr>
      <vt:lpstr>#4: ResponseStatusException</vt:lpstr>
      <vt:lpstr>PowerPoint Presentation</vt:lpstr>
      <vt:lpstr>Logging</vt:lpstr>
      <vt:lpstr>Vai trò của logging</vt:lpstr>
      <vt:lpstr>#1 Log request của API</vt:lpstr>
      <vt:lpstr>Có cần thiết phải log request body?</vt:lpstr>
      <vt:lpstr>Cách 1: Sử dụng CommonsRequestLoggingFilter </vt:lpstr>
      <vt:lpstr>PowerPoint Presentation</vt:lpstr>
      <vt:lpstr>PowerPoint Presentation</vt:lpstr>
      <vt:lpstr>Cách 2: Viết custom filter </vt:lpstr>
      <vt:lpstr>PowerPoint Presentation</vt:lpstr>
      <vt:lpstr>PowerPoint Presentation</vt:lpstr>
      <vt:lpstr>PowerPoint Presentation</vt:lpstr>
      <vt:lpstr>#2 Che giấu thông tin nhạy cảm</vt:lpstr>
      <vt:lpstr>PowerPoint Presentation</vt:lpstr>
      <vt:lpstr>#3 Đặt level hợp lý cho log</vt:lpstr>
      <vt:lpstr>DEBUG và TRACE</vt:lpstr>
      <vt:lpstr>INFO, WARNING, ERROR, FATAL</vt:lpstr>
      <vt:lpstr>#4 Log nên chứa những thông tin hữu ích</vt:lpstr>
      <vt:lpstr>PowerPoint Presentation</vt:lpstr>
      <vt:lpstr>PowerPoint Presentation</vt:lpstr>
      <vt:lpstr>#5: Sử dụng các external system để thu thập, phân tích,  tìm kiếm log</vt:lpstr>
      <vt:lpstr>ELK stack</vt:lpstr>
      <vt:lpstr>Caching</vt:lpstr>
      <vt:lpstr>RESTful API và caching</vt:lpstr>
      <vt:lpstr>Vai trò của caching</vt:lpstr>
      <vt:lpstr>Những API như nào thì nên áp dụng caching?</vt:lpstr>
      <vt:lpstr>Spring Boot caching</vt:lpstr>
      <vt:lpstr>Enable caching</vt:lpstr>
      <vt:lpstr>Spring Boot caching annotations</vt:lpstr>
      <vt:lpstr>@Cacheable</vt:lpstr>
      <vt:lpstr>PowerPoint Presentation</vt:lpstr>
      <vt:lpstr>@CachePut</vt:lpstr>
      <vt:lpstr>PowerPoint Presentation</vt:lpstr>
      <vt:lpstr>@CacheEvict</vt:lpstr>
      <vt:lpstr>PowerPoint Presentation</vt:lpstr>
      <vt:lpstr>Bài tập thực hành</vt:lpstr>
      <vt:lpstr>Phát triển tiếp ứng dụng 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RESTful API 02</dc:title>
  <dc:creator>Lazy Mòe</dc:creator>
  <cp:lastModifiedBy>Microsoft Office User</cp:lastModifiedBy>
  <cp:revision>1</cp:revision>
  <dcterms:created xsi:type="dcterms:W3CDTF">2020-11-28T04:38:48Z</dcterms:created>
  <dcterms:modified xsi:type="dcterms:W3CDTF">2021-12-03T11:08:07Z</dcterms:modified>
</cp:coreProperties>
</file>