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59" r:id="rId1"/>
  </p:sldMasterIdLst>
  <p:notesMasterIdLst>
    <p:notesMasterId r:id="rId80"/>
  </p:notesMasterIdLst>
  <p:sldIdLst>
    <p:sldId id="256" r:id="rId2"/>
    <p:sldId id="257" r:id="rId3"/>
    <p:sldId id="260" r:id="rId4"/>
    <p:sldId id="258" r:id="rId5"/>
    <p:sldId id="259" r:id="rId6"/>
    <p:sldId id="262" r:id="rId7"/>
    <p:sldId id="261" r:id="rId8"/>
    <p:sldId id="264" r:id="rId9"/>
    <p:sldId id="267" r:id="rId10"/>
    <p:sldId id="268" r:id="rId11"/>
    <p:sldId id="269" r:id="rId12"/>
    <p:sldId id="279" r:id="rId13"/>
    <p:sldId id="280" r:id="rId14"/>
    <p:sldId id="270" r:id="rId15"/>
    <p:sldId id="271" r:id="rId16"/>
    <p:sldId id="281" r:id="rId17"/>
    <p:sldId id="284" r:id="rId18"/>
    <p:sldId id="335" r:id="rId19"/>
    <p:sldId id="333" r:id="rId20"/>
    <p:sldId id="282" r:id="rId21"/>
    <p:sldId id="336" r:id="rId22"/>
    <p:sldId id="283" r:id="rId23"/>
    <p:sldId id="285" r:id="rId24"/>
    <p:sldId id="286" r:id="rId25"/>
    <p:sldId id="287" r:id="rId26"/>
    <p:sldId id="288" r:id="rId27"/>
    <p:sldId id="289" r:id="rId28"/>
    <p:sldId id="290" r:id="rId29"/>
    <p:sldId id="294" r:id="rId30"/>
    <p:sldId id="292" r:id="rId31"/>
    <p:sldId id="293" r:id="rId32"/>
    <p:sldId id="308" r:id="rId33"/>
    <p:sldId id="309" r:id="rId34"/>
    <p:sldId id="324" r:id="rId35"/>
    <p:sldId id="325" r:id="rId36"/>
    <p:sldId id="331" r:id="rId37"/>
    <p:sldId id="332" r:id="rId38"/>
    <p:sldId id="334" r:id="rId39"/>
    <p:sldId id="337" r:id="rId40"/>
    <p:sldId id="338" r:id="rId41"/>
    <p:sldId id="327" r:id="rId42"/>
    <p:sldId id="339" r:id="rId43"/>
    <p:sldId id="307" r:id="rId44"/>
    <p:sldId id="265" r:id="rId45"/>
    <p:sldId id="295" r:id="rId46"/>
    <p:sldId id="297" r:id="rId47"/>
    <p:sldId id="266" r:id="rId48"/>
    <p:sldId id="315" r:id="rId49"/>
    <p:sldId id="275" r:id="rId50"/>
    <p:sldId id="298" r:id="rId51"/>
    <p:sldId id="299" r:id="rId52"/>
    <p:sldId id="272" r:id="rId53"/>
    <p:sldId id="300" r:id="rId54"/>
    <p:sldId id="301" r:id="rId55"/>
    <p:sldId id="306" r:id="rId56"/>
    <p:sldId id="310" r:id="rId57"/>
    <p:sldId id="276" r:id="rId58"/>
    <p:sldId id="311" r:id="rId59"/>
    <p:sldId id="313" r:id="rId60"/>
    <p:sldId id="312" r:id="rId61"/>
    <p:sldId id="318" r:id="rId62"/>
    <p:sldId id="317" r:id="rId63"/>
    <p:sldId id="314" r:id="rId64"/>
    <p:sldId id="319" r:id="rId65"/>
    <p:sldId id="320" r:id="rId66"/>
    <p:sldId id="273" r:id="rId67"/>
    <p:sldId id="277" r:id="rId68"/>
    <p:sldId id="278" r:id="rId69"/>
    <p:sldId id="303" r:id="rId70"/>
    <p:sldId id="326" r:id="rId71"/>
    <p:sldId id="328" r:id="rId72"/>
    <p:sldId id="329" r:id="rId73"/>
    <p:sldId id="304" r:id="rId74"/>
    <p:sldId id="305" r:id="rId75"/>
    <p:sldId id="323" r:id="rId76"/>
    <p:sldId id="330" r:id="rId77"/>
    <p:sldId id="321" r:id="rId78"/>
    <p:sldId id="274" r:id="rId79"/>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5270"/>
    <p:restoredTop sz="94674"/>
  </p:normalViewPr>
  <p:slideViewPr>
    <p:cSldViewPr snapToGrid="0">
      <p:cViewPr varScale="1">
        <p:scale>
          <a:sx n="169" d="100"/>
          <a:sy n="169" d="100"/>
        </p:scale>
        <p:origin x="1104" y="18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tableStyles" Target="tableStyle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012D8D0-98AB-8B43-9740-D3864C2A3529}" type="doc">
      <dgm:prSet loTypeId="urn:microsoft.com/office/officeart/2005/8/layout/cycle2" loCatId="cycle" qsTypeId="urn:microsoft.com/office/officeart/2005/8/quickstyle/simple1" qsCatId="simple" csTypeId="urn:microsoft.com/office/officeart/2005/8/colors/accent1_2" csCatId="accent1" phldr="1"/>
      <dgm:spPr/>
      <dgm:t>
        <a:bodyPr/>
        <a:lstStyle/>
        <a:p>
          <a:endParaRPr lang="en-US"/>
        </a:p>
      </dgm:t>
    </dgm:pt>
    <dgm:pt modelId="{BB74DA2E-E1A5-A044-94FE-1786F0A3158F}">
      <dgm:prSet phldrT="[Text]"/>
      <dgm:spPr/>
      <dgm:t>
        <a:bodyPr/>
        <a:lstStyle/>
        <a:p>
          <a:r>
            <a:rPr lang="en-US"/>
            <a:t>JDBC</a:t>
          </a:r>
        </a:p>
      </dgm:t>
    </dgm:pt>
    <dgm:pt modelId="{3A56B0D5-370C-1946-8BF2-A2306363812A}" type="parTrans" cxnId="{2F403544-5893-C74B-A14E-40B8B4AE4796}">
      <dgm:prSet/>
      <dgm:spPr/>
      <dgm:t>
        <a:bodyPr/>
        <a:lstStyle/>
        <a:p>
          <a:endParaRPr lang="en-US"/>
        </a:p>
      </dgm:t>
    </dgm:pt>
    <dgm:pt modelId="{39BDAA20-81BA-6D47-ABBB-548934837503}" type="sibTrans" cxnId="{2F403544-5893-C74B-A14E-40B8B4AE4796}">
      <dgm:prSet/>
      <dgm:spPr/>
      <dgm:t>
        <a:bodyPr/>
        <a:lstStyle/>
        <a:p>
          <a:endParaRPr lang="en-US"/>
        </a:p>
      </dgm:t>
    </dgm:pt>
    <dgm:pt modelId="{C1ECF456-DCFB-E448-A028-0C4EC9A378A8}">
      <dgm:prSet phldrT="[Text]"/>
      <dgm:spPr/>
      <dgm:t>
        <a:bodyPr/>
        <a:lstStyle/>
        <a:p>
          <a:r>
            <a:rPr lang="en-US"/>
            <a:t>Hibernate</a:t>
          </a:r>
        </a:p>
      </dgm:t>
    </dgm:pt>
    <dgm:pt modelId="{BF7B6FBC-FCBB-CD43-B425-093E05CFAC24}" type="parTrans" cxnId="{2A39FD20-F31E-2044-B220-0BFA8A3165A6}">
      <dgm:prSet/>
      <dgm:spPr/>
      <dgm:t>
        <a:bodyPr/>
        <a:lstStyle/>
        <a:p>
          <a:endParaRPr lang="en-US"/>
        </a:p>
      </dgm:t>
    </dgm:pt>
    <dgm:pt modelId="{CC46AEA6-0129-5040-8566-128222E96260}" type="sibTrans" cxnId="{2A39FD20-F31E-2044-B220-0BFA8A3165A6}">
      <dgm:prSet/>
      <dgm:spPr/>
      <dgm:t>
        <a:bodyPr/>
        <a:lstStyle/>
        <a:p>
          <a:endParaRPr lang="en-US"/>
        </a:p>
      </dgm:t>
    </dgm:pt>
    <dgm:pt modelId="{B4CF9CE3-4C0E-2E43-99FF-E7FDFE32BC1B}">
      <dgm:prSet phldrT="[Text]"/>
      <dgm:spPr/>
      <dgm:t>
        <a:bodyPr/>
        <a:lstStyle/>
        <a:p>
          <a:r>
            <a:rPr lang="en-US"/>
            <a:t>JPA</a:t>
          </a:r>
        </a:p>
      </dgm:t>
    </dgm:pt>
    <dgm:pt modelId="{DE5F9E88-111A-B547-999F-F5C1D529F7EE}" type="parTrans" cxnId="{B50F889F-A196-C042-A1CC-67CDA719249D}">
      <dgm:prSet/>
      <dgm:spPr/>
      <dgm:t>
        <a:bodyPr/>
        <a:lstStyle/>
        <a:p>
          <a:endParaRPr lang="en-US"/>
        </a:p>
      </dgm:t>
    </dgm:pt>
    <dgm:pt modelId="{FF2D4883-930D-A34A-8FAE-B6D46AFA299B}" type="sibTrans" cxnId="{B50F889F-A196-C042-A1CC-67CDA719249D}">
      <dgm:prSet/>
      <dgm:spPr/>
      <dgm:t>
        <a:bodyPr/>
        <a:lstStyle/>
        <a:p>
          <a:endParaRPr lang="en-US"/>
        </a:p>
      </dgm:t>
    </dgm:pt>
    <dgm:pt modelId="{5B61DD16-81EF-0743-815D-81CCB8239BAD}">
      <dgm:prSet phldrT="[Text]"/>
      <dgm:spPr/>
      <dgm:t>
        <a:bodyPr/>
        <a:lstStyle/>
        <a:p>
          <a:r>
            <a:rPr lang="en-US"/>
            <a:t>Quarkus</a:t>
          </a:r>
          <a:br>
            <a:rPr lang="en-US"/>
          </a:br>
          <a:r>
            <a:rPr lang="en-US"/>
            <a:t>Panache</a:t>
          </a:r>
        </a:p>
      </dgm:t>
    </dgm:pt>
    <dgm:pt modelId="{D23CDDAF-320E-6048-8ACB-CEE2252150EE}" type="parTrans" cxnId="{4BDA4581-87AC-0447-9648-9141804B04C5}">
      <dgm:prSet/>
      <dgm:spPr/>
      <dgm:t>
        <a:bodyPr/>
        <a:lstStyle/>
        <a:p>
          <a:endParaRPr lang="en-US"/>
        </a:p>
      </dgm:t>
    </dgm:pt>
    <dgm:pt modelId="{7B1C179F-A8B6-B34D-AA13-D2BA869D5DA8}" type="sibTrans" cxnId="{4BDA4581-87AC-0447-9648-9141804B04C5}">
      <dgm:prSet/>
      <dgm:spPr/>
      <dgm:t>
        <a:bodyPr/>
        <a:lstStyle/>
        <a:p>
          <a:endParaRPr lang="en-US"/>
        </a:p>
      </dgm:t>
    </dgm:pt>
    <dgm:pt modelId="{C7CC9416-0521-0748-BFBB-B48D4F24196F}">
      <dgm:prSet phldrT="[Text]"/>
      <dgm:spPr/>
      <dgm:t>
        <a:bodyPr/>
        <a:lstStyle/>
        <a:p>
          <a:r>
            <a:rPr lang="en-US"/>
            <a:t>JOOQ</a:t>
          </a:r>
        </a:p>
      </dgm:t>
    </dgm:pt>
    <dgm:pt modelId="{C6FB3886-8EC3-0A4E-A0D9-A8A8E63E017D}" type="parTrans" cxnId="{DD3DF934-0AA3-5A45-B9E5-36981926167E}">
      <dgm:prSet/>
      <dgm:spPr/>
      <dgm:t>
        <a:bodyPr/>
        <a:lstStyle/>
        <a:p>
          <a:endParaRPr lang="en-US"/>
        </a:p>
      </dgm:t>
    </dgm:pt>
    <dgm:pt modelId="{3B513A02-8A8E-2E43-9153-0ED30DD2F823}" type="sibTrans" cxnId="{DD3DF934-0AA3-5A45-B9E5-36981926167E}">
      <dgm:prSet/>
      <dgm:spPr/>
      <dgm:t>
        <a:bodyPr/>
        <a:lstStyle/>
        <a:p>
          <a:endParaRPr lang="en-US"/>
        </a:p>
      </dgm:t>
    </dgm:pt>
    <dgm:pt modelId="{61FA2D78-8169-A046-A4DA-B52E0F1456DC}" type="pres">
      <dgm:prSet presAssocID="{2012D8D0-98AB-8B43-9740-D3864C2A3529}" presName="cycle" presStyleCnt="0">
        <dgm:presLayoutVars>
          <dgm:dir/>
          <dgm:resizeHandles val="exact"/>
        </dgm:presLayoutVars>
      </dgm:prSet>
      <dgm:spPr/>
    </dgm:pt>
    <dgm:pt modelId="{D6141D4A-3B51-F947-AD44-F466F1D6843A}" type="pres">
      <dgm:prSet presAssocID="{BB74DA2E-E1A5-A044-94FE-1786F0A3158F}" presName="node" presStyleLbl="node1" presStyleIdx="0" presStyleCnt="5">
        <dgm:presLayoutVars>
          <dgm:bulletEnabled val="1"/>
        </dgm:presLayoutVars>
      </dgm:prSet>
      <dgm:spPr/>
    </dgm:pt>
    <dgm:pt modelId="{CE301343-C4E3-8146-9B64-AF266814AF20}" type="pres">
      <dgm:prSet presAssocID="{39BDAA20-81BA-6D47-ABBB-548934837503}" presName="sibTrans" presStyleLbl="sibTrans2D1" presStyleIdx="0" presStyleCnt="5"/>
      <dgm:spPr/>
    </dgm:pt>
    <dgm:pt modelId="{339ED714-45E1-6E49-890D-FC73A505CC82}" type="pres">
      <dgm:prSet presAssocID="{39BDAA20-81BA-6D47-ABBB-548934837503}" presName="connectorText" presStyleLbl="sibTrans2D1" presStyleIdx="0" presStyleCnt="5"/>
      <dgm:spPr/>
    </dgm:pt>
    <dgm:pt modelId="{EF47BDBF-1973-3840-B7E9-B037A4DF3674}" type="pres">
      <dgm:prSet presAssocID="{C1ECF456-DCFB-E448-A028-0C4EC9A378A8}" presName="node" presStyleLbl="node1" presStyleIdx="1" presStyleCnt="5">
        <dgm:presLayoutVars>
          <dgm:bulletEnabled val="1"/>
        </dgm:presLayoutVars>
      </dgm:prSet>
      <dgm:spPr/>
    </dgm:pt>
    <dgm:pt modelId="{30AA2547-E125-0349-ABA8-49788E28CCEC}" type="pres">
      <dgm:prSet presAssocID="{CC46AEA6-0129-5040-8566-128222E96260}" presName="sibTrans" presStyleLbl="sibTrans2D1" presStyleIdx="1" presStyleCnt="5"/>
      <dgm:spPr/>
    </dgm:pt>
    <dgm:pt modelId="{6A4862EB-7C2F-574E-8CD3-CD2C6E16BD62}" type="pres">
      <dgm:prSet presAssocID="{CC46AEA6-0129-5040-8566-128222E96260}" presName="connectorText" presStyleLbl="sibTrans2D1" presStyleIdx="1" presStyleCnt="5"/>
      <dgm:spPr/>
    </dgm:pt>
    <dgm:pt modelId="{35456281-AD1C-2A48-B18C-307DEBD9CC4F}" type="pres">
      <dgm:prSet presAssocID="{B4CF9CE3-4C0E-2E43-99FF-E7FDFE32BC1B}" presName="node" presStyleLbl="node1" presStyleIdx="2" presStyleCnt="5">
        <dgm:presLayoutVars>
          <dgm:bulletEnabled val="1"/>
        </dgm:presLayoutVars>
      </dgm:prSet>
      <dgm:spPr/>
    </dgm:pt>
    <dgm:pt modelId="{B088E84F-CEBA-1140-B233-2CDAB433D4C3}" type="pres">
      <dgm:prSet presAssocID="{FF2D4883-930D-A34A-8FAE-B6D46AFA299B}" presName="sibTrans" presStyleLbl="sibTrans2D1" presStyleIdx="2" presStyleCnt="5"/>
      <dgm:spPr/>
    </dgm:pt>
    <dgm:pt modelId="{9E63DF85-23EA-C544-8E5F-C9007C3E3382}" type="pres">
      <dgm:prSet presAssocID="{FF2D4883-930D-A34A-8FAE-B6D46AFA299B}" presName="connectorText" presStyleLbl="sibTrans2D1" presStyleIdx="2" presStyleCnt="5"/>
      <dgm:spPr/>
    </dgm:pt>
    <dgm:pt modelId="{D3EAB065-07B3-8245-B197-004B4C7853D9}" type="pres">
      <dgm:prSet presAssocID="{5B61DD16-81EF-0743-815D-81CCB8239BAD}" presName="node" presStyleLbl="node1" presStyleIdx="3" presStyleCnt="5">
        <dgm:presLayoutVars>
          <dgm:bulletEnabled val="1"/>
        </dgm:presLayoutVars>
      </dgm:prSet>
      <dgm:spPr/>
    </dgm:pt>
    <dgm:pt modelId="{6C04AF96-D2A8-224D-9F62-F2D233BF41F3}" type="pres">
      <dgm:prSet presAssocID="{7B1C179F-A8B6-B34D-AA13-D2BA869D5DA8}" presName="sibTrans" presStyleLbl="sibTrans2D1" presStyleIdx="3" presStyleCnt="5"/>
      <dgm:spPr/>
    </dgm:pt>
    <dgm:pt modelId="{B0B8FC3D-F6D4-DB4C-BDDC-D716F2E1FF9C}" type="pres">
      <dgm:prSet presAssocID="{7B1C179F-A8B6-B34D-AA13-D2BA869D5DA8}" presName="connectorText" presStyleLbl="sibTrans2D1" presStyleIdx="3" presStyleCnt="5"/>
      <dgm:spPr/>
    </dgm:pt>
    <dgm:pt modelId="{2C35540D-31CC-5146-B7DA-A7194F453FD2}" type="pres">
      <dgm:prSet presAssocID="{C7CC9416-0521-0748-BFBB-B48D4F24196F}" presName="node" presStyleLbl="node1" presStyleIdx="4" presStyleCnt="5">
        <dgm:presLayoutVars>
          <dgm:bulletEnabled val="1"/>
        </dgm:presLayoutVars>
      </dgm:prSet>
      <dgm:spPr/>
    </dgm:pt>
    <dgm:pt modelId="{769ED0D7-5068-D240-B1F2-0F94FFBFC702}" type="pres">
      <dgm:prSet presAssocID="{3B513A02-8A8E-2E43-9153-0ED30DD2F823}" presName="sibTrans" presStyleLbl="sibTrans2D1" presStyleIdx="4" presStyleCnt="5"/>
      <dgm:spPr/>
    </dgm:pt>
    <dgm:pt modelId="{2C703912-CD1B-144B-8AA2-DBB55E27924C}" type="pres">
      <dgm:prSet presAssocID="{3B513A02-8A8E-2E43-9153-0ED30DD2F823}" presName="connectorText" presStyleLbl="sibTrans2D1" presStyleIdx="4" presStyleCnt="5"/>
      <dgm:spPr/>
    </dgm:pt>
  </dgm:ptLst>
  <dgm:cxnLst>
    <dgm:cxn modelId="{F5F39E06-EF75-6149-BDC2-83C3E348F41E}" type="presOf" srcId="{FF2D4883-930D-A34A-8FAE-B6D46AFA299B}" destId="{B088E84F-CEBA-1140-B233-2CDAB433D4C3}" srcOrd="0" destOrd="0" presId="urn:microsoft.com/office/officeart/2005/8/layout/cycle2"/>
    <dgm:cxn modelId="{A74C6B08-FAB4-C242-8F38-E7DF1162BDB6}" type="presOf" srcId="{5B61DD16-81EF-0743-815D-81CCB8239BAD}" destId="{D3EAB065-07B3-8245-B197-004B4C7853D9}" srcOrd="0" destOrd="0" presId="urn:microsoft.com/office/officeart/2005/8/layout/cycle2"/>
    <dgm:cxn modelId="{F0507B10-3469-9E46-9DA7-F4BDFD688CD1}" type="presOf" srcId="{2012D8D0-98AB-8B43-9740-D3864C2A3529}" destId="{61FA2D78-8169-A046-A4DA-B52E0F1456DC}" srcOrd="0" destOrd="0" presId="urn:microsoft.com/office/officeart/2005/8/layout/cycle2"/>
    <dgm:cxn modelId="{5D6B4A14-A6E7-224A-8FE5-9581F8A9D292}" type="presOf" srcId="{CC46AEA6-0129-5040-8566-128222E96260}" destId="{6A4862EB-7C2F-574E-8CD3-CD2C6E16BD62}" srcOrd="1" destOrd="0" presId="urn:microsoft.com/office/officeart/2005/8/layout/cycle2"/>
    <dgm:cxn modelId="{2A39FD20-F31E-2044-B220-0BFA8A3165A6}" srcId="{2012D8D0-98AB-8B43-9740-D3864C2A3529}" destId="{C1ECF456-DCFB-E448-A028-0C4EC9A378A8}" srcOrd="1" destOrd="0" parTransId="{BF7B6FBC-FCBB-CD43-B425-093E05CFAC24}" sibTransId="{CC46AEA6-0129-5040-8566-128222E96260}"/>
    <dgm:cxn modelId="{DD3DF934-0AA3-5A45-B9E5-36981926167E}" srcId="{2012D8D0-98AB-8B43-9740-D3864C2A3529}" destId="{C7CC9416-0521-0748-BFBB-B48D4F24196F}" srcOrd="4" destOrd="0" parTransId="{C6FB3886-8EC3-0A4E-A0D9-A8A8E63E017D}" sibTransId="{3B513A02-8A8E-2E43-9153-0ED30DD2F823}"/>
    <dgm:cxn modelId="{244DA739-527C-F140-8D22-BEAF7372FB54}" type="presOf" srcId="{BB74DA2E-E1A5-A044-94FE-1786F0A3158F}" destId="{D6141D4A-3B51-F947-AD44-F466F1D6843A}" srcOrd="0" destOrd="0" presId="urn:microsoft.com/office/officeart/2005/8/layout/cycle2"/>
    <dgm:cxn modelId="{2F403544-5893-C74B-A14E-40B8B4AE4796}" srcId="{2012D8D0-98AB-8B43-9740-D3864C2A3529}" destId="{BB74DA2E-E1A5-A044-94FE-1786F0A3158F}" srcOrd="0" destOrd="0" parTransId="{3A56B0D5-370C-1946-8BF2-A2306363812A}" sibTransId="{39BDAA20-81BA-6D47-ABBB-548934837503}"/>
    <dgm:cxn modelId="{CE872A52-2006-E14C-885B-E913244A6A95}" type="presOf" srcId="{3B513A02-8A8E-2E43-9153-0ED30DD2F823}" destId="{769ED0D7-5068-D240-B1F2-0F94FFBFC702}" srcOrd="0" destOrd="0" presId="urn:microsoft.com/office/officeart/2005/8/layout/cycle2"/>
    <dgm:cxn modelId="{B024485D-7C9D-4946-A879-E5FC9C30BF96}" type="presOf" srcId="{C1ECF456-DCFB-E448-A028-0C4EC9A378A8}" destId="{EF47BDBF-1973-3840-B7E9-B037A4DF3674}" srcOrd="0" destOrd="0" presId="urn:microsoft.com/office/officeart/2005/8/layout/cycle2"/>
    <dgm:cxn modelId="{835C3B63-4B3D-634F-B5C0-3069C4C9788B}" type="presOf" srcId="{C7CC9416-0521-0748-BFBB-B48D4F24196F}" destId="{2C35540D-31CC-5146-B7DA-A7194F453FD2}" srcOrd="0" destOrd="0" presId="urn:microsoft.com/office/officeart/2005/8/layout/cycle2"/>
    <dgm:cxn modelId="{333EDE69-3527-1E48-8B18-38532F1DD73E}" type="presOf" srcId="{CC46AEA6-0129-5040-8566-128222E96260}" destId="{30AA2547-E125-0349-ABA8-49788E28CCEC}" srcOrd="0" destOrd="0" presId="urn:microsoft.com/office/officeart/2005/8/layout/cycle2"/>
    <dgm:cxn modelId="{512F3A79-DC2B-7141-85F4-F1FF341528C7}" type="presOf" srcId="{39BDAA20-81BA-6D47-ABBB-548934837503}" destId="{339ED714-45E1-6E49-890D-FC73A505CC82}" srcOrd="1" destOrd="0" presId="urn:microsoft.com/office/officeart/2005/8/layout/cycle2"/>
    <dgm:cxn modelId="{4BDA4581-87AC-0447-9648-9141804B04C5}" srcId="{2012D8D0-98AB-8B43-9740-D3864C2A3529}" destId="{5B61DD16-81EF-0743-815D-81CCB8239BAD}" srcOrd="3" destOrd="0" parTransId="{D23CDDAF-320E-6048-8ACB-CEE2252150EE}" sibTransId="{7B1C179F-A8B6-B34D-AA13-D2BA869D5DA8}"/>
    <dgm:cxn modelId="{476B8E91-825B-8946-A72F-D1F3FE2FD4B1}" type="presOf" srcId="{39BDAA20-81BA-6D47-ABBB-548934837503}" destId="{CE301343-C4E3-8146-9B64-AF266814AF20}" srcOrd="0" destOrd="0" presId="urn:microsoft.com/office/officeart/2005/8/layout/cycle2"/>
    <dgm:cxn modelId="{B50F889F-A196-C042-A1CC-67CDA719249D}" srcId="{2012D8D0-98AB-8B43-9740-D3864C2A3529}" destId="{B4CF9CE3-4C0E-2E43-99FF-E7FDFE32BC1B}" srcOrd="2" destOrd="0" parTransId="{DE5F9E88-111A-B547-999F-F5C1D529F7EE}" sibTransId="{FF2D4883-930D-A34A-8FAE-B6D46AFA299B}"/>
    <dgm:cxn modelId="{9C115FAC-A30B-E84B-81E7-F5005CFA68ED}" type="presOf" srcId="{FF2D4883-930D-A34A-8FAE-B6D46AFA299B}" destId="{9E63DF85-23EA-C544-8E5F-C9007C3E3382}" srcOrd="1" destOrd="0" presId="urn:microsoft.com/office/officeart/2005/8/layout/cycle2"/>
    <dgm:cxn modelId="{F67CBED1-C85C-CF40-94BA-8A11A02B8043}" type="presOf" srcId="{B4CF9CE3-4C0E-2E43-99FF-E7FDFE32BC1B}" destId="{35456281-AD1C-2A48-B18C-307DEBD9CC4F}" srcOrd="0" destOrd="0" presId="urn:microsoft.com/office/officeart/2005/8/layout/cycle2"/>
    <dgm:cxn modelId="{230CC6D1-9EE0-0848-B70D-D4B7ACE5B889}" type="presOf" srcId="{3B513A02-8A8E-2E43-9153-0ED30DD2F823}" destId="{2C703912-CD1B-144B-8AA2-DBB55E27924C}" srcOrd="1" destOrd="0" presId="urn:microsoft.com/office/officeart/2005/8/layout/cycle2"/>
    <dgm:cxn modelId="{C90B88F7-0F7E-2B46-9E2B-D7424BC8F885}" type="presOf" srcId="{7B1C179F-A8B6-B34D-AA13-D2BA869D5DA8}" destId="{B0B8FC3D-F6D4-DB4C-BDDC-D716F2E1FF9C}" srcOrd="1" destOrd="0" presId="urn:microsoft.com/office/officeart/2005/8/layout/cycle2"/>
    <dgm:cxn modelId="{8A9EF8FD-EE73-0F4D-9C5A-715E56415855}" type="presOf" srcId="{7B1C179F-A8B6-B34D-AA13-D2BA869D5DA8}" destId="{6C04AF96-D2A8-224D-9F62-F2D233BF41F3}" srcOrd="0" destOrd="0" presId="urn:microsoft.com/office/officeart/2005/8/layout/cycle2"/>
    <dgm:cxn modelId="{615CFFD6-9880-7045-89D7-8E537C565BD0}" type="presParOf" srcId="{61FA2D78-8169-A046-A4DA-B52E0F1456DC}" destId="{D6141D4A-3B51-F947-AD44-F466F1D6843A}" srcOrd="0" destOrd="0" presId="urn:microsoft.com/office/officeart/2005/8/layout/cycle2"/>
    <dgm:cxn modelId="{AE45AA01-D0EC-5546-83C7-6EA1C0D2B3EA}" type="presParOf" srcId="{61FA2D78-8169-A046-A4DA-B52E0F1456DC}" destId="{CE301343-C4E3-8146-9B64-AF266814AF20}" srcOrd="1" destOrd="0" presId="urn:microsoft.com/office/officeart/2005/8/layout/cycle2"/>
    <dgm:cxn modelId="{D1684E94-0F4B-874E-8275-AAC9F8EAB5AD}" type="presParOf" srcId="{CE301343-C4E3-8146-9B64-AF266814AF20}" destId="{339ED714-45E1-6E49-890D-FC73A505CC82}" srcOrd="0" destOrd="0" presId="urn:microsoft.com/office/officeart/2005/8/layout/cycle2"/>
    <dgm:cxn modelId="{7AC19DBF-31A5-CF42-8B5F-B7C3F341C3E3}" type="presParOf" srcId="{61FA2D78-8169-A046-A4DA-B52E0F1456DC}" destId="{EF47BDBF-1973-3840-B7E9-B037A4DF3674}" srcOrd="2" destOrd="0" presId="urn:microsoft.com/office/officeart/2005/8/layout/cycle2"/>
    <dgm:cxn modelId="{41AFAAF4-3225-B349-97EB-5A3A43A80FF9}" type="presParOf" srcId="{61FA2D78-8169-A046-A4DA-B52E0F1456DC}" destId="{30AA2547-E125-0349-ABA8-49788E28CCEC}" srcOrd="3" destOrd="0" presId="urn:microsoft.com/office/officeart/2005/8/layout/cycle2"/>
    <dgm:cxn modelId="{C4ED35A2-E935-7F43-94DC-9838F90A1513}" type="presParOf" srcId="{30AA2547-E125-0349-ABA8-49788E28CCEC}" destId="{6A4862EB-7C2F-574E-8CD3-CD2C6E16BD62}" srcOrd="0" destOrd="0" presId="urn:microsoft.com/office/officeart/2005/8/layout/cycle2"/>
    <dgm:cxn modelId="{7A226258-953E-5E44-8BD3-5BA88E571E6F}" type="presParOf" srcId="{61FA2D78-8169-A046-A4DA-B52E0F1456DC}" destId="{35456281-AD1C-2A48-B18C-307DEBD9CC4F}" srcOrd="4" destOrd="0" presId="urn:microsoft.com/office/officeart/2005/8/layout/cycle2"/>
    <dgm:cxn modelId="{31CABCF7-5BC4-DE43-B672-1664599425F7}" type="presParOf" srcId="{61FA2D78-8169-A046-A4DA-B52E0F1456DC}" destId="{B088E84F-CEBA-1140-B233-2CDAB433D4C3}" srcOrd="5" destOrd="0" presId="urn:microsoft.com/office/officeart/2005/8/layout/cycle2"/>
    <dgm:cxn modelId="{72FF280C-9F9E-1246-8481-6FF9F195DDA6}" type="presParOf" srcId="{B088E84F-CEBA-1140-B233-2CDAB433D4C3}" destId="{9E63DF85-23EA-C544-8E5F-C9007C3E3382}" srcOrd="0" destOrd="0" presId="urn:microsoft.com/office/officeart/2005/8/layout/cycle2"/>
    <dgm:cxn modelId="{C44EC596-C22D-1241-BB29-FF1DD8918EF4}" type="presParOf" srcId="{61FA2D78-8169-A046-A4DA-B52E0F1456DC}" destId="{D3EAB065-07B3-8245-B197-004B4C7853D9}" srcOrd="6" destOrd="0" presId="urn:microsoft.com/office/officeart/2005/8/layout/cycle2"/>
    <dgm:cxn modelId="{5CF63A3B-B064-6049-8494-63E125C311A5}" type="presParOf" srcId="{61FA2D78-8169-A046-A4DA-B52E0F1456DC}" destId="{6C04AF96-D2A8-224D-9F62-F2D233BF41F3}" srcOrd="7" destOrd="0" presId="urn:microsoft.com/office/officeart/2005/8/layout/cycle2"/>
    <dgm:cxn modelId="{ED57264A-CB6B-4B4A-98F5-439949E5D954}" type="presParOf" srcId="{6C04AF96-D2A8-224D-9F62-F2D233BF41F3}" destId="{B0B8FC3D-F6D4-DB4C-BDDC-D716F2E1FF9C}" srcOrd="0" destOrd="0" presId="urn:microsoft.com/office/officeart/2005/8/layout/cycle2"/>
    <dgm:cxn modelId="{E94E3400-24AF-C54C-ADB6-2E5344A450B0}" type="presParOf" srcId="{61FA2D78-8169-A046-A4DA-B52E0F1456DC}" destId="{2C35540D-31CC-5146-B7DA-A7194F453FD2}" srcOrd="8" destOrd="0" presId="urn:microsoft.com/office/officeart/2005/8/layout/cycle2"/>
    <dgm:cxn modelId="{7E5111EE-8B6B-E145-88E6-350C2F8AE204}" type="presParOf" srcId="{61FA2D78-8169-A046-A4DA-B52E0F1456DC}" destId="{769ED0D7-5068-D240-B1F2-0F94FFBFC702}" srcOrd="9" destOrd="0" presId="urn:microsoft.com/office/officeart/2005/8/layout/cycle2"/>
    <dgm:cxn modelId="{080BC37F-A2EB-2141-8F29-B018DC04C65C}" type="presParOf" srcId="{769ED0D7-5068-D240-B1F2-0F94FFBFC702}" destId="{2C703912-CD1B-144B-8AA2-DBB55E27924C}" srcOrd="0" destOrd="0" presId="urn:microsoft.com/office/officeart/2005/8/layout/cycle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141D4A-3B51-F947-AD44-F466F1D6843A}">
      <dsp:nvSpPr>
        <dsp:cNvPr id="0" name=""/>
        <dsp:cNvSpPr/>
      </dsp:nvSpPr>
      <dsp:spPr>
        <a:xfrm>
          <a:off x="2434828" y="401"/>
          <a:ext cx="1226343" cy="1226343"/>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kern="1200"/>
            <a:t>JDBC</a:t>
          </a:r>
        </a:p>
      </dsp:txBody>
      <dsp:txXfrm>
        <a:off x="2614422" y="179995"/>
        <a:ext cx="867155" cy="867155"/>
      </dsp:txXfrm>
    </dsp:sp>
    <dsp:sp modelId="{CE301343-C4E3-8146-9B64-AF266814AF20}">
      <dsp:nvSpPr>
        <dsp:cNvPr id="0" name=""/>
        <dsp:cNvSpPr/>
      </dsp:nvSpPr>
      <dsp:spPr>
        <a:xfrm rot="2160000">
          <a:off x="3622675" y="942976"/>
          <a:ext cx="327092" cy="41389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a:off x="3632045" y="996915"/>
        <a:ext cx="228964" cy="248335"/>
      </dsp:txXfrm>
    </dsp:sp>
    <dsp:sp modelId="{EF47BDBF-1973-3840-B7E9-B037A4DF3674}">
      <dsp:nvSpPr>
        <dsp:cNvPr id="0" name=""/>
        <dsp:cNvSpPr/>
      </dsp:nvSpPr>
      <dsp:spPr>
        <a:xfrm>
          <a:off x="3926250" y="1083982"/>
          <a:ext cx="1226343" cy="1226343"/>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kern="1200"/>
            <a:t>Hibernate</a:t>
          </a:r>
        </a:p>
      </dsp:txBody>
      <dsp:txXfrm>
        <a:off x="4105844" y="1263576"/>
        <a:ext cx="867155" cy="867155"/>
      </dsp:txXfrm>
    </dsp:sp>
    <dsp:sp modelId="{30AA2547-E125-0349-ABA8-49788E28CCEC}">
      <dsp:nvSpPr>
        <dsp:cNvPr id="0" name=""/>
        <dsp:cNvSpPr/>
      </dsp:nvSpPr>
      <dsp:spPr>
        <a:xfrm rot="6480000">
          <a:off x="4093900" y="2358041"/>
          <a:ext cx="327092" cy="41389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rot="10800000">
        <a:off x="4158126" y="2394156"/>
        <a:ext cx="228964" cy="248335"/>
      </dsp:txXfrm>
    </dsp:sp>
    <dsp:sp modelId="{35456281-AD1C-2A48-B18C-307DEBD9CC4F}">
      <dsp:nvSpPr>
        <dsp:cNvPr id="0" name=""/>
        <dsp:cNvSpPr/>
      </dsp:nvSpPr>
      <dsp:spPr>
        <a:xfrm>
          <a:off x="3356577" y="2837255"/>
          <a:ext cx="1226343" cy="1226343"/>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kern="1200"/>
            <a:t>JPA</a:t>
          </a:r>
        </a:p>
      </dsp:txBody>
      <dsp:txXfrm>
        <a:off x="3536171" y="3016849"/>
        <a:ext cx="867155" cy="867155"/>
      </dsp:txXfrm>
    </dsp:sp>
    <dsp:sp modelId="{B088E84F-CEBA-1140-B233-2CDAB433D4C3}">
      <dsp:nvSpPr>
        <dsp:cNvPr id="0" name=""/>
        <dsp:cNvSpPr/>
      </dsp:nvSpPr>
      <dsp:spPr>
        <a:xfrm rot="10800000">
          <a:off x="2893711" y="3243481"/>
          <a:ext cx="327092" cy="41389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rot="10800000">
        <a:off x="2991839" y="3326259"/>
        <a:ext cx="228964" cy="248335"/>
      </dsp:txXfrm>
    </dsp:sp>
    <dsp:sp modelId="{D3EAB065-07B3-8245-B197-004B4C7853D9}">
      <dsp:nvSpPr>
        <dsp:cNvPr id="0" name=""/>
        <dsp:cNvSpPr/>
      </dsp:nvSpPr>
      <dsp:spPr>
        <a:xfrm>
          <a:off x="1513078" y="2837255"/>
          <a:ext cx="1226343" cy="1226343"/>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kern="1200"/>
            <a:t>Quarkus</a:t>
          </a:r>
          <a:br>
            <a:rPr lang="en-US" sz="1500" kern="1200"/>
          </a:br>
          <a:r>
            <a:rPr lang="en-US" sz="1500" kern="1200"/>
            <a:t>Panache</a:t>
          </a:r>
        </a:p>
      </dsp:txBody>
      <dsp:txXfrm>
        <a:off x="1692672" y="3016849"/>
        <a:ext cx="867155" cy="867155"/>
      </dsp:txXfrm>
    </dsp:sp>
    <dsp:sp modelId="{6C04AF96-D2A8-224D-9F62-F2D233BF41F3}">
      <dsp:nvSpPr>
        <dsp:cNvPr id="0" name=""/>
        <dsp:cNvSpPr/>
      </dsp:nvSpPr>
      <dsp:spPr>
        <a:xfrm rot="15120000">
          <a:off x="1680728" y="2375649"/>
          <a:ext cx="327092" cy="41389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rot="10800000">
        <a:off x="1744954" y="2505090"/>
        <a:ext cx="228964" cy="248335"/>
      </dsp:txXfrm>
    </dsp:sp>
    <dsp:sp modelId="{2C35540D-31CC-5146-B7DA-A7194F453FD2}">
      <dsp:nvSpPr>
        <dsp:cNvPr id="0" name=""/>
        <dsp:cNvSpPr/>
      </dsp:nvSpPr>
      <dsp:spPr>
        <a:xfrm>
          <a:off x="943405" y="1083982"/>
          <a:ext cx="1226343" cy="1226343"/>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kern="1200"/>
            <a:t>JOOQ</a:t>
          </a:r>
        </a:p>
      </dsp:txBody>
      <dsp:txXfrm>
        <a:off x="1122999" y="1263576"/>
        <a:ext cx="867155" cy="867155"/>
      </dsp:txXfrm>
    </dsp:sp>
    <dsp:sp modelId="{769ED0D7-5068-D240-B1F2-0F94FFBFC702}">
      <dsp:nvSpPr>
        <dsp:cNvPr id="0" name=""/>
        <dsp:cNvSpPr/>
      </dsp:nvSpPr>
      <dsp:spPr>
        <a:xfrm rot="19440000">
          <a:off x="2131253" y="953859"/>
          <a:ext cx="327092" cy="41389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a:off x="2140623" y="1065476"/>
        <a:ext cx="228964" cy="248335"/>
      </dsp:txXfrm>
    </dsp:sp>
  </dsp:spTree>
</dsp:drawing>
</file>

<file path=ppt/diagrams/layout1.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4200"/>
              <a:buFont typeface="Verdana"/>
              <a:buNone/>
              <a:defRPr sz="4200">
                <a:solidFill>
                  <a:schemeClr val="dk2"/>
                </a:solidFill>
                <a:latin typeface="Verdana"/>
                <a:ea typeface="Verdana"/>
                <a:cs typeface="Verdana"/>
                <a:sym typeface="Verdana"/>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a:r>
              <a:rPr lang="en-US"/>
              <a:t>Click to edit Master title style</a:t>
            </a:r>
            <a:endParaRPr/>
          </a:p>
        </p:txBody>
      </p:sp>
      <p:sp>
        <p:nvSpPr>
          <p:cNvPr id="15" name="Google Shape;15;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600"/>
              <a:buFont typeface="Verdana"/>
              <a:buNone/>
              <a:defRPr sz="1600">
                <a:latin typeface="Verdana"/>
                <a:ea typeface="Verdana"/>
                <a:cs typeface="Verdana"/>
                <a:sym typeface="Verdana"/>
              </a:defRPr>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r>
              <a:rPr lang="en-US"/>
              <a:t>Click to edit Master subtitle style</a:t>
            </a:r>
            <a:endParaRPr/>
          </a:p>
        </p:txBody>
      </p:sp>
      <p:pic>
        <p:nvPicPr>
          <p:cNvPr id="9" name="Google Shape;88;p13">
            <a:extLst>
              <a:ext uri="{FF2B5EF4-FFF2-40B4-BE49-F238E27FC236}">
                <a16:creationId xmlns:a16="http://schemas.microsoft.com/office/drawing/2014/main" id="{3811FFA8-94A8-3545-8FA8-AEFC1DD0A6FA}"/>
              </a:ext>
            </a:extLst>
          </p:cNvPr>
          <p:cNvPicPr preferRelativeResize="0"/>
          <p:nvPr userDrawn="1"/>
        </p:nvPicPr>
        <p:blipFill>
          <a:blip r:embed="rId2">
            <a:alphaModFix/>
          </a:blip>
          <a:stretch>
            <a:fillRect/>
          </a:stretch>
        </p:blipFill>
        <p:spPr>
          <a:xfrm>
            <a:off x="7987722" y="41560"/>
            <a:ext cx="1097280" cy="40468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r>
              <a:rPr lang="en-US"/>
              <a:t>Click to edit Master title style</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mageLef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E0BE2371-B43E-B949-A441-25404EB8CD5E}"/>
              </a:ext>
            </a:extLst>
          </p:cNvPr>
          <p:cNvSpPr>
            <a:spLocks noGrp="1"/>
          </p:cNvSpPr>
          <p:nvPr>
            <p:ph type="pic" sz="quarter" idx="11"/>
          </p:nvPr>
        </p:nvSpPr>
        <p:spPr>
          <a:xfrm>
            <a:off x="163961" y="145044"/>
            <a:ext cx="4962986" cy="4679204"/>
          </a:xfrm>
        </p:spPr>
        <p:txBody>
          <a:bodyPr/>
          <a:lstStyle>
            <a:lvl1pPr marL="146050" indent="0">
              <a:buFontTx/>
              <a:buNone/>
              <a:defRPr/>
            </a:lvl1pPr>
          </a:lstStyle>
          <a:p>
            <a:r>
              <a:rPr lang="en-US"/>
              <a:t>Click icon to add picture</a:t>
            </a:r>
          </a:p>
        </p:txBody>
      </p:sp>
      <p:sp>
        <p:nvSpPr>
          <p:cNvPr id="7" name="Text Placeholder 6">
            <a:extLst>
              <a:ext uri="{FF2B5EF4-FFF2-40B4-BE49-F238E27FC236}">
                <a16:creationId xmlns:a16="http://schemas.microsoft.com/office/drawing/2014/main" id="{54987891-ED52-B549-9825-24B03047D767}"/>
              </a:ext>
            </a:extLst>
          </p:cNvPr>
          <p:cNvSpPr>
            <a:spLocks noGrp="1"/>
          </p:cNvSpPr>
          <p:nvPr>
            <p:ph type="body" sz="quarter" idx="12" hasCustomPrompt="1"/>
          </p:nvPr>
        </p:nvSpPr>
        <p:spPr>
          <a:xfrm>
            <a:off x="163961" y="4824248"/>
            <a:ext cx="4962986" cy="258554"/>
          </a:xfrm>
        </p:spPr>
        <p:txBody>
          <a:bodyPr anchor="ctr"/>
          <a:lstStyle>
            <a:lvl1pPr marL="72000" indent="0">
              <a:lnSpc>
                <a:spcPct val="100000"/>
              </a:lnSpc>
              <a:buNone/>
              <a:defRPr sz="900" i="1"/>
            </a:lvl1pPr>
            <a:lvl2pPr marL="615950" indent="0">
              <a:buNone/>
              <a:defRPr/>
            </a:lvl2pPr>
            <a:lvl3pPr marL="1073150" indent="0">
              <a:buNone/>
              <a:defRPr/>
            </a:lvl3pPr>
            <a:lvl4pPr marL="1530350" indent="0">
              <a:buNone/>
              <a:defRPr/>
            </a:lvl4pPr>
            <a:lvl5pPr marL="1987550" indent="0">
              <a:buNone/>
              <a:defRPr/>
            </a:lvl5pPr>
          </a:lstStyle>
          <a:p>
            <a:pPr lvl="0"/>
            <a:r>
              <a:rPr lang="en-US"/>
              <a:t>Type image caption here</a:t>
            </a:r>
          </a:p>
        </p:txBody>
      </p:sp>
      <p:sp>
        <p:nvSpPr>
          <p:cNvPr id="9" name="Content Placeholder 8">
            <a:extLst>
              <a:ext uri="{FF2B5EF4-FFF2-40B4-BE49-F238E27FC236}">
                <a16:creationId xmlns:a16="http://schemas.microsoft.com/office/drawing/2014/main" id="{0C9758D7-06EA-8548-B716-D16B13FB3CF1}"/>
              </a:ext>
            </a:extLst>
          </p:cNvPr>
          <p:cNvSpPr>
            <a:spLocks noGrp="1"/>
          </p:cNvSpPr>
          <p:nvPr>
            <p:ph sz="quarter" idx="13"/>
          </p:nvPr>
        </p:nvSpPr>
        <p:spPr>
          <a:xfrm>
            <a:off x="5241169" y="145043"/>
            <a:ext cx="3795625" cy="49377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610003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Image Righ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E0BE2371-B43E-B949-A441-25404EB8CD5E}"/>
              </a:ext>
            </a:extLst>
          </p:cNvPr>
          <p:cNvSpPr>
            <a:spLocks noGrp="1"/>
          </p:cNvSpPr>
          <p:nvPr>
            <p:ph type="pic" sz="quarter" idx="11"/>
          </p:nvPr>
        </p:nvSpPr>
        <p:spPr>
          <a:xfrm>
            <a:off x="4067503" y="94594"/>
            <a:ext cx="4962986" cy="4679204"/>
          </a:xfrm>
        </p:spPr>
        <p:txBody>
          <a:bodyPr/>
          <a:lstStyle>
            <a:lvl1pPr marL="146050" indent="0">
              <a:buFontTx/>
              <a:buNone/>
              <a:defRPr/>
            </a:lvl1pPr>
          </a:lstStyle>
          <a:p>
            <a:r>
              <a:rPr lang="en-US"/>
              <a:t>Click icon to add picture</a:t>
            </a:r>
          </a:p>
        </p:txBody>
      </p:sp>
      <p:sp>
        <p:nvSpPr>
          <p:cNvPr id="7" name="Text Placeholder 6">
            <a:extLst>
              <a:ext uri="{FF2B5EF4-FFF2-40B4-BE49-F238E27FC236}">
                <a16:creationId xmlns:a16="http://schemas.microsoft.com/office/drawing/2014/main" id="{54987891-ED52-B549-9825-24B03047D767}"/>
              </a:ext>
            </a:extLst>
          </p:cNvPr>
          <p:cNvSpPr>
            <a:spLocks noGrp="1"/>
          </p:cNvSpPr>
          <p:nvPr>
            <p:ph type="body" sz="quarter" idx="12" hasCustomPrompt="1"/>
          </p:nvPr>
        </p:nvSpPr>
        <p:spPr>
          <a:xfrm>
            <a:off x="4067503" y="4799024"/>
            <a:ext cx="4962986" cy="258554"/>
          </a:xfrm>
        </p:spPr>
        <p:txBody>
          <a:bodyPr anchor="ctr"/>
          <a:lstStyle>
            <a:lvl1pPr marL="72000" indent="0">
              <a:lnSpc>
                <a:spcPct val="100000"/>
              </a:lnSpc>
              <a:buNone/>
              <a:defRPr sz="900" i="1"/>
            </a:lvl1pPr>
            <a:lvl2pPr marL="615950" indent="0">
              <a:buNone/>
              <a:defRPr/>
            </a:lvl2pPr>
            <a:lvl3pPr marL="1073150" indent="0">
              <a:buNone/>
              <a:defRPr/>
            </a:lvl3pPr>
            <a:lvl4pPr marL="1530350" indent="0">
              <a:buNone/>
              <a:defRPr/>
            </a:lvl4pPr>
            <a:lvl5pPr marL="1987550" indent="0">
              <a:buNone/>
              <a:defRPr/>
            </a:lvl5pPr>
          </a:lstStyle>
          <a:p>
            <a:pPr lvl="0"/>
            <a:r>
              <a:rPr lang="en-US"/>
              <a:t>Type image caption here</a:t>
            </a:r>
          </a:p>
        </p:txBody>
      </p:sp>
      <p:sp>
        <p:nvSpPr>
          <p:cNvPr id="9" name="Content Placeholder 8">
            <a:extLst>
              <a:ext uri="{FF2B5EF4-FFF2-40B4-BE49-F238E27FC236}">
                <a16:creationId xmlns:a16="http://schemas.microsoft.com/office/drawing/2014/main" id="{0C9758D7-06EA-8548-B716-D16B13FB3CF1}"/>
              </a:ext>
            </a:extLst>
          </p:cNvPr>
          <p:cNvSpPr>
            <a:spLocks noGrp="1"/>
          </p:cNvSpPr>
          <p:nvPr>
            <p:ph sz="quarter" idx="13"/>
          </p:nvPr>
        </p:nvSpPr>
        <p:spPr>
          <a:xfrm>
            <a:off x="101610" y="94594"/>
            <a:ext cx="3858687" cy="49629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669471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reserve="1">
  <p:cSld name="Orange Section">
    <p:bg>
      <p:bgPr>
        <a:solidFill>
          <a:schemeClr val="accent3"/>
        </a:solidFill>
        <a:effectLst/>
      </p:bgPr>
    </p:bg>
    <p:spTree>
      <p:nvGrpSpPr>
        <p:cNvPr id="1"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3600"/>
              <a:buFont typeface="Verdana"/>
              <a:buNone/>
              <a:defRPr sz="3600">
                <a:solidFill>
                  <a:schemeClr val="lt1"/>
                </a:solidFill>
                <a:latin typeface="Verdana"/>
                <a:ea typeface="Verdana"/>
                <a:cs typeface="Verdana"/>
                <a:sym typeface="Verdana"/>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r>
              <a:rPr lang="en-US"/>
              <a:t>Click to edit Master title style</a:t>
            </a:r>
            <a:endParaRPr/>
          </a:p>
        </p:txBody>
      </p:sp>
      <p:pic>
        <p:nvPicPr>
          <p:cNvPr id="7" name="Picture 6">
            <a:extLst>
              <a:ext uri="{FF2B5EF4-FFF2-40B4-BE49-F238E27FC236}">
                <a16:creationId xmlns:a16="http://schemas.microsoft.com/office/drawing/2014/main" id="{A7AFBC8E-7897-F947-8EC6-CE38216743FB}"/>
              </a:ext>
            </a:extLst>
          </p:cNvPr>
          <p:cNvPicPr>
            <a:picLocks noChangeAspect="1"/>
          </p:cNvPicPr>
          <p:nvPr userDrawn="1"/>
        </p:nvPicPr>
        <p:blipFill>
          <a:blip r:embed="rId2"/>
          <a:stretch>
            <a:fillRect/>
          </a:stretch>
        </p:blipFill>
        <p:spPr>
          <a:xfrm>
            <a:off x="8569164" y="4590918"/>
            <a:ext cx="515380" cy="502132"/>
          </a:xfrm>
          <a:prstGeom prst="rect">
            <a:avLst/>
          </a:prstGeom>
        </p:spPr>
      </p:pic>
    </p:spTree>
    <p:extLst>
      <p:ext uri="{BB962C8B-B14F-4D97-AF65-F5344CB8AC3E}">
        <p14:creationId xmlns:p14="http://schemas.microsoft.com/office/powerpoint/2010/main" val="6151679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reserve="1">
  <p:cSld name="1_Section header">
    <p:bg>
      <p:bgPr>
        <a:solidFill>
          <a:schemeClr val="bg2">
            <a:lumMod val="90000"/>
            <a:lumOff val="10000"/>
          </a:schemeClr>
        </a:solidFill>
        <a:effectLst/>
      </p:bgPr>
    </p:bg>
    <p:spTree>
      <p:nvGrpSpPr>
        <p:cNvPr id="1"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3600"/>
              <a:buFont typeface="Verdana"/>
              <a:buNone/>
              <a:defRPr sz="3600">
                <a:solidFill>
                  <a:schemeClr val="lt1"/>
                </a:solidFill>
                <a:latin typeface="Verdana"/>
                <a:ea typeface="Verdana"/>
                <a:cs typeface="Verdana"/>
                <a:sym typeface="Verdana"/>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r>
              <a:rPr lang="en-US"/>
              <a:t>Click to edit Master title style</a:t>
            </a:r>
            <a:endParaRPr/>
          </a:p>
        </p:txBody>
      </p:sp>
      <p:pic>
        <p:nvPicPr>
          <p:cNvPr id="3" name="Picture 2">
            <a:extLst>
              <a:ext uri="{FF2B5EF4-FFF2-40B4-BE49-F238E27FC236}">
                <a16:creationId xmlns:a16="http://schemas.microsoft.com/office/drawing/2014/main" id="{D0D8FDD8-271D-3F4F-A6BA-7E299901C490}"/>
              </a:ext>
            </a:extLst>
          </p:cNvPr>
          <p:cNvPicPr>
            <a:picLocks noChangeAspect="1"/>
          </p:cNvPicPr>
          <p:nvPr userDrawn="1"/>
        </p:nvPicPr>
        <p:blipFill>
          <a:blip r:embed="rId2"/>
          <a:stretch>
            <a:fillRect/>
          </a:stretch>
        </p:blipFill>
        <p:spPr>
          <a:xfrm>
            <a:off x="8569164" y="4590918"/>
            <a:ext cx="515380" cy="502132"/>
          </a:xfrm>
          <a:prstGeom prst="rect">
            <a:avLst/>
          </a:prstGeom>
        </p:spPr>
      </p:pic>
    </p:spTree>
    <p:extLst>
      <p:ext uri="{BB962C8B-B14F-4D97-AF65-F5344CB8AC3E}">
        <p14:creationId xmlns:p14="http://schemas.microsoft.com/office/powerpoint/2010/main" val="4425169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body" type="tx" preserve="1">
  <p:cSld name="Title and body">
    <p:spTree>
      <p:nvGrpSpPr>
        <p:cNvPr id="1" name="Shape 23"/>
        <p:cNvGrpSpPr/>
        <p:nvPr/>
      </p:nvGrpSpPr>
      <p:grpSpPr>
        <a:xfrm>
          <a:off x="0" y="0"/>
          <a:ext cx="0" cy="0"/>
          <a:chOff x="0" y="0"/>
          <a:chExt cx="0" cy="0"/>
        </a:xfrm>
      </p:grpSpPr>
      <p:sp>
        <p:nvSpPr>
          <p:cNvPr id="24" name="Google Shape;24;p4"/>
          <p:cNvSpPr/>
          <p:nvPr/>
        </p:nvSpPr>
        <p:spPr>
          <a:xfrm>
            <a:off x="0" y="0"/>
            <a:ext cx="9144000" cy="713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4"/>
          <p:cNvSpPr txBox="1">
            <a:spLocks noGrp="1"/>
          </p:cNvSpPr>
          <p:nvPr>
            <p:ph type="title"/>
          </p:nvPr>
        </p:nvSpPr>
        <p:spPr>
          <a:xfrm>
            <a:off x="235200" y="106650"/>
            <a:ext cx="8707200" cy="535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Font typeface="Verdana"/>
              <a:buNone/>
              <a:defRPr sz="2600">
                <a:solidFill>
                  <a:schemeClr val="dk2"/>
                </a:solidFill>
                <a:latin typeface="Verdana"/>
                <a:ea typeface="Verdana"/>
                <a:cs typeface="Verdana"/>
                <a:sym typeface="Verdana"/>
              </a:defRPr>
            </a:lvl1pPr>
            <a:lvl2pPr lvl="1">
              <a:spcBef>
                <a:spcPts val="0"/>
              </a:spcBef>
              <a:spcAft>
                <a:spcPts val="0"/>
              </a:spcAft>
              <a:buClr>
                <a:schemeClr val="dk2"/>
              </a:buClr>
              <a:buSzPts val="2600"/>
              <a:buFont typeface="Verdana"/>
              <a:buNone/>
              <a:defRPr sz="2600">
                <a:solidFill>
                  <a:schemeClr val="dk2"/>
                </a:solidFill>
                <a:latin typeface="Verdana"/>
                <a:ea typeface="Verdana"/>
                <a:cs typeface="Verdana"/>
                <a:sym typeface="Verdana"/>
              </a:defRPr>
            </a:lvl2pPr>
            <a:lvl3pPr lvl="2">
              <a:spcBef>
                <a:spcPts val="0"/>
              </a:spcBef>
              <a:spcAft>
                <a:spcPts val="0"/>
              </a:spcAft>
              <a:buClr>
                <a:schemeClr val="dk2"/>
              </a:buClr>
              <a:buSzPts val="2600"/>
              <a:buFont typeface="Verdana"/>
              <a:buNone/>
              <a:defRPr sz="2600">
                <a:solidFill>
                  <a:schemeClr val="dk2"/>
                </a:solidFill>
                <a:latin typeface="Verdana"/>
                <a:ea typeface="Verdana"/>
                <a:cs typeface="Verdana"/>
                <a:sym typeface="Verdana"/>
              </a:defRPr>
            </a:lvl3pPr>
            <a:lvl4pPr lvl="3">
              <a:spcBef>
                <a:spcPts val="0"/>
              </a:spcBef>
              <a:spcAft>
                <a:spcPts val="0"/>
              </a:spcAft>
              <a:buClr>
                <a:schemeClr val="dk2"/>
              </a:buClr>
              <a:buSzPts val="2600"/>
              <a:buFont typeface="Verdana"/>
              <a:buNone/>
              <a:defRPr sz="2600">
                <a:solidFill>
                  <a:schemeClr val="dk2"/>
                </a:solidFill>
                <a:latin typeface="Verdana"/>
                <a:ea typeface="Verdana"/>
                <a:cs typeface="Verdana"/>
                <a:sym typeface="Verdana"/>
              </a:defRPr>
            </a:lvl4pPr>
            <a:lvl5pPr lvl="4">
              <a:spcBef>
                <a:spcPts val="0"/>
              </a:spcBef>
              <a:spcAft>
                <a:spcPts val="0"/>
              </a:spcAft>
              <a:buClr>
                <a:schemeClr val="dk2"/>
              </a:buClr>
              <a:buSzPts val="2600"/>
              <a:buFont typeface="Verdana"/>
              <a:buNone/>
              <a:defRPr sz="2600">
                <a:solidFill>
                  <a:schemeClr val="dk2"/>
                </a:solidFill>
                <a:latin typeface="Verdana"/>
                <a:ea typeface="Verdana"/>
                <a:cs typeface="Verdana"/>
                <a:sym typeface="Verdana"/>
              </a:defRPr>
            </a:lvl5pPr>
            <a:lvl6pPr lvl="5">
              <a:spcBef>
                <a:spcPts val="0"/>
              </a:spcBef>
              <a:spcAft>
                <a:spcPts val="0"/>
              </a:spcAft>
              <a:buClr>
                <a:schemeClr val="dk2"/>
              </a:buClr>
              <a:buSzPts val="2600"/>
              <a:buFont typeface="Verdana"/>
              <a:buNone/>
              <a:defRPr sz="2600">
                <a:solidFill>
                  <a:schemeClr val="dk2"/>
                </a:solidFill>
                <a:latin typeface="Verdana"/>
                <a:ea typeface="Verdana"/>
                <a:cs typeface="Verdana"/>
                <a:sym typeface="Verdana"/>
              </a:defRPr>
            </a:lvl6pPr>
            <a:lvl7pPr lvl="6">
              <a:spcBef>
                <a:spcPts val="0"/>
              </a:spcBef>
              <a:spcAft>
                <a:spcPts val="0"/>
              </a:spcAft>
              <a:buClr>
                <a:schemeClr val="dk2"/>
              </a:buClr>
              <a:buSzPts val="2600"/>
              <a:buFont typeface="Verdana"/>
              <a:buNone/>
              <a:defRPr sz="2600">
                <a:solidFill>
                  <a:schemeClr val="dk2"/>
                </a:solidFill>
                <a:latin typeface="Verdana"/>
                <a:ea typeface="Verdana"/>
                <a:cs typeface="Verdana"/>
                <a:sym typeface="Verdana"/>
              </a:defRPr>
            </a:lvl7pPr>
            <a:lvl8pPr lvl="7">
              <a:spcBef>
                <a:spcPts val="0"/>
              </a:spcBef>
              <a:spcAft>
                <a:spcPts val="0"/>
              </a:spcAft>
              <a:buClr>
                <a:schemeClr val="dk2"/>
              </a:buClr>
              <a:buSzPts val="2600"/>
              <a:buFont typeface="Verdana"/>
              <a:buNone/>
              <a:defRPr sz="2600">
                <a:solidFill>
                  <a:schemeClr val="dk2"/>
                </a:solidFill>
                <a:latin typeface="Verdana"/>
                <a:ea typeface="Verdana"/>
                <a:cs typeface="Verdana"/>
                <a:sym typeface="Verdana"/>
              </a:defRPr>
            </a:lvl8pPr>
            <a:lvl9pPr lvl="8">
              <a:spcBef>
                <a:spcPts val="0"/>
              </a:spcBef>
              <a:spcAft>
                <a:spcPts val="0"/>
              </a:spcAft>
              <a:buClr>
                <a:schemeClr val="dk2"/>
              </a:buClr>
              <a:buSzPts val="2600"/>
              <a:buFont typeface="Verdana"/>
              <a:buNone/>
              <a:defRPr sz="2600">
                <a:solidFill>
                  <a:schemeClr val="dk2"/>
                </a:solidFill>
                <a:latin typeface="Verdana"/>
                <a:ea typeface="Verdana"/>
                <a:cs typeface="Verdana"/>
                <a:sym typeface="Verdana"/>
              </a:defRPr>
            </a:lvl9pPr>
          </a:lstStyle>
          <a:p>
            <a:r>
              <a:rPr lang="en-US"/>
              <a:t>Click to edit Master title style</a:t>
            </a:r>
            <a:endParaRPr/>
          </a:p>
        </p:txBody>
      </p:sp>
      <p:sp>
        <p:nvSpPr>
          <p:cNvPr id="29" name="Google Shape;29;p4"/>
          <p:cNvSpPr txBox="1">
            <a:spLocks noGrp="1"/>
          </p:cNvSpPr>
          <p:nvPr>
            <p:ph type="body" idx="1"/>
          </p:nvPr>
        </p:nvSpPr>
        <p:spPr>
          <a:xfrm>
            <a:off x="130629" y="667657"/>
            <a:ext cx="8824685" cy="4257443"/>
          </a:xfrm>
          <a:prstGeom prst="rect">
            <a:avLst/>
          </a:prstGeom>
        </p:spPr>
        <p:txBody>
          <a:bodyPr spcFirstLastPara="1" wrap="square" lIns="91425" tIns="91425" rIns="91425" bIns="91425" anchor="t" anchorCtr="0">
            <a:noAutofit/>
          </a:bodyPr>
          <a:lstStyle>
            <a:lvl1pPr marL="457200" lvl="0" indent="-342900">
              <a:lnSpc>
                <a:spcPct val="120000"/>
              </a:lnSpc>
              <a:spcBef>
                <a:spcPts val="600"/>
              </a:spcBef>
              <a:spcAft>
                <a:spcPts val="600"/>
              </a:spcAft>
              <a:buSzPts val="1800"/>
              <a:buFont typeface="Verdana"/>
              <a:buChar char="●"/>
              <a:defRPr sz="1800">
                <a:latin typeface="Verdana"/>
                <a:ea typeface="Verdana"/>
                <a:cs typeface="Verdana"/>
                <a:sym typeface="Verdana"/>
              </a:defRPr>
            </a:lvl1pPr>
            <a:lvl2pPr marL="914400" lvl="1" indent="-342900">
              <a:spcBef>
                <a:spcPts val="1600"/>
              </a:spcBef>
              <a:spcAft>
                <a:spcPts val="0"/>
              </a:spcAft>
              <a:buSzPts val="1800"/>
              <a:buFont typeface="Verdana"/>
              <a:buChar char="○"/>
              <a:defRPr sz="1800">
                <a:latin typeface="Verdana"/>
                <a:ea typeface="Verdana"/>
                <a:cs typeface="Verdana"/>
                <a:sym typeface="Verdana"/>
              </a:defRPr>
            </a:lvl2pPr>
            <a:lvl3pPr marL="1371600" lvl="2" indent="-342900">
              <a:spcBef>
                <a:spcPts val="1600"/>
              </a:spcBef>
              <a:spcAft>
                <a:spcPts val="0"/>
              </a:spcAft>
              <a:buSzPts val="1800"/>
              <a:buFont typeface="Verdana"/>
              <a:buChar char="■"/>
              <a:defRPr sz="1800">
                <a:latin typeface="Verdana"/>
                <a:ea typeface="Verdana"/>
                <a:cs typeface="Verdana"/>
                <a:sym typeface="Verdana"/>
              </a:defRPr>
            </a:lvl3pPr>
            <a:lvl4pPr marL="1828800" lvl="3" indent="-342900">
              <a:spcBef>
                <a:spcPts val="1600"/>
              </a:spcBef>
              <a:spcAft>
                <a:spcPts val="0"/>
              </a:spcAft>
              <a:buSzPts val="1800"/>
              <a:buFont typeface="Verdana"/>
              <a:buChar char="●"/>
              <a:defRPr sz="1800">
                <a:latin typeface="Verdana"/>
                <a:ea typeface="Verdana"/>
                <a:cs typeface="Verdana"/>
                <a:sym typeface="Verdana"/>
              </a:defRPr>
            </a:lvl4pPr>
            <a:lvl5pPr marL="2286000" lvl="4" indent="-342900">
              <a:spcBef>
                <a:spcPts val="1600"/>
              </a:spcBef>
              <a:spcAft>
                <a:spcPts val="0"/>
              </a:spcAft>
              <a:buSzPts val="1800"/>
              <a:buFont typeface="Verdana"/>
              <a:buChar char="○"/>
              <a:defRPr sz="1800">
                <a:latin typeface="Verdana"/>
                <a:ea typeface="Verdana"/>
                <a:cs typeface="Verdana"/>
                <a:sym typeface="Verdana"/>
              </a:defRPr>
            </a:lvl5pPr>
            <a:lvl6pPr marL="2743200" lvl="5" indent="-342900">
              <a:spcBef>
                <a:spcPts val="1600"/>
              </a:spcBef>
              <a:spcAft>
                <a:spcPts val="0"/>
              </a:spcAft>
              <a:buSzPts val="1800"/>
              <a:buFont typeface="Verdana"/>
              <a:buChar char="■"/>
              <a:defRPr sz="1800">
                <a:latin typeface="Verdana"/>
                <a:ea typeface="Verdana"/>
                <a:cs typeface="Verdana"/>
                <a:sym typeface="Verdana"/>
              </a:defRPr>
            </a:lvl6pPr>
            <a:lvl7pPr marL="3200400" lvl="6" indent="-342900">
              <a:spcBef>
                <a:spcPts val="1600"/>
              </a:spcBef>
              <a:spcAft>
                <a:spcPts val="0"/>
              </a:spcAft>
              <a:buSzPts val="1800"/>
              <a:buFont typeface="Verdana"/>
              <a:buChar char="●"/>
              <a:defRPr sz="1800">
                <a:latin typeface="Verdana"/>
                <a:ea typeface="Verdana"/>
                <a:cs typeface="Verdana"/>
                <a:sym typeface="Verdana"/>
              </a:defRPr>
            </a:lvl7pPr>
            <a:lvl8pPr marL="3657600" lvl="7" indent="-342900">
              <a:spcBef>
                <a:spcPts val="1600"/>
              </a:spcBef>
              <a:spcAft>
                <a:spcPts val="0"/>
              </a:spcAft>
              <a:buSzPts val="1800"/>
              <a:buFont typeface="Verdana"/>
              <a:buChar char="○"/>
              <a:defRPr sz="1800">
                <a:latin typeface="Verdana"/>
                <a:ea typeface="Verdana"/>
                <a:cs typeface="Verdana"/>
                <a:sym typeface="Verdana"/>
              </a:defRPr>
            </a:lvl8pPr>
            <a:lvl9pPr marL="4114800" lvl="8" indent="-342900">
              <a:spcBef>
                <a:spcPts val="1600"/>
              </a:spcBef>
              <a:spcAft>
                <a:spcPts val="1600"/>
              </a:spcAft>
              <a:buSzPts val="1800"/>
              <a:buFont typeface="Verdana"/>
              <a:buChar char="■"/>
              <a:defRPr sz="1800">
                <a:latin typeface="Verdana"/>
                <a:ea typeface="Verdana"/>
                <a:cs typeface="Verdana"/>
                <a:sym typeface="Verdana"/>
              </a:defRPr>
            </a:lvl9pPr>
          </a:lstStyle>
          <a:p>
            <a:pPr lvl="0"/>
            <a:r>
              <a:rPr lang="en-US"/>
              <a:t>Click to edit Master text styles</a:t>
            </a:r>
          </a:p>
        </p:txBody>
      </p:sp>
    </p:spTree>
    <p:extLst>
      <p:ext uri="{BB962C8B-B14F-4D97-AF65-F5344CB8AC3E}">
        <p14:creationId xmlns:p14="http://schemas.microsoft.com/office/powerpoint/2010/main" val="28759753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body" preserve="1" userDrawn="1">
  <p:cSld name="Compare">
    <p:spTree>
      <p:nvGrpSpPr>
        <p:cNvPr id="1" name="Shape 23"/>
        <p:cNvGrpSpPr/>
        <p:nvPr/>
      </p:nvGrpSpPr>
      <p:grpSpPr>
        <a:xfrm>
          <a:off x="0" y="0"/>
          <a:ext cx="0" cy="0"/>
          <a:chOff x="0" y="0"/>
          <a:chExt cx="0" cy="0"/>
        </a:xfrm>
      </p:grpSpPr>
      <p:sp>
        <p:nvSpPr>
          <p:cNvPr id="24" name="Google Shape;24;p4"/>
          <p:cNvSpPr/>
          <p:nvPr/>
        </p:nvSpPr>
        <p:spPr>
          <a:xfrm>
            <a:off x="133004" y="66502"/>
            <a:ext cx="4156364" cy="646598"/>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Verdana" panose="020B0604030504040204" pitchFamily="34" charset="0"/>
              <a:ea typeface="Verdana" panose="020B0604030504040204" pitchFamily="34" charset="0"/>
              <a:cs typeface="Verdana" panose="020B0604030504040204" pitchFamily="34" charset="0"/>
            </a:endParaRPr>
          </a:p>
        </p:txBody>
      </p:sp>
      <p:sp>
        <p:nvSpPr>
          <p:cNvPr id="29" name="Google Shape;29;p4"/>
          <p:cNvSpPr txBox="1">
            <a:spLocks noGrp="1"/>
          </p:cNvSpPr>
          <p:nvPr>
            <p:ph type="body" idx="1"/>
          </p:nvPr>
        </p:nvSpPr>
        <p:spPr>
          <a:xfrm>
            <a:off x="-101600" y="627063"/>
            <a:ext cx="4390968" cy="4385511"/>
          </a:xfrm>
          <a:prstGeom prst="rect">
            <a:avLst/>
          </a:prstGeom>
        </p:spPr>
        <p:txBody>
          <a:bodyPr spcFirstLastPara="1" wrap="square" lIns="91425" tIns="91425" rIns="91425" bIns="91425" anchor="t" anchorCtr="0">
            <a:noAutofit/>
          </a:bodyPr>
          <a:lstStyle>
            <a:lvl1pPr marL="457200" lvl="0" indent="-342900">
              <a:lnSpc>
                <a:spcPct val="120000"/>
              </a:lnSpc>
              <a:spcBef>
                <a:spcPts val="400"/>
              </a:spcBef>
              <a:spcAft>
                <a:spcPts val="400"/>
              </a:spcAft>
              <a:buSzPts val="1800"/>
              <a:buFont typeface="Verdana"/>
              <a:buChar char="●"/>
              <a:defRPr sz="1800">
                <a:latin typeface="Verdana"/>
                <a:ea typeface="Verdana"/>
                <a:cs typeface="Verdana"/>
                <a:sym typeface="Verdana"/>
              </a:defRPr>
            </a:lvl1pPr>
            <a:lvl2pPr marL="914400" lvl="1" indent="-342900">
              <a:spcBef>
                <a:spcPts val="1600"/>
              </a:spcBef>
              <a:spcAft>
                <a:spcPts val="0"/>
              </a:spcAft>
              <a:buSzPts val="1800"/>
              <a:buFont typeface="Verdana"/>
              <a:buChar char="○"/>
              <a:defRPr sz="1800">
                <a:latin typeface="Verdana"/>
                <a:ea typeface="Verdana"/>
                <a:cs typeface="Verdana"/>
                <a:sym typeface="Verdana"/>
              </a:defRPr>
            </a:lvl2pPr>
            <a:lvl3pPr marL="1371600" lvl="2" indent="-342900">
              <a:spcBef>
                <a:spcPts val="1600"/>
              </a:spcBef>
              <a:spcAft>
                <a:spcPts val="0"/>
              </a:spcAft>
              <a:buSzPts val="1800"/>
              <a:buFont typeface="Verdana"/>
              <a:buChar char="■"/>
              <a:defRPr sz="1800">
                <a:latin typeface="Verdana"/>
                <a:ea typeface="Verdana"/>
                <a:cs typeface="Verdana"/>
                <a:sym typeface="Verdana"/>
              </a:defRPr>
            </a:lvl3pPr>
            <a:lvl4pPr marL="1828800" lvl="3" indent="-342900">
              <a:spcBef>
                <a:spcPts val="1600"/>
              </a:spcBef>
              <a:spcAft>
                <a:spcPts val="0"/>
              </a:spcAft>
              <a:buSzPts val="1800"/>
              <a:buFont typeface="Verdana"/>
              <a:buChar char="●"/>
              <a:defRPr sz="1800">
                <a:latin typeface="Verdana"/>
                <a:ea typeface="Verdana"/>
                <a:cs typeface="Verdana"/>
                <a:sym typeface="Verdana"/>
              </a:defRPr>
            </a:lvl4pPr>
            <a:lvl5pPr marL="2286000" lvl="4" indent="-342900">
              <a:spcBef>
                <a:spcPts val="1600"/>
              </a:spcBef>
              <a:spcAft>
                <a:spcPts val="0"/>
              </a:spcAft>
              <a:buSzPts val="1800"/>
              <a:buFont typeface="Verdana"/>
              <a:buChar char="○"/>
              <a:defRPr sz="1800">
                <a:latin typeface="Verdana"/>
                <a:ea typeface="Verdana"/>
                <a:cs typeface="Verdana"/>
                <a:sym typeface="Verdana"/>
              </a:defRPr>
            </a:lvl5pPr>
            <a:lvl6pPr marL="2743200" lvl="5" indent="-342900">
              <a:spcBef>
                <a:spcPts val="1600"/>
              </a:spcBef>
              <a:spcAft>
                <a:spcPts val="0"/>
              </a:spcAft>
              <a:buSzPts val="1800"/>
              <a:buFont typeface="Verdana"/>
              <a:buChar char="■"/>
              <a:defRPr sz="1800">
                <a:latin typeface="Verdana"/>
                <a:ea typeface="Verdana"/>
                <a:cs typeface="Verdana"/>
                <a:sym typeface="Verdana"/>
              </a:defRPr>
            </a:lvl6pPr>
            <a:lvl7pPr marL="3200400" lvl="6" indent="-342900">
              <a:spcBef>
                <a:spcPts val="1600"/>
              </a:spcBef>
              <a:spcAft>
                <a:spcPts val="0"/>
              </a:spcAft>
              <a:buSzPts val="1800"/>
              <a:buFont typeface="Verdana"/>
              <a:buChar char="●"/>
              <a:defRPr sz="1800">
                <a:latin typeface="Verdana"/>
                <a:ea typeface="Verdana"/>
                <a:cs typeface="Verdana"/>
                <a:sym typeface="Verdana"/>
              </a:defRPr>
            </a:lvl7pPr>
            <a:lvl8pPr marL="3657600" lvl="7" indent="-342900">
              <a:spcBef>
                <a:spcPts val="1600"/>
              </a:spcBef>
              <a:spcAft>
                <a:spcPts val="0"/>
              </a:spcAft>
              <a:buSzPts val="1800"/>
              <a:buFont typeface="Verdana"/>
              <a:buChar char="○"/>
              <a:defRPr sz="1800">
                <a:latin typeface="Verdana"/>
                <a:ea typeface="Verdana"/>
                <a:cs typeface="Verdana"/>
                <a:sym typeface="Verdana"/>
              </a:defRPr>
            </a:lvl8pPr>
            <a:lvl9pPr marL="4114800" lvl="8" indent="-342900">
              <a:spcBef>
                <a:spcPts val="1600"/>
              </a:spcBef>
              <a:spcAft>
                <a:spcPts val="1600"/>
              </a:spcAft>
              <a:buSzPts val="1800"/>
              <a:buFont typeface="Verdana"/>
              <a:buChar char="■"/>
              <a:defRPr sz="1800">
                <a:latin typeface="Verdana"/>
                <a:ea typeface="Verdana"/>
                <a:cs typeface="Verdana"/>
                <a:sym typeface="Verdana"/>
              </a:defRPr>
            </a:lvl9pPr>
          </a:lstStyle>
          <a:p>
            <a:pPr lvl="0"/>
            <a:r>
              <a:rPr lang="en-US"/>
              <a:t>Click to edit Master text styles</a:t>
            </a:r>
          </a:p>
        </p:txBody>
      </p:sp>
      <p:sp>
        <p:nvSpPr>
          <p:cNvPr id="9" name="Google Shape;29;p4">
            <a:extLst>
              <a:ext uri="{FF2B5EF4-FFF2-40B4-BE49-F238E27FC236}">
                <a16:creationId xmlns:a16="http://schemas.microsoft.com/office/drawing/2014/main" id="{D34BD757-B64C-5341-9F8C-4C7B02691D88}"/>
              </a:ext>
            </a:extLst>
          </p:cNvPr>
          <p:cNvSpPr txBox="1">
            <a:spLocks noGrp="1"/>
          </p:cNvSpPr>
          <p:nvPr>
            <p:ph type="body" idx="10"/>
          </p:nvPr>
        </p:nvSpPr>
        <p:spPr>
          <a:xfrm>
            <a:off x="4296229" y="627063"/>
            <a:ext cx="4689829" cy="4385511"/>
          </a:xfrm>
          <a:prstGeom prst="rect">
            <a:avLst/>
          </a:prstGeom>
        </p:spPr>
        <p:txBody>
          <a:bodyPr spcFirstLastPara="1" wrap="square" lIns="91425" tIns="91425" rIns="91425" bIns="91425" anchor="t" anchorCtr="0">
            <a:noAutofit/>
          </a:bodyPr>
          <a:lstStyle>
            <a:lvl1pPr marL="457200" lvl="0" indent="-342900">
              <a:lnSpc>
                <a:spcPct val="120000"/>
              </a:lnSpc>
              <a:spcBef>
                <a:spcPts val="400"/>
              </a:spcBef>
              <a:spcAft>
                <a:spcPts val="400"/>
              </a:spcAft>
              <a:buSzPts val="1800"/>
              <a:buFont typeface="Verdana"/>
              <a:buChar char="●"/>
              <a:defRPr sz="1800">
                <a:latin typeface="Verdana"/>
                <a:ea typeface="Verdana"/>
                <a:cs typeface="Verdana"/>
                <a:sym typeface="Verdana"/>
              </a:defRPr>
            </a:lvl1pPr>
            <a:lvl2pPr marL="914400" lvl="1" indent="-342900">
              <a:spcBef>
                <a:spcPts val="1600"/>
              </a:spcBef>
              <a:spcAft>
                <a:spcPts val="0"/>
              </a:spcAft>
              <a:buSzPts val="1800"/>
              <a:buFont typeface="Verdana"/>
              <a:buChar char="○"/>
              <a:defRPr sz="1800">
                <a:latin typeface="Verdana"/>
                <a:ea typeface="Verdana"/>
                <a:cs typeface="Verdana"/>
                <a:sym typeface="Verdana"/>
              </a:defRPr>
            </a:lvl2pPr>
            <a:lvl3pPr marL="1371600" lvl="2" indent="-342900">
              <a:spcBef>
                <a:spcPts val="1600"/>
              </a:spcBef>
              <a:spcAft>
                <a:spcPts val="0"/>
              </a:spcAft>
              <a:buSzPts val="1800"/>
              <a:buFont typeface="Verdana"/>
              <a:buChar char="■"/>
              <a:defRPr sz="1800">
                <a:latin typeface="Verdana"/>
                <a:ea typeface="Verdana"/>
                <a:cs typeface="Verdana"/>
                <a:sym typeface="Verdana"/>
              </a:defRPr>
            </a:lvl3pPr>
            <a:lvl4pPr marL="1828800" lvl="3" indent="-342900">
              <a:spcBef>
                <a:spcPts val="1600"/>
              </a:spcBef>
              <a:spcAft>
                <a:spcPts val="0"/>
              </a:spcAft>
              <a:buSzPts val="1800"/>
              <a:buFont typeface="Verdana"/>
              <a:buChar char="●"/>
              <a:defRPr sz="1800">
                <a:latin typeface="Verdana"/>
                <a:ea typeface="Verdana"/>
                <a:cs typeface="Verdana"/>
                <a:sym typeface="Verdana"/>
              </a:defRPr>
            </a:lvl4pPr>
            <a:lvl5pPr marL="2286000" lvl="4" indent="-342900">
              <a:spcBef>
                <a:spcPts val="1600"/>
              </a:spcBef>
              <a:spcAft>
                <a:spcPts val="0"/>
              </a:spcAft>
              <a:buSzPts val="1800"/>
              <a:buFont typeface="Verdana"/>
              <a:buChar char="○"/>
              <a:defRPr sz="1800">
                <a:latin typeface="Verdana"/>
                <a:ea typeface="Verdana"/>
                <a:cs typeface="Verdana"/>
                <a:sym typeface="Verdana"/>
              </a:defRPr>
            </a:lvl5pPr>
            <a:lvl6pPr marL="2743200" lvl="5" indent="-342900">
              <a:spcBef>
                <a:spcPts val="1600"/>
              </a:spcBef>
              <a:spcAft>
                <a:spcPts val="0"/>
              </a:spcAft>
              <a:buSzPts val="1800"/>
              <a:buFont typeface="Verdana"/>
              <a:buChar char="■"/>
              <a:defRPr sz="1800">
                <a:latin typeface="Verdana"/>
                <a:ea typeface="Verdana"/>
                <a:cs typeface="Verdana"/>
                <a:sym typeface="Verdana"/>
              </a:defRPr>
            </a:lvl6pPr>
            <a:lvl7pPr marL="3200400" lvl="6" indent="-342900">
              <a:spcBef>
                <a:spcPts val="1600"/>
              </a:spcBef>
              <a:spcAft>
                <a:spcPts val="0"/>
              </a:spcAft>
              <a:buSzPts val="1800"/>
              <a:buFont typeface="Verdana"/>
              <a:buChar char="●"/>
              <a:defRPr sz="1800">
                <a:latin typeface="Verdana"/>
                <a:ea typeface="Verdana"/>
                <a:cs typeface="Verdana"/>
                <a:sym typeface="Verdana"/>
              </a:defRPr>
            </a:lvl7pPr>
            <a:lvl8pPr marL="3657600" lvl="7" indent="-342900">
              <a:spcBef>
                <a:spcPts val="1600"/>
              </a:spcBef>
              <a:spcAft>
                <a:spcPts val="0"/>
              </a:spcAft>
              <a:buSzPts val="1800"/>
              <a:buFont typeface="Verdana"/>
              <a:buChar char="○"/>
              <a:defRPr sz="1800">
                <a:latin typeface="Verdana"/>
                <a:ea typeface="Verdana"/>
                <a:cs typeface="Verdana"/>
                <a:sym typeface="Verdana"/>
              </a:defRPr>
            </a:lvl8pPr>
            <a:lvl9pPr marL="4114800" lvl="8" indent="-342900">
              <a:spcBef>
                <a:spcPts val="1600"/>
              </a:spcBef>
              <a:spcAft>
                <a:spcPts val="1600"/>
              </a:spcAft>
              <a:buSzPts val="1800"/>
              <a:buFont typeface="Verdana"/>
              <a:buChar char="■"/>
              <a:defRPr sz="1800">
                <a:latin typeface="Verdana"/>
                <a:ea typeface="Verdana"/>
                <a:cs typeface="Verdana"/>
                <a:sym typeface="Verdana"/>
              </a:defRPr>
            </a:lvl9pPr>
          </a:lstStyle>
          <a:p>
            <a:pPr lvl="0"/>
            <a:r>
              <a:rPr lang="en-US"/>
              <a:t>Click to edit Master text styles</a:t>
            </a:r>
          </a:p>
        </p:txBody>
      </p:sp>
      <p:sp>
        <p:nvSpPr>
          <p:cNvPr id="10" name="Google Shape;24;p4">
            <a:extLst>
              <a:ext uri="{FF2B5EF4-FFF2-40B4-BE49-F238E27FC236}">
                <a16:creationId xmlns:a16="http://schemas.microsoft.com/office/drawing/2014/main" id="{49AEFE09-D6C4-294D-92E1-61561C66FD7B}"/>
              </a:ext>
            </a:extLst>
          </p:cNvPr>
          <p:cNvSpPr/>
          <p:nvPr userDrawn="1"/>
        </p:nvSpPr>
        <p:spPr>
          <a:xfrm>
            <a:off x="4538749" y="66502"/>
            <a:ext cx="4447309" cy="646598"/>
          </a:xfrm>
          <a:prstGeom prst="rect">
            <a:avLst/>
          </a:prstGeom>
          <a:solidFill>
            <a:srgbClr val="FFC00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vi-VN" sz="3200">
              <a:latin typeface="Verdana" panose="020B0604030504040204" pitchFamily="34" charset="0"/>
              <a:ea typeface="Verdana" panose="020B0604030504040204" pitchFamily="34" charset="0"/>
              <a:cs typeface="Verdana" panose="020B0604030504040204" pitchFamily="34" charset="0"/>
            </a:endParaRPr>
          </a:p>
        </p:txBody>
      </p:sp>
      <p:sp>
        <p:nvSpPr>
          <p:cNvPr id="5" name="Text Placeholder 4">
            <a:extLst>
              <a:ext uri="{FF2B5EF4-FFF2-40B4-BE49-F238E27FC236}">
                <a16:creationId xmlns:a16="http://schemas.microsoft.com/office/drawing/2014/main" id="{F381435D-00D5-2E46-A966-68424C76CCC8}"/>
              </a:ext>
            </a:extLst>
          </p:cNvPr>
          <p:cNvSpPr>
            <a:spLocks noGrp="1"/>
          </p:cNvSpPr>
          <p:nvPr>
            <p:ph type="body" sz="quarter" idx="11" hasCustomPrompt="1"/>
          </p:nvPr>
        </p:nvSpPr>
        <p:spPr>
          <a:xfrm>
            <a:off x="210235" y="114030"/>
            <a:ext cx="3981439" cy="551538"/>
          </a:xfrm>
        </p:spPr>
        <p:txBody>
          <a:bodyPr vert="horz" anchor="ctr"/>
          <a:lstStyle>
            <a:lvl1pPr marL="72000" indent="0" algn="l">
              <a:lnSpc>
                <a:spcPct val="100000"/>
              </a:lnSpc>
              <a:buNone/>
              <a:defRPr sz="2600" b="1">
                <a:solidFill>
                  <a:schemeClr val="bg2"/>
                </a:solidFill>
              </a:defRPr>
            </a:lvl1pPr>
            <a:lvl2pPr marL="615950" indent="0">
              <a:buNone/>
              <a:defRPr/>
            </a:lvl2pPr>
          </a:lstStyle>
          <a:p>
            <a:pPr lvl="0"/>
            <a:r>
              <a:rPr lang="en-US"/>
              <a:t>Item A</a:t>
            </a:r>
          </a:p>
        </p:txBody>
      </p:sp>
      <p:sp>
        <p:nvSpPr>
          <p:cNvPr id="11" name="Text Placeholder 4">
            <a:extLst>
              <a:ext uri="{FF2B5EF4-FFF2-40B4-BE49-F238E27FC236}">
                <a16:creationId xmlns:a16="http://schemas.microsoft.com/office/drawing/2014/main" id="{8C80F61F-A519-434C-87D7-9ED7C5A064B8}"/>
              </a:ext>
            </a:extLst>
          </p:cNvPr>
          <p:cNvSpPr>
            <a:spLocks noGrp="1"/>
          </p:cNvSpPr>
          <p:nvPr>
            <p:ph type="body" sz="quarter" idx="12" hasCustomPrompt="1"/>
          </p:nvPr>
        </p:nvSpPr>
        <p:spPr>
          <a:xfrm>
            <a:off x="4651414" y="115327"/>
            <a:ext cx="4249825" cy="551538"/>
          </a:xfrm>
        </p:spPr>
        <p:txBody>
          <a:bodyPr vert="horz" anchor="ctr"/>
          <a:lstStyle>
            <a:lvl1pPr marL="72000" indent="0" algn="l">
              <a:lnSpc>
                <a:spcPct val="100000"/>
              </a:lnSpc>
              <a:buNone/>
              <a:defRPr sz="2600" b="1">
                <a:solidFill>
                  <a:schemeClr val="bg2"/>
                </a:solidFill>
              </a:defRPr>
            </a:lvl1pPr>
            <a:lvl2pPr marL="615950" indent="0">
              <a:buNone/>
              <a:defRPr/>
            </a:lvl2pPr>
          </a:lstStyle>
          <a:p>
            <a:pPr lvl="0"/>
            <a:r>
              <a:rPr lang="en-US"/>
              <a:t>Item B</a:t>
            </a:r>
          </a:p>
        </p:txBody>
      </p:sp>
    </p:spTree>
    <p:extLst>
      <p:ext uri="{BB962C8B-B14F-4D97-AF65-F5344CB8AC3E}">
        <p14:creationId xmlns:p14="http://schemas.microsoft.com/office/powerpoint/2010/main" val="1609961249"/>
      </p:ext>
    </p:extLst>
  </p:cSld>
  <p:clrMapOvr>
    <a:masterClrMapping/>
  </p:clrMapOvr>
  <p:extLst>
    <p:ext uri="{DCECCB84-F9BA-43D5-87BE-67443E8EF086}">
      <p15:sldGuideLst xmlns:p15="http://schemas.microsoft.com/office/powerpoint/2012/main">
        <p15:guide id="1" orient="horz" pos="395" userDrawn="1">
          <p15:clr>
            <a:srgbClr val="FBAE40"/>
          </p15:clr>
        </p15:guide>
        <p15:guide id="2" pos="288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EmptyWhite">
    <p:spTree>
      <p:nvGrpSpPr>
        <p:cNvPr id="1" name=""/>
        <p:cNvGrpSpPr/>
        <p:nvPr/>
      </p:nvGrpSpPr>
      <p:grpSpPr>
        <a:xfrm>
          <a:off x="0" y="0"/>
          <a:ext cx="0" cy="0"/>
          <a:chOff x="0" y="0"/>
          <a:chExt cx="0" cy="0"/>
        </a:xfrm>
      </p:grpSpPr>
    </p:spTree>
    <p:extLst>
      <p:ext uri="{BB962C8B-B14F-4D97-AF65-F5344CB8AC3E}">
        <p14:creationId xmlns:p14="http://schemas.microsoft.com/office/powerpoint/2010/main" val="2907702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EmptyWhite">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ECA6B3A-911E-F24D-BB0D-EA968747D6D5}"/>
              </a:ext>
            </a:extLst>
          </p:cNvPr>
          <p:cNvSpPr>
            <a:spLocks noGrp="1"/>
          </p:cNvSpPr>
          <p:nvPr>
            <p:ph sz="quarter" idx="10"/>
          </p:nvPr>
        </p:nvSpPr>
        <p:spPr>
          <a:xfrm>
            <a:off x="179173" y="191530"/>
            <a:ext cx="8748584" cy="47758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625645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EmptyBlack">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630798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EmptyBlack">
    <p:bg>
      <p:bgPr>
        <a:solidFill>
          <a:schemeClr val="bg2"/>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9B192DB-C740-4947-A40F-B2CB5B7A4A47}"/>
              </a:ext>
            </a:extLst>
          </p:cNvPr>
          <p:cNvSpPr>
            <a:spLocks noGrp="1"/>
          </p:cNvSpPr>
          <p:nvPr>
            <p:ph sz="quarter" idx="10"/>
          </p:nvPr>
        </p:nvSpPr>
        <p:spPr>
          <a:xfrm>
            <a:off x="192088" y="203200"/>
            <a:ext cx="8729662" cy="4826000"/>
          </a:xfrm>
        </p:spPr>
        <p:txBody>
          <a:bodyPr/>
          <a:lstStyle>
            <a:lvl1pPr>
              <a:lnSpc>
                <a:spcPct val="120000"/>
              </a:lnSpc>
              <a:spcBef>
                <a:spcPts val="600"/>
              </a:spcBef>
              <a:spcAft>
                <a:spcPts val="600"/>
              </a:spcAft>
              <a:defRPr sz="2800">
                <a:solidFill>
                  <a:schemeClr val="bg1"/>
                </a:solidFill>
              </a:defRPr>
            </a:lvl1pPr>
            <a:lvl2pPr>
              <a:lnSpc>
                <a:spcPct val="120000"/>
              </a:lnSpc>
              <a:spcBef>
                <a:spcPts val="600"/>
              </a:spcBef>
              <a:spcAft>
                <a:spcPts val="600"/>
              </a:spcAft>
              <a:defRPr sz="2400">
                <a:solidFill>
                  <a:schemeClr val="bg1"/>
                </a:solidFill>
              </a:defRPr>
            </a:lvl2pPr>
            <a:lvl3pPr>
              <a:lnSpc>
                <a:spcPct val="120000"/>
              </a:lnSpc>
              <a:spcBef>
                <a:spcPts val="600"/>
              </a:spcBef>
              <a:spcAft>
                <a:spcPts val="600"/>
              </a:spcAft>
              <a:defRPr sz="2400">
                <a:solidFill>
                  <a:schemeClr val="bg1"/>
                </a:solidFill>
              </a:defRPr>
            </a:lvl3pPr>
            <a:lvl4pPr>
              <a:lnSpc>
                <a:spcPct val="120000"/>
              </a:lnSpc>
              <a:spcBef>
                <a:spcPts val="600"/>
              </a:spcBef>
              <a:spcAft>
                <a:spcPts val="600"/>
              </a:spcAft>
              <a:defRPr sz="2400">
                <a:solidFill>
                  <a:schemeClr val="bg1"/>
                </a:solidFill>
              </a:defRPr>
            </a:lvl4pPr>
            <a:lvl5pPr>
              <a:lnSpc>
                <a:spcPct val="120000"/>
              </a:lnSpc>
              <a:spcBef>
                <a:spcPts val="600"/>
              </a:spcBef>
              <a:spcAft>
                <a:spcPts val="600"/>
              </a:spcAft>
              <a:defRPr sz="2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790151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SzPts val="2800"/>
              <a:buFont typeface="Verdana"/>
              <a:buNone/>
              <a:defRPr sz="2800" b="1">
                <a:latin typeface="Verdana"/>
                <a:ea typeface="Verdana"/>
                <a:cs typeface="Verdana"/>
                <a:sym typeface="Verdana"/>
              </a:defRPr>
            </a:lvl1pPr>
            <a:lvl2pPr lvl="1">
              <a:spcBef>
                <a:spcPts val="0"/>
              </a:spcBef>
              <a:spcAft>
                <a:spcPts val="0"/>
              </a:spcAft>
              <a:buSzPts val="2800"/>
              <a:buFont typeface="Raleway"/>
              <a:buNone/>
              <a:defRPr sz="2800" b="1">
                <a:latin typeface="Raleway"/>
                <a:ea typeface="Raleway"/>
                <a:cs typeface="Raleway"/>
                <a:sym typeface="Raleway"/>
              </a:defRPr>
            </a:lvl2pPr>
            <a:lvl3pPr lvl="2">
              <a:spcBef>
                <a:spcPts val="0"/>
              </a:spcBef>
              <a:spcAft>
                <a:spcPts val="0"/>
              </a:spcAft>
              <a:buSzPts val="2800"/>
              <a:buFont typeface="Raleway"/>
              <a:buNone/>
              <a:defRPr sz="2800" b="1">
                <a:latin typeface="Raleway"/>
                <a:ea typeface="Raleway"/>
                <a:cs typeface="Raleway"/>
                <a:sym typeface="Raleway"/>
              </a:defRPr>
            </a:lvl3pPr>
            <a:lvl4pPr lvl="3">
              <a:spcBef>
                <a:spcPts val="0"/>
              </a:spcBef>
              <a:spcAft>
                <a:spcPts val="0"/>
              </a:spcAft>
              <a:buSzPts val="2800"/>
              <a:buFont typeface="Raleway"/>
              <a:buNone/>
              <a:defRPr sz="2800" b="1">
                <a:latin typeface="Raleway"/>
                <a:ea typeface="Raleway"/>
                <a:cs typeface="Raleway"/>
                <a:sym typeface="Raleway"/>
              </a:defRPr>
            </a:lvl4pPr>
            <a:lvl5pPr lvl="4">
              <a:spcBef>
                <a:spcPts val="0"/>
              </a:spcBef>
              <a:spcAft>
                <a:spcPts val="0"/>
              </a:spcAft>
              <a:buSzPts val="2800"/>
              <a:buFont typeface="Raleway"/>
              <a:buNone/>
              <a:defRPr sz="2800" b="1">
                <a:latin typeface="Raleway"/>
                <a:ea typeface="Raleway"/>
                <a:cs typeface="Raleway"/>
                <a:sym typeface="Raleway"/>
              </a:defRPr>
            </a:lvl5pPr>
            <a:lvl6pPr lvl="5">
              <a:spcBef>
                <a:spcPts val="0"/>
              </a:spcBef>
              <a:spcAft>
                <a:spcPts val="0"/>
              </a:spcAft>
              <a:buSzPts val="2800"/>
              <a:buFont typeface="Raleway"/>
              <a:buNone/>
              <a:defRPr sz="2800" b="1">
                <a:latin typeface="Raleway"/>
                <a:ea typeface="Raleway"/>
                <a:cs typeface="Raleway"/>
                <a:sym typeface="Raleway"/>
              </a:defRPr>
            </a:lvl6pPr>
            <a:lvl7pPr lvl="6">
              <a:spcBef>
                <a:spcPts val="0"/>
              </a:spcBef>
              <a:spcAft>
                <a:spcPts val="0"/>
              </a:spcAft>
              <a:buSzPts val="2800"/>
              <a:buFont typeface="Raleway"/>
              <a:buNone/>
              <a:defRPr sz="2800" b="1">
                <a:latin typeface="Raleway"/>
                <a:ea typeface="Raleway"/>
                <a:cs typeface="Raleway"/>
                <a:sym typeface="Raleway"/>
              </a:defRPr>
            </a:lvl7pPr>
            <a:lvl8pPr lvl="7">
              <a:spcBef>
                <a:spcPts val="0"/>
              </a:spcBef>
              <a:spcAft>
                <a:spcPts val="0"/>
              </a:spcAft>
              <a:buSzPts val="2800"/>
              <a:buFont typeface="Raleway"/>
              <a:buNone/>
              <a:defRPr sz="2800" b="1">
                <a:latin typeface="Raleway"/>
                <a:ea typeface="Raleway"/>
                <a:cs typeface="Raleway"/>
                <a:sym typeface="Raleway"/>
              </a:defRPr>
            </a:lvl8pPr>
            <a:lvl9pPr lvl="8">
              <a:spcBef>
                <a:spcPts val="0"/>
              </a:spcBef>
              <a:spcAft>
                <a:spcPts val="0"/>
              </a:spcAft>
              <a:buSzPts val="2800"/>
              <a:buFont typeface="Raleway"/>
              <a:buNone/>
              <a:defRPr sz="2800" b="1">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accent1"/>
              </a:buClr>
              <a:buSzPts val="1300"/>
              <a:buFont typeface="Verdana"/>
              <a:buChar char="●"/>
              <a:defRPr sz="1300">
                <a:solidFill>
                  <a:schemeClr val="accent1"/>
                </a:solidFill>
                <a:latin typeface="Verdana"/>
                <a:ea typeface="Verdana"/>
                <a:cs typeface="Verdana"/>
                <a:sym typeface="Verdana"/>
              </a:defRPr>
            </a:lvl1pPr>
            <a:lvl2pPr marL="914400" lvl="1" indent="-298450">
              <a:lnSpc>
                <a:spcPct val="115000"/>
              </a:lnSpc>
              <a:spcBef>
                <a:spcPts val="1600"/>
              </a:spcBef>
              <a:spcAft>
                <a:spcPts val="0"/>
              </a:spcAft>
              <a:buClr>
                <a:schemeClr val="accent1"/>
              </a:buClr>
              <a:buSzPts val="1100"/>
              <a:buFont typeface="Verdana"/>
              <a:buChar char="○"/>
              <a:defRPr sz="1100">
                <a:solidFill>
                  <a:schemeClr val="accent1"/>
                </a:solidFill>
                <a:latin typeface="Verdana"/>
                <a:ea typeface="Verdana"/>
                <a:cs typeface="Verdana"/>
                <a:sym typeface="Verdana"/>
              </a:defRPr>
            </a:lvl2pPr>
            <a:lvl3pPr marL="1371600" lvl="2" indent="-298450">
              <a:lnSpc>
                <a:spcPct val="115000"/>
              </a:lnSpc>
              <a:spcBef>
                <a:spcPts val="1600"/>
              </a:spcBef>
              <a:spcAft>
                <a:spcPts val="0"/>
              </a:spcAft>
              <a:buClr>
                <a:schemeClr val="accent1"/>
              </a:buClr>
              <a:buSzPts val="1100"/>
              <a:buFont typeface="Verdana"/>
              <a:buChar char="■"/>
              <a:defRPr sz="1100">
                <a:solidFill>
                  <a:schemeClr val="accent1"/>
                </a:solidFill>
                <a:latin typeface="Verdana"/>
                <a:ea typeface="Verdana"/>
                <a:cs typeface="Verdana"/>
                <a:sym typeface="Verdana"/>
              </a:defRPr>
            </a:lvl3pPr>
            <a:lvl4pPr marL="1828800" lvl="3" indent="-298450">
              <a:lnSpc>
                <a:spcPct val="115000"/>
              </a:lnSpc>
              <a:spcBef>
                <a:spcPts val="1600"/>
              </a:spcBef>
              <a:spcAft>
                <a:spcPts val="0"/>
              </a:spcAft>
              <a:buClr>
                <a:schemeClr val="accent1"/>
              </a:buClr>
              <a:buSzPts val="1100"/>
              <a:buFont typeface="Verdana"/>
              <a:buChar char="●"/>
              <a:defRPr sz="1100">
                <a:solidFill>
                  <a:schemeClr val="accent1"/>
                </a:solidFill>
                <a:latin typeface="Verdana"/>
                <a:ea typeface="Verdana"/>
                <a:cs typeface="Verdana"/>
                <a:sym typeface="Verdana"/>
              </a:defRPr>
            </a:lvl4pPr>
            <a:lvl5pPr marL="2286000" lvl="4" indent="-298450">
              <a:lnSpc>
                <a:spcPct val="115000"/>
              </a:lnSpc>
              <a:spcBef>
                <a:spcPts val="1600"/>
              </a:spcBef>
              <a:spcAft>
                <a:spcPts val="0"/>
              </a:spcAft>
              <a:buClr>
                <a:schemeClr val="accent1"/>
              </a:buClr>
              <a:buSzPts val="1100"/>
              <a:buFont typeface="Verdana"/>
              <a:buChar char="○"/>
              <a:defRPr sz="1100">
                <a:solidFill>
                  <a:schemeClr val="accent1"/>
                </a:solidFill>
                <a:latin typeface="Verdana"/>
                <a:ea typeface="Verdana"/>
                <a:cs typeface="Verdana"/>
                <a:sym typeface="Verdana"/>
              </a:defRPr>
            </a:lvl5pPr>
            <a:lvl6pPr marL="2743200" lvl="5" indent="-298450">
              <a:lnSpc>
                <a:spcPct val="115000"/>
              </a:lnSpc>
              <a:spcBef>
                <a:spcPts val="1600"/>
              </a:spcBef>
              <a:spcAft>
                <a:spcPts val="0"/>
              </a:spcAft>
              <a:buClr>
                <a:schemeClr val="accent1"/>
              </a:buClr>
              <a:buSzPts val="1100"/>
              <a:buFont typeface="Verdana"/>
              <a:buChar char="■"/>
              <a:defRPr sz="1100">
                <a:solidFill>
                  <a:schemeClr val="accent1"/>
                </a:solidFill>
                <a:latin typeface="Verdana"/>
                <a:ea typeface="Verdana"/>
                <a:cs typeface="Verdana"/>
                <a:sym typeface="Verdana"/>
              </a:defRPr>
            </a:lvl6pPr>
            <a:lvl7pPr marL="3200400" lvl="6" indent="-298450">
              <a:lnSpc>
                <a:spcPct val="115000"/>
              </a:lnSpc>
              <a:spcBef>
                <a:spcPts val="1600"/>
              </a:spcBef>
              <a:spcAft>
                <a:spcPts val="0"/>
              </a:spcAft>
              <a:buClr>
                <a:schemeClr val="accent1"/>
              </a:buClr>
              <a:buSzPts val="1100"/>
              <a:buFont typeface="Verdana"/>
              <a:buChar char="●"/>
              <a:defRPr sz="1100">
                <a:solidFill>
                  <a:schemeClr val="accent1"/>
                </a:solidFill>
                <a:latin typeface="Verdana"/>
                <a:ea typeface="Verdana"/>
                <a:cs typeface="Verdana"/>
                <a:sym typeface="Verdana"/>
              </a:defRPr>
            </a:lvl7pPr>
            <a:lvl8pPr marL="3657600" lvl="7" indent="-298450">
              <a:lnSpc>
                <a:spcPct val="115000"/>
              </a:lnSpc>
              <a:spcBef>
                <a:spcPts val="1600"/>
              </a:spcBef>
              <a:spcAft>
                <a:spcPts val="0"/>
              </a:spcAft>
              <a:buClr>
                <a:schemeClr val="accent1"/>
              </a:buClr>
              <a:buSzPts val="1100"/>
              <a:buFont typeface="Verdana"/>
              <a:buChar char="○"/>
              <a:defRPr sz="1100">
                <a:solidFill>
                  <a:schemeClr val="accent1"/>
                </a:solidFill>
                <a:latin typeface="Verdana"/>
                <a:ea typeface="Verdana"/>
                <a:cs typeface="Verdana"/>
                <a:sym typeface="Verdana"/>
              </a:defRPr>
            </a:lvl8pPr>
            <a:lvl9pPr marL="4114800" lvl="8" indent="-298450">
              <a:lnSpc>
                <a:spcPct val="115000"/>
              </a:lnSpc>
              <a:spcBef>
                <a:spcPts val="1600"/>
              </a:spcBef>
              <a:spcAft>
                <a:spcPts val="1600"/>
              </a:spcAft>
              <a:buClr>
                <a:schemeClr val="accent1"/>
              </a:buClr>
              <a:buSzPts val="1100"/>
              <a:buFont typeface="Verdana"/>
              <a:buChar char="■"/>
              <a:defRPr sz="1100">
                <a:solidFill>
                  <a:schemeClr val="accent1"/>
                </a:solidFill>
                <a:latin typeface="Verdana"/>
                <a:ea typeface="Verdana"/>
                <a:cs typeface="Verdana"/>
                <a:sym typeface="Verdana"/>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81" r:id="rId2"/>
    <p:sldLayoutId id="2147483687" r:id="rId3"/>
    <p:sldLayoutId id="2147483663" r:id="rId4"/>
    <p:sldLayoutId id="2147483682" r:id="rId5"/>
    <p:sldLayoutId id="2147483683" r:id="rId6"/>
    <p:sldLayoutId id="2147483688" r:id="rId7"/>
    <p:sldLayoutId id="2147483684" r:id="rId8"/>
    <p:sldLayoutId id="2147483689" r:id="rId9"/>
    <p:sldLayoutId id="2147483652" r:id="rId10"/>
    <p:sldLayoutId id="2147483685" r:id="rId11"/>
    <p:sldLayoutId id="2147483686" r:id="rId12"/>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ctrTitle"/>
          </p:nvPr>
        </p:nvSpPr>
        <p:spPr>
          <a:xfrm>
            <a:off x="412350" y="1322450"/>
            <a:ext cx="8214300" cy="1664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Lập trình JPA</a:t>
            </a:r>
            <a:endParaRPr/>
          </a:p>
        </p:txBody>
      </p:sp>
      <p:sp>
        <p:nvSpPr>
          <p:cNvPr id="87" name="Google Shape;87;p13"/>
          <p:cNvSpPr txBox="1">
            <a:spLocks noGrp="1"/>
          </p:cNvSpPr>
          <p:nvPr>
            <p:ph type="subTitle" idx="1"/>
          </p:nvPr>
        </p:nvSpPr>
        <p:spPr>
          <a:xfrm>
            <a:off x="575125" y="3172900"/>
            <a:ext cx="7842600" cy="11070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br>
              <a:rPr lang="en" sz="1800">
                <a:solidFill>
                  <a:srgbClr val="000000"/>
                </a:solidFill>
              </a:rPr>
            </a:br>
            <a:r>
              <a:rPr lang="en" sz="1800">
                <a:solidFill>
                  <a:srgbClr val="000000"/>
                </a:solidFill>
              </a:rPr>
              <a:t>cuong@techmaster.vn</a:t>
            </a:r>
            <a:endParaRPr sz="1800">
              <a:solidFill>
                <a:srgbClr val="000000"/>
              </a:solidFill>
            </a:endParaRPr>
          </a:p>
        </p:txBody>
      </p:sp>
      <p:pic>
        <p:nvPicPr>
          <p:cNvPr id="88" name="Google Shape;88;p13"/>
          <p:cNvPicPr preferRelativeResize="0"/>
          <p:nvPr/>
        </p:nvPicPr>
        <p:blipFill>
          <a:blip r:embed="rId3">
            <a:alphaModFix/>
          </a:blip>
          <a:stretch>
            <a:fillRect/>
          </a:stretch>
        </p:blipFill>
        <p:spPr>
          <a:xfrm>
            <a:off x="7917543" y="50801"/>
            <a:ext cx="1121908" cy="391886"/>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F855798-7426-724E-BFC4-001C117BA63A}"/>
              </a:ext>
            </a:extLst>
          </p:cNvPr>
          <p:cNvSpPr/>
          <p:nvPr/>
        </p:nvSpPr>
        <p:spPr>
          <a:xfrm>
            <a:off x="0" y="1197197"/>
            <a:ext cx="9144000" cy="2779928"/>
          </a:xfrm>
          <a:prstGeom prst="rect">
            <a:avLst/>
          </a:prstGeom>
          <a:solidFill>
            <a:schemeClr val="bg2"/>
          </a:solidFill>
        </p:spPr>
        <p:txBody>
          <a:bodyPr wrap="square">
            <a:spAutoFit/>
          </a:bodyPr>
          <a:lstStyle/>
          <a:p>
            <a:pPr>
              <a:lnSpc>
                <a:spcPct val="200000"/>
              </a:lnSpc>
            </a:pPr>
            <a:r>
              <a:rPr lang="en-US" sz="1800">
                <a:solidFill>
                  <a:srgbClr val="569CD6"/>
                </a:solidFill>
                <a:latin typeface="RobotoMono Nerd Font" pitchFamily="2" charset="0"/>
                <a:ea typeface="RobotoMono Nerd Font" pitchFamily="2" charset="0"/>
              </a:rPr>
              <a:t>spring.jpa.properties.hibernate.hbm2ddl.import_files</a:t>
            </a:r>
            <a:r>
              <a:rPr lang="en-US" sz="1800">
                <a:solidFill>
                  <a:srgbClr val="D4D4D4"/>
                </a:solidFill>
                <a:latin typeface="RobotoMono Nerd Font" pitchFamily="2" charset="0"/>
                <a:ea typeface="RobotoMono Nerd Font" pitchFamily="2" charset="0"/>
              </a:rPr>
              <a:t>=f_post.sql,naturalperson.sql,person.sql </a:t>
            </a:r>
            <a:r>
              <a:rPr lang="en-US" sz="1800">
                <a:solidFill>
                  <a:srgbClr val="92D050"/>
                </a:solidFill>
                <a:latin typeface="RobotoMono Nerd Font" pitchFamily="2" charset="0"/>
                <a:ea typeface="RobotoMono Nerd Font" pitchFamily="2" charset="0"/>
              </a:rPr>
              <a:t>//chèn dữ lieu ban đầu vào bảng</a:t>
            </a:r>
          </a:p>
          <a:p>
            <a:pPr>
              <a:lnSpc>
                <a:spcPct val="200000"/>
              </a:lnSpc>
            </a:pPr>
            <a:r>
              <a:rPr lang="en-US" sz="1800">
                <a:solidFill>
                  <a:srgbClr val="569CD6"/>
                </a:solidFill>
                <a:latin typeface="RobotoMono Nerd Font" pitchFamily="2" charset="0"/>
                <a:ea typeface="RobotoMono Nerd Font" pitchFamily="2" charset="0"/>
              </a:rPr>
              <a:t>spring.jpa.hibernate.ddl-auto</a:t>
            </a:r>
            <a:r>
              <a:rPr lang="en-US" sz="1800">
                <a:solidFill>
                  <a:srgbClr val="D4D4D4"/>
                </a:solidFill>
                <a:latin typeface="RobotoMono Nerd Font" pitchFamily="2" charset="0"/>
                <a:ea typeface="RobotoMono Nerd Font" pitchFamily="2" charset="0"/>
              </a:rPr>
              <a:t>=create </a:t>
            </a:r>
            <a:r>
              <a:rPr lang="en-US" sz="1800">
                <a:solidFill>
                  <a:srgbClr val="92D050"/>
                </a:solidFill>
                <a:latin typeface="RobotoMono Nerd Font" pitchFamily="2" charset="0"/>
                <a:ea typeface="RobotoMono Nerd Font" pitchFamily="2" charset="0"/>
              </a:rPr>
              <a:t>//tự động tạo bảng</a:t>
            </a:r>
          </a:p>
          <a:p>
            <a:pPr>
              <a:lnSpc>
                <a:spcPct val="200000"/>
              </a:lnSpc>
            </a:pPr>
            <a:r>
              <a:rPr lang="en-US" sz="1800">
                <a:solidFill>
                  <a:srgbClr val="569CD6"/>
                </a:solidFill>
                <a:latin typeface="RobotoMono Nerd Font" pitchFamily="2" charset="0"/>
                <a:ea typeface="RobotoMono Nerd Font" pitchFamily="2" charset="0"/>
              </a:rPr>
              <a:t>spring.jpa.show-sql</a:t>
            </a:r>
            <a:r>
              <a:rPr lang="en-US" sz="1800">
                <a:solidFill>
                  <a:srgbClr val="D4D4D4"/>
                </a:solidFill>
                <a:latin typeface="RobotoMono Nerd Font" pitchFamily="2" charset="0"/>
                <a:ea typeface="RobotoMono Nerd Font" pitchFamily="2" charset="0"/>
              </a:rPr>
              <a:t>=false </a:t>
            </a:r>
            <a:r>
              <a:rPr lang="en-US" sz="1800">
                <a:solidFill>
                  <a:srgbClr val="92D050"/>
                </a:solidFill>
                <a:latin typeface="RobotoMono Nerd Font" pitchFamily="2" charset="0"/>
                <a:ea typeface="RobotoMono Nerd Font" pitchFamily="2" charset="0"/>
              </a:rPr>
              <a:t>//hiển thị câu lệnh SQL trong console</a:t>
            </a:r>
          </a:p>
          <a:p>
            <a:pPr>
              <a:lnSpc>
                <a:spcPct val="200000"/>
              </a:lnSpc>
            </a:pPr>
            <a:r>
              <a:rPr lang="en-US" sz="1800">
                <a:solidFill>
                  <a:srgbClr val="569CD6"/>
                </a:solidFill>
                <a:latin typeface="RobotoMono Nerd Font" pitchFamily="2" charset="0"/>
                <a:ea typeface="RobotoMono Nerd Font" pitchFamily="2" charset="0"/>
              </a:rPr>
              <a:t>spring.jpa.properties.hibernate.format_sql</a:t>
            </a:r>
            <a:r>
              <a:rPr lang="en-US" sz="1800">
                <a:solidFill>
                  <a:srgbClr val="D4D4D4"/>
                </a:solidFill>
                <a:latin typeface="RobotoMono Nerd Font" pitchFamily="2" charset="0"/>
                <a:ea typeface="RobotoMono Nerd Font" pitchFamily="2" charset="0"/>
              </a:rPr>
              <a:t>=false</a:t>
            </a:r>
          </a:p>
        </p:txBody>
      </p:sp>
      <p:sp>
        <p:nvSpPr>
          <p:cNvPr id="4" name="TextBox 3">
            <a:extLst>
              <a:ext uri="{FF2B5EF4-FFF2-40B4-BE49-F238E27FC236}">
                <a16:creationId xmlns:a16="http://schemas.microsoft.com/office/drawing/2014/main" id="{6C66D585-54CE-D146-823D-D8740213969D}"/>
              </a:ext>
            </a:extLst>
          </p:cNvPr>
          <p:cNvSpPr txBox="1"/>
          <p:nvPr/>
        </p:nvSpPr>
        <p:spPr>
          <a:xfrm>
            <a:off x="279610" y="483650"/>
            <a:ext cx="8315097" cy="307777"/>
          </a:xfrm>
          <a:prstGeom prst="rect">
            <a:avLst/>
          </a:prstGeom>
          <a:noFill/>
        </p:spPr>
        <p:txBody>
          <a:bodyPr wrap="none" rtlCol="0">
            <a:spAutoFit/>
          </a:bodyPr>
          <a:lstStyle/>
          <a:p>
            <a:r>
              <a:rPr lang="en-US"/>
              <a:t>a</a:t>
            </a:r>
            <a:r>
              <a:rPr lang="en-VN"/>
              <a:t>pplication.properties chỉ nên lưu những cấu hình chung có thể áp dụng cho các loại CSDL khác nhau</a:t>
            </a:r>
          </a:p>
        </p:txBody>
      </p:sp>
    </p:spTree>
    <p:extLst>
      <p:ext uri="{BB962C8B-B14F-4D97-AF65-F5344CB8AC3E}">
        <p14:creationId xmlns:p14="http://schemas.microsoft.com/office/powerpoint/2010/main" val="41004980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D530BAF-309B-804E-8FA4-EACFFC67DEC9}"/>
              </a:ext>
            </a:extLst>
          </p:cNvPr>
          <p:cNvSpPr/>
          <p:nvPr/>
        </p:nvSpPr>
        <p:spPr>
          <a:xfrm>
            <a:off x="1" y="1127261"/>
            <a:ext cx="9143999" cy="3333926"/>
          </a:xfrm>
          <a:prstGeom prst="rect">
            <a:avLst/>
          </a:prstGeom>
          <a:solidFill>
            <a:schemeClr val="bg2"/>
          </a:solidFill>
        </p:spPr>
        <p:txBody>
          <a:bodyPr wrap="square">
            <a:spAutoFit/>
          </a:bodyPr>
          <a:lstStyle/>
          <a:p>
            <a:pPr>
              <a:lnSpc>
                <a:spcPct val="200000"/>
              </a:lnSpc>
            </a:pPr>
            <a:r>
              <a:rPr lang="en-US" sz="1800">
                <a:solidFill>
                  <a:srgbClr val="569CD6"/>
                </a:solidFill>
                <a:latin typeface="RobotoMono Nerd Font" pitchFamily="2" charset="0"/>
                <a:ea typeface="RobotoMono Nerd Font" pitchFamily="2" charset="0"/>
              </a:rPr>
              <a:t>spring.datasource.url</a:t>
            </a:r>
            <a:r>
              <a:rPr lang="en-US" sz="1800">
                <a:solidFill>
                  <a:srgbClr val="D4D4D4"/>
                </a:solidFill>
                <a:latin typeface="RobotoMono Nerd Font" pitchFamily="2" charset="0"/>
                <a:ea typeface="RobotoMono Nerd Font" pitchFamily="2" charset="0"/>
              </a:rPr>
              <a:t>=jdbc:h2:mem:test</a:t>
            </a:r>
          </a:p>
          <a:p>
            <a:pPr>
              <a:lnSpc>
                <a:spcPct val="200000"/>
              </a:lnSpc>
            </a:pPr>
            <a:r>
              <a:rPr lang="en-US" sz="1800">
                <a:solidFill>
                  <a:srgbClr val="569CD6"/>
                </a:solidFill>
                <a:latin typeface="RobotoMono Nerd Font" pitchFamily="2" charset="0"/>
                <a:ea typeface="RobotoMono Nerd Font" pitchFamily="2" charset="0"/>
              </a:rPr>
              <a:t>spring.datasource.driverClassName</a:t>
            </a:r>
            <a:r>
              <a:rPr lang="en-US" sz="1800">
                <a:solidFill>
                  <a:srgbClr val="D4D4D4"/>
                </a:solidFill>
                <a:latin typeface="RobotoMono Nerd Font" pitchFamily="2" charset="0"/>
                <a:ea typeface="RobotoMono Nerd Font" pitchFamily="2" charset="0"/>
              </a:rPr>
              <a:t>=org.h2.Driver</a:t>
            </a:r>
          </a:p>
          <a:p>
            <a:pPr>
              <a:lnSpc>
                <a:spcPct val="200000"/>
              </a:lnSpc>
            </a:pPr>
            <a:r>
              <a:rPr lang="en-US" sz="1800">
                <a:solidFill>
                  <a:srgbClr val="569CD6"/>
                </a:solidFill>
                <a:latin typeface="RobotoMono Nerd Font" pitchFamily="2" charset="0"/>
                <a:ea typeface="RobotoMono Nerd Font" pitchFamily="2" charset="0"/>
              </a:rPr>
              <a:t>spring.datasource.username</a:t>
            </a:r>
            <a:r>
              <a:rPr lang="en-US" sz="1800">
                <a:solidFill>
                  <a:srgbClr val="D4D4D4"/>
                </a:solidFill>
                <a:latin typeface="RobotoMono Nerd Font" pitchFamily="2" charset="0"/>
                <a:ea typeface="RobotoMono Nerd Font" pitchFamily="2" charset="0"/>
              </a:rPr>
              <a:t>=sa</a:t>
            </a:r>
          </a:p>
          <a:p>
            <a:pPr>
              <a:lnSpc>
                <a:spcPct val="200000"/>
              </a:lnSpc>
            </a:pPr>
            <a:r>
              <a:rPr lang="en-US" sz="1800">
                <a:solidFill>
                  <a:srgbClr val="569CD6"/>
                </a:solidFill>
                <a:latin typeface="RobotoMono Nerd Font" pitchFamily="2" charset="0"/>
                <a:ea typeface="RobotoMono Nerd Font" pitchFamily="2" charset="0"/>
              </a:rPr>
              <a:t>spring.datasource.password</a:t>
            </a:r>
            <a:r>
              <a:rPr lang="en-US" sz="1800">
                <a:solidFill>
                  <a:srgbClr val="D4D4D4"/>
                </a:solidFill>
                <a:latin typeface="RobotoMono Nerd Font" pitchFamily="2" charset="0"/>
                <a:ea typeface="RobotoMono Nerd Font" pitchFamily="2" charset="0"/>
              </a:rPr>
              <a:t>=</a:t>
            </a:r>
            <a:r>
              <a:rPr lang="en-US" sz="1800">
                <a:solidFill>
                  <a:srgbClr val="B5CEA8"/>
                </a:solidFill>
                <a:latin typeface="RobotoMono Nerd Font" pitchFamily="2" charset="0"/>
                <a:ea typeface="RobotoMono Nerd Font" pitchFamily="2" charset="0"/>
              </a:rPr>
              <a:t>123</a:t>
            </a:r>
            <a:endParaRPr lang="en-US" sz="1800">
              <a:solidFill>
                <a:srgbClr val="D4D4D4"/>
              </a:solidFill>
              <a:latin typeface="RobotoMono Nerd Font" pitchFamily="2" charset="0"/>
              <a:ea typeface="RobotoMono Nerd Font" pitchFamily="2" charset="0"/>
            </a:endParaRPr>
          </a:p>
          <a:p>
            <a:pPr>
              <a:lnSpc>
                <a:spcPct val="200000"/>
              </a:lnSpc>
            </a:pPr>
            <a:r>
              <a:rPr lang="en-US" sz="1800">
                <a:solidFill>
                  <a:srgbClr val="569CD6"/>
                </a:solidFill>
                <a:latin typeface="RobotoMono Nerd Font" pitchFamily="2" charset="0"/>
                <a:ea typeface="RobotoMono Nerd Font" pitchFamily="2" charset="0"/>
              </a:rPr>
              <a:t>spring.jpa.database-platform</a:t>
            </a:r>
            <a:r>
              <a:rPr lang="en-US" sz="1800">
                <a:solidFill>
                  <a:srgbClr val="D4D4D4"/>
                </a:solidFill>
                <a:latin typeface="RobotoMono Nerd Font" pitchFamily="2" charset="0"/>
                <a:ea typeface="RobotoMono Nerd Font" pitchFamily="2" charset="0"/>
              </a:rPr>
              <a:t>=org.hibernate.dialect.H2Dialect</a:t>
            </a:r>
          </a:p>
          <a:p>
            <a:pPr>
              <a:lnSpc>
                <a:spcPct val="200000"/>
              </a:lnSpc>
            </a:pPr>
            <a:r>
              <a:rPr lang="en-US" sz="1800">
                <a:solidFill>
                  <a:srgbClr val="569CD6"/>
                </a:solidFill>
                <a:latin typeface="RobotoMono Nerd Font" pitchFamily="2" charset="0"/>
                <a:ea typeface="RobotoMono Nerd Font" pitchFamily="2" charset="0"/>
              </a:rPr>
              <a:t>spring.h2.console.enabled</a:t>
            </a:r>
            <a:r>
              <a:rPr lang="en-US" sz="1800">
                <a:solidFill>
                  <a:srgbClr val="D4D4D4"/>
                </a:solidFill>
                <a:latin typeface="RobotoMono Nerd Font" pitchFamily="2" charset="0"/>
                <a:ea typeface="RobotoMono Nerd Font" pitchFamily="2" charset="0"/>
              </a:rPr>
              <a:t>=true </a:t>
            </a:r>
            <a:r>
              <a:rPr lang="en-US" sz="1800">
                <a:solidFill>
                  <a:srgbClr val="92D050"/>
                </a:solidFill>
                <a:latin typeface="RobotoMono Nerd Font" pitchFamily="2" charset="0"/>
                <a:ea typeface="RobotoMono Nerd Font" pitchFamily="2" charset="0"/>
              </a:rPr>
              <a:t>//bật web console để thao tác H2 </a:t>
            </a:r>
          </a:p>
        </p:txBody>
      </p:sp>
      <p:sp>
        <p:nvSpPr>
          <p:cNvPr id="3" name="TextBox 2">
            <a:extLst>
              <a:ext uri="{FF2B5EF4-FFF2-40B4-BE49-F238E27FC236}">
                <a16:creationId xmlns:a16="http://schemas.microsoft.com/office/drawing/2014/main" id="{E720CF8F-AE00-4B44-9D7C-CCC6E8DB9937}"/>
              </a:ext>
            </a:extLst>
          </p:cNvPr>
          <p:cNvSpPr txBox="1"/>
          <p:nvPr/>
        </p:nvSpPr>
        <p:spPr>
          <a:xfrm>
            <a:off x="2652516" y="453421"/>
            <a:ext cx="3825086" cy="307777"/>
          </a:xfrm>
          <a:prstGeom prst="rect">
            <a:avLst/>
          </a:prstGeom>
          <a:noFill/>
        </p:spPr>
        <p:txBody>
          <a:bodyPr wrap="none" rtlCol="0">
            <a:spAutoFit/>
          </a:bodyPr>
          <a:lstStyle/>
          <a:p>
            <a:r>
              <a:rPr lang="en-US">
                <a:solidFill>
                  <a:srgbClr val="7030A0"/>
                </a:solidFill>
              </a:rPr>
              <a:t>a</a:t>
            </a:r>
            <a:r>
              <a:rPr lang="en-VN">
                <a:solidFill>
                  <a:srgbClr val="7030A0"/>
                </a:solidFill>
              </a:rPr>
              <a:t>pplication-dev.properties </a:t>
            </a:r>
            <a:r>
              <a:rPr lang="en-VN"/>
              <a:t>cấu hình kết nối H2</a:t>
            </a:r>
          </a:p>
        </p:txBody>
      </p:sp>
    </p:spTree>
    <p:extLst>
      <p:ext uri="{BB962C8B-B14F-4D97-AF65-F5344CB8AC3E}">
        <p14:creationId xmlns:p14="http://schemas.microsoft.com/office/powerpoint/2010/main" val="39163185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531730F-D325-F34B-9EE2-8DC32823A7D2}"/>
              </a:ext>
            </a:extLst>
          </p:cNvPr>
          <p:cNvPicPr>
            <a:picLocks noChangeAspect="1"/>
          </p:cNvPicPr>
          <p:nvPr/>
        </p:nvPicPr>
        <p:blipFill>
          <a:blip r:embed="rId2"/>
          <a:stretch>
            <a:fillRect/>
          </a:stretch>
        </p:blipFill>
        <p:spPr>
          <a:xfrm>
            <a:off x="2036269" y="902837"/>
            <a:ext cx="5280052" cy="4186874"/>
          </a:xfrm>
          <a:prstGeom prst="rect">
            <a:avLst/>
          </a:prstGeom>
        </p:spPr>
      </p:pic>
      <p:sp>
        <p:nvSpPr>
          <p:cNvPr id="3" name="Rectangle 2">
            <a:extLst>
              <a:ext uri="{FF2B5EF4-FFF2-40B4-BE49-F238E27FC236}">
                <a16:creationId xmlns:a16="http://schemas.microsoft.com/office/drawing/2014/main" id="{CCDF60BB-B6B7-1E46-8E75-A361E50A6F53}"/>
              </a:ext>
            </a:extLst>
          </p:cNvPr>
          <p:cNvSpPr/>
          <p:nvPr/>
        </p:nvSpPr>
        <p:spPr>
          <a:xfrm>
            <a:off x="637774" y="305000"/>
            <a:ext cx="7937607" cy="338554"/>
          </a:xfrm>
          <a:prstGeom prst="rect">
            <a:avLst/>
          </a:prstGeom>
          <a:solidFill>
            <a:schemeClr val="bg2"/>
          </a:solidFill>
        </p:spPr>
        <p:txBody>
          <a:bodyPr wrap="square">
            <a:spAutoFit/>
          </a:bodyPr>
          <a:lstStyle/>
          <a:p>
            <a:r>
              <a:rPr lang="en-US" sz="1600">
                <a:solidFill>
                  <a:srgbClr val="569CD6"/>
                </a:solidFill>
                <a:latin typeface="RobotoMono Nerd Font" pitchFamily="2" charset="0"/>
                <a:ea typeface="RobotoMono Nerd Font" pitchFamily="2" charset="0"/>
              </a:rPr>
              <a:t>spring.h2.console.enabled</a:t>
            </a:r>
            <a:r>
              <a:rPr lang="en-US" sz="1600">
                <a:solidFill>
                  <a:srgbClr val="D4D4D4"/>
                </a:solidFill>
                <a:latin typeface="RobotoMono Nerd Font" pitchFamily="2" charset="0"/>
                <a:ea typeface="RobotoMono Nerd Font" pitchFamily="2" charset="0"/>
              </a:rPr>
              <a:t>=true </a:t>
            </a:r>
            <a:r>
              <a:rPr lang="en-US" sz="1600">
                <a:solidFill>
                  <a:srgbClr val="92D050"/>
                </a:solidFill>
                <a:latin typeface="RobotoMono Nerd Font" pitchFamily="2" charset="0"/>
                <a:ea typeface="RobotoMono Nerd Font" pitchFamily="2" charset="0"/>
              </a:rPr>
              <a:t>//bật web console để thao tác H2 </a:t>
            </a:r>
          </a:p>
        </p:txBody>
      </p:sp>
    </p:spTree>
    <p:extLst>
      <p:ext uri="{BB962C8B-B14F-4D97-AF65-F5344CB8AC3E}">
        <p14:creationId xmlns:p14="http://schemas.microsoft.com/office/powerpoint/2010/main" val="12941037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823193E-51F8-1940-A678-E28D513FB6CF}"/>
              </a:ext>
            </a:extLst>
          </p:cNvPr>
          <p:cNvPicPr>
            <a:picLocks noChangeAspect="1"/>
          </p:cNvPicPr>
          <p:nvPr/>
        </p:nvPicPr>
        <p:blipFill>
          <a:blip r:embed="rId2"/>
          <a:stretch>
            <a:fillRect/>
          </a:stretch>
        </p:blipFill>
        <p:spPr>
          <a:xfrm>
            <a:off x="837853" y="0"/>
            <a:ext cx="7468294" cy="5143500"/>
          </a:xfrm>
          <a:prstGeom prst="rect">
            <a:avLst/>
          </a:prstGeom>
        </p:spPr>
      </p:pic>
    </p:spTree>
    <p:extLst>
      <p:ext uri="{BB962C8B-B14F-4D97-AF65-F5344CB8AC3E}">
        <p14:creationId xmlns:p14="http://schemas.microsoft.com/office/powerpoint/2010/main" val="7195653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343FC78-F8FC-E449-94B0-D3C3A7CCC464}"/>
              </a:ext>
            </a:extLst>
          </p:cNvPr>
          <p:cNvSpPr/>
          <p:nvPr/>
        </p:nvSpPr>
        <p:spPr>
          <a:xfrm>
            <a:off x="238045" y="1331298"/>
            <a:ext cx="8505431" cy="2779928"/>
          </a:xfrm>
          <a:prstGeom prst="rect">
            <a:avLst/>
          </a:prstGeom>
          <a:solidFill>
            <a:schemeClr val="bg2"/>
          </a:solidFill>
        </p:spPr>
        <p:txBody>
          <a:bodyPr wrap="square">
            <a:spAutoFit/>
          </a:bodyPr>
          <a:lstStyle/>
          <a:p>
            <a:pPr>
              <a:lnSpc>
                <a:spcPct val="200000"/>
              </a:lnSpc>
            </a:pPr>
            <a:r>
              <a:rPr lang="en-US" sz="1800">
                <a:solidFill>
                  <a:srgbClr val="569CD6"/>
                </a:solidFill>
                <a:latin typeface="Menlo" panose="020B0609030804020204" pitchFamily="49" charset="0"/>
              </a:rPr>
              <a:t>spring.jpa.hibernate.ddl-auto</a:t>
            </a:r>
            <a:r>
              <a:rPr lang="en-US" sz="1800">
                <a:solidFill>
                  <a:srgbClr val="D4D4D4"/>
                </a:solidFill>
                <a:latin typeface="Menlo" panose="020B0609030804020204" pitchFamily="49" charset="0"/>
              </a:rPr>
              <a:t>=update</a:t>
            </a:r>
          </a:p>
          <a:p>
            <a:pPr>
              <a:lnSpc>
                <a:spcPct val="200000"/>
              </a:lnSpc>
            </a:pPr>
            <a:r>
              <a:rPr lang="en-US" sz="1800">
                <a:solidFill>
                  <a:srgbClr val="569CD6"/>
                </a:solidFill>
                <a:latin typeface="Menlo" panose="020B0609030804020204" pitchFamily="49" charset="0"/>
              </a:rPr>
              <a:t>spring.datasource.url</a:t>
            </a:r>
            <a:r>
              <a:rPr lang="en-US" sz="1800">
                <a:solidFill>
                  <a:srgbClr val="D4D4D4"/>
                </a:solidFill>
                <a:latin typeface="Menlo" panose="020B0609030804020204" pitchFamily="49" charset="0"/>
              </a:rPr>
              <a:t>=jdbc:mysql://localhost:</a:t>
            </a:r>
            <a:r>
              <a:rPr lang="en-US" sz="1800">
                <a:solidFill>
                  <a:srgbClr val="B5CEA8"/>
                </a:solidFill>
                <a:latin typeface="Menlo" panose="020B0609030804020204" pitchFamily="49" charset="0"/>
              </a:rPr>
              <a:t>3306</a:t>
            </a:r>
            <a:r>
              <a:rPr lang="en-US" sz="1800">
                <a:solidFill>
                  <a:srgbClr val="D4D4D4"/>
                </a:solidFill>
                <a:latin typeface="Menlo" panose="020B0609030804020204" pitchFamily="49" charset="0"/>
              </a:rPr>
              <a:t>/demo</a:t>
            </a:r>
          </a:p>
          <a:p>
            <a:pPr>
              <a:lnSpc>
                <a:spcPct val="200000"/>
              </a:lnSpc>
            </a:pPr>
            <a:r>
              <a:rPr lang="en-US" sz="1800">
                <a:solidFill>
                  <a:srgbClr val="569CD6"/>
                </a:solidFill>
                <a:latin typeface="Menlo" panose="020B0609030804020204" pitchFamily="49" charset="0"/>
              </a:rPr>
              <a:t>spring.datasource.username</a:t>
            </a:r>
            <a:r>
              <a:rPr lang="en-US" sz="1800">
                <a:solidFill>
                  <a:srgbClr val="D4D4D4"/>
                </a:solidFill>
                <a:latin typeface="Menlo" panose="020B0609030804020204" pitchFamily="49" charset="0"/>
              </a:rPr>
              <a:t>=demo</a:t>
            </a:r>
          </a:p>
          <a:p>
            <a:pPr>
              <a:lnSpc>
                <a:spcPct val="200000"/>
              </a:lnSpc>
            </a:pPr>
            <a:r>
              <a:rPr lang="en-US" sz="1800">
                <a:solidFill>
                  <a:srgbClr val="569CD6"/>
                </a:solidFill>
                <a:latin typeface="Menlo" panose="020B0609030804020204" pitchFamily="49" charset="0"/>
              </a:rPr>
              <a:t>spring.datasource.password</a:t>
            </a:r>
            <a:r>
              <a:rPr lang="en-US" sz="1800">
                <a:solidFill>
                  <a:srgbClr val="D4D4D4"/>
                </a:solidFill>
                <a:latin typeface="Menlo" panose="020B0609030804020204" pitchFamily="49" charset="0"/>
              </a:rPr>
              <a:t>=toiyeuhanoi123-</a:t>
            </a:r>
          </a:p>
          <a:p>
            <a:pPr>
              <a:lnSpc>
                <a:spcPct val="200000"/>
              </a:lnSpc>
            </a:pPr>
            <a:r>
              <a:rPr lang="en-US" sz="1800">
                <a:solidFill>
                  <a:srgbClr val="569CD6"/>
                </a:solidFill>
                <a:latin typeface="Menlo" panose="020B0609030804020204" pitchFamily="49" charset="0"/>
              </a:rPr>
              <a:t>spring.datasource.driver-class-name</a:t>
            </a:r>
            <a:r>
              <a:rPr lang="en-US" sz="1800">
                <a:solidFill>
                  <a:srgbClr val="D4D4D4"/>
                </a:solidFill>
                <a:latin typeface="Menlo" panose="020B0609030804020204" pitchFamily="49" charset="0"/>
              </a:rPr>
              <a:t>=com.mysql.cj.jdbc.Driver</a:t>
            </a:r>
          </a:p>
        </p:txBody>
      </p:sp>
      <p:sp>
        <p:nvSpPr>
          <p:cNvPr id="3" name="Rectangle 2">
            <a:extLst>
              <a:ext uri="{FF2B5EF4-FFF2-40B4-BE49-F238E27FC236}">
                <a16:creationId xmlns:a16="http://schemas.microsoft.com/office/drawing/2014/main" id="{17D8F792-A724-284A-A2EB-E1E0A610FDEC}"/>
              </a:ext>
            </a:extLst>
          </p:cNvPr>
          <p:cNvSpPr/>
          <p:nvPr/>
        </p:nvSpPr>
        <p:spPr>
          <a:xfrm>
            <a:off x="2175808" y="385022"/>
            <a:ext cx="4373313" cy="307777"/>
          </a:xfrm>
          <a:prstGeom prst="rect">
            <a:avLst/>
          </a:prstGeom>
        </p:spPr>
        <p:txBody>
          <a:bodyPr wrap="none">
            <a:spAutoFit/>
          </a:bodyPr>
          <a:lstStyle/>
          <a:p>
            <a:r>
              <a:rPr lang="en-US">
                <a:solidFill>
                  <a:srgbClr val="7030A0"/>
                </a:solidFill>
              </a:rPr>
              <a:t>a</a:t>
            </a:r>
            <a:r>
              <a:rPr lang="en-VN">
                <a:solidFill>
                  <a:srgbClr val="7030A0"/>
                </a:solidFill>
              </a:rPr>
              <a:t>pplication-mysql.properties </a:t>
            </a:r>
            <a:r>
              <a:rPr lang="en-VN"/>
              <a:t>cấu hình kết nối MySQL</a:t>
            </a:r>
          </a:p>
        </p:txBody>
      </p:sp>
    </p:spTree>
    <p:extLst>
      <p:ext uri="{BB962C8B-B14F-4D97-AF65-F5344CB8AC3E}">
        <p14:creationId xmlns:p14="http://schemas.microsoft.com/office/powerpoint/2010/main" val="41176550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6253737-C429-EC40-8E44-FDAB8AE60526}"/>
              </a:ext>
            </a:extLst>
          </p:cNvPr>
          <p:cNvSpPr/>
          <p:nvPr/>
        </p:nvSpPr>
        <p:spPr>
          <a:xfrm>
            <a:off x="280880" y="353324"/>
            <a:ext cx="8675464" cy="3887924"/>
          </a:xfrm>
          <a:prstGeom prst="rect">
            <a:avLst/>
          </a:prstGeom>
          <a:solidFill>
            <a:schemeClr val="bg2"/>
          </a:solidFill>
        </p:spPr>
        <p:txBody>
          <a:bodyPr wrap="square">
            <a:spAutoFit/>
          </a:bodyPr>
          <a:lstStyle/>
          <a:p>
            <a:pPr>
              <a:lnSpc>
                <a:spcPct val="200000"/>
              </a:lnSpc>
            </a:pPr>
            <a:r>
              <a:rPr lang="en-US" sz="1800">
                <a:solidFill>
                  <a:srgbClr val="6A9955"/>
                </a:solidFill>
                <a:latin typeface="Menlo" panose="020B0609030804020204" pitchFamily="49" charset="0"/>
              </a:rPr>
              <a:t>## default connection pool</a:t>
            </a:r>
            <a:endParaRPr lang="en-US" sz="1800">
              <a:solidFill>
                <a:srgbClr val="D4D4D4"/>
              </a:solidFill>
              <a:latin typeface="Menlo" panose="020B0609030804020204" pitchFamily="49" charset="0"/>
            </a:endParaRPr>
          </a:p>
          <a:p>
            <a:pPr>
              <a:lnSpc>
                <a:spcPct val="200000"/>
              </a:lnSpc>
            </a:pPr>
            <a:r>
              <a:rPr lang="en-US" sz="1800">
                <a:solidFill>
                  <a:srgbClr val="569CD6"/>
                </a:solidFill>
                <a:latin typeface="Menlo" panose="020B0609030804020204" pitchFamily="49" charset="0"/>
              </a:rPr>
              <a:t>spring.datasource.hikari.connectionTimeout</a:t>
            </a:r>
            <a:r>
              <a:rPr lang="en-US" sz="1800">
                <a:solidFill>
                  <a:srgbClr val="D4D4D4"/>
                </a:solidFill>
                <a:latin typeface="Menlo" panose="020B0609030804020204" pitchFamily="49" charset="0"/>
              </a:rPr>
              <a:t>=</a:t>
            </a:r>
            <a:r>
              <a:rPr lang="en-US" sz="1800">
                <a:solidFill>
                  <a:srgbClr val="B5CEA8"/>
                </a:solidFill>
                <a:latin typeface="Menlo" panose="020B0609030804020204" pitchFamily="49" charset="0"/>
              </a:rPr>
              <a:t>20000</a:t>
            </a:r>
            <a:endParaRPr lang="en-US" sz="1800">
              <a:solidFill>
                <a:srgbClr val="D4D4D4"/>
              </a:solidFill>
              <a:latin typeface="Menlo" panose="020B0609030804020204" pitchFamily="49" charset="0"/>
            </a:endParaRPr>
          </a:p>
          <a:p>
            <a:pPr>
              <a:lnSpc>
                <a:spcPct val="200000"/>
              </a:lnSpc>
            </a:pPr>
            <a:r>
              <a:rPr lang="en-US" sz="1800">
                <a:solidFill>
                  <a:srgbClr val="569CD6"/>
                </a:solidFill>
                <a:latin typeface="Menlo" panose="020B0609030804020204" pitchFamily="49" charset="0"/>
              </a:rPr>
              <a:t>spring.datasource.hikari.maximumPoolSize</a:t>
            </a:r>
            <a:r>
              <a:rPr lang="en-US" sz="1800">
                <a:solidFill>
                  <a:srgbClr val="D4D4D4"/>
                </a:solidFill>
                <a:latin typeface="Menlo" panose="020B0609030804020204" pitchFamily="49" charset="0"/>
              </a:rPr>
              <a:t>=</a:t>
            </a:r>
            <a:r>
              <a:rPr lang="en-US" sz="1800">
                <a:solidFill>
                  <a:srgbClr val="B5CEA8"/>
                </a:solidFill>
                <a:latin typeface="Menlo" panose="020B0609030804020204" pitchFamily="49" charset="0"/>
              </a:rPr>
              <a:t>5</a:t>
            </a:r>
            <a:endParaRPr lang="en-US" sz="1800">
              <a:solidFill>
                <a:srgbClr val="D4D4D4"/>
              </a:solidFill>
              <a:latin typeface="Menlo" panose="020B0609030804020204" pitchFamily="49" charset="0"/>
            </a:endParaRPr>
          </a:p>
          <a:p>
            <a:pPr>
              <a:lnSpc>
                <a:spcPct val="200000"/>
              </a:lnSpc>
            </a:pPr>
            <a:r>
              <a:rPr lang="en-US" sz="1800">
                <a:solidFill>
                  <a:srgbClr val="6A9955"/>
                </a:solidFill>
                <a:latin typeface="Menlo" panose="020B0609030804020204" pitchFamily="49" charset="0"/>
              </a:rPr>
              <a:t>## PostgreSQL</a:t>
            </a:r>
            <a:endParaRPr lang="en-US" sz="1800">
              <a:solidFill>
                <a:srgbClr val="D4D4D4"/>
              </a:solidFill>
              <a:latin typeface="Menlo" panose="020B0609030804020204" pitchFamily="49" charset="0"/>
            </a:endParaRPr>
          </a:p>
          <a:p>
            <a:pPr>
              <a:lnSpc>
                <a:spcPct val="200000"/>
              </a:lnSpc>
            </a:pPr>
            <a:r>
              <a:rPr lang="en-US" sz="1800">
                <a:solidFill>
                  <a:srgbClr val="569CD6"/>
                </a:solidFill>
                <a:latin typeface="Menlo" panose="020B0609030804020204" pitchFamily="49" charset="0"/>
              </a:rPr>
              <a:t>spring.datasource.url</a:t>
            </a:r>
            <a:r>
              <a:rPr lang="en-US" sz="1800">
                <a:solidFill>
                  <a:srgbClr val="D4D4D4"/>
                </a:solidFill>
                <a:latin typeface="Menlo" panose="020B0609030804020204" pitchFamily="49" charset="0"/>
              </a:rPr>
              <a:t>=jdbc:postgresql://localhost:</a:t>
            </a:r>
            <a:r>
              <a:rPr lang="en-US" sz="1800">
                <a:solidFill>
                  <a:srgbClr val="B5CEA8"/>
                </a:solidFill>
                <a:latin typeface="Menlo" panose="020B0609030804020204" pitchFamily="49" charset="0"/>
              </a:rPr>
              <a:t>5432</a:t>
            </a:r>
            <a:r>
              <a:rPr lang="en-US" sz="1800">
                <a:solidFill>
                  <a:srgbClr val="D4D4D4"/>
                </a:solidFill>
                <a:latin typeface="Menlo" panose="020B0609030804020204" pitchFamily="49" charset="0"/>
              </a:rPr>
              <a:t>/demo</a:t>
            </a:r>
          </a:p>
          <a:p>
            <a:pPr>
              <a:lnSpc>
                <a:spcPct val="200000"/>
              </a:lnSpc>
            </a:pPr>
            <a:r>
              <a:rPr lang="en-US" sz="1800">
                <a:solidFill>
                  <a:srgbClr val="569CD6"/>
                </a:solidFill>
                <a:latin typeface="Menlo" panose="020B0609030804020204" pitchFamily="49" charset="0"/>
              </a:rPr>
              <a:t>spring.datasource.username</a:t>
            </a:r>
            <a:r>
              <a:rPr lang="en-US" sz="1800">
                <a:solidFill>
                  <a:srgbClr val="D4D4D4"/>
                </a:solidFill>
                <a:latin typeface="Menlo" panose="020B0609030804020204" pitchFamily="49" charset="0"/>
              </a:rPr>
              <a:t>=demo</a:t>
            </a:r>
          </a:p>
          <a:p>
            <a:pPr>
              <a:lnSpc>
                <a:spcPct val="200000"/>
              </a:lnSpc>
            </a:pPr>
            <a:r>
              <a:rPr lang="en-US" sz="1800">
                <a:solidFill>
                  <a:srgbClr val="569CD6"/>
                </a:solidFill>
                <a:latin typeface="Menlo" panose="020B0609030804020204" pitchFamily="49" charset="0"/>
              </a:rPr>
              <a:t>spring.datasource.password</a:t>
            </a:r>
            <a:r>
              <a:rPr lang="en-US" sz="1800">
                <a:solidFill>
                  <a:srgbClr val="D4D4D4"/>
                </a:solidFill>
                <a:latin typeface="Menlo" panose="020B0609030804020204" pitchFamily="49" charset="0"/>
              </a:rPr>
              <a:t>=toiyeuhanoi123-</a:t>
            </a:r>
          </a:p>
        </p:txBody>
      </p:sp>
      <p:sp>
        <p:nvSpPr>
          <p:cNvPr id="3" name="Rectangle 2">
            <a:extLst>
              <a:ext uri="{FF2B5EF4-FFF2-40B4-BE49-F238E27FC236}">
                <a16:creationId xmlns:a16="http://schemas.microsoft.com/office/drawing/2014/main" id="{DFE453CB-CEC7-4745-A5B0-42C6208F3E38}"/>
              </a:ext>
            </a:extLst>
          </p:cNvPr>
          <p:cNvSpPr/>
          <p:nvPr/>
        </p:nvSpPr>
        <p:spPr>
          <a:xfrm>
            <a:off x="2321805" y="54609"/>
            <a:ext cx="4402167" cy="307777"/>
          </a:xfrm>
          <a:prstGeom prst="rect">
            <a:avLst/>
          </a:prstGeom>
        </p:spPr>
        <p:txBody>
          <a:bodyPr wrap="none">
            <a:spAutoFit/>
          </a:bodyPr>
          <a:lstStyle/>
          <a:p>
            <a:r>
              <a:rPr lang="en-US">
                <a:solidFill>
                  <a:srgbClr val="7030A0"/>
                </a:solidFill>
              </a:rPr>
              <a:t>a</a:t>
            </a:r>
            <a:r>
              <a:rPr lang="en-VN">
                <a:solidFill>
                  <a:srgbClr val="7030A0"/>
                </a:solidFill>
              </a:rPr>
              <a:t>pplication-pos.properties </a:t>
            </a:r>
            <a:r>
              <a:rPr lang="en-VN"/>
              <a:t>cấu hình kết nối Postgresql</a:t>
            </a:r>
          </a:p>
        </p:txBody>
      </p:sp>
      <p:sp>
        <p:nvSpPr>
          <p:cNvPr id="4" name="Rectangle 3">
            <a:extLst>
              <a:ext uri="{FF2B5EF4-FFF2-40B4-BE49-F238E27FC236}">
                <a16:creationId xmlns:a16="http://schemas.microsoft.com/office/drawing/2014/main" id="{A53E8A4B-67CC-454B-BF82-74EB3090D586}"/>
              </a:ext>
            </a:extLst>
          </p:cNvPr>
          <p:cNvSpPr/>
          <p:nvPr/>
        </p:nvSpPr>
        <p:spPr>
          <a:xfrm>
            <a:off x="195943" y="4620280"/>
            <a:ext cx="8586908" cy="523220"/>
          </a:xfrm>
          <a:prstGeom prst="rect">
            <a:avLst/>
          </a:prstGeom>
        </p:spPr>
        <p:txBody>
          <a:bodyPr wrap="square">
            <a:spAutoFit/>
          </a:bodyPr>
          <a:lstStyle/>
          <a:p>
            <a:r>
              <a:rPr lang="en-VN">
                <a:solidFill>
                  <a:srgbClr val="7030A0"/>
                </a:solidFill>
                <a:latin typeface="RobotoMono Nerd Font" pitchFamily="2" charset="0"/>
                <a:ea typeface="RobotoMono Nerd Font" pitchFamily="2" charset="0"/>
              </a:rPr>
              <a:t>docker run --name pg -p 5432:5432 -e POSTGRES_USER=demo -e POSTGRES_PASSWORD=toiyeuhanoi123- -d postgres:14.1-alpine</a:t>
            </a:r>
          </a:p>
        </p:txBody>
      </p:sp>
      <p:sp>
        <p:nvSpPr>
          <p:cNvPr id="5" name="TextBox 4">
            <a:extLst>
              <a:ext uri="{FF2B5EF4-FFF2-40B4-BE49-F238E27FC236}">
                <a16:creationId xmlns:a16="http://schemas.microsoft.com/office/drawing/2014/main" id="{174699E7-F900-7340-911A-83C115D5562E}"/>
              </a:ext>
            </a:extLst>
          </p:cNvPr>
          <p:cNvSpPr txBox="1"/>
          <p:nvPr/>
        </p:nvSpPr>
        <p:spPr>
          <a:xfrm>
            <a:off x="207469" y="4333795"/>
            <a:ext cx="3355406" cy="307777"/>
          </a:xfrm>
          <a:prstGeom prst="rect">
            <a:avLst/>
          </a:prstGeom>
          <a:noFill/>
        </p:spPr>
        <p:txBody>
          <a:bodyPr wrap="none" rtlCol="0">
            <a:spAutoFit/>
          </a:bodyPr>
          <a:lstStyle/>
          <a:p>
            <a:r>
              <a:rPr lang="en-VN"/>
              <a:t>Lệnh để khởi động Postgresql container</a:t>
            </a:r>
          </a:p>
        </p:txBody>
      </p:sp>
    </p:spTree>
    <p:extLst>
      <p:ext uri="{BB962C8B-B14F-4D97-AF65-F5344CB8AC3E}">
        <p14:creationId xmlns:p14="http://schemas.microsoft.com/office/powerpoint/2010/main" val="14083184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EDB9E6-76D2-1D4E-9819-4392E64952FF}"/>
              </a:ext>
            </a:extLst>
          </p:cNvPr>
          <p:cNvSpPr>
            <a:spLocks noGrp="1"/>
          </p:cNvSpPr>
          <p:nvPr>
            <p:ph type="title"/>
          </p:nvPr>
        </p:nvSpPr>
        <p:spPr/>
        <p:txBody>
          <a:bodyPr/>
          <a:lstStyle/>
          <a:p>
            <a:r>
              <a:rPr lang="en-VN"/>
              <a:t>Định nghĩa Entity</a:t>
            </a:r>
          </a:p>
        </p:txBody>
      </p:sp>
    </p:spTree>
    <p:extLst>
      <p:ext uri="{BB962C8B-B14F-4D97-AF65-F5344CB8AC3E}">
        <p14:creationId xmlns:p14="http://schemas.microsoft.com/office/powerpoint/2010/main" val="6009029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2CA613-6CE2-C44E-91C0-7C6A9B8409D6}"/>
              </a:ext>
            </a:extLst>
          </p:cNvPr>
          <p:cNvSpPr>
            <a:spLocks noGrp="1"/>
          </p:cNvSpPr>
          <p:nvPr>
            <p:ph type="title"/>
          </p:nvPr>
        </p:nvSpPr>
        <p:spPr/>
        <p:txBody>
          <a:bodyPr/>
          <a:lstStyle/>
          <a:p>
            <a:r>
              <a:rPr lang="en-VN"/>
              <a:t>@Entity, @Table</a:t>
            </a:r>
          </a:p>
        </p:txBody>
      </p:sp>
      <p:sp>
        <p:nvSpPr>
          <p:cNvPr id="3" name="Text Placeholder 2">
            <a:extLst>
              <a:ext uri="{FF2B5EF4-FFF2-40B4-BE49-F238E27FC236}">
                <a16:creationId xmlns:a16="http://schemas.microsoft.com/office/drawing/2014/main" id="{D2B30BFD-6073-6B44-BF25-866C5522ADA1}"/>
              </a:ext>
            </a:extLst>
          </p:cNvPr>
          <p:cNvSpPr>
            <a:spLocks noGrp="1"/>
          </p:cNvSpPr>
          <p:nvPr>
            <p:ph type="body" idx="1"/>
          </p:nvPr>
        </p:nvSpPr>
        <p:spPr>
          <a:xfrm>
            <a:off x="120469" y="637177"/>
            <a:ext cx="8824685" cy="1018903"/>
          </a:xfrm>
        </p:spPr>
        <p:txBody>
          <a:bodyPr/>
          <a:lstStyle/>
          <a:p>
            <a:r>
              <a:rPr lang="en-VN"/>
              <a:t>@Entity cấu hình tên entity. Các lệnh JPQL sử dụng tên entity</a:t>
            </a:r>
          </a:p>
          <a:p>
            <a:r>
              <a:rPr lang="en-VN"/>
              <a:t>@Table cấu hình tên table trong CSDL. Các lệnh native SQL </a:t>
            </a:r>
          </a:p>
        </p:txBody>
      </p:sp>
      <p:sp>
        <p:nvSpPr>
          <p:cNvPr id="4" name="Rectangle 3">
            <a:extLst>
              <a:ext uri="{FF2B5EF4-FFF2-40B4-BE49-F238E27FC236}">
                <a16:creationId xmlns:a16="http://schemas.microsoft.com/office/drawing/2014/main" id="{67BA7A8B-E498-2642-9FC4-97D95E3B70ED}"/>
              </a:ext>
            </a:extLst>
          </p:cNvPr>
          <p:cNvSpPr/>
          <p:nvPr/>
        </p:nvSpPr>
        <p:spPr>
          <a:xfrm>
            <a:off x="2235200" y="1735058"/>
            <a:ext cx="3291840" cy="1290353"/>
          </a:xfrm>
          <a:prstGeom prst="rect">
            <a:avLst/>
          </a:prstGeom>
          <a:solidFill>
            <a:schemeClr val="bg2"/>
          </a:solidFill>
        </p:spPr>
        <p:txBody>
          <a:bodyPr wrap="square">
            <a:spAutoFit/>
          </a:bodyPr>
          <a:lstStyle/>
          <a:p>
            <a:pPr>
              <a:lnSpc>
                <a:spcPct val="150000"/>
              </a:lnSpc>
            </a:pPr>
            <a:r>
              <a:rPr lang="en-US" sz="1800">
                <a:solidFill>
                  <a:srgbClr val="D4D4D4"/>
                </a:solidFill>
                <a:latin typeface="Menlo" panose="020B0609030804020204" pitchFamily="49" charset="0"/>
              </a:rPr>
              <a:t>@</a:t>
            </a:r>
            <a:r>
              <a:rPr lang="en-US" sz="1800">
                <a:solidFill>
                  <a:srgbClr val="4EC9B0"/>
                </a:solidFill>
                <a:latin typeface="Menlo" panose="020B0609030804020204" pitchFamily="49" charset="0"/>
              </a:rPr>
              <a:t>Entity</a:t>
            </a:r>
            <a:r>
              <a:rPr lang="en-US" sz="1800">
                <a:solidFill>
                  <a:srgbClr val="D4D4D4"/>
                </a:solidFill>
                <a:latin typeface="Menlo" panose="020B0609030804020204" pitchFamily="49" charset="0"/>
              </a:rPr>
              <a:t>(name=</a:t>
            </a:r>
            <a:r>
              <a:rPr lang="en-US" sz="1800">
                <a:solidFill>
                  <a:srgbClr val="CE9178"/>
                </a:solidFill>
                <a:latin typeface="Menlo" panose="020B0609030804020204" pitchFamily="49" charset="0"/>
              </a:rPr>
              <a:t>"user"</a:t>
            </a:r>
            <a:r>
              <a:rPr lang="en-US" sz="1800">
                <a:solidFill>
                  <a:srgbClr val="D4D4D4"/>
                </a:solidFill>
                <a:latin typeface="Menlo" panose="020B0609030804020204" pitchFamily="49" charset="0"/>
              </a:rPr>
              <a:t>)</a:t>
            </a:r>
          </a:p>
          <a:p>
            <a:pPr>
              <a:lnSpc>
                <a:spcPct val="150000"/>
              </a:lnSpc>
            </a:pPr>
            <a:r>
              <a:rPr lang="en-US" sz="1800">
                <a:solidFill>
                  <a:srgbClr val="D4D4D4"/>
                </a:solidFill>
                <a:latin typeface="Menlo" panose="020B0609030804020204" pitchFamily="49" charset="0"/>
              </a:rPr>
              <a:t>@</a:t>
            </a:r>
            <a:r>
              <a:rPr lang="en-US" sz="1800">
                <a:solidFill>
                  <a:srgbClr val="4EC9B0"/>
                </a:solidFill>
                <a:latin typeface="Menlo" panose="020B0609030804020204" pitchFamily="49" charset="0"/>
              </a:rPr>
              <a:t>Table</a:t>
            </a:r>
            <a:r>
              <a:rPr lang="en-US" sz="1800">
                <a:solidFill>
                  <a:srgbClr val="D4D4D4"/>
                </a:solidFill>
                <a:latin typeface="Menlo" panose="020B0609030804020204" pitchFamily="49" charset="0"/>
              </a:rPr>
              <a:t>(name=</a:t>
            </a:r>
            <a:r>
              <a:rPr lang="en-US" sz="1800">
                <a:solidFill>
                  <a:srgbClr val="CE9178"/>
                </a:solidFill>
                <a:latin typeface="Menlo" panose="020B0609030804020204" pitchFamily="49" charset="0"/>
              </a:rPr>
              <a:t>"users"</a:t>
            </a:r>
            <a:r>
              <a:rPr lang="en-US" sz="1800">
                <a:solidFill>
                  <a:srgbClr val="D4D4D4"/>
                </a:solidFill>
                <a:latin typeface="Menlo" panose="020B0609030804020204" pitchFamily="49" charset="0"/>
              </a:rPr>
              <a:t>)</a:t>
            </a:r>
          </a:p>
          <a:p>
            <a:pPr>
              <a:lnSpc>
                <a:spcPct val="150000"/>
              </a:lnSpc>
            </a:pPr>
            <a:r>
              <a:rPr lang="en-US" sz="1800">
                <a:solidFill>
                  <a:srgbClr val="569CD6"/>
                </a:solidFill>
                <a:latin typeface="Menlo" panose="020B0609030804020204" pitchFamily="49" charset="0"/>
              </a:rPr>
              <a:t>public</a:t>
            </a:r>
            <a:r>
              <a:rPr lang="en-US" sz="1800">
                <a:solidFill>
                  <a:srgbClr val="D4D4D4"/>
                </a:solidFill>
                <a:latin typeface="Menlo" panose="020B0609030804020204" pitchFamily="49" charset="0"/>
              </a:rPr>
              <a:t> </a:t>
            </a:r>
            <a:r>
              <a:rPr lang="en-US" sz="1800">
                <a:solidFill>
                  <a:srgbClr val="569CD6"/>
                </a:solidFill>
                <a:latin typeface="Menlo" panose="020B0609030804020204" pitchFamily="49" charset="0"/>
              </a:rPr>
              <a:t>class</a:t>
            </a:r>
            <a:r>
              <a:rPr lang="en-US" sz="1800">
                <a:solidFill>
                  <a:srgbClr val="D4D4D4"/>
                </a:solidFill>
                <a:latin typeface="Menlo" panose="020B0609030804020204" pitchFamily="49" charset="0"/>
              </a:rPr>
              <a:t> </a:t>
            </a:r>
            <a:r>
              <a:rPr lang="en-US" sz="1800">
                <a:solidFill>
                  <a:srgbClr val="4EC9B0"/>
                </a:solidFill>
                <a:latin typeface="Menlo" panose="020B0609030804020204" pitchFamily="49" charset="0"/>
              </a:rPr>
              <a:t>User</a:t>
            </a:r>
            <a:r>
              <a:rPr lang="en-US" sz="1800">
                <a:solidFill>
                  <a:srgbClr val="D4D4D4"/>
                </a:solidFill>
                <a:latin typeface="Menlo" panose="020B0609030804020204" pitchFamily="49" charset="0"/>
              </a:rPr>
              <a:t> </a:t>
            </a:r>
            <a:endParaRPr lang="en-VN" sz="1800"/>
          </a:p>
        </p:txBody>
      </p:sp>
      <p:sp>
        <p:nvSpPr>
          <p:cNvPr id="5" name="Rectangle 4">
            <a:extLst>
              <a:ext uri="{FF2B5EF4-FFF2-40B4-BE49-F238E27FC236}">
                <a16:creationId xmlns:a16="http://schemas.microsoft.com/office/drawing/2014/main" id="{3CD12E2D-9B40-F24E-B661-1EB4ABDE6014}"/>
              </a:ext>
            </a:extLst>
          </p:cNvPr>
          <p:cNvSpPr/>
          <p:nvPr/>
        </p:nvSpPr>
        <p:spPr>
          <a:xfrm>
            <a:off x="1859280" y="3810000"/>
            <a:ext cx="1300480" cy="8839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VN" sz="2400"/>
              <a:t>user</a:t>
            </a:r>
          </a:p>
        </p:txBody>
      </p:sp>
      <p:sp>
        <p:nvSpPr>
          <p:cNvPr id="6" name="Rectangle 5">
            <a:extLst>
              <a:ext uri="{FF2B5EF4-FFF2-40B4-BE49-F238E27FC236}">
                <a16:creationId xmlns:a16="http://schemas.microsoft.com/office/drawing/2014/main" id="{14F77ABC-EA15-8746-81B7-87BA0D877544}"/>
              </a:ext>
            </a:extLst>
          </p:cNvPr>
          <p:cNvSpPr/>
          <p:nvPr/>
        </p:nvSpPr>
        <p:spPr>
          <a:xfrm>
            <a:off x="4714240" y="3840480"/>
            <a:ext cx="1300480" cy="8839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VN" sz="2400"/>
              <a:t>users</a:t>
            </a:r>
          </a:p>
        </p:txBody>
      </p:sp>
      <p:sp>
        <p:nvSpPr>
          <p:cNvPr id="7" name="Left-Right Arrow 6">
            <a:extLst>
              <a:ext uri="{FF2B5EF4-FFF2-40B4-BE49-F238E27FC236}">
                <a16:creationId xmlns:a16="http://schemas.microsoft.com/office/drawing/2014/main" id="{6D3681CB-8B04-D044-91C5-13D8E61D9661}"/>
              </a:ext>
            </a:extLst>
          </p:cNvPr>
          <p:cNvSpPr/>
          <p:nvPr/>
        </p:nvSpPr>
        <p:spPr>
          <a:xfrm>
            <a:off x="3190240" y="4074160"/>
            <a:ext cx="1493520" cy="35560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8" name="TextBox 7">
            <a:extLst>
              <a:ext uri="{FF2B5EF4-FFF2-40B4-BE49-F238E27FC236}">
                <a16:creationId xmlns:a16="http://schemas.microsoft.com/office/drawing/2014/main" id="{05468B94-A487-CB4F-B390-2C15F282E311}"/>
              </a:ext>
            </a:extLst>
          </p:cNvPr>
          <p:cNvSpPr txBox="1"/>
          <p:nvPr/>
        </p:nvSpPr>
        <p:spPr>
          <a:xfrm>
            <a:off x="1828800" y="3383280"/>
            <a:ext cx="1313180" cy="369332"/>
          </a:xfrm>
          <a:prstGeom prst="rect">
            <a:avLst/>
          </a:prstGeom>
          <a:noFill/>
        </p:spPr>
        <p:txBody>
          <a:bodyPr wrap="none" rtlCol="0">
            <a:spAutoFit/>
          </a:bodyPr>
          <a:lstStyle/>
          <a:p>
            <a:r>
              <a:rPr lang="en-VN" sz="1800"/>
              <a:t>Java Entity</a:t>
            </a:r>
          </a:p>
        </p:txBody>
      </p:sp>
      <p:sp>
        <p:nvSpPr>
          <p:cNvPr id="9" name="TextBox 8">
            <a:extLst>
              <a:ext uri="{FF2B5EF4-FFF2-40B4-BE49-F238E27FC236}">
                <a16:creationId xmlns:a16="http://schemas.microsoft.com/office/drawing/2014/main" id="{1398BAD6-38B2-5A40-8FD2-7B968016D37A}"/>
              </a:ext>
            </a:extLst>
          </p:cNvPr>
          <p:cNvSpPr txBox="1"/>
          <p:nvPr/>
        </p:nvSpPr>
        <p:spPr>
          <a:xfrm>
            <a:off x="4988560" y="3413760"/>
            <a:ext cx="761747" cy="369332"/>
          </a:xfrm>
          <a:prstGeom prst="rect">
            <a:avLst/>
          </a:prstGeom>
          <a:noFill/>
        </p:spPr>
        <p:txBody>
          <a:bodyPr wrap="none" rtlCol="0">
            <a:spAutoFit/>
          </a:bodyPr>
          <a:lstStyle/>
          <a:p>
            <a:r>
              <a:rPr lang="en-VN" sz="1800"/>
              <a:t>Table</a:t>
            </a:r>
          </a:p>
        </p:txBody>
      </p:sp>
    </p:spTree>
    <p:extLst>
      <p:ext uri="{BB962C8B-B14F-4D97-AF65-F5344CB8AC3E}">
        <p14:creationId xmlns:p14="http://schemas.microsoft.com/office/powerpoint/2010/main" val="26018613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8BC073-86FE-6B41-BC95-2EAA93174E5F}"/>
              </a:ext>
            </a:extLst>
          </p:cNvPr>
          <p:cNvSpPr>
            <a:spLocks noGrp="1"/>
          </p:cNvSpPr>
          <p:nvPr>
            <p:ph type="title"/>
          </p:nvPr>
        </p:nvSpPr>
        <p:spPr/>
        <p:txBody>
          <a:bodyPr/>
          <a:lstStyle/>
          <a:p>
            <a:r>
              <a:rPr lang="en-VN"/>
              <a:t>Quy ước đặt tên bảng @Table(name=</a:t>
            </a:r>
            <a:r>
              <a:rPr lang="en-US" sz="2800">
                <a:solidFill>
                  <a:srgbClr val="CE9178"/>
                </a:solidFill>
                <a:latin typeface="Menlo" panose="020B0609030804020204" pitchFamily="49" charset="0"/>
              </a:rPr>
              <a:t>""</a:t>
            </a:r>
            <a:r>
              <a:rPr lang="en-VN"/>
              <a:t>)</a:t>
            </a:r>
          </a:p>
        </p:txBody>
      </p:sp>
      <p:sp>
        <p:nvSpPr>
          <p:cNvPr id="3" name="Text Placeholder 2">
            <a:extLst>
              <a:ext uri="{FF2B5EF4-FFF2-40B4-BE49-F238E27FC236}">
                <a16:creationId xmlns:a16="http://schemas.microsoft.com/office/drawing/2014/main" id="{3DDB1260-B71B-4747-A479-BF490A38F3EA}"/>
              </a:ext>
            </a:extLst>
          </p:cNvPr>
          <p:cNvSpPr>
            <a:spLocks noGrp="1"/>
          </p:cNvSpPr>
          <p:nvPr>
            <p:ph type="body" idx="1"/>
          </p:nvPr>
        </p:nvSpPr>
        <p:spPr>
          <a:xfrm>
            <a:off x="130629" y="753856"/>
            <a:ext cx="8824685" cy="4171244"/>
          </a:xfrm>
        </p:spPr>
        <p:txBody>
          <a:bodyPr/>
          <a:lstStyle/>
          <a:p>
            <a:r>
              <a:rPr lang="en-VN"/>
              <a:t>Luôn dùng danh từ tiếng Anh, số ít, đơn giản, phổ biến, dễ nhớ. </a:t>
            </a:r>
            <a:r>
              <a:rPr lang="en-US"/>
              <a:t>"</a:t>
            </a:r>
            <a:r>
              <a:rPr lang="en-VN"/>
              <a:t>job</a:t>
            </a:r>
            <a:r>
              <a:rPr lang="en-US"/>
              <a:t>"</a:t>
            </a:r>
            <a:r>
              <a:rPr lang="en-VN"/>
              <a:t> sẽ dễ đánh vần hơn </a:t>
            </a:r>
            <a:r>
              <a:rPr lang="en-US"/>
              <a:t>"</a:t>
            </a:r>
            <a:r>
              <a:rPr lang="en-VN"/>
              <a:t>occupation</a:t>
            </a:r>
            <a:r>
              <a:rPr lang="en-US"/>
              <a:t>"</a:t>
            </a:r>
            <a:endParaRPr lang="en-VN"/>
          </a:p>
          <a:p>
            <a:r>
              <a:rPr lang="en-VN"/>
              <a:t>Không cần bổ xung prefix kiểu như </a:t>
            </a:r>
            <a:r>
              <a:rPr lang="en-US"/>
              <a:t>"</a:t>
            </a:r>
            <a:r>
              <a:rPr lang="en-VN"/>
              <a:t>tbl</a:t>
            </a:r>
            <a:r>
              <a:rPr lang="en-US"/>
              <a:t>"</a:t>
            </a:r>
            <a:r>
              <a:rPr lang="en-VN"/>
              <a:t>, </a:t>
            </a:r>
            <a:r>
              <a:rPr lang="en-US"/>
              <a:t>"</a:t>
            </a:r>
            <a:r>
              <a:rPr lang="en-VN"/>
              <a:t>list</a:t>
            </a:r>
            <a:r>
              <a:rPr lang="en-US"/>
              <a:t>"</a:t>
            </a:r>
            <a:r>
              <a:rPr lang="en-VN"/>
              <a:t>….</a:t>
            </a:r>
          </a:p>
          <a:p>
            <a:r>
              <a:rPr lang="en-VN"/>
              <a:t>Tránh dùng lại từ khoá của CSDL. Ví dụ với Postgresql hãy tránh đặt tên bảng tên user, select, order, except, default</a:t>
            </a:r>
          </a:p>
        </p:txBody>
      </p:sp>
    </p:spTree>
    <p:extLst>
      <p:ext uri="{BB962C8B-B14F-4D97-AF65-F5344CB8AC3E}">
        <p14:creationId xmlns:p14="http://schemas.microsoft.com/office/powerpoint/2010/main" val="10136354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85FA5D-7DB0-BB46-9999-AB40C53A10B6}"/>
              </a:ext>
            </a:extLst>
          </p:cNvPr>
          <p:cNvSpPr>
            <a:spLocks noGrp="1"/>
          </p:cNvSpPr>
          <p:nvPr>
            <p:ph type="title"/>
          </p:nvPr>
        </p:nvSpPr>
        <p:spPr/>
        <p:txBody>
          <a:bodyPr/>
          <a:lstStyle/>
          <a:p>
            <a:r>
              <a:rPr lang="en-VN"/>
              <a:t>Các loại thuộc tính khi định nghĩa Entity</a:t>
            </a:r>
          </a:p>
        </p:txBody>
      </p:sp>
      <p:sp>
        <p:nvSpPr>
          <p:cNvPr id="3" name="Text Placeholder 2">
            <a:extLst>
              <a:ext uri="{FF2B5EF4-FFF2-40B4-BE49-F238E27FC236}">
                <a16:creationId xmlns:a16="http://schemas.microsoft.com/office/drawing/2014/main" id="{3A5C24B5-A052-9248-8A36-499B3E34C408}"/>
              </a:ext>
            </a:extLst>
          </p:cNvPr>
          <p:cNvSpPr>
            <a:spLocks noGrp="1"/>
          </p:cNvSpPr>
          <p:nvPr>
            <p:ph type="body" idx="1"/>
          </p:nvPr>
        </p:nvSpPr>
        <p:spPr/>
        <p:txBody>
          <a:bodyPr/>
          <a:lstStyle/>
          <a:p>
            <a:r>
              <a:rPr lang="en-VN"/>
              <a:t>Primary Key: duy nhất (trong 1 bảng, trong 1 hệ CSDL, trong cả 1 hệ mặt trời), không đổi, khó đoán hoặc tự tăng hoặc có thể sắp xếp.</a:t>
            </a:r>
          </a:p>
          <a:p>
            <a:r>
              <a:rPr lang="en-VN"/>
              <a:t>Trường căn bản ánh xạ xuống cột trong bảng</a:t>
            </a:r>
          </a:p>
          <a:p>
            <a:r>
              <a:rPr lang="en-VN"/>
              <a:t>Các thuộc tính cấu hình trường khi ánh xạ vào cột ở CSDL</a:t>
            </a:r>
          </a:p>
          <a:p>
            <a:r>
              <a:rPr lang="en-VN"/>
              <a:t>Trường dạng @Formula sinh dữ liệu lúc truy vấn SQL</a:t>
            </a:r>
          </a:p>
          <a:p>
            <a:r>
              <a:rPr lang="en-VN"/>
              <a:t>Trường dạng @Transient sinh dữ liệu khi gọi phương thức getter</a:t>
            </a:r>
          </a:p>
          <a:p>
            <a:r>
              <a:rPr lang="en-VN"/>
              <a:t>Định nghĩa các quan hệ thông qua foreign key</a:t>
            </a:r>
          </a:p>
          <a:p>
            <a:r>
              <a:rPr lang="en-VN"/>
              <a:t>Các luật để validate dữ liệu của trường</a:t>
            </a:r>
          </a:p>
          <a:p>
            <a:pPr marL="114300" indent="0">
              <a:buNone/>
            </a:pPr>
            <a:r>
              <a:rPr lang="en-VN"/>
              <a:t>Trong phần tiếp theo sẽ đề cập từng loại trường một</a:t>
            </a:r>
          </a:p>
        </p:txBody>
      </p:sp>
    </p:spTree>
    <p:extLst>
      <p:ext uri="{BB962C8B-B14F-4D97-AF65-F5344CB8AC3E}">
        <p14:creationId xmlns:p14="http://schemas.microsoft.com/office/powerpoint/2010/main" val="18118709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B21749-CC26-2547-86ED-E76DD47DA0B4}"/>
              </a:ext>
            </a:extLst>
          </p:cNvPr>
          <p:cNvSpPr>
            <a:spLocks noGrp="1"/>
          </p:cNvSpPr>
          <p:nvPr>
            <p:ph type="title"/>
          </p:nvPr>
        </p:nvSpPr>
        <p:spPr/>
        <p:txBody>
          <a:bodyPr/>
          <a:lstStyle/>
          <a:p>
            <a:r>
              <a:rPr lang="en-VN"/>
              <a:t>JPA là gì?</a:t>
            </a:r>
          </a:p>
        </p:txBody>
      </p:sp>
      <p:sp>
        <p:nvSpPr>
          <p:cNvPr id="3" name="Text Placeholder 2">
            <a:extLst>
              <a:ext uri="{FF2B5EF4-FFF2-40B4-BE49-F238E27FC236}">
                <a16:creationId xmlns:a16="http://schemas.microsoft.com/office/drawing/2014/main" id="{82BE3AB4-9FDD-9646-B11D-2175E6B0D947}"/>
              </a:ext>
            </a:extLst>
          </p:cNvPr>
          <p:cNvSpPr>
            <a:spLocks noGrp="1"/>
          </p:cNvSpPr>
          <p:nvPr>
            <p:ph type="body" idx="1"/>
          </p:nvPr>
        </p:nvSpPr>
        <p:spPr/>
        <p:txBody>
          <a:bodyPr/>
          <a:lstStyle/>
          <a:p>
            <a:endParaRPr lang="en-VN"/>
          </a:p>
        </p:txBody>
      </p:sp>
    </p:spTree>
    <p:extLst>
      <p:ext uri="{BB962C8B-B14F-4D97-AF65-F5344CB8AC3E}">
        <p14:creationId xmlns:p14="http://schemas.microsoft.com/office/powerpoint/2010/main" val="1601696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5004E1C-EBA6-C440-9586-A7167511C733}"/>
              </a:ext>
            </a:extLst>
          </p:cNvPr>
          <p:cNvSpPr/>
          <p:nvPr/>
        </p:nvSpPr>
        <p:spPr>
          <a:xfrm>
            <a:off x="1" y="0"/>
            <a:ext cx="9144000" cy="5047536"/>
          </a:xfrm>
          <a:prstGeom prst="rect">
            <a:avLst/>
          </a:prstGeom>
          <a:solidFill>
            <a:schemeClr val="bg2"/>
          </a:solidFill>
        </p:spPr>
        <p:txBody>
          <a:bodyPr wrap="square">
            <a:spAutoFit/>
          </a:bodyPr>
          <a:lstStyle/>
          <a:p>
            <a:r>
              <a:rPr lang="en-US">
                <a:solidFill>
                  <a:srgbClr val="D4D4D4"/>
                </a:solidFill>
                <a:latin typeface="Menlo" panose="020B0609030804020204" pitchFamily="49" charset="0"/>
              </a:rPr>
              <a:t>@</a:t>
            </a:r>
            <a:r>
              <a:rPr lang="en-US">
                <a:solidFill>
                  <a:srgbClr val="4EC9B0"/>
                </a:solidFill>
                <a:latin typeface="Menlo" panose="020B0609030804020204" pitchFamily="49" charset="0"/>
              </a:rPr>
              <a:t>Data</a:t>
            </a:r>
            <a:endParaRPr lang="en-US">
              <a:solidFill>
                <a:srgbClr val="D4D4D4"/>
              </a:solidFill>
              <a:latin typeface="Menlo" panose="020B0609030804020204" pitchFamily="49" charset="0"/>
            </a:endParaRPr>
          </a:p>
          <a:p>
            <a:r>
              <a:rPr lang="en-US">
                <a:solidFill>
                  <a:srgbClr val="D4D4D4"/>
                </a:solidFill>
                <a:latin typeface="Menlo" panose="020B0609030804020204" pitchFamily="49" charset="0"/>
              </a:rPr>
              <a:t>@</a:t>
            </a:r>
            <a:r>
              <a:rPr lang="en-US">
                <a:solidFill>
                  <a:srgbClr val="4EC9B0"/>
                </a:solidFill>
                <a:latin typeface="Menlo" panose="020B0609030804020204" pitchFamily="49" charset="0"/>
              </a:rPr>
              <a:t>Entity</a:t>
            </a:r>
            <a:r>
              <a:rPr lang="en-US">
                <a:solidFill>
                  <a:srgbClr val="D4D4D4"/>
                </a:solidFill>
                <a:latin typeface="Menlo" panose="020B0609030804020204" pitchFamily="49" charset="0"/>
              </a:rPr>
              <a:t>(name=</a:t>
            </a:r>
            <a:r>
              <a:rPr lang="en-US">
                <a:solidFill>
                  <a:srgbClr val="CE9178"/>
                </a:solidFill>
                <a:latin typeface="Menlo" panose="020B0609030804020204" pitchFamily="49" charset="0"/>
              </a:rPr>
              <a:t>"user"</a:t>
            </a:r>
            <a:r>
              <a:rPr lang="en-US">
                <a:solidFill>
                  <a:srgbClr val="D4D4D4"/>
                </a:solidFill>
                <a:latin typeface="Menlo" panose="020B0609030804020204" pitchFamily="49" charset="0"/>
              </a:rPr>
              <a:t>)</a:t>
            </a:r>
          </a:p>
          <a:p>
            <a:r>
              <a:rPr lang="en-US">
                <a:solidFill>
                  <a:srgbClr val="D4D4D4"/>
                </a:solidFill>
                <a:latin typeface="Menlo" panose="020B0609030804020204" pitchFamily="49" charset="0"/>
              </a:rPr>
              <a:t>@</a:t>
            </a:r>
            <a:r>
              <a:rPr lang="en-US">
                <a:solidFill>
                  <a:srgbClr val="4EC9B0"/>
                </a:solidFill>
                <a:latin typeface="Menlo" panose="020B0609030804020204" pitchFamily="49" charset="0"/>
              </a:rPr>
              <a:t>Table</a:t>
            </a:r>
            <a:r>
              <a:rPr lang="en-US">
                <a:solidFill>
                  <a:srgbClr val="D4D4D4"/>
                </a:solidFill>
                <a:latin typeface="Menlo" panose="020B0609030804020204" pitchFamily="49" charset="0"/>
              </a:rPr>
              <a:t>(name=</a:t>
            </a:r>
            <a:r>
              <a:rPr lang="en-US">
                <a:solidFill>
                  <a:srgbClr val="CE9178"/>
                </a:solidFill>
                <a:latin typeface="Menlo" panose="020B0609030804020204" pitchFamily="49" charset="0"/>
              </a:rPr>
              <a:t>"users"</a:t>
            </a:r>
            <a:r>
              <a:rPr lang="en-US">
                <a:solidFill>
                  <a:srgbClr val="D4D4D4"/>
                </a:solidFill>
                <a:latin typeface="Menlo" panose="020B0609030804020204" pitchFamily="49" charset="0"/>
              </a:rPr>
              <a:t>)</a:t>
            </a:r>
          </a:p>
          <a:p>
            <a:r>
              <a:rPr lang="en-US">
                <a:solidFill>
                  <a:srgbClr val="569CD6"/>
                </a:solidFill>
                <a:latin typeface="Menlo" panose="020B0609030804020204" pitchFamily="49" charset="0"/>
              </a:rPr>
              <a:t>public</a:t>
            </a:r>
            <a:r>
              <a:rPr lang="en-US">
                <a:solidFill>
                  <a:srgbClr val="D4D4D4"/>
                </a:solidFill>
                <a:latin typeface="Menlo" panose="020B0609030804020204" pitchFamily="49" charset="0"/>
              </a:rPr>
              <a:t> </a:t>
            </a:r>
            <a:r>
              <a:rPr lang="en-US">
                <a:solidFill>
                  <a:srgbClr val="569CD6"/>
                </a:solidFill>
                <a:latin typeface="Menlo" panose="020B0609030804020204" pitchFamily="49" charset="0"/>
              </a:rPr>
              <a:t>class</a:t>
            </a:r>
            <a:r>
              <a:rPr lang="en-US">
                <a:solidFill>
                  <a:srgbClr val="D4D4D4"/>
                </a:solidFill>
                <a:latin typeface="Menlo" panose="020B0609030804020204" pitchFamily="49" charset="0"/>
              </a:rPr>
              <a:t> </a:t>
            </a:r>
            <a:r>
              <a:rPr lang="en-US">
                <a:solidFill>
                  <a:srgbClr val="4EC9B0"/>
                </a:solidFill>
                <a:latin typeface="Menlo" panose="020B0609030804020204" pitchFamily="49" charset="0"/>
              </a:rPr>
              <a:t>User</a:t>
            </a:r>
            <a:r>
              <a:rPr lang="en-US">
                <a:solidFill>
                  <a:srgbClr val="D4D4D4"/>
                </a:solidFill>
                <a:latin typeface="Menlo" panose="020B0609030804020204" pitchFamily="49" charset="0"/>
              </a:rPr>
              <a:t> {</a:t>
            </a:r>
          </a:p>
          <a:p>
            <a:r>
              <a:rPr lang="en-US">
                <a:solidFill>
                  <a:srgbClr val="D4D4D4"/>
                </a:solidFill>
                <a:latin typeface="Menlo" panose="020B0609030804020204" pitchFamily="49" charset="0"/>
              </a:rPr>
              <a:t>  @</a:t>
            </a:r>
            <a:r>
              <a:rPr lang="en-US">
                <a:solidFill>
                  <a:srgbClr val="4EC9B0"/>
                </a:solidFill>
                <a:latin typeface="Menlo" panose="020B0609030804020204" pitchFamily="49" charset="0"/>
              </a:rPr>
              <a:t>Id</a:t>
            </a:r>
            <a:r>
              <a:rPr lang="en-US">
                <a:solidFill>
                  <a:srgbClr val="D4D4D4"/>
                </a:solidFill>
                <a:latin typeface="Menlo" panose="020B0609030804020204" pitchFamily="49" charset="0"/>
              </a:rPr>
              <a:t> @</a:t>
            </a:r>
            <a:r>
              <a:rPr lang="en-US">
                <a:solidFill>
                  <a:srgbClr val="4EC9B0"/>
                </a:solidFill>
                <a:latin typeface="Menlo" panose="020B0609030804020204" pitchFamily="49" charset="0"/>
              </a:rPr>
              <a:t>GeneratedValue</a:t>
            </a:r>
            <a:r>
              <a:rPr lang="en-US">
                <a:solidFill>
                  <a:srgbClr val="D4D4D4"/>
                </a:solidFill>
                <a:latin typeface="Menlo" panose="020B0609030804020204" pitchFamily="49" charset="0"/>
              </a:rPr>
              <a:t>(strategy = </a:t>
            </a:r>
            <a:r>
              <a:rPr lang="en-US">
                <a:solidFill>
                  <a:srgbClr val="9CDCFE"/>
                </a:solidFill>
                <a:latin typeface="Menlo" panose="020B0609030804020204" pitchFamily="49" charset="0"/>
              </a:rPr>
              <a:t>GenerationType</a:t>
            </a:r>
            <a:r>
              <a:rPr lang="en-US">
                <a:solidFill>
                  <a:srgbClr val="D4D4D4"/>
                </a:solidFill>
                <a:latin typeface="Menlo" panose="020B0609030804020204" pitchFamily="49" charset="0"/>
              </a:rPr>
              <a:t>.</a:t>
            </a:r>
            <a:r>
              <a:rPr lang="en-US">
                <a:solidFill>
                  <a:srgbClr val="9CDCFE"/>
                </a:solidFill>
                <a:latin typeface="Menlo" panose="020B0609030804020204" pitchFamily="49" charset="0"/>
              </a:rPr>
              <a:t>IDENTITY</a:t>
            </a:r>
            <a:r>
              <a:rPr lang="en-US">
                <a:solidFill>
                  <a:srgbClr val="D4D4D4"/>
                </a:solidFill>
                <a:latin typeface="Menlo" panose="020B0609030804020204" pitchFamily="49" charset="0"/>
              </a:rPr>
              <a:t>)</a:t>
            </a:r>
          </a:p>
          <a:p>
            <a:r>
              <a:rPr lang="en-US">
                <a:solidFill>
                  <a:srgbClr val="569CD6"/>
                </a:solidFill>
                <a:latin typeface="Menlo" panose="020B0609030804020204" pitchFamily="49" charset="0"/>
              </a:rPr>
              <a:t>  private</a:t>
            </a:r>
            <a:r>
              <a:rPr lang="en-US">
                <a:solidFill>
                  <a:srgbClr val="D4D4D4"/>
                </a:solidFill>
                <a:latin typeface="Menlo" panose="020B0609030804020204" pitchFamily="49" charset="0"/>
              </a:rPr>
              <a:t> </a:t>
            </a:r>
            <a:r>
              <a:rPr lang="en-US">
                <a:solidFill>
                  <a:srgbClr val="4EC9B0"/>
                </a:solidFill>
                <a:latin typeface="Menlo" panose="020B0609030804020204" pitchFamily="49" charset="0"/>
              </a:rPr>
              <a:t>Long</a:t>
            </a:r>
            <a:r>
              <a:rPr lang="en-US">
                <a:solidFill>
                  <a:srgbClr val="D4D4D4"/>
                </a:solidFill>
                <a:latin typeface="Menlo" panose="020B0609030804020204" pitchFamily="49" charset="0"/>
              </a:rPr>
              <a:t> </a:t>
            </a:r>
            <a:r>
              <a:rPr lang="en-US">
                <a:solidFill>
                  <a:srgbClr val="9CDCFE"/>
                </a:solidFill>
                <a:latin typeface="Menlo" panose="020B0609030804020204" pitchFamily="49" charset="0"/>
              </a:rPr>
              <a:t>id</a:t>
            </a:r>
            <a:r>
              <a:rPr lang="en-US">
                <a:solidFill>
                  <a:srgbClr val="D4D4D4"/>
                </a:solidFill>
                <a:latin typeface="Menlo" panose="020B0609030804020204" pitchFamily="49" charset="0"/>
              </a:rPr>
              <a:t>;</a:t>
            </a:r>
          </a:p>
          <a:p>
            <a:br>
              <a:rPr lang="en-US">
                <a:solidFill>
                  <a:srgbClr val="D4D4D4"/>
                </a:solidFill>
                <a:latin typeface="Menlo" panose="020B0609030804020204" pitchFamily="49" charset="0"/>
              </a:rPr>
            </a:br>
            <a:r>
              <a:rPr lang="en-US">
                <a:solidFill>
                  <a:srgbClr val="D4D4D4"/>
                </a:solidFill>
                <a:latin typeface="Menlo" panose="020B0609030804020204" pitchFamily="49" charset="0"/>
              </a:rPr>
              <a:t>  @</a:t>
            </a:r>
            <a:r>
              <a:rPr lang="en-US">
                <a:solidFill>
                  <a:srgbClr val="4EC9B0"/>
                </a:solidFill>
                <a:latin typeface="Menlo" panose="020B0609030804020204" pitchFamily="49" charset="0"/>
              </a:rPr>
              <a:t>Column</a:t>
            </a:r>
            <a:r>
              <a:rPr lang="en-US">
                <a:solidFill>
                  <a:srgbClr val="D4D4D4"/>
                </a:solidFill>
                <a:latin typeface="Menlo" panose="020B0609030804020204" pitchFamily="49" charset="0"/>
              </a:rPr>
              <a:t>(name=</a:t>
            </a:r>
            <a:r>
              <a:rPr lang="en-US">
                <a:solidFill>
                  <a:srgbClr val="CE9178"/>
                </a:solidFill>
                <a:latin typeface="Menlo" panose="020B0609030804020204" pitchFamily="49" charset="0"/>
              </a:rPr>
              <a:t>"fullname"</a:t>
            </a:r>
            <a:r>
              <a:rPr lang="en-US">
                <a:solidFill>
                  <a:srgbClr val="D4D4D4"/>
                </a:solidFill>
                <a:latin typeface="Menlo" panose="020B0609030804020204" pitchFamily="49" charset="0"/>
              </a:rPr>
              <a:t>, nullable=</a:t>
            </a:r>
            <a:r>
              <a:rPr lang="en-US">
                <a:solidFill>
                  <a:srgbClr val="569CD6"/>
                </a:solidFill>
                <a:latin typeface="Menlo" panose="020B0609030804020204" pitchFamily="49" charset="0"/>
              </a:rPr>
              <a:t>false</a:t>
            </a:r>
            <a:r>
              <a:rPr lang="en-US">
                <a:solidFill>
                  <a:srgbClr val="D4D4D4"/>
                </a:solidFill>
                <a:latin typeface="Menlo" panose="020B0609030804020204" pitchFamily="49" charset="0"/>
              </a:rPr>
              <a:t>, length=</a:t>
            </a:r>
            <a:r>
              <a:rPr lang="en-US">
                <a:solidFill>
                  <a:srgbClr val="B5CEA8"/>
                </a:solidFill>
                <a:latin typeface="Menlo" panose="020B0609030804020204" pitchFamily="49" charset="0"/>
              </a:rPr>
              <a:t>50</a:t>
            </a:r>
            <a:r>
              <a:rPr lang="en-US">
                <a:solidFill>
                  <a:srgbClr val="D4D4D4"/>
                </a:solidFill>
                <a:latin typeface="Menlo" panose="020B0609030804020204" pitchFamily="49" charset="0"/>
              </a:rPr>
              <a:t>)</a:t>
            </a:r>
          </a:p>
          <a:p>
            <a:r>
              <a:rPr lang="en-US">
                <a:solidFill>
                  <a:srgbClr val="569CD6"/>
                </a:solidFill>
                <a:latin typeface="Menlo" panose="020B0609030804020204" pitchFamily="49" charset="0"/>
              </a:rPr>
              <a:t>  private</a:t>
            </a:r>
            <a:r>
              <a:rPr lang="en-US">
                <a:solidFill>
                  <a:srgbClr val="D4D4D4"/>
                </a:solidFill>
                <a:latin typeface="Menlo" panose="020B0609030804020204" pitchFamily="49" charset="0"/>
              </a:rPr>
              <a:t> </a:t>
            </a:r>
            <a:r>
              <a:rPr lang="en-US">
                <a:solidFill>
                  <a:srgbClr val="4EC9B0"/>
                </a:solidFill>
                <a:latin typeface="Menlo" panose="020B0609030804020204" pitchFamily="49" charset="0"/>
              </a:rPr>
              <a:t>String</a:t>
            </a:r>
            <a:r>
              <a:rPr lang="en-US">
                <a:solidFill>
                  <a:srgbClr val="D4D4D4"/>
                </a:solidFill>
                <a:latin typeface="Menlo" panose="020B0609030804020204" pitchFamily="49" charset="0"/>
              </a:rPr>
              <a:t> </a:t>
            </a:r>
            <a:r>
              <a:rPr lang="en-US">
                <a:solidFill>
                  <a:srgbClr val="9CDCFE"/>
                </a:solidFill>
                <a:latin typeface="Menlo" panose="020B0609030804020204" pitchFamily="49" charset="0"/>
              </a:rPr>
              <a:t>name</a:t>
            </a:r>
            <a:r>
              <a:rPr lang="en-US">
                <a:solidFill>
                  <a:srgbClr val="D4D4D4"/>
                </a:solidFill>
                <a:latin typeface="Menlo" panose="020B0609030804020204" pitchFamily="49" charset="0"/>
              </a:rPr>
              <a:t>;</a:t>
            </a:r>
          </a:p>
          <a:p>
            <a:br>
              <a:rPr lang="en-US">
                <a:solidFill>
                  <a:srgbClr val="D4D4D4"/>
                </a:solidFill>
                <a:latin typeface="Menlo" panose="020B0609030804020204" pitchFamily="49" charset="0"/>
              </a:rPr>
            </a:br>
            <a:r>
              <a:rPr lang="en-US">
                <a:solidFill>
                  <a:srgbClr val="D4D4D4"/>
                </a:solidFill>
                <a:latin typeface="Menlo" panose="020B0609030804020204" pitchFamily="49" charset="0"/>
              </a:rPr>
              <a:t>  </a:t>
            </a:r>
            <a:r>
              <a:rPr lang="en-US">
                <a:solidFill>
                  <a:srgbClr val="569CD6"/>
                </a:solidFill>
                <a:latin typeface="Menlo" panose="020B0609030804020204" pitchFamily="49" charset="0"/>
              </a:rPr>
              <a:t>private</a:t>
            </a:r>
            <a:r>
              <a:rPr lang="en-US">
                <a:solidFill>
                  <a:srgbClr val="D4D4D4"/>
                </a:solidFill>
                <a:latin typeface="Menlo" panose="020B0609030804020204" pitchFamily="49" charset="0"/>
              </a:rPr>
              <a:t> </a:t>
            </a:r>
            <a:r>
              <a:rPr lang="en-US">
                <a:solidFill>
                  <a:srgbClr val="4EC9B0"/>
                </a:solidFill>
                <a:latin typeface="Menlo" panose="020B0609030804020204" pitchFamily="49" charset="0"/>
              </a:rPr>
              <a:t>String</a:t>
            </a:r>
            <a:r>
              <a:rPr lang="en-US">
                <a:solidFill>
                  <a:srgbClr val="D4D4D4"/>
                </a:solidFill>
                <a:latin typeface="Menlo" panose="020B0609030804020204" pitchFamily="49" charset="0"/>
              </a:rPr>
              <a:t> </a:t>
            </a:r>
            <a:r>
              <a:rPr lang="en-US">
                <a:solidFill>
                  <a:srgbClr val="9CDCFE"/>
                </a:solidFill>
                <a:latin typeface="Menlo" panose="020B0609030804020204" pitchFamily="49" charset="0"/>
              </a:rPr>
              <a:t>date</a:t>
            </a:r>
            <a:r>
              <a:rPr lang="en-US">
                <a:solidFill>
                  <a:srgbClr val="D4D4D4"/>
                </a:solidFill>
                <a:latin typeface="Menlo" panose="020B0609030804020204" pitchFamily="49" charset="0"/>
              </a:rPr>
              <a:t>;</a:t>
            </a:r>
          </a:p>
          <a:p>
            <a:br>
              <a:rPr lang="en-US">
                <a:solidFill>
                  <a:srgbClr val="D4D4D4"/>
                </a:solidFill>
                <a:latin typeface="Menlo" panose="020B0609030804020204" pitchFamily="49" charset="0"/>
              </a:rPr>
            </a:br>
            <a:r>
              <a:rPr lang="en-US">
                <a:solidFill>
                  <a:srgbClr val="D4D4D4"/>
                </a:solidFill>
                <a:latin typeface="Menlo" panose="020B0609030804020204" pitchFamily="49" charset="0"/>
              </a:rPr>
              <a:t>  </a:t>
            </a:r>
            <a:r>
              <a:rPr lang="en-US">
                <a:solidFill>
                  <a:srgbClr val="569CD6"/>
                </a:solidFill>
                <a:latin typeface="Menlo" panose="020B0609030804020204" pitchFamily="49" charset="0"/>
              </a:rPr>
              <a:t>private</a:t>
            </a:r>
            <a:r>
              <a:rPr lang="en-US">
                <a:solidFill>
                  <a:srgbClr val="D4D4D4"/>
                </a:solidFill>
                <a:latin typeface="Menlo" panose="020B0609030804020204" pitchFamily="49" charset="0"/>
              </a:rPr>
              <a:t> </a:t>
            </a:r>
            <a:r>
              <a:rPr lang="en-US">
                <a:solidFill>
                  <a:srgbClr val="4EC9B0"/>
                </a:solidFill>
                <a:latin typeface="Menlo" panose="020B0609030804020204" pitchFamily="49" charset="0"/>
              </a:rPr>
              <a:t>String</a:t>
            </a:r>
            <a:r>
              <a:rPr lang="en-US">
                <a:solidFill>
                  <a:srgbClr val="D4D4D4"/>
                </a:solidFill>
                <a:latin typeface="Menlo" panose="020B0609030804020204" pitchFamily="49" charset="0"/>
              </a:rPr>
              <a:t> </a:t>
            </a:r>
            <a:r>
              <a:rPr lang="en-US">
                <a:solidFill>
                  <a:srgbClr val="9CDCFE"/>
                </a:solidFill>
                <a:latin typeface="Menlo" panose="020B0609030804020204" pitchFamily="49" charset="0"/>
              </a:rPr>
              <a:t>mobile</a:t>
            </a:r>
            <a:r>
              <a:rPr lang="en-US">
                <a:solidFill>
                  <a:srgbClr val="D4D4D4"/>
                </a:solidFill>
                <a:latin typeface="Menlo" panose="020B0609030804020204" pitchFamily="49" charset="0"/>
              </a:rPr>
              <a:t>;</a:t>
            </a:r>
          </a:p>
          <a:p>
            <a:br>
              <a:rPr lang="en-US">
                <a:solidFill>
                  <a:srgbClr val="D4D4D4"/>
                </a:solidFill>
                <a:latin typeface="Menlo" panose="020B0609030804020204" pitchFamily="49" charset="0"/>
              </a:rPr>
            </a:br>
            <a:r>
              <a:rPr lang="en-US">
                <a:solidFill>
                  <a:srgbClr val="D4D4D4"/>
                </a:solidFill>
                <a:latin typeface="Menlo" panose="020B0609030804020204" pitchFamily="49" charset="0"/>
              </a:rPr>
              <a:t>  </a:t>
            </a:r>
            <a:r>
              <a:rPr lang="en-US">
                <a:solidFill>
                  <a:srgbClr val="569CD6"/>
                </a:solidFill>
                <a:latin typeface="Menlo" panose="020B0609030804020204" pitchFamily="49" charset="0"/>
              </a:rPr>
              <a:t>private</a:t>
            </a:r>
            <a:r>
              <a:rPr lang="en-US">
                <a:solidFill>
                  <a:srgbClr val="D4D4D4"/>
                </a:solidFill>
                <a:latin typeface="Menlo" panose="020B0609030804020204" pitchFamily="49" charset="0"/>
              </a:rPr>
              <a:t> </a:t>
            </a:r>
            <a:r>
              <a:rPr lang="en-US">
                <a:solidFill>
                  <a:srgbClr val="4EC9B0"/>
                </a:solidFill>
                <a:latin typeface="Menlo" panose="020B0609030804020204" pitchFamily="49" charset="0"/>
              </a:rPr>
              <a:t>String</a:t>
            </a:r>
            <a:r>
              <a:rPr lang="en-US">
                <a:solidFill>
                  <a:srgbClr val="D4D4D4"/>
                </a:solidFill>
                <a:latin typeface="Menlo" panose="020B0609030804020204" pitchFamily="49" charset="0"/>
              </a:rPr>
              <a:t> </a:t>
            </a:r>
            <a:r>
              <a:rPr lang="en-US">
                <a:solidFill>
                  <a:srgbClr val="9CDCFE"/>
                </a:solidFill>
                <a:latin typeface="Menlo" panose="020B0609030804020204" pitchFamily="49" charset="0"/>
              </a:rPr>
              <a:t>email</a:t>
            </a:r>
            <a:r>
              <a:rPr lang="en-US">
                <a:solidFill>
                  <a:srgbClr val="D4D4D4"/>
                </a:solidFill>
                <a:latin typeface="Menlo" panose="020B0609030804020204" pitchFamily="49" charset="0"/>
              </a:rPr>
              <a:t>;</a:t>
            </a:r>
          </a:p>
          <a:p>
            <a:br>
              <a:rPr lang="en-US">
                <a:solidFill>
                  <a:srgbClr val="D4D4D4"/>
                </a:solidFill>
                <a:latin typeface="Menlo" panose="020B0609030804020204" pitchFamily="49" charset="0"/>
              </a:rPr>
            </a:br>
            <a:r>
              <a:rPr lang="en-US">
                <a:solidFill>
                  <a:srgbClr val="D4D4D4"/>
                </a:solidFill>
                <a:latin typeface="Menlo" panose="020B0609030804020204" pitchFamily="49" charset="0"/>
              </a:rPr>
              <a:t>  </a:t>
            </a:r>
            <a:r>
              <a:rPr lang="en-US">
                <a:solidFill>
                  <a:srgbClr val="569CD6"/>
                </a:solidFill>
                <a:latin typeface="Menlo" panose="020B0609030804020204" pitchFamily="49" charset="0"/>
              </a:rPr>
              <a:t>public</a:t>
            </a:r>
            <a:r>
              <a:rPr lang="en-US">
                <a:solidFill>
                  <a:srgbClr val="D4D4D4"/>
                </a:solidFill>
                <a:latin typeface="Menlo" panose="020B0609030804020204" pitchFamily="49" charset="0"/>
              </a:rPr>
              <a:t> </a:t>
            </a:r>
            <a:r>
              <a:rPr lang="en-US">
                <a:solidFill>
                  <a:srgbClr val="DCDCAA"/>
                </a:solidFill>
                <a:latin typeface="Menlo" panose="020B0609030804020204" pitchFamily="49" charset="0"/>
              </a:rPr>
              <a:t>User</a:t>
            </a:r>
            <a:r>
              <a:rPr lang="en-US">
                <a:solidFill>
                  <a:srgbClr val="D4D4D4"/>
                </a:solidFill>
                <a:latin typeface="Menlo" panose="020B0609030804020204" pitchFamily="49" charset="0"/>
              </a:rPr>
              <a:t>(</a:t>
            </a:r>
            <a:r>
              <a:rPr lang="en-US">
                <a:solidFill>
                  <a:srgbClr val="4EC9B0"/>
                </a:solidFill>
                <a:latin typeface="Menlo" panose="020B0609030804020204" pitchFamily="49" charset="0"/>
              </a:rPr>
              <a:t>String</a:t>
            </a:r>
            <a:r>
              <a:rPr lang="en-US">
                <a:solidFill>
                  <a:srgbClr val="D4D4D4"/>
                </a:solidFill>
                <a:latin typeface="Menlo" panose="020B0609030804020204" pitchFamily="49" charset="0"/>
              </a:rPr>
              <a:t> </a:t>
            </a:r>
            <a:r>
              <a:rPr lang="en-US">
                <a:solidFill>
                  <a:srgbClr val="9CDCFE"/>
                </a:solidFill>
                <a:latin typeface="Menlo" panose="020B0609030804020204" pitchFamily="49" charset="0"/>
              </a:rPr>
              <a:t>name</a:t>
            </a:r>
            <a:r>
              <a:rPr lang="en-US">
                <a:solidFill>
                  <a:srgbClr val="D4D4D4"/>
                </a:solidFill>
                <a:latin typeface="Menlo" panose="020B0609030804020204" pitchFamily="49" charset="0"/>
              </a:rPr>
              <a:t>, </a:t>
            </a:r>
            <a:r>
              <a:rPr lang="en-US">
                <a:solidFill>
                  <a:srgbClr val="4EC9B0"/>
                </a:solidFill>
                <a:latin typeface="Menlo" panose="020B0609030804020204" pitchFamily="49" charset="0"/>
              </a:rPr>
              <a:t>String</a:t>
            </a:r>
            <a:r>
              <a:rPr lang="en-US">
                <a:solidFill>
                  <a:srgbClr val="D4D4D4"/>
                </a:solidFill>
                <a:latin typeface="Menlo" panose="020B0609030804020204" pitchFamily="49" charset="0"/>
              </a:rPr>
              <a:t> </a:t>
            </a:r>
            <a:r>
              <a:rPr lang="en-US">
                <a:solidFill>
                  <a:srgbClr val="9CDCFE"/>
                </a:solidFill>
                <a:latin typeface="Menlo" panose="020B0609030804020204" pitchFamily="49" charset="0"/>
              </a:rPr>
              <a:t>date</a:t>
            </a:r>
            <a:r>
              <a:rPr lang="en-US">
                <a:solidFill>
                  <a:srgbClr val="D4D4D4"/>
                </a:solidFill>
                <a:latin typeface="Menlo" panose="020B0609030804020204" pitchFamily="49" charset="0"/>
              </a:rPr>
              <a:t>, </a:t>
            </a:r>
            <a:r>
              <a:rPr lang="en-US">
                <a:solidFill>
                  <a:srgbClr val="4EC9B0"/>
                </a:solidFill>
                <a:latin typeface="Menlo" panose="020B0609030804020204" pitchFamily="49" charset="0"/>
              </a:rPr>
              <a:t>String</a:t>
            </a:r>
            <a:r>
              <a:rPr lang="en-US">
                <a:solidFill>
                  <a:srgbClr val="D4D4D4"/>
                </a:solidFill>
                <a:latin typeface="Menlo" panose="020B0609030804020204" pitchFamily="49" charset="0"/>
              </a:rPr>
              <a:t> </a:t>
            </a:r>
            <a:r>
              <a:rPr lang="en-US">
                <a:solidFill>
                  <a:srgbClr val="9CDCFE"/>
                </a:solidFill>
                <a:latin typeface="Menlo" panose="020B0609030804020204" pitchFamily="49" charset="0"/>
              </a:rPr>
              <a:t>mobile</a:t>
            </a:r>
            <a:r>
              <a:rPr lang="en-US">
                <a:solidFill>
                  <a:srgbClr val="D4D4D4"/>
                </a:solidFill>
                <a:latin typeface="Menlo" panose="020B0609030804020204" pitchFamily="49" charset="0"/>
              </a:rPr>
              <a:t>, </a:t>
            </a:r>
            <a:r>
              <a:rPr lang="en-US">
                <a:solidFill>
                  <a:srgbClr val="4EC9B0"/>
                </a:solidFill>
                <a:latin typeface="Menlo" panose="020B0609030804020204" pitchFamily="49" charset="0"/>
              </a:rPr>
              <a:t>String</a:t>
            </a:r>
            <a:r>
              <a:rPr lang="en-US">
                <a:solidFill>
                  <a:srgbClr val="D4D4D4"/>
                </a:solidFill>
                <a:latin typeface="Menlo" panose="020B0609030804020204" pitchFamily="49" charset="0"/>
              </a:rPr>
              <a:t> </a:t>
            </a:r>
            <a:r>
              <a:rPr lang="en-US">
                <a:solidFill>
                  <a:srgbClr val="9CDCFE"/>
                </a:solidFill>
                <a:latin typeface="Menlo" panose="020B0609030804020204" pitchFamily="49" charset="0"/>
              </a:rPr>
              <a:t>email</a:t>
            </a:r>
            <a:r>
              <a:rPr lang="en-US">
                <a:solidFill>
                  <a:srgbClr val="D4D4D4"/>
                </a:solidFill>
                <a:latin typeface="Menlo" panose="020B0609030804020204" pitchFamily="49" charset="0"/>
              </a:rPr>
              <a:t>) {</a:t>
            </a:r>
          </a:p>
          <a:p>
            <a:r>
              <a:rPr lang="en-US">
                <a:solidFill>
                  <a:srgbClr val="569CD6"/>
                </a:solidFill>
                <a:latin typeface="Menlo" panose="020B0609030804020204" pitchFamily="49" charset="0"/>
              </a:rPr>
              <a:t>    this</a:t>
            </a:r>
            <a:r>
              <a:rPr lang="en-US">
                <a:solidFill>
                  <a:srgbClr val="D4D4D4"/>
                </a:solidFill>
                <a:latin typeface="Menlo" panose="020B0609030804020204" pitchFamily="49" charset="0"/>
              </a:rPr>
              <a:t>.</a:t>
            </a:r>
            <a:r>
              <a:rPr lang="en-US">
                <a:solidFill>
                  <a:srgbClr val="9CDCFE"/>
                </a:solidFill>
                <a:latin typeface="Menlo" panose="020B0609030804020204" pitchFamily="49" charset="0"/>
              </a:rPr>
              <a:t>name</a:t>
            </a:r>
            <a:r>
              <a:rPr lang="en-US">
                <a:solidFill>
                  <a:srgbClr val="D4D4D4"/>
                </a:solidFill>
                <a:latin typeface="Menlo" panose="020B0609030804020204" pitchFamily="49" charset="0"/>
              </a:rPr>
              <a:t> = name;</a:t>
            </a:r>
          </a:p>
          <a:p>
            <a:r>
              <a:rPr lang="en-US">
                <a:solidFill>
                  <a:srgbClr val="569CD6"/>
                </a:solidFill>
                <a:latin typeface="Menlo" panose="020B0609030804020204" pitchFamily="49" charset="0"/>
              </a:rPr>
              <a:t>    this</a:t>
            </a:r>
            <a:r>
              <a:rPr lang="en-US">
                <a:solidFill>
                  <a:srgbClr val="D4D4D4"/>
                </a:solidFill>
                <a:latin typeface="Menlo" panose="020B0609030804020204" pitchFamily="49" charset="0"/>
              </a:rPr>
              <a:t>.</a:t>
            </a:r>
            <a:r>
              <a:rPr lang="en-US">
                <a:solidFill>
                  <a:srgbClr val="9CDCFE"/>
                </a:solidFill>
                <a:latin typeface="Menlo" panose="020B0609030804020204" pitchFamily="49" charset="0"/>
              </a:rPr>
              <a:t>date</a:t>
            </a:r>
            <a:r>
              <a:rPr lang="en-US">
                <a:solidFill>
                  <a:srgbClr val="D4D4D4"/>
                </a:solidFill>
                <a:latin typeface="Menlo" panose="020B0609030804020204" pitchFamily="49" charset="0"/>
              </a:rPr>
              <a:t> = date;</a:t>
            </a:r>
          </a:p>
          <a:p>
            <a:r>
              <a:rPr lang="en-US">
                <a:solidFill>
                  <a:srgbClr val="569CD6"/>
                </a:solidFill>
                <a:latin typeface="Menlo" panose="020B0609030804020204" pitchFamily="49" charset="0"/>
              </a:rPr>
              <a:t>    this</a:t>
            </a:r>
            <a:r>
              <a:rPr lang="en-US">
                <a:solidFill>
                  <a:srgbClr val="D4D4D4"/>
                </a:solidFill>
                <a:latin typeface="Menlo" panose="020B0609030804020204" pitchFamily="49" charset="0"/>
              </a:rPr>
              <a:t>.</a:t>
            </a:r>
            <a:r>
              <a:rPr lang="en-US">
                <a:solidFill>
                  <a:srgbClr val="9CDCFE"/>
                </a:solidFill>
                <a:latin typeface="Menlo" panose="020B0609030804020204" pitchFamily="49" charset="0"/>
              </a:rPr>
              <a:t>mobile</a:t>
            </a:r>
            <a:r>
              <a:rPr lang="en-US">
                <a:solidFill>
                  <a:srgbClr val="D4D4D4"/>
                </a:solidFill>
                <a:latin typeface="Menlo" panose="020B0609030804020204" pitchFamily="49" charset="0"/>
              </a:rPr>
              <a:t> = mobile;</a:t>
            </a:r>
          </a:p>
          <a:p>
            <a:r>
              <a:rPr lang="en-US">
                <a:solidFill>
                  <a:srgbClr val="569CD6"/>
                </a:solidFill>
                <a:latin typeface="Menlo" panose="020B0609030804020204" pitchFamily="49" charset="0"/>
              </a:rPr>
              <a:t>    this</a:t>
            </a:r>
            <a:r>
              <a:rPr lang="en-US">
                <a:solidFill>
                  <a:srgbClr val="D4D4D4"/>
                </a:solidFill>
                <a:latin typeface="Menlo" panose="020B0609030804020204" pitchFamily="49" charset="0"/>
              </a:rPr>
              <a:t>.</a:t>
            </a:r>
            <a:r>
              <a:rPr lang="en-US">
                <a:solidFill>
                  <a:srgbClr val="9CDCFE"/>
                </a:solidFill>
                <a:latin typeface="Menlo" panose="020B0609030804020204" pitchFamily="49" charset="0"/>
              </a:rPr>
              <a:t>email</a:t>
            </a:r>
            <a:r>
              <a:rPr lang="en-US">
                <a:solidFill>
                  <a:srgbClr val="D4D4D4"/>
                </a:solidFill>
                <a:latin typeface="Menlo" panose="020B0609030804020204" pitchFamily="49" charset="0"/>
              </a:rPr>
              <a:t> = email;</a:t>
            </a:r>
          </a:p>
          <a:p>
            <a:r>
              <a:rPr lang="en-US">
                <a:solidFill>
                  <a:srgbClr val="D4D4D4"/>
                </a:solidFill>
                <a:latin typeface="Menlo" panose="020B0609030804020204" pitchFamily="49" charset="0"/>
              </a:rPr>
              <a:t>  }</a:t>
            </a:r>
          </a:p>
          <a:p>
            <a:r>
              <a:rPr lang="en-US">
                <a:solidFill>
                  <a:srgbClr val="D4D4D4"/>
                </a:solidFill>
                <a:latin typeface="Menlo" panose="020B0609030804020204" pitchFamily="49" charset="0"/>
              </a:rPr>
              <a:t>} </a:t>
            </a:r>
          </a:p>
        </p:txBody>
      </p:sp>
      <p:sp>
        <p:nvSpPr>
          <p:cNvPr id="2" name="TextBox 1">
            <a:extLst>
              <a:ext uri="{FF2B5EF4-FFF2-40B4-BE49-F238E27FC236}">
                <a16:creationId xmlns:a16="http://schemas.microsoft.com/office/drawing/2014/main" id="{6DD0F529-4DD7-EB44-8174-120B1D5510D1}"/>
              </a:ext>
            </a:extLst>
          </p:cNvPr>
          <p:cNvSpPr txBox="1"/>
          <p:nvPr/>
        </p:nvSpPr>
        <p:spPr>
          <a:xfrm>
            <a:off x="4488238" y="244306"/>
            <a:ext cx="1138453" cy="400110"/>
          </a:xfrm>
          <a:prstGeom prst="rect">
            <a:avLst/>
          </a:prstGeom>
          <a:noFill/>
        </p:spPr>
        <p:txBody>
          <a:bodyPr wrap="none" rtlCol="0">
            <a:spAutoFit/>
          </a:bodyPr>
          <a:lstStyle/>
          <a:p>
            <a:r>
              <a:rPr lang="en-VN" sz="2000">
                <a:solidFill>
                  <a:schemeClr val="bg1"/>
                </a:solidFill>
              </a:rPr>
              <a:t>Ví dụ #1</a:t>
            </a:r>
          </a:p>
        </p:txBody>
      </p:sp>
    </p:spTree>
    <p:extLst>
      <p:ext uri="{BB962C8B-B14F-4D97-AF65-F5344CB8AC3E}">
        <p14:creationId xmlns:p14="http://schemas.microsoft.com/office/powerpoint/2010/main" val="28767150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BA757CC-8AF1-6346-86CD-143811817332}"/>
              </a:ext>
            </a:extLst>
          </p:cNvPr>
          <p:cNvSpPr/>
          <p:nvPr/>
        </p:nvSpPr>
        <p:spPr>
          <a:xfrm>
            <a:off x="164835" y="315228"/>
            <a:ext cx="8909733" cy="4524315"/>
          </a:xfrm>
          <a:prstGeom prst="rect">
            <a:avLst/>
          </a:prstGeom>
          <a:solidFill>
            <a:schemeClr val="bg2"/>
          </a:solidFill>
        </p:spPr>
        <p:txBody>
          <a:bodyPr wrap="square">
            <a:spAutoFit/>
          </a:bodyPr>
          <a:lstStyle/>
          <a:p>
            <a:r>
              <a:rPr lang="en-US" sz="1200">
                <a:solidFill>
                  <a:srgbClr val="D4D4D4"/>
                </a:solidFill>
                <a:latin typeface="RobotoMono Nerd Font" pitchFamily="2" charset="0"/>
                <a:ea typeface="RobotoMono Nerd Font" pitchFamily="2" charset="0"/>
              </a:rPr>
              <a:t>@</a:t>
            </a:r>
            <a:r>
              <a:rPr lang="en-US" sz="1200">
                <a:solidFill>
                  <a:srgbClr val="4EC9B0"/>
                </a:solidFill>
                <a:latin typeface="RobotoMono Nerd Font" pitchFamily="2" charset="0"/>
                <a:ea typeface="RobotoMono Nerd Font" pitchFamily="2" charset="0"/>
              </a:rPr>
              <a:t>Entity</a:t>
            </a:r>
            <a:r>
              <a:rPr lang="en-US" sz="1200">
                <a:solidFill>
                  <a:srgbClr val="D4D4D4"/>
                </a:solidFill>
                <a:latin typeface="RobotoMono Nerd Font" pitchFamily="2" charset="0"/>
                <a:ea typeface="RobotoMono Nerd Font" pitchFamily="2" charset="0"/>
              </a:rPr>
              <a:t>(</a:t>
            </a:r>
            <a:r>
              <a:rPr lang="en-US" sz="1200">
                <a:solidFill>
                  <a:srgbClr val="DCDCAA"/>
                </a:solidFill>
                <a:latin typeface="RobotoMono Nerd Font" pitchFamily="2" charset="0"/>
                <a:ea typeface="RobotoMono Nerd Font" pitchFamily="2" charset="0"/>
              </a:rPr>
              <a:t>name</a:t>
            </a:r>
            <a:r>
              <a:rPr lang="en-US" sz="1200">
                <a:solidFill>
                  <a:srgbClr val="D4D4D4"/>
                </a:solidFill>
                <a:latin typeface="RobotoMono Nerd Font" pitchFamily="2" charset="0"/>
                <a:ea typeface="RobotoMono Nerd Font" pitchFamily="2" charset="0"/>
              </a:rPr>
              <a:t> = </a:t>
            </a:r>
            <a:r>
              <a:rPr lang="en-US" sz="1200">
                <a:solidFill>
                  <a:srgbClr val="CE9178"/>
                </a:solidFill>
                <a:latin typeface="RobotoMono Nerd Font" pitchFamily="2" charset="0"/>
                <a:ea typeface="RobotoMono Nerd Font" pitchFamily="2" charset="0"/>
              </a:rPr>
              <a:t>"person"</a:t>
            </a:r>
            <a:r>
              <a:rPr lang="en-US" sz="1200">
                <a:solidFill>
                  <a:srgbClr val="D4D4D4"/>
                </a:solidFill>
                <a:latin typeface="RobotoMono Nerd Font" pitchFamily="2" charset="0"/>
                <a:ea typeface="RobotoMono Nerd Font" pitchFamily="2" charset="0"/>
              </a:rPr>
              <a:t>) @</a:t>
            </a:r>
            <a:r>
              <a:rPr lang="en-US" sz="1200">
                <a:solidFill>
                  <a:srgbClr val="4EC9B0"/>
                </a:solidFill>
                <a:latin typeface="RobotoMono Nerd Font" pitchFamily="2" charset="0"/>
                <a:ea typeface="RobotoMono Nerd Font" pitchFamily="2" charset="0"/>
              </a:rPr>
              <a:t>Table</a:t>
            </a:r>
            <a:r>
              <a:rPr lang="en-US" sz="1200">
                <a:solidFill>
                  <a:srgbClr val="D4D4D4"/>
                </a:solidFill>
                <a:latin typeface="RobotoMono Nerd Font" pitchFamily="2" charset="0"/>
                <a:ea typeface="RobotoMono Nerd Font" pitchFamily="2" charset="0"/>
              </a:rPr>
              <a:t>(</a:t>
            </a:r>
            <a:r>
              <a:rPr lang="en-US" sz="1200">
                <a:solidFill>
                  <a:srgbClr val="DCDCAA"/>
                </a:solidFill>
                <a:latin typeface="RobotoMono Nerd Font" pitchFamily="2" charset="0"/>
                <a:ea typeface="RobotoMono Nerd Font" pitchFamily="2" charset="0"/>
              </a:rPr>
              <a:t>name</a:t>
            </a:r>
            <a:r>
              <a:rPr lang="en-US" sz="1200">
                <a:solidFill>
                  <a:srgbClr val="D4D4D4"/>
                </a:solidFill>
                <a:latin typeface="RobotoMono Nerd Font" pitchFamily="2" charset="0"/>
                <a:ea typeface="RobotoMono Nerd Font" pitchFamily="2" charset="0"/>
              </a:rPr>
              <a:t> = </a:t>
            </a:r>
            <a:r>
              <a:rPr lang="en-US" sz="1200">
                <a:solidFill>
                  <a:srgbClr val="CE9178"/>
                </a:solidFill>
                <a:latin typeface="RobotoMono Nerd Font" pitchFamily="2" charset="0"/>
                <a:ea typeface="RobotoMono Nerd Font" pitchFamily="2" charset="0"/>
              </a:rPr>
              <a:t>"person"</a:t>
            </a:r>
            <a:r>
              <a:rPr lang="en-US" sz="1200">
                <a:solidFill>
                  <a:srgbClr val="D4D4D4"/>
                </a:solidFill>
                <a:latin typeface="RobotoMono Nerd Font" pitchFamily="2" charset="0"/>
                <a:ea typeface="RobotoMono Nerd Font" pitchFamily="2" charset="0"/>
              </a:rPr>
              <a:t>) @</a:t>
            </a:r>
            <a:r>
              <a:rPr lang="en-US" sz="1200">
                <a:solidFill>
                  <a:srgbClr val="4EC9B0"/>
                </a:solidFill>
                <a:latin typeface="RobotoMono Nerd Font" pitchFamily="2" charset="0"/>
                <a:ea typeface="RobotoMono Nerd Font" pitchFamily="2" charset="0"/>
              </a:rPr>
              <a:t>Data</a:t>
            </a:r>
            <a:endParaRPr lang="en-US" sz="1200">
              <a:solidFill>
                <a:srgbClr val="D4D4D4"/>
              </a:solidFill>
              <a:latin typeface="RobotoMono Nerd Font" pitchFamily="2" charset="0"/>
              <a:ea typeface="RobotoMono Nerd Font" pitchFamily="2" charset="0"/>
            </a:endParaRPr>
          </a:p>
          <a:p>
            <a:r>
              <a:rPr lang="en-US" sz="1200">
                <a:solidFill>
                  <a:srgbClr val="569CD6"/>
                </a:solidFill>
                <a:latin typeface="RobotoMono Nerd Font" pitchFamily="2" charset="0"/>
                <a:ea typeface="RobotoMono Nerd Font" pitchFamily="2" charset="0"/>
              </a:rPr>
              <a:t>public</a:t>
            </a:r>
            <a:r>
              <a:rPr lang="en-US" sz="1200">
                <a:solidFill>
                  <a:srgbClr val="D4D4D4"/>
                </a:solidFill>
                <a:latin typeface="RobotoMono Nerd Font" pitchFamily="2" charset="0"/>
                <a:ea typeface="RobotoMono Nerd Font" pitchFamily="2" charset="0"/>
              </a:rPr>
              <a:t> </a:t>
            </a:r>
            <a:r>
              <a:rPr lang="en-US" sz="1200">
                <a:solidFill>
                  <a:srgbClr val="569CD6"/>
                </a:solidFill>
                <a:latin typeface="RobotoMono Nerd Font" pitchFamily="2" charset="0"/>
                <a:ea typeface="RobotoMono Nerd Font" pitchFamily="2" charset="0"/>
              </a:rPr>
              <a:t>class</a:t>
            </a:r>
            <a:r>
              <a:rPr lang="en-US" sz="1200">
                <a:solidFill>
                  <a:srgbClr val="D4D4D4"/>
                </a:solidFill>
                <a:latin typeface="RobotoMono Nerd Font" pitchFamily="2" charset="0"/>
                <a:ea typeface="RobotoMono Nerd Font" pitchFamily="2" charset="0"/>
              </a:rPr>
              <a:t> </a:t>
            </a:r>
            <a:r>
              <a:rPr lang="en-US" sz="1200">
                <a:solidFill>
                  <a:srgbClr val="4EC9B0"/>
                </a:solidFill>
                <a:latin typeface="RobotoMono Nerd Font" pitchFamily="2" charset="0"/>
                <a:ea typeface="RobotoMono Nerd Font" pitchFamily="2" charset="0"/>
              </a:rPr>
              <a:t>Person</a:t>
            </a:r>
            <a:r>
              <a:rPr lang="en-US" sz="1200">
                <a:solidFill>
                  <a:srgbClr val="D4D4D4"/>
                </a:solidFill>
                <a:latin typeface="RobotoMono Nerd Font" pitchFamily="2" charset="0"/>
                <a:ea typeface="RobotoMono Nerd Font" pitchFamily="2" charset="0"/>
              </a:rPr>
              <a:t> {</a:t>
            </a:r>
          </a:p>
          <a:p>
            <a:r>
              <a:rPr lang="en-US" sz="1200">
                <a:solidFill>
                  <a:srgbClr val="D4D4D4"/>
                </a:solidFill>
                <a:latin typeface="RobotoMono Nerd Font" pitchFamily="2" charset="0"/>
                <a:ea typeface="RobotoMono Nerd Font" pitchFamily="2" charset="0"/>
              </a:rPr>
              <a:t>  @</a:t>
            </a:r>
            <a:r>
              <a:rPr lang="en-US" sz="1200">
                <a:solidFill>
                  <a:srgbClr val="4EC9B0"/>
                </a:solidFill>
                <a:latin typeface="RobotoMono Nerd Font" pitchFamily="2" charset="0"/>
                <a:ea typeface="RobotoMono Nerd Font" pitchFamily="2" charset="0"/>
              </a:rPr>
              <a:t>Id</a:t>
            </a:r>
            <a:r>
              <a:rPr lang="en-US" sz="1200">
                <a:solidFill>
                  <a:srgbClr val="D4D4D4"/>
                </a:solidFill>
                <a:latin typeface="RobotoMono Nerd Font" pitchFamily="2" charset="0"/>
                <a:ea typeface="RobotoMono Nerd Font" pitchFamily="2" charset="0"/>
              </a:rPr>
              <a:t> </a:t>
            </a:r>
            <a:r>
              <a:rPr lang="en-US" sz="1200">
                <a:solidFill>
                  <a:srgbClr val="4EC9B0"/>
                </a:solidFill>
                <a:latin typeface="RobotoMono Nerd Font" pitchFamily="2" charset="0"/>
                <a:ea typeface="RobotoMono Nerd Font" pitchFamily="2" charset="0"/>
              </a:rPr>
              <a:t>Long</a:t>
            </a:r>
            <a:r>
              <a:rPr lang="en-US" sz="1200">
                <a:solidFill>
                  <a:srgbClr val="D4D4D4"/>
                </a:solidFill>
                <a:latin typeface="RobotoMono Nerd Font" pitchFamily="2" charset="0"/>
                <a:ea typeface="RobotoMono Nerd Font" pitchFamily="2" charset="0"/>
              </a:rPr>
              <a:t> </a:t>
            </a:r>
            <a:r>
              <a:rPr lang="en-US" sz="1200">
                <a:solidFill>
                  <a:srgbClr val="9CDCFE"/>
                </a:solidFill>
                <a:latin typeface="RobotoMono Nerd Font" pitchFamily="2" charset="0"/>
                <a:ea typeface="RobotoMono Nerd Font" pitchFamily="2" charset="0"/>
              </a:rPr>
              <a:t>id</a:t>
            </a:r>
            <a:r>
              <a:rPr lang="en-US" sz="1200">
                <a:solidFill>
                  <a:srgbClr val="D4D4D4"/>
                </a:solidFill>
                <a:latin typeface="RobotoMono Nerd Font" pitchFamily="2" charset="0"/>
                <a:ea typeface="RobotoMono Nerd Font" pitchFamily="2" charset="0"/>
              </a:rPr>
              <a:t>; </a:t>
            </a:r>
            <a:r>
              <a:rPr lang="en-US" sz="1200">
                <a:solidFill>
                  <a:srgbClr val="92D050"/>
                </a:solidFill>
                <a:latin typeface="RobotoMono Nerd Font" pitchFamily="2" charset="0"/>
                <a:ea typeface="RobotoMono Nerd Font" pitchFamily="2" charset="0"/>
              </a:rPr>
              <a:t>//primary key</a:t>
            </a:r>
          </a:p>
          <a:p>
            <a:r>
              <a:rPr lang="en-US" sz="1200">
                <a:solidFill>
                  <a:srgbClr val="569CD6"/>
                </a:solidFill>
                <a:latin typeface="RobotoMono Nerd Font" pitchFamily="2" charset="0"/>
                <a:ea typeface="RobotoMono Nerd Font" pitchFamily="2" charset="0"/>
              </a:rPr>
              <a:t>  private</a:t>
            </a:r>
            <a:r>
              <a:rPr lang="en-US" sz="1200">
                <a:solidFill>
                  <a:srgbClr val="D4D4D4"/>
                </a:solidFill>
                <a:latin typeface="RobotoMono Nerd Font" pitchFamily="2" charset="0"/>
                <a:ea typeface="RobotoMono Nerd Font" pitchFamily="2" charset="0"/>
              </a:rPr>
              <a:t> </a:t>
            </a:r>
            <a:r>
              <a:rPr lang="en-US" sz="1200">
                <a:solidFill>
                  <a:srgbClr val="4EC9B0"/>
                </a:solidFill>
                <a:latin typeface="RobotoMono Nerd Font" pitchFamily="2" charset="0"/>
                <a:ea typeface="RobotoMono Nerd Font" pitchFamily="2" charset="0"/>
              </a:rPr>
              <a:t>String</a:t>
            </a:r>
            <a:r>
              <a:rPr lang="en-US" sz="1200">
                <a:solidFill>
                  <a:srgbClr val="D4D4D4"/>
                </a:solidFill>
                <a:latin typeface="RobotoMono Nerd Font" pitchFamily="2" charset="0"/>
                <a:ea typeface="RobotoMono Nerd Font" pitchFamily="2" charset="0"/>
              </a:rPr>
              <a:t> </a:t>
            </a:r>
            <a:r>
              <a:rPr lang="en-US" sz="1200">
                <a:solidFill>
                  <a:srgbClr val="9CDCFE"/>
                </a:solidFill>
                <a:latin typeface="RobotoMono Nerd Font" pitchFamily="2" charset="0"/>
                <a:ea typeface="RobotoMono Nerd Font" pitchFamily="2" charset="0"/>
              </a:rPr>
              <a:t>fullname</a:t>
            </a:r>
            <a:r>
              <a:rPr lang="en-US" sz="1200">
                <a:solidFill>
                  <a:srgbClr val="D4D4D4"/>
                </a:solidFill>
                <a:latin typeface="RobotoMono Nerd Font" pitchFamily="2" charset="0"/>
                <a:ea typeface="RobotoMono Nerd Font" pitchFamily="2" charset="0"/>
              </a:rPr>
              <a:t>;</a:t>
            </a:r>
          </a:p>
          <a:p>
            <a:r>
              <a:rPr lang="en-US" sz="1200">
                <a:solidFill>
                  <a:srgbClr val="569CD6"/>
                </a:solidFill>
                <a:latin typeface="RobotoMono Nerd Font" pitchFamily="2" charset="0"/>
                <a:ea typeface="RobotoMono Nerd Font" pitchFamily="2" charset="0"/>
              </a:rPr>
              <a:t>  private</a:t>
            </a:r>
            <a:r>
              <a:rPr lang="en-US" sz="1200">
                <a:solidFill>
                  <a:srgbClr val="D4D4D4"/>
                </a:solidFill>
                <a:latin typeface="RobotoMono Nerd Font" pitchFamily="2" charset="0"/>
                <a:ea typeface="RobotoMono Nerd Font" pitchFamily="2" charset="0"/>
              </a:rPr>
              <a:t> </a:t>
            </a:r>
            <a:r>
              <a:rPr lang="en-US" sz="1200">
                <a:solidFill>
                  <a:srgbClr val="4EC9B0"/>
                </a:solidFill>
                <a:latin typeface="RobotoMono Nerd Font" pitchFamily="2" charset="0"/>
                <a:ea typeface="RobotoMono Nerd Font" pitchFamily="2" charset="0"/>
              </a:rPr>
              <a:t>String</a:t>
            </a:r>
            <a:r>
              <a:rPr lang="en-US" sz="1200">
                <a:solidFill>
                  <a:srgbClr val="D4D4D4"/>
                </a:solidFill>
                <a:latin typeface="RobotoMono Nerd Font" pitchFamily="2" charset="0"/>
                <a:ea typeface="RobotoMono Nerd Font" pitchFamily="2" charset="0"/>
              </a:rPr>
              <a:t> </a:t>
            </a:r>
            <a:r>
              <a:rPr lang="en-US" sz="1200">
                <a:solidFill>
                  <a:srgbClr val="9CDCFE"/>
                </a:solidFill>
                <a:latin typeface="RobotoMono Nerd Font" pitchFamily="2" charset="0"/>
                <a:ea typeface="RobotoMono Nerd Font" pitchFamily="2" charset="0"/>
              </a:rPr>
              <a:t>job</a:t>
            </a:r>
            <a:r>
              <a:rPr lang="en-US" sz="1200">
                <a:solidFill>
                  <a:srgbClr val="D4D4D4"/>
                </a:solidFill>
                <a:latin typeface="RobotoMono Nerd Font" pitchFamily="2" charset="0"/>
                <a:ea typeface="RobotoMono Nerd Font" pitchFamily="2" charset="0"/>
              </a:rPr>
              <a:t>;</a:t>
            </a:r>
          </a:p>
          <a:p>
            <a:r>
              <a:rPr lang="en-US" sz="1200">
                <a:solidFill>
                  <a:srgbClr val="569CD6"/>
                </a:solidFill>
                <a:latin typeface="RobotoMono Nerd Font" pitchFamily="2" charset="0"/>
                <a:ea typeface="RobotoMono Nerd Font" pitchFamily="2" charset="0"/>
              </a:rPr>
              <a:t>  private</a:t>
            </a:r>
            <a:r>
              <a:rPr lang="en-US" sz="1200">
                <a:solidFill>
                  <a:srgbClr val="D4D4D4"/>
                </a:solidFill>
                <a:latin typeface="RobotoMono Nerd Font" pitchFamily="2" charset="0"/>
                <a:ea typeface="RobotoMono Nerd Font" pitchFamily="2" charset="0"/>
              </a:rPr>
              <a:t> </a:t>
            </a:r>
            <a:r>
              <a:rPr lang="en-US" sz="1200">
                <a:solidFill>
                  <a:srgbClr val="4EC9B0"/>
                </a:solidFill>
                <a:latin typeface="RobotoMono Nerd Font" pitchFamily="2" charset="0"/>
                <a:ea typeface="RobotoMono Nerd Font" pitchFamily="2" charset="0"/>
              </a:rPr>
              <a:t>String</a:t>
            </a:r>
            <a:r>
              <a:rPr lang="en-US" sz="1200">
                <a:solidFill>
                  <a:srgbClr val="D4D4D4"/>
                </a:solidFill>
                <a:latin typeface="RobotoMono Nerd Font" pitchFamily="2" charset="0"/>
                <a:ea typeface="RobotoMono Nerd Font" pitchFamily="2" charset="0"/>
              </a:rPr>
              <a:t> </a:t>
            </a:r>
            <a:r>
              <a:rPr lang="en-US" sz="1200">
                <a:solidFill>
                  <a:srgbClr val="9CDCFE"/>
                </a:solidFill>
                <a:latin typeface="RobotoMono Nerd Font" pitchFamily="2" charset="0"/>
                <a:ea typeface="RobotoMono Nerd Font" pitchFamily="2" charset="0"/>
              </a:rPr>
              <a:t>gender</a:t>
            </a:r>
            <a:r>
              <a:rPr lang="en-US" sz="1200">
                <a:solidFill>
                  <a:srgbClr val="D4D4D4"/>
                </a:solidFill>
                <a:latin typeface="RobotoMono Nerd Font" pitchFamily="2" charset="0"/>
                <a:ea typeface="RobotoMono Nerd Font" pitchFamily="2" charset="0"/>
              </a:rPr>
              <a:t>;</a:t>
            </a:r>
          </a:p>
          <a:p>
            <a:r>
              <a:rPr lang="en-US" sz="1200">
                <a:solidFill>
                  <a:srgbClr val="569CD6"/>
                </a:solidFill>
                <a:latin typeface="RobotoMono Nerd Font" pitchFamily="2" charset="0"/>
                <a:ea typeface="RobotoMono Nerd Font" pitchFamily="2" charset="0"/>
              </a:rPr>
              <a:t>  private</a:t>
            </a:r>
            <a:r>
              <a:rPr lang="en-US" sz="1200">
                <a:solidFill>
                  <a:srgbClr val="D4D4D4"/>
                </a:solidFill>
                <a:latin typeface="RobotoMono Nerd Font" pitchFamily="2" charset="0"/>
                <a:ea typeface="RobotoMono Nerd Font" pitchFamily="2" charset="0"/>
              </a:rPr>
              <a:t> </a:t>
            </a:r>
            <a:r>
              <a:rPr lang="en-US" sz="1200">
                <a:solidFill>
                  <a:srgbClr val="4EC9B0"/>
                </a:solidFill>
                <a:latin typeface="RobotoMono Nerd Font" pitchFamily="2" charset="0"/>
                <a:ea typeface="RobotoMono Nerd Font" pitchFamily="2" charset="0"/>
              </a:rPr>
              <a:t>String</a:t>
            </a:r>
            <a:r>
              <a:rPr lang="en-US" sz="1200">
                <a:solidFill>
                  <a:srgbClr val="D4D4D4"/>
                </a:solidFill>
                <a:latin typeface="RobotoMono Nerd Font" pitchFamily="2" charset="0"/>
                <a:ea typeface="RobotoMono Nerd Font" pitchFamily="2" charset="0"/>
              </a:rPr>
              <a:t> </a:t>
            </a:r>
            <a:r>
              <a:rPr lang="en-US" sz="1200">
                <a:solidFill>
                  <a:srgbClr val="9CDCFE"/>
                </a:solidFill>
                <a:latin typeface="RobotoMono Nerd Font" pitchFamily="2" charset="0"/>
                <a:ea typeface="RobotoMono Nerd Font" pitchFamily="2" charset="0"/>
              </a:rPr>
              <a:t>city</a:t>
            </a:r>
            <a:r>
              <a:rPr lang="en-US" sz="1200">
                <a:solidFill>
                  <a:srgbClr val="D4D4D4"/>
                </a:solidFill>
                <a:latin typeface="RobotoMono Nerd Font" pitchFamily="2" charset="0"/>
                <a:ea typeface="RobotoMono Nerd Font" pitchFamily="2" charset="0"/>
              </a:rPr>
              <a:t>;</a:t>
            </a:r>
          </a:p>
          <a:p>
            <a:r>
              <a:rPr lang="en-US" sz="1200">
                <a:solidFill>
                  <a:srgbClr val="569CD6"/>
                </a:solidFill>
                <a:latin typeface="RobotoMono Nerd Font" pitchFamily="2" charset="0"/>
                <a:ea typeface="RobotoMono Nerd Font" pitchFamily="2" charset="0"/>
              </a:rPr>
              <a:t>  private</a:t>
            </a:r>
            <a:r>
              <a:rPr lang="en-US" sz="1200">
                <a:solidFill>
                  <a:srgbClr val="D4D4D4"/>
                </a:solidFill>
                <a:latin typeface="RobotoMono Nerd Font" pitchFamily="2" charset="0"/>
                <a:ea typeface="RobotoMono Nerd Font" pitchFamily="2" charset="0"/>
              </a:rPr>
              <a:t> </a:t>
            </a:r>
            <a:r>
              <a:rPr lang="en-US" sz="1200">
                <a:solidFill>
                  <a:srgbClr val="4EC9B0"/>
                </a:solidFill>
                <a:latin typeface="RobotoMono Nerd Font" pitchFamily="2" charset="0"/>
                <a:ea typeface="RobotoMono Nerd Font" pitchFamily="2" charset="0"/>
              </a:rPr>
              <a:t>int</a:t>
            </a:r>
            <a:r>
              <a:rPr lang="en-US" sz="1200">
                <a:solidFill>
                  <a:srgbClr val="D4D4D4"/>
                </a:solidFill>
                <a:latin typeface="RobotoMono Nerd Font" pitchFamily="2" charset="0"/>
                <a:ea typeface="RobotoMono Nerd Font" pitchFamily="2" charset="0"/>
              </a:rPr>
              <a:t> </a:t>
            </a:r>
            <a:r>
              <a:rPr lang="en-US" sz="1200">
                <a:solidFill>
                  <a:srgbClr val="9CDCFE"/>
                </a:solidFill>
                <a:latin typeface="RobotoMono Nerd Font" pitchFamily="2" charset="0"/>
                <a:ea typeface="RobotoMono Nerd Font" pitchFamily="2" charset="0"/>
              </a:rPr>
              <a:t>salary</a:t>
            </a:r>
            <a:r>
              <a:rPr lang="en-US" sz="1200">
                <a:solidFill>
                  <a:srgbClr val="D4D4D4"/>
                </a:solidFill>
                <a:latin typeface="RobotoMono Nerd Font" pitchFamily="2" charset="0"/>
                <a:ea typeface="RobotoMono Nerd Font" pitchFamily="2" charset="0"/>
              </a:rPr>
              <a:t>;</a:t>
            </a:r>
          </a:p>
          <a:p>
            <a:br>
              <a:rPr lang="en-US" sz="1200">
                <a:solidFill>
                  <a:srgbClr val="D4D4D4"/>
                </a:solidFill>
                <a:latin typeface="RobotoMono Nerd Font" pitchFamily="2" charset="0"/>
                <a:ea typeface="RobotoMono Nerd Font" pitchFamily="2" charset="0"/>
              </a:rPr>
            </a:br>
            <a:r>
              <a:rPr lang="en-US" sz="1200">
                <a:solidFill>
                  <a:srgbClr val="D4D4D4"/>
                </a:solidFill>
                <a:latin typeface="RobotoMono Nerd Font" pitchFamily="2" charset="0"/>
                <a:ea typeface="RobotoMono Nerd Font" pitchFamily="2" charset="0"/>
              </a:rPr>
              <a:t>  @</a:t>
            </a:r>
            <a:r>
              <a:rPr lang="en-US" sz="1200">
                <a:solidFill>
                  <a:srgbClr val="4EC9B0"/>
                </a:solidFill>
                <a:latin typeface="RobotoMono Nerd Font" pitchFamily="2" charset="0"/>
                <a:ea typeface="RobotoMono Nerd Font" pitchFamily="2" charset="0"/>
              </a:rPr>
              <a:t>Column</a:t>
            </a:r>
            <a:r>
              <a:rPr lang="en-US" sz="1200">
                <a:solidFill>
                  <a:srgbClr val="D4D4D4"/>
                </a:solidFill>
                <a:latin typeface="RobotoMono Nerd Font" pitchFamily="2" charset="0"/>
                <a:ea typeface="RobotoMono Nerd Font" pitchFamily="2" charset="0"/>
              </a:rPr>
              <a:t>(name=</a:t>
            </a:r>
            <a:r>
              <a:rPr lang="en-US" sz="1200">
                <a:solidFill>
                  <a:srgbClr val="CE9178"/>
                </a:solidFill>
                <a:latin typeface="RobotoMono Nerd Font" pitchFamily="2" charset="0"/>
                <a:ea typeface="RobotoMono Nerd Font" pitchFamily="2" charset="0"/>
              </a:rPr>
              <a:t>"birthday"</a:t>
            </a:r>
            <a:r>
              <a:rPr lang="en-US" sz="1200">
                <a:solidFill>
                  <a:srgbClr val="D4D4D4"/>
                </a:solidFill>
                <a:latin typeface="RobotoMono Nerd Font" pitchFamily="2" charset="0"/>
                <a:ea typeface="RobotoMono Nerd Font" pitchFamily="2" charset="0"/>
              </a:rPr>
              <a:t>) @</a:t>
            </a:r>
            <a:r>
              <a:rPr lang="en-US" sz="1200">
                <a:solidFill>
                  <a:srgbClr val="4EC9B0"/>
                </a:solidFill>
                <a:latin typeface="RobotoMono Nerd Font" pitchFamily="2" charset="0"/>
                <a:ea typeface="RobotoMono Nerd Font" pitchFamily="2" charset="0"/>
              </a:rPr>
              <a:t>Temporal</a:t>
            </a:r>
            <a:r>
              <a:rPr lang="en-US" sz="1200">
                <a:solidFill>
                  <a:srgbClr val="D4D4D4"/>
                </a:solidFill>
                <a:latin typeface="RobotoMono Nerd Font" pitchFamily="2" charset="0"/>
                <a:ea typeface="RobotoMono Nerd Font" pitchFamily="2" charset="0"/>
              </a:rPr>
              <a:t>(</a:t>
            </a:r>
            <a:r>
              <a:rPr lang="en-US" sz="1200">
                <a:solidFill>
                  <a:srgbClr val="9CDCFE"/>
                </a:solidFill>
                <a:latin typeface="RobotoMono Nerd Font" pitchFamily="2" charset="0"/>
                <a:ea typeface="RobotoMono Nerd Font" pitchFamily="2" charset="0"/>
              </a:rPr>
              <a:t>TemporalType</a:t>
            </a:r>
            <a:r>
              <a:rPr lang="en-US" sz="1200">
                <a:solidFill>
                  <a:srgbClr val="D4D4D4"/>
                </a:solidFill>
                <a:latin typeface="RobotoMono Nerd Font" pitchFamily="2" charset="0"/>
                <a:ea typeface="RobotoMono Nerd Font" pitchFamily="2" charset="0"/>
              </a:rPr>
              <a:t>.</a:t>
            </a:r>
            <a:r>
              <a:rPr lang="en-US" sz="1200">
                <a:solidFill>
                  <a:srgbClr val="9CDCFE"/>
                </a:solidFill>
                <a:latin typeface="RobotoMono Nerd Font" pitchFamily="2" charset="0"/>
                <a:ea typeface="RobotoMono Nerd Font" pitchFamily="2" charset="0"/>
              </a:rPr>
              <a:t>DATE</a:t>
            </a:r>
            <a:r>
              <a:rPr lang="en-US" sz="1200">
                <a:solidFill>
                  <a:srgbClr val="D4D4D4"/>
                </a:solidFill>
                <a:latin typeface="RobotoMono Nerd Font" pitchFamily="2" charset="0"/>
                <a:ea typeface="RobotoMono Nerd Font" pitchFamily="2" charset="0"/>
              </a:rPr>
              <a:t>) </a:t>
            </a:r>
            <a:r>
              <a:rPr lang="en-US" sz="1200">
                <a:solidFill>
                  <a:srgbClr val="92D050"/>
                </a:solidFill>
                <a:latin typeface="RobotoMono Nerd Font" pitchFamily="2" charset="0"/>
                <a:ea typeface="RobotoMono Nerd Font" pitchFamily="2" charset="0"/>
              </a:rPr>
              <a:t>//Trường kiểu Date. </a:t>
            </a:r>
            <a:r>
              <a:rPr lang="en-US" sz="1200">
                <a:solidFill>
                  <a:srgbClr val="D4D4D4"/>
                </a:solidFill>
                <a:latin typeface="RobotoMono Nerd Font" pitchFamily="2" charset="0"/>
                <a:ea typeface="RobotoMono Nerd Font" pitchFamily="2" charset="0"/>
              </a:rPr>
              <a:t> </a:t>
            </a:r>
          </a:p>
          <a:p>
            <a:r>
              <a:rPr lang="en-US" sz="1200">
                <a:solidFill>
                  <a:srgbClr val="569CD6"/>
                </a:solidFill>
                <a:latin typeface="RobotoMono Nerd Font" pitchFamily="2" charset="0"/>
                <a:ea typeface="RobotoMono Nerd Font" pitchFamily="2" charset="0"/>
              </a:rPr>
              <a:t>  private</a:t>
            </a:r>
            <a:r>
              <a:rPr lang="en-US" sz="1200">
                <a:solidFill>
                  <a:srgbClr val="D4D4D4"/>
                </a:solidFill>
                <a:latin typeface="RobotoMono Nerd Font" pitchFamily="2" charset="0"/>
                <a:ea typeface="RobotoMono Nerd Font" pitchFamily="2" charset="0"/>
              </a:rPr>
              <a:t> </a:t>
            </a:r>
            <a:r>
              <a:rPr lang="en-US" sz="1200">
                <a:solidFill>
                  <a:srgbClr val="4EC9B0"/>
                </a:solidFill>
                <a:latin typeface="RobotoMono Nerd Font" pitchFamily="2" charset="0"/>
                <a:ea typeface="RobotoMono Nerd Font" pitchFamily="2" charset="0"/>
              </a:rPr>
              <a:t>Date</a:t>
            </a:r>
            <a:r>
              <a:rPr lang="en-US" sz="1200">
                <a:solidFill>
                  <a:srgbClr val="D4D4D4"/>
                </a:solidFill>
                <a:latin typeface="RobotoMono Nerd Font" pitchFamily="2" charset="0"/>
                <a:ea typeface="RobotoMono Nerd Font" pitchFamily="2" charset="0"/>
              </a:rPr>
              <a:t> </a:t>
            </a:r>
            <a:r>
              <a:rPr lang="en-US" sz="1200">
                <a:solidFill>
                  <a:srgbClr val="9CDCFE"/>
                </a:solidFill>
                <a:latin typeface="RobotoMono Nerd Font" pitchFamily="2" charset="0"/>
                <a:ea typeface="RobotoMono Nerd Font" pitchFamily="2" charset="0"/>
              </a:rPr>
              <a:t>birthday</a:t>
            </a:r>
            <a:r>
              <a:rPr lang="en-US" sz="1200">
                <a:solidFill>
                  <a:srgbClr val="D4D4D4"/>
                </a:solidFill>
                <a:latin typeface="RobotoMono Nerd Font" pitchFamily="2" charset="0"/>
                <a:ea typeface="RobotoMono Nerd Font" pitchFamily="2" charset="0"/>
              </a:rPr>
              <a:t>;</a:t>
            </a:r>
          </a:p>
          <a:p>
            <a:br>
              <a:rPr lang="en-US" sz="1200">
                <a:solidFill>
                  <a:srgbClr val="D4D4D4"/>
                </a:solidFill>
                <a:latin typeface="RobotoMono Nerd Font" pitchFamily="2" charset="0"/>
                <a:ea typeface="RobotoMono Nerd Font" pitchFamily="2" charset="0"/>
              </a:rPr>
            </a:br>
            <a:r>
              <a:rPr lang="en-US" sz="1200">
                <a:solidFill>
                  <a:srgbClr val="D4D4D4"/>
                </a:solidFill>
                <a:latin typeface="RobotoMono Nerd Font" pitchFamily="2" charset="0"/>
                <a:ea typeface="RobotoMono Nerd Font" pitchFamily="2" charset="0"/>
              </a:rPr>
              <a:t>  @</a:t>
            </a:r>
            <a:r>
              <a:rPr lang="en-US" sz="1200">
                <a:solidFill>
                  <a:srgbClr val="4EC9B0"/>
                </a:solidFill>
                <a:latin typeface="RobotoMono Nerd Font" pitchFamily="2" charset="0"/>
                <a:ea typeface="RobotoMono Nerd Font" pitchFamily="2" charset="0"/>
              </a:rPr>
              <a:t>Column</a:t>
            </a:r>
            <a:r>
              <a:rPr lang="en-US" sz="1200">
                <a:solidFill>
                  <a:srgbClr val="D4D4D4"/>
                </a:solidFill>
                <a:latin typeface="RobotoMono Nerd Font" pitchFamily="2" charset="0"/>
                <a:ea typeface="RobotoMono Nerd Font" pitchFamily="2" charset="0"/>
              </a:rPr>
              <a:t>(name=</a:t>
            </a:r>
            <a:r>
              <a:rPr lang="en-US" sz="1200">
                <a:solidFill>
                  <a:srgbClr val="CE9178"/>
                </a:solidFill>
                <a:latin typeface="RobotoMono Nerd Font" pitchFamily="2" charset="0"/>
                <a:ea typeface="RobotoMono Nerd Font" pitchFamily="2" charset="0"/>
              </a:rPr>
              <a:t>"sex"</a:t>
            </a:r>
            <a:r>
              <a:rPr lang="en-US" sz="1200">
                <a:solidFill>
                  <a:srgbClr val="D4D4D4"/>
                </a:solidFill>
                <a:latin typeface="RobotoMono Nerd Font" pitchFamily="2" charset="0"/>
                <a:ea typeface="RobotoMono Nerd Font" pitchFamily="2" charset="0"/>
              </a:rPr>
              <a:t>) @</a:t>
            </a:r>
            <a:r>
              <a:rPr lang="en-US" sz="1200">
                <a:solidFill>
                  <a:srgbClr val="4EC9B0"/>
                </a:solidFill>
                <a:latin typeface="RobotoMono Nerd Font" pitchFamily="2" charset="0"/>
                <a:ea typeface="RobotoMono Nerd Font" pitchFamily="2" charset="0"/>
              </a:rPr>
              <a:t>Formula</a:t>
            </a:r>
            <a:r>
              <a:rPr lang="en-US" sz="1200">
                <a:solidFill>
                  <a:srgbClr val="D4D4D4"/>
                </a:solidFill>
                <a:latin typeface="RobotoMono Nerd Font" pitchFamily="2" charset="0"/>
                <a:ea typeface="RobotoMono Nerd Font" pitchFamily="2" charset="0"/>
              </a:rPr>
              <a:t>(value = </a:t>
            </a:r>
            <a:r>
              <a:rPr lang="en-US" sz="1200">
                <a:solidFill>
                  <a:srgbClr val="CE9178"/>
                </a:solidFill>
                <a:latin typeface="RobotoMono Nerd Font" pitchFamily="2" charset="0"/>
                <a:ea typeface="RobotoMono Nerd Font" pitchFamily="2" charset="0"/>
              </a:rPr>
              <a:t>"case when gender='Male' then true else false end"</a:t>
            </a:r>
            <a:r>
              <a:rPr lang="en-US" sz="1200">
                <a:solidFill>
                  <a:srgbClr val="D4D4D4"/>
                </a:solidFill>
                <a:latin typeface="RobotoMono Nerd Font" pitchFamily="2" charset="0"/>
                <a:ea typeface="RobotoMono Nerd Font" pitchFamily="2" charset="0"/>
              </a:rPr>
              <a:t>)</a:t>
            </a:r>
          </a:p>
          <a:p>
            <a:r>
              <a:rPr lang="en-US" sz="1200">
                <a:solidFill>
                  <a:srgbClr val="569CD6"/>
                </a:solidFill>
                <a:latin typeface="RobotoMono Nerd Font" pitchFamily="2" charset="0"/>
                <a:ea typeface="RobotoMono Nerd Font" pitchFamily="2" charset="0"/>
              </a:rPr>
              <a:t>  private</a:t>
            </a:r>
            <a:r>
              <a:rPr lang="en-US" sz="1200">
                <a:solidFill>
                  <a:srgbClr val="D4D4D4"/>
                </a:solidFill>
                <a:latin typeface="RobotoMono Nerd Font" pitchFamily="2" charset="0"/>
                <a:ea typeface="RobotoMono Nerd Font" pitchFamily="2" charset="0"/>
              </a:rPr>
              <a:t> </a:t>
            </a:r>
            <a:r>
              <a:rPr lang="en-US" sz="1200">
                <a:solidFill>
                  <a:srgbClr val="4EC9B0"/>
                </a:solidFill>
                <a:latin typeface="RobotoMono Nerd Font" pitchFamily="2" charset="0"/>
                <a:ea typeface="RobotoMono Nerd Font" pitchFamily="2" charset="0"/>
              </a:rPr>
              <a:t>Boolean</a:t>
            </a:r>
            <a:r>
              <a:rPr lang="en-US" sz="1200">
                <a:solidFill>
                  <a:srgbClr val="D4D4D4"/>
                </a:solidFill>
                <a:latin typeface="RobotoMono Nerd Font" pitchFamily="2" charset="0"/>
                <a:ea typeface="RobotoMono Nerd Font" pitchFamily="2" charset="0"/>
              </a:rPr>
              <a:t> </a:t>
            </a:r>
            <a:r>
              <a:rPr lang="en-US" sz="1200">
                <a:solidFill>
                  <a:srgbClr val="9CDCFE"/>
                </a:solidFill>
                <a:latin typeface="RobotoMono Nerd Font" pitchFamily="2" charset="0"/>
                <a:ea typeface="RobotoMono Nerd Font" pitchFamily="2" charset="0"/>
              </a:rPr>
              <a:t>sex</a:t>
            </a:r>
            <a:r>
              <a:rPr lang="en-US" sz="1200">
                <a:solidFill>
                  <a:srgbClr val="D4D4D4"/>
                </a:solidFill>
                <a:latin typeface="RobotoMono Nerd Font" pitchFamily="2" charset="0"/>
                <a:ea typeface="RobotoMono Nerd Font" pitchFamily="2" charset="0"/>
              </a:rPr>
              <a:t>; </a:t>
            </a:r>
            <a:r>
              <a:rPr lang="en-US" sz="1200">
                <a:solidFill>
                  <a:srgbClr val="92D050"/>
                </a:solidFill>
                <a:latin typeface="RobotoMono Nerd Font" pitchFamily="2" charset="0"/>
                <a:ea typeface="RobotoMono Nerd Font" pitchFamily="2" charset="0"/>
              </a:rPr>
              <a:t>//Trường dạng SQL formula sinh động khi truy vấn, không lưu xuống bảng. </a:t>
            </a:r>
          </a:p>
          <a:p>
            <a:br>
              <a:rPr lang="en-US" sz="1200">
                <a:solidFill>
                  <a:srgbClr val="D4D4D4"/>
                </a:solidFill>
                <a:latin typeface="RobotoMono Nerd Font" pitchFamily="2" charset="0"/>
                <a:ea typeface="RobotoMono Nerd Font" pitchFamily="2" charset="0"/>
              </a:rPr>
            </a:br>
            <a:r>
              <a:rPr lang="en-US" sz="1200">
                <a:solidFill>
                  <a:srgbClr val="D4D4D4"/>
                </a:solidFill>
                <a:latin typeface="RobotoMono Nerd Font" pitchFamily="2" charset="0"/>
                <a:ea typeface="RobotoMono Nerd Font" pitchFamily="2" charset="0"/>
              </a:rPr>
              <a:t>  @</a:t>
            </a:r>
            <a:r>
              <a:rPr lang="en-US" sz="1200">
                <a:solidFill>
                  <a:srgbClr val="4EC9B0"/>
                </a:solidFill>
                <a:latin typeface="RobotoMono Nerd Font" pitchFamily="2" charset="0"/>
                <a:ea typeface="RobotoMono Nerd Font" pitchFamily="2" charset="0"/>
              </a:rPr>
              <a:t>Transient </a:t>
            </a:r>
            <a:r>
              <a:rPr lang="en-US" sz="1200">
                <a:solidFill>
                  <a:srgbClr val="92D050"/>
                </a:solidFill>
                <a:latin typeface="RobotoMono Nerd Font" pitchFamily="2" charset="0"/>
                <a:ea typeface="RobotoMono Nerd Font" pitchFamily="2" charset="0"/>
              </a:rPr>
              <a:t>//Trường tạm thời sinh động lúc gọi Getter</a:t>
            </a:r>
          </a:p>
          <a:p>
            <a:r>
              <a:rPr lang="en-US" sz="1200">
                <a:solidFill>
                  <a:srgbClr val="569CD6"/>
                </a:solidFill>
                <a:latin typeface="RobotoMono Nerd Font" pitchFamily="2" charset="0"/>
                <a:ea typeface="RobotoMono Nerd Font" pitchFamily="2" charset="0"/>
              </a:rPr>
              <a:t>  private</a:t>
            </a:r>
            <a:r>
              <a:rPr lang="en-US" sz="1200">
                <a:solidFill>
                  <a:srgbClr val="D4D4D4"/>
                </a:solidFill>
                <a:latin typeface="RobotoMono Nerd Font" pitchFamily="2" charset="0"/>
                <a:ea typeface="RobotoMono Nerd Font" pitchFamily="2" charset="0"/>
              </a:rPr>
              <a:t> </a:t>
            </a:r>
            <a:r>
              <a:rPr lang="en-US" sz="1200">
                <a:solidFill>
                  <a:srgbClr val="4EC9B0"/>
                </a:solidFill>
                <a:latin typeface="RobotoMono Nerd Font" pitchFamily="2" charset="0"/>
                <a:ea typeface="RobotoMono Nerd Font" pitchFamily="2" charset="0"/>
              </a:rPr>
              <a:t>int</a:t>
            </a:r>
            <a:r>
              <a:rPr lang="en-US" sz="1200">
                <a:solidFill>
                  <a:srgbClr val="D4D4D4"/>
                </a:solidFill>
                <a:latin typeface="RobotoMono Nerd Font" pitchFamily="2" charset="0"/>
                <a:ea typeface="RobotoMono Nerd Font" pitchFamily="2" charset="0"/>
              </a:rPr>
              <a:t> </a:t>
            </a:r>
            <a:r>
              <a:rPr lang="en-US" sz="1200">
                <a:solidFill>
                  <a:srgbClr val="9CDCFE"/>
                </a:solidFill>
                <a:latin typeface="RobotoMono Nerd Font" pitchFamily="2" charset="0"/>
                <a:ea typeface="RobotoMono Nerd Font" pitchFamily="2" charset="0"/>
              </a:rPr>
              <a:t>age</a:t>
            </a:r>
            <a:r>
              <a:rPr lang="en-US" sz="1200">
                <a:solidFill>
                  <a:srgbClr val="D4D4D4"/>
                </a:solidFill>
                <a:latin typeface="RobotoMono Nerd Font" pitchFamily="2" charset="0"/>
                <a:ea typeface="RobotoMono Nerd Font" pitchFamily="2" charset="0"/>
              </a:rPr>
              <a:t>;</a:t>
            </a:r>
          </a:p>
          <a:p>
            <a:r>
              <a:rPr lang="en-US" sz="1200">
                <a:solidFill>
                  <a:srgbClr val="569CD6"/>
                </a:solidFill>
                <a:latin typeface="RobotoMono Nerd Font" pitchFamily="2" charset="0"/>
                <a:ea typeface="RobotoMono Nerd Font" pitchFamily="2" charset="0"/>
              </a:rPr>
              <a:t>  public</a:t>
            </a:r>
            <a:r>
              <a:rPr lang="en-US" sz="1200">
                <a:solidFill>
                  <a:srgbClr val="D4D4D4"/>
                </a:solidFill>
                <a:latin typeface="RobotoMono Nerd Font" pitchFamily="2" charset="0"/>
                <a:ea typeface="RobotoMono Nerd Font" pitchFamily="2" charset="0"/>
              </a:rPr>
              <a:t> </a:t>
            </a:r>
            <a:r>
              <a:rPr lang="en-US" sz="1200">
                <a:solidFill>
                  <a:srgbClr val="4EC9B0"/>
                </a:solidFill>
                <a:latin typeface="RobotoMono Nerd Font" pitchFamily="2" charset="0"/>
                <a:ea typeface="RobotoMono Nerd Font" pitchFamily="2" charset="0"/>
              </a:rPr>
              <a:t>int</a:t>
            </a:r>
            <a:r>
              <a:rPr lang="en-US" sz="1200">
                <a:solidFill>
                  <a:srgbClr val="D4D4D4"/>
                </a:solidFill>
                <a:latin typeface="RobotoMono Nerd Font" pitchFamily="2" charset="0"/>
                <a:ea typeface="RobotoMono Nerd Font" pitchFamily="2" charset="0"/>
              </a:rPr>
              <a:t> </a:t>
            </a:r>
            <a:r>
              <a:rPr lang="en-US" sz="1200">
                <a:solidFill>
                  <a:srgbClr val="DCDCAA"/>
                </a:solidFill>
                <a:latin typeface="RobotoMono Nerd Font" pitchFamily="2" charset="0"/>
                <a:ea typeface="RobotoMono Nerd Font" pitchFamily="2" charset="0"/>
              </a:rPr>
              <a:t>getAge</a:t>
            </a:r>
            <a:r>
              <a:rPr lang="en-US" sz="1200">
                <a:solidFill>
                  <a:srgbClr val="D4D4D4"/>
                </a:solidFill>
                <a:latin typeface="RobotoMono Nerd Font" pitchFamily="2" charset="0"/>
                <a:ea typeface="RobotoMono Nerd Font" pitchFamily="2" charset="0"/>
              </a:rPr>
              <a:t>(){</a:t>
            </a:r>
          </a:p>
          <a:p>
            <a:r>
              <a:rPr lang="en-US" sz="1200">
                <a:solidFill>
                  <a:srgbClr val="4EC9B0"/>
                </a:solidFill>
                <a:latin typeface="RobotoMono Nerd Font" pitchFamily="2" charset="0"/>
                <a:ea typeface="RobotoMono Nerd Font" pitchFamily="2" charset="0"/>
              </a:rPr>
              <a:t>    Date</a:t>
            </a:r>
            <a:r>
              <a:rPr lang="en-US" sz="1200">
                <a:solidFill>
                  <a:srgbClr val="D4D4D4"/>
                </a:solidFill>
                <a:latin typeface="RobotoMono Nerd Font" pitchFamily="2" charset="0"/>
                <a:ea typeface="RobotoMono Nerd Font" pitchFamily="2" charset="0"/>
              </a:rPr>
              <a:t> </a:t>
            </a:r>
            <a:r>
              <a:rPr lang="en-US" sz="1200">
                <a:solidFill>
                  <a:srgbClr val="9CDCFE"/>
                </a:solidFill>
                <a:latin typeface="RobotoMono Nerd Font" pitchFamily="2" charset="0"/>
                <a:ea typeface="RobotoMono Nerd Font" pitchFamily="2" charset="0"/>
              </a:rPr>
              <a:t>safeDate</a:t>
            </a:r>
            <a:r>
              <a:rPr lang="en-US" sz="1200">
                <a:solidFill>
                  <a:srgbClr val="D4D4D4"/>
                </a:solidFill>
                <a:latin typeface="RobotoMono Nerd Font" pitchFamily="2" charset="0"/>
                <a:ea typeface="RobotoMono Nerd Font" pitchFamily="2" charset="0"/>
              </a:rPr>
              <a:t> = </a:t>
            </a:r>
            <a:r>
              <a:rPr lang="en-US" sz="1200">
                <a:solidFill>
                  <a:srgbClr val="C586C0"/>
                </a:solidFill>
                <a:latin typeface="RobotoMono Nerd Font" pitchFamily="2" charset="0"/>
                <a:ea typeface="RobotoMono Nerd Font" pitchFamily="2" charset="0"/>
              </a:rPr>
              <a:t>new</a:t>
            </a:r>
            <a:r>
              <a:rPr lang="en-US" sz="1200">
                <a:solidFill>
                  <a:srgbClr val="D4D4D4"/>
                </a:solidFill>
                <a:latin typeface="RobotoMono Nerd Font" pitchFamily="2" charset="0"/>
                <a:ea typeface="RobotoMono Nerd Font" pitchFamily="2" charset="0"/>
              </a:rPr>
              <a:t> </a:t>
            </a:r>
            <a:r>
              <a:rPr lang="en-US" sz="1200">
                <a:solidFill>
                  <a:srgbClr val="DCDCAA"/>
                </a:solidFill>
                <a:latin typeface="RobotoMono Nerd Font" pitchFamily="2" charset="0"/>
                <a:ea typeface="RobotoMono Nerd Font" pitchFamily="2" charset="0"/>
              </a:rPr>
              <a:t>Date</a:t>
            </a:r>
            <a:r>
              <a:rPr lang="en-US" sz="1200">
                <a:solidFill>
                  <a:srgbClr val="D4D4D4"/>
                </a:solidFill>
                <a:latin typeface="RobotoMono Nerd Font" pitchFamily="2" charset="0"/>
                <a:ea typeface="RobotoMono Nerd Font" pitchFamily="2" charset="0"/>
              </a:rPr>
              <a:t>(</a:t>
            </a:r>
            <a:r>
              <a:rPr lang="en-US" sz="1200">
                <a:solidFill>
                  <a:srgbClr val="9CDCFE"/>
                </a:solidFill>
                <a:latin typeface="RobotoMono Nerd Font" pitchFamily="2" charset="0"/>
                <a:ea typeface="RobotoMono Nerd Font" pitchFamily="2" charset="0"/>
              </a:rPr>
              <a:t>birthday</a:t>
            </a:r>
            <a:r>
              <a:rPr lang="en-US" sz="1200">
                <a:solidFill>
                  <a:srgbClr val="D4D4D4"/>
                </a:solidFill>
                <a:latin typeface="RobotoMono Nerd Font" pitchFamily="2" charset="0"/>
                <a:ea typeface="RobotoMono Nerd Font" pitchFamily="2" charset="0"/>
              </a:rPr>
              <a:t>.</a:t>
            </a:r>
            <a:r>
              <a:rPr lang="en-US" sz="1200">
                <a:solidFill>
                  <a:srgbClr val="DCDCAA"/>
                </a:solidFill>
                <a:latin typeface="RobotoMono Nerd Font" pitchFamily="2" charset="0"/>
                <a:ea typeface="RobotoMono Nerd Font" pitchFamily="2" charset="0"/>
              </a:rPr>
              <a:t>getTime</a:t>
            </a:r>
            <a:r>
              <a:rPr lang="en-US" sz="1200">
                <a:solidFill>
                  <a:srgbClr val="D4D4D4"/>
                </a:solidFill>
                <a:latin typeface="RobotoMono Nerd Font" pitchFamily="2" charset="0"/>
                <a:ea typeface="RobotoMono Nerd Font" pitchFamily="2" charset="0"/>
              </a:rPr>
              <a:t>());</a:t>
            </a:r>
          </a:p>
          <a:p>
            <a:r>
              <a:rPr lang="en-US" sz="1200">
                <a:solidFill>
                  <a:srgbClr val="4EC9B0"/>
                </a:solidFill>
                <a:latin typeface="RobotoMono Nerd Font" pitchFamily="2" charset="0"/>
                <a:ea typeface="RobotoMono Nerd Font" pitchFamily="2" charset="0"/>
              </a:rPr>
              <a:t>    LocalDate</a:t>
            </a:r>
            <a:r>
              <a:rPr lang="en-US" sz="1200">
                <a:solidFill>
                  <a:srgbClr val="D4D4D4"/>
                </a:solidFill>
                <a:latin typeface="RobotoMono Nerd Font" pitchFamily="2" charset="0"/>
                <a:ea typeface="RobotoMono Nerd Font" pitchFamily="2" charset="0"/>
              </a:rPr>
              <a:t> </a:t>
            </a:r>
            <a:r>
              <a:rPr lang="en-US" sz="1200">
                <a:solidFill>
                  <a:srgbClr val="9CDCFE"/>
                </a:solidFill>
                <a:latin typeface="RobotoMono Nerd Font" pitchFamily="2" charset="0"/>
                <a:ea typeface="RobotoMono Nerd Font" pitchFamily="2" charset="0"/>
              </a:rPr>
              <a:t>birthDayInLocalDate</a:t>
            </a:r>
            <a:r>
              <a:rPr lang="en-US" sz="1200">
                <a:solidFill>
                  <a:srgbClr val="D4D4D4"/>
                </a:solidFill>
                <a:latin typeface="RobotoMono Nerd Font" pitchFamily="2" charset="0"/>
                <a:ea typeface="RobotoMono Nerd Font" pitchFamily="2" charset="0"/>
              </a:rPr>
              <a:t> = </a:t>
            </a:r>
            <a:r>
              <a:rPr lang="en-US" sz="1200">
                <a:solidFill>
                  <a:srgbClr val="9CDCFE"/>
                </a:solidFill>
                <a:latin typeface="RobotoMono Nerd Font" pitchFamily="2" charset="0"/>
                <a:ea typeface="RobotoMono Nerd Font" pitchFamily="2" charset="0"/>
              </a:rPr>
              <a:t>safeDate</a:t>
            </a:r>
            <a:r>
              <a:rPr lang="en-US" sz="1200">
                <a:solidFill>
                  <a:srgbClr val="D4D4D4"/>
                </a:solidFill>
                <a:latin typeface="RobotoMono Nerd Font" pitchFamily="2" charset="0"/>
                <a:ea typeface="RobotoMono Nerd Font" pitchFamily="2" charset="0"/>
              </a:rPr>
              <a:t>.</a:t>
            </a:r>
            <a:r>
              <a:rPr lang="en-US" sz="1200">
                <a:solidFill>
                  <a:srgbClr val="DCDCAA"/>
                </a:solidFill>
                <a:latin typeface="RobotoMono Nerd Font" pitchFamily="2" charset="0"/>
                <a:ea typeface="RobotoMono Nerd Font" pitchFamily="2" charset="0"/>
              </a:rPr>
              <a:t>toInstant</a:t>
            </a:r>
            <a:r>
              <a:rPr lang="en-US" sz="1200">
                <a:solidFill>
                  <a:srgbClr val="D4D4D4"/>
                </a:solidFill>
                <a:latin typeface="RobotoMono Nerd Font" pitchFamily="2" charset="0"/>
                <a:ea typeface="RobotoMono Nerd Font" pitchFamily="2" charset="0"/>
              </a:rPr>
              <a:t>().</a:t>
            </a:r>
            <a:r>
              <a:rPr lang="en-US" sz="1200">
                <a:solidFill>
                  <a:srgbClr val="DCDCAA"/>
                </a:solidFill>
                <a:latin typeface="RobotoMono Nerd Font" pitchFamily="2" charset="0"/>
                <a:ea typeface="RobotoMono Nerd Font" pitchFamily="2" charset="0"/>
              </a:rPr>
              <a:t>atZone</a:t>
            </a:r>
            <a:r>
              <a:rPr lang="en-US" sz="1200">
                <a:solidFill>
                  <a:srgbClr val="D4D4D4"/>
                </a:solidFill>
                <a:latin typeface="RobotoMono Nerd Font" pitchFamily="2" charset="0"/>
                <a:ea typeface="RobotoMono Nerd Font" pitchFamily="2" charset="0"/>
              </a:rPr>
              <a:t>(</a:t>
            </a:r>
            <a:r>
              <a:rPr lang="en-US" sz="1200">
                <a:solidFill>
                  <a:srgbClr val="9CDCFE"/>
                </a:solidFill>
                <a:latin typeface="RobotoMono Nerd Font" pitchFamily="2" charset="0"/>
                <a:ea typeface="RobotoMono Nerd Font" pitchFamily="2" charset="0"/>
              </a:rPr>
              <a:t>ZoneId</a:t>
            </a:r>
            <a:r>
              <a:rPr lang="en-US" sz="1200">
                <a:solidFill>
                  <a:srgbClr val="D4D4D4"/>
                </a:solidFill>
                <a:latin typeface="RobotoMono Nerd Font" pitchFamily="2" charset="0"/>
                <a:ea typeface="RobotoMono Nerd Font" pitchFamily="2" charset="0"/>
              </a:rPr>
              <a:t>.</a:t>
            </a:r>
            <a:r>
              <a:rPr lang="en-US" sz="1200">
                <a:solidFill>
                  <a:srgbClr val="DCDCAA"/>
                </a:solidFill>
                <a:latin typeface="RobotoMono Nerd Font" pitchFamily="2" charset="0"/>
                <a:ea typeface="RobotoMono Nerd Font" pitchFamily="2" charset="0"/>
              </a:rPr>
              <a:t>systemDefault</a:t>
            </a:r>
            <a:r>
              <a:rPr lang="en-US" sz="1200">
                <a:solidFill>
                  <a:srgbClr val="D4D4D4"/>
                </a:solidFill>
                <a:latin typeface="RobotoMono Nerd Font" pitchFamily="2" charset="0"/>
                <a:ea typeface="RobotoMono Nerd Font" pitchFamily="2" charset="0"/>
              </a:rPr>
              <a:t>())</a:t>
            </a:r>
          </a:p>
          <a:p>
            <a:r>
              <a:rPr lang="en-US" sz="1200">
                <a:solidFill>
                  <a:srgbClr val="D4D4D4"/>
                </a:solidFill>
                <a:latin typeface="RobotoMono Nerd Font" pitchFamily="2" charset="0"/>
                <a:ea typeface="RobotoMono Nerd Font" pitchFamily="2" charset="0"/>
              </a:rPr>
              <a:t>      .</a:t>
            </a:r>
            <a:r>
              <a:rPr lang="en-US" sz="1200">
                <a:solidFill>
                  <a:srgbClr val="DCDCAA"/>
                </a:solidFill>
                <a:latin typeface="RobotoMono Nerd Font" pitchFamily="2" charset="0"/>
                <a:ea typeface="RobotoMono Nerd Font" pitchFamily="2" charset="0"/>
              </a:rPr>
              <a:t>toLocalDate</a:t>
            </a:r>
            <a:r>
              <a:rPr lang="en-US" sz="1200">
                <a:solidFill>
                  <a:srgbClr val="D4D4D4"/>
                </a:solidFill>
                <a:latin typeface="RobotoMono Nerd Font" pitchFamily="2" charset="0"/>
                <a:ea typeface="RobotoMono Nerd Font" pitchFamily="2" charset="0"/>
              </a:rPr>
              <a:t>();</a:t>
            </a:r>
          </a:p>
          <a:p>
            <a:r>
              <a:rPr lang="en-US" sz="1200">
                <a:solidFill>
                  <a:srgbClr val="C586C0"/>
                </a:solidFill>
                <a:latin typeface="RobotoMono Nerd Font" pitchFamily="2" charset="0"/>
                <a:ea typeface="RobotoMono Nerd Font" pitchFamily="2" charset="0"/>
              </a:rPr>
              <a:t>    return</a:t>
            </a:r>
            <a:r>
              <a:rPr lang="en-US" sz="1200">
                <a:solidFill>
                  <a:srgbClr val="D4D4D4"/>
                </a:solidFill>
                <a:latin typeface="RobotoMono Nerd Font" pitchFamily="2" charset="0"/>
                <a:ea typeface="RobotoMono Nerd Font" pitchFamily="2" charset="0"/>
              </a:rPr>
              <a:t> </a:t>
            </a:r>
            <a:r>
              <a:rPr lang="en-US" sz="1200">
                <a:solidFill>
                  <a:srgbClr val="9CDCFE"/>
                </a:solidFill>
                <a:latin typeface="RobotoMono Nerd Font" pitchFamily="2" charset="0"/>
                <a:ea typeface="RobotoMono Nerd Font" pitchFamily="2" charset="0"/>
              </a:rPr>
              <a:t>Period</a:t>
            </a:r>
            <a:r>
              <a:rPr lang="en-US" sz="1200">
                <a:solidFill>
                  <a:srgbClr val="D4D4D4"/>
                </a:solidFill>
                <a:latin typeface="RobotoMono Nerd Font" pitchFamily="2" charset="0"/>
                <a:ea typeface="RobotoMono Nerd Font" pitchFamily="2" charset="0"/>
              </a:rPr>
              <a:t>.</a:t>
            </a:r>
            <a:r>
              <a:rPr lang="en-US" sz="1200">
                <a:solidFill>
                  <a:srgbClr val="DCDCAA"/>
                </a:solidFill>
                <a:latin typeface="RobotoMono Nerd Font" pitchFamily="2" charset="0"/>
                <a:ea typeface="RobotoMono Nerd Font" pitchFamily="2" charset="0"/>
              </a:rPr>
              <a:t>between</a:t>
            </a:r>
            <a:r>
              <a:rPr lang="en-US" sz="1200">
                <a:solidFill>
                  <a:srgbClr val="D4D4D4"/>
                </a:solidFill>
                <a:latin typeface="RobotoMono Nerd Font" pitchFamily="2" charset="0"/>
                <a:ea typeface="RobotoMono Nerd Font" pitchFamily="2" charset="0"/>
              </a:rPr>
              <a:t>(birthDayInLocalDate, </a:t>
            </a:r>
            <a:r>
              <a:rPr lang="en-US" sz="1200">
                <a:solidFill>
                  <a:srgbClr val="9CDCFE"/>
                </a:solidFill>
                <a:latin typeface="RobotoMono Nerd Font" pitchFamily="2" charset="0"/>
                <a:ea typeface="RobotoMono Nerd Font" pitchFamily="2" charset="0"/>
              </a:rPr>
              <a:t>LocalDate</a:t>
            </a:r>
            <a:r>
              <a:rPr lang="en-US" sz="1200">
                <a:solidFill>
                  <a:srgbClr val="D4D4D4"/>
                </a:solidFill>
                <a:latin typeface="RobotoMono Nerd Font" pitchFamily="2" charset="0"/>
                <a:ea typeface="RobotoMono Nerd Font" pitchFamily="2" charset="0"/>
              </a:rPr>
              <a:t>.</a:t>
            </a:r>
            <a:r>
              <a:rPr lang="en-US" sz="1200">
                <a:solidFill>
                  <a:srgbClr val="DCDCAA"/>
                </a:solidFill>
                <a:latin typeface="RobotoMono Nerd Font" pitchFamily="2" charset="0"/>
                <a:ea typeface="RobotoMono Nerd Font" pitchFamily="2" charset="0"/>
              </a:rPr>
              <a:t>now</a:t>
            </a:r>
            <a:r>
              <a:rPr lang="en-US" sz="1200">
                <a:solidFill>
                  <a:srgbClr val="D4D4D4"/>
                </a:solidFill>
                <a:latin typeface="RobotoMono Nerd Font" pitchFamily="2" charset="0"/>
                <a:ea typeface="RobotoMono Nerd Font" pitchFamily="2" charset="0"/>
              </a:rPr>
              <a:t>()).</a:t>
            </a:r>
            <a:r>
              <a:rPr lang="en-US" sz="1200">
                <a:solidFill>
                  <a:srgbClr val="DCDCAA"/>
                </a:solidFill>
                <a:latin typeface="RobotoMono Nerd Font" pitchFamily="2" charset="0"/>
                <a:ea typeface="RobotoMono Nerd Font" pitchFamily="2" charset="0"/>
              </a:rPr>
              <a:t>getYears</a:t>
            </a:r>
            <a:r>
              <a:rPr lang="en-US" sz="1200">
                <a:solidFill>
                  <a:srgbClr val="D4D4D4"/>
                </a:solidFill>
                <a:latin typeface="RobotoMono Nerd Font" pitchFamily="2" charset="0"/>
                <a:ea typeface="RobotoMono Nerd Font" pitchFamily="2" charset="0"/>
              </a:rPr>
              <a:t>();</a:t>
            </a:r>
          </a:p>
          <a:p>
            <a:r>
              <a:rPr lang="en-US" sz="1200">
                <a:solidFill>
                  <a:srgbClr val="D4D4D4"/>
                </a:solidFill>
                <a:latin typeface="RobotoMono Nerd Font" pitchFamily="2" charset="0"/>
                <a:ea typeface="RobotoMono Nerd Font" pitchFamily="2" charset="0"/>
              </a:rPr>
              <a:t>  }</a:t>
            </a:r>
          </a:p>
          <a:p>
            <a:r>
              <a:rPr lang="en-US" sz="1200">
                <a:solidFill>
                  <a:srgbClr val="D4D4D4"/>
                </a:solidFill>
                <a:latin typeface="RobotoMono Nerd Font" pitchFamily="2" charset="0"/>
                <a:ea typeface="RobotoMono Nerd Font" pitchFamily="2" charset="0"/>
              </a:rPr>
              <a:t>}</a:t>
            </a:r>
          </a:p>
        </p:txBody>
      </p:sp>
      <p:sp>
        <p:nvSpPr>
          <p:cNvPr id="3" name="TextBox 2">
            <a:extLst>
              <a:ext uri="{FF2B5EF4-FFF2-40B4-BE49-F238E27FC236}">
                <a16:creationId xmlns:a16="http://schemas.microsoft.com/office/drawing/2014/main" id="{AD052F15-0FD1-4245-80C4-C9D8679A7571}"/>
              </a:ext>
            </a:extLst>
          </p:cNvPr>
          <p:cNvSpPr txBox="1"/>
          <p:nvPr/>
        </p:nvSpPr>
        <p:spPr>
          <a:xfrm>
            <a:off x="4571999" y="858559"/>
            <a:ext cx="1138453" cy="400110"/>
          </a:xfrm>
          <a:prstGeom prst="rect">
            <a:avLst/>
          </a:prstGeom>
          <a:noFill/>
        </p:spPr>
        <p:txBody>
          <a:bodyPr wrap="none" rtlCol="0">
            <a:spAutoFit/>
          </a:bodyPr>
          <a:lstStyle/>
          <a:p>
            <a:r>
              <a:rPr lang="en-VN" sz="2000">
                <a:solidFill>
                  <a:schemeClr val="bg1"/>
                </a:solidFill>
              </a:rPr>
              <a:t>Ví dụ #2</a:t>
            </a:r>
          </a:p>
        </p:txBody>
      </p:sp>
    </p:spTree>
    <p:extLst>
      <p:ext uri="{BB962C8B-B14F-4D97-AF65-F5344CB8AC3E}">
        <p14:creationId xmlns:p14="http://schemas.microsoft.com/office/powerpoint/2010/main" val="15046940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ABEA31C-EE27-CC49-BC3F-FF6E509D7605}"/>
              </a:ext>
            </a:extLst>
          </p:cNvPr>
          <p:cNvPicPr>
            <a:picLocks noChangeAspect="1"/>
          </p:cNvPicPr>
          <p:nvPr/>
        </p:nvPicPr>
        <p:blipFill>
          <a:blip r:embed="rId2"/>
          <a:stretch>
            <a:fillRect/>
          </a:stretch>
        </p:blipFill>
        <p:spPr>
          <a:xfrm>
            <a:off x="160530" y="140821"/>
            <a:ext cx="4925359" cy="2639249"/>
          </a:xfrm>
          <a:prstGeom prst="rect">
            <a:avLst/>
          </a:prstGeom>
        </p:spPr>
      </p:pic>
      <p:sp>
        <p:nvSpPr>
          <p:cNvPr id="3" name="Rectangle 2">
            <a:extLst>
              <a:ext uri="{FF2B5EF4-FFF2-40B4-BE49-F238E27FC236}">
                <a16:creationId xmlns:a16="http://schemas.microsoft.com/office/drawing/2014/main" id="{EB52A525-EB05-9A49-B10B-1C16E468BA6C}"/>
              </a:ext>
            </a:extLst>
          </p:cNvPr>
          <p:cNvSpPr/>
          <p:nvPr/>
        </p:nvSpPr>
        <p:spPr>
          <a:xfrm>
            <a:off x="2458720" y="2988648"/>
            <a:ext cx="6685280" cy="2062103"/>
          </a:xfrm>
          <a:prstGeom prst="rect">
            <a:avLst/>
          </a:prstGeom>
          <a:solidFill>
            <a:schemeClr val="bg1">
              <a:lumMod val="85000"/>
            </a:schemeClr>
          </a:solidFill>
        </p:spPr>
        <p:txBody>
          <a:bodyPr wrap="square">
            <a:spAutoFit/>
          </a:bodyPr>
          <a:lstStyle/>
          <a:p>
            <a:r>
              <a:rPr lang="en-US" sz="1600" b="1">
                <a:solidFill>
                  <a:srgbClr val="941100"/>
                </a:solidFill>
                <a:effectLst/>
                <a:latin typeface="Menlo" panose="020B0609030804020204" pitchFamily="49" charset="0"/>
              </a:rPr>
              <a:t>CREATE</a:t>
            </a:r>
            <a:r>
              <a:rPr lang="en-US" sz="1600">
                <a:effectLst/>
                <a:latin typeface="Menlo" panose="020B0609030804020204" pitchFamily="49" charset="0"/>
              </a:rPr>
              <a:t> </a:t>
            </a:r>
            <a:r>
              <a:rPr lang="en-US" sz="1600" b="1">
                <a:solidFill>
                  <a:srgbClr val="941100"/>
                </a:solidFill>
                <a:effectLst/>
                <a:latin typeface="Menlo" panose="020B0609030804020204" pitchFamily="49" charset="0"/>
              </a:rPr>
              <a:t>TABLE</a:t>
            </a:r>
            <a:r>
              <a:rPr lang="en-US" sz="1600">
                <a:effectLst/>
                <a:latin typeface="Menlo" panose="020B0609030804020204" pitchFamily="49" charset="0"/>
              </a:rPr>
              <a:t> public.users (</a:t>
            </a:r>
          </a:p>
          <a:p>
            <a:r>
              <a:rPr lang="en-US" sz="1600">
                <a:latin typeface="Menlo" panose="020B0609030804020204" pitchFamily="49" charset="0"/>
              </a:rPr>
              <a:t>  id </a:t>
            </a:r>
            <a:r>
              <a:rPr lang="en-US" sz="1600" b="1">
                <a:solidFill>
                  <a:srgbClr val="011993"/>
                </a:solidFill>
                <a:effectLst/>
                <a:latin typeface="Menlo" panose="020B0609030804020204" pitchFamily="49" charset="0"/>
              </a:rPr>
              <a:t>int8</a:t>
            </a:r>
            <a:r>
              <a:rPr lang="en-US" sz="1600">
                <a:latin typeface="Menlo" panose="020B0609030804020204" pitchFamily="49" charset="0"/>
              </a:rPr>
              <a:t> </a:t>
            </a:r>
            <a:r>
              <a:rPr lang="en-US" sz="1600" b="1">
                <a:solidFill>
                  <a:srgbClr val="941100"/>
                </a:solidFill>
                <a:effectLst/>
                <a:latin typeface="Menlo" panose="020B0609030804020204" pitchFamily="49" charset="0"/>
              </a:rPr>
              <a:t>NOT</a:t>
            </a:r>
            <a:r>
              <a:rPr lang="en-US" sz="1600">
                <a:latin typeface="Menlo" panose="020B0609030804020204" pitchFamily="49" charset="0"/>
              </a:rPr>
              <a:t> </a:t>
            </a:r>
            <a:r>
              <a:rPr lang="en-US" sz="1600" b="1">
                <a:solidFill>
                  <a:srgbClr val="941100"/>
                </a:solidFill>
                <a:effectLst/>
                <a:latin typeface="Menlo" panose="020B0609030804020204" pitchFamily="49" charset="0"/>
              </a:rPr>
              <a:t>NULL</a:t>
            </a:r>
            <a:r>
              <a:rPr lang="en-US" sz="1600">
                <a:latin typeface="Menlo" panose="020B0609030804020204" pitchFamily="49" charset="0"/>
              </a:rPr>
              <a:t> </a:t>
            </a:r>
            <a:r>
              <a:rPr lang="en-US" sz="1600" b="1">
                <a:solidFill>
                  <a:srgbClr val="941100"/>
                </a:solidFill>
                <a:effectLst/>
                <a:latin typeface="Menlo" panose="020B0609030804020204" pitchFamily="49" charset="0"/>
              </a:rPr>
              <a:t>GENERATED</a:t>
            </a:r>
            <a:r>
              <a:rPr lang="en-US" sz="1600">
                <a:latin typeface="Menlo" panose="020B0609030804020204" pitchFamily="49" charset="0"/>
              </a:rPr>
              <a:t> </a:t>
            </a:r>
            <a:r>
              <a:rPr lang="en-US" sz="1600" b="1">
                <a:solidFill>
                  <a:srgbClr val="941100"/>
                </a:solidFill>
                <a:effectLst/>
                <a:latin typeface="Menlo" panose="020B0609030804020204" pitchFamily="49" charset="0"/>
              </a:rPr>
              <a:t>BY</a:t>
            </a:r>
            <a:r>
              <a:rPr lang="en-US" sz="1600">
                <a:latin typeface="Menlo" panose="020B0609030804020204" pitchFamily="49" charset="0"/>
              </a:rPr>
              <a:t> </a:t>
            </a:r>
            <a:r>
              <a:rPr lang="en-US" sz="1600" b="1">
                <a:solidFill>
                  <a:srgbClr val="941100"/>
                </a:solidFill>
                <a:effectLst/>
                <a:latin typeface="Menlo" panose="020B0609030804020204" pitchFamily="49" charset="0"/>
              </a:rPr>
              <a:t>DEFAULT</a:t>
            </a:r>
            <a:r>
              <a:rPr lang="en-US" sz="1600">
                <a:latin typeface="Menlo" panose="020B0609030804020204" pitchFamily="49" charset="0"/>
              </a:rPr>
              <a:t> </a:t>
            </a:r>
            <a:r>
              <a:rPr lang="en-US" sz="1600" b="1">
                <a:solidFill>
                  <a:srgbClr val="941100"/>
                </a:solidFill>
                <a:effectLst/>
                <a:latin typeface="Menlo" panose="020B0609030804020204" pitchFamily="49" charset="0"/>
              </a:rPr>
              <a:t>AS IDENTITY</a:t>
            </a:r>
            <a:r>
              <a:rPr lang="en-US" sz="1600">
                <a:latin typeface="Menlo" panose="020B0609030804020204" pitchFamily="49" charset="0"/>
              </a:rPr>
              <a:t>,</a:t>
            </a:r>
            <a:endParaRPr lang="en-US" sz="1600">
              <a:solidFill>
                <a:srgbClr val="941100"/>
              </a:solidFill>
              <a:effectLst/>
              <a:latin typeface="Menlo" panose="020B0609030804020204" pitchFamily="49" charset="0"/>
            </a:endParaRPr>
          </a:p>
          <a:p>
            <a:r>
              <a:rPr lang="en-US" sz="1600">
                <a:solidFill>
                  <a:srgbClr val="011993"/>
                </a:solidFill>
                <a:effectLst/>
                <a:latin typeface="Menlo" panose="020B0609030804020204" pitchFamily="49" charset="0"/>
              </a:rPr>
              <a:t>  "date"</a:t>
            </a:r>
            <a:r>
              <a:rPr lang="en-US" sz="1600">
                <a:latin typeface="Menlo" panose="020B0609030804020204" pitchFamily="49" charset="0"/>
              </a:rPr>
              <a:t> </a:t>
            </a:r>
            <a:r>
              <a:rPr lang="en-US" sz="1600" b="1">
                <a:solidFill>
                  <a:srgbClr val="011993"/>
                </a:solidFill>
                <a:effectLst/>
                <a:latin typeface="Menlo" panose="020B0609030804020204" pitchFamily="49" charset="0"/>
              </a:rPr>
              <a:t>varchar</a:t>
            </a:r>
            <a:r>
              <a:rPr lang="en-US" sz="1600">
                <a:latin typeface="Menlo" panose="020B0609030804020204" pitchFamily="49" charset="0"/>
              </a:rPr>
              <a:t>(</a:t>
            </a:r>
            <a:r>
              <a:rPr lang="en-US" sz="1600">
                <a:solidFill>
                  <a:srgbClr val="0433FF"/>
                </a:solidFill>
                <a:effectLst/>
                <a:latin typeface="Menlo" panose="020B0609030804020204" pitchFamily="49" charset="0"/>
              </a:rPr>
              <a:t>255</a:t>
            </a:r>
            <a:r>
              <a:rPr lang="en-US" sz="1600">
                <a:latin typeface="Menlo" panose="020B0609030804020204" pitchFamily="49" charset="0"/>
              </a:rPr>
              <a:t>) </a:t>
            </a:r>
            <a:r>
              <a:rPr lang="en-US" sz="1600" b="1">
                <a:solidFill>
                  <a:srgbClr val="941100"/>
                </a:solidFill>
                <a:effectLst/>
                <a:latin typeface="Menlo" panose="020B0609030804020204" pitchFamily="49" charset="0"/>
              </a:rPr>
              <a:t>NULL</a:t>
            </a:r>
            <a:r>
              <a:rPr lang="en-US" sz="1600">
                <a:latin typeface="Menlo" panose="020B0609030804020204" pitchFamily="49" charset="0"/>
              </a:rPr>
              <a:t>,</a:t>
            </a:r>
            <a:endParaRPr lang="en-US" sz="1600">
              <a:solidFill>
                <a:srgbClr val="011993"/>
              </a:solidFill>
              <a:effectLst/>
              <a:latin typeface="Menlo" panose="020B0609030804020204" pitchFamily="49" charset="0"/>
            </a:endParaRPr>
          </a:p>
          <a:p>
            <a:r>
              <a:rPr lang="en-US" sz="1600">
                <a:effectLst/>
                <a:latin typeface="Menlo" panose="020B0609030804020204" pitchFamily="49" charset="0"/>
              </a:rPr>
              <a:t>  email </a:t>
            </a:r>
            <a:r>
              <a:rPr lang="en-US" sz="1600" b="1">
                <a:solidFill>
                  <a:srgbClr val="011993"/>
                </a:solidFill>
                <a:effectLst/>
                <a:latin typeface="Menlo" panose="020B0609030804020204" pitchFamily="49" charset="0"/>
              </a:rPr>
              <a:t>varchar</a:t>
            </a:r>
            <a:r>
              <a:rPr lang="en-US" sz="1600">
                <a:effectLst/>
                <a:latin typeface="Menlo" panose="020B0609030804020204" pitchFamily="49" charset="0"/>
              </a:rPr>
              <a:t>(</a:t>
            </a:r>
            <a:r>
              <a:rPr lang="en-US" sz="1600">
                <a:solidFill>
                  <a:srgbClr val="0433FF"/>
                </a:solidFill>
                <a:effectLst/>
                <a:latin typeface="Menlo" panose="020B0609030804020204" pitchFamily="49" charset="0"/>
              </a:rPr>
              <a:t>255</a:t>
            </a:r>
            <a:r>
              <a:rPr lang="en-US" sz="1600">
                <a:effectLst/>
                <a:latin typeface="Menlo" panose="020B0609030804020204" pitchFamily="49" charset="0"/>
              </a:rPr>
              <a:t>) </a:t>
            </a:r>
            <a:r>
              <a:rPr lang="en-US" sz="1600" b="1">
                <a:solidFill>
                  <a:srgbClr val="941100"/>
                </a:solidFill>
                <a:effectLst/>
                <a:latin typeface="Menlo" panose="020B0609030804020204" pitchFamily="49" charset="0"/>
              </a:rPr>
              <a:t>NULL</a:t>
            </a:r>
            <a:r>
              <a:rPr lang="en-US" sz="1600">
                <a:effectLst/>
                <a:latin typeface="Menlo" panose="020B0609030804020204" pitchFamily="49" charset="0"/>
              </a:rPr>
              <a:t>,</a:t>
            </a:r>
          </a:p>
          <a:p>
            <a:r>
              <a:rPr lang="en-US" sz="1600">
                <a:effectLst/>
                <a:latin typeface="Menlo" panose="020B0609030804020204" pitchFamily="49" charset="0"/>
              </a:rPr>
              <a:t>  mobile </a:t>
            </a:r>
            <a:r>
              <a:rPr lang="en-US" sz="1600" b="1">
                <a:solidFill>
                  <a:srgbClr val="011993"/>
                </a:solidFill>
                <a:effectLst/>
                <a:latin typeface="Menlo" panose="020B0609030804020204" pitchFamily="49" charset="0"/>
              </a:rPr>
              <a:t>varchar</a:t>
            </a:r>
            <a:r>
              <a:rPr lang="en-US" sz="1600">
                <a:effectLst/>
                <a:latin typeface="Menlo" panose="020B0609030804020204" pitchFamily="49" charset="0"/>
              </a:rPr>
              <a:t>(</a:t>
            </a:r>
            <a:r>
              <a:rPr lang="en-US" sz="1600">
                <a:solidFill>
                  <a:srgbClr val="0433FF"/>
                </a:solidFill>
                <a:effectLst/>
                <a:latin typeface="Menlo" panose="020B0609030804020204" pitchFamily="49" charset="0"/>
              </a:rPr>
              <a:t>255</a:t>
            </a:r>
            <a:r>
              <a:rPr lang="en-US" sz="1600">
                <a:effectLst/>
                <a:latin typeface="Menlo" panose="020B0609030804020204" pitchFamily="49" charset="0"/>
              </a:rPr>
              <a:t>) </a:t>
            </a:r>
            <a:r>
              <a:rPr lang="en-US" sz="1600" b="1">
                <a:solidFill>
                  <a:srgbClr val="941100"/>
                </a:solidFill>
                <a:effectLst/>
                <a:latin typeface="Menlo" panose="020B0609030804020204" pitchFamily="49" charset="0"/>
              </a:rPr>
              <a:t>NULL</a:t>
            </a:r>
            <a:r>
              <a:rPr lang="en-US" sz="1600">
                <a:effectLst/>
                <a:latin typeface="Menlo" panose="020B0609030804020204" pitchFamily="49" charset="0"/>
              </a:rPr>
              <a:t>,</a:t>
            </a:r>
          </a:p>
          <a:p>
            <a:r>
              <a:rPr lang="en-US" sz="1600">
                <a:effectLst/>
                <a:latin typeface="Menlo" panose="020B0609030804020204" pitchFamily="49" charset="0"/>
              </a:rPr>
              <a:t>  fullname </a:t>
            </a:r>
            <a:r>
              <a:rPr lang="en-US" sz="1600" b="1">
                <a:solidFill>
                  <a:srgbClr val="011993"/>
                </a:solidFill>
                <a:effectLst/>
                <a:latin typeface="Menlo" panose="020B0609030804020204" pitchFamily="49" charset="0"/>
              </a:rPr>
              <a:t>varchar</a:t>
            </a:r>
            <a:r>
              <a:rPr lang="en-US" sz="1600">
                <a:effectLst/>
                <a:latin typeface="Menlo" panose="020B0609030804020204" pitchFamily="49" charset="0"/>
              </a:rPr>
              <a:t>(</a:t>
            </a:r>
            <a:r>
              <a:rPr lang="en-US" sz="1600">
                <a:solidFill>
                  <a:srgbClr val="0433FF"/>
                </a:solidFill>
                <a:effectLst/>
                <a:latin typeface="Menlo" panose="020B0609030804020204" pitchFamily="49" charset="0"/>
              </a:rPr>
              <a:t>50</a:t>
            </a:r>
            <a:r>
              <a:rPr lang="en-US" sz="1600">
                <a:effectLst/>
                <a:latin typeface="Menlo" panose="020B0609030804020204" pitchFamily="49" charset="0"/>
              </a:rPr>
              <a:t>) </a:t>
            </a:r>
            <a:r>
              <a:rPr lang="en-US" sz="1600" b="1">
                <a:solidFill>
                  <a:srgbClr val="941100"/>
                </a:solidFill>
                <a:effectLst/>
                <a:latin typeface="Menlo" panose="020B0609030804020204" pitchFamily="49" charset="0"/>
              </a:rPr>
              <a:t>NOT</a:t>
            </a:r>
            <a:r>
              <a:rPr lang="en-US" sz="1600">
                <a:effectLst/>
                <a:latin typeface="Menlo" panose="020B0609030804020204" pitchFamily="49" charset="0"/>
              </a:rPr>
              <a:t> </a:t>
            </a:r>
            <a:r>
              <a:rPr lang="en-US" sz="1600" b="1">
                <a:solidFill>
                  <a:srgbClr val="941100"/>
                </a:solidFill>
                <a:effectLst/>
                <a:latin typeface="Menlo" panose="020B0609030804020204" pitchFamily="49" charset="0"/>
              </a:rPr>
              <a:t>NULL</a:t>
            </a:r>
            <a:r>
              <a:rPr lang="en-US" sz="1600">
                <a:effectLst/>
                <a:latin typeface="Menlo" panose="020B0609030804020204" pitchFamily="49" charset="0"/>
              </a:rPr>
              <a:t>,</a:t>
            </a:r>
          </a:p>
          <a:p>
            <a:r>
              <a:rPr lang="en-US" sz="1600" b="1">
                <a:solidFill>
                  <a:srgbClr val="941100"/>
                </a:solidFill>
                <a:effectLst/>
                <a:latin typeface="Menlo" panose="020B0609030804020204" pitchFamily="49" charset="0"/>
              </a:rPr>
              <a:t>  CONSTRAINT</a:t>
            </a:r>
            <a:r>
              <a:rPr lang="en-US" sz="1600">
                <a:latin typeface="Menlo" panose="020B0609030804020204" pitchFamily="49" charset="0"/>
              </a:rPr>
              <a:t> users_pkey </a:t>
            </a:r>
            <a:r>
              <a:rPr lang="en-US" sz="1600" b="1">
                <a:solidFill>
                  <a:srgbClr val="941100"/>
                </a:solidFill>
                <a:effectLst/>
                <a:latin typeface="Menlo" panose="020B0609030804020204" pitchFamily="49" charset="0"/>
              </a:rPr>
              <a:t>PRIMARY</a:t>
            </a:r>
            <a:r>
              <a:rPr lang="en-US" sz="1600">
                <a:latin typeface="Menlo" panose="020B0609030804020204" pitchFamily="49" charset="0"/>
              </a:rPr>
              <a:t> </a:t>
            </a:r>
            <a:r>
              <a:rPr lang="en-US" sz="1600" b="1">
                <a:solidFill>
                  <a:srgbClr val="941100"/>
                </a:solidFill>
                <a:effectLst/>
                <a:latin typeface="Menlo" panose="020B0609030804020204" pitchFamily="49" charset="0"/>
              </a:rPr>
              <a:t>KEY</a:t>
            </a:r>
            <a:r>
              <a:rPr lang="en-US" sz="1600">
                <a:latin typeface="Menlo" panose="020B0609030804020204" pitchFamily="49" charset="0"/>
              </a:rPr>
              <a:t> (id)</a:t>
            </a:r>
            <a:endParaRPr lang="en-US" sz="1600">
              <a:solidFill>
                <a:srgbClr val="941100"/>
              </a:solidFill>
              <a:effectLst/>
              <a:latin typeface="Menlo" panose="020B0609030804020204" pitchFamily="49" charset="0"/>
            </a:endParaRPr>
          </a:p>
          <a:p>
            <a:r>
              <a:rPr lang="en-US" sz="1600">
                <a:effectLst/>
                <a:latin typeface="Menlo" panose="020B0609030804020204" pitchFamily="49" charset="0"/>
              </a:rPr>
              <a:t>)</a:t>
            </a:r>
            <a:r>
              <a:rPr lang="en-US" sz="1600">
                <a:solidFill>
                  <a:srgbClr val="FF2600"/>
                </a:solidFill>
                <a:effectLst/>
                <a:latin typeface="Menlo" panose="020B0609030804020204" pitchFamily="49" charset="0"/>
              </a:rPr>
              <a:t>;</a:t>
            </a:r>
            <a:endParaRPr lang="en-US" sz="1600">
              <a:effectLst/>
              <a:latin typeface="Menlo" panose="020B0609030804020204" pitchFamily="49" charset="0"/>
            </a:endParaRPr>
          </a:p>
        </p:txBody>
      </p:sp>
      <p:sp>
        <p:nvSpPr>
          <p:cNvPr id="4" name="TextBox 3">
            <a:extLst>
              <a:ext uri="{FF2B5EF4-FFF2-40B4-BE49-F238E27FC236}">
                <a16:creationId xmlns:a16="http://schemas.microsoft.com/office/drawing/2014/main" id="{1E5C218A-851F-AF48-89AA-BB0E7373F056}"/>
              </a:ext>
            </a:extLst>
          </p:cNvPr>
          <p:cNvSpPr txBox="1"/>
          <p:nvPr/>
        </p:nvSpPr>
        <p:spPr>
          <a:xfrm>
            <a:off x="2407920" y="1300480"/>
            <a:ext cx="3942105" cy="369332"/>
          </a:xfrm>
          <a:prstGeom prst="rect">
            <a:avLst/>
          </a:prstGeom>
          <a:noFill/>
        </p:spPr>
        <p:txBody>
          <a:bodyPr wrap="none" rtlCol="0">
            <a:spAutoFit/>
          </a:bodyPr>
          <a:lstStyle/>
          <a:p>
            <a:r>
              <a:rPr lang="en-VN" sz="1800"/>
              <a:t>Cấu trúc bảng xem trong H2 console</a:t>
            </a:r>
          </a:p>
        </p:txBody>
      </p:sp>
      <p:sp>
        <p:nvSpPr>
          <p:cNvPr id="5" name="TextBox 4">
            <a:extLst>
              <a:ext uri="{FF2B5EF4-FFF2-40B4-BE49-F238E27FC236}">
                <a16:creationId xmlns:a16="http://schemas.microsoft.com/office/drawing/2014/main" id="{2E69FE68-2685-294A-A481-521AFFFC7518}"/>
              </a:ext>
            </a:extLst>
          </p:cNvPr>
          <p:cNvSpPr txBox="1"/>
          <p:nvPr/>
        </p:nvSpPr>
        <p:spPr>
          <a:xfrm>
            <a:off x="3715923" y="2579321"/>
            <a:ext cx="4314001" cy="369332"/>
          </a:xfrm>
          <a:prstGeom prst="rect">
            <a:avLst/>
          </a:prstGeom>
          <a:noFill/>
        </p:spPr>
        <p:txBody>
          <a:bodyPr wrap="none" rtlCol="0">
            <a:spAutoFit/>
          </a:bodyPr>
          <a:lstStyle/>
          <a:p>
            <a:r>
              <a:rPr lang="en-VN" sz="1800"/>
              <a:t>DDL Script khi sinh bảng vào Postgresql</a:t>
            </a:r>
          </a:p>
        </p:txBody>
      </p:sp>
    </p:spTree>
    <p:extLst>
      <p:ext uri="{BB962C8B-B14F-4D97-AF65-F5344CB8AC3E}">
        <p14:creationId xmlns:p14="http://schemas.microsoft.com/office/powerpoint/2010/main" val="15377997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F8CAE8-EFB3-9D41-B348-19BC280111CC}"/>
              </a:ext>
            </a:extLst>
          </p:cNvPr>
          <p:cNvSpPr>
            <a:spLocks noGrp="1"/>
          </p:cNvSpPr>
          <p:nvPr>
            <p:ph type="title"/>
          </p:nvPr>
        </p:nvSpPr>
        <p:spPr/>
        <p:txBody>
          <a:bodyPr/>
          <a:lstStyle/>
          <a:p>
            <a:r>
              <a:rPr lang="en-VN"/>
              <a:t>Định nghĩa primary key</a:t>
            </a:r>
          </a:p>
        </p:txBody>
      </p:sp>
    </p:spTree>
    <p:extLst>
      <p:ext uri="{BB962C8B-B14F-4D97-AF65-F5344CB8AC3E}">
        <p14:creationId xmlns:p14="http://schemas.microsoft.com/office/powerpoint/2010/main" val="16454879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697EFB-3BAC-294E-B701-789F28D4550A}"/>
              </a:ext>
            </a:extLst>
          </p:cNvPr>
          <p:cNvSpPr>
            <a:spLocks noGrp="1"/>
          </p:cNvSpPr>
          <p:nvPr>
            <p:ph type="title"/>
          </p:nvPr>
        </p:nvSpPr>
        <p:spPr/>
        <p:txBody>
          <a:bodyPr/>
          <a:lstStyle/>
          <a:p>
            <a:r>
              <a:rPr lang="en-VN" sz="2000"/>
              <a:t>Mỗi Entity phải định nghĩa tối thiểu một primary key @Id</a:t>
            </a:r>
          </a:p>
        </p:txBody>
      </p:sp>
      <p:sp>
        <p:nvSpPr>
          <p:cNvPr id="3" name="Text Placeholder 2">
            <a:extLst>
              <a:ext uri="{FF2B5EF4-FFF2-40B4-BE49-F238E27FC236}">
                <a16:creationId xmlns:a16="http://schemas.microsoft.com/office/drawing/2014/main" id="{9E616465-42D6-9341-97D6-338A20A27ABF}"/>
              </a:ext>
            </a:extLst>
          </p:cNvPr>
          <p:cNvSpPr>
            <a:spLocks noGrp="1"/>
          </p:cNvSpPr>
          <p:nvPr>
            <p:ph type="body" idx="1"/>
          </p:nvPr>
        </p:nvSpPr>
        <p:spPr>
          <a:xfrm>
            <a:off x="130629" y="585361"/>
            <a:ext cx="8824685" cy="1453751"/>
          </a:xfrm>
        </p:spPr>
        <p:txBody>
          <a:bodyPr/>
          <a:lstStyle/>
          <a:p>
            <a:r>
              <a:rPr lang="en-VN" sz="1600">
                <a:solidFill>
                  <a:srgbClr val="7030A0"/>
                </a:solidFill>
              </a:rPr>
              <a:t>@Id </a:t>
            </a:r>
            <a:r>
              <a:rPr lang="en-VN" sz="1600"/>
              <a:t>xác định trường nào là primary key</a:t>
            </a:r>
          </a:p>
          <a:p>
            <a:r>
              <a:rPr lang="en-VN" sz="1600"/>
              <a:t>Nếu không có </a:t>
            </a:r>
            <a:r>
              <a:rPr lang="en-VN" sz="1600">
                <a:solidFill>
                  <a:srgbClr val="7030A0"/>
                </a:solidFill>
              </a:rPr>
              <a:t>@Id</a:t>
            </a:r>
            <a:r>
              <a:rPr lang="en-VN" sz="1600"/>
              <a:t>, khi biên dịch sẽ báo lỗi</a:t>
            </a:r>
          </a:p>
          <a:p>
            <a:r>
              <a:rPr lang="en-VN" sz="1600"/>
              <a:t>Nếu có nhiều hơn một </a:t>
            </a:r>
            <a:r>
              <a:rPr lang="en-VN" sz="1600">
                <a:solidFill>
                  <a:srgbClr val="7030A0"/>
                </a:solidFill>
              </a:rPr>
              <a:t>@Id </a:t>
            </a:r>
            <a:r>
              <a:rPr lang="en-VN" sz="1600"/>
              <a:t>thì không định nghĩa như thế này</a:t>
            </a:r>
          </a:p>
          <a:p>
            <a:endParaRPr lang="en-VN" sz="1600"/>
          </a:p>
        </p:txBody>
      </p:sp>
      <p:sp>
        <p:nvSpPr>
          <p:cNvPr id="4" name="Rectangle 3">
            <a:extLst>
              <a:ext uri="{FF2B5EF4-FFF2-40B4-BE49-F238E27FC236}">
                <a16:creationId xmlns:a16="http://schemas.microsoft.com/office/drawing/2014/main" id="{F3417032-1A0B-C34F-819E-73EA68DCC725}"/>
              </a:ext>
            </a:extLst>
          </p:cNvPr>
          <p:cNvSpPr/>
          <p:nvPr/>
        </p:nvSpPr>
        <p:spPr>
          <a:xfrm>
            <a:off x="676656" y="2163604"/>
            <a:ext cx="7809883" cy="2246769"/>
          </a:xfrm>
          <a:prstGeom prst="rect">
            <a:avLst/>
          </a:prstGeom>
          <a:solidFill>
            <a:schemeClr val="bg2"/>
          </a:solidFill>
        </p:spPr>
        <p:txBody>
          <a:bodyPr wrap="square">
            <a:spAutoFit/>
          </a:bodyPr>
          <a:lstStyle/>
          <a:p>
            <a:r>
              <a:rPr lang="en-US">
                <a:solidFill>
                  <a:srgbClr val="D4D4D4"/>
                </a:solidFill>
                <a:latin typeface="Menlo" panose="020B0609030804020204" pitchFamily="49" charset="0"/>
              </a:rPr>
              <a:t>@</a:t>
            </a:r>
            <a:r>
              <a:rPr lang="en-US">
                <a:solidFill>
                  <a:srgbClr val="4EC9B0"/>
                </a:solidFill>
                <a:latin typeface="Menlo" panose="020B0609030804020204" pitchFamily="49" charset="0"/>
              </a:rPr>
              <a:t>Data</a:t>
            </a:r>
            <a:endParaRPr lang="en-US">
              <a:solidFill>
                <a:srgbClr val="D4D4D4"/>
              </a:solidFill>
              <a:latin typeface="Menlo" panose="020B0609030804020204" pitchFamily="49" charset="0"/>
            </a:endParaRPr>
          </a:p>
          <a:p>
            <a:r>
              <a:rPr lang="en-US">
                <a:solidFill>
                  <a:srgbClr val="D4D4D4"/>
                </a:solidFill>
                <a:latin typeface="Menlo" panose="020B0609030804020204" pitchFamily="49" charset="0"/>
              </a:rPr>
              <a:t>@</a:t>
            </a:r>
            <a:r>
              <a:rPr lang="en-US">
                <a:solidFill>
                  <a:srgbClr val="4EC9B0"/>
                </a:solidFill>
                <a:latin typeface="Menlo" panose="020B0609030804020204" pitchFamily="49" charset="0"/>
              </a:rPr>
              <a:t>Entity</a:t>
            </a:r>
            <a:r>
              <a:rPr lang="en-US">
                <a:solidFill>
                  <a:srgbClr val="D4D4D4"/>
                </a:solidFill>
                <a:latin typeface="Menlo" panose="020B0609030804020204" pitchFamily="49" charset="0"/>
              </a:rPr>
              <a:t>(</a:t>
            </a:r>
            <a:r>
              <a:rPr lang="en-US">
                <a:solidFill>
                  <a:srgbClr val="DCDCAA"/>
                </a:solidFill>
                <a:latin typeface="Menlo" panose="020B0609030804020204" pitchFamily="49" charset="0"/>
              </a:rPr>
              <a:t>name</a:t>
            </a:r>
            <a:r>
              <a:rPr lang="en-US">
                <a:solidFill>
                  <a:srgbClr val="D4D4D4"/>
                </a:solidFill>
                <a:latin typeface="Menlo" panose="020B0609030804020204" pitchFamily="49" charset="0"/>
              </a:rPr>
              <a:t> =</a:t>
            </a:r>
            <a:r>
              <a:rPr lang="en-US">
                <a:solidFill>
                  <a:srgbClr val="CE9178"/>
                </a:solidFill>
                <a:latin typeface="Menlo" panose="020B0609030804020204" pitchFamily="49" charset="0"/>
              </a:rPr>
              <a:t>"compound"</a:t>
            </a:r>
            <a:r>
              <a:rPr lang="en-US">
                <a:solidFill>
                  <a:srgbClr val="D4D4D4"/>
                </a:solidFill>
                <a:latin typeface="Menlo" panose="020B0609030804020204" pitchFamily="49" charset="0"/>
              </a:rPr>
              <a:t>)</a:t>
            </a:r>
          </a:p>
          <a:p>
            <a:r>
              <a:rPr lang="en-US">
                <a:solidFill>
                  <a:srgbClr val="D4D4D4"/>
                </a:solidFill>
                <a:latin typeface="Menlo" panose="020B0609030804020204" pitchFamily="49" charset="0"/>
              </a:rPr>
              <a:t>@</a:t>
            </a:r>
            <a:r>
              <a:rPr lang="en-US">
                <a:solidFill>
                  <a:srgbClr val="4EC9B0"/>
                </a:solidFill>
                <a:latin typeface="Menlo" panose="020B0609030804020204" pitchFamily="49" charset="0"/>
              </a:rPr>
              <a:t>Table</a:t>
            </a:r>
            <a:r>
              <a:rPr lang="en-US">
                <a:solidFill>
                  <a:srgbClr val="D4D4D4"/>
                </a:solidFill>
                <a:latin typeface="Menlo" panose="020B0609030804020204" pitchFamily="49" charset="0"/>
              </a:rPr>
              <a:t>(</a:t>
            </a:r>
            <a:r>
              <a:rPr lang="en-US">
                <a:solidFill>
                  <a:srgbClr val="DCDCAA"/>
                </a:solidFill>
                <a:latin typeface="Menlo" panose="020B0609030804020204" pitchFamily="49" charset="0"/>
              </a:rPr>
              <a:t>name</a:t>
            </a:r>
            <a:r>
              <a:rPr lang="en-US">
                <a:solidFill>
                  <a:srgbClr val="D4D4D4"/>
                </a:solidFill>
                <a:latin typeface="Menlo" panose="020B0609030804020204" pitchFamily="49" charset="0"/>
              </a:rPr>
              <a:t> =</a:t>
            </a:r>
            <a:r>
              <a:rPr lang="en-US">
                <a:solidFill>
                  <a:srgbClr val="CE9178"/>
                </a:solidFill>
                <a:latin typeface="Menlo" panose="020B0609030804020204" pitchFamily="49" charset="0"/>
              </a:rPr>
              <a:t>"compound"</a:t>
            </a:r>
            <a:r>
              <a:rPr lang="en-US">
                <a:solidFill>
                  <a:srgbClr val="D4D4D4"/>
                </a:solidFill>
                <a:latin typeface="Menlo" panose="020B0609030804020204" pitchFamily="49" charset="0"/>
              </a:rPr>
              <a:t>)</a:t>
            </a:r>
          </a:p>
          <a:p>
            <a:r>
              <a:rPr lang="en-US">
                <a:solidFill>
                  <a:srgbClr val="569CD6"/>
                </a:solidFill>
                <a:latin typeface="Menlo" panose="020B0609030804020204" pitchFamily="49" charset="0"/>
              </a:rPr>
              <a:t>public</a:t>
            </a:r>
            <a:r>
              <a:rPr lang="en-US">
                <a:solidFill>
                  <a:srgbClr val="D4D4D4"/>
                </a:solidFill>
                <a:latin typeface="Menlo" panose="020B0609030804020204" pitchFamily="49" charset="0"/>
              </a:rPr>
              <a:t> </a:t>
            </a:r>
            <a:r>
              <a:rPr lang="en-US">
                <a:solidFill>
                  <a:srgbClr val="569CD6"/>
                </a:solidFill>
                <a:latin typeface="Menlo" panose="020B0609030804020204" pitchFamily="49" charset="0"/>
              </a:rPr>
              <a:t>class</a:t>
            </a:r>
            <a:r>
              <a:rPr lang="en-US">
                <a:solidFill>
                  <a:srgbClr val="D4D4D4"/>
                </a:solidFill>
                <a:latin typeface="Menlo" panose="020B0609030804020204" pitchFamily="49" charset="0"/>
              </a:rPr>
              <a:t> </a:t>
            </a:r>
            <a:r>
              <a:rPr lang="en-US">
                <a:solidFill>
                  <a:srgbClr val="4EC9B0"/>
                </a:solidFill>
                <a:latin typeface="Menlo" panose="020B0609030804020204" pitchFamily="49" charset="0"/>
              </a:rPr>
              <a:t>Compound</a:t>
            </a:r>
            <a:r>
              <a:rPr lang="en-US">
                <a:solidFill>
                  <a:srgbClr val="D4D4D4"/>
                </a:solidFill>
                <a:latin typeface="Menlo" panose="020B0609030804020204" pitchFamily="49" charset="0"/>
              </a:rPr>
              <a:t> {</a:t>
            </a:r>
          </a:p>
          <a:p>
            <a:r>
              <a:rPr lang="en-US">
                <a:solidFill>
                  <a:srgbClr val="D4D4D4"/>
                </a:solidFill>
                <a:latin typeface="Menlo" panose="020B0609030804020204" pitchFamily="49" charset="0"/>
              </a:rPr>
              <a:t>  @</a:t>
            </a:r>
            <a:r>
              <a:rPr lang="en-US">
                <a:solidFill>
                  <a:srgbClr val="4EC9B0"/>
                </a:solidFill>
                <a:latin typeface="Menlo" panose="020B0609030804020204" pitchFamily="49" charset="0"/>
              </a:rPr>
              <a:t>Id</a:t>
            </a:r>
            <a:r>
              <a:rPr lang="en-US">
                <a:solidFill>
                  <a:srgbClr val="D4D4D4"/>
                </a:solidFill>
                <a:latin typeface="Menlo" panose="020B0609030804020204" pitchFamily="49" charset="0"/>
              </a:rPr>
              <a:t> @</a:t>
            </a:r>
            <a:r>
              <a:rPr lang="en-US">
                <a:solidFill>
                  <a:srgbClr val="4EC9B0"/>
                </a:solidFill>
                <a:latin typeface="Menlo" panose="020B0609030804020204" pitchFamily="49" charset="0"/>
              </a:rPr>
              <a:t>GeneratedValue</a:t>
            </a:r>
            <a:r>
              <a:rPr lang="en-US">
                <a:solidFill>
                  <a:srgbClr val="D4D4D4"/>
                </a:solidFill>
                <a:latin typeface="Menlo" panose="020B0609030804020204" pitchFamily="49" charset="0"/>
              </a:rPr>
              <a:t>(</a:t>
            </a:r>
            <a:r>
              <a:rPr lang="en-US">
                <a:solidFill>
                  <a:srgbClr val="DCDCAA"/>
                </a:solidFill>
                <a:latin typeface="Menlo" panose="020B0609030804020204" pitchFamily="49" charset="0"/>
              </a:rPr>
              <a:t>strategy</a:t>
            </a:r>
            <a:r>
              <a:rPr lang="en-US">
                <a:solidFill>
                  <a:srgbClr val="D4D4D4"/>
                </a:solidFill>
                <a:latin typeface="Menlo" panose="020B0609030804020204" pitchFamily="49" charset="0"/>
              </a:rPr>
              <a:t> = </a:t>
            </a:r>
            <a:r>
              <a:rPr lang="en-US">
                <a:solidFill>
                  <a:srgbClr val="4EC9B0"/>
                </a:solidFill>
                <a:latin typeface="Menlo" panose="020B0609030804020204" pitchFamily="49" charset="0"/>
              </a:rPr>
              <a:t>GenerationType</a:t>
            </a:r>
            <a:r>
              <a:rPr lang="en-US">
                <a:solidFill>
                  <a:srgbClr val="D4D4D4"/>
                </a:solidFill>
                <a:latin typeface="Menlo" panose="020B0609030804020204" pitchFamily="49" charset="0"/>
              </a:rPr>
              <a:t>.</a:t>
            </a:r>
            <a:r>
              <a:rPr lang="en-US">
                <a:solidFill>
                  <a:srgbClr val="4FC1FF"/>
                </a:solidFill>
                <a:latin typeface="Menlo" panose="020B0609030804020204" pitchFamily="49" charset="0"/>
              </a:rPr>
              <a:t>AUTO</a:t>
            </a:r>
            <a:r>
              <a:rPr lang="en-US">
                <a:solidFill>
                  <a:srgbClr val="D4D4D4"/>
                </a:solidFill>
                <a:latin typeface="Menlo" panose="020B0609030804020204" pitchFamily="49" charset="0"/>
              </a:rPr>
              <a:t>)</a:t>
            </a:r>
          </a:p>
          <a:p>
            <a:r>
              <a:rPr lang="en-US">
                <a:solidFill>
                  <a:srgbClr val="569CD6"/>
                </a:solidFill>
                <a:latin typeface="Menlo" panose="020B0609030804020204" pitchFamily="49" charset="0"/>
              </a:rPr>
              <a:t>  private</a:t>
            </a:r>
            <a:r>
              <a:rPr lang="en-US">
                <a:solidFill>
                  <a:srgbClr val="D4D4D4"/>
                </a:solidFill>
                <a:latin typeface="Menlo" panose="020B0609030804020204" pitchFamily="49" charset="0"/>
              </a:rPr>
              <a:t> </a:t>
            </a:r>
            <a:r>
              <a:rPr lang="en-US">
                <a:solidFill>
                  <a:srgbClr val="4EC9B0"/>
                </a:solidFill>
                <a:latin typeface="Menlo" panose="020B0609030804020204" pitchFamily="49" charset="0"/>
              </a:rPr>
              <a:t>Long</a:t>
            </a:r>
            <a:r>
              <a:rPr lang="en-US">
                <a:solidFill>
                  <a:srgbClr val="D4D4D4"/>
                </a:solidFill>
                <a:latin typeface="Menlo" panose="020B0609030804020204" pitchFamily="49" charset="0"/>
              </a:rPr>
              <a:t> </a:t>
            </a:r>
            <a:r>
              <a:rPr lang="en-US">
                <a:solidFill>
                  <a:srgbClr val="9CDCFE"/>
                </a:solidFill>
                <a:latin typeface="Menlo" panose="020B0609030804020204" pitchFamily="49" charset="0"/>
              </a:rPr>
              <a:t>id1</a:t>
            </a:r>
            <a:r>
              <a:rPr lang="en-US">
                <a:solidFill>
                  <a:srgbClr val="D4D4D4"/>
                </a:solidFill>
                <a:latin typeface="Menlo" panose="020B0609030804020204" pitchFamily="49" charset="0"/>
              </a:rPr>
              <a:t>;</a:t>
            </a:r>
          </a:p>
          <a:p>
            <a:endParaRPr lang="en-US">
              <a:solidFill>
                <a:srgbClr val="D4D4D4"/>
              </a:solidFill>
              <a:latin typeface="Menlo" panose="020B0609030804020204" pitchFamily="49" charset="0"/>
            </a:endParaRPr>
          </a:p>
          <a:p>
            <a:r>
              <a:rPr lang="en-US">
                <a:solidFill>
                  <a:srgbClr val="D4D4D4"/>
                </a:solidFill>
                <a:latin typeface="Menlo" panose="020B0609030804020204" pitchFamily="49" charset="0"/>
              </a:rPr>
              <a:t>  @</a:t>
            </a:r>
            <a:r>
              <a:rPr lang="en-US">
                <a:solidFill>
                  <a:srgbClr val="4EC9B0"/>
                </a:solidFill>
                <a:latin typeface="Menlo" panose="020B0609030804020204" pitchFamily="49" charset="0"/>
              </a:rPr>
              <a:t>Id</a:t>
            </a:r>
            <a:r>
              <a:rPr lang="en-US">
                <a:solidFill>
                  <a:srgbClr val="D4D4D4"/>
                </a:solidFill>
                <a:latin typeface="Menlo" panose="020B0609030804020204" pitchFamily="49" charset="0"/>
              </a:rPr>
              <a:t> @</a:t>
            </a:r>
            <a:r>
              <a:rPr lang="en-US">
                <a:solidFill>
                  <a:srgbClr val="4EC9B0"/>
                </a:solidFill>
                <a:latin typeface="Menlo" panose="020B0609030804020204" pitchFamily="49" charset="0"/>
              </a:rPr>
              <a:t>GeneratedValue</a:t>
            </a:r>
            <a:r>
              <a:rPr lang="en-US">
                <a:solidFill>
                  <a:srgbClr val="D4D4D4"/>
                </a:solidFill>
                <a:latin typeface="Menlo" panose="020B0609030804020204" pitchFamily="49" charset="0"/>
              </a:rPr>
              <a:t>(</a:t>
            </a:r>
            <a:r>
              <a:rPr lang="en-US">
                <a:solidFill>
                  <a:srgbClr val="DCDCAA"/>
                </a:solidFill>
                <a:latin typeface="Menlo" panose="020B0609030804020204" pitchFamily="49" charset="0"/>
              </a:rPr>
              <a:t>strategy</a:t>
            </a:r>
            <a:r>
              <a:rPr lang="en-US">
                <a:solidFill>
                  <a:srgbClr val="D4D4D4"/>
                </a:solidFill>
                <a:latin typeface="Menlo" panose="020B0609030804020204" pitchFamily="49" charset="0"/>
              </a:rPr>
              <a:t> = </a:t>
            </a:r>
            <a:r>
              <a:rPr lang="en-US">
                <a:solidFill>
                  <a:srgbClr val="4EC9B0"/>
                </a:solidFill>
                <a:latin typeface="Menlo" panose="020B0609030804020204" pitchFamily="49" charset="0"/>
              </a:rPr>
              <a:t>GenerationType</a:t>
            </a:r>
            <a:r>
              <a:rPr lang="en-US">
                <a:solidFill>
                  <a:srgbClr val="D4D4D4"/>
                </a:solidFill>
                <a:latin typeface="Menlo" panose="020B0609030804020204" pitchFamily="49" charset="0"/>
              </a:rPr>
              <a:t>.</a:t>
            </a:r>
            <a:r>
              <a:rPr lang="en-US">
                <a:solidFill>
                  <a:srgbClr val="4FC1FF"/>
                </a:solidFill>
                <a:latin typeface="Menlo" panose="020B0609030804020204" pitchFamily="49" charset="0"/>
              </a:rPr>
              <a:t>AUTO</a:t>
            </a:r>
            <a:r>
              <a:rPr lang="en-US">
                <a:solidFill>
                  <a:srgbClr val="D4D4D4"/>
                </a:solidFill>
                <a:latin typeface="Menlo" panose="020B0609030804020204" pitchFamily="49" charset="0"/>
              </a:rPr>
              <a:t>)</a:t>
            </a:r>
          </a:p>
          <a:p>
            <a:r>
              <a:rPr lang="en-US">
                <a:solidFill>
                  <a:srgbClr val="569CD6"/>
                </a:solidFill>
                <a:latin typeface="Menlo" panose="020B0609030804020204" pitchFamily="49" charset="0"/>
              </a:rPr>
              <a:t>  private</a:t>
            </a:r>
            <a:r>
              <a:rPr lang="en-US">
                <a:solidFill>
                  <a:srgbClr val="D4D4D4"/>
                </a:solidFill>
                <a:latin typeface="Menlo" panose="020B0609030804020204" pitchFamily="49" charset="0"/>
              </a:rPr>
              <a:t> </a:t>
            </a:r>
            <a:r>
              <a:rPr lang="en-US">
                <a:solidFill>
                  <a:srgbClr val="4EC9B0"/>
                </a:solidFill>
                <a:latin typeface="Menlo" panose="020B0609030804020204" pitchFamily="49" charset="0"/>
              </a:rPr>
              <a:t>Long</a:t>
            </a:r>
            <a:r>
              <a:rPr lang="en-US">
                <a:solidFill>
                  <a:srgbClr val="D4D4D4"/>
                </a:solidFill>
                <a:latin typeface="Menlo" panose="020B0609030804020204" pitchFamily="49" charset="0"/>
              </a:rPr>
              <a:t> </a:t>
            </a:r>
            <a:r>
              <a:rPr lang="en-US">
                <a:solidFill>
                  <a:srgbClr val="9CDCFE"/>
                </a:solidFill>
                <a:latin typeface="Menlo" panose="020B0609030804020204" pitchFamily="49" charset="0"/>
              </a:rPr>
              <a:t>id2</a:t>
            </a:r>
            <a:r>
              <a:rPr lang="en-US">
                <a:solidFill>
                  <a:srgbClr val="D4D4D4"/>
                </a:solidFill>
                <a:latin typeface="Menlo" panose="020B0609030804020204" pitchFamily="49" charset="0"/>
              </a:rPr>
              <a:t>;</a:t>
            </a:r>
          </a:p>
          <a:p>
            <a:r>
              <a:rPr lang="en-US">
                <a:solidFill>
                  <a:srgbClr val="D4D4D4"/>
                </a:solidFill>
                <a:latin typeface="Menlo" panose="020B0609030804020204" pitchFamily="49" charset="0"/>
              </a:rPr>
              <a:t>}</a:t>
            </a:r>
          </a:p>
        </p:txBody>
      </p:sp>
      <p:sp>
        <p:nvSpPr>
          <p:cNvPr id="5" name="Right Brace 4">
            <a:extLst>
              <a:ext uri="{FF2B5EF4-FFF2-40B4-BE49-F238E27FC236}">
                <a16:creationId xmlns:a16="http://schemas.microsoft.com/office/drawing/2014/main" id="{5B43D7FA-F989-444A-9D13-F7AB3324EA62}"/>
              </a:ext>
            </a:extLst>
          </p:cNvPr>
          <p:cNvSpPr/>
          <p:nvPr/>
        </p:nvSpPr>
        <p:spPr>
          <a:xfrm>
            <a:off x="6506598" y="3030367"/>
            <a:ext cx="226711" cy="1020198"/>
          </a:xfrm>
          <a:prstGeom prst="rightBrace">
            <a:avLst/>
          </a:prstGeom>
          <a:ln w="28575">
            <a:solidFill>
              <a:srgbClr val="FFFF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VN">
              <a:solidFill>
                <a:srgbClr val="FFFF00"/>
              </a:solidFill>
            </a:endParaRPr>
          </a:p>
        </p:txBody>
      </p:sp>
      <p:sp>
        <p:nvSpPr>
          <p:cNvPr id="6" name="TextBox 5">
            <a:extLst>
              <a:ext uri="{FF2B5EF4-FFF2-40B4-BE49-F238E27FC236}">
                <a16:creationId xmlns:a16="http://schemas.microsoft.com/office/drawing/2014/main" id="{2849F1A8-7874-264E-BF60-38C28EE68C36}"/>
              </a:ext>
            </a:extLst>
          </p:cNvPr>
          <p:cNvSpPr txBox="1"/>
          <p:nvPr/>
        </p:nvSpPr>
        <p:spPr>
          <a:xfrm>
            <a:off x="6854222" y="3400662"/>
            <a:ext cx="1189749" cy="307777"/>
          </a:xfrm>
          <a:prstGeom prst="rect">
            <a:avLst/>
          </a:prstGeom>
          <a:noFill/>
        </p:spPr>
        <p:txBody>
          <a:bodyPr wrap="none" rtlCol="0">
            <a:spAutoFit/>
          </a:bodyPr>
          <a:lstStyle/>
          <a:p>
            <a:r>
              <a:rPr lang="en-VN">
                <a:solidFill>
                  <a:srgbClr val="FFFF00"/>
                </a:solidFill>
              </a:rPr>
              <a:t>Lỗi biên dịch</a:t>
            </a:r>
          </a:p>
        </p:txBody>
      </p:sp>
      <p:sp>
        <p:nvSpPr>
          <p:cNvPr id="7" name="Rectangle 6">
            <a:extLst>
              <a:ext uri="{FF2B5EF4-FFF2-40B4-BE49-F238E27FC236}">
                <a16:creationId xmlns:a16="http://schemas.microsoft.com/office/drawing/2014/main" id="{D40C5B7A-2089-ED49-8EB4-6B24A729CF0A}"/>
              </a:ext>
            </a:extLst>
          </p:cNvPr>
          <p:cNvSpPr/>
          <p:nvPr/>
        </p:nvSpPr>
        <p:spPr>
          <a:xfrm>
            <a:off x="865502" y="4609917"/>
            <a:ext cx="7276351" cy="307777"/>
          </a:xfrm>
          <a:prstGeom prst="rect">
            <a:avLst/>
          </a:prstGeom>
        </p:spPr>
        <p:txBody>
          <a:bodyPr wrap="none">
            <a:spAutoFit/>
          </a:bodyPr>
          <a:lstStyle/>
          <a:p>
            <a:r>
              <a:rPr lang="en-VN"/>
              <a:t>Hướng định nghĩa composite key  https://www.baeldung.com/jpa-composite-primary-keys</a:t>
            </a:r>
          </a:p>
        </p:txBody>
      </p:sp>
    </p:spTree>
    <p:extLst>
      <p:ext uri="{BB962C8B-B14F-4D97-AF65-F5344CB8AC3E}">
        <p14:creationId xmlns:p14="http://schemas.microsoft.com/office/powerpoint/2010/main" val="39770819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D3F343-9DFC-144A-B517-A2CBB830B98A}"/>
              </a:ext>
            </a:extLst>
          </p:cNvPr>
          <p:cNvSpPr>
            <a:spLocks noGrp="1"/>
          </p:cNvSpPr>
          <p:nvPr>
            <p:ph type="title"/>
          </p:nvPr>
        </p:nvSpPr>
        <p:spPr/>
        <p:txBody>
          <a:bodyPr/>
          <a:lstStyle/>
          <a:p>
            <a:r>
              <a:rPr lang="en-US" sz="2000">
                <a:solidFill>
                  <a:schemeClr val="bg2"/>
                </a:solidFill>
              </a:rPr>
              <a:t>@GeneratedValue sinh giá trị cho primary key</a:t>
            </a:r>
            <a:endParaRPr lang="en-VN" sz="2000">
              <a:solidFill>
                <a:schemeClr val="bg2"/>
              </a:solidFill>
            </a:endParaRPr>
          </a:p>
        </p:txBody>
      </p:sp>
      <p:sp>
        <p:nvSpPr>
          <p:cNvPr id="3" name="Text Placeholder 2">
            <a:extLst>
              <a:ext uri="{FF2B5EF4-FFF2-40B4-BE49-F238E27FC236}">
                <a16:creationId xmlns:a16="http://schemas.microsoft.com/office/drawing/2014/main" id="{69761D70-4F70-F04C-8158-65C40E012884}"/>
              </a:ext>
            </a:extLst>
          </p:cNvPr>
          <p:cNvSpPr>
            <a:spLocks noGrp="1"/>
          </p:cNvSpPr>
          <p:nvPr>
            <p:ph type="body" idx="1"/>
          </p:nvPr>
        </p:nvSpPr>
        <p:spPr/>
        <p:txBody>
          <a:bodyPr/>
          <a:lstStyle/>
          <a:p>
            <a:r>
              <a:rPr lang="en-US" sz="1600">
                <a:solidFill>
                  <a:srgbClr val="7030A0"/>
                </a:solidFill>
              </a:rPr>
              <a:t>@GeneratedValue(strategy = GenerationType.AUTO) </a:t>
            </a:r>
            <a:r>
              <a:rPr lang="en-US" sz="1600"/>
              <a:t>chế độ mặc định, không tự sinh giá trị cho primary. Dev phải tự sinh, đảm bảo các tính chất của primary key</a:t>
            </a:r>
            <a:endParaRPr lang="en-VN" sz="1600"/>
          </a:p>
          <a:p>
            <a:r>
              <a:rPr lang="en-US" sz="1600">
                <a:solidFill>
                  <a:srgbClr val="7030A0"/>
                </a:solidFill>
              </a:rPr>
              <a:t>@GeneratedValue(strategy = GenerationType.IDENTITY)</a:t>
            </a:r>
            <a:br>
              <a:rPr lang="en-US" sz="1600">
                <a:solidFill>
                  <a:srgbClr val="7030A0"/>
                </a:solidFill>
              </a:rPr>
            </a:br>
            <a:r>
              <a:rPr lang="en-US" sz="1600">
                <a:latin typeface="Menlo" panose="020B0609030804020204" pitchFamily="49" charset="0"/>
              </a:rPr>
              <a:t>id </a:t>
            </a:r>
            <a:r>
              <a:rPr lang="en-US" sz="1600" b="1">
                <a:solidFill>
                  <a:srgbClr val="011993"/>
                </a:solidFill>
                <a:latin typeface="Menlo" panose="020B0609030804020204" pitchFamily="49" charset="0"/>
              </a:rPr>
              <a:t>int8</a:t>
            </a:r>
            <a:r>
              <a:rPr lang="en-US" sz="1600">
                <a:latin typeface="Menlo" panose="020B0609030804020204" pitchFamily="49" charset="0"/>
              </a:rPr>
              <a:t> </a:t>
            </a:r>
            <a:r>
              <a:rPr lang="en-US" sz="1600" b="1">
                <a:solidFill>
                  <a:srgbClr val="941100"/>
                </a:solidFill>
                <a:latin typeface="Menlo" panose="020B0609030804020204" pitchFamily="49" charset="0"/>
              </a:rPr>
              <a:t>NOT</a:t>
            </a:r>
            <a:r>
              <a:rPr lang="en-US" sz="1600">
                <a:latin typeface="Menlo" panose="020B0609030804020204" pitchFamily="49" charset="0"/>
              </a:rPr>
              <a:t> </a:t>
            </a:r>
            <a:r>
              <a:rPr lang="en-US" sz="1600" b="1">
                <a:solidFill>
                  <a:srgbClr val="941100"/>
                </a:solidFill>
                <a:latin typeface="Menlo" panose="020B0609030804020204" pitchFamily="49" charset="0"/>
              </a:rPr>
              <a:t>NULL</a:t>
            </a:r>
            <a:r>
              <a:rPr lang="en-US" sz="1600">
                <a:latin typeface="Menlo" panose="020B0609030804020204" pitchFamily="49" charset="0"/>
              </a:rPr>
              <a:t> </a:t>
            </a:r>
            <a:r>
              <a:rPr lang="en-US" sz="1600" b="1">
                <a:solidFill>
                  <a:srgbClr val="941100"/>
                </a:solidFill>
                <a:latin typeface="Menlo" panose="020B0609030804020204" pitchFamily="49" charset="0"/>
              </a:rPr>
              <a:t>GENERATED</a:t>
            </a:r>
            <a:r>
              <a:rPr lang="en-US" sz="1600">
                <a:latin typeface="Menlo" panose="020B0609030804020204" pitchFamily="49" charset="0"/>
              </a:rPr>
              <a:t> </a:t>
            </a:r>
            <a:r>
              <a:rPr lang="en-US" sz="1600" b="1">
                <a:solidFill>
                  <a:srgbClr val="941100"/>
                </a:solidFill>
                <a:latin typeface="Menlo" panose="020B0609030804020204" pitchFamily="49" charset="0"/>
              </a:rPr>
              <a:t>BY</a:t>
            </a:r>
            <a:r>
              <a:rPr lang="en-US" sz="1600">
                <a:latin typeface="Menlo" panose="020B0609030804020204" pitchFamily="49" charset="0"/>
              </a:rPr>
              <a:t> </a:t>
            </a:r>
            <a:r>
              <a:rPr lang="en-US" sz="1600" b="1">
                <a:solidFill>
                  <a:srgbClr val="941100"/>
                </a:solidFill>
                <a:latin typeface="Menlo" panose="020B0609030804020204" pitchFamily="49" charset="0"/>
              </a:rPr>
              <a:t>DEFAULT</a:t>
            </a:r>
            <a:r>
              <a:rPr lang="en-US" sz="1600">
                <a:latin typeface="Menlo" panose="020B0609030804020204" pitchFamily="49" charset="0"/>
              </a:rPr>
              <a:t> </a:t>
            </a:r>
            <a:r>
              <a:rPr lang="en-US" sz="1600" b="1">
                <a:solidFill>
                  <a:srgbClr val="941100"/>
                </a:solidFill>
                <a:latin typeface="Menlo" panose="020B0609030804020204" pitchFamily="49" charset="0"/>
              </a:rPr>
              <a:t>AS IDENTITY</a:t>
            </a:r>
            <a:endParaRPr lang="en-US" sz="1600">
              <a:solidFill>
                <a:srgbClr val="7030A0"/>
              </a:solidFill>
            </a:endParaRPr>
          </a:p>
          <a:p>
            <a:r>
              <a:rPr lang="en-US" sz="1600">
                <a:solidFill>
                  <a:srgbClr val="7030A0"/>
                </a:solidFill>
              </a:rPr>
              <a:t>@GeneratedValue(strategy = GenerationType.SEQUENCE)</a:t>
            </a:r>
            <a:br>
              <a:rPr lang="en-US" sz="1600">
                <a:solidFill>
                  <a:srgbClr val="7030A0"/>
                </a:solidFill>
              </a:rPr>
            </a:br>
            <a:r>
              <a:rPr lang="en-US" sz="1600"/>
              <a:t>Tạo ra hibernate sequence, mỗi lần insert bản ghi thì lấy ra giá trị tiếp theo</a:t>
            </a:r>
          </a:p>
          <a:p>
            <a:r>
              <a:rPr lang="en-US" sz="1600">
                <a:solidFill>
                  <a:srgbClr val="7030A0"/>
                </a:solidFill>
              </a:rPr>
              <a:t>@GeneratedValue(strategy = GenerationType.TABLE)</a:t>
            </a:r>
            <a:br>
              <a:rPr lang="en-US" sz="1600">
                <a:solidFill>
                  <a:srgbClr val="7030A0"/>
                </a:solidFill>
              </a:rPr>
            </a:br>
            <a:r>
              <a:rPr lang="en-US" sz="1600"/>
              <a:t>Tạo ra bảng để lưu giá trị primary key</a:t>
            </a:r>
            <a:br>
              <a:rPr lang="en-US" sz="1600">
                <a:solidFill>
                  <a:srgbClr val="7030A0"/>
                </a:solidFill>
              </a:rPr>
            </a:br>
            <a:endParaRPr lang="en-VN"/>
          </a:p>
        </p:txBody>
      </p:sp>
    </p:spTree>
    <p:extLst>
      <p:ext uri="{BB962C8B-B14F-4D97-AF65-F5344CB8AC3E}">
        <p14:creationId xmlns:p14="http://schemas.microsoft.com/office/powerpoint/2010/main" val="9712024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BAA70-17AA-6A40-AB17-A57A70A37004}"/>
              </a:ext>
            </a:extLst>
          </p:cNvPr>
          <p:cNvSpPr>
            <a:spLocks noGrp="1"/>
          </p:cNvSpPr>
          <p:nvPr>
            <p:ph type="title"/>
          </p:nvPr>
        </p:nvSpPr>
        <p:spPr/>
        <p:txBody>
          <a:bodyPr/>
          <a:lstStyle/>
          <a:p>
            <a:r>
              <a:rPr lang="en-US" sz="1800">
                <a:solidFill>
                  <a:schemeClr val="bg2"/>
                </a:solidFill>
              </a:rPr>
              <a:t>@GeneratedValue(strategy = GenerationType.SEQUENCE)</a:t>
            </a:r>
            <a:br>
              <a:rPr lang="en-US" sz="1800">
                <a:solidFill>
                  <a:schemeClr val="bg2"/>
                </a:solidFill>
              </a:rPr>
            </a:br>
            <a:endParaRPr lang="en-VN" sz="1800">
              <a:solidFill>
                <a:schemeClr val="bg2"/>
              </a:solidFill>
            </a:endParaRPr>
          </a:p>
        </p:txBody>
      </p:sp>
      <p:sp>
        <p:nvSpPr>
          <p:cNvPr id="4" name="Rectangle 3">
            <a:extLst>
              <a:ext uri="{FF2B5EF4-FFF2-40B4-BE49-F238E27FC236}">
                <a16:creationId xmlns:a16="http://schemas.microsoft.com/office/drawing/2014/main" id="{56F3D061-C1A0-4445-81F4-65FDB3D28C9F}"/>
              </a:ext>
            </a:extLst>
          </p:cNvPr>
          <p:cNvSpPr/>
          <p:nvPr/>
        </p:nvSpPr>
        <p:spPr>
          <a:xfrm>
            <a:off x="95655" y="636185"/>
            <a:ext cx="4171545" cy="1723549"/>
          </a:xfrm>
          <a:prstGeom prst="rect">
            <a:avLst/>
          </a:prstGeom>
          <a:solidFill>
            <a:schemeClr val="bg2"/>
          </a:solidFill>
        </p:spPr>
        <p:txBody>
          <a:bodyPr wrap="square">
            <a:spAutoFit/>
          </a:bodyPr>
          <a:lstStyle/>
          <a:p>
            <a:pPr rtl="1" latinLnBrk="1"/>
            <a:r>
              <a:rPr lang="en-US" sz="1100">
                <a:solidFill>
                  <a:srgbClr val="3794FF"/>
                </a:solidFill>
                <a:effectLst/>
                <a:latin typeface="var(--vscode-repl-font-family)"/>
              </a:rPr>
              <a:t>1</a:t>
            </a:r>
            <a:endParaRPr lang="en-US" sz="1050">
              <a:solidFill>
                <a:srgbClr val="3794FF"/>
              </a:solidFill>
              <a:latin typeface="RobotoMono Nerd Font" pitchFamily="2" charset="0"/>
              <a:ea typeface="RobotoMono Nerd Font" pitchFamily="2" charset="0"/>
            </a:endParaRPr>
          </a:p>
          <a:p>
            <a:pPr rtl="1" latinLnBrk="1"/>
            <a:r>
              <a:rPr lang="en-US" sz="1050">
                <a:solidFill>
                  <a:srgbClr val="3794FF"/>
                </a:solidFill>
                <a:latin typeface="RobotoMono Nerd Font" pitchFamily="2" charset="0"/>
                <a:ea typeface="RobotoMono Nerd Font" pitchFamily="2" charset="0"/>
              </a:rPr>
              <a:t>Hibernate: call next value for hibernate_sequence </a:t>
            </a:r>
          </a:p>
          <a:p>
            <a:pPr rtl="1" latinLnBrk="1"/>
            <a:r>
              <a:rPr lang="en-US" sz="1100">
                <a:solidFill>
                  <a:srgbClr val="3794FF"/>
                </a:solidFill>
                <a:effectLst/>
                <a:latin typeface="var(--vscode-repl-font-family)"/>
              </a:rPr>
              <a:t>2 </a:t>
            </a:r>
          </a:p>
          <a:p>
            <a:pPr rtl="1" latinLnBrk="1"/>
            <a:r>
              <a:rPr lang="en-US" sz="1050">
                <a:solidFill>
                  <a:srgbClr val="3794FF"/>
                </a:solidFill>
                <a:effectLst/>
                <a:latin typeface="RobotoMono Nerd Font" pitchFamily="2" charset="0"/>
                <a:ea typeface="RobotoMono Nerd Font" pitchFamily="2" charset="0"/>
              </a:rPr>
              <a:t>Hibernate: call next value for hibernate_sequence </a:t>
            </a:r>
            <a:endParaRPr lang="en-US" sz="1050" u="sng">
              <a:solidFill>
                <a:srgbClr val="CCCCCC"/>
              </a:solidFill>
              <a:effectLst/>
              <a:latin typeface="RobotoMono Nerd Font" pitchFamily="2" charset="0"/>
              <a:ea typeface="RobotoMono Nerd Font" pitchFamily="2" charset="0"/>
            </a:endParaRPr>
          </a:p>
          <a:p>
            <a:pPr rtl="1" latinLnBrk="1"/>
            <a:r>
              <a:rPr lang="en-US" sz="1050">
                <a:solidFill>
                  <a:srgbClr val="3794FF"/>
                </a:solidFill>
                <a:effectLst/>
                <a:latin typeface="RobotoMono Nerd Font" pitchFamily="2" charset="0"/>
                <a:ea typeface="RobotoMono Nerd Font" pitchFamily="2" charset="0"/>
              </a:rPr>
              <a:t>3 </a:t>
            </a:r>
            <a:endParaRPr lang="en-US" sz="1050" u="sng">
              <a:solidFill>
                <a:srgbClr val="CCCCCC"/>
              </a:solidFill>
              <a:effectLst/>
              <a:latin typeface="RobotoMono Nerd Font" pitchFamily="2" charset="0"/>
              <a:ea typeface="RobotoMono Nerd Font" pitchFamily="2" charset="0"/>
            </a:endParaRPr>
          </a:p>
          <a:p>
            <a:pPr rtl="1" latinLnBrk="1"/>
            <a:r>
              <a:rPr lang="en-US" sz="1050">
                <a:solidFill>
                  <a:srgbClr val="3794FF"/>
                </a:solidFill>
                <a:effectLst/>
                <a:latin typeface="RobotoMono Nerd Font" pitchFamily="2" charset="0"/>
                <a:ea typeface="RobotoMono Nerd Font" pitchFamily="2" charset="0"/>
              </a:rPr>
              <a:t>Hibernate: call next value for hibernate_sequence </a:t>
            </a:r>
            <a:endParaRPr lang="en-US" sz="1050" u="sng">
              <a:solidFill>
                <a:srgbClr val="CCCCCC"/>
              </a:solidFill>
              <a:effectLst/>
              <a:latin typeface="RobotoMono Nerd Font" pitchFamily="2" charset="0"/>
              <a:ea typeface="RobotoMono Nerd Font" pitchFamily="2" charset="0"/>
            </a:endParaRPr>
          </a:p>
          <a:p>
            <a:pPr rtl="1" latinLnBrk="1"/>
            <a:r>
              <a:rPr lang="en-US" sz="1050">
                <a:solidFill>
                  <a:srgbClr val="3794FF"/>
                </a:solidFill>
                <a:effectLst/>
                <a:latin typeface="RobotoMono Nerd Font" pitchFamily="2" charset="0"/>
                <a:ea typeface="RobotoMono Nerd Font" pitchFamily="2" charset="0"/>
              </a:rPr>
              <a:t>4 </a:t>
            </a:r>
            <a:endParaRPr lang="en-US" sz="1050" u="sng">
              <a:solidFill>
                <a:srgbClr val="CCCCCC"/>
              </a:solidFill>
              <a:effectLst/>
              <a:latin typeface="RobotoMono Nerd Font" pitchFamily="2" charset="0"/>
              <a:ea typeface="RobotoMono Nerd Font" pitchFamily="2" charset="0"/>
            </a:endParaRPr>
          </a:p>
          <a:p>
            <a:pPr rtl="1" latinLnBrk="1"/>
            <a:r>
              <a:rPr lang="en-US" sz="1050">
                <a:solidFill>
                  <a:srgbClr val="3794FF"/>
                </a:solidFill>
                <a:effectLst/>
                <a:latin typeface="RobotoMono Nerd Font" pitchFamily="2" charset="0"/>
                <a:ea typeface="RobotoMono Nerd Font" pitchFamily="2" charset="0"/>
              </a:rPr>
              <a:t>Hibernate: call next value for hibernate_sequence </a:t>
            </a:r>
            <a:endParaRPr lang="en-US" sz="1050" u="sng">
              <a:solidFill>
                <a:srgbClr val="CCCCCC"/>
              </a:solidFill>
              <a:effectLst/>
              <a:latin typeface="RobotoMono Nerd Font" pitchFamily="2" charset="0"/>
              <a:ea typeface="RobotoMono Nerd Font" pitchFamily="2" charset="0"/>
            </a:endParaRPr>
          </a:p>
          <a:p>
            <a:pPr rtl="1" latinLnBrk="1"/>
            <a:r>
              <a:rPr lang="en-US" sz="1050">
                <a:solidFill>
                  <a:srgbClr val="3794FF"/>
                </a:solidFill>
                <a:effectLst/>
                <a:latin typeface="RobotoMono Nerd Font" pitchFamily="2" charset="0"/>
                <a:ea typeface="RobotoMono Nerd Font" pitchFamily="2" charset="0"/>
              </a:rPr>
              <a:t>5 </a:t>
            </a:r>
            <a:endParaRPr lang="en-US" sz="1050" u="sng">
              <a:solidFill>
                <a:srgbClr val="CCCCCC"/>
              </a:solidFill>
              <a:effectLst/>
              <a:latin typeface="RobotoMono Nerd Font" pitchFamily="2" charset="0"/>
              <a:ea typeface="RobotoMono Nerd Font" pitchFamily="2" charset="0"/>
            </a:endParaRPr>
          </a:p>
          <a:p>
            <a:pPr latinLnBrk="1"/>
            <a:r>
              <a:rPr lang="en-US" sz="1050">
                <a:solidFill>
                  <a:srgbClr val="3794FF"/>
                </a:solidFill>
                <a:latin typeface="RobotoMono Nerd Font" pitchFamily="2" charset="0"/>
                <a:ea typeface="RobotoMono Nerd Font" pitchFamily="2" charset="0"/>
              </a:rPr>
              <a:t>Hibernate: call next value for hibernate_sequence</a:t>
            </a:r>
            <a:endParaRPr lang="en-US" sz="1100">
              <a:effectLst/>
              <a:latin typeface="var(--vscode-repl-font-family)"/>
            </a:endParaRPr>
          </a:p>
        </p:txBody>
      </p:sp>
      <p:pic>
        <p:nvPicPr>
          <p:cNvPr id="5" name="Picture 4">
            <a:extLst>
              <a:ext uri="{FF2B5EF4-FFF2-40B4-BE49-F238E27FC236}">
                <a16:creationId xmlns:a16="http://schemas.microsoft.com/office/drawing/2014/main" id="{FDA3E0AD-F22D-D74E-9534-540370D6DCE9}"/>
              </a:ext>
            </a:extLst>
          </p:cNvPr>
          <p:cNvPicPr>
            <a:picLocks noChangeAspect="1"/>
          </p:cNvPicPr>
          <p:nvPr/>
        </p:nvPicPr>
        <p:blipFill>
          <a:blip r:embed="rId2"/>
          <a:stretch>
            <a:fillRect/>
          </a:stretch>
        </p:blipFill>
        <p:spPr>
          <a:xfrm>
            <a:off x="3657599" y="2046875"/>
            <a:ext cx="5413985" cy="3096625"/>
          </a:xfrm>
          <a:prstGeom prst="rect">
            <a:avLst/>
          </a:prstGeom>
        </p:spPr>
      </p:pic>
      <p:sp>
        <p:nvSpPr>
          <p:cNvPr id="6" name="TextBox 5">
            <a:extLst>
              <a:ext uri="{FF2B5EF4-FFF2-40B4-BE49-F238E27FC236}">
                <a16:creationId xmlns:a16="http://schemas.microsoft.com/office/drawing/2014/main" id="{483F71C4-4C97-2A4A-A9FF-9BE15A4F9F96}"/>
              </a:ext>
            </a:extLst>
          </p:cNvPr>
          <p:cNvSpPr txBox="1"/>
          <p:nvPr/>
        </p:nvSpPr>
        <p:spPr>
          <a:xfrm>
            <a:off x="4483768" y="1275347"/>
            <a:ext cx="4222631" cy="523220"/>
          </a:xfrm>
          <a:prstGeom prst="rect">
            <a:avLst/>
          </a:prstGeom>
          <a:noFill/>
        </p:spPr>
        <p:txBody>
          <a:bodyPr wrap="none" rtlCol="0">
            <a:spAutoFit/>
          </a:bodyPr>
          <a:lstStyle/>
          <a:p>
            <a:r>
              <a:rPr lang="en-VN"/>
              <a:t>Màn hình console in ra lệnh lấy giá trị tiếp theo của</a:t>
            </a:r>
          </a:p>
          <a:p>
            <a:r>
              <a:rPr lang="en-VN"/>
              <a:t>sequence</a:t>
            </a:r>
          </a:p>
        </p:txBody>
      </p:sp>
      <p:sp>
        <p:nvSpPr>
          <p:cNvPr id="7" name="TextBox 6">
            <a:extLst>
              <a:ext uri="{FF2B5EF4-FFF2-40B4-BE49-F238E27FC236}">
                <a16:creationId xmlns:a16="http://schemas.microsoft.com/office/drawing/2014/main" id="{F54C15F5-4A64-AA45-B628-E56A3214B331}"/>
              </a:ext>
            </a:extLst>
          </p:cNvPr>
          <p:cNvSpPr txBox="1"/>
          <p:nvPr/>
        </p:nvSpPr>
        <p:spPr>
          <a:xfrm>
            <a:off x="1748590" y="3577389"/>
            <a:ext cx="2076209" cy="523220"/>
          </a:xfrm>
          <a:prstGeom prst="rect">
            <a:avLst/>
          </a:prstGeom>
          <a:noFill/>
        </p:spPr>
        <p:txBody>
          <a:bodyPr wrap="none" rtlCol="0">
            <a:spAutoFit/>
          </a:bodyPr>
          <a:lstStyle/>
          <a:p>
            <a:r>
              <a:rPr lang="vi-VN"/>
              <a:t>hibernate_sequence</a:t>
            </a:r>
          </a:p>
          <a:p>
            <a:r>
              <a:rPr lang="vi-VN"/>
              <a:t>trong CSDL Postgresql</a:t>
            </a:r>
            <a:endParaRPr lang="en-VN"/>
          </a:p>
        </p:txBody>
      </p:sp>
    </p:spTree>
    <p:extLst>
      <p:ext uri="{BB962C8B-B14F-4D97-AF65-F5344CB8AC3E}">
        <p14:creationId xmlns:p14="http://schemas.microsoft.com/office/powerpoint/2010/main" val="32265235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D7E70A-9269-1346-9DEB-FB7FC84B22C6}"/>
              </a:ext>
            </a:extLst>
          </p:cNvPr>
          <p:cNvSpPr>
            <a:spLocks noGrp="1"/>
          </p:cNvSpPr>
          <p:nvPr>
            <p:ph type="title"/>
          </p:nvPr>
        </p:nvSpPr>
        <p:spPr/>
        <p:txBody>
          <a:bodyPr/>
          <a:lstStyle/>
          <a:p>
            <a:r>
              <a:rPr lang="en-US" sz="2000">
                <a:solidFill>
                  <a:schemeClr val="bg2"/>
                </a:solidFill>
              </a:rPr>
              <a:t>@GeneratedValue(strategy = GenerationType.TABLE)</a:t>
            </a:r>
            <a:br>
              <a:rPr lang="en-US" sz="2000">
                <a:solidFill>
                  <a:schemeClr val="bg2"/>
                </a:solidFill>
              </a:rPr>
            </a:br>
            <a:endParaRPr lang="en-VN" sz="2000"/>
          </a:p>
        </p:txBody>
      </p:sp>
      <p:sp>
        <p:nvSpPr>
          <p:cNvPr id="4" name="Rectangle 3">
            <a:extLst>
              <a:ext uri="{FF2B5EF4-FFF2-40B4-BE49-F238E27FC236}">
                <a16:creationId xmlns:a16="http://schemas.microsoft.com/office/drawing/2014/main" id="{A5193061-CF69-6D4E-B4BA-79FC9042E878}"/>
              </a:ext>
            </a:extLst>
          </p:cNvPr>
          <p:cNvSpPr/>
          <p:nvPr/>
        </p:nvSpPr>
        <p:spPr>
          <a:xfrm>
            <a:off x="0" y="1087344"/>
            <a:ext cx="9144000" cy="3426836"/>
          </a:xfrm>
          <a:prstGeom prst="rect">
            <a:avLst/>
          </a:prstGeom>
          <a:solidFill>
            <a:schemeClr val="bg2"/>
          </a:solidFill>
        </p:spPr>
        <p:txBody>
          <a:bodyPr wrap="square">
            <a:spAutoFit/>
          </a:bodyPr>
          <a:lstStyle/>
          <a:p>
            <a:pPr>
              <a:lnSpc>
                <a:spcPct val="130000"/>
              </a:lnSpc>
            </a:pPr>
            <a:r>
              <a:rPr lang="en-US">
                <a:solidFill>
                  <a:srgbClr val="D4D4D4"/>
                </a:solidFill>
                <a:latin typeface="Menlo" panose="020B0609030804020204" pitchFamily="49" charset="0"/>
              </a:rPr>
              <a:t>@</a:t>
            </a:r>
            <a:r>
              <a:rPr lang="en-US">
                <a:solidFill>
                  <a:srgbClr val="4EC9B0"/>
                </a:solidFill>
                <a:latin typeface="Menlo" panose="020B0609030804020204" pitchFamily="49" charset="0"/>
              </a:rPr>
              <a:t>Entity</a:t>
            </a:r>
            <a:r>
              <a:rPr lang="en-US">
                <a:solidFill>
                  <a:srgbClr val="D4D4D4"/>
                </a:solidFill>
                <a:latin typeface="Menlo" panose="020B0609030804020204" pitchFamily="49" charset="0"/>
              </a:rPr>
              <a:t>(</a:t>
            </a:r>
            <a:r>
              <a:rPr lang="en-US">
                <a:solidFill>
                  <a:srgbClr val="DCDCAA"/>
                </a:solidFill>
                <a:latin typeface="Menlo" panose="020B0609030804020204" pitchFamily="49" charset="0"/>
              </a:rPr>
              <a:t>name</a:t>
            </a:r>
            <a:r>
              <a:rPr lang="en-US">
                <a:solidFill>
                  <a:srgbClr val="D4D4D4"/>
                </a:solidFill>
                <a:latin typeface="Menlo" panose="020B0609030804020204" pitchFamily="49" charset="0"/>
              </a:rPr>
              <a:t>=</a:t>
            </a:r>
            <a:r>
              <a:rPr lang="en-US">
                <a:solidFill>
                  <a:srgbClr val="CE9178"/>
                </a:solidFill>
                <a:latin typeface="Menlo" panose="020B0609030804020204" pitchFamily="49" charset="0"/>
              </a:rPr>
              <a:t>"demotableid"</a:t>
            </a:r>
            <a:r>
              <a:rPr lang="en-US">
                <a:solidFill>
                  <a:srgbClr val="D4D4D4"/>
                </a:solidFill>
                <a:latin typeface="Menlo" panose="020B0609030804020204" pitchFamily="49" charset="0"/>
              </a:rPr>
              <a:t>)</a:t>
            </a:r>
          </a:p>
          <a:p>
            <a:pPr>
              <a:lnSpc>
                <a:spcPct val="130000"/>
              </a:lnSpc>
            </a:pPr>
            <a:r>
              <a:rPr lang="en-US">
                <a:solidFill>
                  <a:srgbClr val="D4D4D4"/>
                </a:solidFill>
                <a:latin typeface="Menlo" panose="020B0609030804020204" pitchFamily="49" charset="0"/>
              </a:rPr>
              <a:t>@</a:t>
            </a:r>
            <a:r>
              <a:rPr lang="en-US">
                <a:solidFill>
                  <a:srgbClr val="4EC9B0"/>
                </a:solidFill>
                <a:latin typeface="Menlo" panose="020B0609030804020204" pitchFamily="49" charset="0"/>
              </a:rPr>
              <a:t>Table</a:t>
            </a:r>
            <a:r>
              <a:rPr lang="en-US">
                <a:solidFill>
                  <a:srgbClr val="D4D4D4"/>
                </a:solidFill>
                <a:latin typeface="Menlo" panose="020B0609030804020204" pitchFamily="49" charset="0"/>
              </a:rPr>
              <a:t>(</a:t>
            </a:r>
            <a:r>
              <a:rPr lang="en-US">
                <a:solidFill>
                  <a:srgbClr val="DCDCAA"/>
                </a:solidFill>
                <a:latin typeface="Menlo" panose="020B0609030804020204" pitchFamily="49" charset="0"/>
              </a:rPr>
              <a:t>name</a:t>
            </a:r>
            <a:r>
              <a:rPr lang="en-US">
                <a:solidFill>
                  <a:srgbClr val="D4D4D4"/>
                </a:solidFill>
                <a:latin typeface="Menlo" panose="020B0609030804020204" pitchFamily="49" charset="0"/>
              </a:rPr>
              <a:t>=</a:t>
            </a:r>
            <a:r>
              <a:rPr lang="en-US">
                <a:solidFill>
                  <a:srgbClr val="CE9178"/>
                </a:solidFill>
                <a:latin typeface="Menlo" panose="020B0609030804020204" pitchFamily="49" charset="0"/>
              </a:rPr>
              <a:t>"demotableid"</a:t>
            </a:r>
            <a:r>
              <a:rPr lang="en-US">
                <a:solidFill>
                  <a:srgbClr val="D4D4D4"/>
                </a:solidFill>
                <a:latin typeface="Menlo" panose="020B0609030804020204" pitchFamily="49" charset="0"/>
              </a:rPr>
              <a:t>)</a:t>
            </a:r>
          </a:p>
          <a:p>
            <a:pPr>
              <a:lnSpc>
                <a:spcPct val="130000"/>
              </a:lnSpc>
            </a:pPr>
            <a:r>
              <a:rPr lang="en-US">
                <a:solidFill>
                  <a:srgbClr val="569CD6"/>
                </a:solidFill>
                <a:latin typeface="Menlo" panose="020B0609030804020204" pitchFamily="49" charset="0"/>
              </a:rPr>
              <a:t>public</a:t>
            </a:r>
            <a:r>
              <a:rPr lang="en-US">
                <a:solidFill>
                  <a:srgbClr val="D4D4D4"/>
                </a:solidFill>
                <a:latin typeface="Menlo" panose="020B0609030804020204" pitchFamily="49" charset="0"/>
              </a:rPr>
              <a:t> </a:t>
            </a:r>
            <a:r>
              <a:rPr lang="en-US">
                <a:solidFill>
                  <a:srgbClr val="569CD6"/>
                </a:solidFill>
                <a:latin typeface="Menlo" panose="020B0609030804020204" pitchFamily="49" charset="0"/>
              </a:rPr>
              <a:t>class</a:t>
            </a:r>
            <a:r>
              <a:rPr lang="en-US">
                <a:solidFill>
                  <a:srgbClr val="D4D4D4"/>
                </a:solidFill>
                <a:latin typeface="Menlo" panose="020B0609030804020204" pitchFamily="49" charset="0"/>
              </a:rPr>
              <a:t> </a:t>
            </a:r>
            <a:r>
              <a:rPr lang="en-US">
                <a:solidFill>
                  <a:srgbClr val="4EC9B0"/>
                </a:solidFill>
                <a:latin typeface="Menlo" panose="020B0609030804020204" pitchFamily="49" charset="0"/>
              </a:rPr>
              <a:t>TableID</a:t>
            </a:r>
            <a:r>
              <a:rPr lang="en-US">
                <a:solidFill>
                  <a:srgbClr val="D4D4D4"/>
                </a:solidFill>
                <a:latin typeface="Menlo" panose="020B0609030804020204" pitchFamily="49" charset="0"/>
              </a:rPr>
              <a:t> {</a:t>
            </a:r>
          </a:p>
          <a:p>
            <a:pPr>
              <a:lnSpc>
                <a:spcPct val="130000"/>
              </a:lnSpc>
            </a:pPr>
            <a:r>
              <a:rPr lang="en-US">
                <a:solidFill>
                  <a:srgbClr val="D4D4D4"/>
                </a:solidFill>
                <a:latin typeface="Menlo" panose="020B0609030804020204" pitchFamily="49" charset="0"/>
              </a:rPr>
              <a:t>  @</a:t>
            </a:r>
            <a:r>
              <a:rPr lang="en-US">
                <a:solidFill>
                  <a:srgbClr val="4EC9B0"/>
                </a:solidFill>
                <a:latin typeface="Menlo" panose="020B0609030804020204" pitchFamily="49" charset="0"/>
              </a:rPr>
              <a:t>TableGenerator</a:t>
            </a:r>
            <a:r>
              <a:rPr lang="en-US">
                <a:solidFill>
                  <a:srgbClr val="D4D4D4"/>
                </a:solidFill>
                <a:latin typeface="Menlo" panose="020B0609030804020204" pitchFamily="49" charset="0"/>
              </a:rPr>
              <a:t>(</a:t>
            </a:r>
            <a:r>
              <a:rPr lang="en-US">
                <a:solidFill>
                  <a:srgbClr val="DCDCAA"/>
                </a:solidFill>
                <a:latin typeface="Menlo" panose="020B0609030804020204" pitchFamily="49" charset="0"/>
              </a:rPr>
              <a:t>name</a:t>
            </a:r>
            <a:r>
              <a:rPr lang="en-US">
                <a:solidFill>
                  <a:srgbClr val="D4D4D4"/>
                </a:solidFill>
                <a:latin typeface="Menlo" panose="020B0609030804020204" pitchFamily="49" charset="0"/>
              </a:rPr>
              <a:t> = </a:t>
            </a:r>
            <a:r>
              <a:rPr lang="en-US">
                <a:solidFill>
                  <a:srgbClr val="CE9178"/>
                </a:solidFill>
                <a:latin typeface="Menlo" panose="020B0609030804020204" pitchFamily="49" charset="0"/>
              </a:rPr>
              <a:t>"table_id_generator"</a:t>
            </a:r>
            <a:r>
              <a:rPr lang="en-US">
                <a:solidFill>
                  <a:srgbClr val="D4D4D4"/>
                </a:solidFill>
                <a:latin typeface="Menlo" panose="020B0609030804020204" pitchFamily="49" charset="0"/>
              </a:rPr>
              <a:t>, </a:t>
            </a:r>
          </a:p>
          <a:p>
            <a:pPr>
              <a:lnSpc>
                <a:spcPct val="130000"/>
              </a:lnSpc>
            </a:pPr>
            <a:r>
              <a:rPr lang="en-US">
                <a:solidFill>
                  <a:srgbClr val="DCDCAA"/>
                </a:solidFill>
                <a:latin typeface="Menlo" panose="020B0609030804020204" pitchFamily="49" charset="0"/>
              </a:rPr>
              <a:t>    table</a:t>
            </a:r>
            <a:r>
              <a:rPr lang="en-US">
                <a:solidFill>
                  <a:srgbClr val="D4D4D4"/>
                </a:solidFill>
                <a:latin typeface="Menlo" panose="020B0609030804020204" pitchFamily="49" charset="0"/>
              </a:rPr>
              <a:t> = </a:t>
            </a:r>
            <a:r>
              <a:rPr lang="en-US">
                <a:solidFill>
                  <a:srgbClr val="CE9178"/>
                </a:solidFill>
                <a:latin typeface="Menlo" panose="020B0609030804020204" pitchFamily="49" charset="0"/>
              </a:rPr>
              <a:t>"table_id"</a:t>
            </a:r>
            <a:r>
              <a:rPr lang="en-US">
                <a:solidFill>
                  <a:srgbClr val="D4D4D4"/>
                </a:solidFill>
                <a:latin typeface="Menlo" panose="020B0609030804020204" pitchFamily="49" charset="0"/>
              </a:rPr>
              <a:t>,</a:t>
            </a:r>
          </a:p>
          <a:p>
            <a:pPr>
              <a:lnSpc>
                <a:spcPct val="130000"/>
              </a:lnSpc>
            </a:pPr>
            <a:r>
              <a:rPr lang="en-US">
                <a:solidFill>
                  <a:srgbClr val="DCDCAA"/>
                </a:solidFill>
                <a:latin typeface="Menlo" panose="020B0609030804020204" pitchFamily="49" charset="0"/>
              </a:rPr>
              <a:t>    pkColumnName</a:t>
            </a:r>
            <a:r>
              <a:rPr lang="en-US">
                <a:solidFill>
                  <a:srgbClr val="D4D4D4"/>
                </a:solidFill>
                <a:latin typeface="Menlo" panose="020B0609030804020204" pitchFamily="49" charset="0"/>
              </a:rPr>
              <a:t> = </a:t>
            </a:r>
            <a:r>
              <a:rPr lang="en-US">
                <a:solidFill>
                  <a:srgbClr val="CE9178"/>
                </a:solidFill>
                <a:latin typeface="Menlo" panose="020B0609030804020204" pitchFamily="49" charset="0"/>
              </a:rPr>
              <a:t>"id"</a:t>
            </a:r>
            <a:r>
              <a:rPr lang="en-US">
                <a:solidFill>
                  <a:srgbClr val="D4D4D4"/>
                </a:solidFill>
                <a:latin typeface="Menlo" panose="020B0609030804020204" pitchFamily="49" charset="0"/>
              </a:rPr>
              <a:t>, </a:t>
            </a:r>
          </a:p>
          <a:p>
            <a:pPr>
              <a:lnSpc>
                <a:spcPct val="130000"/>
              </a:lnSpc>
            </a:pPr>
            <a:r>
              <a:rPr lang="en-US">
                <a:solidFill>
                  <a:srgbClr val="DCDCAA"/>
                </a:solidFill>
                <a:latin typeface="Menlo" panose="020B0609030804020204" pitchFamily="49" charset="0"/>
              </a:rPr>
              <a:t>    valueColumnName</a:t>
            </a:r>
            <a:r>
              <a:rPr lang="en-US">
                <a:solidFill>
                  <a:srgbClr val="D4D4D4"/>
                </a:solidFill>
                <a:latin typeface="Menlo" panose="020B0609030804020204" pitchFamily="49" charset="0"/>
              </a:rPr>
              <a:t> = </a:t>
            </a:r>
            <a:r>
              <a:rPr lang="en-US">
                <a:solidFill>
                  <a:srgbClr val="CE9178"/>
                </a:solidFill>
                <a:latin typeface="Menlo" panose="020B0609030804020204" pitchFamily="49" charset="0"/>
              </a:rPr>
              <a:t>"value"</a:t>
            </a:r>
            <a:r>
              <a:rPr lang="en-US">
                <a:solidFill>
                  <a:srgbClr val="D4D4D4"/>
                </a:solidFill>
                <a:latin typeface="Menlo" panose="020B0609030804020204" pitchFamily="49" charset="0"/>
              </a:rPr>
              <a:t>,</a:t>
            </a:r>
          </a:p>
          <a:p>
            <a:pPr>
              <a:lnSpc>
                <a:spcPct val="130000"/>
              </a:lnSpc>
            </a:pPr>
            <a:r>
              <a:rPr lang="en-US">
                <a:solidFill>
                  <a:srgbClr val="DCDCAA"/>
                </a:solidFill>
                <a:latin typeface="Menlo" panose="020B0609030804020204" pitchFamily="49" charset="0"/>
              </a:rPr>
              <a:t>    allocationSize</a:t>
            </a:r>
            <a:r>
              <a:rPr lang="en-US">
                <a:solidFill>
                  <a:srgbClr val="D4D4D4"/>
                </a:solidFill>
                <a:latin typeface="Menlo" panose="020B0609030804020204" pitchFamily="49" charset="0"/>
              </a:rPr>
              <a:t> = </a:t>
            </a:r>
            <a:r>
              <a:rPr lang="en-US">
                <a:solidFill>
                  <a:srgbClr val="B5CEA8"/>
                </a:solidFill>
                <a:latin typeface="Menlo" panose="020B0609030804020204" pitchFamily="49" charset="0"/>
              </a:rPr>
              <a:t>10</a:t>
            </a:r>
            <a:r>
              <a:rPr lang="en-US">
                <a:solidFill>
                  <a:srgbClr val="D4D4D4"/>
                </a:solidFill>
                <a:latin typeface="Menlo" panose="020B0609030804020204" pitchFamily="49" charset="0"/>
              </a:rPr>
              <a:t>)</a:t>
            </a:r>
          </a:p>
          <a:p>
            <a:pPr>
              <a:lnSpc>
                <a:spcPct val="130000"/>
              </a:lnSpc>
            </a:pPr>
            <a:r>
              <a:rPr lang="en-US">
                <a:solidFill>
                  <a:srgbClr val="D4D4D4"/>
                </a:solidFill>
                <a:latin typeface="Menlo" panose="020B0609030804020204" pitchFamily="49" charset="0"/>
              </a:rPr>
              <a:t>  @</a:t>
            </a:r>
            <a:r>
              <a:rPr lang="en-US">
                <a:solidFill>
                  <a:srgbClr val="4EC9B0"/>
                </a:solidFill>
                <a:latin typeface="Menlo" panose="020B0609030804020204" pitchFamily="49" charset="0"/>
              </a:rPr>
              <a:t>Id</a:t>
            </a:r>
            <a:endParaRPr lang="en-US">
              <a:solidFill>
                <a:srgbClr val="D4D4D4"/>
              </a:solidFill>
              <a:latin typeface="Menlo" panose="020B0609030804020204" pitchFamily="49" charset="0"/>
            </a:endParaRPr>
          </a:p>
          <a:p>
            <a:pPr>
              <a:lnSpc>
                <a:spcPct val="130000"/>
              </a:lnSpc>
            </a:pPr>
            <a:r>
              <a:rPr lang="en-US">
                <a:solidFill>
                  <a:srgbClr val="D4D4D4"/>
                </a:solidFill>
                <a:latin typeface="Menlo" panose="020B0609030804020204" pitchFamily="49" charset="0"/>
              </a:rPr>
              <a:t>  @</a:t>
            </a:r>
            <a:r>
              <a:rPr lang="en-US">
                <a:solidFill>
                  <a:srgbClr val="4EC9B0"/>
                </a:solidFill>
                <a:latin typeface="Menlo" panose="020B0609030804020204" pitchFamily="49" charset="0"/>
              </a:rPr>
              <a:t>GeneratedValue</a:t>
            </a:r>
            <a:r>
              <a:rPr lang="en-US">
                <a:solidFill>
                  <a:srgbClr val="D4D4D4"/>
                </a:solidFill>
                <a:latin typeface="Menlo" panose="020B0609030804020204" pitchFamily="49" charset="0"/>
              </a:rPr>
              <a:t>(</a:t>
            </a:r>
            <a:r>
              <a:rPr lang="en-US">
                <a:solidFill>
                  <a:srgbClr val="DCDCAA"/>
                </a:solidFill>
                <a:latin typeface="Menlo" panose="020B0609030804020204" pitchFamily="49" charset="0"/>
              </a:rPr>
              <a:t>strategy</a:t>
            </a:r>
            <a:r>
              <a:rPr lang="en-US">
                <a:solidFill>
                  <a:srgbClr val="D4D4D4"/>
                </a:solidFill>
                <a:latin typeface="Menlo" panose="020B0609030804020204" pitchFamily="49" charset="0"/>
              </a:rPr>
              <a:t> = </a:t>
            </a:r>
            <a:r>
              <a:rPr lang="en-US">
                <a:solidFill>
                  <a:srgbClr val="4EC9B0"/>
                </a:solidFill>
                <a:latin typeface="Menlo" panose="020B0609030804020204" pitchFamily="49" charset="0"/>
              </a:rPr>
              <a:t>GenerationType</a:t>
            </a:r>
            <a:r>
              <a:rPr lang="en-US">
                <a:solidFill>
                  <a:srgbClr val="D4D4D4"/>
                </a:solidFill>
                <a:latin typeface="Menlo" panose="020B0609030804020204" pitchFamily="49" charset="0"/>
              </a:rPr>
              <a:t>.</a:t>
            </a:r>
            <a:r>
              <a:rPr lang="en-US">
                <a:solidFill>
                  <a:srgbClr val="4FC1FF"/>
                </a:solidFill>
                <a:latin typeface="Menlo" panose="020B0609030804020204" pitchFamily="49" charset="0"/>
              </a:rPr>
              <a:t>TABLE</a:t>
            </a:r>
            <a:r>
              <a:rPr lang="en-US">
                <a:solidFill>
                  <a:srgbClr val="D4D4D4"/>
                </a:solidFill>
                <a:latin typeface="Menlo" panose="020B0609030804020204" pitchFamily="49" charset="0"/>
              </a:rPr>
              <a:t>, </a:t>
            </a:r>
            <a:r>
              <a:rPr lang="en-US">
                <a:solidFill>
                  <a:srgbClr val="DCDCAA"/>
                </a:solidFill>
                <a:latin typeface="Menlo" panose="020B0609030804020204" pitchFamily="49" charset="0"/>
              </a:rPr>
              <a:t>generator</a:t>
            </a:r>
            <a:r>
              <a:rPr lang="en-US">
                <a:solidFill>
                  <a:srgbClr val="D4D4D4"/>
                </a:solidFill>
                <a:latin typeface="Menlo" panose="020B0609030804020204" pitchFamily="49" charset="0"/>
              </a:rPr>
              <a:t> = </a:t>
            </a:r>
            <a:r>
              <a:rPr lang="en-US">
                <a:solidFill>
                  <a:srgbClr val="CE9178"/>
                </a:solidFill>
                <a:latin typeface="Menlo" panose="020B0609030804020204" pitchFamily="49" charset="0"/>
              </a:rPr>
              <a:t>"table_id_generator"</a:t>
            </a:r>
            <a:r>
              <a:rPr lang="en-US">
                <a:solidFill>
                  <a:srgbClr val="D4D4D4"/>
                </a:solidFill>
                <a:latin typeface="Menlo" panose="020B0609030804020204" pitchFamily="49" charset="0"/>
              </a:rPr>
              <a:t>)</a:t>
            </a:r>
          </a:p>
          <a:p>
            <a:pPr>
              <a:lnSpc>
                <a:spcPct val="130000"/>
              </a:lnSpc>
            </a:pPr>
            <a:r>
              <a:rPr lang="en-US">
                <a:solidFill>
                  <a:srgbClr val="569CD6"/>
                </a:solidFill>
                <a:latin typeface="Menlo" panose="020B0609030804020204" pitchFamily="49" charset="0"/>
              </a:rPr>
              <a:t>  private</a:t>
            </a:r>
            <a:r>
              <a:rPr lang="en-US">
                <a:solidFill>
                  <a:srgbClr val="D4D4D4"/>
                </a:solidFill>
                <a:latin typeface="Menlo" panose="020B0609030804020204" pitchFamily="49" charset="0"/>
              </a:rPr>
              <a:t> </a:t>
            </a:r>
            <a:r>
              <a:rPr lang="en-US">
                <a:solidFill>
                  <a:srgbClr val="4EC9B0"/>
                </a:solidFill>
                <a:latin typeface="Menlo" panose="020B0609030804020204" pitchFamily="49" charset="0"/>
              </a:rPr>
              <a:t>Long</a:t>
            </a:r>
            <a:r>
              <a:rPr lang="en-US">
                <a:solidFill>
                  <a:srgbClr val="D4D4D4"/>
                </a:solidFill>
                <a:latin typeface="Menlo" panose="020B0609030804020204" pitchFamily="49" charset="0"/>
              </a:rPr>
              <a:t> </a:t>
            </a:r>
            <a:r>
              <a:rPr lang="en-US">
                <a:solidFill>
                  <a:srgbClr val="9CDCFE"/>
                </a:solidFill>
                <a:latin typeface="Menlo" panose="020B0609030804020204" pitchFamily="49" charset="0"/>
              </a:rPr>
              <a:t>id</a:t>
            </a:r>
            <a:r>
              <a:rPr lang="en-US">
                <a:solidFill>
                  <a:srgbClr val="D4D4D4"/>
                </a:solidFill>
                <a:latin typeface="Menlo" panose="020B0609030804020204" pitchFamily="49" charset="0"/>
              </a:rPr>
              <a:t>;</a:t>
            </a:r>
          </a:p>
          <a:p>
            <a:pPr>
              <a:lnSpc>
                <a:spcPct val="130000"/>
              </a:lnSpc>
            </a:pPr>
            <a:r>
              <a:rPr lang="en-US">
                <a:solidFill>
                  <a:srgbClr val="D4D4D4"/>
                </a:solidFill>
                <a:latin typeface="Menlo" panose="020B0609030804020204" pitchFamily="49" charset="0"/>
              </a:rPr>
              <a:t>}</a:t>
            </a:r>
          </a:p>
        </p:txBody>
      </p:sp>
      <p:sp>
        <p:nvSpPr>
          <p:cNvPr id="5" name="Left Arrow 4">
            <a:extLst>
              <a:ext uri="{FF2B5EF4-FFF2-40B4-BE49-F238E27FC236}">
                <a16:creationId xmlns:a16="http://schemas.microsoft.com/office/drawing/2014/main" id="{8C5C741C-3683-FB4A-B1BA-D0009A9C8150}"/>
              </a:ext>
            </a:extLst>
          </p:cNvPr>
          <p:cNvSpPr/>
          <p:nvPr/>
        </p:nvSpPr>
        <p:spPr>
          <a:xfrm>
            <a:off x="4866361" y="1741118"/>
            <a:ext cx="2956142" cy="1334022"/>
          </a:xfrm>
          <a:prstGeom prst="leftArrow">
            <a:avLst>
              <a:gd name="adj1" fmla="val 76291"/>
              <a:gd name="adj2" fmla="val 50000"/>
            </a:avLst>
          </a:prstGeom>
          <a:solidFill>
            <a:schemeClr val="bg2">
              <a:lumMod val="25000"/>
              <a:lumOff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VN">
                <a:solidFill>
                  <a:schemeClr val="bg2"/>
                </a:solidFill>
              </a:rPr>
              <a:t>Tạo ra bảng table_id để lưu các giá trị primary key</a:t>
            </a:r>
          </a:p>
        </p:txBody>
      </p:sp>
    </p:spTree>
    <p:extLst>
      <p:ext uri="{BB962C8B-B14F-4D97-AF65-F5344CB8AC3E}">
        <p14:creationId xmlns:p14="http://schemas.microsoft.com/office/powerpoint/2010/main" val="167455426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107F57-6925-4A43-881D-08BC98076611}"/>
              </a:ext>
            </a:extLst>
          </p:cNvPr>
          <p:cNvSpPr>
            <a:spLocks noGrp="1"/>
          </p:cNvSpPr>
          <p:nvPr>
            <p:ph type="title"/>
          </p:nvPr>
        </p:nvSpPr>
        <p:spPr/>
        <p:txBody>
          <a:bodyPr/>
          <a:lstStyle/>
          <a:p>
            <a:r>
              <a:rPr lang="en-VN"/>
              <a:t>Custom ID generator</a:t>
            </a:r>
          </a:p>
        </p:txBody>
      </p:sp>
      <p:sp>
        <p:nvSpPr>
          <p:cNvPr id="4" name="Rectangle 3">
            <a:extLst>
              <a:ext uri="{FF2B5EF4-FFF2-40B4-BE49-F238E27FC236}">
                <a16:creationId xmlns:a16="http://schemas.microsoft.com/office/drawing/2014/main" id="{0D778A5C-5005-8F40-BF10-0284461AE2EE}"/>
              </a:ext>
            </a:extLst>
          </p:cNvPr>
          <p:cNvSpPr/>
          <p:nvPr/>
        </p:nvSpPr>
        <p:spPr>
          <a:xfrm>
            <a:off x="68893" y="2778635"/>
            <a:ext cx="4484319" cy="2272160"/>
          </a:xfrm>
          <a:prstGeom prst="rect">
            <a:avLst/>
          </a:prstGeom>
          <a:solidFill>
            <a:schemeClr val="bg2"/>
          </a:solidFill>
        </p:spPr>
        <p:txBody>
          <a:bodyPr wrap="square">
            <a:spAutoFit/>
          </a:bodyPr>
          <a:lstStyle/>
          <a:p>
            <a:pPr>
              <a:lnSpc>
                <a:spcPct val="130000"/>
              </a:lnSpc>
            </a:pPr>
            <a:r>
              <a:rPr lang="en-US" sz="1100">
                <a:solidFill>
                  <a:srgbClr val="D4D4D4"/>
                </a:solidFill>
                <a:latin typeface="Menlo" panose="020B0609030804020204" pitchFamily="49" charset="0"/>
              </a:rPr>
              <a:t>@</a:t>
            </a:r>
            <a:r>
              <a:rPr lang="en-US" sz="1100">
                <a:solidFill>
                  <a:srgbClr val="4EC9B0"/>
                </a:solidFill>
                <a:latin typeface="Menlo" panose="020B0609030804020204" pitchFamily="49" charset="0"/>
              </a:rPr>
              <a:t>Data</a:t>
            </a:r>
            <a:endParaRPr lang="en-US" sz="1100">
              <a:solidFill>
                <a:srgbClr val="D4D4D4"/>
              </a:solidFill>
              <a:latin typeface="Menlo" panose="020B0609030804020204" pitchFamily="49" charset="0"/>
            </a:endParaRPr>
          </a:p>
          <a:p>
            <a:pPr>
              <a:lnSpc>
                <a:spcPct val="130000"/>
              </a:lnSpc>
            </a:pPr>
            <a:r>
              <a:rPr lang="en-US" sz="1100">
                <a:solidFill>
                  <a:srgbClr val="D4D4D4"/>
                </a:solidFill>
                <a:latin typeface="Menlo" panose="020B0609030804020204" pitchFamily="49" charset="0"/>
              </a:rPr>
              <a:t>@</a:t>
            </a:r>
            <a:r>
              <a:rPr lang="en-US" sz="1100">
                <a:solidFill>
                  <a:srgbClr val="4EC9B0"/>
                </a:solidFill>
                <a:latin typeface="Menlo" panose="020B0609030804020204" pitchFamily="49" charset="0"/>
              </a:rPr>
              <a:t>Entity</a:t>
            </a:r>
            <a:r>
              <a:rPr lang="en-US" sz="1100">
                <a:solidFill>
                  <a:srgbClr val="D4D4D4"/>
                </a:solidFill>
                <a:latin typeface="Menlo" panose="020B0609030804020204" pitchFamily="49" charset="0"/>
              </a:rPr>
              <a:t>(</a:t>
            </a:r>
            <a:r>
              <a:rPr lang="en-US" sz="1100">
                <a:solidFill>
                  <a:srgbClr val="DCDCAA"/>
                </a:solidFill>
                <a:latin typeface="Menlo" panose="020B0609030804020204" pitchFamily="49" charset="0"/>
              </a:rPr>
              <a:t>name</a:t>
            </a:r>
            <a:r>
              <a:rPr lang="en-US" sz="1100">
                <a:solidFill>
                  <a:srgbClr val="D4D4D4"/>
                </a:solidFill>
                <a:latin typeface="Menlo" panose="020B0609030804020204" pitchFamily="49" charset="0"/>
              </a:rPr>
              <a:t>=</a:t>
            </a:r>
            <a:r>
              <a:rPr lang="en-US" sz="1100">
                <a:solidFill>
                  <a:srgbClr val="CE9178"/>
                </a:solidFill>
                <a:latin typeface="Menlo" panose="020B0609030804020204" pitchFamily="49" charset="0"/>
              </a:rPr>
              <a:t>"bar"</a:t>
            </a:r>
            <a:r>
              <a:rPr lang="en-US" sz="1100">
                <a:solidFill>
                  <a:srgbClr val="D4D4D4"/>
                </a:solidFill>
                <a:latin typeface="Menlo" panose="020B0609030804020204" pitchFamily="49" charset="0"/>
              </a:rPr>
              <a:t>)</a:t>
            </a:r>
          </a:p>
          <a:p>
            <a:pPr>
              <a:lnSpc>
                <a:spcPct val="130000"/>
              </a:lnSpc>
            </a:pPr>
            <a:r>
              <a:rPr lang="en-US" sz="1100">
                <a:solidFill>
                  <a:srgbClr val="D4D4D4"/>
                </a:solidFill>
                <a:latin typeface="Menlo" panose="020B0609030804020204" pitchFamily="49" charset="0"/>
              </a:rPr>
              <a:t>@</a:t>
            </a:r>
            <a:r>
              <a:rPr lang="en-US" sz="1100">
                <a:solidFill>
                  <a:srgbClr val="4EC9B0"/>
                </a:solidFill>
                <a:latin typeface="Menlo" panose="020B0609030804020204" pitchFamily="49" charset="0"/>
              </a:rPr>
              <a:t>Table</a:t>
            </a:r>
            <a:r>
              <a:rPr lang="en-US" sz="1100">
                <a:solidFill>
                  <a:srgbClr val="D4D4D4"/>
                </a:solidFill>
                <a:latin typeface="Menlo" panose="020B0609030804020204" pitchFamily="49" charset="0"/>
              </a:rPr>
              <a:t>(name=</a:t>
            </a:r>
            <a:r>
              <a:rPr lang="en-US" sz="1100">
                <a:solidFill>
                  <a:srgbClr val="CE9178"/>
                </a:solidFill>
                <a:latin typeface="Menlo" panose="020B0609030804020204" pitchFamily="49" charset="0"/>
              </a:rPr>
              <a:t>"bar"</a:t>
            </a:r>
            <a:r>
              <a:rPr lang="en-US" sz="1100">
                <a:solidFill>
                  <a:srgbClr val="D4D4D4"/>
                </a:solidFill>
                <a:latin typeface="Menlo" panose="020B0609030804020204" pitchFamily="49" charset="0"/>
              </a:rPr>
              <a:t>)</a:t>
            </a:r>
          </a:p>
          <a:p>
            <a:pPr>
              <a:lnSpc>
                <a:spcPct val="130000"/>
              </a:lnSpc>
            </a:pPr>
            <a:r>
              <a:rPr lang="en-US" sz="1100">
                <a:solidFill>
                  <a:srgbClr val="569CD6"/>
                </a:solidFill>
                <a:latin typeface="Menlo" panose="020B0609030804020204" pitchFamily="49" charset="0"/>
              </a:rPr>
              <a:t>public</a:t>
            </a:r>
            <a:r>
              <a:rPr lang="en-US" sz="1100">
                <a:solidFill>
                  <a:srgbClr val="D4D4D4"/>
                </a:solidFill>
                <a:latin typeface="Menlo" panose="020B0609030804020204" pitchFamily="49" charset="0"/>
              </a:rPr>
              <a:t> </a:t>
            </a:r>
            <a:r>
              <a:rPr lang="en-US" sz="1100">
                <a:solidFill>
                  <a:srgbClr val="569CD6"/>
                </a:solidFill>
                <a:latin typeface="Menlo" panose="020B0609030804020204" pitchFamily="49" charset="0"/>
              </a:rPr>
              <a:t>class</a:t>
            </a:r>
            <a:r>
              <a:rPr lang="en-US" sz="1100">
                <a:solidFill>
                  <a:srgbClr val="D4D4D4"/>
                </a:solidFill>
                <a:latin typeface="Menlo" panose="020B0609030804020204" pitchFamily="49" charset="0"/>
              </a:rPr>
              <a:t> </a:t>
            </a:r>
            <a:r>
              <a:rPr lang="en-US" sz="1100">
                <a:solidFill>
                  <a:srgbClr val="4EC9B0"/>
                </a:solidFill>
                <a:latin typeface="Menlo" panose="020B0609030804020204" pitchFamily="49" charset="0"/>
              </a:rPr>
              <a:t>Bar</a:t>
            </a:r>
            <a:r>
              <a:rPr lang="en-US" sz="1100">
                <a:solidFill>
                  <a:srgbClr val="D4D4D4"/>
                </a:solidFill>
                <a:latin typeface="Menlo" panose="020B0609030804020204" pitchFamily="49" charset="0"/>
              </a:rPr>
              <a:t> {</a:t>
            </a:r>
          </a:p>
          <a:p>
            <a:pPr>
              <a:lnSpc>
                <a:spcPct val="130000"/>
              </a:lnSpc>
            </a:pPr>
            <a:r>
              <a:rPr lang="en-US" sz="1100">
                <a:solidFill>
                  <a:srgbClr val="D4D4D4"/>
                </a:solidFill>
                <a:latin typeface="Menlo" panose="020B0609030804020204" pitchFamily="49" charset="0"/>
              </a:rPr>
              <a:t>  @</a:t>
            </a:r>
            <a:r>
              <a:rPr lang="en-US" sz="1100">
                <a:solidFill>
                  <a:srgbClr val="4EC9B0"/>
                </a:solidFill>
                <a:latin typeface="Menlo" panose="020B0609030804020204" pitchFamily="49" charset="0"/>
              </a:rPr>
              <a:t>GenericGenerator</a:t>
            </a:r>
            <a:r>
              <a:rPr lang="en-US" sz="1100">
                <a:solidFill>
                  <a:srgbClr val="D4D4D4"/>
                </a:solidFill>
                <a:latin typeface="Menlo" panose="020B0609030804020204" pitchFamily="49" charset="0"/>
              </a:rPr>
              <a:t>(</a:t>
            </a:r>
            <a:r>
              <a:rPr lang="en-US" sz="1100">
                <a:solidFill>
                  <a:srgbClr val="DCDCAA"/>
                </a:solidFill>
                <a:latin typeface="Menlo" panose="020B0609030804020204" pitchFamily="49" charset="0"/>
              </a:rPr>
              <a:t>name</a:t>
            </a:r>
            <a:r>
              <a:rPr lang="en-US" sz="1100">
                <a:solidFill>
                  <a:srgbClr val="D4D4D4"/>
                </a:solidFill>
                <a:latin typeface="Menlo" panose="020B0609030804020204" pitchFamily="49" charset="0"/>
              </a:rPr>
              <a:t> = </a:t>
            </a:r>
            <a:r>
              <a:rPr lang="en-US" sz="1100">
                <a:solidFill>
                  <a:srgbClr val="CE9178"/>
                </a:solidFill>
                <a:latin typeface="Menlo" panose="020B0609030804020204" pitchFamily="49" charset="0"/>
              </a:rPr>
              <a:t>"random_id"</a:t>
            </a:r>
            <a:r>
              <a:rPr lang="en-US" sz="1100">
                <a:solidFill>
                  <a:srgbClr val="D4D4D4"/>
                </a:solidFill>
                <a:latin typeface="Menlo" panose="020B0609030804020204" pitchFamily="49" charset="0"/>
              </a:rPr>
              <a:t>, </a:t>
            </a:r>
            <a:r>
              <a:rPr lang="en-US" sz="1100">
                <a:solidFill>
                  <a:srgbClr val="DCDCAA"/>
                </a:solidFill>
                <a:latin typeface="Menlo" panose="020B0609030804020204" pitchFamily="49" charset="0"/>
              </a:rPr>
              <a:t>strategy</a:t>
            </a:r>
            <a:r>
              <a:rPr lang="en-US" sz="1100">
                <a:solidFill>
                  <a:srgbClr val="D4D4D4"/>
                </a:solidFill>
                <a:latin typeface="Menlo" panose="020B0609030804020204" pitchFamily="49" charset="0"/>
              </a:rPr>
              <a:t> =   </a:t>
            </a:r>
            <a:r>
              <a:rPr lang="en-US" sz="1100">
                <a:solidFill>
                  <a:srgbClr val="CE9178"/>
                </a:solidFill>
                <a:latin typeface="Menlo" panose="020B0609030804020204" pitchFamily="49" charset="0"/>
              </a:rPr>
              <a:t>"vn.techmaster.demojpa.model.id.RandomIDGenerator"</a:t>
            </a:r>
            <a:r>
              <a:rPr lang="en-US" sz="1100">
                <a:solidFill>
                  <a:srgbClr val="D4D4D4"/>
                </a:solidFill>
                <a:latin typeface="Menlo" panose="020B0609030804020204" pitchFamily="49" charset="0"/>
              </a:rPr>
              <a:t>)</a:t>
            </a:r>
          </a:p>
          <a:p>
            <a:pPr>
              <a:lnSpc>
                <a:spcPct val="130000"/>
              </a:lnSpc>
            </a:pPr>
            <a:r>
              <a:rPr lang="en-US" sz="1100">
                <a:solidFill>
                  <a:srgbClr val="D4D4D4"/>
                </a:solidFill>
                <a:latin typeface="Menlo" panose="020B0609030804020204" pitchFamily="49" charset="0"/>
              </a:rPr>
              <a:t>  @</a:t>
            </a:r>
            <a:r>
              <a:rPr lang="en-US" sz="1100">
                <a:solidFill>
                  <a:srgbClr val="4EC9B0"/>
                </a:solidFill>
                <a:latin typeface="Menlo" panose="020B0609030804020204" pitchFamily="49" charset="0"/>
              </a:rPr>
              <a:t>Id</a:t>
            </a:r>
            <a:r>
              <a:rPr lang="en-US" sz="1100">
                <a:solidFill>
                  <a:srgbClr val="D4D4D4"/>
                </a:solidFill>
                <a:latin typeface="Menlo" panose="020B0609030804020204" pitchFamily="49" charset="0"/>
              </a:rPr>
              <a:t> @</a:t>
            </a:r>
            <a:r>
              <a:rPr lang="en-US" sz="1100">
                <a:solidFill>
                  <a:srgbClr val="4EC9B0"/>
                </a:solidFill>
                <a:latin typeface="Menlo" panose="020B0609030804020204" pitchFamily="49" charset="0"/>
              </a:rPr>
              <a:t>GeneratedValue</a:t>
            </a:r>
            <a:r>
              <a:rPr lang="en-US" sz="1100">
                <a:solidFill>
                  <a:srgbClr val="D4D4D4"/>
                </a:solidFill>
                <a:latin typeface="Menlo" panose="020B0609030804020204" pitchFamily="49" charset="0"/>
              </a:rPr>
              <a:t>(</a:t>
            </a:r>
            <a:r>
              <a:rPr lang="en-US" sz="1100">
                <a:solidFill>
                  <a:srgbClr val="DCDCAA"/>
                </a:solidFill>
                <a:latin typeface="Menlo" panose="020B0609030804020204" pitchFamily="49" charset="0"/>
              </a:rPr>
              <a:t>generator</a:t>
            </a:r>
            <a:r>
              <a:rPr lang="en-US" sz="1100">
                <a:solidFill>
                  <a:srgbClr val="D4D4D4"/>
                </a:solidFill>
                <a:latin typeface="Menlo" panose="020B0609030804020204" pitchFamily="49" charset="0"/>
              </a:rPr>
              <a:t>=</a:t>
            </a:r>
            <a:r>
              <a:rPr lang="en-US" sz="1100">
                <a:solidFill>
                  <a:srgbClr val="CE9178"/>
                </a:solidFill>
                <a:latin typeface="Menlo" panose="020B0609030804020204" pitchFamily="49" charset="0"/>
              </a:rPr>
              <a:t>"random_id"</a:t>
            </a:r>
            <a:r>
              <a:rPr lang="en-US" sz="1100">
                <a:solidFill>
                  <a:srgbClr val="D4D4D4"/>
                </a:solidFill>
                <a:latin typeface="Menlo" panose="020B0609030804020204" pitchFamily="49" charset="0"/>
              </a:rPr>
              <a:t>)</a:t>
            </a:r>
          </a:p>
          <a:p>
            <a:pPr>
              <a:lnSpc>
                <a:spcPct val="130000"/>
              </a:lnSpc>
            </a:pPr>
            <a:r>
              <a:rPr lang="en-US" sz="1100">
                <a:solidFill>
                  <a:srgbClr val="569CD6"/>
                </a:solidFill>
                <a:latin typeface="Menlo" panose="020B0609030804020204" pitchFamily="49" charset="0"/>
              </a:rPr>
              <a:t>  private</a:t>
            </a:r>
            <a:r>
              <a:rPr lang="en-US" sz="1100">
                <a:solidFill>
                  <a:srgbClr val="D4D4D4"/>
                </a:solidFill>
                <a:latin typeface="Menlo" panose="020B0609030804020204" pitchFamily="49" charset="0"/>
              </a:rPr>
              <a:t> </a:t>
            </a:r>
            <a:r>
              <a:rPr lang="en-US" sz="1100">
                <a:solidFill>
                  <a:srgbClr val="4EC9B0"/>
                </a:solidFill>
                <a:latin typeface="Menlo" panose="020B0609030804020204" pitchFamily="49" charset="0"/>
              </a:rPr>
              <a:t>String</a:t>
            </a:r>
            <a:r>
              <a:rPr lang="en-US" sz="1100">
                <a:solidFill>
                  <a:srgbClr val="D4D4D4"/>
                </a:solidFill>
                <a:latin typeface="Menlo" panose="020B0609030804020204" pitchFamily="49" charset="0"/>
              </a:rPr>
              <a:t> </a:t>
            </a:r>
            <a:r>
              <a:rPr lang="en-US" sz="1100">
                <a:solidFill>
                  <a:srgbClr val="9CDCFE"/>
                </a:solidFill>
                <a:latin typeface="Menlo" panose="020B0609030804020204" pitchFamily="49" charset="0"/>
              </a:rPr>
              <a:t>id</a:t>
            </a:r>
            <a:r>
              <a:rPr lang="en-US" sz="1100">
                <a:solidFill>
                  <a:srgbClr val="D4D4D4"/>
                </a:solidFill>
                <a:latin typeface="Menlo" panose="020B0609030804020204" pitchFamily="49" charset="0"/>
              </a:rPr>
              <a:t>;</a:t>
            </a:r>
          </a:p>
          <a:p>
            <a:pPr>
              <a:lnSpc>
                <a:spcPct val="130000"/>
              </a:lnSpc>
            </a:pPr>
            <a:r>
              <a:rPr lang="en-US" sz="1100">
                <a:solidFill>
                  <a:srgbClr val="569CD6"/>
                </a:solidFill>
                <a:latin typeface="Menlo" panose="020B0609030804020204" pitchFamily="49" charset="0"/>
              </a:rPr>
              <a:t>  private</a:t>
            </a:r>
            <a:r>
              <a:rPr lang="en-US" sz="1100">
                <a:solidFill>
                  <a:srgbClr val="D4D4D4"/>
                </a:solidFill>
                <a:latin typeface="Menlo" panose="020B0609030804020204" pitchFamily="49" charset="0"/>
              </a:rPr>
              <a:t> </a:t>
            </a:r>
            <a:r>
              <a:rPr lang="en-US" sz="1100">
                <a:solidFill>
                  <a:srgbClr val="4EC9B0"/>
                </a:solidFill>
                <a:latin typeface="Menlo" panose="020B0609030804020204" pitchFamily="49" charset="0"/>
              </a:rPr>
              <a:t>String</a:t>
            </a:r>
            <a:r>
              <a:rPr lang="en-US" sz="1100">
                <a:solidFill>
                  <a:srgbClr val="D4D4D4"/>
                </a:solidFill>
                <a:latin typeface="Menlo" panose="020B0609030804020204" pitchFamily="49" charset="0"/>
              </a:rPr>
              <a:t> </a:t>
            </a:r>
            <a:r>
              <a:rPr lang="en-US" sz="1100">
                <a:solidFill>
                  <a:srgbClr val="9CDCFE"/>
                </a:solidFill>
                <a:latin typeface="Menlo" panose="020B0609030804020204" pitchFamily="49" charset="0"/>
              </a:rPr>
              <a:t>name</a:t>
            </a:r>
            <a:r>
              <a:rPr lang="en-US" sz="1100">
                <a:solidFill>
                  <a:srgbClr val="D4D4D4"/>
                </a:solidFill>
                <a:latin typeface="Menlo" panose="020B0609030804020204" pitchFamily="49" charset="0"/>
              </a:rPr>
              <a:t>;</a:t>
            </a:r>
          </a:p>
          <a:p>
            <a:pPr>
              <a:lnSpc>
                <a:spcPct val="130000"/>
              </a:lnSpc>
            </a:pPr>
            <a:r>
              <a:rPr lang="en-US" sz="1100">
                <a:solidFill>
                  <a:srgbClr val="D4D4D4"/>
                </a:solidFill>
                <a:latin typeface="Menlo" panose="020B0609030804020204" pitchFamily="49" charset="0"/>
              </a:rPr>
              <a:t>}</a:t>
            </a:r>
          </a:p>
        </p:txBody>
      </p:sp>
      <p:sp>
        <p:nvSpPr>
          <p:cNvPr id="5" name="Rectangle 4">
            <a:extLst>
              <a:ext uri="{FF2B5EF4-FFF2-40B4-BE49-F238E27FC236}">
                <a16:creationId xmlns:a16="http://schemas.microsoft.com/office/drawing/2014/main" id="{3A3B13D9-BEEC-0C49-9748-C61E4EF276F0}"/>
              </a:ext>
            </a:extLst>
          </p:cNvPr>
          <p:cNvSpPr/>
          <p:nvPr/>
        </p:nvSpPr>
        <p:spPr>
          <a:xfrm>
            <a:off x="68891" y="894718"/>
            <a:ext cx="7966556" cy="1848198"/>
          </a:xfrm>
          <a:prstGeom prst="rect">
            <a:avLst/>
          </a:prstGeom>
          <a:solidFill>
            <a:schemeClr val="bg2"/>
          </a:solidFill>
        </p:spPr>
        <p:txBody>
          <a:bodyPr wrap="square">
            <a:spAutoFit/>
          </a:bodyPr>
          <a:lstStyle/>
          <a:p>
            <a:pPr>
              <a:lnSpc>
                <a:spcPct val="120000"/>
              </a:lnSpc>
            </a:pPr>
            <a:r>
              <a:rPr lang="en-US" sz="1200">
                <a:solidFill>
                  <a:srgbClr val="569CD6"/>
                </a:solidFill>
                <a:latin typeface="RobotoMono Nerd Font" pitchFamily="2" charset="0"/>
                <a:ea typeface="RobotoMono Nerd Font" pitchFamily="2" charset="0"/>
              </a:rPr>
              <a:t>public</a:t>
            </a:r>
            <a:r>
              <a:rPr lang="en-US" sz="1200">
                <a:solidFill>
                  <a:srgbClr val="D4D4D4"/>
                </a:solidFill>
                <a:latin typeface="RobotoMono Nerd Font" pitchFamily="2" charset="0"/>
                <a:ea typeface="RobotoMono Nerd Font" pitchFamily="2" charset="0"/>
              </a:rPr>
              <a:t> </a:t>
            </a:r>
            <a:r>
              <a:rPr lang="en-US" sz="1200">
                <a:solidFill>
                  <a:srgbClr val="569CD6"/>
                </a:solidFill>
                <a:latin typeface="RobotoMono Nerd Font" pitchFamily="2" charset="0"/>
                <a:ea typeface="RobotoMono Nerd Font" pitchFamily="2" charset="0"/>
              </a:rPr>
              <a:t>class</a:t>
            </a:r>
            <a:r>
              <a:rPr lang="en-US" sz="1200">
                <a:solidFill>
                  <a:srgbClr val="D4D4D4"/>
                </a:solidFill>
                <a:latin typeface="RobotoMono Nerd Font" pitchFamily="2" charset="0"/>
                <a:ea typeface="RobotoMono Nerd Font" pitchFamily="2" charset="0"/>
              </a:rPr>
              <a:t> </a:t>
            </a:r>
            <a:r>
              <a:rPr lang="en-US" sz="1200">
                <a:solidFill>
                  <a:srgbClr val="4EC9B0"/>
                </a:solidFill>
                <a:latin typeface="RobotoMono Nerd Font" pitchFamily="2" charset="0"/>
                <a:ea typeface="RobotoMono Nerd Font" pitchFamily="2" charset="0"/>
              </a:rPr>
              <a:t>RandomIDGenerator</a:t>
            </a:r>
            <a:r>
              <a:rPr lang="en-US" sz="1200">
                <a:solidFill>
                  <a:srgbClr val="D4D4D4"/>
                </a:solidFill>
                <a:latin typeface="RobotoMono Nerd Font" pitchFamily="2" charset="0"/>
                <a:ea typeface="RobotoMono Nerd Font" pitchFamily="2" charset="0"/>
              </a:rPr>
              <a:t> </a:t>
            </a:r>
            <a:r>
              <a:rPr lang="en-US" sz="1200">
                <a:solidFill>
                  <a:srgbClr val="569CD6"/>
                </a:solidFill>
                <a:latin typeface="RobotoMono Nerd Font" pitchFamily="2" charset="0"/>
                <a:ea typeface="RobotoMono Nerd Font" pitchFamily="2" charset="0"/>
              </a:rPr>
              <a:t>implements</a:t>
            </a:r>
            <a:r>
              <a:rPr lang="en-US" sz="1200">
                <a:solidFill>
                  <a:srgbClr val="D4D4D4"/>
                </a:solidFill>
                <a:latin typeface="RobotoMono Nerd Font" pitchFamily="2" charset="0"/>
                <a:ea typeface="RobotoMono Nerd Font" pitchFamily="2" charset="0"/>
              </a:rPr>
              <a:t> </a:t>
            </a:r>
            <a:r>
              <a:rPr lang="en-US" sz="1200">
                <a:solidFill>
                  <a:srgbClr val="4EC9B0"/>
                </a:solidFill>
                <a:latin typeface="RobotoMono Nerd Font" pitchFamily="2" charset="0"/>
                <a:ea typeface="RobotoMono Nerd Font" pitchFamily="2" charset="0"/>
              </a:rPr>
              <a:t>IdentifierGenerator</a:t>
            </a:r>
            <a:r>
              <a:rPr lang="en-US" sz="1200">
                <a:solidFill>
                  <a:srgbClr val="D4D4D4"/>
                </a:solidFill>
                <a:latin typeface="RobotoMono Nerd Font" pitchFamily="2" charset="0"/>
                <a:ea typeface="RobotoMono Nerd Font" pitchFamily="2" charset="0"/>
              </a:rPr>
              <a:t> {</a:t>
            </a:r>
          </a:p>
          <a:p>
            <a:pPr>
              <a:lnSpc>
                <a:spcPct val="120000"/>
              </a:lnSpc>
            </a:pPr>
            <a:r>
              <a:rPr lang="en-US" sz="1200">
                <a:solidFill>
                  <a:srgbClr val="D4D4D4"/>
                </a:solidFill>
                <a:latin typeface="RobotoMono Nerd Font" pitchFamily="2" charset="0"/>
                <a:ea typeface="RobotoMono Nerd Font" pitchFamily="2" charset="0"/>
              </a:rPr>
              <a:t>  @</a:t>
            </a:r>
            <a:r>
              <a:rPr lang="en-US" sz="1200">
                <a:solidFill>
                  <a:srgbClr val="4EC9B0"/>
                </a:solidFill>
                <a:latin typeface="RobotoMono Nerd Font" pitchFamily="2" charset="0"/>
                <a:ea typeface="RobotoMono Nerd Font" pitchFamily="2" charset="0"/>
              </a:rPr>
              <a:t>Override</a:t>
            </a:r>
            <a:endParaRPr lang="en-US" sz="1200">
              <a:solidFill>
                <a:srgbClr val="D4D4D4"/>
              </a:solidFill>
              <a:latin typeface="RobotoMono Nerd Font" pitchFamily="2" charset="0"/>
              <a:ea typeface="RobotoMono Nerd Font" pitchFamily="2" charset="0"/>
            </a:endParaRPr>
          </a:p>
          <a:p>
            <a:pPr>
              <a:lnSpc>
                <a:spcPct val="120000"/>
              </a:lnSpc>
            </a:pPr>
            <a:r>
              <a:rPr lang="en-US" sz="1200">
                <a:solidFill>
                  <a:srgbClr val="569CD6"/>
                </a:solidFill>
                <a:latin typeface="RobotoMono Nerd Font" pitchFamily="2" charset="0"/>
                <a:ea typeface="RobotoMono Nerd Font" pitchFamily="2" charset="0"/>
              </a:rPr>
              <a:t>  public</a:t>
            </a:r>
            <a:r>
              <a:rPr lang="en-US" sz="1200">
                <a:solidFill>
                  <a:srgbClr val="D4D4D4"/>
                </a:solidFill>
                <a:latin typeface="RobotoMono Nerd Font" pitchFamily="2" charset="0"/>
                <a:ea typeface="RobotoMono Nerd Font" pitchFamily="2" charset="0"/>
              </a:rPr>
              <a:t> </a:t>
            </a:r>
            <a:r>
              <a:rPr lang="en-US" sz="1200">
                <a:solidFill>
                  <a:srgbClr val="4EC9B0"/>
                </a:solidFill>
                <a:latin typeface="RobotoMono Nerd Font" pitchFamily="2" charset="0"/>
                <a:ea typeface="RobotoMono Nerd Font" pitchFamily="2" charset="0"/>
              </a:rPr>
              <a:t>Serializable</a:t>
            </a:r>
            <a:r>
              <a:rPr lang="en-US" sz="1200">
                <a:solidFill>
                  <a:srgbClr val="D4D4D4"/>
                </a:solidFill>
                <a:latin typeface="RobotoMono Nerd Font" pitchFamily="2" charset="0"/>
                <a:ea typeface="RobotoMono Nerd Font" pitchFamily="2" charset="0"/>
              </a:rPr>
              <a:t> </a:t>
            </a:r>
            <a:r>
              <a:rPr lang="en-US" sz="1200">
                <a:solidFill>
                  <a:srgbClr val="DCDCAA"/>
                </a:solidFill>
                <a:latin typeface="RobotoMono Nerd Font" pitchFamily="2" charset="0"/>
                <a:ea typeface="RobotoMono Nerd Font" pitchFamily="2" charset="0"/>
              </a:rPr>
              <a:t>generate</a:t>
            </a:r>
            <a:r>
              <a:rPr lang="en-US" sz="1200">
                <a:solidFill>
                  <a:srgbClr val="D4D4D4"/>
                </a:solidFill>
                <a:latin typeface="RobotoMono Nerd Font" pitchFamily="2" charset="0"/>
                <a:ea typeface="RobotoMono Nerd Font" pitchFamily="2" charset="0"/>
              </a:rPr>
              <a:t>(</a:t>
            </a:r>
            <a:r>
              <a:rPr lang="en-US" sz="1200">
                <a:solidFill>
                  <a:srgbClr val="4EC9B0"/>
                </a:solidFill>
                <a:latin typeface="RobotoMono Nerd Font" pitchFamily="2" charset="0"/>
                <a:ea typeface="RobotoMono Nerd Font" pitchFamily="2" charset="0"/>
              </a:rPr>
              <a:t>SharedSessionContractImplementor</a:t>
            </a:r>
            <a:r>
              <a:rPr lang="en-US" sz="1200">
                <a:solidFill>
                  <a:srgbClr val="D4D4D4"/>
                </a:solidFill>
                <a:latin typeface="RobotoMono Nerd Font" pitchFamily="2" charset="0"/>
                <a:ea typeface="RobotoMono Nerd Font" pitchFamily="2" charset="0"/>
              </a:rPr>
              <a:t> </a:t>
            </a:r>
            <a:r>
              <a:rPr lang="en-US" sz="1200">
                <a:solidFill>
                  <a:srgbClr val="9CDCFE"/>
                </a:solidFill>
                <a:latin typeface="RobotoMono Nerd Font" pitchFamily="2" charset="0"/>
                <a:ea typeface="RobotoMono Nerd Font" pitchFamily="2" charset="0"/>
              </a:rPr>
              <a:t>session</a:t>
            </a:r>
            <a:r>
              <a:rPr lang="en-US" sz="1200">
                <a:solidFill>
                  <a:srgbClr val="D4D4D4"/>
                </a:solidFill>
                <a:latin typeface="RobotoMono Nerd Font" pitchFamily="2" charset="0"/>
                <a:ea typeface="RobotoMono Nerd Font" pitchFamily="2" charset="0"/>
              </a:rPr>
              <a:t>, </a:t>
            </a:r>
            <a:r>
              <a:rPr lang="en-US" sz="1200">
                <a:solidFill>
                  <a:srgbClr val="4EC9B0"/>
                </a:solidFill>
                <a:latin typeface="RobotoMono Nerd Font" pitchFamily="2" charset="0"/>
                <a:ea typeface="RobotoMono Nerd Font" pitchFamily="2" charset="0"/>
              </a:rPr>
              <a:t>Object</a:t>
            </a:r>
            <a:r>
              <a:rPr lang="en-US" sz="1200">
                <a:solidFill>
                  <a:srgbClr val="D4D4D4"/>
                </a:solidFill>
                <a:latin typeface="RobotoMono Nerd Font" pitchFamily="2" charset="0"/>
                <a:ea typeface="RobotoMono Nerd Font" pitchFamily="2" charset="0"/>
              </a:rPr>
              <a:t> </a:t>
            </a:r>
            <a:r>
              <a:rPr lang="en-US" sz="1200">
                <a:solidFill>
                  <a:srgbClr val="9CDCFE"/>
                </a:solidFill>
                <a:latin typeface="RobotoMono Nerd Font" pitchFamily="2" charset="0"/>
                <a:ea typeface="RobotoMono Nerd Font" pitchFamily="2" charset="0"/>
              </a:rPr>
              <a:t>obj</a:t>
            </a:r>
            <a:r>
              <a:rPr lang="en-US" sz="1200">
                <a:solidFill>
                  <a:srgbClr val="D4D4D4"/>
                </a:solidFill>
                <a:latin typeface="RobotoMono Nerd Font" pitchFamily="2" charset="0"/>
                <a:ea typeface="RobotoMono Nerd Font" pitchFamily="2" charset="0"/>
              </a:rPr>
              <a:t>) </a:t>
            </a:r>
            <a:br>
              <a:rPr lang="en-US" sz="1200">
                <a:solidFill>
                  <a:srgbClr val="D4D4D4"/>
                </a:solidFill>
                <a:latin typeface="RobotoMono Nerd Font" pitchFamily="2" charset="0"/>
                <a:ea typeface="RobotoMono Nerd Font" pitchFamily="2" charset="0"/>
              </a:rPr>
            </a:br>
            <a:r>
              <a:rPr lang="en-US" sz="1200">
                <a:solidFill>
                  <a:srgbClr val="D4D4D4"/>
                </a:solidFill>
                <a:latin typeface="RobotoMono Nerd Font" pitchFamily="2" charset="0"/>
                <a:ea typeface="RobotoMono Nerd Font" pitchFamily="2" charset="0"/>
              </a:rPr>
              <a:t>    </a:t>
            </a:r>
            <a:r>
              <a:rPr lang="en-US" sz="1200">
                <a:solidFill>
                  <a:srgbClr val="569CD6"/>
                </a:solidFill>
                <a:latin typeface="RobotoMono Nerd Font" pitchFamily="2" charset="0"/>
                <a:ea typeface="RobotoMono Nerd Font" pitchFamily="2" charset="0"/>
              </a:rPr>
              <a:t>throws</a:t>
            </a:r>
            <a:r>
              <a:rPr lang="en-US" sz="1200">
                <a:solidFill>
                  <a:srgbClr val="D4D4D4"/>
                </a:solidFill>
                <a:latin typeface="RobotoMono Nerd Font" pitchFamily="2" charset="0"/>
                <a:ea typeface="RobotoMono Nerd Font" pitchFamily="2" charset="0"/>
              </a:rPr>
              <a:t> </a:t>
            </a:r>
            <a:r>
              <a:rPr lang="en-US" sz="1200">
                <a:solidFill>
                  <a:srgbClr val="4EC9B0"/>
                </a:solidFill>
                <a:latin typeface="RobotoMono Nerd Font" pitchFamily="2" charset="0"/>
                <a:ea typeface="RobotoMono Nerd Font" pitchFamily="2" charset="0"/>
              </a:rPr>
              <a:t>HibernateException</a:t>
            </a:r>
            <a:r>
              <a:rPr lang="en-US" sz="1200">
                <a:solidFill>
                  <a:srgbClr val="D4D4D4"/>
                </a:solidFill>
                <a:latin typeface="RobotoMono Nerd Font" pitchFamily="2" charset="0"/>
                <a:ea typeface="RobotoMono Nerd Font" pitchFamily="2" charset="0"/>
              </a:rPr>
              <a:t> {</a:t>
            </a:r>
          </a:p>
          <a:p>
            <a:pPr>
              <a:lnSpc>
                <a:spcPct val="120000"/>
              </a:lnSpc>
            </a:pPr>
            <a:r>
              <a:rPr lang="en-US" sz="1200">
                <a:solidFill>
                  <a:srgbClr val="4EC9B0"/>
                </a:solidFill>
                <a:latin typeface="RobotoMono Nerd Font" pitchFamily="2" charset="0"/>
                <a:ea typeface="RobotoMono Nerd Font" pitchFamily="2" charset="0"/>
              </a:rPr>
              <a:t>   RandomString</a:t>
            </a:r>
            <a:r>
              <a:rPr lang="en-US" sz="1200">
                <a:solidFill>
                  <a:srgbClr val="D4D4D4"/>
                </a:solidFill>
                <a:latin typeface="RobotoMono Nerd Font" pitchFamily="2" charset="0"/>
                <a:ea typeface="RobotoMono Nerd Font" pitchFamily="2" charset="0"/>
              </a:rPr>
              <a:t> </a:t>
            </a:r>
            <a:r>
              <a:rPr lang="en-US" sz="1200">
                <a:solidFill>
                  <a:srgbClr val="9CDCFE"/>
                </a:solidFill>
                <a:latin typeface="RobotoMono Nerd Font" pitchFamily="2" charset="0"/>
                <a:ea typeface="RobotoMono Nerd Font" pitchFamily="2" charset="0"/>
              </a:rPr>
              <a:t>randomString</a:t>
            </a:r>
            <a:r>
              <a:rPr lang="en-US" sz="1200">
                <a:solidFill>
                  <a:srgbClr val="D4D4D4"/>
                </a:solidFill>
                <a:latin typeface="RobotoMono Nerd Font" pitchFamily="2" charset="0"/>
                <a:ea typeface="RobotoMono Nerd Font" pitchFamily="2" charset="0"/>
              </a:rPr>
              <a:t> = </a:t>
            </a:r>
            <a:r>
              <a:rPr lang="en-US" sz="1200">
                <a:solidFill>
                  <a:srgbClr val="C586C0"/>
                </a:solidFill>
                <a:latin typeface="RobotoMono Nerd Font" pitchFamily="2" charset="0"/>
                <a:ea typeface="RobotoMono Nerd Font" pitchFamily="2" charset="0"/>
              </a:rPr>
              <a:t>new</a:t>
            </a:r>
            <a:r>
              <a:rPr lang="en-US" sz="1200">
                <a:solidFill>
                  <a:srgbClr val="D4D4D4"/>
                </a:solidFill>
                <a:latin typeface="RobotoMono Nerd Font" pitchFamily="2" charset="0"/>
                <a:ea typeface="RobotoMono Nerd Font" pitchFamily="2" charset="0"/>
              </a:rPr>
              <a:t> </a:t>
            </a:r>
            <a:r>
              <a:rPr lang="en-US" sz="1200">
                <a:solidFill>
                  <a:srgbClr val="DCDCAA"/>
                </a:solidFill>
                <a:latin typeface="RobotoMono Nerd Font" pitchFamily="2" charset="0"/>
                <a:ea typeface="RobotoMono Nerd Font" pitchFamily="2" charset="0"/>
              </a:rPr>
              <a:t>RandomString</a:t>
            </a:r>
            <a:r>
              <a:rPr lang="en-US" sz="1200">
                <a:solidFill>
                  <a:srgbClr val="D4D4D4"/>
                </a:solidFill>
                <a:latin typeface="RobotoMono Nerd Font" pitchFamily="2" charset="0"/>
                <a:ea typeface="RobotoMono Nerd Font" pitchFamily="2" charset="0"/>
              </a:rPr>
              <a:t>(</a:t>
            </a:r>
            <a:r>
              <a:rPr lang="en-US" sz="1200">
                <a:solidFill>
                  <a:srgbClr val="B5CEA8"/>
                </a:solidFill>
                <a:latin typeface="RobotoMono Nerd Font" pitchFamily="2" charset="0"/>
                <a:ea typeface="RobotoMono Nerd Font" pitchFamily="2" charset="0"/>
              </a:rPr>
              <a:t>10</a:t>
            </a:r>
            <a:r>
              <a:rPr lang="en-US" sz="1200">
                <a:solidFill>
                  <a:srgbClr val="D4D4D4"/>
                </a:solidFill>
                <a:latin typeface="RobotoMono Nerd Font" pitchFamily="2" charset="0"/>
                <a:ea typeface="RobotoMono Nerd Font" pitchFamily="2" charset="0"/>
              </a:rPr>
              <a:t>);</a:t>
            </a:r>
            <a:r>
              <a:rPr lang="en-US" sz="1200">
                <a:solidFill>
                  <a:srgbClr val="92D050"/>
                </a:solidFill>
                <a:latin typeface="RobotoMono Nerd Font" pitchFamily="2" charset="0"/>
                <a:ea typeface="RobotoMono Nerd Font" pitchFamily="2" charset="0"/>
              </a:rPr>
              <a:t>//Sinh chuỗi ngẫu nhiên 10 ký tự</a:t>
            </a:r>
          </a:p>
          <a:p>
            <a:pPr>
              <a:lnSpc>
                <a:spcPct val="120000"/>
              </a:lnSpc>
            </a:pPr>
            <a:r>
              <a:rPr lang="en-US" sz="1200">
                <a:solidFill>
                  <a:srgbClr val="C586C0"/>
                </a:solidFill>
                <a:latin typeface="RobotoMono Nerd Font" pitchFamily="2" charset="0"/>
                <a:ea typeface="RobotoMono Nerd Font" pitchFamily="2" charset="0"/>
              </a:rPr>
              <a:t>   return</a:t>
            </a:r>
            <a:r>
              <a:rPr lang="en-US" sz="1200">
                <a:solidFill>
                  <a:srgbClr val="D4D4D4"/>
                </a:solidFill>
                <a:latin typeface="RobotoMono Nerd Font" pitchFamily="2" charset="0"/>
                <a:ea typeface="RobotoMono Nerd Font" pitchFamily="2" charset="0"/>
              </a:rPr>
              <a:t> </a:t>
            </a:r>
            <a:r>
              <a:rPr lang="en-US" sz="1200">
                <a:solidFill>
                  <a:srgbClr val="9CDCFE"/>
                </a:solidFill>
                <a:latin typeface="RobotoMono Nerd Font" pitchFamily="2" charset="0"/>
                <a:ea typeface="RobotoMono Nerd Font" pitchFamily="2" charset="0"/>
              </a:rPr>
              <a:t>randomString</a:t>
            </a:r>
            <a:r>
              <a:rPr lang="en-US" sz="1200">
                <a:solidFill>
                  <a:srgbClr val="D4D4D4"/>
                </a:solidFill>
                <a:latin typeface="RobotoMono Nerd Font" pitchFamily="2" charset="0"/>
                <a:ea typeface="RobotoMono Nerd Font" pitchFamily="2" charset="0"/>
              </a:rPr>
              <a:t>.</a:t>
            </a:r>
            <a:r>
              <a:rPr lang="en-US" sz="1200">
                <a:solidFill>
                  <a:srgbClr val="DCDCAA"/>
                </a:solidFill>
                <a:latin typeface="RobotoMono Nerd Font" pitchFamily="2" charset="0"/>
                <a:ea typeface="RobotoMono Nerd Font" pitchFamily="2" charset="0"/>
              </a:rPr>
              <a:t>nextString</a:t>
            </a:r>
            <a:r>
              <a:rPr lang="en-US" sz="1200">
                <a:solidFill>
                  <a:srgbClr val="D4D4D4"/>
                </a:solidFill>
                <a:latin typeface="RobotoMono Nerd Font" pitchFamily="2" charset="0"/>
                <a:ea typeface="RobotoMono Nerd Font" pitchFamily="2" charset="0"/>
              </a:rPr>
              <a:t>();</a:t>
            </a:r>
          </a:p>
          <a:p>
            <a:pPr>
              <a:lnSpc>
                <a:spcPct val="120000"/>
              </a:lnSpc>
            </a:pPr>
            <a:r>
              <a:rPr lang="en-US" sz="1200">
                <a:solidFill>
                  <a:srgbClr val="D4D4D4"/>
                </a:solidFill>
                <a:latin typeface="RobotoMono Nerd Font" pitchFamily="2" charset="0"/>
                <a:ea typeface="RobotoMono Nerd Font" pitchFamily="2" charset="0"/>
              </a:rPr>
              <a:t>  }</a:t>
            </a:r>
          </a:p>
          <a:p>
            <a:pPr>
              <a:lnSpc>
                <a:spcPct val="120000"/>
              </a:lnSpc>
            </a:pPr>
            <a:r>
              <a:rPr lang="en-US" sz="1200">
                <a:solidFill>
                  <a:srgbClr val="D4D4D4"/>
                </a:solidFill>
                <a:latin typeface="RobotoMono Nerd Font" pitchFamily="2" charset="0"/>
                <a:ea typeface="RobotoMono Nerd Font" pitchFamily="2" charset="0"/>
              </a:rPr>
              <a:t>}</a:t>
            </a:r>
          </a:p>
        </p:txBody>
      </p:sp>
      <p:sp>
        <p:nvSpPr>
          <p:cNvPr id="6" name="Bent Arrow 5">
            <a:extLst>
              <a:ext uri="{FF2B5EF4-FFF2-40B4-BE49-F238E27FC236}">
                <a16:creationId xmlns:a16="http://schemas.microsoft.com/office/drawing/2014/main" id="{C987DACD-EE9A-A04D-87CF-8FB74498FEBB}"/>
              </a:ext>
            </a:extLst>
          </p:cNvPr>
          <p:cNvSpPr/>
          <p:nvPr/>
        </p:nvSpPr>
        <p:spPr>
          <a:xfrm rot="10800000">
            <a:off x="4490581" y="2141950"/>
            <a:ext cx="951978" cy="2054266"/>
          </a:xfrm>
          <a:prstGeom prst="bentArrow">
            <a:avLst>
              <a:gd name="adj1" fmla="val 18421"/>
              <a:gd name="adj2" fmla="val 20724"/>
              <a:gd name="adj3" fmla="val 26974"/>
              <a:gd name="adj4" fmla="val 17434"/>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solidFill>
                <a:schemeClr val="tx1"/>
              </a:solidFill>
            </a:endParaRPr>
          </a:p>
        </p:txBody>
      </p:sp>
      <p:sp>
        <p:nvSpPr>
          <p:cNvPr id="7" name="TextBox 6">
            <a:extLst>
              <a:ext uri="{FF2B5EF4-FFF2-40B4-BE49-F238E27FC236}">
                <a16:creationId xmlns:a16="http://schemas.microsoft.com/office/drawing/2014/main" id="{B24CB12B-D751-1849-8FA3-8FE89B8F110C}"/>
              </a:ext>
            </a:extLst>
          </p:cNvPr>
          <p:cNvSpPr txBox="1"/>
          <p:nvPr/>
        </p:nvSpPr>
        <p:spPr>
          <a:xfrm>
            <a:off x="5592871" y="3118981"/>
            <a:ext cx="3098925" cy="523220"/>
          </a:xfrm>
          <a:prstGeom prst="rect">
            <a:avLst/>
          </a:prstGeom>
          <a:noFill/>
        </p:spPr>
        <p:txBody>
          <a:bodyPr wrap="none" rtlCol="0">
            <a:spAutoFit/>
          </a:bodyPr>
          <a:lstStyle/>
          <a:p>
            <a:r>
              <a:rPr lang="en-VN"/>
              <a:t>Khi muốn gán vào primary một chuỗi</a:t>
            </a:r>
          </a:p>
          <a:p>
            <a:r>
              <a:rPr lang="en-VN"/>
              <a:t>gồm 10 ký tự ngẫu nhiên a-z,A-Z,0-9</a:t>
            </a:r>
          </a:p>
        </p:txBody>
      </p:sp>
    </p:spTree>
    <p:extLst>
      <p:ext uri="{BB962C8B-B14F-4D97-AF65-F5344CB8AC3E}">
        <p14:creationId xmlns:p14="http://schemas.microsoft.com/office/powerpoint/2010/main" val="400901159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37D86A5-C50E-1149-9A54-ACE429F7CA1B}"/>
              </a:ext>
            </a:extLst>
          </p:cNvPr>
          <p:cNvPicPr>
            <a:picLocks noChangeAspect="1"/>
          </p:cNvPicPr>
          <p:nvPr/>
        </p:nvPicPr>
        <p:blipFill>
          <a:blip r:embed="rId2"/>
          <a:stretch>
            <a:fillRect/>
          </a:stretch>
        </p:blipFill>
        <p:spPr>
          <a:xfrm>
            <a:off x="0" y="1928812"/>
            <a:ext cx="9144000" cy="1285875"/>
          </a:xfrm>
          <a:prstGeom prst="rect">
            <a:avLst/>
          </a:prstGeom>
        </p:spPr>
      </p:pic>
      <p:sp>
        <p:nvSpPr>
          <p:cNvPr id="3" name="Title 2">
            <a:extLst>
              <a:ext uri="{FF2B5EF4-FFF2-40B4-BE49-F238E27FC236}">
                <a16:creationId xmlns:a16="http://schemas.microsoft.com/office/drawing/2014/main" id="{4691678B-24D3-9E4D-8613-A164C6FF12EB}"/>
              </a:ext>
            </a:extLst>
          </p:cNvPr>
          <p:cNvSpPr>
            <a:spLocks noGrp="1"/>
          </p:cNvSpPr>
          <p:nvPr>
            <p:ph type="title"/>
          </p:nvPr>
        </p:nvSpPr>
        <p:spPr/>
        <p:txBody>
          <a:bodyPr/>
          <a:lstStyle/>
          <a:p>
            <a:r>
              <a:rPr lang="en-VN"/>
              <a:t>Kiểm thử RandomID generator</a:t>
            </a:r>
          </a:p>
        </p:txBody>
      </p:sp>
      <p:sp>
        <p:nvSpPr>
          <p:cNvPr id="5" name="TextBox 4">
            <a:extLst>
              <a:ext uri="{FF2B5EF4-FFF2-40B4-BE49-F238E27FC236}">
                <a16:creationId xmlns:a16="http://schemas.microsoft.com/office/drawing/2014/main" id="{FC6ED7A9-1BDF-C944-B589-A09E5EB47BA8}"/>
              </a:ext>
            </a:extLst>
          </p:cNvPr>
          <p:cNvSpPr txBox="1"/>
          <p:nvPr/>
        </p:nvSpPr>
        <p:spPr>
          <a:xfrm>
            <a:off x="302781" y="1150570"/>
            <a:ext cx="8847294" cy="523220"/>
          </a:xfrm>
          <a:prstGeom prst="rect">
            <a:avLst/>
          </a:prstGeom>
          <a:noFill/>
        </p:spPr>
        <p:txBody>
          <a:bodyPr wrap="none" rtlCol="0">
            <a:spAutoFit/>
          </a:bodyPr>
          <a:lstStyle/>
          <a:p>
            <a:r>
              <a:rPr lang="en-VN"/>
              <a:t>File IdTest.java. Khi chạy kiểm thử ở chế độ debug, chúng ta thấy chuỗi ID 10 ký tự ngẫu nhiên đã được sinh</a:t>
            </a:r>
          </a:p>
          <a:p>
            <a:r>
              <a:rPr lang="en-VN"/>
              <a:t>ra</a:t>
            </a:r>
          </a:p>
        </p:txBody>
      </p:sp>
    </p:spTree>
    <p:extLst>
      <p:ext uri="{BB962C8B-B14F-4D97-AF65-F5344CB8AC3E}">
        <p14:creationId xmlns:p14="http://schemas.microsoft.com/office/powerpoint/2010/main" val="13775052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C173BD32-6EB4-6844-84AB-2B3E0867C7F3}"/>
              </a:ext>
            </a:extLst>
          </p:cNvPr>
          <p:cNvGraphicFramePr/>
          <p:nvPr>
            <p:extLst>
              <p:ext uri="{D42A27DB-BD31-4B8C-83A1-F6EECF244321}">
                <p14:modId xmlns:p14="http://schemas.microsoft.com/office/powerpoint/2010/main" val="2788083247"/>
              </p:ext>
            </p:extLst>
          </p:nvPr>
        </p:nvGraphicFramePr>
        <p:xfrm>
          <a:off x="1524000" y="539750"/>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7593566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E015E3-E585-E341-8C46-37A111B5E348}"/>
              </a:ext>
            </a:extLst>
          </p:cNvPr>
          <p:cNvSpPr>
            <a:spLocks noGrp="1"/>
          </p:cNvSpPr>
          <p:nvPr>
            <p:ph type="title"/>
          </p:nvPr>
        </p:nvSpPr>
        <p:spPr/>
        <p:txBody>
          <a:bodyPr/>
          <a:lstStyle/>
          <a:p>
            <a:r>
              <a:rPr lang="en-VN"/>
              <a:t>Composite Primary Key</a:t>
            </a:r>
          </a:p>
        </p:txBody>
      </p:sp>
      <p:pic>
        <p:nvPicPr>
          <p:cNvPr id="4" name="Picture 3">
            <a:extLst>
              <a:ext uri="{FF2B5EF4-FFF2-40B4-BE49-F238E27FC236}">
                <a16:creationId xmlns:a16="http://schemas.microsoft.com/office/drawing/2014/main" id="{FBE34BF4-D5DB-CC46-8919-A9037A83F652}"/>
              </a:ext>
            </a:extLst>
          </p:cNvPr>
          <p:cNvPicPr>
            <a:picLocks noChangeAspect="1"/>
          </p:cNvPicPr>
          <p:nvPr/>
        </p:nvPicPr>
        <p:blipFill>
          <a:blip r:embed="rId2"/>
          <a:stretch>
            <a:fillRect/>
          </a:stretch>
        </p:blipFill>
        <p:spPr>
          <a:xfrm>
            <a:off x="4941392" y="76381"/>
            <a:ext cx="3990660" cy="1083949"/>
          </a:xfrm>
          <a:prstGeom prst="rect">
            <a:avLst/>
          </a:prstGeom>
        </p:spPr>
      </p:pic>
      <p:sp>
        <p:nvSpPr>
          <p:cNvPr id="6" name="Rectangle 5">
            <a:extLst>
              <a:ext uri="{FF2B5EF4-FFF2-40B4-BE49-F238E27FC236}">
                <a16:creationId xmlns:a16="http://schemas.microsoft.com/office/drawing/2014/main" id="{7F38C09D-2A20-BC47-BAC4-71A59D498AC7}"/>
              </a:ext>
            </a:extLst>
          </p:cNvPr>
          <p:cNvSpPr/>
          <p:nvPr/>
        </p:nvSpPr>
        <p:spPr>
          <a:xfrm>
            <a:off x="154418" y="1073855"/>
            <a:ext cx="5077645" cy="1231106"/>
          </a:xfrm>
          <a:prstGeom prst="rect">
            <a:avLst/>
          </a:prstGeom>
          <a:solidFill>
            <a:schemeClr val="bg2"/>
          </a:solidFill>
        </p:spPr>
        <p:txBody>
          <a:bodyPr wrap="square">
            <a:spAutoFit/>
          </a:bodyPr>
          <a:lstStyle/>
          <a:p>
            <a:r>
              <a:rPr lang="en-US" sz="1200">
                <a:solidFill>
                  <a:srgbClr val="4EC9B0"/>
                </a:solidFill>
                <a:latin typeface="Menlo" panose="020B0609030804020204" pitchFamily="49" charset="0"/>
              </a:rPr>
              <a:t>@Data</a:t>
            </a:r>
            <a:endParaRPr lang="en-US" sz="1200">
              <a:solidFill>
                <a:srgbClr val="D4D4D4"/>
              </a:solidFill>
              <a:latin typeface="Menlo" panose="020B0609030804020204" pitchFamily="49" charset="0"/>
            </a:endParaRPr>
          </a:p>
          <a:p>
            <a:r>
              <a:rPr lang="en-US" sz="1200">
                <a:solidFill>
                  <a:srgbClr val="569CD6"/>
                </a:solidFill>
                <a:latin typeface="Menlo" panose="020B0609030804020204" pitchFamily="49" charset="0"/>
              </a:rPr>
              <a:t>public</a:t>
            </a:r>
            <a:r>
              <a:rPr lang="en-US" sz="1200">
                <a:solidFill>
                  <a:srgbClr val="D4D4D4"/>
                </a:solidFill>
                <a:latin typeface="Menlo" panose="020B0609030804020204" pitchFamily="49" charset="0"/>
              </a:rPr>
              <a:t> </a:t>
            </a:r>
            <a:r>
              <a:rPr lang="en-US" sz="1200">
                <a:solidFill>
                  <a:srgbClr val="569CD6"/>
                </a:solidFill>
                <a:latin typeface="Menlo" panose="020B0609030804020204" pitchFamily="49" charset="0"/>
              </a:rPr>
              <a:t>class</a:t>
            </a:r>
            <a:r>
              <a:rPr lang="en-US" sz="1200">
                <a:solidFill>
                  <a:srgbClr val="D4D4D4"/>
                </a:solidFill>
                <a:latin typeface="Menlo" panose="020B0609030804020204" pitchFamily="49" charset="0"/>
              </a:rPr>
              <a:t> </a:t>
            </a:r>
            <a:r>
              <a:rPr lang="en-US" sz="1200">
                <a:solidFill>
                  <a:srgbClr val="4EC9B0"/>
                </a:solidFill>
                <a:latin typeface="Menlo" panose="020B0609030804020204" pitchFamily="49" charset="0"/>
              </a:rPr>
              <a:t>StudentSubjectId</a:t>
            </a:r>
            <a:r>
              <a:rPr lang="en-US" sz="1200">
                <a:solidFill>
                  <a:srgbClr val="D4D4D4"/>
                </a:solidFill>
                <a:latin typeface="Menlo" panose="020B0609030804020204" pitchFamily="49" charset="0"/>
              </a:rPr>
              <a:t> </a:t>
            </a:r>
            <a:r>
              <a:rPr lang="en-US" sz="1200">
                <a:solidFill>
                  <a:srgbClr val="569CD6"/>
                </a:solidFill>
                <a:latin typeface="Menlo" panose="020B0609030804020204" pitchFamily="49" charset="0"/>
              </a:rPr>
              <a:t>implements</a:t>
            </a:r>
            <a:r>
              <a:rPr lang="en-US" sz="1200">
                <a:solidFill>
                  <a:srgbClr val="D4D4D4"/>
                </a:solidFill>
                <a:latin typeface="Menlo" panose="020B0609030804020204" pitchFamily="49" charset="0"/>
              </a:rPr>
              <a:t> </a:t>
            </a:r>
            <a:r>
              <a:rPr lang="en-US" sz="1200">
                <a:solidFill>
                  <a:srgbClr val="4EC9B0"/>
                </a:solidFill>
                <a:latin typeface="Menlo" panose="020B0609030804020204" pitchFamily="49" charset="0"/>
              </a:rPr>
              <a:t>Serializable</a:t>
            </a:r>
            <a:r>
              <a:rPr lang="en-US" sz="1200">
                <a:solidFill>
                  <a:srgbClr val="D4D4D4"/>
                </a:solidFill>
                <a:latin typeface="Menlo" panose="020B0609030804020204" pitchFamily="49" charset="0"/>
              </a:rPr>
              <a:t> {</a:t>
            </a:r>
          </a:p>
          <a:p>
            <a:r>
              <a:rPr lang="en-US" sz="1200">
                <a:solidFill>
                  <a:srgbClr val="569CD6"/>
                </a:solidFill>
                <a:latin typeface="Menlo" panose="020B0609030804020204" pitchFamily="49" charset="0"/>
              </a:rPr>
              <a:t>  private</a:t>
            </a:r>
            <a:r>
              <a:rPr lang="en-US" sz="1200">
                <a:solidFill>
                  <a:srgbClr val="D4D4D4"/>
                </a:solidFill>
                <a:latin typeface="Menlo" panose="020B0609030804020204" pitchFamily="49" charset="0"/>
              </a:rPr>
              <a:t> </a:t>
            </a:r>
            <a:r>
              <a:rPr lang="en-US" sz="1200">
                <a:solidFill>
                  <a:srgbClr val="4EC9B0"/>
                </a:solidFill>
                <a:latin typeface="Menlo" panose="020B0609030804020204" pitchFamily="49" charset="0"/>
              </a:rPr>
              <a:t>String</a:t>
            </a:r>
            <a:r>
              <a:rPr lang="en-US" sz="1200">
                <a:solidFill>
                  <a:srgbClr val="D4D4D4"/>
                </a:solidFill>
                <a:latin typeface="Menlo" panose="020B0609030804020204" pitchFamily="49" charset="0"/>
              </a:rPr>
              <a:t> </a:t>
            </a:r>
            <a:r>
              <a:rPr lang="en-US" sz="1200">
                <a:solidFill>
                  <a:srgbClr val="9CDCFE"/>
                </a:solidFill>
                <a:latin typeface="Menlo" panose="020B0609030804020204" pitchFamily="49" charset="0"/>
              </a:rPr>
              <a:t>studentId</a:t>
            </a:r>
            <a:r>
              <a:rPr lang="en-US" sz="1200">
                <a:solidFill>
                  <a:srgbClr val="D4D4D4"/>
                </a:solidFill>
                <a:latin typeface="Menlo" panose="020B0609030804020204" pitchFamily="49" charset="0"/>
              </a:rPr>
              <a:t>;</a:t>
            </a:r>
          </a:p>
          <a:p>
            <a:r>
              <a:rPr lang="en-US" sz="1200">
                <a:solidFill>
                  <a:srgbClr val="569CD6"/>
                </a:solidFill>
                <a:latin typeface="Menlo" panose="020B0609030804020204" pitchFamily="49" charset="0"/>
              </a:rPr>
              <a:t>  private</a:t>
            </a:r>
            <a:r>
              <a:rPr lang="en-US" sz="1200">
                <a:solidFill>
                  <a:srgbClr val="D4D4D4"/>
                </a:solidFill>
                <a:latin typeface="Menlo" panose="020B0609030804020204" pitchFamily="49" charset="0"/>
              </a:rPr>
              <a:t> </a:t>
            </a:r>
            <a:r>
              <a:rPr lang="en-US" sz="1200">
                <a:solidFill>
                  <a:srgbClr val="4EC9B0"/>
                </a:solidFill>
                <a:latin typeface="Menlo" panose="020B0609030804020204" pitchFamily="49" charset="0"/>
              </a:rPr>
              <a:t>String</a:t>
            </a:r>
            <a:r>
              <a:rPr lang="en-US" sz="1200">
                <a:solidFill>
                  <a:srgbClr val="D4D4D4"/>
                </a:solidFill>
                <a:latin typeface="Menlo" panose="020B0609030804020204" pitchFamily="49" charset="0"/>
              </a:rPr>
              <a:t> </a:t>
            </a:r>
            <a:r>
              <a:rPr lang="en-US" sz="1200">
                <a:solidFill>
                  <a:srgbClr val="9CDCFE"/>
                </a:solidFill>
                <a:latin typeface="Menlo" panose="020B0609030804020204" pitchFamily="49" charset="0"/>
              </a:rPr>
              <a:t>subjectId</a:t>
            </a:r>
            <a:r>
              <a:rPr lang="en-US" sz="1200">
                <a:solidFill>
                  <a:srgbClr val="D4D4D4"/>
                </a:solidFill>
                <a:latin typeface="Menlo" panose="020B0609030804020204" pitchFamily="49" charset="0"/>
              </a:rPr>
              <a:t>;</a:t>
            </a:r>
          </a:p>
          <a:p>
            <a:r>
              <a:rPr lang="en-US" sz="1200">
                <a:solidFill>
                  <a:srgbClr val="D4D4D4"/>
                </a:solidFill>
                <a:latin typeface="Menlo" panose="020B0609030804020204" pitchFamily="49" charset="0"/>
              </a:rPr>
              <a:t>}</a:t>
            </a:r>
          </a:p>
        </p:txBody>
      </p:sp>
      <p:sp>
        <p:nvSpPr>
          <p:cNvPr id="7" name="TextBox 6">
            <a:extLst>
              <a:ext uri="{FF2B5EF4-FFF2-40B4-BE49-F238E27FC236}">
                <a16:creationId xmlns:a16="http://schemas.microsoft.com/office/drawing/2014/main" id="{4C2241D0-AA3B-6744-BF81-D02EEA5E6588}"/>
              </a:ext>
            </a:extLst>
          </p:cNvPr>
          <p:cNvSpPr txBox="1"/>
          <p:nvPr/>
        </p:nvSpPr>
        <p:spPr>
          <a:xfrm>
            <a:off x="66612" y="726675"/>
            <a:ext cx="2443298" cy="307777"/>
          </a:xfrm>
          <a:prstGeom prst="rect">
            <a:avLst/>
          </a:prstGeom>
          <a:noFill/>
        </p:spPr>
        <p:txBody>
          <a:bodyPr wrap="none" rtlCol="0">
            <a:spAutoFit/>
          </a:bodyPr>
          <a:lstStyle/>
          <a:p>
            <a:r>
              <a:rPr lang="en-VN"/>
              <a:t>1. Định nghĩa composite key</a:t>
            </a:r>
          </a:p>
        </p:txBody>
      </p:sp>
      <p:sp>
        <p:nvSpPr>
          <p:cNvPr id="8" name="Rectangle 7">
            <a:extLst>
              <a:ext uri="{FF2B5EF4-FFF2-40B4-BE49-F238E27FC236}">
                <a16:creationId xmlns:a16="http://schemas.microsoft.com/office/drawing/2014/main" id="{45512841-B211-C642-B654-AD6BF39F0C31}"/>
              </a:ext>
            </a:extLst>
          </p:cNvPr>
          <p:cNvSpPr/>
          <p:nvPr/>
        </p:nvSpPr>
        <p:spPr>
          <a:xfrm>
            <a:off x="148362" y="2944448"/>
            <a:ext cx="5095814" cy="2123658"/>
          </a:xfrm>
          <a:prstGeom prst="rect">
            <a:avLst/>
          </a:prstGeom>
          <a:solidFill>
            <a:schemeClr val="bg2"/>
          </a:solidFill>
        </p:spPr>
        <p:txBody>
          <a:bodyPr wrap="square">
            <a:spAutoFit/>
          </a:bodyPr>
          <a:lstStyle/>
          <a:p>
            <a:r>
              <a:rPr lang="en-US" sz="1200">
                <a:solidFill>
                  <a:srgbClr val="D4D4D4"/>
                </a:solidFill>
                <a:latin typeface="Menlo" panose="020B0609030804020204" pitchFamily="49" charset="0"/>
              </a:rPr>
              <a:t>@</a:t>
            </a:r>
            <a:r>
              <a:rPr lang="en-US" sz="1200">
                <a:solidFill>
                  <a:srgbClr val="4EC9B0"/>
                </a:solidFill>
                <a:latin typeface="Menlo" panose="020B0609030804020204" pitchFamily="49" charset="0"/>
              </a:rPr>
              <a:t>Entity</a:t>
            </a:r>
            <a:endParaRPr lang="en-US" sz="1200">
              <a:solidFill>
                <a:srgbClr val="D4D4D4"/>
              </a:solidFill>
              <a:latin typeface="Menlo" panose="020B0609030804020204" pitchFamily="49" charset="0"/>
            </a:endParaRPr>
          </a:p>
          <a:p>
            <a:r>
              <a:rPr lang="en-US" sz="1200">
                <a:solidFill>
                  <a:srgbClr val="D4D4D4"/>
                </a:solidFill>
                <a:latin typeface="Menlo" panose="020B0609030804020204" pitchFamily="49" charset="0"/>
              </a:rPr>
              <a:t>@</a:t>
            </a:r>
            <a:r>
              <a:rPr lang="en-US" sz="1200">
                <a:solidFill>
                  <a:srgbClr val="4EC9B0"/>
                </a:solidFill>
                <a:latin typeface="Menlo" panose="020B0609030804020204" pitchFamily="49" charset="0"/>
              </a:rPr>
              <a:t>Data</a:t>
            </a:r>
            <a:endParaRPr lang="en-US" sz="1200">
              <a:solidFill>
                <a:srgbClr val="D4D4D4"/>
              </a:solidFill>
              <a:latin typeface="Menlo" panose="020B0609030804020204" pitchFamily="49" charset="0"/>
            </a:endParaRPr>
          </a:p>
          <a:p>
            <a:r>
              <a:rPr lang="en-US" sz="1200">
                <a:solidFill>
                  <a:srgbClr val="D4D4D4"/>
                </a:solidFill>
                <a:latin typeface="Menlo" panose="020B0609030804020204" pitchFamily="49" charset="0"/>
              </a:rPr>
              <a:t>@</a:t>
            </a:r>
            <a:r>
              <a:rPr lang="en-US" sz="1200">
                <a:solidFill>
                  <a:srgbClr val="4EC9B0"/>
                </a:solidFill>
                <a:latin typeface="Menlo" panose="020B0609030804020204" pitchFamily="49" charset="0"/>
              </a:rPr>
              <a:t>AllArgsConstructor</a:t>
            </a:r>
            <a:endParaRPr lang="en-US" sz="1200">
              <a:solidFill>
                <a:srgbClr val="D4D4D4"/>
              </a:solidFill>
              <a:latin typeface="Menlo" panose="020B0609030804020204" pitchFamily="49" charset="0"/>
            </a:endParaRPr>
          </a:p>
          <a:p>
            <a:r>
              <a:rPr lang="en-US" sz="1200">
                <a:solidFill>
                  <a:srgbClr val="D4D4D4"/>
                </a:solidFill>
                <a:latin typeface="Menlo" panose="020B0609030804020204" pitchFamily="49" charset="0"/>
              </a:rPr>
              <a:t>@</a:t>
            </a:r>
            <a:r>
              <a:rPr lang="en-US" sz="1200">
                <a:solidFill>
                  <a:srgbClr val="4EC9B0"/>
                </a:solidFill>
                <a:latin typeface="Menlo" panose="020B0609030804020204" pitchFamily="49" charset="0"/>
              </a:rPr>
              <a:t>IdClass</a:t>
            </a:r>
            <a:r>
              <a:rPr lang="en-US" sz="1200">
                <a:solidFill>
                  <a:srgbClr val="D4D4D4"/>
                </a:solidFill>
                <a:latin typeface="Menlo" panose="020B0609030804020204" pitchFamily="49" charset="0"/>
              </a:rPr>
              <a:t>(</a:t>
            </a:r>
            <a:r>
              <a:rPr lang="en-US" sz="1200">
                <a:solidFill>
                  <a:srgbClr val="4EC9B0"/>
                </a:solidFill>
                <a:latin typeface="Menlo" panose="020B0609030804020204" pitchFamily="49" charset="0"/>
              </a:rPr>
              <a:t>StudentSubjectId</a:t>
            </a:r>
            <a:r>
              <a:rPr lang="en-US" sz="1200">
                <a:solidFill>
                  <a:srgbClr val="D4D4D4"/>
                </a:solidFill>
                <a:latin typeface="Menlo" panose="020B0609030804020204" pitchFamily="49" charset="0"/>
              </a:rPr>
              <a:t>.</a:t>
            </a:r>
            <a:r>
              <a:rPr lang="en-US" sz="1200">
                <a:solidFill>
                  <a:srgbClr val="C586C0"/>
                </a:solidFill>
                <a:latin typeface="Menlo" panose="020B0609030804020204" pitchFamily="49" charset="0"/>
              </a:rPr>
              <a:t>class</a:t>
            </a:r>
            <a:r>
              <a:rPr lang="en-US" sz="1200">
                <a:solidFill>
                  <a:srgbClr val="D4D4D4"/>
                </a:solidFill>
                <a:latin typeface="Menlo" panose="020B0609030804020204" pitchFamily="49" charset="0"/>
              </a:rPr>
              <a:t>)</a:t>
            </a:r>
          </a:p>
          <a:p>
            <a:r>
              <a:rPr lang="en-US" sz="1200">
                <a:solidFill>
                  <a:srgbClr val="569CD6"/>
                </a:solidFill>
                <a:latin typeface="Menlo" panose="020B0609030804020204" pitchFamily="49" charset="0"/>
              </a:rPr>
              <a:t>public</a:t>
            </a:r>
            <a:r>
              <a:rPr lang="en-US" sz="1200">
                <a:solidFill>
                  <a:srgbClr val="D4D4D4"/>
                </a:solidFill>
                <a:latin typeface="Menlo" panose="020B0609030804020204" pitchFamily="49" charset="0"/>
              </a:rPr>
              <a:t> </a:t>
            </a:r>
            <a:r>
              <a:rPr lang="en-US" sz="1200">
                <a:solidFill>
                  <a:srgbClr val="569CD6"/>
                </a:solidFill>
                <a:latin typeface="Menlo" panose="020B0609030804020204" pitchFamily="49" charset="0"/>
              </a:rPr>
              <a:t>class</a:t>
            </a:r>
            <a:r>
              <a:rPr lang="en-US" sz="1200">
                <a:solidFill>
                  <a:srgbClr val="D4D4D4"/>
                </a:solidFill>
                <a:latin typeface="Menlo" panose="020B0609030804020204" pitchFamily="49" charset="0"/>
              </a:rPr>
              <a:t> </a:t>
            </a:r>
            <a:r>
              <a:rPr lang="en-US" sz="1200">
                <a:solidFill>
                  <a:srgbClr val="4EC9B0"/>
                </a:solidFill>
                <a:latin typeface="Menlo" panose="020B0609030804020204" pitchFamily="49" charset="0"/>
              </a:rPr>
              <a:t>StudentSubject</a:t>
            </a:r>
            <a:r>
              <a:rPr lang="en-US" sz="1200">
                <a:solidFill>
                  <a:srgbClr val="D4D4D4"/>
                </a:solidFill>
                <a:latin typeface="Menlo" panose="020B0609030804020204" pitchFamily="49" charset="0"/>
              </a:rPr>
              <a:t> {</a:t>
            </a:r>
          </a:p>
          <a:p>
            <a:r>
              <a:rPr lang="en-US" sz="1200">
                <a:solidFill>
                  <a:srgbClr val="D4D4D4"/>
                </a:solidFill>
                <a:latin typeface="Menlo" panose="020B0609030804020204" pitchFamily="49" charset="0"/>
              </a:rPr>
              <a:t>  @</a:t>
            </a:r>
            <a:r>
              <a:rPr lang="en-US" sz="1200">
                <a:solidFill>
                  <a:srgbClr val="4EC9B0"/>
                </a:solidFill>
                <a:latin typeface="Menlo" panose="020B0609030804020204" pitchFamily="49" charset="0"/>
              </a:rPr>
              <a:t>Id </a:t>
            </a:r>
            <a:r>
              <a:rPr lang="en-US" sz="1200">
                <a:solidFill>
                  <a:srgbClr val="569CD6"/>
                </a:solidFill>
                <a:latin typeface="Menlo" panose="020B0609030804020204" pitchFamily="49" charset="0"/>
              </a:rPr>
              <a:t>private</a:t>
            </a:r>
            <a:r>
              <a:rPr lang="en-US" sz="1200">
                <a:solidFill>
                  <a:srgbClr val="D4D4D4"/>
                </a:solidFill>
                <a:latin typeface="Menlo" panose="020B0609030804020204" pitchFamily="49" charset="0"/>
              </a:rPr>
              <a:t> </a:t>
            </a:r>
            <a:r>
              <a:rPr lang="en-US" sz="1200">
                <a:solidFill>
                  <a:srgbClr val="4EC9B0"/>
                </a:solidFill>
                <a:latin typeface="Menlo" panose="020B0609030804020204" pitchFamily="49" charset="0"/>
              </a:rPr>
              <a:t>String</a:t>
            </a:r>
            <a:r>
              <a:rPr lang="en-US" sz="1200">
                <a:solidFill>
                  <a:srgbClr val="D4D4D4"/>
                </a:solidFill>
                <a:latin typeface="Menlo" panose="020B0609030804020204" pitchFamily="49" charset="0"/>
              </a:rPr>
              <a:t> </a:t>
            </a:r>
            <a:r>
              <a:rPr lang="en-US" sz="1200">
                <a:solidFill>
                  <a:srgbClr val="9CDCFE"/>
                </a:solidFill>
                <a:latin typeface="Menlo" panose="020B0609030804020204" pitchFamily="49" charset="0"/>
              </a:rPr>
              <a:t>studentId</a:t>
            </a:r>
            <a:r>
              <a:rPr lang="en-US" sz="1200">
                <a:solidFill>
                  <a:srgbClr val="D4D4D4"/>
                </a:solidFill>
                <a:latin typeface="Menlo" panose="020B0609030804020204" pitchFamily="49" charset="0"/>
              </a:rPr>
              <a:t>;</a:t>
            </a:r>
          </a:p>
          <a:p>
            <a:br>
              <a:rPr lang="en-US" sz="1200">
                <a:solidFill>
                  <a:srgbClr val="D4D4D4"/>
                </a:solidFill>
                <a:latin typeface="Menlo" panose="020B0609030804020204" pitchFamily="49" charset="0"/>
              </a:rPr>
            </a:br>
            <a:r>
              <a:rPr lang="en-US" sz="1200">
                <a:solidFill>
                  <a:srgbClr val="D4D4D4"/>
                </a:solidFill>
                <a:latin typeface="Menlo" panose="020B0609030804020204" pitchFamily="49" charset="0"/>
              </a:rPr>
              <a:t>  @</a:t>
            </a:r>
            <a:r>
              <a:rPr lang="en-US" sz="1200">
                <a:solidFill>
                  <a:srgbClr val="4EC9B0"/>
                </a:solidFill>
                <a:latin typeface="Menlo" panose="020B0609030804020204" pitchFamily="49" charset="0"/>
              </a:rPr>
              <a:t>Id </a:t>
            </a:r>
            <a:r>
              <a:rPr lang="en-US" sz="1200">
                <a:solidFill>
                  <a:srgbClr val="569CD6"/>
                </a:solidFill>
                <a:latin typeface="Menlo" panose="020B0609030804020204" pitchFamily="49" charset="0"/>
              </a:rPr>
              <a:t>private</a:t>
            </a:r>
            <a:r>
              <a:rPr lang="en-US" sz="1200">
                <a:solidFill>
                  <a:srgbClr val="D4D4D4"/>
                </a:solidFill>
                <a:latin typeface="Menlo" panose="020B0609030804020204" pitchFamily="49" charset="0"/>
              </a:rPr>
              <a:t> </a:t>
            </a:r>
            <a:r>
              <a:rPr lang="en-US" sz="1200">
                <a:solidFill>
                  <a:srgbClr val="4EC9B0"/>
                </a:solidFill>
                <a:latin typeface="Menlo" panose="020B0609030804020204" pitchFamily="49" charset="0"/>
              </a:rPr>
              <a:t>String</a:t>
            </a:r>
            <a:r>
              <a:rPr lang="en-US" sz="1200">
                <a:solidFill>
                  <a:srgbClr val="D4D4D4"/>
                </a:solidFill>
                <a:latin typeface="Menlo" panose="020B0609030804020204" pitchFamily="49" charset="0"/>
              </a:rPr>
              <a:t> </a:t>
            </a:r>
            <a:r>
              <a:rPr lang="en-US" sz="1200">
                <a:solidFill>
                  <a:srgbClr val="9CDCFE"/>
                </a:solidFill>
                <a:latin typeface="Menlo" panose="020B0609030804020204" pitchFamily="49" charset="0"/>
              </a:rPr>
              <a:t>subjectId</a:t>
            </a:r>
            <a:r>
              <a:rPr lang="en-US" sz="1200">
                <a:solidFill>
                  <a:srgbClr val="D4D4D4"/>
                </a:solidFill>
                <a:latin typeface="Menlo" panose="020B0609030804020204" pitchFamily="49" charset="0"/>
              </a:rPr>
              <a:t>;</a:t>
            </a:r>
          </a:p>
          <a:p>
            <a:br>
              <a:rPr lang="en-US" sz="1200">
                <a:solidFill>
                  <a:srgbClr val="D4D4D4"/>
                </a:solidFill>
                <a:latin typeface="Menlo" panose="020B0609030804020204" pitchFamily="49" charset="0"/>
              </a:rPr>
            </a:br>
            <a:r>
              <a:rPr lang="en-US" sz="1200">
                <a:solidFill>
                  <a:srgbClr val="D4D4D4"/>
                </a:solidFill>
                <a:latin typeface="Menlo" panose="020B0609030804020204" pitchFamily="49" charset="0"/>
              </a:rPr>
              <a:t>  </a:t>
            </a:r>
            <a:r>
              <a:rPr lang="en-US" sz="1200">
                <a:solidFill>
                  <a:srgbClr val="569CD6"/>
                </a:solidFill>
                <a:latin typeface="Menlo" panose="020B0609030804020204" pitchFamily="49" charset="0"/>
              </a:rPr>
              <a:t>private</a:t>
            </a:r>
            <a:r>
              <a:rPr lang="en-US" sz="1200">
                <a:solidFill>
                  <a:srgbClr val="D4D4D4"/>
                </a:solidFill>
                <a:latin typeface="Menlo" panose="020B0609030804020204" pitchFamily="49" charset="0"/>
              </a:rPr>
              <a:t> </a:t>
            </a:r>
            <a:r>
              <a:rPr lang="en-US" sz="1200">
                <a:solidFill>
                  <a:srgbClr val="4EC9B0"/>
                </a:solidFill>
                <a:latin typeface="Menlo" panose="020B0609030804020204" pitchFamily="49" charset="0"/>
              </a:rPr>
              <a:t>int</a:t>
            </a:r>
            <a:r>
              <a:rPr lang="en-US" sz="1200">
                <a:solidFill>
                  <a:srgbClr val="D4D4D4"/>
                </a:solidFill>
                <a:latin typeface="Menlo" panose="020B0609030804020204" pitchFamily="49" charset="0"/>
              </a:rPr>
              <a:t> </a:t>
            </a:r>
            <a:r>
              <a:rPr lang="en-US" sz="1200">
                <a:solidFill>
                  <a:srgbClr val="9CDCFE"/>
                </a:solidFill>
                <a:latin typeface="Menlo" panose="020B0609030804020204" pitchFamily="49" charset="0"/>
              </a:rPr>
              <a:t>score</a:t>
            </a:r>
            <a:r>
              <a:rPr lang="en-US" sz="1200">
                <a:solidFill>
                  <a:srgbClr val="D4D4D4"/>
                </a:solidFill>
                <a:latin typeface="Menlo" panose="020B0609030804020204" pitchFamily="49" charset="0"/>
              </a:rPr>
              <a:t>;</a:t>
            </a:r>
          </a:p>
          <a:p>
            <a:r>
              <a:rPr lang="en-US" sz="1200">
                <a:solidFill>
                  <a:srgbClr val="D4D4D4"/>
                </a:solidFill>
                <a:latin typeface="Menlo" panose="020B0609030804020204" pitchFamily="49" charset="0"/>
              </a:rPr>
              <a:t>}</a:t>
            </a:r>
          </a:p>
        </p:txBody>
      </p:sp>
      <p:sp>
        <p:nvSpPr>
          <p:cNvPr id="9" name="TextBox 8">
            <a:extLst>
              <a:ext uri="{FF2B5EF4-FFF2-40B4-BE49-F238E27FC236}">
                <a16:creationId xmlns:a16="http://schemas.microsoft.com/office/drawing/2014/main" id="{391F3121-C6F0-6749-9E62-A1ABBEDA6CE9}"/>
              </a:ext>
            </a:extLst>
          </p:cNvPr>
          <p:cNvSpPr txBox="1"/>
          <p:nvPr/>
        </p:nvSpPr>
        <p:spPr>
          <a:xfrm>
            <a:off x="96890" y="2586761"/>
            <a:ext cx="3377848" cy="307777"/>
          </a:xfrm>
          <a:prstGeom prst="rect">
            <a:avLst/>
          </a:prstGeom>
          <a:noFill/>
        </p:spPr>
        <p:txBody>
          <a:bodyPr wrap="none" rtlCol="0">
            <a:spAutoFit/>
          </a:bodyPr>
          <a:lstStyle/>
          <a:p>
            <a:r>
              <a:rPr lang="en-VN"/>
              <a:t>2. Định nghĩa Entity cho bảng trung gian</a:t>
            </a:r>
          </a:p>
        </p:txBody>
      </p:sp>
    </p:spTree>
    <p:extLst>
      <p:ext uri="{BB962C8B-B14F-4D97-AF65-F5344CB8AC3E}">
        <p14:creationId xmlns:p14="http://schemas.microsoft.com/office/powerpoint/2010/main" val="142890167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39581F3-F559-944F-BF41-876A8BE54AED}"/>
              </a:ext>
            </a:extLst>
          </p:cNvPr>
          <p:cNvSpPr/>
          <p:nvPr/>
        </p:nvSpPr>
        <p:spPr>
          <a:xfrm>
            <a:off x="248280" y="1073602"/>
            <a:ext cx="8332546" cy="3950569"/>
          </a:xfrm>
          <a:prstGeom prst="rect">
            <a:avLst/>
          </a:prstGeom>
          <a:solidFill>
            <a:schemeClr val="bg2"/>
          </a:solidFill>
        </p:spPr>
        <p:txBody>
          <a:bodyPr wrap="square">
            <a:spAutoFit/>
          </a:bodyPr>
          <a:lstStyle/>
          <a:p>
            <a:pPr>
              <a:lnSpc>
                <a:spcPct val="120000"/>
              </a:lnSpc>
            </a:pPr>
            <a:r>
              <a:rPr lang="en-US">
                <a:solidFill>
                  <a:srgbClr val="D4D4D4"/>
                </a:solidFill>
                <a:latin typeface="RobotoMono Nerd Font" pitchFamily="2" charset="0"/>
                <a:ea typeface="RobotoMono Nerd Font" pitchFamily="2" charset="0"/>
              </a:rPr>
              <a:t>@</a:t>
            </a:r>
            <a:r>
              <a:rPr lang="en-US">
                <a:solidFill>
                  <a:srgbClr val="4EC9B0"/>
                </a:solidFill>
                <a:latin typeface="RobotoMono Nerd Font" pitchFamily="2" charset="0"/>
                <a:ea typeface="RobotoMono Nerd Font" pitchFamily="2" charset="0"/>
              </a:rPr>
              <a:t>Test</a:t>
            </a:r>
            <a:endParaRPr lang="en-US">
              <a:solidFill>
                <a:srgbClr val="D4D4D4"/>
              </a:solidFill>
              <a:latin typeface="RobotoMono Nerd Font" pitchFamily="2" charset="0"/>
              <a:ea typeface="RobotoMono Nerd Font" pitchFamily="2" charset="0"/>
            </a:endParaRPr>
          </a:p>
          <a:p>
            <a:pPr>
              <a:lnSpc>
                <a:spcPct val="120000"/>
              </a:lnSpc>
            </a:pPr>
            <a:r>
              <a:rPr lang="en-US">
                <a:solidFill>
                  <a:srgbClr val="D4D4D4"/>
                </a:solidFill>
                <a:latin typeface="RobotoMono Nerd Font" pitchFamily="2" charset="0"/>
                <a:ea typeface="RobotoMono Nerd Font" pitchFamily="2" charset="0"/>
              </a:rPr>
              <a:t>@</a:t>
            </a:r>
            <a:r>
              <a:rPr lang="en-US">
                <a:solidFill>
                  <a:srgbClr val="4EC9B0"/>
                </a:solidFill>
                <a:latin typeface="RobotoMono Nerd Font" pitchFamily="2" charset="0"/>
                <a:ea typeface="RobotoMono Nerd Font" pitchFamily="2" charset="0"/>
              </a:rPr>
              <a:t>Transactional</a:t>
            </a:r>
            <a:endParaRPr lang="en-US">
              <a:solidFill>
                <a:srgbClr val="D4D4D4"/>
              </a:solidFill>
              <a:latin typeface="RobotoMono Nerd Font" pitchFamily="2" charset="0"/>
              <a:ea typeface="RobotoMono Nerd Font" pitchFamily="2" charset="0"/>
            </a:endParaRPr>
          </a:p>
          <a:p>
            <a:pPr>
              <a:lnSpc>
                <a:spcPct val="120000"/>
              </a:lnSpc>
            </a:pPr>
            <a:r>
              <a:rPr lang="en-US">
                <a:solidFill>
                  <a:srgbClr val="4EC9B0"/>
                </a:solidFill>
                <a:latin typeface="RobotoMono Nerd Font" pitchFamily="2" charset="0"/>
                <a:ea typeface="RobotoMono Nerd Font" pitchFamily="2" charset="0"/>
              </a:rPr>
              <a:t>void</a:t>
            </a:r>
            <a:r>
              <a:rPr lang="en-US">
                <a:solidFill>
                  <a:srgbClr val="D4D4D4"/>
                </a:solidFill>
                <a:latin typeface="RobotoMono Nerd Font" pitchFamily="2" charset="0"/>
                <a:ea typeface="RobotoMono Nerd Font" pitchFamily="2" charset="0"/>
              </a:rPr>
              <a:t> </a:t>
            </a:r>
            <a:r>
              <a:rPr lang="en-US">
                <a:solidFill>
                  <a:srgbClr val="DCDCAA"/>
                </a:solidFill>
                <a:latin typeface="RobotoMono Nerd Font" pitchFamily="2" charset="0"/>
                <a:ea typeface="RobotoMono Nerd Font" pitchFamily="2" charset="0"/>
              </a:rPr>
              <a:t>testCompositeKey</a:t>
            </a:r>
            <a:r>
              <a:rPr lang="en-US">
                <a:solidFill>
                  <a:srgbClr val="D4D4D4"/>
                </a:solidFill>
                <a:latin typeface="RobotoMono Nerd Font" pitchFamily="2" charset="0"/>
                <a:ea typeface="RobotoMono Nerd Font" pitchFamily="2" charset="0"/>
              </a:rPr>
              <a:t>(){</a:t>
            </a:r>
          </a:p>
          <a:p>
            <a:pPr>
              <a:lnSpc>
                <a:spcPct val="120000"/>
              </a:lnSpc>
            </a:pPr>
            <a:r>
              <a:rPr lang="en-US">
                <a:solidFill>
                  <a:srgbClr val="4EC9B0"/>
                </a:solidFill>
                <a:latin typeface="RobotoMono Nerd Font" pitchFamily="2" charset="0"/>
                <a:ea typeface="RobotoMono Nerd Font" pitchFamily="2" charset="0"/>
              </a:rPr>
              <a:t>  StudentSubject</a:t>
            </a:r>
            <a:r>
              <a:rPr lang="en-US">
                <a:solidFill>
                  <a:srgbClr val="D4D4D4"/>
                </a:solidFill>
                <a:latin typeface="RobotoMono Nerd Font" pitchFamily="2" charset="0"/>
                <a:ea typeface="RobotoMono Nerd Font" pitchFamily="2" charset="0"/>
              </a:rPr>
              <a:t> </a:t>
            </a:r>
            <a:r>
              <a:rPr lang="en-US">
                <a:solidFill>
                  <a:srgbClr val="9CDCFE"/>
                </a:solidFill>
                <a:latin typeface="RobotoMono Nerd Font" pitchFamily="2" charset="0"/>
                <a:ea typeface="RobotoMono Nerd Font" pitchFamily="2" charset="0"/>
              </a:rPr>
              <a:t>ss1</a:t>
            </a:r>
            <a:r>
              <a:rPr lang="en-US">
                <a:solidFill>
                  <a:srgbClr val="D4D4D4"/>
                </a:solidFill>
                <a:latin typeface="RobotoMono Nerd Font" pitchFamily="2" charset="0"/>
                <a:ea typeface="RobotoMono Nerd Font" pitchFamily="2" charset="0"/>
              </a:rPr>
              <a:t> = </a:t>
            </a:r>
            <a:r>
              <a:rPr lang="en-US">
                <a:solidFill>
                  <a:srgbClr val="C586C0"/>
                </a:solidFill>
                <a:latin typeface="RobotoMono Nerd Font" pitchFamily="2" charset="0"/>
                <a:ea typeface="RobotoMono Nerd Font" pitchFamily="2" charset="0"/>
              </a:rPr>
              <a:t>new</a:t>
            </a:r>
            <a:r>
              <a:rPr lang="en-US">
                <a:solidFill>
                  <a:srgbClr val="D4D4D4"/>
                </a:solidFill>
                <a:latin typeface="RobotoMono Nerd Font" pitchFamily="2" charset="0"/>
                <a:ea typeface="RobotoMono Nerd Font" pitchFamily="2" charset="0"/>
              </a:rPr>
              <a:t> </a:t>
            </a:r>
            <a:r>
              <a:rPr lang="en-US">
                <a:solidFill>
                  <a:srgbClr val="DCDCAA"/>
                </a:solidFill>
                <a:latin typeface="RobotoMono Nerd Font" pitchFamily="2" charset="0"/>
                <a:ea typeface="RobotoMono Nerd Font" pitchFamily="2" charset="0"/>
              </a:rPr>
              <a:t>StudentSubject</a:t>
            </a:r>
            <a:r>
              <a:rPr lang="en-US">
                <a:solidFill>
                  <a:srgbClr val="D4D4D4"/>
                </a:solidFill>
                <a:latin typeface="RobotoMono Nerd Font" pitchFamily="2" charset="0"/>
                <a:ea typeface="RobotoMono Nerd Font" pitchFamily="2" charset="0"/>
              </a:rPr>
              <a:t>(</a:t>
            </a:r>
            <a:r>
              <a:rPr lang="en-US">
                <a:solidFill>
                  <a:srgbClr val="CE9178"/>
                </a:solidFill>
                <a:latin typeface="RobotoMono Nerd Font" pitchFamily="2" charset="0"/>
                <a:ea typeface="RobotoMono Nerd Font" pitchFamily="2" charset="0"/>
              </a:rPr>
              <a:t>"OX-11"</a:t>
            </a:r>
            <a:r>
              <a:rPr lang="en-US">
                <a:solidFill>
                  <a:srgbClr val="D4D4D4"/>
                </a:solidFill>
                <a:latin typeface="RobotoMono Nerd Font" pitchFamily="2" charset="0"/>
                <a:ea typeface="RobotoMono Nerd Font" pitchFamily="2" charset="0"/>
              </a:rPr>
              <a:t>, </a:t>
            </a:r>
            <a:r>
              <a:rPr lang="en-US">
                <a:solidFill>
                  <a:srgbClr val="CE9178"/>
                </a:solidFill>
                <a:latin typeface="RobotoMono Nerd Font" pitchFamily="2" charset="0"/>
                <a:ea typeface="RobotoMono Nerd Font" pitchFamily="2" charset="0"/>
              </a:rPr>
              <a:t>"Math"</a:t>
            </a:r>
            <a:r>
              <a:rPr lang="en-US">
                <a:solidFill>
                  <a:srgbClr val="D4D4D4"/>
                </a:solidFill>
                <a:latin typeface="RobotoMono Nerd Font" pitchFamily="2" charset="0"/>
                <a:ea typeface="RobotoMono Nerd Font" pitchFamily="2" charset="0"/>
              </a:rPr>
              <a:t>, </a:t>
            </a:r>
            <a:r>
              <a:rPr lang="en-US">
                <a:solidFill>
                  <a:srgbClr val="B5CEA8"/>
                </a:solidFill>
                <a:latin typeface="RobotoMono Nerd Font" pitchFamily="2" charset="0"/>
                <a:ea typeface="RobotoMono Nerd Font" pitchFamily="2" charset="0"/>
              </a:rPr>
              <a:t>5</a:t>
            </a:r>
            <a:r>
              <a:rPr lang="en-US">
                <a:solidFill>
                  <a:srgbClr val="D4D4D4"/>
                </a:solidFill>
                <a:latin typeface="RobotoMono Nerd Font" pitchFamily="2" charset="0"/>
                <a:ea typeface="RobotoMono Nerd Font" pitchFamily="2" charset="0"/>
              </a:rPr>
              <a:t>);</a:t>
            </a:r>
          </a:p>
          <a:p>
            <a:pPr>
              <a:lnSpc>
                <a:spcPct val="120000"/>
              </a:lnSpc>
            </a:pPr>
            <a:r>
              <a:rPr lang="en-US">
                <a:solidFill>
                  <a:srgbClr val="4EC9B0"/>
                </a:solidFill>
                <a:latin typeface="RobotoMono Nerd Font" pitchFamily="2" charset="0"/>
                <a:ea typeface="RobotoMono Nerd Font" pitchFamily="2" charset="0"/>
              </a:rPr>
              <a:t>  StudentSubject</a:t>
            </a:r>
            <a:r>
              <a:rPr lang="en-US">
                <a:solidFill>
                  <a:srgbClr val="D4D4D4"/>
                </a:solidFill>
                <a:latin typeface="RobotoMono Nerd Font" pitchFamily="2" charset="0"/>
                <a:ea typeface="RobotoMono Nerd Font" pitchFamily="2" charset="0"/>
              </a:rPr>
              <a:t> </a:t>
            </a:r>
            <a:r>
              <a:rPr lang="en-US">
                <a:solidFill>
                  <a:srgbClr val="9CDCFE"/>
                </a:solidFill>
                <a:latin typeface="RobotoMono Nerd Font" pitchFamily="2" charset="0"/>
                <a:ea typeface="RobotoMono Nerd Font" pitchFamily="2" charset="0"/>
              </a:rPr>
              <a:t>ss2</a:t>
            </a:r>
            <a:r>
              <a:rPr lang="en-US">
                <a:solidFill>
                  <a:srgbClr val="D4D4D4"/>
                </a:solidFill>
                <a:latin typeface="RobotoMono Nerd Font" pitchFamily="2" charset="0"/>
                <a:ea typeface="RobotoMono Nerd Font" pitchFamily="2" charset="0"/>
              </a:rPr>
              <a:t> = </a:t>
            </a:r>
            <a:r>
              <a:rPr lang="en-US">
                <a:solidFill>
                  <a:srgbClr val="C586C0"/>
                </a:solidFill>
                <a:latin typeface="RobotoMono Nerd Font" pitchFamily="2" charset="0"/>
                <a:ea typeface="RobotoMono Nerd Font" pitchFamily="2" charset="0"/>
              </a:rPr>
              <a:t>new</a:t>
            </a:r>
            <a:r>
              <a:rPr lang="en-US">
                <a:solidFill>
                  <a:srgbClr val="D4D4D4"/>
                </a:solidFill>
                <a:latin typeface="RobotoMono Nerd Font" pitchFamily="2" charset="0"/>
                <a:ea typeface="RobotoMono Nerd Font" pitchFamily="2" charset="0"/>
              </a:rPr>
              <a:t> </a:t>
            </a:r>
            <a:r>
              <a:rPr lang="en-US">
                <a:solidFill>
                  <a:srgbClr val="DCDCAA"/>
                </a:solidFill>
                <a:latin typeface="RobotoMono Nerd Font" pitchFamily="2" charset="0"/>
                <a:ea typeface="RobotoMono Nerd Font" pitchFamily="2" charset="0"/>
              </a:rPr>
              <a:t>StudentSubject</a:t>
            </a:r>
            <a:r>
              <a:rPr lang="en-US">
                <a:solidFill>
                  <a:srgbClr val="D4D4D4"/>
                </a:solidFill>
                <a:latin typeface="RobotoMono Nerd Font" pitchFamily="2" charset="0"/>
                <a:ea typeface="RobotoMono Nerd Font" pitchFamily="2" charset="0"/>
              </a:rPr>
              <a:t>(</a:t>
            </a:r>
            <a:r>
              <a:rPr lang="en-US">
                <a:solidFill>
                  <a:srgbClr val="CE9178"/>
                </a:solidFill>
                <a:latin typeface="RobotoMono Nerd Font" pitchFamily="2" charset="0"/>
                <a:ea typeface="RobotoMono Nerd Font" pitchFamily="2" charset="0"/>
              </a:rPr>
              <a:t>"OX-11"</a:t>
            </a:r>
            <a:r>
              <a:rPr lang="en-US">
                <a:solidFill>
                  <a:srgbClr val="D4D4D4"/>
                </a:solidFill>
                <a:latin typeface="RobotoMono Nerd Font" pitchFamily="2" charset="0"/>
                <a:ea typeface="RobotoMono Nerd Font" pitchFamily="2" charset="0"/>
              </a:rPr>
              <a:t>, </a:t>
            </a:r>
            <a:r>
              <a:rPr lang="en-US">
                <a:solidFill>
                  <a:srgbClr val="CE9178"/>
                </a:solidFill>
                <a:latin typeface="RobotoMono Nerd Font" pitchFamily="2" charset="0"/>
                <a:ea typeface="RobotoMono Nerd Font" pitchFamily="2" charset="0"/>
              </a:rPr>
              <a:t>"English"</a:t>
            </a:r>
            <a:r>
              <a:rPr lang="en-US">
                <a:solidFill>
                  <a:srgbClr val="D4D4D4"/>
                </a:solidFill>
                <a:latin typeface="RobotoMono Nerd Font" pitchFamily="2" charset="0"/>
                <a:ea typeface="RobotoMono Nerd Font" pitchFamily="2" charset="0"/>
              </a:rPr>
              <a:t>, </a:t>
            </a:r>
            <a:r>
              <a:rPr lang="en-US">
                <a:solidFill>
                  <a:srgbClr val="B5CEA8"/>
                </a:solidFill>
                <a:latin typeface="RobotoMono Nerd Font" pitchFamily="2" charset="0"/>
                <a:ea typeface="RobotoMono Nerd Font" pitchFamily="2" charset="0"/>
              </a:rPr>
              <a:t>10</a:t>
            </a:r>
            <a:r>
              <a:rPr lang="en-US">
                <a:solidFill>
                  <a:srgbClr val="D4D4D4"/>
                </a:solidFill>
                <a:latin typeface="RobotoMono Nerd Font" pitchFamily="2" charset="0"/>
                <a:ea typeface="RobotoMono Nerd Font" pitchFamily="2" charset="0"/>
              </a:rPr>
              <a:t>);</a:t>
            </a:r>
          </a:p>
          <a:p>
            <a:pPr>
              <a:lnSpc>
                <a:spcPct val="120000"/>
              </a:lnSpc>
            </a:pPr>
            <a:r>
              <a:rPr lang="en-US">
                <a:solidFill>
                  <a:srgbClr val="4EC9B0"/>
                </a:solidFill>
                <a:latin typeface="RobotoMono Nerd Font" pitchFamily="2" charset="0"/>
                <a:ea typeface="RobotoMono Nerd Font" pitchFamily="2" charset="0"/>
              </a:rPr>
              <a:t>  StudentSubject</a:t>
            </a:r>
            <a:r>
              <a:rPr lang="en-US">
                <a:solidFill>
                  <a:srgbClr val="D4D4D4"/>
                </a:solidFill>
                <a:latin typeface="RobotoMono Nerd Font" pitchFamily="2" charset="0"/>
                <a:ea typeface="RobotoMono Nerd Font" pitchFamily="2" charset="0"/>
              </a:rPr>
              <a:t> </a:t>
            </a:r>
            <a:r>
              <a:rPr lang="en-US">
                <a:solidFill>
                  <a:srgbClr val="9CDCFE"/>
                </a:solidFill>
                <a:latin typeface="RobotoMono Nerd Font" pitchFamily="2" charset="0"/>
                <a:ea typeface="RobotoMono Nerd Font" pitchFamily="2" charset="0"/>
              </a:rPr>
              <a:t>ss3</a:t>
            </a:r>
            <a:r>
              <a:rPr lang="en-US">
                <a:solidFill>
                  <a:srgbClr val="D4D4D4"/>
                </a:solidFill>
                <a:latin typeface="RobotoMono Nerd Font" pitchFamily="2" charset="0"/>
                <a:ea typeface="RobotoMono Nerd Font" pitchFamily="2" charset="0"/>
              </a:rPr>
              <a:t> = </a:t>
            </a:r>
            <a:r>
              <a:rPr lang="en-US">
                <a:solidFill>
                  <a:srgbClr val="C586C0"/>
                </a:solidFill>
                <a:latin typeface="RobotoMono Nerd Font" pitchFamily="2" charset="0"/>
                <a:ea typeface="RobotoMono Nerd Font" pitchFamily="2" charset="0"/>
              </a:rPr>
              <a:t>new</a:t>
            </a:r>
            <a:r>
              <a:rPr lang="en-US">
                <a:solidFill>
                  <a:srgbClr val="D4D4D4"/>
                </a:solidFill>
                <a:latin typeface="RobotoMono Nerd Font" pitchFamily="2" charset="0"/>
                <a:ea typeface="RobotoMono Nerd Font" pitchFamily="2" charset="0"/>
              </a:rPr>
              <a:t> </a:t>
            </a:r>
            <a:r>
              <a:rPr lang="en-US">
                <a:solidFill>
                  <a:srgbClr val="DCDCAA"/>
                </a:solidFill>
                <a:latin typeface="RobotoMono Nerd Font" pitchFamily="2" charset="0"/>
                <a:ea typeface="RobotoMono Nerd Font" pitchFamily="2" charset="0"/>
              </a:rPr>
              <a:t>StudentSubject</a:t>
            </a:r>
            <a:r>
              <a:rPr lang="en-US">
                <a:solidFill>
                  <a:srgbClr val="D4D4D4"/>
                </a:solidFill>
                <a:latin typeface="RobotoMono Nerd Font" pitchFamily="2" charset="0"/>
                <a:ea typeface="RobotoMono Nerd Font" pitchFamily="2" charset="0"/>
              </a:rPr>
              <a:t>(</a:t>
            </a:r>
            <a:r>
              <a:rPr lang="en-US">
                <a:solidFill>
                  <a:srgbClr val="CE9178"/>
                </a:solidFill>
                <a:latin typeface="RobotoMono Nerd Font" pitchFamily="2" charset="0"/>
                <a:ea typeface="RobotoMono Nerd Font" pitchFamily="2" charset="0"/>
              </a:rPr>
              <a:t>"OX-13"</a:t>
            </a:r>
            <a:r>
              <a:rPr lang="en-US">
                <a:solidFill>
                  <a:srgbClr val="D4D4D4"/>
                </a:solidFill>
                <a:latin typeface="RobotoMono Nerd Font" pitchFamily="2" charset="0"/>
                <a:ea typeface="RobotoMono Nerd Font" pitchFamily="2" charset="0"/>
              </a:rPr>
              <a:t>, </a:t>
            </a:r>
            <a:r>
              <a:rPr lang="en-US">
                <a:solidFill>
                  <a:srgbClr val="CE9178"/>
                </a:solidFill>
                <a:latin typeface="RobotoMono Nerd Font" pitchFamily="2" charset="0"/>
                <a:ea typeface="RobotoMono Nerd Font" pitchFamily="2" charset="0"/>
              </a:rPr>
              <a:t>"Physics"</a:t>
            </a:r>
            <a:r>
              <a:rPr lang="en-US">
                <a:solidFill>
                  <a:srgbClr val="D4D4D4"/>
                </a:solidFill>
                <a:latin typeface="RobotoMono Nerd Font" pitchFamily="2" charset="0"/>
                <a:ea typeface="RobotoMono Nerd Font" pitchFamily="2" charset="0"/>
              </a:rPr>
              <a:t>, </a:t>
            </a:r>
            <a:r>
              <a:rPr lang="en-US">
                <a:solidFill>
                  <a:srgbClr val="B5CEA8"/>
                </a:solidFill>
                <a:latin typeface="RobotoMono Nerd Font" pitchFamily="2" charset="0"/>
                <a:ea typeface="RobotoMono Nerd Font" pitchFamily="2" charset="0"/>
              </a:rPr>
              <a:t>8</a:t>
            </a:r>
            <a:r>
              <a:rPr lang="en-US">
                <a:solidFill>
                  <a:srgbClr val="D4D4D4"/>
                </a:solidFill>
                <a:latin typeface="RobotoMono Nerd Font" pitchFamily="2" charset="0"/>
                <a:ea typeface="RobotoMono Nerd Font" pitchFamily="2" charset="0"/>
              </a:rPr>
              <a:t>);</a:t>
            </a:r>
          </a:p>
          <a:p>
            <a:pPr>
              <a:lnSpc>
                <a:spcPct val="120000"/>
              </a:lnSpc>
            </a:pPr>
            <a:r>
              <a:rPr lang="en-US">
                <a:solidFill>
                  <a:srgbClr val="9CDCFE"/>
                </a:solidFill>
                <a:latin typeface="RobotoMono Nerd Font" pitchFamily="2" charset="0"/>
                <a:ea typeface="RobotoMono Nerd Font" pitchFamily="2" charset="0"/>
              </a:rPr>
              <a:t>  em</a:t>
            </a:r>
            <a:r>
              <a:rPr lang="en-US">
                <a:solidFill>
                  <a:srgbClr val="D4D4D4"/>
                </a:solidFill>
                <a:latin typeface="RobotoMono Nerd Font" pitchFamily="2" charset="0"/>
                <a:ea typeface="RobotoMono Nerd Font" pitchFamily="2" charset="0"/>
              </a:rPr>
              <a:t>.</a:t>
            </a:r>
            <a:r>
              <a:rPr lang="en-US">
                <a:solidFill>
                  <a:srgbClr val="DCDCAA"/>
                </a:solidFill>
                <a:latin typeface="RobotoMono Nerd Font" pitchFamily="2" charset="0"/>
                <a:ea typeface="RobotoMono Nerd Font" pitchFamily="2" charset="0"/>
              </a:rPr>
              <a:t>persist</a:t>
            </a:r>
            <a:r>
              <a:rPr lang="en-US">
                <a:solidFill>
                  <a:srgbClr val="D4D4D4"/>
                </a:solidFill>
                <a:latin typeface="RobotoMono Nerd Font" pitchFamily="2" charset="0"/>
                <a:ea typeface="RobotoMono Nerd Font" pitchFamily="2" charset="0"/>
              </a:rPr>
              <a:t>(</a:t>
            </a:r>
            <a:r>
              <a:rPr lang="en-US">
                <a:solidFill>
                  <a:srgbClr val="9CDCFE"/>
                </a:solidFill>
                <a:latin typeface="RobotoMono Nerd Font" pitchFamily="2" charset="0"/>
                <a:ea typeface="RobotoMono Nerd Font" pitchFamily="2" charset="0"/>
              </a:rPr>
              <a:t>ss1</a:t>
            </a:r>
            <a:r>
              <a:rPr lang="en-US">
                <a:solidFill>
                  <a:srgbClr val="D4D4D4"/>
                </a:solidFill>
                <a:latin typeface="RobotoMono Nerd Font" pitchFamily="2" charset="0"/>
                <a:ea typeface="RobotoMono Nerd Font" pitchFamily="2" charset="0"/>
              </a:rPr>
              <a:t>);</a:t>
            </a:r>
          </a:p>
          <a:p>
            <a:pPr>
              <a:lnSpc>
                <a:spcPct val="120000"/>
              </a:lnSpc>
            </a:pPr>
            <a:r>
              <a:rPr lang="en-US">
                <a:solidFill>
                  <a:srgbClr val="9CDCFE"/>
                </a:solidFill>
                <a:latin typeface="RobotoMono Nerd Font" pitchFamily="2" charset="0"/>
                <a:ea typeface="RobotoMono Nerd Font" pitchFamily="2" charset="0"/>
              </a:rPr>
              <a:t>  em</a:t>
            </a:r>
            <a:r>
              <a:rPr lang="en-US">
                <a:solidFill>
                  <a:srgbClr val="D4D4D4"/>
                </a:solidFill>
                <a:latin typeface="RobotoMono Nerd Font" pitchFamily="2" charset="0"/>
                <a:ea typeface="RobotoMono Nerd Font" pitchFamily="2" charset="0"/>
              </a:rPr>
              <a:t>.</a:t>
            </a:r>
            <a:r>
              <a:rPr lang="en-US">
                <a:solidFill>
                  <a:srgbClr val="DCDCAA"/>
                </a:solidFill>
                <a:latin typeface="RobotoMono Nerd Font" pitchFamily="2" charset="0"/>
                <a:ea typeface="RobotoMono Nerd Font" pitchFamily="2" charset="0"/>
              </a:rPr>
              <a:t>persist</a:t>
            </a:r>
            <a:r>
              <a:rPr lang="en-US">
                <a:solidFill>
                  <a:srgbClr val="D4D4D4"/>
                </a:solidFill>
                <a:latin typeface="RobotoMono Nerd Font" pitchFamily="2" charset="0"/>
                <a:ea typeface="RobotoMono Nerd Font" pitchFamily="2" charset="0"/>
              </a:rPr>
              <a:t>(</a:t>
            </a:r>
            <a:r>
              <a:rPr lang="en-US">
                <a:solidFill>
                  <a:srgbClr val="9CDCFE"/>
                </a:solidFill>
                <a:latin typeface="RobotoMono Nerd Font" pitchFamily="2" charset="0"/>
                <a:ea typeface="RobotoMono Nerd Font" pitchFamily="2" charset="0"/>
              </a:rPr>
              <a:t>ss2</a:t>
            </a:r>
            <a:r>
              <a:rPr lang="en-US">
                <a:solidFill>
                  <a:srgbClr val="D4D4D4"/>
                </a:solidFill>
                <a:latin typeface="RobotoMono Nerd Font" pitchFamily="2" charset="0"/>
                <a:ea typeface="RobotoMono Nerd Font" pitchFamily="2" charset="0"/>
              </a:rPr>
              <a:t>);</a:t>
            </a:r>
          </a:p>
          <a:p>
            <a:pPr>
              <a:lnSpc>
                <a:spcPct val="120000"/>
              </a:lnSpc>
            </a:pPr>
            <a:r>
              <a:rPr lang="en-US">
                <a:solidFill>
                  <a:srgbClr val="9CDCFE"/>
                </a:solidFill>
                <a:latin typeface="RobotoMono Nerd Font" pitchFamily="2" charset="0"/>
                <a:ea typeface="RobotoMono Nerd Font" pitchFamily="2" charset="0"/>
              </a:rPr>
              <a:t>  em</a:t>
            </a:r>
            <a:r>
              <a:rPr lang="en-US">
                <a:solidFill>
                  <a:srgbClr val="D4D4D4"/>
                </a:solidFill>
                <a:latin typeface="RobotoMono Nerd Font" pitchFamily="2" charset="0"/>
                <a:ea typeface="RobotoMono Nerd Font" pitchFamily="2" charset="0"/>
              </a:rPr>
              <a:t>.</a:t>
            </a:r>
            <a:r>
              <a:rPr lang="en-US">
                <a:solidFill>
                  <a:srgbClr val="DCDCAA"/>
                </a:solidFill>
                <a:latin typeface="RobotoMono Nerd Font" pitchFamily="2" charset="0"/>
                <a:ea typeface="RobotoMono Nerd Font" pitchFamily="2" charset="0"/>
              </a:rPr>
              <a:t>persist</a:t>
            </a:r>
            <a:r>
              <a:rPr lang="en-US">
                <a:solidFill>
                  <a:srgbClr val="D4D4D4"/>
                </a:solidFill>
                <a:latin typeface="RobotoMono Nerd Font" pitchFamily="2" charset="0"/>
                <a:ea typeface="RobotoMono Nerd Font" pitchFamily="2" charset="0"/>
              </a:rPr>
              <a:t>(</a:t>
            </a:r>
            <a:r>
              <a:rPr lang="en-US">
                <a:solidFill>
                  <a:srgbClr val="9CDCFE"/>
                </a:solidFill>
                <a:latin typeface="RobotoMono Nerd Font" pitchFamily="2" charset="0"/>
                <a:ea typeface="RobotoMono Nerd Font" pitchFamily="2" charset="0"/>
              </a:rPr>
              <a:t>ss3</a:t>
            </a:r>
            <a:r>
              <a:rPr lang="en-US">
                <a:solidFill>
                  <a:srgbClr val="D4D4D4"/>
                </a:solidFill>
                <a:latin typeface="RobotoMono Nerd Font" pitchFamily="2" charset="0"/>
                <a:ea typeface="RobotoMono Nerd Font" pitchFamily="2" charset="0"/>
              </a:rPr>
              <a:t>);</a:t>
            </a:r>
          </a:p>
          <a:p>
            <a:pPr>
              <a:lnSpc>
                <a:spcPct val="120000"/>
              </a:lnSpc>
            </a:pPr>
            <a:r>
              <a:rPr lang="en-US">
                <a:solidFill>
                  <a:srgbClr val="9CDCFE"/>
                </a:solidFill>
                <a:latin typeface="RobotoMono Nerd Font" pitchFamily="2" charset="0"/>
                <a:ea typeface="RobotoMono Nerd Font" pitchFamily="2" charset="0"/>
              </a:rPr>
              <a:t>  em</a:t>
            </a:r>
            <a:r>
              <a:rPr lang="en-US">
                <a:solidFill>
                  <a:srgbClr val="D4D4D4"/>
                </a:solidFill>
                <a:latin typeface="RobotoMono Nerd Font" pitchFamily="2" charset="0"/>
                <a:ea typeface="RobotoMono Nerd Font" pitchFamily="2" charset="0"/>
              </a:rPr>
              <a:t>.</a:t>
            </a:r>
            <a:r>
              <a:rPr lang="en-US">
                <a:solidFill>
                  <a:srgbClr val="DCDCAA"/>
                </a:solidFill>
                <a:latin typeface="RobotoMono Nerd Font" pitchFamily="2" charset="0"/>
                <a:ea typeface="RobotoMono Nerd Font" pitchFamily="2" charset="0"/>
              </a:rPr>
              <a:t>flush</a:t>
            </a:r>
            <a:r>
              <a:rPr lang="en-US">
                <a:solidFill>
                  <a:srgbClr val="D4D4D4"/>
                </a:solidFill>
                <a:latin typeface="RobotoMono Nerd Font" pitchFamily="2" charset="0"/>
                <a:ea typeface="RobotoMono Nerd Font" pitchFamily="2" charset="0"/>
              </a:rPr>
              <a:t>();</a:t>
            </a:r>
          </a:p>
          <a:p>
            <a:pPr>
              <a:lnSpc>
                <a:spcPct val="120000"/>
              </a:lnSpc>
            </a:pPr>
            <a:r>
              <a:rPr lang="en-US">
                <a:solidFill>
                  <a:srgbClr val="4EC9B0"/>
                </a:solidFill>
                <a:latin typeface="RobotoMono Nerd Font" pitchFamily="2" charset="0"/>
                <a:ea typeface="RobotoMono Nerd Font" pitchFamily="2" charset="0"/>
              </a:rPr>
              <a:t>  var</a:t>
            </a:r>
            <a:r>
              <a:rPr lang="en-US">
                <a:solidFill>
                  <a:srgbClr val="D4D4D4"/>
                </a:solidFill>
                <a:latin typeface="RobotoMono Nerd Font" pitchFamily="2" charset="0"/>
                <a:ea typeface="RobotoMono Nerd Font" pitchFamily="2" charset="0"/>
              </a:rPr>
              <a:t> </a:t>
            </a:r>
            <a:r>
              <a:rPr lang="en-US">
                <a:solidFill>
                  <a:srgbClr val="9CDCFE"/>
                </a:solidFill>
                <a:latin typeface="RobotoMono Nerd Font" pitchFamily="2" charset="0"/>
                <a:ea typeface="RobotoMono Nerd Font" pitchFamily="2" charset="0"/>
              </a:rPr>
              <a:t>query</a:t>
            </a:r>
            <a:r>
              <a:rPr lang="en-US">
                <a:solidFill>
                  <a:srgbClr val="D4D4D4"/>
                </a:solidFill>
                <a:latin typeface="RobotoMono Nerd Font" pitchFamily="2" charset="0"/>
                <a:ea typeface="RobotoMono Nerd Font" pitchFamily="2" charset="0"/>
              </a:rPr>
              <a:t> = </a:t>
            </a:r>
            <a:r>
              <a:rPr lang="en-US">
                <a:solidFill>
                  <a:srgbClr val="9CDCFE"/>
                </a:solidFill>
                <a:latin typeface="RobotoMono Nerd Font" pitchFamily="2" charset="0"/>
                <a:ea typeface="RobotoMono Nerd Font" pitchFamily="2" charset="0"/>
              </a:rPr>
              <a:t>em</a:t>
            </a:r>
            <a:r>
              <a:rPr lang="en-US">
                <a:solidFill>
                  <a:srgbClr val="D4D4D4"/>
                </a:solidFill>
                <a:latin typeface="RobotoMono Nerd Font" pitchFamily="2" charset="0"/>
                <a:ea typeface="RobotoMono Nerd Font" pitchFamily="2" charset="0"/>
              </a:rPr>
              <a:t>.</a:t>
            </a:r>
            <a:r>
              <a:rPr lang="en-US">
                <a:solidFill>
                  <a:srgbClr val="DCDCAA"/>
                </a:solidFill>
                <a:latin typeface="RobotoMono Nerd Font" pitchFamily="2" charset="0"/>
                <a:ea typeface="RobotoMono Nerd Font" pitchFamily="2" charset="0"/>
              </a:rPr>
              <a:t>createQuery</a:t>
            </a:r>
            <a:r>
              <a:rPr lang="en-US">
                <a:solidFill>
                  <a:srgbClr val="D4D4D4"/>
                </a:solidFill>
                <a:latin typeface="RobotoMono Nerd Font" pitchFamily="2" charset="0"/>
                <a:ea typeface="RobotoMono Nerd Font" pitchFamily="2" charset="0"/>
              </a:rPr>
              <a:t>(</a:t>
            </a:r>
            <a:r>
              <a:rPr lang="en-US">
                <a:solidFill>
                  <a:srgbClr val="CE9178"/>
                </a:solidFill>
                <a:latin typeface="RobotoMono Nerd Font" pitchFamily="2" charset="0"/>
                <a:ea typeface="RobotoMono Nerd Font" pitchFamily="2" charset="0"/>
              </a:rPr>
              <a:t>"SELECT ss FROM StudentSubject ss"</a:t>
            </a:r>
            <a:r>
              <a:rPr lang="en-US">
                <a:solidFill>
                  <a:srgbClr val="D4D4D4"/>
                </a:solidFill>
                <a:latin typeface="RobotoMono Nerd Font" pitchFamily="2" charset="0"/>
                <a:ea typeface="RobotoMono Nerd Font" pitchFamily="2" charset="0"/>
              </a:rPr>
              <a:t>,   </a:t>
            </a:r>
            <a:r>
              <a:rPr lang="en-US">
                <a:solidFill>
                  <a:srgbClr val="4EC9B0"/>
                </a:solidFill>
                <a:latin typeface="RobotoMono Nerd Font" pitchFamily="2" charset="0"/>
                <a:ea typeface="RobotoMono Nerd Font" pitchFamily="2" charset="0"/>
              </a:rPr>
              <a:t>StudentSubject</a:t>
            </a:r>
            <a:r>
              <a:rPr lang="en-US">
                <a:solidFill>
                  <a:srgbClr val="D4D4D4"/>
                </a:solidFill>
                <a:latin typeface="RobotoMono Nerd Font" pitchFamily="2" charset="0"/>
                <a:ea typeface="RobotoMono Nerd Font" pitchFamily="2" charset="0"/>
              </a:rPr>
              <a:t>.</a:t>
            </a:r>
            <a:r>
              <a:rPr lang="en-US">
                <a:solidFill>
                  <a:srgbClr val="C586C0"/>
                </a:solidFill>
                <a:latin typeface="RobotoMono Nerd Font" pitchFamily="2" charset="0"/>
                <a:ea typeface="RobotoMono Nerd Font" pitchFamily="2" charset="0"/>
              </a:rPr>
              <a:t>class</a:t>
            </a:r>
            <a:r>
              <a:rPr lang="en-US">
                <a:solidFill>
                  <a:srgbClr val="D4D4D4"/>
                </a:solidFill>
                <a:latin typeface="RobotoMono Nerd Font" pitchFamily="2" charset="0"/>
                <a:ea typeface="RobotoMono Nerd Font" pitchFamily="2" charset="0"/>
              </a:rPr>
              <a:t>);</a:t>
            </a:r>
          </a:p>
          <a:p>
            <a:pPr>
              <a:lnSpc>
                <a:spcPct val="120000"/>
              </a:lnSpc>
            </a:pPr>
            <a:r>
              <a:rPr lang="en-US">
                <a:solidFill>
                  <a:srgbClr val="4EC9B0"/>
                </a:solidFill>
                <a:latin typeface="RobotoMono Nerd Font" pitchFamily="2" charset="0"/>
                <a:ea typeface="RobotoMono Nerd Font" pitchFamily="2" charset="0"/>
              </a:rPr>
              <a:t>  List</a:t>
            </a:r>
            <a:r>
              <a:rPr lang="en-US">
                <a:solidFill>
                  <a:srgbClr val="D4D4D4"/>
                </a:solidFill>
                <a:latin typeface="RobotoMono Nerd Font" pitchFamily="2" charset="0"/>
                <a:ea typeface="RobotoMono Nerd Font" pitchFamily="2" charset="0"/>
              </a:rPr>
              <a:t>&lt;</a:t>
            </a:r>
            <a:r>
              <a:rPr lang="en-US">
                <a:solidFill>
                  <a:srgbClr val="4EC9B0"/>
                </a:solidFill>
                <a:latin typeface="RobotoMono Nerd Font" pitchFamily="2" charset="0"/>
                <a:ea typeface="RobotoMono Nerd Font" pitchFamily="2" charset="0"/>
              </a:rPr>
              <a:t>StudentSubject</a:t>
            </a:r>
            <a:r>
              <a:rPr lang="en-US">
                <a:solidFill>
                  <a:srgbClr val="D4D4D4"/>
                </a:solidFill>
                <a:latin typeface="RobotoMono Nerd Font" pitchFamily="2" charset="0"/>
                <a:ea typeface="RobotoMono Nerd Font" pitchFamily="2" charset="0"/>
              </a:rPr>
              <a:t>&gt; </a:t>
            </a:r>
            <a:r>
              <a:rPr lang="en-US">
                <a:solidFill>
                  <a:srgbClr val="9CDCFE"/>
                </a:solidFill>
                <a:latin typeface="RobotoMono Nerd Font" pitchFamily="2" charset="0"/>
                <a:ea typeface="RobotoMono Nerd Font" pitchFamily="2" charset="0"/>
              </a:rPr>
              <a:t>result</a:t>
            </a:r>
            <a:r>
              <a:rPr lang="en-US">
                <a:solidFill>
                  <a:srgbClr val="D4D4D4"/>
                </a:solidFill>
                <a:latin typeface="RobotoMono Nerd Font" pitchFamily="2" charset="0"/>
                <a:ea typeface="RobotoMono Nerd Font" pitchFamily="2" charset="0"/>
              </a:rPr>
              <a:t> = </a:t>
            </a:r>
            <a:r>
              <a:rPr lang="en-US">
                <a:solidFill>
                  <a:srgbClr val="9CDCFE"/>
                </a:solidFill>
                <a:latin typeface="RobotoMono Nerd Font" pitchFamily="2" charset="0"/>
                <a:ea typeface="RobotoMono Nerd Font" pitchFamily="2" charset="0"/>
              </a:rPr>
              <a:t>query</a:t>
            </a:r>
            <a:r>
              <a:rPr lang="en-US">
                <a:solidFill>
                  <a:srgbClr val="D4D4D4"/>
                </a:solidFill>
                <a:latin typeface="RobotoMono Nerd Font" pitchFamily="2" charset="0"/>
                <a:ea typeface="RobotoMono Nerd Font" pitchFamily="2" charset="0"/>
              </a:rPr>
              <a:t>.</a:t>
            </a:r>
            <a:r>
              <a:rPr lang="en-US">
                <a:solidFill>
                  <a:srgbClr val="DCDCAA"/>
                </a:solidFill>
                <a:latin typeface="RobotoMono Nerd Font" pitchFamily="2" charset="0"/>
                <a:ea typeface="RobotoMono Nerd Font" pitchFamily="2" charset="0"/>
              </a:rPr>
              <a:t>getResultList</a:t>
            </a:r>
            <a:r>
              <a:rPr lang="en-US">
                <a:solidFill>
                  <a:srgbClr val="D4D4D4"/>
                </a:solidFill>
                <a:latin typeface="RobotoMono Nerd Font" pitchFamily="2" charset="0"/>
                <a:ea typeface="RobotoMono Nerd Font" pitchFamily="2" charset="0"/>
              </a:rPr>
              <a:t>();</a:t>
            </a:r>
          </a:p>
          <a:p>
            <a:pPr>
              <a:lnSpc>
                <a:spcPct val="120000"/>
              </a:lnSpc>
            </a:pPr>
            <a:r>
              <a:rPr lang="en-US">
                <a:solidFill>
                  <a:srgbClr val="DCDCAA"/>
                </a:solidFill>
                <a:latin typeface="RobotoMono Nerd Font" pitchFamily="2" charset="0"/>
                <a:ea typeface="RobotoMono Nerd Font" pitchFamily="2" charset="0"/>
              </a:rPr>
              <a:t>  assertThat</a:t>
            </a:r>
            <a:r>
              <a:rPr lang="en-US">
                <a:solidFill>
                  <a:srgbClr val="D4D4D4"/>
                </a:solidFill>
                <a:latin typeface="RobotoMono Nerd Font" pitchFamily="2" charset="0"/>
                <a:ea typeface="RobotoMono Nerd Font" pitchFamily="2" charset="0"/>
              </a:rPr>
              <a:t>(</a:t>
            </a:r>
            <a:r>
              <a:rPr lang="en-US">
                <a:solidFill>
                  <a:srgbClr val="9CDCFE"/>
                </a:solidFill>
                <a:latin typeface="RobotoMono Nerd Font" pitchFamily="2" charset="0"/>
                <a:ea typeface="RobotoMono Nerd Font" pitchFamily="2" charset="0"/>
              </a:rPr>
              <a:t>result</a:t>
            </a:r>
            <a:r>
              <a:rPr lang="en-US">
                <a:solidFill>
                  <a:srgbClr val="D4D4D4"/>
                </a:solidFill>
                <a:latin typeface="RobotoMono Nerd Font" pitchFamily="2" charset="0"/>
                <a:ea typeface="RobotoMono Nerd Font" pitchFamily="2" charset="0"/>
              </a:rPr>
              <a:t>).</a:t>
            </a:r>
            <a:r>
              <a:rPr lang="en-US">
                <a:solidFill>
                  <a:srgbClr val="DCDCAA"/>
                </a:solidFill>
                <a:latin typeface="RobotoMono Nerd Font" pitchFamily="2" charset="0"/>
                <a:ea typeface="RobotoMono Nerd Font" pitchFamily="2" charset="0"/>
              </a:rPr>
              <a:t>hasSize</a:t>
            </a:r>
            <a:r>
              <a:rPr lang="en-US">
                <a:solidFill>
                  <a:srgbClr val="D4D4D4"/>
                </a:solidFill>
                <a:latin typeface="RobotoMono Nerd Font" pitchFamily="2" charset="0"/>
                <a:ea typeface="RobotoMono Nerd Font" pitchFamily="2" charset="0"/>
              </a:rPr>
              <a:t>(</a:t>
            </a:r>
            <a:r>
              <a:rPr lang="en-US">
                <a:solidFill>
                  <a:srgbClr val="B5CEA8"/>
                </a:solidFill>
                <a:latin typeface="RobotoMono Nerd Font" pitchFamily="2" charset="0"/>
                <a:ea typeface="RobotoMono Nerd Font" pitchFamily="2" charset="0"/>
              </a:rPr>
              <a:t>3</a:t>
            </a:r>
            <a:r>
              <a:rPr lang="en-US">
                <a:solidFill>
                  <a:srgbClr val="D4D4D4"/>
                </a:solidFill>
                <a:latin typeface="RobotoMono Nerd Font" pitchFamily="2" charset="0"/>
                <a:ea typeface="RobotoMono Nerd Font" pitchFamily="2" charset="0"/>
              </a:rPr>
              <a:t>);</a:t>
            </a:r>
          </a:p>
          <a:p>
            <a:pPr>
              <a:lnSpc>
                <a:spcPct val="120000"/>
              </a:lnSpc>
            </a:pPr>
            <a:r>
              <a:rPr lang="en-US">
                <a:solidFill>
                  <a:srgbClr val="D4D4D4"/>
                </a:solidFill>
                <a:latin typeface="RobotoMono Nerd Font" pitchFamily="2" charset="0"/>
                <a:ea typeface="RobotoMono Nerd Font" pitchFamily="2" charset="0"/>
              </a:rPr>
              <a:t>}</a:t>
            </a:r>
          </a:p>
        </p:txBody>
      </p:sp>
      <p:sp>
        <p:nvSpPr>
          <p:cNvPr id="3" name="Title 2">
            <a:extLst>
              <a:ext uri="{FF2B5EF4-FFF2-40B4-BE49-F238E27FC236}">
                <a16:creationId xmlns:a16="http://schemas.microsoft.com/office/drawing/2014/main" id="{054FFBEC-5AF6-3749-90F8-447C57F3D47F}"/>
              </a:ext>
            </a:extLst>
          </p:cNvPr>
          <p:cNvSpPr>
            <a:spLocks noGrp="1"/>
          </p:cNvSpPr>
          <p:nvPr>
            <p:ph type="title"/>
          </p:nvPr>
        </p:nvSpPr>
        <p:spPr/>
        <p:txBody>
          <a:bodyPr/>
          <a:lstStyle/>
          <a:p>
            <a:r>
              <a:rPr lang="en-VN"/>
              <a:t>Kiểm thử composite key</a:t>
            </a:r>
          </a:p>
        </p:txBody>
      </p:sp>
      <p:sp>
        <p:nvSpPr>
          <p:cNvPr id="5" name="TextBox 4">
            <a:extLst>
              <a:ext uri="{FF2B5EF4-FFF2-40B4-BE49-F238E27FC236}">
                <a16:creationId xmlns:a16="http://schemas.microsoft.com/office/drawing/2014/main" id="{D1E7C1D2-ED66-1447-BFC6-3D26F8A76956}"/>
              </a:ext>
            </a:extLst>
          </p:cNvPr>
          <p:cNvSpPr txBox="1"/>
          <p:nvPr/>
        </p:nvSpPr>
        <p:spPr>
          <a:xfrm>
            <a:off x="163503" y="756953"/>
            <a:ext cx="1329210" cy="307777"/>
          </a:xfrm>
          <a:prstGeom prst="rect">
            <a:avLst/>
          </a:prstGeom>
          <a:noFill/>
        </p:spPr>
        <p:txBody>
          <a:bodyPr wrap="none" rtlCol="0">
            <a:spAutoFit/>
          </a:bodyPr>
          <a:lstStyle/>
          <a:p>
            <a:r>
              <a:rPr lang="en-US"/>
              <a:t>F</a:t>
            </a:r>
            <a:r>
              <a:rPr lang="en-VN"/>
              <a:t>ile idtest.java</a:t>
            </a:r>
          </a:p>
        </p:txBody>
      </p:sp>
    </p:spTree>
    <p:extLst>
      <p:ext uri="{BB962C8B-B14F-4D97-AF65-F5344CB8AC3E}">
        <p14:creationId xmlns:p14="http://schemas.microsoft.com/office/powerpoint/2010/main" val="106638089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13435C-3970-7A46-A9AF-8C0D77560F0E}"/>
              </a:ext>
            </a:extLst>
          </p:cNvPr>
          <p:cNvSpPr>
            <a:spLocks noGrp="1"/>
          </p:cNvSpPr>
          <p:nvPr>
            <p:ph type="title"/>
          </p:nvPr>
        </p:nvSpPr>
        <p:spPr/>
        <p:txBody>
          <a:bodyPr/>
          <a:lstStyle/>
          <a:p>
            <a:r>
              <a:rPr lang="en-VN"/>
              <a:t>@NaturalId</a:t>
            </a:r>
          </a:p>
        </p:txBody>
      </p:sp>
      <p:sp>
        <p:nvSpPr>
          <p:cNvPr id="3" name="Text Placeholder 2">
            <a:extLst>
              <a:ext uri="{FF2B5EF4-FFF2-40B4-BE49-F238E27FC236}">
                <a16:creationId xmlns:a16="http://schemas.microsoft.com/office/drawing/2014/main" id="{244C41B3-BBFC-C844-89BC-9FB2DEE1E99B}"/>
              </a:ext>
            </a:extLst>
          </p:cNvPr>
          <p:cNvSpPr>
            <a:spLocks noGrp="1"/>
          </p:cNvSpPr>
          <p:nvPr>
            <p:ph type="body" idx="1"/>
          </p:nvPr>
        </p:nvSpPr>
        <p:spPr>
          <a:xfrm>
            <a:off x="0" y="667657"/>
            <a:ext cx="9143999" cy="4257443"/>
          </a:xfrm>
        </p:spPr>
        <p:txBody>
          <a:bodyPr/>
          <a:lstStyle/>
          <a:p>
            <a:pPr>
              <a:lnSpc>
                <a:spcPct val="100000"/>
              </a:lnSpc>
              <a:spcBef>
                <a:spcPts val="400"/>
              </a:spcBef>
              <a:spcAft>
                <a:spcPts val="400"/>
              </a:spcAft>
            </a:pPr>
            <a:r>
              <a:rPr lang="en-VN" sz="1400"/>
              <a:t>@NaturalID tạo unique constrain lên một trường không phải PrimaryKey</a:t>
            </a:r>
          </a:p>
          <a:p>
            <a:pPr>
              <a:lnSpc>
                <a:spcPct val="100000"/>
              </a:lnSpc>
              <a:spcBef>
                <a:spcPts val="400"/>
              </a:spcBef>
              <a:spcAft>
                <a:spcPts val="400"/>
              </a:spcAft>
            </a:pPr>
            <a:r>
              <a:rPr lang="en-VN" sz="1400"/>
              <a:t>Dùng cho những dữ liệu bản chất đã là unique mà không cần hệ thống sinh ví dụ như email, di động, mã căn cước, ISBN</a:t>
            </a:r>
          </a:p>
          <a:p>
            <a:pPr>
              <a:lnSpc>
                <a:spcPct val="100000"/>
              </a:lnSpc>
              <a:spcBef>
                <a:spcPts val="400"/>
              </a:spcBef>
              <a:spcAft>
                <a:spcPts val="400"/>
              </a:spcAft>
            </a:pPr>
            <a:r>
              <a:rPr lang="en-VN" sz="1400"/>
              <a:t>@Id, primary cần giữ nguyên không đổi, nhưng @NaturalId có thể được phép thay đổi, miễn  đảm bảo duy nhất</a:t>
            </a:r>
          </a:p>
          <a:p>
            <a:pPr>
              <a:spcBef>
                <a:spcPts val="400"/>
              </a:spcBef>
              <a:spcAft>
                <a:spcPts val="400"/>
              </a:spcAft>
            </a:pPr>
            <a:endParaRPr lang="en-VN" sz="1400"/>
          </a:p>
          <a:p>
            <a:pPr>
              <a:spcBef>
                <a:spcPts val="400"/>
              </a:spcBef>
              <a:spcAft>
                <a:spcPts val="400"/>
              </a:spcAft>
            </a:pPr>
            <a:endParaRPr lang="en-VN" sz="1400"/>
          </a:p>
          <a:p>
            <a:pPr>
              <a:spcBef>
                <a:spcPts val="400"/>
              </a:spcBef>
              <a:spcAft>
                <a:spcPts val="400"/>
              </a:spcAft>
            </a:pPr>
            <a:endParaRPr lang="en-VN" sz="1400"/>
          </a:p>
          <a:p>
            <a:pPr>
              <a:spcBef>
                <a:spcPts val="400"/>
              </a:spcBef>
              <a:spcAft>
                <a:spcPts val="400"/>
              </a:spcAft>
            </a:pPr>
            <a:endParaRPr lang="en-VN" sz="1400"/>
          </a:p>
        </p:txBody>
      </p:sp>
      <p:sp>
        <p:nvSpPr>
          <p:cNvPr id="4" name="Rectangle 3">
            <a:extLst>
              <a:ext uri="{FF2B5EF4-FFF2-40B4-BE49-F238E27FC236}">
                <a16:creationId xmlns:a16="http://schemas.microsoft.com/office/drawing/2014/main" id="{650018CB-133F-1644-BB93-460D9B85311B}"/>
              </a:ext>
            </a:extLst>
          </p:cNvPr>
          <p:cNvSpPr/>
          <p:nvPr/>
        </p:nvSpPr>
        <p:spPr>
          <a:xfrm>
            <a:off x="0" y="2230449"/>
            <a:ext cx="4764704" cy="2210413"/>
          </a:xfrm>
          <a:prstGeom prst="rect">
            <a:avLst/>
          </a:prstGeom>
          <a:solidFill>
            <a:schemeClr val="bg2"/>
          </a:solidFill>
        </p:spPr>
        <p:txBody>
          <a:bodyPr wrap="square">
            <a:spAutoFit/>
          </a:bodyPr>
          <a:lstStyle/>
          <a:p>
            <a:pPr>
              <a:lnSpc>
                <a:spcPct val="120000"/>
              </a:lnSpc>
            </a:pPr>
            <a:r>
              <a:rPr lang="en-US" sz="1050">
                <a:solidFill>
                  <a:srgbClr val="D4D4D4"/>
                </a:solidFill>
                <a:latin typeface="RobotoMono Nerd Font" pitchFamily="2" charset="0"/>
                <a:ea typeface="RobotoMono Nerd Font" pitchFamily="2" charset="0"/>
              </a:rPr>
              <a:t>@</a:t>
            </a:r>
            <a:r>
              <a:rPr lang="en-US" sz="1050">
                <a:solidFill>
                  <a:srgbClr val="4EC9B0"/>
                </a:solidFill>
                <a:latin typeface="RobotoMono Nerd Font" pitchFamily="2" charset="0"/>
                <a:ea typeface="RobotoMono Nerd Font" pitchFamily="2" charset="0"/>
              </a:rPr>
              <a:t>Data</a:t>
            </a:r>
            <a:endParaRPr lang="en-US" sz="1050">
              <a:solidFill>
                <a:srgbClr val="D4D4D4"/>
              </a:solidFill>
              <a:latin typeface="RobotoMono Nerd Font" pitchFamily="2" charset="0"/>
              <a:ea typeface="RobotoMono Nerd Font" pitchFamily="2" charset="0"/>
            </a:endParaRPr>
          </a:p>
          <a:p>
            <a:pPr>
              <a:lnSpc>
                <a:spcPct val="120000"/>
              </a:lnSpc>
            </a:pPr>
            <a:r>
              <a:rPr lang="en-US" sz="1050">
                <a:solidFill>
                  <a:srgbClr val="D4D4D4"/>
                </a:solidFill>
                <a:latin typeface="RobotoMono Nerd Font" pitchFamily="2" charset="0"/>
                <a:ea typeface="RobotoMono Nerd Font" pitchFamily="2" charset="0"/>
              </a:rPr>
              <a:t>@</a:t>
            </a:r>
            <a:r>
              <a:rPr lang="en-US" sz="1050">
                <a:solidFill>
                  <a:srgbClr val="4EC9B0"/>
                </a:solidFill>
                <a:latin typeface="RobotoMono Nerd Font" pitchFamily="2" charset="0"/>
                <a:ea typeface="RobotoMono Nerd Font" pitchFamily="2" charset="0"/>
              </a:rPr>
              <a:t>Table</a:t>
            </a:r>
            <a:r>
              <a:rPr lang="en-US" sz="1050">
                <a:solidFill>
                  <a:srgbClr val="D4D4D4"/>
                </a:solidFill>
                <a:latin typeface="RobotoMono Nerd Font" pitchFamily="2" charset="0"/>
                <a:ea typeface="RobotoMono Nerd Font" pitchFamily="2" charset="0"/>
              </a:rPr>
              <a:t>(name=</a:t>
            </a:r>
            <a:r>
              <a:rPr lang="en-US" sz="1050">
                <a:solidFill>
                  <a:srgbClr val="CE9178"/>
                </a:solidFill>
                <a:latin typeface="RobotoMono Nerd Font" pitchFamily="2" charset="0"/>
                <a:ea typeface="RobotoMono Nerd Font" pitchFamily="2" charset="0"/>
              </a:rPr>
              <a:t>"naturalperson"</a:t>
            </a:r>
            <a:r>
              <a:rPr lang="en-US" sz="1050">
                <a:solidFill>
                  <a:srgbClr val="D4D4D4"/>
                </a:solidFill>
                <a:latin typeface="RobotoMono Nerd Font" pitchFamily="2" charset="0"/>
                <a:ea typeface="RobotoMono Nerd Font" pitchFamily="2" charset="0"/>
              </a:rPr>
              <a:t>)</a:t>
            </a:r>
          </a:p>
          <a:p>
            <a:pPr>
              <a:lnSpc>
                <a:spcPct val="120000"/>
              </a:lnSpc>
            </a:pPr>
            <a:r>
              <a:rPr lang="en-US" sz="1050">
                <a:solidFill>
                  <a:srgbClr val="D4D4D4"/>
                </a:solidFill>
                <a:latin typeface="RobotoMono Nerd Font" pitchFamily="2" charset="0"/>
                <a:ea typeface="RobotoMono Nerd Font" pitchFamily="2" charset="0"/>
              </a:rPr>
              <a:t>@</a:t>
            </a:r>
            <a:r>
              <a:rPr lang="en-US" sz="1050">
                <a:solidFill>
                  <a:srgbClr val="4EC9B0"/>
                </a:solidFill>
                <a:latin typeface="RobotoMono Nerd Font" pitchFamily="2" charset="0"/>
                <a:ea typeface="RobotoMono Nerd Font" pitchFamily="2" charset="0"/>
              </a:rPr>
              <a:t>Entity</a:t>
            </a:r>
            <a:r>
              <a:rPr lang="en-US" sz="1050">
                <a:solidFill>
                  <a:srgbClr val="D4D4D4"/>
                </a:solidFill>
                <a:latin typeface="RobotoMono Nerd Font" pitchFamily="2" charset="0"/>
                <a:ea typeface="RobotoMono Nerd Font" pitchFamily="2" charset="0"/>
              </a:rPr>
              <a:t>(name=</a:t>
            </a:r>
            <a:r>
              <a:rPr lang="en-US" sz="1050">
                <a:solidFill>
                  <a:srgbClr val="CE9178"/>
                </a:solidFill>
                <a:latin typeface="RobotoMono Nerd Font" pitchFamily="2" charset="0"/>
                <a:ea typeface="RobotoMono Nerd Font" pitchFamily="2" charset="0"/>
              </a:rPr>
              <a:t>"naturalperson"</a:t>
            </a:r>
            <a:r>
              <a:rPr lang="en-US" sz="1050">
                <a:solidFill>
                  <a:srgbClr val="D4D4D4"/>
                </a:solidFill>
                <a:latin typeface="RobotoMono Nerd Font" pitchFamily="2" charset="0"/>
                <a:ea typeface="RobotoMono Nerd Font" pitchFamily="2" charset="0"/>
              </a:rPr>
              <a:t>)</a:t>
            </a:r>
          </a:p>
          <a:p>
            <a:pPr>
              <a:lnSpc>
                <a:spcPct val="120000"/>
              </a:lnSpc>
            </a:pPr>
            <a:r>
              <a:rPr lang="en-US" sz="1050">
                <a:solidFill>
                  <a:srgbClr val="4EC9B0"/>
                </a:solidFill>
                <a:latin typeface="RobotoMono Nerd Font" pitchFamily="2" charset="0"/>
                <a:ea typeface="RobotoMono Nerd Font" pitchFamily="2" charset="0"/>
              </a:rPr>
              <a:t>@NoArgsConstructor</a:t>
            </a:r>
            <a:endParaRPr lang="en-US" sz="1050">
              <a:solidFill>
                <a:srgbClr val="D4D4D4"/>
              </a:solidFill>
              <a:latin typeface="RobotoMono Nerd Font" pitchFamily="2" charset="0"/>
              <a:ea typeface="RobotoMono Nerd Font" pitchFamily="2" charset="0"/>
            </a:endParaRPr>
          </a:p>
          <a:p>
            <a:pPr>
              <a:lnSpc>
                <a:spcPct val="120000"/>
              </a:lnSpc>
            </a:pPr>
            <a:r>
              <a:rPr lang="en-US" sz="1050">
                <a:solidFill>
                  <a:srgbClr val="569CD6"/>
                </a:solidFill>
                <a:latin typeface="RobotoMono Nerd Font" pitchFamily="2" charset="0"/>
                <a:ea typeface="RobotoMono Nerd Font" pitchFamily="2" charset="0"/>
              </a:rPr>
              <a:t>public</a:t>
            </a:r>
            <a:r>
              <a:rPr lang="en-US" sz="1050">
                <a:solidFill>
                  <a:srgbClr val="D4D4D4"/>
                </a:solidFill>
                <a:latin typeface="RobotoMono Nerd Font" pitchFamily="2" charset="0"/>
                <a:ea typeface="RobotoMono Nerd Font" pitchFamily="2" charset="0"/>
              </a:rPr>
              <a:t> </a:t>
            </a:r>
            <a:r>
              <a:rPr lang="en-US" sz="1050">
                <a:solidFill>
                  <a:srgbClr val="569CD6"/>
                </a:solidFill>
                <a:latin typeface="RobotoMono Nerd Font" pitchFamily="2" charset="0"/>
                <a:ea typeface="RobotoMono Nerd Font" pitchFamily="2" charset="0"/>
              </a:rPr>
              <a:t>class</a:t>
            </a:r>
            <a:r>
              <a:rPr lang="en-US" sz="1050">
                <a:solidFill>
                  <a:srgbClr val="D4D4D4"/>
                </a:solidFill>
                <a:latin typeface="RobotoMono Nerd Font" pitchFamily="2" charset="0"/>
                <a:ea typeface="RobotoMono Nerd Font" pitchFamily="2" charset="0"/>
              </a:rPr>
              <a:t> </a:t>
            </a:r>
            <a:r>
              <a:rPr lang="en-US" sz="1050">
                <a:solidFill>
                  <a:srgbClr val="4EC9B0"/>
                </a:solidFill>
                <a:latin typeface="RobotoMono Nerd Font" pitchFamily="2" charset="0"/>
                <a:ea typeface="RobotoMono Nerd Font" pitchFamily="2" charset="0"/>
              </a:rPr>
              <a:t>Person</a:t>
            </a:r>
            <a:r>
              <a:rPr lang="en-US" sz="1050">
                <a:solidFill>
                  <a:srgbClr val="D4D4D4"/>
                </a:solidFill>
                <a:latin typeface="RobotoMono Nerd Font" pitchFamily="2" charset="0"/>
                <a:ea typeface="RobotoMono Nerd Font" pitchFamily="2" charset="0"/>
              </a:rPr>
              <a:t> {</a:t>
            </a:r>
          </a:p>
          <a:p>
            <a:pPr>
              <a:lnSpc>
                <a:spcPct val="120000"/>
              </a:lnSpc>
            </a:pPr>
            <a:r>
              <a:rPr lang="en-US" sz="1050">
                <a:solidFill>
                  <a:srgbClr val="D4D4D4"/>
                </a:solidFill>
                <a:latin typeface="RobotoMono Nerd Font" pitchFamily="2" charset="0"/>
                <a:ea typeface="RobotoMono Nerd Font" pitchFamily="2" charset="0"/>
              </a:rPr>
              <a:t>  @</a:t>
            </a:r>
            <a:r>
              <a:rPr lang="en-US" sz="1050">
                <a:solidFill>
                  <a:srgbClr val="4EC9B0"/>
                </a:solidFill>
                <a:latin typeface="RobotoMono Nerd Font" pitchFamily="2" charset="0"/>
                <a:ea typeface="RobotoMono Nerd Font" pitchFamily="2" charset="0"/>
              </a:rPr>
              <a:t>Id</a:t>
            </a:r>
            <a:r>
              <a:rPr lang="en-US" sz="1050">
                <a:solidFill>
                  <a:srgbClr val="D4D4D4"/>
                </a:solidFill>
                <a:latin typeface="RobotoMono Nerd Font" pitchFamily="2" charset="0"/>
                <a:ea typeface="RobotoMono Nerd Font" pitchFamily="2" charset="0"/>
              </a:rPr>
              <a:t> @</a:t>
            </a:r>
            <a:r>
              <a:rPr lang="en-US" sz="1050">
                <a:solidFill>
                  <a:srgbClr val="4EC9B0"/>
                </a:solidFill>
                <a:latin typeface="RobotoMono Nerd Font" pitchFamily="2" charset="0"/>
                <a:ea typeface="RobotoMono Nerd Font" pitchFamily="2" charset="0"/>
              </a:rPr>
              <a:t>GeneratedValue</a:t>
            </a:r>
            <a:r>
              <a:rPr lang="en-US" sz="1050">
                <a:solidFill>
                  <a:srgbClr val="D4D4D4"/>
                </a:solidFill>
                <a:latin typeface="RobotoMono Nerd Font" pitchFamily="2" charset="0"/>
                <a:ea typeface="RobotoMono Nerd Font" pitchFamily="2" charset="0"/>
              </a:rPr>
              <a:t>(</a:t>
            </a:r>
            <a:r>
              <a:rPr lang="en-US" sz="1050">
                <a:solidFill>
                  <a:srgbClr val="DCDCAA"/>
                </a:solidFill>
                <a:latin typeface="RobotoMono Nerd Font" pitchFamily="2" charset="0"/>
                <a:ea typeface="RobotoMono Nerd Font" pitchFamily="2" charset="0"/>
              </a:rPr>
              <a:t>strategy</a:t>
            </a:r>
            <a:r>
              <a:rPr lang="en-US" sz="1050">
                <a:solidFill>
                  <a:srgbClr val="D4D4D4"/>
                </a:solidFill>
                <a:latin typeface="RobotoMono Nerd Font" pitchFamily="2" charset="0"/>
                <a:ea typeface="RobotoMono Nerd Font" pitchFamily="2" charset="0"/>
              </a:rPr>
              <a:t> = </a:t>
            </a:r>
            <a:r>
              <a:rPr lang="en-US" sz="1050">
                <a:solidFill>
                  <a:srgbClr val="4EC9B0"/>
                </a:solidFill>
                <a:latin typeface="RobotoMono Nerd Font" pitchFamily="2" charset="0"/>
                <a:ea typeface="RobotoMono Nerd Font" pitchFamily="2" charset="0"/>
              </a:rPr>
              <a:t>GenerationType</a:t>
            </a:r>
            <a:r>
              <a:rPr lang="en-US" sz="1050">
                <a:solidFill>
                  <a:srgbClr val="D4D4D4"/>
                </a:solidFill>
                <a:latin typeface="RobotoMono Nerd Font" pitchFamily="2" charset="0"/>
                <a:ea typeface="RobotoMono Nerd Font" pitchFamily="2" charset="0"/>
              </a:rPr>
              <a:t>.</a:t>
            </a:r>
            <a:r>
              <a:rPr lang="en-US" sz="1050">
                <a:solidFill>
                  <a:srgbClr val="4FC1FF"/>
                </a:solidFill>
                <a:latin typeface="RobotoMono Nerd Font" pitchFamily="2" charset="0"/>
                <a:ea typeface="RobotoMono Nerd Font" pitchFamily="2" charset="0"/>
              </a:rPr>
              <a:t>IDENTITY</a:t>
            </a:r>
            <a:r>
              <a:rPr lang="en-US" sz="1050">
                <a:solidFill>
                  <a:srgbClr val="D4D4D4"/>
                </a:solidFill>
                <a:latin typeface="RobotoMono Nerd Font" pitchFamily="2" charset="0"/>
                <a:ea typeface="RobotoMono Nerd Font" pitchFamily="2" charset="0"/>
              </a:rPr>
              <a:t>)</a:t>
            </a:r>
          </a:p>
          <a:p>
            <a:pPr>
              <a:lnSpc>
                <a:spcPct val="120000"/>
              </a:lnSpc>
            </a:pPr>
            <a:r>
              <a:rPr lang="en-US" sz="1050">
                <a:solidFill>
                  <a:srgbClr val="569CD6"/>
                </a:solidFill>
                <a:latin typeface="RobotoMono Nerd Font" pitchFamily="2" charset="0"/>
                <a:ea typeface="RobotoMono Nerd Font" pitchFamily="2" charset="0"/>
              </a:rPr>
              <a:t>  private</a:t>
            </a:r>
            <a:r>
              <a:rPr lang="en-US" sz="1050">
                <a:solidFill>
                  <a:srgbClr val="D4D4D4"/>
                </a:solidFill>
                <a:latin typeface="RobotoMono Nerd Font" pitchFamily="2" charset="0"/>
                <a:ea typeface="RobotoMono Nerd Font" pitchFamily="2" charset="0"/>
              </a:rPr>
              <a:t> </a:t>
            </a:r>
            <a:r>
              <a:rPr lang="en-US" sz="1050">
                <a:solidFill>
                  <a:srgbClr val="4EC9B0"/>
                </a:solidFill>
                <a:latin typeface="RobotoMono Nerd Font" pitchFamily="2" charset="0"/>
                <a:ea typeface="RobotoMono Nerd Font" pitchFamily="2" charset="0"/>
              </a:rPr>
              <a:t>Long</a:t>
            </a:r>
            <a:r>
              <a:rPr lang="en-US" sz="1050">
                <a:solidFill>
                  <a:srgbClr val="D4D4D4"/>
                </a:solidFill>
                <a:latin typeface="RobotoMono Nerd Font" pitchFamily="2" charset="0"/>
                <a:ea typeface="RobotoMono Nerd Font" pitchFamily="2" charset="0"/>
              </a:rPr>
              <a:t> </a:t>
            </a:r>
            <a:r>
              <a:rPr lang="en-US" sz="1050">
                <a:solidFill>
                  <a:srgbClr val="9CDCFE"/>
                </a:solidFill>
                <a:latin typeface="RobotoMono Nerd Font" pitchFamily="2" charset="0"/>
                <a:ea typeface="RobotoMono Nerd Font" pitchFamily="2" charset="0"/>
              </a:rPr>
              <a:t>id</a:t>
            </a:r>
            <a:r>
              <a:rPr lang="en-US" sz="1050">
                <a:solidFill>
                  <a:srgbClr val="D4D4D4"/>
                </a:solidFill>
                <a:latin typeface="RobotoMono Nerd Font" pitchFamily="2" charset="0"/>
                <a:ea typeface="RobotoMono Nerd Font" pitchFamily="2" charset="0"/>
              </a:rPr>
              <a:t>;</a:t>
            </a:r>
          </a:p>
          <a:p>
            <a:pPr>
              <a:lnSpc>
                <a:spcPct val="120000"/>
              </a:lnSpc>
            </a:pPr>
            <a:br>
              <a:rPr lang="en-US" sz="1050">
                <a:solidFill>
                  <a:srgbClr val="D4D4D4"/>
                </a:solidFill>
                <a:latin typeface="RobotoMono Nerd Font" pitchFamily="2" charset="0"/>
                <a:ea typeface="RobotoMono Nerd Font" pitchFamily="2" charset="0"/>
              </a:rPr>
            </a:br>
            <a:r>
              <a:rPr lang="en-US" sz="1050">
                <a:solidFill>
                  <a:srgbClr val="D4D4D4"/>
                </a:solidFill>
                <a:latin typeface="RobotoMono Nerd Font" pitchFamily="2" charset="0"/>
                <a:ea typeface="RobotoMono Nerd Font" pitchFamily="2" charset="0"/>
              </a:rPr>
              <a:t>  @</a:t>
            </a:r>
            <a:r>
              <a:rPr lang="en-US" sz="1050">
                <a:solidFill>
                  <a:srgbClr val="4EC9B0"/>
                </a:solidFill>
                <a:latin typeface="RobotoMono Nerd Font" pitchFamily="2" charset="0"/>
                <a:ea typeface="RobotoMono Nerd Font" pitchFamily="2" charset="0"/>
              </a:rPr>
              <a:t>NaturalId</a:t>
            </a:r>
            <a:endParaRPr lang="en-US" sz="1050">
              <a:solidFill>
                <a:srgbClr val="D4D4D4"/>
              </a:solidFill>
              <a:latin typeface="RobotoMono Nerd Font" pitchFamily="2" charset="0"/>
              <a:ea typeface="RobotoMono Nerd Font" pitchFamily="2" charset="0"/>
            </a:endParaRPr>
          </a:p>
          <a:p>
            <a:pPr>
              <a:lnSpc>
                <a:spcPct val="120000"/>
              </a:lnSpc>
            </a:pPr>
            <a:r>
              <a:rPr lang="en-US" sz="1050">
                <a:solidFill>
                  <a:srgbClr val="569CD6"/>
                </a:solidFill>
                <a:latin typeface="RobotoMono Nerd Font" pitchFamily="2" charset="0"/>
                <a:ea typeface="RobotoMono Nerd Font" pitchFamily="2" charset="0"/>
              </a:rPr>
              <a:t>  private</a:t>
            </a:r>
            <a:r>
              <a:rPr lang="en-US" sz="1050">
                <a:solidFill>
                  <a:srgbClr val="D4D4D4"/>
                </a:solidFill>
                <a:latin typeface="RobotoMono Nerd Font" pitchFamily="2" charset="0"/>
                <a:ea typeface="RobotoMono Nerd Font" pitchFamily="2" charset="0"/>
              </a:rPr>
              <a:t> </a:t>
            </a:r>
            <a:r>
              <a:rPr lang="en-US" sz="1050">
                <a:solidFill>
                  <a:srgbClr val="4EC9B0"/>
                </a:solidFill>
                <a:latin typeface="RobotoMono Nerd Font" pitchFamily="2" charset="0"/>
                <a:ea typeface="RobotoMono Nerd Font" pitchFamily="2" charset="0"/>
              </a:rPr>
              <a:t>String</a:t>
            </a:r>
            <a:r>
              <a:rPr lang="en-US" sz="1050">
                <a:solidFill>
                  <a:srgbClr val="D4D4D4"/>
                </a:solidFill>
                <a:latin typeface="RobotoMono Nerd Font" pitchFamily="2" charset="0"/>
                <a:ea typeface="RobotoMono Nerd Font" pitchFamily="2" charset="0"/>
              </a:rPr>
              <a:t> </a:t>
            </a:r>
            <a:r>
              <a:rPr lang="en-US" sz="1050">
                <a:solidFill>
                  <a:srgbClr val="9CDCFE"/>
                </a:solidFill>
                <a:latin typeface="RobotoMono Nerd Font" pitchFamily="2" charset="0"/>
                <a:ea typeface="RobotoMono Nerd Font" pitchFamily="2" charset="0"/>
              </a:rPr>
              <a:t>email</a:t>
            </a:r>
            <a:r>
              <a:rPr lang="en-US" sz="1050">
                <a:solidFill>
                  <a:srgbClr val="D4D4D4"/>
                </a:solidFill>
                <a:latin typeface="RobotoMono Nerd Font" pitchFamily="2" charset="0"/>
                <a:ea typeface="RobotoMono Nerd Font" pitchFamily="2" charset="0"/>
              </a:rPr>
              <a:t>;</a:t>
            </a:r>
          </a:p>
          <a:p>
            <a:pPr>
              <a:lnSpc>
                <a:spcPct val="120000"/>
              </a:lnSpc>
            </a:pPr>
            <a:r>
              <a:rPr lang="en-US" sz="1050">
                <a:solidFill>
                  <a:srgbClr val="D4D4D4"/>
                </a:solidFill>
                <a:latin typeface="RobotoMono Nerd Font" pitchFamily="2" charset="0"/>
                <a:ea typeface="RobotoMono Nerd Font" pitchFamily="2" charset="0"/>
              </a:rPr>
              <a:t>}</a:t>
            </a:r>
          </a:p>
        </p:txBody>
      </p:sp>
      <p:sp>
        <p:nvSpPr>
          <p:cNvPr id="5" name="Rectangle 4">
            <a:extLst>
              <a:ext uri="{FF2B5EF4-FFF2-40B4-BE49-F238E27FC236}">
                <a16:creationId xmlns:a16="http://schemas.microsoft.com/office/drawing/2014/main" id="{E396F04F-4613-D74B-ACDA-84C5693A5BD2}"/>
              </a:ext>
            </a:extLst>
          </p:cNvPr>
          <p:cNvSpPr/>
          <p:nvPr/>
        </p:nvSpPr>
        <p:spPr>
          <a:xfrm>
            <a:off x="4787375" y="2606514"/>
            <a:ext cx="4572000" cy="1277273"/>
          </a:xfrm>
          <a:prstGeom prst="rect">
            <a:avLst/>
          </a:prstGeom>
        </p:spPr>
        <p:txBody>
          <a:bodyPr>
            <a:spAutoFit/>
          </a:bodyPr>
          <a:lstStyle/>
          <a:p>
            <a:r>
              <a:rPr lang="en-US" sz="1100" b="1">
                <a:solidFill>
                  <a:schemeClr val="bg2">
                    <a:lumMod val="75000"/>
                    <a:lumOff val="25000"/>
                  </a:schemeClr>
                </a:solidFill>
                <a:effectLst/>
                <a:latin typeface="Menlo" panose="020B0609030804020204" pitchFamily="49" charset="0"/>
              </a:rPr>
              <a:t>CREATE</a:t>
            </a:r>
            <a:r>
              <a:rPr lang="en-US" sz="1100">
                <a:solidFill>
                  <a:schemeClr val="bg2">
                    <a:lumMod val="75000"/>
                    <a:lumOff val="25000"/>
                  </a:schemeClr>
                </a:solidFill>
                <a:effectLst/>
                <a:latin typeface="Menlo" panose="020B0609030804020204" pitchFamily="49" charset="0"/>
              </a:rPr>
              <a:t> </a:t>
            </a:r>
            <a:r>
              <a:rPr lang="en-US" sz="1100" b="1">
                <a:solidFill>
                  <a:schemeClr val="bg2">
                    <a:lumMod val="75000"/>
                    <a:lumOff val="25000"/>
                  </a:schemeClr>
                </a:solidFill>
                <a:effectLst/>
                <a:latin typeface="Menlo" panose="020B0609030804020204" pitchFamily="49" charset="0"/>
              </a:rPr>
              <a:t>TABLE</a:t>
            </a:r>
            <a:r>
              <a:rPr lang="en-US" sz="1100">
                <a:solidFill>
                  <a:schemeClr val="bg2">
                    <a:lumMod val="75000"/>
                    <a:lumOff val="25000"/>
                  </a:schemeClr>
                </a:solidFill>
                <a:effectLst/>
                <a:latin typeface="Menlo" panose="020B0609030804020204" pitchFamily="49" charset="0"/>
              </a:rPr>
              <a:t> public.naturalperson (</a:t>
            </a:r>
          </a:p>
          <a:p>
            <a:r>
              <a:rPr lang="en-US" sz="1100">
                <a:solidFill>
                  <a:schemeClr val="bg2">
                    <a:lumMod val="75000"/>
                    <a:lumOff val="25000"/>
                  </a:schemeClr>
                </a:solidFill>
                <a:latin typeface="Menlo" panose="020B0609030804020204" pitchFamily="49" charset="0"/>
              </a:rPr>
              <a:t>id </a:t>
            </a:r>
            <a:r>
              <a:rPr lang="en-US" sz="1100" b="1">
                <a:solidFill>
                  <a:schemeClr val="bg2">
                    <a:lumMod val="75000"/>
                    <a:lumOff val="25000"/>
                  </a:schemeClr>
                </a:solidFill>
                <a:effectLst/>
                <a:latin typeface="Menlo" panose="020B0609030804020204" pitchFamily="49" charset="0"/>
              </a:rPr>
              <a:t>int8</a:t>
            </a:r>
            <a:r>
              <a:rPr lang="en-US" sz="1100">
                <a:solidFill>
                  <a:schemeClr val="bg2">
                    <a:lumMod val="75000"/>
                    <a:lumOff val="25000"/>
                  </a:schemeClr>
                </a:solidFill>
                <a:latin typeface="Menlo" panose="020B0609030804020204" pitchFamily="49" charset="0"/>
              </a:rPr>
              <a:t> </a:t>
            </a:r>
            <a:r>
              <a:rPr lang="en-US" sz="1100" b="1">
                <a:solidFill>
                  <a:schemeClr val="bg2">
                    <a:lumMod val="75000"/>
                    <a:lumOff val="25000"/>
                  </a:schemeClr>
                </a:solidFill>
                <a:effectLst/>
                <a:latin typeface="Menlo" panose="020B0609030804020204" pitchFamily="49" charset="0"/>
              </a:rPr>
              <a:t>NOT</a:t>
            </a:r>
            <a:r>
              <a:rPr lang="en-US" sz="1100">
                <a:solidFill>
                  <a:schemeClr val="bg2">
                    <a:lumMod val="75000"/>
                    <a:lumOff val="25000"/>
                  </a:schemeClr>
                </a:solidFill>
                <a:latin typeface="Menlo" panose="020B0609030804020204" pitchFamily="49" charset="0"/>
              </a:rPr>
              <a:t> </a:t>
            </a:r>
            <a:r>
              <a:rPr lang="en-US" sz="1100" b="1">
                <a:solidFill>
                  <a:schemeClr val="bg2">
                    <a:lumMod val="75000"/>
                    <a:lumOff val="25000"/>
                  </a:schemeClr>
                </a:solidFill>
                <a:effectLst/>
                <a:latin typeface="Menlo" panose="020B0609030804020204" pitchFamily="49" charset="0"/>
              </a:rPr>
              <a:t>NULL</a:t>
            </a:r>
            <a:r>
              <a:rPr lang="en-US" sz="1100">
                <a:solidFill>
                  <a:schemeClr val="bg2">
                    <a:lumMod val="75000"/>
                    <a:lumOff val="25000"/>
                  </a:schemeClr>
                </a:solidFill>
                <a:latin typeface="Menlo" panose="020B0609030804020204" pitchFamily="49" charset="0"/>
              </a:rPr>
              <a:t> </a:t>
            </a:r>
            <a:r>
              <a:rPr lang="en-US" sz="1100" b="1">
                <a:solidFill>
                  <a:schemeClr val="bg2">
                    <a:lumMod val="75000"/>
                    <a:lumOff val="25000"/>
                  </a:schemeClr>
                </a:solidFill>
                <a:effectLst/>
                <a:latin typeface="Menlo" panose="020B0609030804020204" pitchFamily="49" charset="0"/>
              </a:rPr>
              <a:t>GENERATED</a:t>
            </a:r>
            <a:r>
              <a:rPr lang="en-US" sz="1100">
                <a:solidFill>
                  <a:schemeClr val="bg2">
                    <a:lumMod val="75000"/>
                    <a:lumOff val="25000"/>
                  </a:schemeClr>
                </a:solidFill>
                <a:latin typeface="Menlo" panose="020B0609030804020204" pitchFamily="49" charset="0"/>
              </a:rPr>
              <a:t> </a:t>
            </a:r>
            <a:r>
              <a:rPr lang="en-US" sz="1100" b="1">
                <a:solidFill>
                  <a:schemeClr val="bg2">
                    <a:lumMod val="75000"/>
                    <a:lumOff val="25000"/>
                  </a:schemeClr>
                </a:solidFill>
                <a:effectLst/>
                <a:latin typeface="Menlo" panose="020B0609030804020204" pitchFamily="49" charset="0"/>
              </a:rPr>
              <a:t>BY</a:t>
            </a:r>
            <a:r>
              <a:rPr lang="en-US" sz="1100">
                <a:solidFill>
                  <a:schemeClr val="bg2">
                    <a:lumMod val="75000"/>
                    <a:lumOff val="25000"/>
                  </a:schemeClr>
                </a:solidFill>
                <a:latin typeface="Menlo" panose="020B0609030804020204" pitchFamily="49" charset="0"/>
              </a:rPr>
              <a:t> </a:t>
            </a:r>
            <a:r>
              <a:rPr lang="en-US" sz="1100" b="1">
                <a:solidFill>
                  <a:schemeClr val="bg2">
                    <a:lumMod val="75000"/>
                    <a:lumOff val="25000"/>
                  </a:schemeClr>
                </a:solidFill>
                <a:effectLst/>
                <a:latin typeface="Menlo" panose="020B0609030804020204" pitchFamily="49" charset="0"/>
              </a:rPr>
              <a:t>DEFAULT</a:t>
            </a:r>
            <a:r>
              <a:rPr lang="en-US" sz="1100">
                <a:solidFill>
                  <a:schemeClr val="bg2">
                    <a:lumMod val="75000"/>
                    <a:lumOff val="25000"/>
                  </a:schemeClr>
                </a:solidFill>
                <a:latin typeface="Menlo" panose="020B0609030804020204" pitchFamily="49" charset="0"/>
              </a:rPr>
              <a:t> </a:t>
            </a:r>
            <a:r>
              <a:rPr lang="en-US" sz="1100" b="1">
                <a:solidFill>
                  <a:schemeClr val="bg2">
                    <a:lumMod val="75000"/>
                    <a:lumOff val="25000"/>
                  </a:schemeClr>
                </a:solidFill>
                <a:effectLst/>
                <a:latin typeface="Menlo" panose="020B0609030804020204" pitchFamily="49" charset="0"/>
              </a:rPr>
              <a:t>AS</a:t>
            </a:r>
            <a:r>
              <a:rPr lang="en-US" sz="1100">
                <a:solidFill>
                  <a:schemeClr val="bg2">
                    <a:lumMod val="75000"/>
                    <a:lumOff val="25000"/>
                  </a:schemeClr>
                </a:solidFill>
                <a:latin typeface="Menlo" panose="020B0609030804020204" pitchFamily="49" charset="0"/>
              </a:rPr>
              <a:t> </a:t>
            </a:r>
            <a:r>
              <a:rPr lang="en-US" sz="1100" b="1">
                <a:solidFill>
                  <a:schemeClr val="bg2">
                    <a:lumMod val="75000"/>
                    <a:lumOff val="25000"/>
                  </a:schemeClr>
                </a:solidFill>
                <a:effectLst/>
                <a:latin typeface="Menlo" panose="020B0609030804020204" pitchFamily="49" charset="0"/>
              </a:rPr>
              <a:t>IDENTITY</a:t>
            </a:r>
            <a:r>
              <a:rPr lang="en-US" sz="1100">
                <a:solidFill>
                  <a:schemeClr val="bg2">
                    <a:lumMod val="75000"/>
                    <a:lumOff val="25000"/>
                  </a:schemeClr>
                </a:solidFill>
                <a:latin typeface="Menlo" panose="020B0609030804020204" pitchFamily="49" charset="0"/>
              </a:rPr>
              <a:t>,</a:t>
            </a:r>
            <a:endParaRPr lang="en-US" sz="1100">
              <a:solidFill>
                <a:schemeClr val="bg2">
                  <a:lumMod val="75000"/>
                  <a:lumOff val="25000"/>
                </a:schemeClr>
              </a:solidFill>
              <a:effectLst/>
              <a:latin typeface="Menlo" panose="020B0609030804020204" pitchFamily="49" charset="0"/>
            </a:endParaRPr>
          </a:p>
          <a:p>
            <a:r>
              <a:rPr lang="en-US" sz="1100">
                <a:solidFill>
                  <a:schemeClr val="bg2">
                    <a:lumMod val="75000"/>
                    <a:lumOff val="25000"/>
                  </a:schemeClr>
                </a:solidFill>
                <a:effectLst/>
                <a:latin typeface="Menlo" panose="020B0609030804020204" pitchFamily="49" charset="0"/>
              </a:rPr>
              <a:t>email </a:t>
            </a:r>
            <a:r>
              <a:rPr lang="en-US" sz="1100" b="1">
                <a:solidFill>
                  <a:schemeClr val="bg2">
                    <a:lumMod val="75000"/>
                    <a:lumOff val="25000"/>
                  </a:schemeClr>
                </a:solidFill>
                <a:effectLst/>
                <a:latin typeface="Menlo" panose="020B0609030804020204" pitchFamily="49" charset="0"/>
              </a:rPr>
              <a:t>varchar</a:t>
            </a:r>
            <a:r>
              <a:rPr lang="en-US" sz="1100">
                <a:solidFill>
                  <a:schemeClr val="bg2">
                    <a:lumMod val="75000"/>
                    <a:lumOff val="25000"/>
                  </a:schemeClr>
                </a:solidFill>
                <a:effectLst/>
                <a:latin typeface="Menlo" panose="020B0609030804020204" pitchFamily="49" charset="0"/>
              </a:rPr>
              <a:t>(255) </a:t>
            </a:r>
            <a:r>
              <a:rPr lang="en-US" sz="1100" b="1">
                <a:solidFill>
                  <a:schemeClr val="bg2">
                    <a:lumMod val="75000"/>
                    <a:lumOff val="25000"/>
                  </a:schemeClr>
                </a:solidFill>
                <a:effectLst/>
                <a:latin typeface="Menlo" panose="020B0609030804020204" pitchFamily="49" charset="0"/>
              </a:rPr>
              <a:t>NULL</a:t>
            </a:r>
            <a:r>
              <a:rPr lang="en-US" sz="1100">
                <a:solidFill>
                  <a:schemeClr val="bg2">
                    <a:lumMod val="75000"/>
                    <a:lumOff val="25000"/>
                  </a:schemeClr>
                </a:solidFill>
                <a:effectLst/>
                <a:latin typeface="Menlo" panose="020B0609030804020204" pitchFamily="49" charset="0"/>
              </a:rPr>
              <a:t>,</a:t>
            </a:r>
          </a:p>
          <a:p>
            <a:r>
              <a:rPr lang="en-US" sz="1100" b="1">
                <a:solidFill>
                  <a:schemeClr val="bg2">
                    <a:lumMod val="75000"/>
                    <a:lumOff val="25000"/>
                  </a:schemeClr>
                </a:solidFill>
                <a:effectLst/>
                <a:latin typeface="Menlo" panose="020B0609030804020204" pitchFamily="49" charset="0"/>
              </a:rPr>
              <a:t>CONSTRAINT</a:t>
            </a:r>
            <a:r>
              <a:rPr lang="en-US" sz="1100">
                <a:solidFill>
                  <a:schemeClr val="bg2">
                    <a:lumMod val="75000"/>
                    <a:lumOff val="25000"/>
                  </a:schemeClr>
                </a:solidFill>
                <a:effectLst/>
                <a:latin typeface="Menlo" panose="020B0609030804020204" pitchFamily="49" charset="0"/>
              </a:rPr>
              <a:t> naturalperson_pkey </a:t>
            </a:r>
            <a:r>
              <a:rPr lang="en-US" sz="1100" b="1">
                <a:solidFill>
                  <a:schemeClr val="bg2">
                    <a:lumMod val="75000"/>
                    <a:lumOff val="25000"/>
                  </a:schemeClr>
                </a:solidFill>
                <a:effectLst/>
                <a:latin typeface="Menlo" panose="020B0609030804020204" pitchFamily="49" charset="0"/>
              </a:rPr>
              <a:t>PRIMARY</a:t>
            </a:r>
            <a:r>
              <a:rPr lang="en-US" sz="1100">
                <a:solidFill>
                  <a:schemeClr val="bg2">
                    <a:lumMod val="75000"/>
                    <a:lumOff val="25000"/>
                  </a:schemeClr>
                </a:solidFill>
                <a:effectLst/>
                <a:latin typeface="Menlo" panose="020B0609030804020204" pitchFamily="49" charset="0"/>
              </a:rPr>
              <a:t> </a:t>
            </a:r>
            <a:r>
              <a:rPr lang="en-US" sz="1100" b="1">
                <a:solidFill>
                  <a:schemeClr val="bg2">
                    <a:lumMod val="75000"/>
                    <a:lumOff val="25000"/>
                  </a:schemeClr>
                </a:solidFill>
                <a:effectLst/>
                <a:latin typeface="Menlo" panose="020B0609030804020204" pitchFamily="49" charset="0"/>
              </a:rPr>
              <a:t>KEY</a:t>
            </a:r>
            <a:r>
              <a:rPr lang="en-US" sz="1100">
                <a:solidFill>
                  <a:schemeClr val="bg2">
                    <a:lumMod val="75000"/>
                    <a:lumOff val="25000"/>
                  </a:schemeClr>
                </a:solidFill>
                <a:effectLst/>
                <a:latin typeface="Menlo" panose="020B0609030804020204" pitchFamily="49" charset="0"/>
              </a:rPr>
              <a:t> (id),</a:t>
            </a:r>
          </a:p>
          <a:p>
            <a:r>
              <a:rPr lang="en-US" sz="1100" b="1">
                <a:solidFill>
                  <a:srgbClr val="941100"/>
                </a:solidFill>
                <a:effectLst/>
                <a:latin typeface="Menlo" panose="020B0609030804020204" pitchFamily="49" charset="0"/>
              </a:rPr>
              <a:t>CONSTRAINT</a:t>
            </a:r>
            <a:r>
              <a:rPr lang="en-US" sz="1100">
                <a:effectLst/>
                <a:latin typeface="Menlo" panose="020B0609030804020204" pitchFamily="49" charset="0"/>
              </a:rPr>
              <a:t> uk_pc25mowwpr9v02qedmhxcffet </a:t>
            </a:r>
            <a:r>
              <a:rPr lang="en-US" sz="1100" b="1">
                <a:solidFill>
                  <a:srgbClr val="941100"/>
                </a:solidFill>
                <a:effectLst/>
                <a:latin typeface="Menlo" panose="020B0609030804020204" pitchFamily="49" charset="0"/>
              </a:rPr>
              <a:t>UNIQUE</a:t>
            </a:r>
            <a:r>
              <a:rPr lang="en-US" sz="1100">
                <a:effectLst/>
                <a:latin typeface="Menlo" panose="020B0609030804020204" pitchFamily="49" charset="0"/>
              </a:rPr>
              <a:t> (email)</a:t>
            </a:r>
          </a:p>
          <a:p>
            <a:r>
              <a:rPr lang="en-US" sz="1100">
                <a:effectLst/>
                <a:latin typeface="Menlo" panose="020B0609030804020204" pitchFamily="49" charset="0"/>
              </a:rPr>
              <a:t>)</a:t>
            </a:r>
            <a:r>
              <a:rPr lang="en-US" sz="1100">
                <a:solidFill>
                  <a:srgbClr val="FF2600"/>
                </a:solidFill>
                <a:effectLst/>
                <a:latin typeface="Menlo" panose="020B0609030804020204" pitchFamily="49" charset="0"/>
              </a:rPr>
              <a:t>;</a:t>
            </a:r>
            <a:endParaRPr lang="en-US" sz="1100">
              <a:effectLst/>
              <a:latin typeface="Menlo" panose="020B0609030804020204" pitchFamily="49" charset="0"/>
            </a:endParaRPr>
          </a:p>
        </p:txBody>
      </p:sp>
      <p:sp>
        <p:nvSpPr>
          <p:cNvPr id="6" name="Rectangle 5">
            <a:extLst>
              <a:ext uri="{FF2B5EF4-FFF2-40B4-BE49-F238E27FC236}">
                <a16:creationId xmlns:a16="http://schemas.microsoft.com/office/drawing/2014/main" id="{13749009-84F2-CC4A-8273-E4AAFE8333AC}"/>
              </a:ext>
            </a:extLst>
          </p:cNvPr>
          <p:cNvSpPr/>
          <p:nvPr/>
        </p:nvSpPr>
        <p:spPr>
          <a:xfrm>
            <a:off x="188926" y="3770955"/>
            <a:ext cx="1851471" cy="460979"/>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cxnSp>
        <p:nvCxnSpPr>
          <p:cNvPr id="8" name="Straight Connector 7">
            <a:extLst>
              <a:ext uri="{FF2B5EF4-FFF2-40B4-BE49-F238E27FC236}">
                <a16:creationId xmlns:a16="http://schemas.microsoft.com/office/drawing/2014/main" id="{63059986-F5E6-8A48-82F2-DAC9A4F197EF}"/>
              </a:ext>
            </a:extLst>
          </p:cNvPr>
          <p:cNvCxnSpPr/>
          <p:nvPr/>
        </p:nvCxnSpPr>
        <p:spPr>
          <a:xfrm>
            <a:off x="4874281" y="3476231"/>
            <a:ext cx="3914539"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7" name="Up Arrow 6">
            <a:extLst>
              <a:ext uri="{FF2B5EF4-FFF2-40B4-BE49-F238E27FC236}">
                <a16:creationId xmlns:a16="http://schemas.microsoft.com/office/drawing/2014/main" id="{F59E19FB-08BA-C248-BFEB-469CDAAC250B}"/>
              </a:ext>
            </a:extLst>
          </p:cNvPr>
          <p:cNvSpPr/>
          <p:nvPr/>
        </p:nvSpPr>
        <p:spPr>
          <a:xfrm>
            <a:off x="6061685" y="3512265"/>
            <a:ext cx="254336" cy="327004"/>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9" name="TextBox 8">
            <a:extLst>
              <a:ext uri="{FF2B5EF4-FFF2-40B4-BE49-F238E27FC236}">
                <a16:creationId xmlns:a16="http://schemas.microsoft.com/office/drawing/2014/main" id="{79D5AC46-5D34-A54E-9701-84CCE18C7CBC}"/>
              </a:ext>
            </a:extLst>
          </p:cNvPr>
          <p:cNvSpPr txBox="1"/>
          <p:nvPr/>
        </p:nvSpPr>
        <p:spPr>
          <a:xfrm>
            <a:off x="5020117" y="3815046"/>
            <a:ext cx="3291286" cy="307777"/>
          </a:xfrm>
          <a:prstGeom prst="rect">
            <a:avLst/>
          </a:prstGeom>
          <a:noFill/>
        </p:spPr>
        <p:txBody>
          <a:bodyPr wrap="none" rtlCol="0">
            <a:spAutoFit/>
          </a:bodyPr>
          <a:lstStyle/>
          <a:p>
            <a:r>
              <a:rPr lang="en-VN"/>
              <a:t>Unique constraint do @NaturalId tạo ra</a:t>
            </a:r>
          </a:p>
        </p:txBody>
      </p:sp>
    </p:spTree>
    <p:extLst>
      <p:ext uri="{BB962C8B-B14F-4D97-AF65-F5344CB8AC3E}">
        <p14:creationId xmlns:p14="http://schemas.microsoft.com/office/powerpoint/2010/main" val="273625818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4114CC-525B-8746-9285-DC0D0C5FC194}"/>
              </a:ext>
            </a:extLst>
          </p:cNvPr>
          <p:cNvSpPr>
            <a:spLocks noGrp="1"/>
          </p:cNvSpPr>
          <p:nvPr>
            <p:ph type="title"/>
          </p:nvPr>
        </p:nvSpPr>
        <p:spPr/>
        <p:txBody>
          <a:bodyPr/>
          <a:lstStyle/>
          <a:p>
            <a:r>
              <a:rPr lang="en-VN"/>
              <a:t>Tìm kiếm sử dụng NaturalId</a:t>
            </a:r>
          </a:p>
        </p:txBody>
      </p:sp>
      <p:sp>
        <p:nvSpPr>
          <p:cNvPr id="4" name="Rectangle 3">
            <a:extLst>
              <a:ext uri="{FF2B5EF4-FFF2-40B4-BE49-F238E27FC236}">
                <a16:creationId xmlns:a16="http://schemas.microsoft.com/office/drawing/2014/main" id="{6983B32C-6044-6549-AD42-2FE259E24DBA}"/>
              </a:ext>
            </a:extLst>
          </p:cNvPr>
          <p:cNvSpPr/>
          <p:nvPr/>
        </p:nvSpPr>
        <p:spPr>
          <a:xfrm>
            <a:off x="649905" y="1181947"/>
            <a:ext cx="7813964" cy="2728952"/>
          </a:xfrm>
          <a:prstGeom prst="rect">
            <a:avLst/>
          </a:prstGeom>
          <a:solidFill>
            <a:schemeClr val="bg2"/>
          </a:solidFill>
        </p:spPr>
        <p:txBody>
          <a:bodyPr wrap="square">
            <a:spAutoFit/>
          </a:bodyPr>
          <a:lstStyle/>
          <a:p>
            <a:pPr>
              <a:lnSpc>
                <a:spcPct val="120000"/>
              </a:lnSpc>
            </a:pPr>
            <a:r>
              <a:rPr lang="en-US" sz="1600">
                <a:solidFill>
                  <a:srgbClr val="4EC9B0"/>
                </a:solidFill>
                <a:latin typeface="RobotoMono Nerd Font" pitchFamily="2" charset="0"/>
                <a:ea typeface="RobotoMono Nerd Font" pitchFamily="2" charset="0"/>
              </a:rPr>
              <a:t>Person</a:t>
            </a:r>
            <a:r>
              <a:rPr lang="en-US" sz="1600">
                <a:solidFill>
                  <a:srgbClr val="D4D4D4"/>
                </a:solidFill>
                <a:latin typeface="RobotoMono Nerd Font" pitchFamily="2" charset="0"/>
                <a:ea typeface="RobotoMono Nerd Font" pitchFamily="2" charset="0"/>
              </a:rPr>
              <a:t> </a:t>
            </a:r>
            <a:r>
              <a:rPr lang="en-US" sz="1600">
                <a:solidFill>
                  <a:srgbClr val="9CDCFE"/>
                </a:solidFill>
                <a:latin typeface="RobotoMono Nerd Font" pitchFamily="2" charset="0"/>
                <a:ea typeface="RobotoMono Nerd Font" pitchFamily="2" charset="0"/>
              </a:rPr>
              <a:t>p1</a:t>
            </a:r>
            <a:r>
              <a:rPr lang="en-US" sz="1600">
                <a:solidFill>
                  <a:srgbClr val="D4D4D4"/>
                </a:solidFill>
                <a:latin typeface="RobotoMono Nerd Font" pitchFamily="2" charset="0"/>
                <a:ea typeface="RobotoMono Nerd Font" pitchFamily="2" charset="0"/>
              </a:rPr>
              <a:t> = </a:t>
            </a:r>
            <a:r>
              <a:rPr lang="en-US" sz="1600">
                <a:solidFill>
                  <a:srgbClr val="C586C0"/>
                </a:solidFill>
                <a:latin typeface="RobotoMono Nerd Font" pitchFamily="2" charset="0"/>
                <a:ea typeface="RobotoMono Nerd Font" pitchFamily="2" charset="0"/>
              </a:rPr>
              <a:t>new</a:t>
            </a:r>
            <a:r>
              <a:rPr lang="en-US" sz="1600">
                <a:solidFill>
                  <a:srgbClr val="D4D4D4"/>
                </a:solidFill>
                <a:latin typeface="RobotoMono Nerd Font" pitchFamily="2" charset="0"/>
                <a:ea typeface="RobotoMono Nerd Font" pitchFamily="2" charset="0"/>
              </a:rPr>
              <a:t> </a:t>
            </a:r>
            <a:r>
              <a:rPr lang="en-US" sz="1600">
                <a:solidFill>
                  <a:srgbClr val="DCDCAA"/>
                </a:solidFill>
                <a:latin typeface="RobotoMono Nerd Font" pitchFamily="2" charset="0"/>
                <a:ea typeface="RobotoMono Nerd Font" pitchFamily="2" charset="0"/>
              </a:rPr>
              <a:t>Person</a:t>
            </a:r>
            <a:r>
              <a:rPr lang="en-US" sz="1600">
                <a:solidFill>
                  <a:srgbClr val="D4D4D4"/>
                </a:solidFill>
                <a:latin typeface="RobotoMono Nerd Font" pitchFamily="2" charset="0"/>
                <a:ea typeface="RobotoMono Nerd Font" pitchFamily="2" charset="0"/>
              </a:rPr>
              <a:t>();</a:t>
            </a:r>
          </a:p>
          <a:p>
            <a:pPr>
              <a:lnSpc>
                <a:spcPct val="120000"/>
              </a:lnSpc>
            </a:pPr>
            <a:r>
              <a:rPr lang="en-US" sz="1600">
                <a:solidFill>
                  <a:srgbClr val="9CDCFE"/>
                </a:solidFill>
                <a:latin typeface="RobotoMono Nerd Font" pitchFamily="2" charset="0"/>
                <a:ea typeface="RobotoMono Nerd Font" pitchFamily="2" charset="0"/>
              </a:rPr>
              <a:t>p1</a:t>
            </a:r>
            <a:r>
              <a:rPr lang="en-US" sz="1600">
                <a:solidFill>
                  <a:srgbClr val="D4D4D4"/>
                </a:solidFill>
                <a:latin typeface="RobotoMono Nerd Font" pitchFamily="2" charset="0"/>
                <a:ea typeface="RobotoMono Nerd Font" pitchFamily="2" charset="0"/>
              </a:rPr>
              <a:t>.</a:t>
            </a:r>
            <a:r>
              <a:rPr lang="en-US" sz="1600">
                <a:solidFill>
                  <a:srgbClr val="DCDCAA"/>
                </a:solidFill>
                <a:latin typeface="RobotoMono Nerd Font" pitchFamily="2" charset="0"/>
                <a:ea typeface="RobotoMono Nerd Font" pitchFamily="2" charset="0"/>
              </a:rPr>
              <a:t>setEmail</a:t>
            </a:r>
            <a:r>
              <a:rPr lang="en-US" sz="1600">
                <a:solidFill>
                  <a:srgbClr val="D4D4D4"/>
                </a:solidFill>
                <a:latin typeface="RobotoMono Nerd Font" pitchFamily="2" charset="0"/>
                <a:ea typeface="RobotoMono Nerd Font" pitchFamily="2" charset="0"/>
              </a:rPr>
              <a:t>(</a:t>
            </a:r>
            <a:r>
              <a:rPr lang="en-US" sz="1600">
                <a:solidFill>
                  <a:srgbClr val="CE9178"/>
                </a:solidFill>
                <a:latin typeface="RobotoMono Nerd Font" pitchFamily="2" charset="0"/>
                <a:ea typeface="RobotoMono Nerd Font" pitchFamily="2" charset="0"/>
              </a:rPr>
              <a:t>"cuong@techmaster.vn"</a:t>
            </a:r>
            <a:r>
              <a:rPr lang="en-US" sz="1600">
                <a:solidFill>
                  <a:srgbClr val="D4D4D4"/>
                </a:solidFill>
                <a:latin typeface="RobotoMono Nerd Font" pitchFamily="2" charset="0"/>
                <a:ea typeface="RobotoMono Nerd Font" pitchFamily="2" charset="0"/>
              </a:rPr>
              <a:t>);</a:t>
            </a:r>
          </a:p>
          <a:p>
            <a:pPr>
              <a:lnSpc>
                <a:spcPct val="120000"/>
              </a:lnSpc>
            </a:pPr>
            <a:r>
              <a:rPr lang="en-US" sz="1600">
                <a:solidFill>
                  <a:srgbClr val="9CDCFE"/>
                </a:solidFill>
                <a:latin typeface="RobotoMono Nerd Font" pitchFamily="2" charset="0"/>
                <a:ea typeface="RobotoMono Nerd Font" pitchFamily="2" charset="0"/>
              </a:rPr>
              <a:t>em</a:t>
            </a:r>
            <a:r>
              <a:rPr lang="en-US" sz="1600">
                <a:solidFill>
                  <a:srgbClr val="D4D4D4"/>
                </a:solidFill>
                <a:latin typeface="RobotoMono Nerd Font" pitchFamily="2" charset="0"/>
                <a:ea typeface="RobotoMono Nerd Font" pitchFamily="2" charset="0"/>
              </a:rPr>
              <a:t>.</a:t>
            </a:r>
            <a:r>
              <a:rPr lang="en-US" sz="1600">
                <a:solidFill>
                  <a:srgbClr val="DCDCAA"/>
                </a:solidFill>
                <a:latin typeface="RobotoMono Nerd Font" pitchFamily="2" charset="0"/>
                <a:ea typeface="RobotoMono Nerd Font" pitchFamily="2" charset="0"/>
              </a:rPr>
              <a:t>persist</a:t>
            </a:r>
            <a:r>
              <a:rPr lang="en-US" sz="1600">
                <a:solidFill>
                  <a:srgbClr val="D4D4D4"/>
                </a:solidFill>
                <a:latin typeface="RobotoMono Nerd Font" pitchFamily="2" charset="0"/>
                <a:ea typeface="RobotoMono Nerd Font" pitchFamily="2" charset="0"/>
              </a:rPr>
              <a:t>(</a:t>
            </a:r>
            <a:r>
              <a:rPr lang="en-US" sz="1600">
                <a:solidFill>
                  <a:srgbClr val="9CDCFE"/>
                </a:solidFill>
                <a:latin typeface="RobotoMono Nerd Font" pitchFamily="2" charset="0"/>
                <a:ea typeface="RobotoMono Nerd Font" pitchFamily="2" charset="0"/>
              </a:rPr>
              <a:t>p1</a:t>
            </a:r>
            <a:r>
              <a:rPr lang="en-US" sz="1600">
                <a:solidFill>
                  <a:srgbClr val="D4D4D4"/>
                </a:solidFill>
                <a:latin typeface="RobotoMono Nerd Font" pitchFamily="2" charset="0"/>
                <a:ea typeface="RobotoMono Nerd Font" pitchFamily="2" charset="0"/>
              </a:rPr>
              <a:t>);</a:t>
            </a:r>
          </a:p>
          <a:p>
            <a:pPr>
              <a:lnSpc>
                <a:spcPct val="120000"/>
              </a:lnSpc>
            </a:pPr>
            <a:br>
              <a:rPr lang="en-US" sz="1600">
                <a:solidFill>
                  <a:srgbClr val="D4D4D4"/>
                </a:solidFill>
                <a:latin typeface="RobotoMono Nerd Font" pitchFamily="2" charset="0"/>
                <a:ea typeface="RobotoMono Nerd Font" pitchFamily="2" charset="0"/>
              </a:rPr>
            </a:br>
            <a:r>
              <a:rPr lang="en-US" sz="1600">
                <a:solidFill>
                  <a:srgbClr val="4EC9B0"/>
                </a:solidFill>
                <a:latin typeface="RobotoMono Nerd Font" pitchFamily="2" charset="0"/>
                <a:ea typeface="RobotoMono Nerd Font" pitchFamily="2" charset="0"/>
              </a:rPr>
              <a:t>Session</a:t>
            </a:r>
            <a:r>
              <a:rPr lang="en-US" sz="1600">
                <a:solidFill>
                  <a:srgbClr val="D4D4D4"/>
                </a:solidFill>
                <a:latin typeface="RobotoMono Nerd Font" pitchFamily="2" charset="0"/>
                <a:ea typeface="RobotoMono Nerd Font" pitchFamily="2" charset="0"/>
              </a:rPr>
              <a:t> </a:t>
            </a:r>
            <a:r>
              <a:rPr lang="en-US" sz="1600">
                <a:solidFill>
                  <a:srgbClr val="9CDCFE"/>
                </a:solidFill>
                <a:latin typeface="RobotoMono Nerd Font" pitchFamily="2" charset="0"/>
                <a:ea typeface="RobotoMono Nerd Font" pitchFamily="2" charset="0"/>
              </a:rPr>
              <a:t>session</a:t>
            </a:r>
            <a:r>
              <a:rPr lang="en-US" sz="1600">
                <a:solidFill>
                  <a:srgbClr val="D4D4D4"/>
                </a:solidFill>
                <a:latin typeface="RobotoMono Nerd Font" pitchFamily="2" charset="0"/>
                <a:ea typeface="RobotoMono Nerd Font" pitchFamily="2" charset="0"/>
              </a:rPr>
              <a:t> = </a:t>
            </a:r>
            <a:r>
              <a:rPr lang="en-US" sz="1600">
                <a:solidFill>
                  <a:srgbClr val="9CDCFE"/>
                </a:solidFill>
                <a:latin typeface="RobotoMono Nerd Font" pitchFamily="2" charset="0"/>
                <a:ea typeface="RobotoMono Nerd Font" pitchFamily="2" charset="0"/>
              </a:rPr>
              <a:t>em</a:t>
            </a:r>
            <a:r>
              <a:rPr lang="en-US" sz="1600">
                <a:solidFill>
                  <a:srgbClr val="D4D4D4"/>
                </a:solidFill>
                <a:latin typeface="RobotoMono Nerd Font" pitchFamily="2" charset="0"/>
                <a:ea typeface="RobotoMono Nerd Font" pitchFamily="2" charset="0"/>
              </a:rPr>
              <a:t>.</a:t>
            </a:r>
            <a:r>
              <a:rPr lang="en-US" sz="1600">
                <a:solidFill>
                  <a:srgbClr val="DCDCAA"/>
                </a:solidFill>
                <a:latin typeface="RobotoMono Nerd Font" pitchFamily="2" charset="0"/>
                <a:ea typeface="RobotoMono Nerd Font" pitchFamily="2" charset="0"/>
              </a:rPr>
              <a:t>unwrap</a:t>
            </a:r>
            <a:r>
              <a:rPr lang="en-US" sz="1600">
                <a:solidFill>
                  <a:srgbClr val="D4D4D4"/>
                </a:solidFill>
                <a:latin typeface="RobotoMono Nerd Font" pitchFamily="2" charset="0"/>
                <a:ea typeface="RobotoMono Nerd Font" pitchFamily="2" charset="0"/>
              </a:rPr>
              <a:t>(</a:t>
            </a:r>
            <a:r>
              <a:rPr lang="en-US" sz="1600">
                <a:solidFill>
                  <a:srgbClr val="4EC9B0"/>
                </a:solidFill>
                <a:latin typeface="RobotoMono Nerd Font" pitchFamily="2" charset="0"/>
                <a:ea typeface="RobotoMono Nerd Font" pitchFamily="2" charset="0"/>
              </a:rPr>
              <a:t>Session</a:t>
            </a:r>
            <a:r>
              <a:rPr lang="en-US" sz="1600">
                <a:solidFill>
                  <a:srgbClr val="D4D4D4"/>
                </a:solidFill>
                <a:latin typeface="RobotoMono Nerd Font" pitchFamily="2" charset="0"/>
                <a:ea typeface="RobotoMono Nerd Font" pitchFamily="2" charset="0"/>
              </a:rPr>
              <a:t>.</a:t>
            </a:r>
            <a:r>
              <a:rPr lang="en-US" sz="1600">
                <a:solidFill>
                  <a:srgbClr val="C586C0"/>
                </a:solidFill>
                <a:latin typeface="RobotoMono Nerd Font" pitchFamily="2" charset="0"/>
                <a:ea typeface="RobotoMono Nerd Font" pitchFamily="2" charset="0"/>
              </a:rPr>
              <a:t>class</a:t>
            </a:r>
            <a:r>
              <a:rPr lang="en-US" sz="1600">
                <a:solidFill>
                  <a:srgbClr val="D4D4D4"/>
                </a:solidFill>
                <a:latin typeface="RobotoMono Nerd Font" pitchFamily="2" charset="0"/>
                <a:ea typeface="RobotoMono Nerd Font" pitchFamily="2" charset="0"/>
              </a:rPr>
              <a:t>);</a:t>
            </a:r>
          </a:p>
          <a:p>
            <a:pPr>
              <a:lnSpc>
                <a:spcPct val="120000"/>
              </a:lnSpc>
            </a:pPr>
            <a:r>
              <a:rPr lang="en-US" sz="1600">
                <a:solidFill>
                  <a:srgbClr val="4EC9B0"/>
                </a:solidFill>
                <a:latin typeface="RobotoMono Nerd Font" pitchFamily="2" charset="0"/>
                <a:ea typeface="RobotoMono Nerd Font" pitchFamily="2" charset="0"/>
              </a:rPr>
              <a:t>Person</a:t>
            </a:r>
            <a:r>
              <a:rPr lang="en-US" sz="1600">
                <a:solidFill>
                  <a:srgbClr val="D4D4D4"/>
                </a:solidFill>
                <a:latin typeface="RobotoMono Nerd Font" pitchFamily="2" charset="0"/>
                <a:ea typeface="RobotoMono Nerd Font" pitchFamily="2" charset="0"/>
              </a:rPr>
              <a:t> </a:t>
            </a:r>
            <a:r>
              <a:rPr lang="en-US" sz="1600">
                <a:solidFill>
                  <a:srgbClr val="9CDCFE"/>
                </a:solidFill>
                <a:latin typeface="RobotoMono Nerd Font" pitchFamily="2" charset="0"/>
                <a:ea typeface="RobotoMono Nerd Font" pitchFamily="2" charset="0"/>
              </a:rPr>
              <a:t>p2</a:t>
            </a:r>
            <a:r>
              <a:rPr lang="en-US" sz="1600">
                <a:solidFill>
                  <a:srgbClr val="D4D4D4"/>
                </a:solidFill>
                <a:latin typeface="RobotoMono Nerd Font" pitchFamily="2" charset="0"/>
                <a:ea typeface="RobotoMono Nerd Font" pitchFamily="2" charset="0"/>
              </a:rPr>
              <a:t> = </a:t>
            </a:r>
            <a:r>
              <a:rPr lang="en-US" sz="1600">
                <a:solidFill>
                  <a:srgbClr val="9CDCFE"/>
                </a:solidFill>
                <a:latin typeface="RobotoMono Nerd Font" pitchFamily="2" charset="0"/>
                <a:ea typeface="RobotoMono Nerd Font" pitchFamily="2" charset="0"/>
              </a:rPr>
              <a:t>session</a:t>
            </a:r>
            <a:r>
              <a:rPr lang="en-US" sz="1600">
                <a:solidFill>
                  <a:srgbClr val="D4D4D4"/>
                </a:solidFill>
                <a:latin typeface="RobotoMono Nerd Font" pitchFamily="2" charset="0"/>
                <a:ea typeface="RobotoMono Nerd Font" pitchFamily="2" charset="0"/>
              </a:rPr>
              <a:t>.</a:t>
            </a:r>
            <a:r>
              <a:rPr lang="en-US" sz="1600">
                <a:solidFill>
                  <a:srgbClr val="DCDCAA"/>
                </a:solidFill>
                <a:latin typeface="RobotoMono Nerd Font" pitchFamily="2" charset="0"/>
                <a:ea typeface="RobotoMono Nerd Font" pitchFamily="2" charset="0"/>
              </a:rPr>
              <a:t>byNaturalId</a:t>
            </a:r>
            <a:r>
              <a:rPr lang="en-US" sz="1600">
                <a:solidFill>
                  <a:srgbClr val="D4D4D4"/>
                </a:solidFill>
                <a:latin typeface="RobotoMono Nerd Font" pitchFamily="2" charset="0"/>
                <a:ea typeface="RobotoMono Nerd Font" pitchFamily="2" charset="0"/>
              </a:rPr>
              <a:t>(</a:t>
            </a:r>
            <a:r>
              <a:rPr lang="en-US" sz="1600">
                <a:solidFill>
                  <a:srgbClr val="4EC9B0"/>
                </a:solidFill>
                <a:latin typeface="RobotoMono Nerd Font" pitchFamily="2" charset="0"/>
                <a:ea typeface="RobotoMono Nerd Font" pitchFamily="2" charset="0"/>
              </a:rPr>
              <a:t>Person</a:t>
            </a:r>
            <a:r>
              <a:rPr lang="en-US" sz="1600">
                <a:solidFill>
                  <a:srgbClr val="D4D4D4"/>
                </a:solidFill>
                <a:latin typeface="RobotoMono Nerd Font" pitchFamily="2" charset="0"/>
                <a:ea typeface="RobotoMono Nerd Font" pitchFamily="2" charset="0"/>
              </a:rPr>
              <a:t>.</a:t>
            </a:r>
            <a:r>
              <a:rPr lang="en-US" sz="1600">
                <a:solidFill>
                  <a:srgbClr val="C586C0"/>
                </a:solidFill>
                <a:latin typeface="RobotoMono Nerd Font" pitchFamily="2" charset="0"/>
                <a:ea typeface="RobotoMono Nerd Font" pitchFamily="2" charset="0"/>
              </a:rPr>
              <a:t>class</a:t>
            </a:r>
            <a:r>
              <a:rPr lang="en-US" sz="1600">
                <a:solidFill>
                  <a:srgbClr val="D4D4D4"/>
                </a:solidFill>
                <a:latin typeface="RobotoMono Nerd Font" pitchFamily="2" charset="0"/>
                <a:ea typeface="RobotoMono Nerd Font" pitchFamily="2" charset="0"/>
              </a:rPr>
              <a:t>).</a:t>
            </a:r>
            <a:r>
              <a:rPr lang="en-US" sz="1600">
                <a:solidFill>
                  <a:srgbClr val="DCDCAA"/>
                </a:solidFill>
                <a:latin typeface="RobotoMono Nerd Font" pitchFamily="2" charset="0"/>
                <a:ea typeface="RobotoMono Nerd Font" pitchFamily="2" charset="0"/>
              </a:rPr>
              <a:t>using</a:t>
            </a:r>
            <a:r>
              <a:rPr lang="en-US" sz="1600">
                <a:solidFill>
                  <a:srgbClr val="D4D4D4"/>
                </a:solidFill>
                <a:latin typeface="RobotoMono Nerd Font" pitchFamily="2" charset="0"/>
                <a:ea typeface="RobotoMono Nerd Font" pitchFamily="2" charset="0"/>
              </a:rPr>
              <a:t>(</a:t>
            </a:r>
            <a:r>
              <a:rPr lang="en-US" sz="1600">
                <a:solidFill>
                  <a:srgbClr val="CE9178"/>
                </a:solidFill>
                <a:latin typeface="RobotoMono Nerd Font" pitchFamily="2" charset="0"/>
                <a:ea typeface="RobotoMono Nerd Font" pitchFamily="2" charset="0"/>
              </a:rPr>
              <a:t>"email"</a:t>
            </a:r>
            <a:r>
              <a:rPr lang="en-US" sz="1600">
                <a:solidFill>
                  <a:srgbClr val="D4D4D4"/>
                </a:solidFill>
                <a:latin typeface="RobotoMono Nerd Font" pitchFamily="2" charset="0"/>
                <a:ea typeface="RobotoMono Nerd Font" pitchFamily="2" charset="0"/>
              </a:rPr>
              <a:t>, </a:t>
            </a:r>
            <a:r>
              <a:rPr lang="en-US" sz="1600">
                <a:solidFill>
                  <a:srgbClr val="CE9178"/>
                </a:solidFill>
                <a:latin typeface="RobotoMono Nerd Font" pitchFamily="2" charset="0"/>
                <a:ea typeface="RobotoMono Nerd Font" pitchFamily="2" charset="0"/>
              </a:rPr>
              <a:t>"cuong@techmaster.vn"</a:t>
            </a:r>
            <a:r>
              <a:rPr lang="en-US" sz="1600">
                <a:solidFill>
                  <a:srgbClr val="D4D4D4"/>
                </a:solidFill>
                <a:latin typeface="RobotoMono Nerd Font" pitchFamily="2" charset="0"/>
                <a:ea typeface="RobotoMono Nerd Font" pitchFamily="2" charset="0"/>
              </a:rPr>
              <a:t>).</a:t>
            </a:r>
            <a:r>
              <a:rPr lang="en-US" sz="1600">
                <a:solidFill>
                  <a:srgbClr val="DCDCAA"/>
                </a:solidFill>
                <a:latin typeface="RobotoMono Nerd Font" pitchFamily="2" charset="0"/>
                <a:ea typeface="RobotoMono Nerd Font" pitchFamily="2" charset="0"/>
              </a:rPr>
              <a:t>load</a:t>
            </a:r>
            <a:r>
              <a:rPr lang="en-US" sz="1600">
                <a:solidFill>
                  <a:srgbClr val="D4D4D4"/>
                </a:solidFill>
                <a:latin typeface="RobotoMono Nerd Font" pitchFamily="2" charset="0"/>
                <a:ea typeface="RobotoMono Nerd Font" pitchFamily="2" charset="0"/>
              </a:rPr>
              <a:t>();</a:t>
            </a:r>
          </a:p>
          <a:p>
            <a:pPr>
              <a:lnSpc>
                <a:spcPct val="120000"/>
              </a:lnSpc>
            </a:pPr>
            <a:br>
              <a:rPr lang="en-US" sz="1600">
                <a:solidFill>
                  <a:srgbClr val="D4D4D4"/>
                </a:solidFill>
                <a:latin typeface="RobotoMono Nerd Font" pitchFamily="2" charset="0"/>
                <a:ea typeface="RobotoMono Nerd Font" pitchFamily="2" charset="0"/>
              </a:rPr>
            </a:br>
            <a:r>
              <a:rPr lang="en-US" sz="1600">
                <a:solidFill>
                  <a:srgbClr val="DCDCAA"/>
                </a:solidFill>
                <a:latin typeface="RobotoMono Nerd Font" pitchFamily="2" charset="0"/>
                <a:ea typeface="RobotoMono Nerd Font" pitchFamily="2" charset="0"/>
              </a:rPr>
              <a:t>assertThat</a:t>
            </a:r>
            <a:r>
              <a:rPr lang="en-US" sz="1600">
                <a:solidFill>
                  <a:srgbClr val="D4D4D4"/>
                </a:solidFill>
                <a:latin typeface="RobotoMono Nerd Font" pitchFamily="2" charset="0"/>
                <a:ea typeface="RobotoMono Nerd Font" pitchFamily="2" charset="0"/>
              </a:rPr>
              <a:t>(</a:t>
            </a:r>
            <a:r>
              <a:rPr lang="en-US" sz="1600">
                <a:solidFill>
                  <a:srgbClr val="9CDCFE"/>
                </a:solidFill>
                <a:latin typeface="RobotoMono Nerd Font" pitchFamily="2" charset="0"/>
                <a:ea typeface="RobotoMono Nerd Font" pitchFamily="2" charset="0"/>
              </a:rPr>
              <a:t>p1</a:t>
            </a:r>
            <a:r>
              <a:rPr lang="en-US" sz="1600">
                <a:solidFill>
                  <a:srgbClr val="D4D4D4"/>
                </a:solidFill>
                <a:latin typeface="RobotoMono Nerd Font" pitchFamily="2" charset="0"/>
                <a:ea typeface="RobotoMono Nerd Font" pitchFamily="2" charset="0"/>
              </a:rPr>
              <a:t>).</a:t>
            </a:r>
            <a:r>
              <a:rPr lang="en-US" sz="1600">
                <a:solidFill>
                  <a:srgbClr val="DCDCAA"/>
                </a:solidFill>
                <a:latin typeface="RobotoMono Nerd Font" pitchFamily="2" charset="0"/>
                <a:ea typeface="RobotoMono Nerd Font" pitchFamily="2" charset="0"/>
              </a:rPr>
              <a:t>isEqualTo</a:t>
            </a:r>
            <a:r>
              <a:rPr lang="en-US" sz="1600">
                <a:solidFill>
                  <a:srgbClr val="D4D4D4"/>
                </a:solidFill>
                <a:latin typeface="RobotoMono Nerd Font" pitchFamily="2" charset="0"/>
                <a:ea typeface="RobotoMono Nerd Font" pitchFamily="2" charset="0"/>
              </a:rPr>
              <a:t>(</a:t>
            </a:r>
            <a:r>
              <a:rPr lang="en-US" sz="1600">
                <a:solidFill>
                  <a:srgbClr val="9CDCFE"/>
                </a:solidFill>
                <a:latin typeface="RobotoMono Nerd Font" pitchFamily="2" charset="0"/>
                <a:ea typeface="RobotoMono Nerd Font" pitchFamily="2" charset="0"/>
              </a:rPr>
              <a:t>p2</a:t>
            </a:r>
            <a:r>
              <a:rPr lang="en-US" sz="1600">
                <a:solidFill>
                  <a:srgbClr val="D4D4D4"/>
                </a:solidFill>
                <a:latin typeface="RobotoMono Nerd Font" pitchFamily="2" charset="0"/>
                <a:ea typeface="RobotoMono Nerd Font" pitchFamily="2" charset="0"/>
              </a:rPr>
              <a:t>);</a:t>
            </a:r>
          </a:p>
        </p:txBody>
      </p:sp>
    </p:spTree>
    <p:extLst>
      <p:ext uri="{BB962C8B-B14F-4D97-AF65-F5344CB8AC3E}">
        <p14:creationId xmlns:p14="http://schemas.microsoft.com/office/powerpoint/2010/main" val="3476345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2FD68E-9684-C647-B148-85906202CDF1}"/>
              </a:ext>
            </a:extLst>
          </p:cNvPr>
          <p:cNvSpPr>
            <a:spLocks noGrp="1"/>
          </p:cNvSpPr>
          <p:nvPr>
            <p:ph type="title"/>
          </p:nvPr>
        </p:nvSpPr>
        <p:spPr/>
        <p:txBody>
          <a:bodyPr/>
          <a:lstStyle/>
          <a:p>
            <a:r>
              <a:rPr lang="en-VN"/>
              <a:t>Định nghĩa trường trong Entity</a:t>
            </a:r>
          </a:p>
        </p:txBody>
      </p:sp>
    </p:spTree>
    <p:extLst>
      <p:ext uri="{BB962C8B-B14F-4D97-AF65-F5344CB8AC3E}">
        <p14:creationId xmlns:p14="http://schemas.microsoft.com/office/powerpoint/2010/main" val="424625069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B8F15-8492-D241-BBDB-338010AEB5CC}"/>
              </a:ext>
            </a:extLst>
          </p:cNvPr>
          <p:cNvSpPr>
            <a:spLocks noGrp="1"/>
          </p:cNvSpPr>
          <p:nvPr>
            <p:ph type="title"/>
          </p:nvPr>
        </p:nvSpPr>
        <p:spPr/>
        <p:txBody>
          <a:bodyPr/>
          <a:lstStyle/>
          <a:p>
            <a:r>
              <a:rPr lang="en-VN"/>
              <a:t>Các annotation định nghĩa Entity</a:t>
            </a:r>
          </a:p>
        </p:txBody>
      </p:sp>
      <p:sp>
        <p:nvSpPr>
          <p:cNvPr id="3" name="Text Placeholder 2">
            <a:extLst>
              <a:ext uri="{FF2B5EF4-FFF2-40B4-BE49-F238E27FC236}">
                <a16:creationId xmlns:a16="http://schemas.microsoft.com/office/drawing/2014/main" id="{C3232D39-2598-D84A-AF6A-86ECFF3E263D}"/>
              </a:ext>
            </a:extLst>
          </p:cNvPr>
          <p:cNvSpPr>
            <a:spLocks noGrp="1"/>
          </p:cNvSpPr>
          <p:nvPr>
            <p:ph type="body" idx="1"/>
          </p:nvPr>
        </p:nvSpPr>
        <p:spPr/>
        <p:txBody>
          <a:bodyPr/>
          <a:lstStyle/>
          <a:p>
            <a:r>
              <a:rPr lang="en-VN"/>
              <a:t>@Column và các thuộc tính</a:t>
            </a:r>
          </a:p>
          <a:p>
            <a:r>
              <a:rPr lang="en-VN"/>
              <a:t>@Transient tạo computed property hoặc sẽ không xuống CSDL</a:t>
            </a:r>
          </a:p>
          <a:p>
            <a:r>
              <a:rPr lang="en-VN"/>
              <a:t>@Formula gán biểu thức SQL</a:t>
            </a:r>
          </a:p>
          <a:p>
            <a:r>
              <a:rPr lang="en-VN"/>
              <a:t>@Temporal kiểu date/calendar</a:t>
            </a:r>
          </a:p>
          <a:p>
            <a:r>
              <a:rPr lang="en-VN"/>
              <a:t>@Embeddable, @Embedded</a:t>
            </a:r>
          </a:p>
          <a:p>
            <a:r>
              <a:rPr lang="en-VN"/>
              <a:t>@Pattern</a:t>
            </a:r>
          </a:p>
          <a:p>
            <a:r>
              <a:rPr lang="en-VN"/>
              <a:t>@Validation</a:t>
            </a:r>
          </a:p>
        </p:txBody>
      </p:sp>
    </p:spTree>
    <p:extLst>
      <p:ext uri="{BB962C8B-B14F-4D97-AF65-F5344CB8AC3E}">
        <p14:creationId xmlns:p14="http://schemas.microsoft.com/office/powerpoint/2010/main" val="9422998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4296D2-5B50-0B42-A09D-0158414D694E}"/>
              </a:ext>
            </a:extLst>
          </p:cNvPr>
          <p:cNvSpPr>
            <a:spLocks noGrp="1"/>
          </p:cNvSpPr>
          <p:nvPr>
            <p:ph type="title"/>
          </p:nvPr>
        </p:nvSpPr>
        <p:spPr/>
        <p:txBody>
          <a:bodyPr/>
          <a:lstStyle/>
          <a:p>
            <a:r>
              <a:rPr lang="en-VN"/>
              <a:t>Hãy làm quen với bảng Person</a:t>
            </a:r>
          </a:p>
        </p:txBody>
      </p:sp>
      <p:sp>
        <p:nvSpPr>
          <p:cNvPr id="4" name="Rectangle 3">
            <a:extLst>
              <a:ext uri="{FF2B5EF4-FFF2-40B4-BE49-F238E27FC236}">
                <a16:creationId xmlns:a16="http://schemas.microsoft.com/office/drawing/2014/main" id="{D72E4916-B0EE-AC42-9BE4-1B1F0AF62374}"/>
              </a:ext>
            </a:extLst>
          </p:cNvPr>
          <p:cNvSpPr/>
          <p:nvPr/>
        </p:nvSpPr>
        <p:spPr>
          <a:xfrm>
            <a:off x="52900" y="756146"/>
            <a:ext cx="8962631" cy="1363963"/>
          </a:xfrm>
          <a:prstGeom prst="rect">
            <a:avLst/>
          </a:prstGeom>
          <a:solidFill>
            <a:schemeClr val="bg2"/>
          </a:solidFill>
        </p:spPr>
        <p:txBody>
          <a:bodyPr wrap="square">
            <a:spAutoFit/>
          </a:bodyPr>
          <a:lstStyle/>
          <a:p>
            <a:pPr>
              <a:lnSpc>
                <a:spcPct val="120000"/>
              </a:lnSpc>
            </a:pPr>
            <a:r>
              <a:rPr lang="en-US">
                <a:solidFill>
                  <a:srgbClr val="569CD6"/>
                </a:solidFill>
                <a:latin typeface="Menlo" panose="020B0609030804020204" pitchFamily="49" charset="0"/>
              </a:rPr>
              <a:t>insert</a:t>
            </a:r>
            <a:r>
              <a:rPr lang="en-US">
                <a:solidFill>
                  <a:srgbClr val="D4D4D4"/>
                </a:solidFill>
                <a:latin typeface="Menlo" panose="020B0609030804020204" pitchFamily="49" charset="0"/>
              </a:rPr>
              <a:t> </a:t>
            </a:r>
            <a:r>
              <a:rPr lang="en-US">
                <a:solidFill>
                  <a:srgbClr val="569CD6"/>
                </a:solidFill>
                <a:latin typeface="Menlo" panose="020B0609030804020204" pitchFamily="49" charset="0"/>
              </a:rPr>
              <a:t>into</a:t>
            </a:r>
            <a:r>
              <a:rPr lang="en-US">
                <a:solidFill>
                  <a:srgbClr val="D4D4D4"/>
                </a:solidFill>
                <a:latin typeface="Menlo" panose="020B0609030804020204" pitchFamily="49" charset="0"/>
              </a:rPr>
              <a:t> person (id, fullname, job, gender, city, salary, birthday) </a:t>
            </a:r>
            <a:r>
              <a:rPr lang="en-US">
                <a:solidFill>
                  <a:srgbClr val="569CD6"/>
                </a:solidFill>
                <a:latin typeface="Menlo" panose="020B0609030804020204" pitchFamily="49" charset="0"/>
              </a:rPr>
              <a:t>values</a:t>
            </a:r>
            <a:r>
              <a:rPr lang="en-US">
                <a:solidFill>
                  <a:srgbClr val="D4D4D4"/>
                </a:solidFill>
                <a:latin typeface="Menlo" panose="020B0609030804020204" pitchFamily="49" charset="0"/>
              </a:rPr>
              <a:t> (</a:t>
            </a:r>
            <a:r>
              <a:rPr lang="en-US">
                <a:solidFill>
                  <a:srgbClr val="B5CEA8"/>
                </a:solidFill>
                <a:latin typeface="Menlo" panose="020B0609030804020204" pitchFamily="49" charset="0"/>
              </a:rPr>
              <a:t>1</a:t>
            </a:r>
            <a:r>
              <a:rPr lang="en-US">
                <a:solidFill>
                  <a:srgbClr val="D4D4D4"/>
                </a:solidFill>
                <a:latin typeface="Menlo" panose="020B0609030804020204" pitchFamily="49" charset="0"/>
              </a:rPr>
              <a:t>, </a:t>
            </a:r>
            <a:r>
              <a:rPr lang="en-US">
                <a:solidFill>
                  <a:srgbClr val="CE9178"/>
                </a:solidFill>
                <a:latin typeface="Menlo" panose="020B0609030804020204" pitchFamily="49" charset="0"/>
              </a:rPr>
              <a:t>'Riobard Folli'</a:t>
            </a:r>
            <a:r>
              <a:rPr lang="en-US">
                <a:solidFill>
                  <a:srgbClr val="D4D4D4"/>
                </a:solidFill>
                <a:latin typeface="Menlo" panose="020B0609030804020204" pitchFamily="49" charset="0"/>
              </a:rPr>
              <a:t>, </a:t>
            </a:r>
            <a:r>
              <a:rPr lang="en-US">
                <a:solidFill>
                  <a:srgbClr val="CE9178"/>
                </a:solidFill>
                <a:latin typeface="Menlo" panose="020B0609030804020204" pitchFamily="49" charset="0"/>
              </a:rPr>
              <a:t>'Project Manager'</a:t>
            </a:r>
            <a:r>
              <a:rPr lang="en-US">
                <a:solidFill>
                  <a:srgbClr val="D4D4D4"/>
                </a:solidFill>
                <a:latin typeface="Menlo" panose="020B0609030804020204" pitchFamily="49" charset="0"/>
              </a:rPr>
              <a:t>, </a:t>
            </a:r>
            <a:r>
              <a:rPr lang="en-US">
                <a:solidFill>
                  <a:srgbClr val="CE9178"/>
                </a:solidFill>
                <a:latin typeface="Menlo" panose="020B0609030804020204" pitchFamily="49" charset="0"/>
              </a:rPr>
              <a:t>'Male'</a:t>
            </a:r>
            <a:r>
              <a:rPr lang="en-US">
                <a:solidFill>
                  <a:srgbClr val="D4D4D4"/>
                </a:solidFill>
                <a:latin typeface="Menlo" panose="020B0609030804020204" pitchFamily="49" charset="0"/>
              </a:rPr>
              <a:t>, </a:t>
            </a:r>
            <a:r>
              <a:rPr lang="en-US">
                <a:solidFill>
                  <a:srgbClr val="CE9178"/>
                </a:solidFill>
                <a:latin typeface="Menlo" panose="020B0609030804020204" pitchFamily="49" charset="0"/>
              </a:rPr>
              <a:t>'Berlin'</a:t>
            </a:r>
            <a:r>
              <a:rPr lang="en-US">
                <a:solidFill>
                  <a:srgbClr val="D4D4D4"/>
                </a:solidFill>
                <a:latin typeface="Menlo" panose="020B0609030804020204" pitchFamily="49" charset="0"/>
              </a:rPr>
              <a:t>, </a:t>
            </a:r>
            <a:r>
              <a:rPr lang="en-US">
                <a:solidFill>
                  <a:srgbClr val="B5CEA8"/>
                </a:solidFill>
                <a:latin typeface="Menlo" panose="020B0609030804020204" pitchFamily="49" charset="0"/>
              </a:rPr>
              <a:t>10022</a:t>
            </a:r>
            <a:r>
              <a:rPr lang="en-US">
                <a:solidFill>
                  <a:srgbClr val="D4D4D4"/>
                </a:solidFill>
                <a:latin typeface="Menlo" panose="020B0609030804020204" pitchFamily="49" charset="0"/>
              </a:rPr>
              <a:t>, </a:t>
            </a:r>
            <a:r>
              <a:rPr lang="en-US">
                <a:solidFill>
                  <a:srgbClr val="CE9178"/>
                </a:solidFill>
                <a:latin typeface="Menlo" panose="020B0609030804020204" pitchFamily="49" charset="0"/>
              </a:rPr>
              <a:t>'1970-02-19’</a:t>
            </a:r>
            <a:r>
              <a:rPr lang="en-US">
                <a:solidFill>
                  <a:srgbClr val="D4D4D4"/>
                </a:solidFill>
                <a:latin typeface="Menlo" panose="020B0609030804020204" pitchFamily="49" charset="0"/>
              </a:rPr>
              <a:t>);</a:t>
            </a:r>
          </a:p>
          <a:p>
            <a:pPr>
              <a:lnSpc>
                <a:spcPct val="120000"/>
              </a:lnSpc>
            </a:pPr>
            <a:endParaRPr lang="en-US">
              <a:solidFill>
                <a:srgbClr val="569CD6"/>
              </a:solidFill>
              <a:latin typeface="Menlo" panose="020B0609030804020204" pitchFamily="49" charset="0"/>
            </a:endParaRPr>
          </a:p>
          <a:p>
            <a:pPr>
              <a:lnSpc>
                <a:spcPct val="120000"/>
              </a:lnSpc>
            </a:pPr>
            <a:r>
              <a:rPr lang="en-US">
                <a:solidFill>
                  <a:srgbClr val="569CD6"/>
                </a:solidFill>
                <a:latin typeface="Menlo" panose="020B0609030804020204" pitchFamily="49" charset="0"/>
              </a:rPr>
              <a:t>insert</a:t>
            </a:r>
            <a:r>
              <a:rPr lang="en-US">
                <a:solidFill>
                  <a:srgbClr val="D4D4D4"/>
                </a:solidFill>
                <a:latin typeface="Menlo" panose="020B0609030804020204" pitchFamily="49" charset="0"/>
              </a:rPr>
              <a:t> </a:t>
            </a:r>
            <a:r>
              <a:rPr lang="en-US">
                <a:solidFill>
                  <a:srgbClr val="569CD6"/>
                </a:solidFill>
                <a:latin typeface="Menlo" panose="020B0609030804020204" pitchFamily="49" charset="0"/>
              </a:rPr>
              <a:t>into</a:t>
            </a:r>
            <a:r>
              <a:rPr lang="en-US">
                <a:solidFill>
                  <a:srgbClr val="D4D4D4"/>
                </a:solidFill>
                <a:latin typeface="Menlo" panose="020B0609030804020204" pitchFamily="49" charset="0"/>
              </a:rPr>
              <a:t> person (id, fullname, job, gender, city, salary, birthday) </a:t>
            </a:r>
            <a:r>
              <a:rPr lang="en-US">
                <a:solidFill>
                  <a:srgbClr val="569CD6"/>
                </a:solidFill>
                <a:latin typeface="Menlo" panose="020B0609030804020204" pitchFamily="49" charset="0"/>
              </a:rPr>
              <a:t>values</a:t>
            </a:r>
            <a:r>
              <a:rPr lang="en-US">
                <a:solidFill>
                  <a:srgbClr val="D4D4D4"/>
                </a:solidFill>
                <a:latin typeface="Menlo" panose="020B0609030804020204" pitchFamily="49" charset="0"/>
              </a:rPr>
              <a:t> (</a:t>
            </a:r>
            <a:r>
              <a:rPr lang="en-US">
                <a:solidFill>
                  <a:srgbClr val="B5CEA8"/>
                </a:solidFill>
                <a:latin typeface="Menlo" panose="020B0609030804020204" pitchFamily="49" charset="0"/>
              </a:rPr>
              <a:t>2</a:t>
            </a:r>
            <a:r>
              <a:rPr lang="en-US">
                <a:solidFill>
                  <a:srgbClr val="D4D4D4"/>
                </a:solidFill>
                <a:latin typeface="Menlo" panose="020B0609030804020204" pitchFamily="49" charset="0"/>
              </a:rPr>
              <a:t>, </a:t>
            </a:r>
            <a:r>
              <a:rPr lang="en-US">
                <a:solidFill>
                  <a:srgbClr val="CE9178"/>
                </a:solidFill>
                <a:latin typeface="Menlo" panose="020B0609030804020204" pitchFamily="49" charset="0"/>
              </a:rPr>
              <a:t>'Harlin McAuslan'</a:t>
            </a:r>
            <a:r>
              <a:rPr lang="en-US">
                <a:solidFill>
                  <a:srgbClr val="D4D4D4"/>
                </a:solidFill>
                <a:latin typeface="Menlo" panose="020B0609030804020204" pitchFamily="49" charset="0"/>
              </a:rPr>
              <a:t>, </a:t>
            </a:r>
            <a:r>
              <a:rPr lang="en-US">
                <a:solidFill>
                  <a:srgbClr val="CE9178"/>
                </a:solidFill>
                <a:latin typeface="Menlo" panose="020B0609030804020204" pitchFamily="49" charset="0"/>
              </a:rPr>
              <a:t>'Personal Trainer'</a:t>
            </a:r>
            <a:r>
              <a:rPr lang="en-US">
                <a:solidFill>
                  <a:srgbClr val="D4D4D4"/>
                </a:solidFill>
                <a:latin typeface="Menlo" panose="020B0609030804020204" pitchFamily="49" charset="0"/>
              </a:rPr>
              <a:t>, </a:t>
            </a:r>
            <a:r>
              <a:rPr lang="en-US">
                <a:solidFill>
                  <a:srgbClr val="CE9178"/>
                </a:solidFill>
                <a:latin typeface="Menlo" panose="020B0609030804020204" pitchFamily="49" charset="0"/>
              </a:rPr>
              <a:t>'Male'</a:t>
            </a:r>
            <a:r>
              <a:rPr lang="en-US">
                <a:solidFill>
                  <a:srgbClr val="D4D4D4"/>
                </a:solidFill>
                <a:latin typeface="Menlo" panose="020B0609030804020204" pitchFamily="49" charset="0"/>
              </a:rPr>
              <a:t>, </a:t>
            </a:r>
            <a:r>
              <a:rPr lang="en-US">
                <a:solidFill>
                  <a:srgbClr val="CE9178"/>
                </a:solidFill>
                <a:latin typeface="Menlo" panose="020B0609030804020204" pitchFamily="49" charset="0"/>
              </a:rPr>
              <a:t>'Stockholm'</a:t>
            </a:r>
            <a:r>
              <a:rPr lang="en-US">
                <a:solidFill>
                  <a:srgbClr val="D4D4D4"/>
                </a:solidFill>
                <a:latin typeface="Menlo" panose="020B0609030804020204" pitchFamily="49" charset="0"/>
              </a:rPr>
              <a:t>, </a:t>
            </a:r>
            <a:r>
              <a:rPr lang="en-US">
                <a:solidFill>
                  <a:srgbClr val="B5CEA8"/>
                </a:solidFill>
                <a:latin typeface="Menlo" panose="020B0609030804020204" pitchFamily="49" charset="0"/>
              </a:rPr>
              <a:t>7094</a:t>
            </a:r>
            <a:r>
              <a:rPr lang="en-US">
                <a:solidFill>
                  <a:srgbClr val="D4D4D4"/>
                </a:solidFill>
                <a:latin typeface="Menlo" panose="020B0609030804020204" pitchFamily="49" charset="0"/>
              </a:rPr>
              <a:t>, </a:t>
            </a:r>
            <a:r>
              <a:rPr lang="en-US">
                <a:solidFill>
                  <a:srgbClr val="CE9178"/>
                </a:solidFill>
                <a:latin typeface="Menlo" panose="020B0609030804020204" pitchFamily="49" charset="0"/>
              </a:rPr>
              <a:t>'1963-02-09’</a:t>
            </a:r>
            <a:r>
              <a:rPr lang="en-US">
                <a:solidFill>
                  <a:srgbClr val="D4D4D4"/>
                </a:solidFill>
                <a:latin typeface="Menlo" panose="020B0609030804020204" pitchFamily="49" charset="0"/>
              </a:rPr>
              <a:t>);</a:t>
            </a:r>
          </a:p>
        </p:txBody>
      </p:sp>
      <p:pic>
        <p:nvPicPr>
          <p:cNvPr id="5" name="Picture 4">
            <a:extLst>
              <a:ext uri="{FF2B5EF4-FFF2-40B4-BE49-F238E27FC236}">
                <a16:creationId xmlns:a16="http://schemas.microsoft.com/office/drawing/2014/main" id="{3BDD9148-45EB-8C40-9A63-D4073FDD2ADA}"/>
              </a:ext>
            </a:extLst>
          </p:cNvPr>
          <p:cNvPicPr>
            <a:picLocks noChangeAspect="1"/>
          </p:cNvPicPr>
          <p:nvPr/>
        </p:nvPicPr>
        <p:blipFill rotWithShape="1">
          <a:blip r:embed="rId2"/>
          <a:srcRect t="27034"/>
          <a:stretch/>
        </p:blipFill>
        <p:spPr>
          <a:xfrm>
            <a:off x="211598" y="2212640"/>
            <a:ext cx="4051234" cy="2825061"/>
          </a:xfrm>
          <a:prstGeom prst="rect">
            <a:avLst/>
          </a:prstGeom>
        </p:spPr>
      </p:pic>
      <p:pic>
        <p:nvPicPr>
          <p:cNvPr id="6" name="Picture 5">
            <a:extLst>
              <a:ext uri="{FF2B5EF4-FFF2-40B4-BE49-F238E27FC236}">
                <a16:creationId xmlns:a16="http://schemas.microsoft.com/office/drawing/2014/main" id="{918EB1D6-6025-1944-824F-469BF2C1362D}"/>
              </a:ext>
            </a:extLst>
          </p:cNvPr>
          <p:cNvPicPr>
            <a:picLocks noChangeAspect="1"/>
          </p:cNvPicPr>
          <p:nvPr/>
        </p:nvPicPr>
        <p:blipFill>
          <a:blip r:embed="rId3"/>
          <a:stretch>
            <a:fillRect/>
          </a:stretch>
        </p:blipFill>
        <p:spPr>
          <a:xfrm>
            <a:off x="5078320" y="2182884"/>
            <a:ext cx="3438447" cy="2890416"/>
          </a:xfrm>
          <a:prstGeom prst="rect">
            <a:avLst/>
          </a:prstGeom>
        </p:spPr>
      </p:pic>
    </p:spTree>
    <p:extLst>
      <p:ext uri="{BB962C8B-B14F-4D97-AF65-F5344CB8AC3E}">
        <p14:creationId xmlns:p14="http://schemas.microsoft.com/office/powerpoint/2010/main" val="353937530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8BADD58-7838-3E40-9A4B-8013EAE01282}"/>
              </a:ext>
            </a:extLst>
          </p:cNvPr>
          <p:cNvSpPr/>
          <p:nvPr/>
        </p:nvSpPr>
        <p:spPr>
          <a:xfrm>
            <a:off x="164835" y="315228"/>
            <a:ext cx="8909733" cy="4524315"/>
          </a:xfrm>
          <a:prstGeom prst="rect">
            <a:avLst/>
          </a:prstGeom>
          <a:solidFill>
            <a:schemeClr val="bg2"/>
          </a:solidFill>
        </p:spPr>
        <p:txBody>
          <a:bodyPr wrap="square">
            <a:spAutoFit/>
          </a:bodyPr>
          <a:lstStyle/>
          <a:p>
            <a:r>
              <a:rPr lang="en-US" sz="1200">
                <a:solidFill>
                  <a:srgbClr val="D4D4D4"/>
                </a:solidFill>
                <a:latin typeface="RobotoMono Nerd Font" pitchFamily="2" charset="0"/>
                <a:ea typeface="RobotoMono Nerd Font" pitchFamily="2" charset="0"/>
              </a:rPr>
              <a:t>@</a:t>
            </a:r>
            <a:r>
              <a:rPr lang="en-US" sz="1200">
                <a:solidFill>
                  <a:srgbClr val="4EC9B0"/>
                </a:solidFill>
                <a:latin typeface="RobotoMono Nerd Font" pitchFamily="2" charset="0"/>
                <a:ea typeface="RobotoMono Nerd Font" pitchFamily="2" charset="0"/>
              </a:rPr>
              <a:t>Entity</a:t>
            </a:r>
            <a:r>
              <a:rPr lang="en-US" sz="1200">
                <a:solidFill>
                  <a:srgbClr val="D4D4D4"/>
                </a:solidFill>
                <a:latin typeface="RobotoMono Nerd Font" pitchFamily="2" charset="0"/>
                <a:ea typeface="RobotoMono Nerd Font" pitchFamily="2" charset="0"/>
              </a:rPr>
              <a:t>(</a:t>
            </a:r>
            <a:r>
              <a:rPr lang="en-US" sz="1200">
                <a:solidFill>
                  <a:srgbClr val="DCDCAA"/>
                </a:solidFill>
                <a:latin typeface="RobotoMono Nerd Font" pitchFamily="2" charset="0"/>
                <a:ea typeface="RobotoMono Nerd Font" pitchFamily="2" charset="0"/>
              </a:rPr>
              <a:t>name</a:t>
            </a:r>
            <a:r>
              <a:rPr lang="en-US" sz="1200">
                <a:solidFill>
                  <a:srgbClr val="D4D4D4"/>
                </a:solidFill>
                <a:latin typeface="RobotoMono Nerd Font" pitchFamily="2" charset="0"/>
                <a:ea typeface="RobotoMono Nerd Font" pitchFamily="2" charset="0"/>
              </a:rPr>
              <a:t> = </a:t>
            </a:r>
            <a:r>
              <a:rPr lang="en-US" sz="1200">
                <a:solidFill>
                  <a:srgbClr val="CE9178"/>
                </a:solidFill>
                <a:latin typeface="RobotoMono Nerd Font" pitchFamily="2" charset="0"/>
                <a:ea typeface="RobotoMono Nerd Font" pitchFamily="2" charset="0"/>
              </a:rPr>
              <a:t>"person"</a:t>
            </a:r>
            <a:r>
              <a:rPr lang="en-US" sz="1200">
                <a:solidFill>
                  <a:srgbClr val="D4D4D4"/>
                </a:solidFill>
                <a:latin typeface="RobotoMono Nerd Font" pitchFamily="2" charset="0"/>
                <a:ea typeface="RobotoMono Nerd Font" pitchFamily="2" charset="0"/>
              </a:rPr>
              <a:t>) @</a:t>
            </a:r>
            <a:r>
              <a:rPr lang="en-US" sz="1200">
                <a:solidFill>
                  <a:srgbClr val="4EC9B0"/>
                </a:solidFill>
                <a:latin typeface="RobotoMono Nerd Font" pitchFamily="2" charset="0"/>
                <a:ea typeface="RobotoMono Nerd Font" pitchFamily="2" charset="0"/>
              </a:rPr>
              <a:t>Table</a:t>
            </a:r>
            <a:r>
              <a:rPr lang="en-US" sz="1200">
                <a:solidFill>
                  <a:srgbClr val="D4D4D4"/>
                </a:solidFill>
                <a:latin typeface="RobotoMono Nerd Font" pitchFamily="2" charset="0"/>
                <a:ea typeface="RobotoMono Nerd Font" pitchFamily="2" charset="0"/>
              </a:rPr>
              <a:t>(</a:t>
            </a:r>
            <a:r>
              <a:rPr lang="en-US" sz="1200">
                <a:solidFill>
                  <a:srgbClr val="DCDCAA"/>
                </a:solidFill>
                <a:latin typeface="RobotoMono Nerd Font" pitchFamily="2" charset="0"/>
                <a:ea typeface="RobotoMono Nerd Font" pitchFamily="2" charset="0"/>
              </a:rPr>
              <a:t>name</a:t>
            </a:r>
            <a:r>
              <a:rPr lang="en-US" sz="1200">
                <a:solidFill>
                  <a:srgbClr val="D4D4D4"/>
                </a:solidFill>
                <a:latin typeface="RobotoMono Nerd Font" pitchFamily="2" charset="0"/>
                <a:ea typeface="RobotoMono Nerd Font" pitchFamily="2" charset="0"/>
              </a:rPr>
              <a:t> = </a:t>
            </a:r>
            <a:r>
              <a:rPr lang="en-US" sz="1200">
                <a:solidFill>
                  <a:srgbClr val="CE9178"/>
                </a:solidFill>
                <a:latin typeface="RobotoMono Nerd Font" pitchFamily="2" charset="0"/>
                <a:ea typeface="RobotoMono Nerd Font" pitchFamily="2" charset="0"/>
              </a:rPr>
              <a:t>"person"</a:t>
            </a:r>
            <a:r>
              <a:rPr lang="en-US" sz="1200">
                <a:solidFill>
                  <a:srgbClr val="D4D4D4"/>
                </a:solidFill>
                <a:latin typeface="RobotoMono Nerd Font" pitchFamily="2" charset="0"/>
                <a:ea typeface="RobotoMono Nerd Font" pitchFamily="2" charset="0"/>
              </a:rPr>
              <a:t>) @</a:t>
            </a:r>
            <a:r>
              <a:rPr lang="en-US" sz="1200">
                <a:solidFill>
                  <a:srgbClr val="4EC9B0"/>
                </a:solidFill>
                <a:latin typeface="RobotoMono Nerd Font" pitchFamily="2" charset="0"/>
                <a:ea typeface="RobotoMono Nerd Font" pitchFamily="2" charset="0"/>
              </a:rPr>
              <a:t>Data</a:t>
            </a:r>
            <a:endParaRPr lang="en-US" sz="1200">
              <a:solidFill>
                <a:srgbClr val="D4D4D4"/>
              </a:solidFill>
              <a:latin typeface="RobotoMono Nerd Font" pitchFamily="2" charset="0"/>
              <a:ea typeface="RobotoMono Nerd Font" pitchFamily="2" charset="0"/>
            </a:endParaRPr>
          </a:p>
          <a:p>
            <a:r>
              <a:rPr lang="en-US" sz="1200">
                <a:solidFill>
                  <a:srgbClr val="569CD6"/>
                </a:solidFill>
                <a:latin typeface="RobotoMono Nerd Font" pitchFamily="2" charset="0"/>
                <a:ea typeface="RobotoMono Nerd Font" pitchFamily="2" charset="0"/>
              </a:rPr>
              <a:t>public</a:t>
            </a:r>
            <a:r>
              <a:rPr lang="en-US" sz="1200">
                <a:solidFill>
                  <a:srgbClr val="D4D4D4"/>
                </a:solidFill>
                <a:latin typeface="RobotoMono Nerd Font" pitchFamily="2" charset="0"/>
                <a:ea typeface="RobotoMono Nerd Font" pitchFamily="2" charset="0"/>
              </a:rPr>
              <a:t> </a:t>
            </a:r>
            <a:r>
              <a:rPr lang="en-US" sz="1200">
                <a:solidFill>
                  <a:srgbClr val="569CD6"/>
                </a:solidFill>
                <a:latin typeface="RobotoMono Nerd Font" pitchFamily="2" charset="0"/>
                <a:ea typeface="RobotoMono Nerd Font" pitchFamily="2" charset="0"/>
              </a:rPr>
              <a:t>class</a:t>
            </a:r>
            <a:r>
              <a:rPr lang="en-US" sz="1200">
                <a:solidFill>
                  <a:srgbClr val="D4D4D4"/>
                </a:solidFill>
                <a:latin typeface="RobotoMono Nerd Font" pitchFamily="2" charset="0"/>
                <a:ea typeface="RobotoMono Nerd Font" pitchFamily="2" charset="0"/>
              </a:rPr>
              <a:t> </a:t>
            </a:r>
            <a:r>
              <a:rPr lang="en-US" sz="1200">
                <a:solidFill>
                  <a:srgbClr val="4EC9B0"/>
                </a:solidFill>
                <a:latin typeface="RobotoMono Nerd Font" pitchFamily="2" charset="0"/>
                <a:ea typeface="RobotoMono Nerd Font" pitchFamily="2" charset="0"/>
              </a:rPr>
              <a:t>Person</a:t>
            </a:r>
            <a:r>
              <a:rPr lang="en-US" sz="1200">
                <a:solidFill>
                  <a:srgbClr val="D4D4D4"/>
                </a:solidFill>
                <a:latin typeface="RobotoMono Nerd Font" pitchFamily="2" charset="0"/>
                <a:ea typeface="RobotoMono Nerd Font" pitchFamily="2" charset="0"/>
              </a:rPr>
              <a:t> {</a:t>
            </a:r>
          </a:p>
          <a:p>
            <a:r>
              <a:rPr lang="en-US" sz="1200">
                <a:solidFill>
                  <a:srgbClr val="D4D4D4"/>
                </a:solidFill>
                <a:latin typeface="RobotoMono Nerd Font" pitchFamily="2" charset="0"/>
                <a:ea typeface="RobotoMono Nerd Font" pitchFamily="2" charset="0"/>
              </a:rPr>
              <a:t>  @</a:t>
            </a:r>
            <a:r>
              <a:rPr lang="en-US" sz="1200">
                <a:solidFill>
                  <a:srgbClr val="4EC9B0"/>
                </a:solidFill>
                <a:latin typeface="RobotoMono Nerd Font" pitchFamily="2" charset="0"/>
                <a:ea typeface="RobotoMono Nerd Font" pitchFamily="2" charset="0"/>
              </a:rPr>
              <a:t>Id</a:t>
            </a:r>
            <a:r>
              <a:rPr lang="en-US" sz="1200">
                <a:solidFill>
                  <a:srgbClr val="D4D4D4"/>
                </a:solidFill>
                <a:latin typeface="RobotoMono Nerd Font" pitchFamily="2" charset="0"/>
                <a:ea typeface="RobotoMono Nerd Font" pitchFamily="2" charset="0"/>
              </a:rPr>
              <a:t> </a:t>
            </a:r>
            <a:r>
              <a:rPr lang="en-US" sz="1200">
                <a:solidFill>
                  <a:srgbClr val="4EC9B0"/>
                </a:solidFill>
                <a:latin typeface="RobotoMono Nerd Font" pitchFamily="2" charset="0"/>
                <a:ea typeface="RobotoMono Nerd Font" pitchFamily="2" charset="0"/>
              </a:rPr>
              <a:t>Long</a:t>
            </a:r>
            <a:r>
              <a:rPr lang="en-US" sz="1200">
                <a:solidFill>
                  <a:srgbClr val="D4D4D4"/>
                </a:solidFill>
                <a:latin typeface="RobotoMono Nerd Font" pitchFamily="2" charset="0"/>
                <a:ea typeface="RobotoMono Nerd Font" pitchFamily="2" charset="0"/>
              </a:rPr>
              <a:t> </a:t>
            </a:r>
            <a:r>
              <a:rPr lang="en-US" sz="1200">
                <a:solidFill>
                  <a:srgbClr val="9CDCFE"/>
                </a:solidFill>
                <a:latin typeface="RobotoMono Nerd Font" pitchFamily="2" charset="0"/>
                <a:ea typeface="RobotoMono Nerd Font" pitchFamily="2" charset="0"/>
              </a:rPr>
              <a:t>id</a:t>
            </a:r>
            <a:r>
              <a:rPr lang="en-US" sz="1200">
                <a:solidFill>
                  <a:srgbClr val="D4D4D4"/>
                </a:solidFill>
                <a:latin typeface="RobotoMono Nerd Font" pitchFamily="2" charset="0"/>
                <a:ea typeface="RobotoMono Nerd Font" pitchFamily="2" charset="0"/>
              </a:rPr>
              <a:t>; </a:t>
            </a:r>
            <a:r>
              <a:rPr lang="en-US" sz="1200">
                <a:solidFill>
                  <a:srgbClr val="92D050"/>
                </a:solidFill>
                <a:latin typeface="RobotoMono Nerd Font" pitchFamily="2" charset="0"/>
                <a:ea typeface="RobotoMono Nerd Font" pitchFamily="2" charset="0"/>
              </a:rPr>
              <a:t>//primary key</a:t>
            </a:r>
          </a:p>
          <a:p>
            <a:r>
              <a:rPr lang="en-US" sz="1200">
                <a:solidFill>
                  <a:srgbClr val="569CD6"/>
                </a:solidFill>
                <a:latin typeface="RobotoMono Nerd Font" pitchFamily="2" charset="0"/>
                <a:ea typeface="RobotoMono Nerd Font" pitchFamily="2" charset="0"/>
              </a:rPr>
              <a:t>  private</a:t>
            </a:r>
            <a:r>
              <a:rPr lang="en-US" sz="1200">
                <a:solidFill>
                  <a:srgbClr val="D4D4D4"/>
                </a:solidFill>
                <a:latin typeface="RobotoMono Nerd Font" pitchFamily="2" charset="0"/>
                <a:ea typeface="RobotoMono Nerd Font" pitchFamily="2" charset="0"/>
              </a:rPr>
              <a:t> </a:t>
            </a:r>
            <a:r>
              <a:rPr lang="en-US" sz="1200">
                <a:solidFill>
                  <a:srgbClr val="4EC9B0"/>
                </a:solidFill>
                <a:latin typeface="RobotoMono Nerd Font" pitchFamily="2" charset="0"/>
                <a:ea typeface="RobotoMono Nerd Font" pitchFamily="2" charset="0"/>
              </a:rPr>
              <a:t>String</a:t>
            </a:r>
            <a:r>
              <a:rPr lang="en-US" sz="1200">
                <a:solidFill>
                  <a:srgbClr val="D4D4D4"/>
                </a:solidFill>
                <a:latin typeface="RobotoMono Nerd Font" pitchFamily="2" charset="0"/>
                <a:ea typeface="RobotoMono Nerd Font" pitchFamily="2" charset="0"/>
              </a:rPr>
              <a:t> </a:t>
            </a:r>
            <a:r>
              <a:rPr lang="en-US" sz="1200">
                <a:solidFill>
                  <a:srgbClr val="9CDCFE"/>
                </a:solidFill>
                <a:latin typeface="RobotoMono Nerd Font" pitchFamily="2" charset="0"/>
                <a:ea typeface="RobotoMono Nerd Font" pitchFamily="2" charset="0"/>
              </a:rPr>
              <a:t>fullname</a:t>
            </a:r>
            <a:r>
              <a:rPr lang="en-US" sz="1200">
                <a:solidFill>
                  <a:srgbClr val="D4D4D4"/>
                </a:solidFill>
                <a:latin typeface="RobotoMono Nerd Font" pitchFamily="2" charset="0"/>
                <a:ea typeface="RobotoMono Nerd Font" pitchFamily="2" charset="0"/>
              </a:rPr>
              <a:t>;</a:t>
            </a:r>
          </a:p>
          <a:p>
            <a:r>
              <a:rPr lang="en-US" sz="1200">
                <a:solidFill>
                  <a:srgbClr val="569CD6"/>
                </a:solidFill>
                <a:latin typeface="RobotoMono Nerd Font" pitchFamily="2" charset="0"/>
                <a:ea typeface="RobotoMono Nerd Font" pitchFamily="2" charset="0"/>
              </a:rPr>
              <a:t>  private</a:t>
            </a:r>
            <a:r>
              <a:rPr lang="en-US" sz="1200">
                <a:solidFill>
                  <a:srgbClr val="D4D4D4"/>
                </a:solidFill>
                <a:latin typeface="RobotoMono Nerd Font" pitchFamily="2" charset="0"/>
                <a:ea typeface="RobotoMono Nerd Font" pitchFamily="2" charset="0"/>
              </a:rPr>
              <a:t> </a:t>
            </a:r>
            <a:r>
              <a:rPr lang="en-US" sz="1200">
                <a:solidFill>
                  <a:srgbClr val="4EC9B0"/>
                </a:solidFill>
                <a:latin typeface="RobotoMono Nerd Font" pitchFamily="2" charset="0"/>
                <a:ea typeface="RobotoMono Nerd Font" pitchFamily="2" charset="0"/>
              </a:rPr>
              <a:t>String</a:t>
            </a:r>
            <a:r>
              <a:rPr lang="en-US" sz="1200">
                <a:solidFill>
                  <a:srgbClr val="D4D4D4"/>
                </a:solidFill>
                <a:latin typeface="RobotoMono Nerd Font" pitchFamily="2" charset="0"/>
                <a:ea typeface="RobotoMono Nerd Font" pitchFamily="2" charset="0"/>
              </a:rPr>
              <a:t> </a:t>
            </a:r>
            <a:r>
              <a:rPr lang="en-US" sz="1200">
                <a:solidFill>
                  <a:srgbClr val="9CDCFE"/>
                </a:solidFill>
                <a:latin typeface="RobotoMono Nerd Font" pitchFamily="2" charset="0"/>
                <a:ea typeface="RobotoMono Nerd Font" pitchFamily="2" charset="0"/>
              </a:rPr>
              <a:t>job</a:t>
            </a:r>
            <a:r>
              <a:rPr lang="en-US" sz="1200">
                <a:solidFill>
                  <a:srgbClr val="D4D4D4"/>
                </a:solidFill>
                <a:latin typeface="RobotoMono Nerd Font" pitchFamily="2" charset="0"/>
                <a:ea typeface="RobotoMono Nerd Font" pitchFamily="2" charset="0"/>
              </a:rPr>
              <a:t>;</a:t>
            </a:r>
          </a:p>
          <a:p>
            <a:r>
              <a:rPr lang="en-US" sz="1200">
                <a:solidFill>
                  <a:srgbClr val="569CD6"/>
                </a:solidFill>
                <a:latin typeface="RobotoMono Nerd Font" pitchFamily="2" charset="0"/>
                <a:ea typeface="RobotoMono Nerd Font" pitchFamily="2" charset="0"/>
              </a:rPr>
              <a:t>  private</a:t>
            </a:r>
            <a:r>
              <a:rPr lang="en-US" sz="1200">
                <a:solidFill>
                  <a:srgbClr val="D4D4D4"/>
                </a:solidFill>
                <a:latin typeface="RobotoMono Nerd Font" pitchFamily="2" charset="0"/>
                <a:ea typeface="RobotoMono Nerd Font" pitchFamily="2" charset="0"/>
              </a:rPr>
              <a:t> </a:t>
            </a:r>
            <a:r>
              <a:rPr lang="en-US" sz="1200">
                <a:solidFill>
                  <a:srgbClr val="4EC9B0"/>
                </a:solidFill>
                <a:latin typeface="RobotoMono Nerd Font" pitchFamily="2" charset="0"/>
                <a:ea typeface="RobotoMono Nerd Font" pitchFamily="2" charset="0"/>
              </a:rPr>
              <a:t>String</a:t>
            </a:r>
            <a:r>
              <a:rPr lang="en-US" sz="1200">
                <a:solidFill>
                  <a:srgbClr val="D4D4D4"/>
                </a:solidFill>
                <a:latin typeface="RobotoMono Nerd Font" pitchFamily="2" charset="0"/>
                <a:ea typeface="RobotoMono Nerd Font" pitchFamily="2" charset="0"/>
              </a:rPr>
              <a:t> </a:t>
            </a:r>
            <a:r>
              <a:rPr lang="en-US" sz="1200">
                <a:solidFill>
                  <a:srgbClr val="9CDCFE"/>
                </a:solidFill>
                <a:latin typeface="RobotoMono Nerd Font" pitchFamily="2" charset="0"/>
                <a:ea typeface="RobotoMono Nerd Font" pitchFamily="2" charset="0"/>
              </a:rPr>
              <a:t>gender</a:t>
            </a:r>
            <a:r>
              <a:rPr lang="en-US" sz="1200">
                <a:solidFill>
                  <a:srgbClr val="D4D4D4"/>
                </a:solidFill>
                <a:latin typeface="RobotoMono Nerd Font" pitchFamily="2" charset="0"/>
                <a:ea typeface="RobotoMono Nerd Font" pitchFamily="2" charset="0"/>
              </a:rPr>
              <a:t>;</a:t>
            </a:r>
          </a:p>
          <a:p>
            <a:r>
              <a:rPr lang="en-US" sz="1200">
                <a:solidFill>
                  <a:srgbClr val="569CD6"/>
                </a:solidFill>
                <a:latin typeface="RobotoMono Nerd Font" pitchFamily="2" charset="0"/>
                <a:ea typeface="RobotoMono Nerd Font" pitchFamily="2" charset="0"/>
              </a:rPr>
              <a:t>  private</a:t>
            </a:r>
            <a:r>
              <a:rPr lang="en-US" sz="1200">
                <a:solidFill>
                  <a:srgbClr val="D4D4D4"/>
                </a:solidFill>
                <a:latin typeface="RobotoMono Nerd Font" pitchFamily="2" charset="0"/>
                <a:ea typeface="RobotoMono Nerd Font" pitchFamily="2" charset="0"/>
              </a:rPr>
              <a:t> </a:t>
            </a:r>
            <a:r>
              <a:rPr lang="en-US" sz="1200">
                <a:solidFill>
                  <a:srgbClr val="4EC9B0"/>
                </a:solidFill>
                <a:latin typeface="RobotoMono Nerd Font" pitchFamily="2" charset="0"/>
                <a:ea typeface="RobotoMono Nerd Font" pitchFamily="2" charset="0"/>
              </a:rPr>
              <a:t>String</a:t>
            </a:r>
            <a:r>
              <a:rPr lang="en-US" sz="1200">
                <a:solidFill>
                  <a:srgbClr val="D4D4D4"/>
                </a:solidFill>
                <a:latin typeface="RobotoMono Nerd Font" pitchFamily="2" charset="0"/>
                <a:ea typeface="RobotoMono Nerd Font" pitchFamily="2" charset="0"/>
              </a:rPr>
              <a:t> </a:t>
            </a:r>
            <a:r>
              <a:rPr lang="en-US" sz="1200">
                <a:solidFill>
                  <a:srgbClr val="9CDCFE"/>
                </a:solidFill>
                <a:latin typeface="RobotoMono Nerd Font" pitchFamily="2" charset="0"/>
                <a:ea typeface="RobotoMono Nerd Font" pitchFamily="2" charset="0"/>
              </a:rPr>
              <a:t>city</a:t>
            </a:r>
            <a:r>
              <a:rPr lang="en-US" sz="1200">
                <a:solidFill>
                  <a:srgbClr val="D4D4D4"/>
                </a:solidFill>
                <a:latin typeface="RobotoMono Nerd Font" pitchFamily="2" charset="0"/>
                <a:ea typeface="RobotoMono Nerd Font" pitchFamily="2" charset="0"/>
              </a:rPr>
              <a:t>;</a:t>
            </a:r>
          </a:p>
          <a:p>
            <a:r>
              <a:rPr lang="en-US" sz="1200">
                <a:solidFill>
                  <a:srgbClr val="569CD6"/>
                </a:solidFill>
                <a:latin typeface="RobotoMono Nerd Font" pitchFamily="2" charset="0"/>
                <a:ea typeface="RobotoMono Nerd Font" pitchFamily="2" charset="0"/>
              </a:rPr>
              <a:t>  private</a:t>
            </a:r>
            <a:r>
              <a:rPr lang="en-US" sz="1200">
                <a:solidFill>
                  <a:srgbClr val="D4D4D4"/>
                </a:solidFill>
                <a:latin typeface="RobotoMono Nerd Font" pitchFamily="2" charset="0"/>
                <a:ea typeface="RobotoMono Nerd Font" pitchFamily="2" charset="0"/>
              </a:rPr>
              <a:t> </a:t>
            </a:r>
            <a:r>
              <a:rPr lang="en-US" sz="1200">
                <a:solidFill>
                  <a:srgbClr val="4EC9B0"/>
                </a:solidFill>
                <a:latin typeface="RobotoMono Nerd Font" pitchFamily="2" charset="0"/>
                <a:ea typeface="RobotoMono Nerd Font" pitchFamily="2" charset="0"/>
              </a:rPr>
              <a:t>int</a:t>
            </a:r>
            <a:r>
              <a:rPr lang="en-US" sz="1200">
                <a:solidFill>
                  <a:srgbClr val="D4D4D4"/>
                </a:solidFill>
                <a:latin typeface="RobotoMono Nerd Font" pitchFamily="2" charset="0"/>
                <a:ea typeface="RobotoMono Nerd Font" pitchFamily="2" charset="0"/>
              </a:rPr>
              <a:t> </a:t>
            </a:r>
            <a:r>
              <a:rPr lang="en-US" sz="1200">
                <a:solidFill>
                  <a:srgbClr val="9CDCFE"/>
                </a:solidFill>
                <a:latin typeface="RobotoMono Nerd Font" pitchFamily="2" charset="0"/>
                <a:ea typeface="RobotoMono Nerd Font" pitchFamily="2" charset="0"/>
              </a:rPr>
              <a:t>salary</a:t>
            </a:r>
            <a:r>
              <a:rPr lang="en-US" sz="1200">
                <a:solidFill>
                  <a:srgbClr val="D4D4D4"/>
                </a:solidFill>
                <a:latin typeface="RobotoMono Nerd Font" pitchFamily="2" charset="0"/>
                <a:ea typeface="RobotoMono Nerd Font" pitchFamily="2" charset="0"/>
              </a:rPr>
              <a:t>;</a:t>
            </a:r>
          </a:p>
          <a:p>
            <a:br>
              <a:rPr lang="en-US" sz="1200">
                <a:solidFill>
                  <a:srgbClr val="D4D4D4"/>
                </a:solidFill>
                <a:latin typeface="RobotoMono Nerd Font" pitchFamily="2" charset="0"/>
                <a:ea typeface="RobotoMono Nerd Font" pitchFamily="2" charset="0"/>
              </a:rPr>
            </a:br>
            <a:r>
              <a:rPr lang="en-US" sz="1200">
                <a:solidFill>
                  <a:srgbClr val="D4D4D4"/>
                </a:solidFill>
                <a:latin typeface="RobotoMono Nerd Font" pitchFamily="2" charset="0"/>
                <a:ea typeface="RobotoMono Nerd Font" pitchFamily="2" charset="0"/>
              </a:rPr>
              <a:t>  @</a:t>
            </a:r>
            <a:r>
              <a:rPr lang="en-US" sz="1200">
                <a:solidFill>
                  <a:srgbClr val="4EC9B0"/>
                </a:solidFill>
                <a:latin typeface="RobotoMono Nerd Font" pitchFamily="2" charset="0"/>
                <a:ea typeface="RobotoMono Nerd Font" pitchFamily="2" charset="0"/>
              </a:rPr>
              <a:t>Column</a:t>
            </a:r>
            <a:r>
              <a:rPr lang="en-US" sz="1200">
                <a:solidFill>
                  <a:srgbClr val="D4D4D4"/>
                </a:solidFill>
                <a:latin typeface="RobotoMono Nerd Font" pitchFamily="2" charset="0"/>
                <a:ea typeface="RobotoMono Nerd Font" pitchFamily="2" charset="0"/>
              </a:rPr>
              <a:t>(name=</a:t>
            </a:r>
            <a:r>
              <a:rPr lang="en-US" sz="1200">
                <a:solidFill>
                  <a:srgbClr val="CE9178"/>
                </a:solidFill>
                <a:latin typeface="RobotoMono Nerd Font" pitchFamily="2" charset="0"/>
                <a:ea typeface="RobotoMono Nerd Font" pitchFamily="2" charset="0"/>
              </a:rPr>
              <a:t>"birthday"</a:t>
            </a:r>
            <a:r>
              <a:rPr lang="en-US" sz="1200">
                <a:solidFill>
                  <a:srgbClr val="D4D4D4"/>
                </a:solidFill>
                <a:latin typeface="RobotoMono Nerd Font" pitchFamily="2" charset="0"/>
                <a:ea typeface="RobotoMono Nerd Font" pitchFamily="2" charset="0"/>
              </a:rPr>
              <a:t>) @</a:t>
            </a:r>
            <a:r>
              <a:rPr lang="en-US" sz="1200">
                <a:solidFill>
                  <a:srgbClr val="4EC9B0"/>
                </a:solidFill>
                <a:latin typeface="RobotoMono Nerd Font" pitchFamily="2" charset="0"/>
                <a:ea typeface="RobotoMono Nerd Font" pitchFamily="2" charset="0"/>
              </a:rPr>
              <a:t>Temporal</a:t>
            </a:r>
            <a:r>
              <a:rPr lang="en-US" sz="1200">
                <a:solidFill>
                  <a:srgbClr val="D4D4D4"/>
                </a:solidFill>
                <a:latin typeface="RobotoMono Nerd Font" pitchFamily="2" charset="0"/>
                <a:ea typeface="RobotoMono Nerd Font" pitchFamily="2" charset="0"/>
              </a:rPr>
              <a:t>(</a:t>
            </a:r>
            <a:r>
              <a:rPr lang="en-US" sz="1200">
                <a:solidFill>
                  <a:srgbClr val="9CDCFE"/>
                </a:solidFill>
                <a:latin typeface="RobotoMono Nerd Font" pitchFamily="2" charset="0"/>
                <a:ea typeface="RobotoMono Nerd Font" pitchFamily="2" charset="0"/>
              </a:rPr>
              <a:t>TemporalType</a:t>
            </a:r>
            <a:r>
              <a:rPr lang="en-US" sz="1200">
                <a:solidFill>
                  <a:srgbClr val="D4D4D4"/>
                </a:solidFill>
                <a:latin typeface="RobotoMono Nerd Font" pitchFamily="2" charset="0"/>
                <a:ea typeface="RobotoMono Nerd Font" pitchFamily="2" charset="0"/>
              </a:rPr>
              <a:t>.</a:t>
            </a:r>
            <a:r>
              <a:rPr lang="en-US" sz="1200">
                <a:solidFill>
                  <a:srgbClr val="9CDCFE"/>
                </a:solidFill>
                <a:latin typeface="RobotoMono Nerd Font" pitchFamily="2" charset="0"/>
                <a:ea typeface="RobotoMono Nerd Font" pitchFamily="2" charset="0"/>
              </a:rPr>
              <a:t>DATE</a:t>
            </a:r>
            <a:r>
              <a:rPr lang="en-US" sz="1200">
                <a:solidFill>
                  <a:srgbClr val="D4D4D4"/>
                </a:solidFill>
                <a:latin typeface="RobotoMono Nerd Font" pitchFamily="2" charset="0"/>
                <a:ea typeface="RobotoMono Nerd Font" pitchFamily="2" charset="0"/>
              </a:rPr>
              <a:t>) </a:t>
            </a:r>
            <a:r>
              <a:rPr lang="en-US" sz="1200">
                <a:solidFill>
                  <a:srgbClr val="92D050"/>
                </a:solidFill>
                <a:latin typeface="RobotoMono Nerd Font" pitchFamily="2" charset="0"/>
                <a:ea typeface="RobotoMono Nerd Font" pitchFamily="2" charset="0"/>
              </a:rPr>
              <a:t>//Trường kiểu Date. </a:t>
            </a:r>
            <a:r>
              <a:rPr lang="en-US" sz="1200">
                <a:solidFill>
                  <a:srgbClr val="D4D4D4"/>
                </a:solidFill>
                <a:latin typeface="RobotoMono Nerd Font" pitchFamily="2" charset="0"/>
                <a:ea typeface="RobotoMono Nerd Font" pitchFamily="2" charset="0"/>
              </a:rPr>
              <a:t> </a:t>
            </a:r>
          </a:p>
          <a:p>
            <a:r>
              <a:rPr lang="en-US" sz="1200">
                <a:solidFill>
                  <a:srgbClr val="569CD6"/>
                </a:solidFill>
                <a:latin typeface="RobotoMono Nerd Font" pitchFamily="2" charset="0"/>
                <a:ea typeface="RobotoMono Nerd Font" pitchFamily="2" charset="0"/>
              </a:rPr>
              <a:t>  private</a:t>
            </a:r>
            <a:r>
              <a:rPr lang="en-US" sz="1200">
                <a:solidFill>
                  <a:srgbClr val="D4D4D4"/>
                </a:solidFill>
                <a:latin typeface="RobotoMono Nerd Font" pitchFamily="2" charset="0"/>
                <a:ea typeface="RobotoMono Nerd Font" pitchFamily="2" charset="0"/>
              </a:rPr>
              <a:t> </a:t>
            </a:r>
            <a:r>
              <a:rPr lang="en-US" sz="1200">
                <a:solidFill>
                  <a:srgbClr val="4EC9B0"/>
                </a:solidFill>
                <a:latin typeface="RobotoMono Nerd Font" pitchFamily="2" charset="0"/>
                <a:ea typeface="RobotoMono Nerd Font" pitchFamily="2" charset="0"/>
              </a:rPr>
              <a:t>Date</a:t>
            </a:r>
            <a:r>
              <a:rPr lang="en-US" sz="1200">
                <a:solidFill>
                  <a:srgbClr val="D4D4D4"/>
                </a:solidFill>
                <a:latin typeface="RobotoMono Nerd Font" pitchFamily="2" charset="0"/>
                <a:ea typeface="RobotoMono Nerd Font" pitchFamily="2" charset="0"/>
              </a:rPr>
              <a:t> </a:t>
            </a:r>
            <a:r>
              <a:rPr lang="en-US" sz="1200">
                <a:solidFill>
                  <a:srgbClr val="9CDCFE"/>
                </a:solidFill>
                <a:latin typeface="RobotoMono Nerd Font" pitchFamily="2" charset="0"/>
                <a:ea typeface="RobotoMono Nerd Font" pitchFamily="2" charset="0"/>
              </a:rPr>
              <a:t>birthday</a:t>
            </a:r>
            <a:r>
              <a:rPr lang="en-US" sz="1200">
                <a:solidFill>
                  <a:srgbClr val="D4D4D4"/>
                </a:solidFill>
                <a:latin typeface="RobotoMono Nerd Font" pitchFamily="2" charset="0"/>
                <a:ea typeface="RobotoMono Nerd Font" pitchFamily="2" charset="0"/>
              </a:rPr>
              <a:t>;</a:t>
            </a:r>
          </a:p>
          <a:p>
            <a:br>
              <a:rPr lang="en-US" sz="1200">
                <a:solidFill>
                  <a:srgbClr val="D4D4D4"/>
                </a:solidFill>
                <a:latin typeface="RobotoMono Nerd Font" pitchFamily="2" charset="0"/>
                <a:ea typeface="RobotoMono Nerd Font" pitchFamily="2" charset="0"/>
              </a:rPr>
            </a:br>
            <a:r>
              <a:rPr lang="en-US" sz="1200">
                <a:solidFill>
                  <a:srgbClr val="D4D4D4"/>
                </a:solidFill>
                <a:latin typeface="RobotoMono Nerd Font" pitchFamily="2" charset="0"/>
                <a:ea typeface="RobotoMono Nerd Font" pitchFamily="2" charset="0"/>
              </a:rPr>
              <a:t>  @</a:t>
            </a:r>
            <a:r>
              <a:rPr lang="en-US" sz="1200">
                <a:solidFill>
                  <a:srgbClr val="4EC9B0"/>
                </a:solidFill>
                <a:latin typeface="RobotoMono Nerd Font" pitchFamily="2" charset="0"/>
                <a:ea typeface="RobotoMono Nerd Font" pitchFamily="2" charset="0"/>
              </a:rPr>
              <a:t>Column</a:t>
            </a:r>
            <a:r>
              <a:rPr lang="en-US" sz="1200">
                <a:solidFill>
                  <a:srgbClr val="D4D4D4"/>
                </a:solidFill>
                <a:latin typeface="RobotoMono Nerd Font" pitchFamily="2" charset="0"/>
                <a:ea typeface="RobotoMono Nerd Font" pitchFamily="2" charset="0"/>
              </a:rPr>
              <a:t>(name=</a:t>
            </a:r>
            <a:r>
              <a:rPr lang="en-US" sz="1200">
                <a:solidFill>
                  <a:srgbClr val="CE9178"/>
                </a:solidFill>
                <a:latin typeface="RobotoMono Nerd Font" pitchFamily="2" charset="0"/>
                <a:ea typeface="RobotoMono Nerd Font" pitchFamily="2" charset="0"/>
              </a:rPr>
              <a:t>"sex"</a:t>
            </a:r>
            <a:r>
              <a:rPr lang="en-US" sz="1200">
                <a:solidFill>
                  <a:srgbClr val="D4D4D4"/>
                </a:solidFill>
                <a:latin typeface="RobotoMono Nerd Font" pitchFamily="2" charset="0"/>
                <a:ea typeface="RobotoMono Nerd Font" pitchFamily="2" charset="0"/>
              </a:rPr>
              <a:t>) @</a:t>
            </a:r>
            <a:r>
              <a:rPr lang="en-US" sz="1200">
                <a:solidFill>
                  <a:srgbClr val="4EC9B0"/>
                </a:solidFill>
                <a:latin typeface="RobotoMono Nerd Font" pitchFamily="2" charset="0"/>
                <a:ea typeface="RobotoMono Nerd Font" pitchFamily="2" charset="0"/>
              </a:rPr>
              <a:t>Formula</a:t>
            </a:r>
            <a:r>
              <a:rPr lang="en-US" sz="1200">
                <a:solidFill>
                  <a:srgbClr val="D4D4D4"/>
                </a:solidFill>
                <a:latin typeface="RobotoMono Nerd Font" pitchFamily="2" charset="0"/>
                <a:ea typeface="RobotoMono Nerd Font" pitchFamily="2" charset="0"/>
              </a:rPr>
              <a:t>(value = </a:t>
            </a:r>
            <a:r>
              <a:rPr lang="en-US" sz="1200">
                <a:solidFill>
                  <a:srgbClr val="CE9178"/>
                </a:solidFill>
                <a:latin typeface="RobotoMono Nerd Font" pitchFamily="2" charset="0"/>
                <a:ea typeface="RobotoMono Nerd Font" pitchFamily="2" charset="0"/>
              </a:rPr>
              <a:t>"case when gender='Male' then true else false end"</a:t>
            </a:r>
            <a:r>
              <a:rPr lang="en-US" sz="1200">
                <a:solidFill>
                  <a:srgbClr val="D4D4D4"/>
                </a:solidFill>
                <a:latin typeface="RobotoMono Nerd Font" pitchFamily="2" charset="0"/>
                <a:ea typeface="RobotoMono Nerd Font" pitchFamily="2" charset="0"/>
              </a:rPr>
              <a:t>)</a:t>
            </a:r>
          </a:p>
          <a:p>
            <a:r>
              <a:rPr lang="en-US" sz="1200">
                <a:solidFill>
                  <a:srgbClr val="569CD6"/>
                </a:solidFill>
                <a:latin typeface="RobotoMono Nerd Font" pitchFamily="2" charset="0"/>
                <a:ea typeface="RobotoMono Nerd Font" pitchFamily="2" charset="0"/>
              </a:rPr>
              <a:t>  private</a:t>
            </a:r>
            <a:r>
              <a:rPr lang="en-US" sz="1200">
                <a:solidFill>
                  <a:srgbClr val="D4D4D4"/>
                </a:solidFill>
                <a:latin typeface="RobotoMono Nerd Font" pitchFamily="2" charset="0"/>
                <a:ea typeface="RobotoMono Nerd Font" pitchFamily="2" charset="0"/>
              </a:rPr>
              <a:t> </a:t>
            </a:r>
            <a:r>
              <a:rPr lang="en-US" sz="1200">
                <a:solidFill>
                  <a:srgbClr val="4EC9B0"/>
                </a:solidFill>
                <a:latin typeface="RobotoMono Nerd Font" pitchFamily="2" charset="0"/>
                <a:ea typeface="RobotoMono Nerd Font" pitchFamily="2" charset="0"/>
              </a:rPr>
              <a:t>Boolean</a:t>
            </a:r>
            <a:r>
              <a:rPr lang="en-US" sz="1200">
                <a:solidFill>
                  <a:srgbClr val="D4D4D4"/>
                </a:solidFill>
                <a:latin typeface="RobotoMono Nerd Font" pitchFamily="2" charset="0"/>
                <a:ea typeface="RobotoMono Nerd Font" pitchFamily="2" charset="0"/>
              </a:rPr>
              <a:t> </a:t>
            </a:r>
            <a:r>
              <a:rPr lang="en-US" sz="1200">
                <a:solidFill>
                  <a:srgbClr val="9CDCFE"/>
                </a:solidFill>
                <a:latin typeface="RobotoMono Nerd Font" pitchFamily="2" charset="0"/>
                <a:ea typeface="RobotoMono Nerd Font" pitchFamily="2" charset="0"/>
              </a:rPr>
              <a:t>sex</a:t>
            </a:r>
            <a:r>
              <a:rPr lang="en-US" sz="1200">
                <a:solidFill>
                  <a:srgbClr val="D4D4D4"/>
                </a:solidFill>
                <a:latin typeface="RobotoMono Nerd Font" pitchFamily="2" charset="0"/>
                <a:ea typeface="RobotoMono Nerd Font" pitchFamily="2" charset="0"/>
              </a:rPr>
              <a:t>; </a:t>
            </a:r>
            <a:r>
              <a:rPr lang="en-US" sz="1200">
                <a:solidFill>
                  <a:srgbClr val="92D050"/>
                </a:solidFill>
                <a:latin typeface="RobotoMono Nerd Font" pitchFamily="2" charset="0"/>
                <a:ea typeface="RobotoMono Nerd Font" pitchFamily="2" charset="0"/>
              </a:rPr>
              <a:t>//Trường dạng SQL formula sinh động khi truy vấn, không lưu xuống bảng. </a:t>
            </a:r>
          </a:p>
          <a:p>
            <a:br>
              <a:rPr lang="en-US" sz="1200">
                <a:solidFill>
                  <a:srgbClr val="D4D4D4"/>
                </a:solidFill>
                <a:latin typeface="RobotoMono Nerd Font" pitchFamily="2" charset="0"/>
                <a:ea typeface="RobotoMono Nerd Font" pitchFamily="2" charset="0"/>
              </a:rPr>
            </a:br>
            <a:r>
              <a:rPr lang="en-US" sz="1200">
                <a:solidFill>
                  <a:srgbClr val="D4D4D4"/>
                </a:solidFill>
                <a:latin typeface="RobotoMono Nerd Font" pitchFamily="2" charset="0"/>
                <a:ea typeface="RobotoMono Nerd Font" pitchFamily="2" charset="0"/>
              </a:rPr>
              <a:t>  @</a:t>
            </a:r>
            <a:r>
              <a:rPr lang="en-US" sz="1200">
                <a:solidFill>
                  <a:srgbClr val="4EC9B0"/>
                </a:solidFill>
                <a:latin typeface="RobotoMono Nerd Font" pitchFamily="2" charset="0"/>
                <a:ea typeface="RobotoMono Nerd Font" pitchFamily="2" charset="0"/>
              </a:rPr>
              <a:t>Transient </a:t>
            </a:r>
            <a:r>
              <a:rPr lang="en-US" sz="1200">
                <a:solidFill>
                  <a:srgbClr val="92D050"/>
                </a:solidFill>
                <a:latin typeface="RobotoMono Nerd Font" pitchFamily="2" charset="0"/>
                <a:ea typeface="RobotoMono Nerd Font" pitchFamily="2" charset="0"/>
              </a:rPr>
              <a:t>//Trường tạm thời sinh động lúc gọi Getter</a:t>
            </a:r>
          </a:p>
          <a:p>
            <a:r>
              <a:rPr lang="en-US" sz="1200">
                <a:solidFill>
                  <a:srgbClr val="569CD6"/>
                </a:solidFill>
                <a:latin typeface="RobotoMono Nerd Font" pitchFamily="2" charset="0"/>
                <a:ea typeface="RobotoMono Nerd Font" pitchFamily="2" charset="0"/>
              </a:rPr>
              <a:t>  private</a:t>
            </a:r>
            <a:r>
              <a:rPr lang="en-US" sz="1200">
                <a:solidFill>
                  <a:srgbClr val="D4D4D4"/>
                </a:solidFill>
                <a:latin typeface="RobotoMono Nerd Font" pitchFamily="2" charset="0"/>
                <a:ea typeface="RobotoMono Nerd Font" pitchFamily="2" charset="0"/>
              </a:rPr>
              <a:t> </a:t>
            </a:r>
            <a:r>
              <a:rPr lang="en-US" sz="1200">
                <a:solidFill>
                  <a:srgbClr val="4EC9B0"/>
                </a:solidFill>
                <a:latin typeface="RobotoMono Nerd Font" pitchFamily="2" charset="0"/>
                <a:ea typeface="RobotoMono Nerd Font" pitchFamily="2" charset="0"/>
              </a:rPr>
              <a:t>int</a:t>
            </a:r>
            <a:r>
              <a:rPr lang="en-US" sz="1200">
                <a:solidFill>
                  <a:srgbClr val="D4D4D4"/>
                </a:solidFill>
                <a:latin typeface="RobotoMono Nerd Font" pitchFamily="2" charset="0"/>
                <a:ea typeface="RobotoMono Nerd Font" pitchFamily="2" charset="0"/>
              </a:rPr>
              <a:t> </a:t>
            </a:r>
            <a:r>
              <a:rPr lang="en-US" sz="1200">
                <a:solidFill>
                  <a:srgbClr val="9CDCFE"/>
                </a:solidFill>
                <a:latin typeface="RobotoMono Nerd Font" pitchFamily="2" charset="0"/>
                <a:ea typeface="RobotoMono Nerd Font" pitchFamily="2" charset="0"/>
              </a:rPr>
              <a:t>age</a:t>
            </a:r>
            <a:r>
              <a:rPr lang="en-US" sz="1200">
                <a:solidFill>
                  <a:srgbClr val="D4D4D4"/>
                </a:solidFill>
                <a:latin typeface="RobotoMono Nerd Font" pitchFamily="2" charset="0"/>
                <a:ea typeface="RobotoMono Nerd Font" pitchFamily="2" charset="0"/>
              </a:rPr>
              <a:t>;</a:t>
            </a:r>
          </a:p>
          <a:p>
            <a:r>
              <a:rPr lang="en-US" sz="1200">
                <a:solidFill>
                  <a:srgbClr val="569CD6"/>
                </a:solidFill>
                <a:latin typeface="RobotoMono Nerd Font" pitchFamily="2" charset="0"/>
                <a:ea typeface="RobotoMono Nerd Font" pitchFamily="2" charset="0"/>
              </a:rPr>
              <a:t>  public</a:t>
            </a:r>
            <a:r>
              <a:rPr lang="en-US" sz="1200">
                <a:solidFill>
                  <a:srgbClr val="D4D4D4"/>
                </a:solidFill>
                <a:latin typeface="RobotoMono Nerd Font" pitchFamily="2" charset="0"/>
                <a:ea typeface="RobotoMono Nerd Font" pitchFamily="2" charset="0"/>
              </a:rPr>
              <a:t> </a:t>
            </a:r>
            <a:r>
              <a:rPr lang="en-US" sz="1200">
                <a:solidFill>
                  <a:srgbClr val="4EC9B0"/>
                </a:solidFill>
                <a:latin typeface="RobotoMono Nerd Font" pitchFamily="2" charset="0"/>
                <a:ea typeface="RobotoMono Nerd Font" pitchFamily="2" charset="0"/>
              </a:rPr>
              <a:t>int</a:t>
            </a:r>
            <a:r>
              <a:rPr lang="en-US" sz="1200">
                <a:solidFill>
                  <a:srgbClr val="D4D4D4"/>
                </a:solidFill>
                <a:latin typeface="RobotoMono Nerd Font" pitchFamily="2" charset="0"/>
                <a:ea typeface="RobotoMono Nerd Font" pitchFamily="2" charset="0"/>
              </a:rPr>
              <a:t> </a:t>
            </a:r>
            <a:r>
              <a:rPr lang="en-US" sz="1200">
                <a:solidFill>
                  <a:srgbClr val="DCDCAA"/>
                </a:solidFill>
                <a:latin typeface="RobotoMono Nerd Font" pitchFamily="2" charset="0"/>
                <a:ea typeface="RobotoMono Nerd Font" pitchFamily="2" charset="0"/>
              </a:rPr>
              <a:t>getAge</a:t>
            </a:r>
            <a:r>
              <a:rPr lang="en-US" sz="1200">
                <a:solidFill>
                  <a:srgbClr val="D4D4D4"/>
                </a:solidFill>
                <a:latin typeface="RobotoMono Nerd Font" pitchFamily="2" charset="0"/>
                <a:ea typeface="RobotoMono Nerd Font" pitchFamily="2" charset="0"/>
              </a:rPr>
              <a:t>(){</a:t>
            </a:r>
          </a:p>
          <a:p>
            <a:r>
              <a:rPr lang="en-US" sz="1200">
                <a:solidFill>
                  <a:srgbClr val="4EC9B0"/>
                </a:solidFill>
                <a:latin typeface="RobotoMono Nerd Font" pitchFamily="2" charset="0"/>
                <a:ea typeface="RobotoMono Nerd Font" pitchFamily="2" charset="0"/>
              </a:rPr>
              <a:t>    Date</a:t>
            </a:r>
            <a:r>
              <a:rPr lang="en-US" sz="1200">
                <a:solidFill>
                  <a:srgbClr val="D4D4D4"/>
                </a:solidFill>
                <a:latin typeface="RobotoMono Nerd Font" pitchFamily="2" charset="0"/>
                <a:ea typeface="RobotoMono Nerd Font" pitchFamily="2" charset="0"/>
              </a:rPr>
              <a:t> </a:t>
            </a:r>
            <a:r>
              <a:rPr lang="en-US" sz="1200">
                <a:solidFill>
                  <a:srgbClr val="9CDCFE"/>
                </a:solidFill>
                <a:latin typeface="RobotoMono Nerd Font" pitchFamily="2" charset="0"/>
                <a:ea typeface="RobotoMono Nerd Font" pitchFamily="2" charset="0"/>
              </a:rPr>
              <a:t>safeDate</a:t>
            </a:r>
            <a:r>
              <a:rPr lang="en-US" sz="1200">
                <a:solidFill>
                  <a:srgbClr val="D4D4D4"/>
                </a:solidFill>
                <a:latin typeface="RobotoMono Nerd Font" pitchFamily="2" charset="0"/>
                <a:ea typeface="RobotoMono Nerd Font" pitchFamily="2" charset="0"/>
              </a:rPr>
              <a:t> = </a:t>
            </a:r>
            <a:r>
              <a:rPr lang="en-US" sz="1200">
                <a:solidFill>
                  <a:srgbClr val="C586C0"/>
                </a:solidFill>
                <a:latin typeface="RobotoMono Nerd Font" pitchFamily="2" charset="0"/>
                <a:ea typeface="RobotoMono Nerd Font" pitchFamily="2" charset="0"/>
              </a:rPr>
              <a:t>new</a:t>
            </a:r>
            <a:r>
              <a:rPr lang="en-US" sz="1200">
                <a:solidFill>
                  <a:srgbClr val="D4D4D4"/>
                </a:solidFill>
                <a:latin typeface="RobotoMono Nerd Font" pitchFamily="2" charset="0"/>
                <a:ea typeface="RobotoMono Nerd Font" pitchFamily="2" charset="0"/>
              </a:rPr>
              <a:t> </a:t>
            </a:r>
            <a:r>
              <a:rPr lang="en-US" sz="1200">
                <a:solidFill>
                  <a:srgbClr val="DCDCAA"/>
                </a:solidFill>
                <a:latin typeface="RobotoMono Nerd Font" pitchFamily="2" charset="0"/>
                <a:ea typeface="RobotoMono Nerd Font" pitchFamily="2" charset="0"/>
              </a:rPr>
              <a:t>Date</a:t>
            </a:r>
            <a:r>
              <a:rPr lang="en-US" sz="1200">
                <a:solidFill>
                  <a:srgbClr val="D4D4D4"/>
                </a:solidFill>
                <a:latin typeface="RobotoMono Nerd Font" pitchFamily="2" charset="0"/>
                <a:ea typeface="RobotoMono Nerd Font" pitchFamily="2" charset="0"/>
              </a:rPr>
              <a:t>(</a:t>
            </a:r>
            <a:r>
              <a:rPr lang="en-US" sz="1200">
                <a:solidFill>
                  <a:srgbClr val="9CDCFE"/>
                </a:solidFill>
                <a:latin typeface="RobotoMono Nerd Font" pitchFamily="2" charset="0"/>
                <a:ea typeface="RobotoMono Nerd Font" pitchFamily="2" charset="0"/>
              </a:rPr>
              <a:t>birthday</a:t>
            </a:r>
            <a:r>
              <a:rPr lang="en-US" sz="1200">
                <a:solidFill>
                  <a:srgbClr val="D4D4D4"/>
                </a:solidFill>
                <a:latin typeface="RobotoMono Nerd Font" pitchFamily="2" charset="0"/>
                <a:ea typeface="RobotoMono Nerd Font" pitchFamily="2" charset="0"/>
              </a:rPr>
              <a:t>.</a:t>
            </a:r>
            <a:r>
              <a:rPr lang="en-US" sz="1200">
                <a:solidFill>
                  <a:srgbClr val="DCDCAA"/>
                </a:solidFill>
                <a:latin typeface="RobotoMono Nerd Font" pitchFamily="2" charset="0"/>
                <a:ea typeface="RobotoMono Nerd Font" pitchFamily="2" charset="0"/>
              </a:rPr>
              <a:t>getTime</a:t>
            </a:r>
            <a:r>
              <a:rPr lang="en-US" sz="1200">
                <a:solidFill>
                  <a:srgbClr val="D4D4D4"/>
                </a:solidFill>
                <a:latin typeface="RobotoMono Nerd Font" pitchFamily="2" charset="0"/>
                <a:ea typeface="RobotoMono Nerd Font" pitchFamily="2" charset="0"/>
              </a:rPr>
              <a:t>());</a:t>
            </a:r>
          </a:p>
          <a:p>
            <a:r>
              <a:rPr lang="en-US" sz="1200">
                <a:solidFill>
                  <a:srgbClr val="4EC9B0"/>
                </a:solidFill>
                <a:latin typeface="RobotoMono Nerd Font" pitchFamily="2" charset="0"/>
                <a:ea typeface="RobotoMono Nerd Font" pitchFamily="2" charset="0"/>
              </a:rPr>
              <a:t>    LocalDate</a:t>
            </a:r>
            <a:r>
              <a:rPr lang="en-US" sz="1200">
                <a:solidFill>
                  <a:srgbClr val="D4D4D4"/>
                </a:solidFill>
                <a:latin typeface="RobotoMono Nerd Font" pitchFamily="2" charset="0"/>
                <a:ea typeface="RobotoMono Nerd Font" pitchFamily="2" charset="0"/>
              </a:rPr>
              <a:t> </a:t>
            </a:r>
            <a:r>
              <a:rPr lang="en-US" sz="1200">
                <a:solidFill>
                  <a:srgbClr val="9CDCFE"/>
                </a:solidFill>
                <a:latin typeface="RobotoMono Nerd Font" pitchFamily="2" charset="0"/>
                <a:ea typeface="RobotoMono Nerd Font" pitchFamily="2" charset="0"/>
              </a:rPr>
              <a:t>birthDayInLocalDate</a:t>
            </a:r>
            <a:r>
              <a:rPr lang="en-US" sz="1200">
                <a:solidFill>
                  <a:srgbClr val="D4D4D4"/>
                </a:solidFill>
                <a:latin typeface="RobotoMono Nerd Font" pitchFamily="2" charset="0"/>
                <a:ea typeface="RobotoMono Nerd Font" pitchFamily="2" charset="0"/>
              </a:rPr>
              <a:t> = </a:t>
            </a:r>
            <a:r>
              <a:rPr lang="en-US" sz="1200">
                <a:solidFill>
                  <a:srgbClr val="9CDCFE"/>
                </a:solidFill>
                <a:latin typeface="RobotoMono Nerd Font" pitchFamily="2" charset="0"/>
                <a:ea typeface="RobotoMono Nerd Font" pitchFamily="2" charset="0"/>
              </a:rPr>
              <a:t>safeDate</a:t>
            </a:r>
            <a:r>
              <a:rPr lang="en-US" sz="1200">
                <a:solidFill>
                  <a:srgbClr val="D4D4D4"/>
                </a:solidFill>
                <a:latin typeface="RobotoMono Nerd Font" pitchFamily="2" charset="0"/>
                <a:ea typeface="RobotoMono Nerd Font" pitchFamily="2" charset="0"/>
              </a:rPr>
              <a:t>.</a:t>
            </a:r>
            <a:r>
              <a:rPr lang="en-US" sz="1200">
                <a:solidFill>
                  <a:srgbClr val="DCDCAA"/>
                </a:solidFill>
                <a:latin typeface="RobotoMono Nerd Font" pitchFamily="2" charset="0"/>
                <a:ea typeface="RobotoMono Nerd Font" pitchFamily="2" charset="0"/>
              </a:rPr>
              <a:t>toInstant</a:t>
            </a:r>
            <a:r>
              <a:rPr lang="en-US" sz="1200">
                <a:solidFill>
                  <a:srgbClr val="D4D4D4"/>
                </a:solidFill>
                <a:latin typeface="RobotoMono Nerd Font" pitchFamily="2" charset="0"/>
                <a:ea typeface="RobotoMono Nerd Font" pitchFamily="2" charset="0"/>
              </a:rPr>
              <a:t>().</a:t>
            </a:r>
            <a:r>
              <a:rPr lang="en-US" sz="1200">
                <a:solidFill>
                  <a:srgbClr val="DCDCAA"/>
                </a:solidFill>
                <a:latin typeface="RobotoMono Nerd Font" pitchFamily="2" charset="0"/>
                <a:ea typeface="RobotoMono Nerd Font" pitchFamily="2" charset="0"/>
              </a:rPr>
              <a:t>atZone</a:t>
            </a:r>
            <a:r>
              <a:rPr lang="en-US" sz="1200">
                <a:solidFill>
                  <a:srgbClr val="D4D4D4"/>
                </a:solidFill>
                <a:latin typeface="RobotoMono Nerd Font" pitchFamily="2" charset="0"/>
                <a:ea typeface="RobotoMono Nerd Font" pitchFamily="2" charset="0"/>
              </a:rPr>
              <a:t>(</a:t>
            </a:r>
            <a:r>
              <a:rPr lang="en-US" sz="1200">
                <a:solidFill>
                  <a:srgbClr val="9CDCFE"/>
                </a:solidFill>
                <a:latin typeface="RobotoMono Nerd Font" pitchFamily="2" charset="0"/>
                <a:ea typeface="RobotoMono Nerd Font" pitchFamily="2" charset="0"/>
              </a:rPr>
              <a:t>ZoneId</a:t>
            </a:r>
            <a:r>
              <a:rPr lang="en-US" sz="1200">
                <a:solidFill>
                  <a:srgbClr val="D4D4D4"/>
                </a:solidFill>
                <a:latin typeface="RobotoMono Nerd Font" pitchFamily="2" charset="0"/>
                <a:ea typeface="RobotoMono Nerd Font" pitchFamily="2" charset="0"/>
              </a:rPr>
              <a:t>.</a:t>
            </a:r>
            <a:r>
              <a:rPr lang="en-US" sz="1200">
                <a:solidFill>
                  <a:srgbClr val="DCDCAA"/>
                </a:solidFill>
                <a:latin typeface="RobotoMono Nerd Font" pitchFamily="2" charset="0"/>
                <a:ea typeface="RobotoMono Nerd Font" pitchFamily="2" charset="0"/>
              </a:rPr>
              <a:t>systemDefault</a:t>
            </a:r>
            <a:r>
              <a:rPr lang="en-US" sz="1200">
                <a:solidFill>
                  <a:srgbClr val="D4D4D4"/>
                </a:solidFill>
                <a:latin typeface="RobotoMono Nerd Font" pitchFamily="2" charset="0"/>
                <a:ea typeface="RobotoMono Nerd Font" pitchFamily="2" charset="0"/>
              </a:rPr>
              <a:t>())</a:t>
            </a:r>
          </a:p>
          <a:p>
            <a:r>
              <a:rPr lang="en-US" sz="1200">
                <a:solidFill>
                  <a:srgbClr val="D4D4D4"/>
                </a:solidFill>
                <a:latin typeface="RobotoMono Nerd Font" pitchFamily="2" charset="0"/>
                <a:ea typeface="RobotoMono Nerd Font" pitchFamily="2" charset="0"/>
              </a:rPr>
              <a:t>      .</a:t>
            </a:r>
            <a:r>
              <a:rPr lang="en-US" sz="1200">
                <a:solidFill>
                  <a:srgbClr val="DCDCAA"/>
                </a:solidFill>
                <a:latin typeface="RobotoMono Nerd Font" pitchFamily="2" charset="0"/>
                <a:ea typeface="RobotoMono Nerd Font" pitchFamily="2" charset="0"/>
              </a:rPr>
              <a:t>toLocalDate</a:t>
            </a:r>
            <a:r>
              <a:rPr lang="en-US" sz="1200">
                <a:solidFill>
                  <a:srgbClr val="D4D4D4"/>
                </a:solidFill>
                <a:latin typeface="RobotoMono Nerd Font" pitchFamily="2" charset="0"/>
                <a:ea typeface="RobotoMono Nerd Font" pitchFamily="2" charset="0"/>
              </a:rPr>
              <a:t>();</a:t>
            </a:r>
          </a:p>
          <a:p>
            <a:r>
              <a:rPr lang="en-US" sz="1200">
                <a:solidFill>
                  <a:srgbClr val="C586C0"/>
                </a:solidFill>
                <a:latin typeface="RobotoMono Nerd Font" pitchFamily="2" charset="0"/>
                <a:ea typeface="RobotoMono Nerd Font" pitchFamily="2" charset="0"/>
              </a:rPr>
              <a:t>    return</a:t>
            </a:r>
            <a:r>
              <a:rPr lang="en-US" sz="1200">
                <a:solidFill>
                  <a:srgbClr val="D4D4D4"/>
                </a:solidFill>
                <a:latin typeface="RobotoMono Nerd Font" pitchFamily="2" charset="0"/>
                <a:ea typeface="RobotoMono Nerd Font" pitchFamily="2" charset="0"/>
              </a:rPr>
              <a:t> </a:t>
            </a:r>
            <a:r>
              <a:rPr lang="en-US" sz="1200">
                <a:solidFill>
                  <a:srgbClr val="9CDCFE"/>
                </a:solidFill>
                <a:latin typeface="RobotoMono Nerd Font" pitchFamily="2" charset="0"/>
                <a:ea typeface="RobotoMono Nerd Font" pitchFamily="2" charset="0"/>
              </a:rPr>
              <a:t>Period</a:t>
            </a:r>
            <a:r>
              <a:rPr lang="en-US" sz="1200">
                <a:solidFill>
                  <a:srgbClr val="D4D4D4"/>
                </a:solidFill>
                <a:latin typeface="RobotoMono Nerd Font" pitchFamily="2" charset="0"/>
                <a:ea typeface="RobotoMono Nerd Font" pitchFamily="2" charset="0"/>
              </a:rPr>
              <a:t>.</a:t>
            </a:r>
            <a:r>
              <a:rPr lang="en-US" sz="1200">
                <a:solidFill>
                  <a:srgbClr val="DCDCAA"/>
                </a:solidFill>
                <a:latin typeface="RobotoMono Nerd Font" pitchFamily="2" charset="0"/>
                <a:ea typeface="RobotoMono Nerd Font" pitchFamily="2" charset="0"/>
              </a:rPr>
              <a:t>between</a:t>
            </a:r>
            <a:r>
              <a:rPr lang="en-US" sz="1200">
                <a:solidFill>
                  <a:srgbClr val="D4D4D4"/>
                </a:solidFill>
                <a:latin typeface="RobotoMono Nerd Font" pitchFamily="2" charset="0"/>
                <a:ea typeface="RobotoMono Nerd Font" pitchFamily="2" charset="0"/>
              </a:rPr>
              <a:t>(birthDayInLocalDate, </a:t>
            </a:r>
            <a:r>
              <a:rPr lang="en-US" sz="1200">
                <a:solidFill>
                  <a:srgbClr val="9CDCFE"/>
                </a:solidFill>
                <a:latin typeface="RobotoMono Nerd Font" pitchFamily="2" charset="0"/>
                <a:ea typeface="RobotoMono Nerd Font" pitchFamily="2" charset="0"/>
              </a:rPr>
              <a:t>LocalDate</a:t>
            </a:r>
            <a:r>
              <a:rPr lang="en-US" sz="1200">
                <a:solidFill>
                  <a:srgbClr val="D4D4D4"/>
                </a:solidFill>
                <a:latin typeface="RobotoMono Nerd Font" pitchFamily="2" charset="0"/>
                <a:ea typeface="RobotoMono Nerd Font" pitchFamily="2" charset="0"/>
              </a:rPr>
              <a:t>.</a:t>
            </a:r>
            <a:r>
              <a:rPr lang="en-US" sz="1200">
                <a:solidFill>
                  <a:srgbClr val="DCDCAA"/>
                </a:solidFill>
                <a:latin typeface="RobotoMono Nerd Font" pitchFamily="2" charset="0"/>
                <a:ea typeface="RobotoMono Nerd Font" pitchFamily="2" charset="0"/>
              </a:rPr>
              <a:t>now</a:t>
            </a:r>
            <a:r>
              <a:rPr lang="en-US" sz="1200">
                <a:solidFill>
                  <a:srgbClr val="D4D4D4"/>
                </a:solidFill>
                <a:latin typeface="RobotoMono Nerd Font" pitchFamily="2" charset="0"/>
                <a:ea typeface="RobotoMono Nerd Font" pitchFamily="2" charset="0"/>
              </a:rPr>
              <a:t>()).</a:t>
            </a:r>
            <a:r>
              <a:rPr lang="en-US" sz="1200">
                <a:solidFill>
                  <a:srgbClr val="DCDCAA"/>
                </a:solidFill>
                <a:latin typeface="RobotoMono Nerd Font" pitchFamily="2" charset="0"/>
                <a:ea typeface="RobotoMono Nerd Font" pitchFamily="2" charset="0"/>
              </a:rPr>
              <a:t>getYears</a:t>
            </a:r>
            <a:r>
              <a:rPr lang="en-US" sz="1200">
                <a:solidFill>
                  <a:srgbClr val="D4D4D4"/>
                </a:solidFill>
                <a:latin typeface="RobotoMono Nerd Font" pitchFamily="2" charset="0"/>
                <a:ea typeface="RobotoMono Nerd Font" pitchFamily="2" charset="0"/>
              </a:rPr>
              <a:t>();</a:t>
            </a:r>
          </a:p>
          <a:p>
            <a:r>
              <a:rPr lang="en-US" sz="1200">
                <a:solidFill>
                  <a:srgbClr val="D4D4D4"/>
                </a:solidFill>
                <a:latin typeface="RobotoMono Nerd Font" pitchFamily="2" charset="0"/>
                <a:ea typeface="RobotoMono Nerd Font" pitchFamily="2" charset="0"/>
              </a:rPr>
              <a:t>  }</a:t>
            </a:r>
          </a:p>
          <a:p>
            <a:r>
              <a:rPr lang="en-US" sz="1200">
                <a:solidFill>
                  <a:srgbClr val="D4D4D4"/>
                </a:solidFill>
                <a:latin typeface="RobotoMono Nerd Font" pitchFamily="2" charset="0"/>
                <a:ea typeface="RobotoMono Nerd Font" pitchFamily="2" charset="0"/>
              </a:rPr>
              <a:t>}</a:t>
            </a:r>
          </a:p>
        </p:txBody>
      </p:sp>
    </p:spTree>
    <p:extLst>
      <p:ext uri="{BB962C8B-B14F-4D97-AF65-F5344CB8AC3E}">
        <p14:creationId xmlns:p14="http://schemas.microsoft.com/office/powerpoint/2010/main" val="94699640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DFCA5F-DF59-194B-BAAC-1024F7DDBFD9}"/>
              </a:ext>
            </a:extLst>
          </p:cNvPr>
          <p:cNvSpPr/>
          <p:nvPr/>
        </p:nvSpPr>
        <p:spPr>
          <a:xfrm>
            <a:off x="265245" y="3333202"/>
            <a:ext cx="8250540" cy="545277"/>
          </a:xfrm>
          <a:prstGeom prst="rect">
            <a:avLst/>
          </a:prstGeom>
          <a:solidFill>
            <a:schemeClr val="bg2"/>
          </a:solidFill>
        </p:spPr>
        <p:txBody>
          <a:bodyPr wrap="square">
            <a:spAutoFit/>
          </a:bodyPr>
          <a:lstStyle/>
          <a:p>
            <a:r>
              <a:rPr lang="en-US">
                <a:solidFill>
                  <a:srgbClr val="D4D4D4"/>
                </a:solidFill>
                <a:latin typeface="Menlo" panose="020B0609030804020204" pitchFamily="49" charset="0"/>
              </a:rPr>
              <a:t>@</a:t>
            </a:r>
            <a:r>
              <a:rPr lang="en-US">
                <a:solidFill>
                  <a:srgbClr val="4EC9B0"/>
                </a:solidFill>
                <a:latin typeface="Menlo" panose="020B0609030804020204" pitchFamily="49" charset="0"/>
              </a:rPr>
              <a:t>Column</a:t>
            </a:r>
            <a:r>
              <a:rPr lang="en-US">
                <a:solidFill>
                  <a:srgbClr val="D4D4D4"/>
                </a:solidFill>
                <a:latin typeface="Menlo" panose="020B0609030804020204" pitchFamily="49" charset="0"/>
              </a:rPr>
              <a:t>(name=</a:t>
            </a:r>
            <a:r>
              <a:rPr lang="en-US">
                <a:solidFill>
                  <a:srgbClr val="CE9178"/>
                </a:solidFill>
                <a:latin typeface="Menlo" panose="020B0609030804020204" pitchFamily="49" charset="0"/>
              </a:rPr>
              <a:t>"fullname"</a:t>
            </a:r>
            <a:r>
              <a:rPr lang="en-US">
                <a:solidFill>
                  <a:srgbClr val="D4D4D4"/>
                </a:solidFill>
                <a:latin typeface="Menlo" panose="020B0609030804020204" pitchFamily="49" charset="0"/>
              </a:rPr>
              <a:t>, nullable=</a:t>
            </a:r>
            <a:r>
              <a:rPr lang="en-US">
                <a:solidFill>
                  <a:srgbClr val="569CD6"/>
                </a:solidFill>
                <a:latin typeface="Menlo" panose="020B0609030804020204" pitchFamily="49" charset="0"/>
              </a:rPr>
              <a:t>false</a:t>
            </a:r>
            <a:r>
              <a:rPr lang="en-US">
                <a:solidFill>
                  <a:srgbClr val="D4D4D4"/>
                </a:solidFill>
                <a:latin typeface="Menlo" panose="020B0609030804020204" pitchFamily="49" charset="0"/>
              </a:rPr>
              <a:t>, length=</a:t>
            </a:r>
            <a:r>
              <a:rPr lang="en-US">
                <a:solidFill>
                  <a:srgbClr val="B5CEA8"/>
                </a:solidFill>
                <a:latin typeface="Menlo" panose="020B0609030804020204" pitchFamily="49" charset="0"/>
              </a:rPr>
              <a:t>50</a:t>
            </a:r>
            <a:r>
              <a:rPr lang="en-US">
                <a:solidFill>
                  <a:srgbClr val="D4D4D4"/>
                </a:solidFill>
                <a:latin typeface="Menlo" panose="020B0609030804020204" pitchFamily="49" charset="0"/>
              </a:rPr>
              <a:t>)</a:t>
            </a:r>
          </a:p>
          <a:p>
            <a:pPr>
              <a:lnSpc>
                <a:spcPct val="120000"/>
              </a:lnSpc>
            </a:pPr>
            <a:r>
              <a:rPr lang="en-US">
                <a:solidFill>
                  <a:srgbClr val="569CD6"/>
                </a:solidFill>
                <a:latin typeface="Menlo" panose="020B0609030804020204" pitchFamily="49" charset="0"/>
              </a:rPr>
              <a:t>private</a:t>
            </a:r>
            <a:r>
              <a:rPr lang="en-US">
                <a:solidFill>
                  <a:srgbClr val="D4D4D4"/>
                </a:solidFill>
                <a:latin typeface="Menlo" panose="020B0609030804020204" pitchFamily="49" charset="0"/>
              </a:rPr>
              <a:t> </a:t>
            </a:r>
            <a:r>
              <a:rPr lang="en-US">
                <a:solidFill>
                  <a:srgbClr val="4EC9B0"/>
                </a:solidFill>
                <a:latin typeface="Menlo" panose="020B0609030804020204" pitchFamily="49" charset="0"/>
              </a:rPr>
              <a:t>String</a:t>
            </a:r>
            <a:r>
              <a:rPr lang="en-US">
                <a:solidFill>
                  <a:srgbClr val="D4D4D4"/>
                </a:solidFill>
                <a:latin typeface="Menlo" panose="020B0609030804020204" pitchFamily="49" charset="0"/>
              </a:rPr>
              <a:t> </a:t>
            </a:r>
            <a:r>
              <a:rPr lang="en-US">
                <a:solidFill>
                  <a:srgbClr val="9CDCFE"/>
                </a:solidFill>
                <a:latin typeface="Menlo" panose="020B0609030804020204" pitchFamily="49" charset="0"/>
              </a:rPr>
              <a:t>name</a:t>
            </a:r>
            <a:r>
              <a:rPr lang="en-US">
                <a:solidFill>
                  <a:srgbClr val="D4D4D4"/>
                </a:solidFill>
                <a:latin typeface="Menlo" panose="020B0609030804020204" pitchFamily="49" charset="0"/>
              </a:rPr>
              <a:t>;</a:t>
            </a:r>
          </a:p>
        </p:txBody>
      </p:sp>
      <p:sp>
        <p:nvSpPr>
          <p:cNvPr id="3" name="Rectangle 2">
            <a:extLst>
              <a:ext uri="{FF2B5EF4-FFF2-40B4-BE49-F238E27FC236}">
                <a16:creationId xmlns:a16="http://schemas.microsoft.com/office/drawing/2014/main" id="{FABC9256-2F49-5E4F-8EEB-D9CEB9E46289}"/>
              </a:ext>
            </a:extLst>
          </p:cNvPr>
          <p:cNvSpPr/>
          <p:nvPr/>
        </p:nvSpPr>
        <p:spPr>
          <a:xfrm>
            <a:off x="914399" y="4267602"/>
            <a:ext cx="3299301" cy="307777"/>
          </a:xfrm>
          <a:prstGeom prst="rect">
            <a:avLst/>
          </a:prstGeom>
        </p:spPr>
        <p:txBody>
          <a:bodyPr wrap="none">
            <a:spAutoFit/>
          </a:bodyPr>
          <a:lstStyle/>
          <a:p>
            <a:r>
              <a:rPr lang="en-US">
                <a:effectLst/>
                <a:latin typeface="Menlo" panose="020B0609030804020204" pitchFamily="49" charset="0"/>
              </a:rPr>
              <a:t>fullname </a:t>
            </a:r>
            <a:r>
              <a:rPr lang="en-US" b="1">
                <a:solidFill>
                  <a:srgbClr val="011993"/>
                </a:solidFill>
                <a:effectLst/>
                <a:latin typeface="Menlo" panose="020B0609030804020204" pitchFamily="49" charset="0"/>
              </a:rPr>
              <a:t>varchar</a:t>
            </a:r>
            <a:r>
              <a:rPr lang="en-US">
                <a:effectLst/>
                <a:latin typeface="Menlo" panose="020B0609030804020204" pitchFamily="49" charset="0"/>
              </a:rPr>
              <a:t>(</a:t>
            </a:r>
            <a:r>
              <a:rPr lang="en-US">
                <a:solidFill>
                  <a:srgbClr val="0433FF"/>
                </a:solidFill>
                <a:effectLst/>
                <a:latin typeface="Menlo" panose="020B0609030804020204" pitchFamily="49" charset="0"/>
              </a:rPr>
              <a:t>50</a:t>
            </a:r>
            <a:r>
              <a:rPr lang="en-US">
                <a:effectLst/>
                <a:latin typeface="Menlo" panose="020B0609030804020204" pitchFamily="49" charset="0"/>
              </a:rPr>
              <a:t>) </a:t>
            </a:r>
            <a:r>
              <a:rPr lang="en-US" b="1">
                <a:solidFill>
                  <a:srgbClr val="941100"/>
                </a:solidFill>
                <a:effectLst/>
                <a:latin typeface="Menlo" panose="020B0609030804020204" pitchFamily="49" charset="0"/>
              </a:rPr>
              <a:t>NOT</a:t>
            </a:r>
            <a:r>
              <a:rPr lang="en-US">
                <a:effectLst/>
                <a:latin typeface="Menlo" panose="020B0609030804020204" pitchFamily="49" charset="0"/>
              </a:rPr>
              <a:t> </a:t>
            </a:r>
            <a:r>
              <a:rPr lang="en-US" b="1">
                <a:solidFill>
                  <a:srgbClr val="941100"/>
                </a:solidFill>
                <a:effectLst/>
                <a:latin typeface="Menlo" panose="020B0609030804020204" pitchFamily="49" charset="0"/>
              </a:rPr>
              <a:t>NULL</a:t>
            </a:r>
            <a:endParaRPr lang="en-US">
              <a:effectLst/>
              <a:latin typeface="Menlo" panose="020B0609030804020204" pitchFamily="49" charset="0"/>
            </a:endParaRPr>
          </a:p>
        </p:txBody>
      </p:sp>
      <p:sp>
        <p:nvSpPr>
          <p:cNvPr id="4" name="TextBox 3">
            <a:extLst>
              <a:ext uri="{FF2B5EF4-FFF2-40B4-BE49-F238E27FC236}">
                <a16:creationId xmlns:a16="http://schemas.microsoft.com/office/drawing/2014/main" id="{149E2C5C-AE7F-244D-8FEE-8C93CDAC5EC1}"/>
              </a:ext>
            </a:extLst>
          </p:cNvPr>
          <p:cNvSpPr txBox="1"/>
          <p:nvPr/>
        </p:nvSpPr>
        <p:spPr>
          <a:xfrm>
            <a:off x="160543" y="3022406"/>
            <a:ext cx="633507" cy="307777"/>
          </a:xfrm>
          <a:prstGeom prst="rect">
            <a:avLst/>
          </a:prstGeom>
          <a:noFill/>
        </p:spPr>
        <p:txBody>
          <a:bodyPr wrap="none" rtlCol="0">
            <a:spAutoFit/>
          </a:bodyPr>
          <a:lstStyle/>
          <a:p>
            <a:r>
              <a:rPr lang="en-VN"/>
              <a:t>Entity</a:t>
            </a:r>
          </a:p>
        </p:txBody>
      </p:sp>
      <p:sp>
        <p:nvSpPr>
          <p:cNvPr id="5" name="Title 4">
            <a:extLst>
              <a:ext uri="{FF2B5EF4-FFF2-40B4-BE49-F238E27FC236}">
                <a16:creationId xmlns:a16="http://schemas.microsoft.com/office/drawing/2014/main" id="{F2F7718F-63D5-8D44-B798-C2404E42FC05}"/>
              </a:ext>
            </a:extLst>
          </p:cNvPr>
          <p:cNvSpPr>
            <a:spLocks noGrp="1"/>
          </p:cNvSpPr>
          <p:nvPr>
            <p:ph type="title"/>
          </p:nvPr>
        </p:nvSpPr>
        <p:spPr>
          <a:xfrm>
            <a:off x="125642" y="141551"/>
            <a:ext cx="8927615" cy="535200"/>
          </a:xfrm>
        </p:spPr>
        <p:txBody>
          <a:bodyPr/>
          <a:lstStyle/>
          <a:p>
            <a:r>
              <a:rPr lang="en-VN" sz="1800"/>
              <a:t>@Column bổ xung thuộc tính khi ánh xạ trường vào cột trong bảng </a:t>
            </a:r>
          </a:p>
        </p:txBody>
      </p:sp>
      <p:sp>
        <p:nvSpPr>
          <p:cNvPr id="7" name="Text Placeholder 6">
            <a:extLst>
              <a:ext uri="{FF2B5EF4-FFF2-40B4-BE49-F238E27FC236}">
                <a16:creationId xmlns:a16="http://schemas.microsoft.com/office/drawing/2014/main" id="{9B0E0667-1FA0-A042-B7BD-418E9128A6F2}"/>
              </a:ext>
            </a:extLst>
          </p:cNvPr>
          <p:cNvSpPr>
            <a:spLocks noGrp="1"/>
          </p:cNvSpPr>
          <p:nvPr>
            <p:ph type="body" idx="1"/>
          </p:nvPr>
        </p:nvSpPr>
        <p:spPr>
          <a:xfrm>
            <a:off x="48861" y="830639"/>
            <a:ext cx="9011378" cy="2198748"/>
          </a:xfrm>
        </p:spPr>
        <p:txBody>
          <a:bodyPr/>
          <a:lstStyle/>
          <a:p>
            <a:pPr>
              <a:spcBef>
                <a:spcPts val="200"/>
              </a:spcBef>
              <a:spcAft>
                <a:spcPts val="200"/>
              </a:spcAft>
            </a:pPr>
            <a:r>
              <a:rPr lang="en-US" sz="1600">
                <a:solidFill>
                  <a:srgbClr val="7030A0"/>
                </a:solidFill>
              </a:rPr>
              <a:t>n</a:t>
            </a:r>
            <a:r>
              <a:rPr lang="en-VN" sz="1600">
                <a:solidFill>
                  <a:srgbClr val="7030A0"/>
                </a:solidFill>
              </a:rPr>
              <a:t>ame</a:t>
            </a:r>
            <a:r>
              <a:rPr lang="en-VN" sz="1600"/>
              <a:t>: đặt lại tên bảng, khác với tên entity</a:t>
            </a:r>
          </a:p>
          <a:p>
            <a:pPr>
              <a:spcBef>
                <a:spcPts val="200"/>
              </a:spcBef>
              <a:spcAft>
                <a:spcPts val="200"/>
              </a:spcAft>
            </a:pPr>
            <a:r>
              <a:rPr lang="en-VN" sz="1600">
                <a:solidFill>
                  <a:srgbClr val="7030A0"/>
                </a:solidFill>
              </a:rPr>
              <a:t>unique</a:t>
            </a:r>
            <a:r>
              <a:rPr lang="en-VN" sz="1600"/>
              <a:t>: tạo unique constraint</a:t>
            </a:r>
          </a:p>
          <a:p>
            <a:pPr>
              <a:spcBef>
                <a:spcPts val="200"/>
              </a:spcBef>
              <a:spcAft>
                <a:spcPts val="200"/>
              </a:spcAft>
            </a:pPr>
            <a:r>
              <a:rPr lang="en-VN" sz="1600">
                <a:solidFill>
                  <a:srgbClr val="7030A0"/>
                </a:solidFill>
              </a:rPr>
              <a:t>nullable</a:t>
            </a:r>
            <a:r>
              <a:rPr lang="en-VN" sz="1600"/>
              <a:t>: cho phép null hay không null</a:t>
            </a:r>
          </a:p>
          <a:p>
            <a:pPr>
              <a:spcBef>
                <a:spcPts val="200"/>
              </a:spcBef>
              <a:spcAft>
                <a:spcPts val="200"/>
              </a:spcAft>
            </a:pPr>
            <a:r>
              <a:rPr lang="en-VN" sz="1600"/>
              <a:t>insertable / </a:t>
            </a:r>
            <a:r>
              <a:rPr lang="en-VN" sz="1600">
                <a:solidFill>
                  <a:srgbClr val="7030A0"/>
                </a:solidFill>
              </a:rPr>
              <a:t>updatable</a:t>
            </a:r>
            <a:r>
              <a:rPr lang="en-VN" sz="1600"/>
              <a:t> chống cập nhật trong audit_log, price_history</a:t>
            </a:r>
          </a:p>
          <a:p>
            <a:pPr>
              <a:spcBef>
                <a:spcPts val="200"/>
              </a:spcBef>
              <a:spcAft>
                <a:spcPts val="200"/>
              </a:spcAft>
            </a:pPr>
            <a:r>
              <a:rPr lang="en-VN" sz="1600">
                <a:solidFill>
                  <a:srgbClr val="7030A0"/>
                </a:solidFill>
              </a:rPr>
              <a:t>length</a:t>
            </a:r>
            <a:r>
              <a:rPr lang="en-VN" sz="1600"/>
              <a:t>: số ký tự tối đa áp dụng cho kiểu chuỗi</a:t>
            </a:r>
          </a:p>
          <a:p>
            <a:pPr>
              <a:spcBef>
                <a:spcPts val="200"/>
              </a:spcBef>
              <a:spcAft>
                <a:spcPts val="200"/>
              </a:spcAft>
            </a:pPr>
            <a:r>
              <a:rPr lang="en-VN" sz="1600"/>
              <a:t>precision, scale: áp dụng số thập phân</a:t>
            </a:r>
          </a:p>
          <a:p>
            <a:pPr>
              <a:spcBef>
                <a:spcPts val="200"/>
              </a:spcBef>
              <a:spcAft>
                <a:spcPts val="200"/>
              </a:spcAft>
            </a:pPr>
            <a:endParaRPr lang="en-VN" sz="1600"/>
          </a:p>
        </p:txBody>
      </p:sp>
      <p:sp>
        <p:nvSpPr>
          <p:cNvPr id="8" name="Down Arrow 7">
            <a:extLst>
              <a:ext uri="{FF2B5EF4-FFF2-40B4-BE49-F238E27FC236}">
                <a16:creationId xmlns:a16="http://schemas.microsoft.com/office/drawing/2014/main" id="{A37423F3-8B01-F44A-AEEF-7CE449ACE60B}"/>
              </a:ext>
            </a:extLst>
          </p:cNvPr>
          <p:cNvSpPr/>
          <p:nvPr/>
        </p:nvSpPr>
        <p:spPr>
          <a:xfrm>
            <a:off x="2338351" y="3936806"/>
            <a:ext cx="321087" cy="31410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Tree>
    <p:extLst>
      <p:ext uri="{BB962C8B-B14F-4D97-AF65-F5344CB8AC3E}">
        <p14:creationId xmlns:p14="http://schemas.microsoft.com/office/powerpoint/2010/main" val="278540404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9FB1DA-CE3C-F04A-BB65-1EF99BA499B7}"/>
              </a:ext>
            </a:extLst>
          </p:cNvPr>
          <p:cNvSpPr>
            <a:spLocks noGrp="1"/>
          </p:cNvSpPr>
          <p:nvPr>
            <p:ph type="title"/>
          </p:nvPr>
        </p:nvSpPr>
        <p:spPr/>
        <p:txBody>
          <a:bodyPr/>
          <a:lstStyle/>
          <a:p>
            <a:r>
              <a:rPr lang="en-VN"/>
              <a:t>@Transient – trường tính toán</a:t>
            </a:r>
          </a:p>
        </p:txBody>
      </p:sp>
      <p:sp>
        <p:nvSpPr>
          <p:cNvPr id="3" name="Text Placeholder 2">
            <a:extLst>
              <a:ext uri="{FF2B5EF4-FFF2-40B4-BE49-F238E27FC236}">
                <a16:creationId xmlns:a16="http://schemas.microsoft.com/office/drawing/2014/main" id="{EDE117F2-C753-F742-A2C9-CDC02610EDEF}"/>
              </a:ext>
            </a:extLst>
          </p:cNvPr>
          <p:cNvSpPr>
            <a:spLocks noGrp="1"/>
          </p:cNvSpPr>
          <p:nvPr>
            <p:ph type="body" idx="1"/>
          </p:nvPr>
        </p:nvSpPr>
        <p:spPr>
          <a:xfrm>
            <a:off x="130629" y="590875"/>
            <a:ext cx="8824685" cy="1063421"/>
          </a:xfrm>
        </p:spPr>
        <p:txBody>
          <a:bodyPr/>
          <a:lstStyle/>
          <a:p>
            <a:pPr marL="114300" indent="0">
              <a:buNone/>
            </a:pPr>
            <a:r>
              <a:rPr lang="en-VN" sz="1600"/>
              <a:t>@Transient đánh dấu trường sẽ tính toán khi được truy cập chứ không thực sự lưu dữ liệu xuống cột trong bảng. Ví dụ bảng Person lưu trường birthday (ngày sinh) luôn cố định với từng người. Nhưng tuổi thì tăng dần theo từng năm</a:t>
            </a:r>
          </a:p>
        </p:txBody>
      </p:sp>
      <p:sp>
        <p:nvSpPr>
          <p:cNvPr id="4" name="Rectangle 3">
            <a:extLst>
              <a:ext uri="{FF2B5EF4-FFF2-40B4-BE49-F238E27FC236}">
                <a16:creationId xmlns:a16="http://schemas.microsoft.com/office/drawing/2014/main" id="{692772EB-A392-0C43-A46B-9CB13E580C1F}"/>
              </a:ext>
            </a:extLst>
          </p:cNvPr>
          <p:cNvSpPr/>
          <p:nvPr/>
        </p:nvSpPr>
        <p:spPr>
          <a:xfrm>
            <a:off x="321088" y="1907723"/>
            <a:ext cx="8362222" cy="2893100"/>
          </a:xfrm>
          <a:prstGeom prst="rect">
            <a:avLst/>
          </a:prstGeom>
          <a:solidFill>
            <a:schemeClr val="bg2"/>
          </a:solidFill>
        </p:spPr>
        <p:txBody>
          <a:bodyPr wrap="square">
            <a:spAutoFit/>
          </a:bodyPr>
          <a:lstStyle/>
          <a:p>
            <a:r>
              <a:rPr lang="en-US">
                <a:solidFill>
                  <a:srgbClr val="D4D4D4"/>
                </a:solidFill>
                <a:latin typeface="RobotoMono Nerd Font" pitchFamily="2" charset="0"/>
                <a:ea typeface="RobotoMono Nerd Font" pitchFamily="2" charset="0"/>
              </a:rPr>
              <a:t>@</a:t>
            </a:r>
            <a:r>
              <a:rPr lang="en-US">
                <a:solidFill>
                  <a:srgbClr val="4EC9B0"/>
                </a:solidFill>
                <a:latin typeface="RobotoMono Nerd Font" pitchFamily="2" charset="0"/>
                <a:ea typeface="RobotoMono Nerd Font" pitchFamily="2" charset="0"/>
              </a:rPr>
              <a:t>Column</a:t>
            </a:r>
            <a:r>
              <a:rPr lang="en-US">
                <a:solidFill>
                  <a:srgbClr val="D4D4D4"/>
                </a:solidFill>
                <a:latin typeface="RobotoMono Nerd Font" pitchFamily="2" charset="0"/>
                <a:ea typeface="RobotoMono Nerd Font" pitchFamily="2" charset="0"/>
              </a:rPr>
              <a:t>(name=</a:t>
            </a:r>
            <a:r>
              <a:rPr lang="en-US">
                <a:solidFill>
                  <a:srgbClr val="CE9178"/>
                </a:solidFill>
                <a:latin typeface="RobotoMono Nerd Font" pitchFamily="2" charset="0"/>
                <a:ea typeface="RobotoMono Nerd Font" pitchFamily="2" charset="0"/>
              </a:rPr>
              <a:t>"birthday"</a:t>
            </a:r>
            <a:r>
              <a:rPr lang="en-US">
                <a:solidFill>
                  <a:srgbClr val="D4D4D4"/>
                </a:solidFill>
                <a:latin typeface="RobotoMono Nerd Font" pitchFamily="2" charset="0"/>
                <a:ea typeface="RobotoMono Nerd Font" pitchFamily="2" charset="0"/>
              </a:rPr>
              <a:t>)</a:t>
            </a:r>
          </a:p>
          <a:p>
            <a:r>
              <a:rPr lang="en-US">
                <a:solidFill>
                  <a:srgbClr val="D4D4D4"/>
                </a:solidFill>
                <a:latin typeface="RobotoMono Nerd Font" pitchFamily="2" charset="0"/>
                <a:ea typeface="RobotoMono Nerd Font" pitchFamily="2" charset="0"/>
              </a:rPr>
              <a:t>@</a:t>
            </a:r>
            <a:r>
              <a:rPr lang="en-US">
                <a:solidFill>
                  <a:srgbClr val="4EC9B0"/>
                </a:solidFill>
                <a:latin typeface="RobotoMono Nerd Font" pitchFamily="2" charset="0"/>
                <a:ea typeface="RobotoMono Nerd Font" pitchFamily="2" charset="0"/>
              </a:rPr>
              <a:t>Temporal</a:t>
            </a:r>
            <a:r>
              <a:rPr lang="en-US">
                <a:solidFill>
                  <a:srgbClr val="D4D4D4"/>
                </a:solidFill>
                <a:latin typeface="RobotoMono Nerd Font" pitchFamily="2" charset="0"/>
                <a:ea typeface="RobotoMono Nerd Font" pitchFamily="2" charset="0"/>
              </a:rPr>
              <a:t>(</a:t>
            </a:r>
            <a:r>
              <a:rPr lang="en-US">
                <a:solidFill>
                  <a:srgbClr val="9CDCFE"/>
                </a:solidFill>
                <a:latin typeface="RobotoMono Nerd Font" pitchFamily="2" charset="0"/>
                <a:ea typeface="RobotoMono Nerd Font" pitchFamily="2" charset="0"/>
              </a:rPr>
              <a:t>TemporalType</a:t>
            </a:r>
            <a:r>
              <a:rPr lang="en-US">
                <a:solidFill>
                  <a:srgbClr val="D4D4D4"/>
                </a:solidFill>
                <a:latin typeface="RobotoMono Nerd Font" pitchFamily="2" charset="0"/>
                <a:ea typeface="RobotoMono Nerd Font" pitchFamily="2" charset="0"/>
              </a:rPr>
              <a:t>.</a:t>
            </a:r>
            <a:r>
              <a:rPr lang="en-US">
                <a:solidFill>
                  <a:srgbClr val="9CDCFE"/>
                </a:solidFill>
                <a:latin typeface="RobotoMono Nerd Font" pitchFamily="2" charset="0"/>
                <a:ea typeface="RobotoMono Nerd Font" pitchFamily="2" charset="0"/>
              </a:rPr>
              <a:t>DATE</a:t>
            </a:r>
            <a:r>
              <a:rPr lang="en-US">
                <a:solidFill>
                  <a:srgbClr val="D4D4D4"/>
                </a:solidFill>
                <a:latin typeface="RobotoMono Nerd Font" pitchFamily="2" charset="0"/>
                <a:ea typeface="RobotoMono Nerd Font" pitchFamily="2" charset="0"/>
              </a:rPr>
              <a:t>)</a:t>
            </a:r>
          </a:p>
          <a:p>
            <a:r>
              <a:rPr lang="en-US">
                <a:solidFill>
                  <a:srgbClr val="569CD6"/>
                </a:solidFill>
                <a:latin typeface="RobotoMono Nerd Font" pitchFamily="2" charset="0"/>
                <a:ea typeface="RobotoMono Nerd Font" pitchFamily="2" charset="0"/>
              </a:rPr>
              <a:t>private</a:t>
            </a:r>
            <a:r>
              <a:rPr lang="en-US">
                <a:solidFill>
                  <a:srgbClr val="D4D4D4"/>
                </a:solidFill>
                <a:latin typeface="RobotoMono Nerd Font" pitchFamily="2" charset="0"/>
                <a:ea typeface="RobotoMono Nerd Font" pitchFamily="2" charset="0"/>
              </a:rPr>
              <a:t> </a:t>
            </a:r>
            <a:r>
              <a:rPr lang="en-US">
                <a:solidFill>
                  <a:srgbClr val="4EC9B0"/>
                </a:solidFill>
                <a:latin typeface="RobotoMono Nerd Font" pitchFamily="2" charset="0"/>
                <a:ea typeface="RobotoMono Nerd Font" pitchFamily="2" charset="0"/>
              </a:rPr>
              <a:t>Date</a:t>
            </a:r>
            <a:r>
              <a:rPr lang="en-US">
                <a:solidFill>
                  <a:srgbClr val="D4D4D4"/>
                </a:solidFill>
                <a:latin typeface="RobotoMono Nerd Font" pitchFamily="2" charset="0"/>
                <a:ea typeface="RobotoMono Nerd Font" pitchFamily="2" charset="0"/>
              </a:rPr>
              <a:t> </a:t>
            </a:r>
            <a:r>
              <a:rPr lang="en-US">
                <a:solidFill>
                  <a:srgbClr val="9CDCFE"/>
                </a:solidFill>
                <a:latin typeface="RobotoMono Nerd Font" pitchFamily="2" charset="0"/>
                <a:ea typeface="RobotoMono Nerd Font" pitchFamily="2" charset="0"/>
              </a:rPr>
              <a:t>birthday</a:t>
            </a:r>
            <a:r>
              <a:rPr lang="en-US">
                <a:solidFill>
                  <a:srgbClr val="D4D4D4"/>
                </a:solidFill>
                <a:latin typeface="RobotoMono Nerd Font" pitchFamily="2" charset="0"/>
                <a:ea typeface="RobotoMono Nerd Font" pitchFamily="2" charset="0"/>
              </a:rPr>
              <a:t>;</a:t>
            </a:r>
          </a:p>
          <a:p>
            <a:br>
              <a:rPr lang="en-US">
                <a:solidFill>
                  <a:srgbClr val="D4D4D4"/>
                </a:solidFill>
                <a:latin typeface="RobotoMono Nerd Font" pitchFamily="2" charset="0"/>
                <a:ea typeface="RobotoMono Nerd Font" pitchFamily="2" charset="0"/>
              </a:rPr>
            </a:br>
            <a:r>
              <a:rPr lang="en-US">
                <a:solidFill>
                  <a:srgbClr val="D4D4D4"/>
                </a:solidFill>
                <a:latin typeface="RobotoMono Nerd Font" pitchFamily="2" charset="0"/>
                <a:ea typeface="RobotoMono Nerd Font" pitchFamily="2" charset="0"/>
              </a:rPr>
              <a:t>@</a:t>
            </a:r>
            <a:r>
              <a:rPr lang="en-US">
                <a:solidFill>
                  <a:srgbClr val="4EC9B0"/>
                </a:solidFill>
                <a:latin typeface="RobotoMono Nerd Font" pitchFamily="2" charset="0"/>
                <a:ea typeface="RobotoMono Nerd Font" pitchFamily="2" charset="0"/>
              </a:rPr>
              <a:t>Transient</a:t>
            </a:r>
            <a:endParaRPr lang="en-US">
              <a:solidFill>
                <a:srgbClr val="D4D4D4"/>
              </a:solidFill>
              <a:latin typeface="RobotoMono Nerd Font" pitchFamily="2" charset="0"/>
              <a:ea typeface="RobotoMono Nerd Font" pitchFamily="2" charset="0"/>
            </a:endParaRPr>
          </a:p>
          <a:p>
            <a:r>
              <a:rPr lang="en-US">
                <a:solidFill>
                  <a:srgbClr val="569CD6"/>
                </a:solidFill>
                <a:latin typeface="RobotoMono Nerd Font" pitchFamily="2" charset="0"/>
                <a:ea typeface="RobotoMono Nerd Font" pitchFamily="2" charset="0"/>
              </a:rPr>
              <a:t>private</a:t>
            </a:r>
            <a:r>
              <a:rPr lang="en-US">
                <a:solidFill>
                  <a:srgbClr val="D4D4D4"/>
                </a:solidFill>
                <a:latin typeface="RobotoMono Nerd Font" pitchFamily="2" charset="0"/>
                <a:ea typeface="RobotoMono Nerd Font" pitchFamily="2" charset="0"/>
              </a:rPr>
              <a:t> </a:t>
            </a:r>
            <a:r>
              <a:rPr lang="en-US">
                <a:solidFill>
                  <a:srgbClr val="4EC9B0"/>
                </a:solidFill>
                <a:latin typeface="RobotoMono Nerd Font" pitchFamily="2" charset="0"/>
                <a:ea typeface="RobotoMono Nerd Font" pitchFamily="2" charset="0"/>
              </a:rPr>
              <a:t>int</a:t>
            </a:r>
            <a:r>
              <a:rPr lang="en-US">
                <a:solidFill>
                  <a:srgbClr val="D4D4D4"/>
                </a:solidFill>
                <a:latin typeface="RobotoMono Nerd Font" pitchFamily="2" charset="0"/>
                <a:ea typeface="RobotoMono Nerd Font" pitchFamily="2" charset="0"/>
              </a:rPr>
              <a:t> </a:t>
            </a:r>
            <a:r>
              <a:rPr lang="en-US">
                <a:solidFill>
                  <a:srgbClr val="9CDCFE"/>
                </a:solidFill>
                <a:latin typeface="RobotoMono Nerd Font" pitchFamily="2" charset="0"/>
                <a:ea typeface="RobotoMono Nerd Font" pitchFamily="2" charset="0"/>
              </a:rPr>
              <a:t>age</a:t>
            </a:r>
            <a:r>
              <a:rPr lang="en-US">
                <a:solidFill>
                  <a:srgbClr val="D4D4D4"/>
                </a:solidFill>
                <a:latin typeface="RobotoMono Nerd Font" pitchFamily="2" charset="0"/>
                <a:ea typeface="RobotoMono Nerd Font" pitchFamily="2" charset="0"/>
              </a:rPr>
              <a:t>;</a:t>
            </a:r>
          </a:p>
          <a:p>
            <a:r>
              <a:rPr lang="en-US">
                <a:solidFill>
                  <a:srgbClr val="569CD6"/>
                </a:solidFill>
                <a:latin typeface="RobotoMono Nerd Font" pitchFamily="2" charset="0"/>
                <a:ea typeface="RobotoMono Nerd Font" pitchFamily="2" charset="0"/>
              </a:rPr>
              <a:t>public</a:t>
            </a:r>
            <a:r>
              <a:rPr lang="en-US">
                <a:solidFill>
                  <a:srgbClr val="D4D4D4"/>
                </a:solidFill>
                <a:latin typeface="RobotoMono Nerd Font" pitchFamily="2" charset="0"/>
                <a:ea typeface="RobotoMono Nerd Font" pitchFamily="2" charset="0"/>
              </a:rPr>
              <a:t> </a:t>
            </a:r>
            <a:r>
              <a:rPr lang="en-US">
                <a:solidFill>
                  <a:srgbClr val="4EC9B0"/>
                </a:solidFill>
                <a:latin typeface="RobotoMono Nerd Font" pitchFamily="2" charset="0"/>
                <a:ea typeface="RobotoMono Nerd Font" pitchFamily="2" charset="0"/>
              </a:rPr>
              <a:t>int</a:t>
            </a:r>
            <a:r>
              <a:rPr lang="en-US">
                <a:solidFill>
                  <a:srgbClr val="D4D4D4"/>
                </a:solidFill>
                <a:latin typeface="RobotoMono Nerd Font" pitchFamily="2" charset="0"/>
                <a:ea typeface="RobotoMono Nerd Font" pitchFamily="2" charset="0"/>
              </a:rPr>
              <a:t> </a:t>
            </a:r>
            <a:r>
              <a:rPr lang="en-US">
                <a:solidFill>
                  <a:srgbClr val="DCDCAA"/>
                </a:solidFill>
                <a:latin typeface="RobotoMono Nerd Font" pitchFamily="2" charset="0"/>
                <a:ea typeface="RobotoMono Nerd Font" pitchFamily="2" charset="0"/>
              </a:rPr>
              <a:t>getAge</a:t>
            </a:r>
            <a:r>
              <a:rPr lang="en-US">
                <a:solidFill>
                  <a:srgbClr val="D4D4D4"/>
                </a:solidFill>
                <a:latin typeface="RobotoMono Nerd Font" pitchFamily="2" charset="0"/>
                <a:ea typeface="RobotoMono Nerd Font" pitchFamily="2" charset="0"/>
              </a:rPr>
              <a:t>(){</a:t>
            </a:r>
          </a:p>
          <a:p>
            <a:r>
              <a:rPr lang="en-US">
                <a:solidFill>
                  <a:srgbClr val="4EC9B0"/>
                </a:solidFill>
                <a:latin typeface="RobotoMono Nerd Font" pitchFamily="2" charset="0"/>
                <a:ea typeface="RobotoMono Nerd Font" pitchFamily="2" charset="0"/>
              </a:rPr>
              <a:t>Date</a:t>
            </a:r>
            <a:r>
              <a:rPr lang="en-US">
                <a:solidFill>
                  <a:srgbClr val="D4D4D4"/>
                </a:solidFill>
                <a:latin typeface="RobotoMono Nerd Font" pitchFamily="2" charset="0"/>
                <a:ea typeface="RobotoMono Nerd Font" pitchFamily="2" charset="0"/>
              </a:rPr>
              <a:t> </a:t>
            </a:r>
            <a:r>
              <a:rPr lang="en-US">
                <a:solidFill>
                  <a:srgbClr val="9CDCFE"/>
                </a:solidFill>
                <a:latin typeface="RobotoMono Nerd Font" pitchFamily="2" charset="0"/>
                <a:ea typeface="RobotoMono Nerd Font" pitchFamily="2" charset="0"/>
              </a:rPr>
              <a:t>safeDate</a:t>
            </a:r>
            <a:r>
              <a:rPr lang="en-US">
                <a:solidFill>
                  <a:srgbClr val="D4D4D4"/>
                </a:solidFill>
                <a:latin typeface="RobotoMono Nerd Font" pitchFamily="2" charset="0"/>
                <a:ea typeface="RobotoMono Nerd Font" pitchFamily="2" charset="0"/>
              </a:rPr>
              <a:t> = </a:t>
            </a:r>
            <a:r>
              <a:rPr lang="en-US">
                <a:solidFill>
                  <a:srgbClr val="C586C0"/>
                </a:solidFill>
                <a:latin typeface="RobotoMono Nerd Font" pitchFamily="2" charset="0"/>
                <a:ea typeface="RobotoMono Nerd Font" pitchFamily="2" charset="0"/>
              </a:rPr>
              <a:t>new</a:t>
            </a:r>
            <a:r>
              <a:rPr lang="en-US">
                <a:solidFill>
                  <a:srgbClr val="D4D4D4"/>
                </a:solidFill>
                <a:latin typeface="RobotoMono Nerd Font" pitchFamily="2" charset="0"/>
                <a:ea typeface="RobotoMono Nerd Font" pitchFamily="2" charset="0"/>
              </a:rPr>
              <a:t> </a:t>
            </a:r>
            <a:r>
              <a:rPr lang="en-US">
                <a:solidFill>
                  <a:srgbClr val="DCDCAA"/>
                </a:solidFill>
                <a:latin typeface="RobotoMono Nerd Font" pitchFamily="2" charset="0"/>
                <a:ea typeface="RobotoMono Nerd Font" pitchFamily="2" charset="0"/>
              </a:rPr>
              <a:t>Date</a:t>
            </a:r>
            <a:r>
              <a:rPr lang="en-US">
                <a:solidFill>
                  <a:srgbClr val="D4D4D4"/>
                </a:solidFill>
                <a:latin typeface="RobotoMono Nerd Font" pitchFamily="2" charset="0"/>
                <a:ea typeface="RobotoMono Nerd Font" pitchFamily="2" charset="0"/>
              </a:rPr>
              <a:t>(</a:t>
            </a:r>
            <a:r>
              <a:rPr lang="en-US">
                <a:solidFill>
                  <a:srgbClr val="9CDCFE"/>
                </a:solidFill>
                <a:latin typeface="RobotoMono Nerd Font" pitchFamily="2" charset="0"/>
                <a:ea typeface="RobotoMono Nerd Font" pitchFamily="2" charset="0"/>
              </a:rPr>
              <a:t>birthday</a:t>
            </a:r>
            <a:r>
              <a:rPr lang="en-US">
                <a:solidFill>
                  <a:srgbClr val="D4D4D4"/>
                </a:solidFill>
                <a:latin typeface="RobotoMono Nerd Font" pitchFamily="2" charset="0"/>
                <a:ea typeface="RobotoMono Nerd Font" pitchFamily="2" charset="0"/>
              </a:rPr>
              <a:t>.</a:t>
            </a:r>
            <a:r>
              <a:rPr lang="en-US">
                <a:solidFill>
                  <a:srgbClr val="DCDCAA"/>
                </a:solidFill>
                <a:latin typeface="RobotoMono Nerd Font" pitchFamily="2" charset="0"/>
                <a:ea typeface="RobotoMono Nerd Font" pitchFamily="2" charset="0"/>
              </a:rPr>
              <a:t>getTime</a:t>
            </a:r>
            <a:r>
              <a:rPr lang="en-US">
                <a:solidFill>
                  <a:srgbClr val="D4D4D4"/>
                </a:solidFill>
                <a:latin typeface="RobotoMono Nerd Font" pitchFamily="2" charset="0"/>
                <a:ea typeface="RobotoMono Nerd Font" pitchFamily="2" charset="0"/>
              </a:rPr>
              <a:t>());</a:t>
            </a:r>
          </a:p>
          <a:p>
            <a:r>
              <a:rPr lang="en-US">
                <a:solidFill>
                  <a:srgbClr val="4EC9B0"/>
                </a:solidFill>
                <a:latin typeface="RobotoMono Nerd Font" pitchFamily="2" charset="0"/>
                <a:ea typeface="RobotoMono Nerd Font" pitchFamily="2" charset="0"/>
              </a:rPr>
              <a:t>LocalDate</a:t>
            </a:r>
            <a:r>
              <a:rPr lang="en-US">
                <a:solidFill>
                  <a:srgbClr val="D4D4D4"/>
                </a:solidFill>
                <a:latin typeface="RobotoMono Nerd Font" pitchFamily="2" charset="0"/>
                <a:ea typeface="RobotoMono Nerd Font" pitchFamily="2" charset="0"/>
              </a:rPr>
              <a:t> </a:t>
            </a:r>
            <a:r>
              <a:rPr lang="en-US">
                <a:solidFill>
                  <a:srgbClr val="9CDCFE"/>
                </a:solidFill>
                <a:latin typeface="RobotoMono Nerd Font" pitchFamily="2" charset="0"/>
                <a:ea typeface="RobotoMono Nerd Font" pitchFamily="2" charset="0"/>
              </a:rPr>
              <a:t>birthDayInLocalDate</a:t>
            </a:r>
            <a:r>
              <a:rPr lang="en-US">
                <a:solidFill>
                  <a:srgbClr val="D4D4D4"/>
                </a:solidFill>
                <a:latin typeface="RobotoMono Nerd Font" pitchFamily="2" charset="0"/>
                <a:ea typeface="RobotoMono Nerd Font" pitchFamily="2" charset="0"/>
              </a:rPr>
              <a:t> = </a:t>
            </a:r>
            <a:r>
              <a:rPr lang="en-US">
                <a:solidFill>
                  <a:srgbClr val="9CDCFE"/>
                </a:solidFill>
                <a:latin typeface="RobotoMono Nerd Font" pitchFamily="2" charset="0"/>
                <a:ea typeface="RobotoMono Nerd Font" pitchFamily="2" charset="0"/>
              </a:rPr>
              <a:t>safeDate</a:t>
            </a:r>
            <a:r>
              <a:rPr lang="en-US">
                <a:solidFill>
                  <a:srgbClr val="D4D4D4"/>
                </a:solidFill>
                <a:latin typeface="RobotoMono Nerd Font" pitchFamily="2" charset="0"/>
                <a:ea typeface="RobotoMono Nerd Font" pitchFamily="2" charset="0"/>
              </a:rPr>
              <a:t>.</a:t>
            </a:r>
            <a:r>
              <a:rPr lang="en-US">
                <a:solidFill>
                  <a:srgbClr val="DCDCAA"/>
                </a:solidFill>
                <a:latin typeface="RobotoMono Nerd Font" pitchFamily="2" charset="0"/>
                <a:ea typeface="RobotoMono Nerd Font" pitchFamily="2" charset="0"/>
              </a:rPr>
              <a:t>toInstant</a:t>
            </a:r>
            <a:r>
              <a:rPr lang="en-US">
                <a:solidFill>
                  <a:srgbClr val="D4D4D4"/>
                </a:solidFill>
                <a:latin typeface="RobotoMono Nerd Font" pitchFamily="2" charset="0"/>
                <a:ea typeface="RobotoMono Nerd Font" pitchFamily="2" charset="0"/>
              </a:rPr>
              <a:t>()</a:t>
            </a:r>
          </a:p>
          <a:p>
            <a:r>
              <a:rPr lang="en-US">
                <a:solidFill>
                  <a:srgbClr val="D4D4D4"/>
                </a:solidFill>
                <a:latin typeface="RobotoMono Nerd Font" pitchFamily="2" charset="0"/>
                <a:ea typeface="RobotoMono Nerd Font" pitchFamily="2" charset="0"/>
              </a:rPr>
              <a:t>.</a:t>
            </a:r>
            <a:r>
              <a:rPr lang="en-US">
                <a:solidFill>
                  <a:srgbClr val="DCDCAA"/>
                </a:solidFill>
                <a:latin typeface="RobotoMono Nerd Font" pitchFamily="2" charset="0"/>
                <a:ea typeface="RobotoMono Nerd Font" pitchFamily="2" charset="0"/>
              </a:rPr>
              <a:t>atZone</a:t>
            </a:r>
            <a:r>
              <a:rPr lang="en-US">
                <a:solidFill>
                  <a:srgbClr val="D4D4D4"/>
                </a:solidFill>
                <a:latin typeface="RobotoMono Nerd Font" pitchFamily="2" charset="0"/>
                <a:ea typeface="RobotoMono Nerd Font" pitchFamily="2" charset="0"/>
              </a:rPr>
              <a:t>(</a:t>
            </a:r>
            <a:r>
              <a:rPr lang="en-US">
                <a:solidFill>
                  <a:srgbClr val="9CDCFE"/>
                </a:solidFill>
                <a:latin typeface="RobotoMono Nerd Font" pitchFamily="2" charset="0"/>
                <a:ea typeface="RobotoMono Nerd Font" pitchFamily="2" charset="0"/>
              </a:rPr>
              <a:t>ZoneId</a:t>
            </a:r>
            <a:r>
              <a:rPr lang="en-US">
                <a:solidFill>
                  <a:srgbClr val="D4D4D4"/>
                </a:solidFill>
                <a:latin typeface="RobotoMono Nerd Font" pitchFamily="2" charset="0"/>
                <a:ea typeface="RobotoMono Nerd Font" pitchFamily="2" charset="0"/>
              </a:rPr>
              <a:t>.</a:t>
            </a:r>
            <a:r>
              <a:rPr lang="en-US">
                <a:solidFill>
                  <a:srgbClr val="DCDCAA"/>
                </a:solidFill>
                <a:latin typeface="RobotoMono Nerd Font" pitchFamily="2" charset="0"/>
                <a:ea typeface="RobotoMono Nerd Font" pitchFamily="2" charset="0"/>
              </a:rPr>
              <a:t>systemDefault</a:t>
            </a:r>
            <a:r>
              <a:rPr lang="en-US">
                <a:solidFill>
                  <a:srgbClr val="D4D4D4"/>
                </a:solidFill>
                <a:latin typeface="RobotoMono Nerd Font" pitchFamily="2" charset="0"/>
                <a:ea typeface="RobotoMono Nerd Font" pitchFamily="2" charset="0"/>
              </a:rPr>
              <a:t>())</a:t>
            </a:r>
          </a:p>
          <a:p>
            <a:r>
              <a:rPr lang="en-US">
                <a:solidFill>
                  <a:srgbClr val="D4D4D4"/>
                </a:solidFill>
                <a:latin typeface="RobotoMono Nerd Font" pitchFamily="2" charset="0"/>
                <a:ea typeface="RobotoMono Nerd Font" pitchFamily="2" charset="0"/>
              </a:rPr>
              <a:t>.</a:t>
            </a:r>
            <a:r>
              <a:rPr lang="en-US">
                <a:solidFill>
                  <a:srgbClr val="DCDCAA"/>
                </a:solidFill>
                <a:latin typeface="RobotoMono Nerd Font" pitchFamily="2" charset="0"/>
                <a:ea typeface="RobotoMono Nerd Font" pitchFamily="2" charset="0"/>
              </a:rPr>
              <a:t>toLocalDate</a:t>
            </a:r>
            <a:r>
              <a:rPr lang="en-US">
                <a:solidFill>
                  <a:srgbClr val="D4D4D4"/>
                </a:solidFill>
                <a:latin typeface="RobotoMono Nerd Font" pitchFamily="2" charset="0"/>
                <a:ea typeface="RobotoMono Nerd Font" pitchFamily="2" charset="0"/>
              </a:rPr>
              <a:t>();</a:t>
            </a:r>
          </a:p>
          <a:p>
            <a:r>
              <a:rPr lang="en-US">
                <a:solidFill>
                  <a:srgbClr val="C586C0"/>
                </a:solidFill>
                <a:latin typeface="RobotoMono Nerd Font" pitchFamily="2" charset="0"/>
                <a:ea typeface="RobotoMono Nerd Font" pitchFamily="2" charset="0"/>
              </a:rPr>
              <a:t>return</a:t>
            </a:r>
            <a:r>
              <a:rPr lang="en-US">
                <a:solidFill>
                  <a:srgbClr val="D4D4D4"/>
                </a:solidFill>
                <a:latin typeface="RobotoMono Nerd Font" pitchFamily="2" charset="0"/>
                <a:ea typeface="RobotoMono Nerd Font" pitchFamily="2" charset="0"/>
              </a:rPr>
              <a:t> </a:t>
            </a:r>
            <a:r>
              <a:rPr lang="en-US">
                <a:solidFill>
                  <a:srgbClr val="9CDCFE"/>
                </a:solidFill>
                <a:latin typeface="RobotoMono Nerd Font" pitchFamily="2" charset="0"/>
                <a:ea typeface="RobotoMono Nerd Font" pitchFamily="2" charset="0"/>
              </a:rPr>
              <a:t>Period</a:t>
            </a:r>
            <a:r>
              <a:rPr lang="en-US">
                <a:solidFill>
                  <a:srgbClr val="D4D4D4"/>
                </a:solidFill>
                <a:latin typeface="RobotoMono Nerd Font" pitchFamily="2" charset="0"/>
                <a:ea typeface="RobotoMono Nerd Font" pitchFamily="2" charset="0"/>
              </a:rPr>
              <a:t>.</a:t>
            </a:r>
            <a:r>
              <a:rPr lang="en-US">
                <a:solidFill>
                  <a:srgbClr val="DCDCAA"/>
                </a:solidFill>
                <a:latin typeface="RobotoMono Nerd Font" pitchFamily="2" charset="0"/>
                <a:ea typeface="RobotoMono Nerd Font" pitchFamily="2" charset="0"/>
              </a:rPr>
              <a:t>between</a:t>
            </a:r>
            <a:r>
              <a:rPr lang="en-US">
                <a:solidFill>
                  <a:srgbClr val="D4D4D4"/>
                </a:solidFill>
                <a:latin typeface="RobotoMono Nerd Font" pitchFamily="2" charset="0"/>
                <a:ea typeface="RobotoMono Nerd Font" pitchFamily="2" charset="0"/>
              </a:rPr>
              <a:t>(birthDayInLocalDate, </a:t>
            </a:r>
            <a:r>
              <a:rPr lang="en-US">
                <a:solidFill>
                  <a:srgbClr val="9CDCFE"/>
                </a:solidFill>
                <a:latin typeface="RobotoMono Nerd Font" pitchFamily="2" charset="0"/>
                <a:ea typeface="RobotoMono Nerd Font" pitchFamily="2" charset="0"/>
              </a:rPr>
              <a:t>LocalDate</a:t>
            </a:r>
            <a:r>
              <a:rPr lang="en-US">
                <a:solidFill>
                  <a:srgbClr val="D4D4D4"/>
                </a:solidFill>
                <a:latin typeface="RobotoMono Nerd Font" pitchFamily="2" charset="0"/>
                <a:ea typeface="RobotoMono Nerd Font" pitchFamily="2" charset="0"/>
              </a:rPr>
              <a:t>.</a:t>
            </a:r>
            <a:r>
              <a:rPr lang="en-US">
                <a:solidFill>
                  <a:srgbClr val="DCDCAA"/>
                </a:solidFill>
                <a:latin typeface="RobotoMono Nerd Font" pitchFamily="2" charset="0"/>
                <a:ea typeface="RobotoMono Nerd Font" pitchFamily="2" charset="0"/>
              </a:rPr>
              <a:t>now</a:t>
            </a:r>
            <a:r>
              <a:rPr lang="en-US">
                <a:solidFill>
                  <a:srgbClr val="D4D4D4"/>
                </a:solidFill>
                <a:latin typeface="RobotoMono Nerd Font" pitchFamily="2" charset="0"/>
                <a:ea typeface="RobotoMono Nerd Font" pitchFamily="2" charset="0"/>
              </a:rPr>
              <a:t>()).</a:t>
            </a:r>
            <a:r>
              <a:rPr lang="en-US">
                <a:solidFill>
                  <a:srgbClr val="DCDCAA"/>
                </a:solidFill>
                <a:latin typeface="RobotoMono Nerd Font" pitchFamily="2" charset="0"/>
                <a:ea typeface="RobotoMono Nerd Font" pitchFamily="2" charset="0"/>
              </a:rPr>
              <a:t>getYears</a:t>
            </a:r>
            <a:r>
              <a:rPr lang="en-US">
                <a:solidFill>
                  <a:srgbClr val="D4D4D4"/>
                </a:solidFill>
                <a:latin typeface="RobotoMono Nerd Font" pitchFamily="2" charset="0"/>
                <a:ea typeface="RobotoMono Nerd Font" pitchFamily="2" charset="0"/>
              </a:rPr>
              <a:t>();</a:t>
            </a:r>
          </a:p>
          <a:p>
            <a:r>
              <a:rPr lang="en-US">
                <a:solidFill>
                  <a:srgbClr val="D4D4D4"/>
                </a:solidFill>
                <a:latin typeface="RobotoMono Nerd Font" pitchFamily="2" charset="0"/>
                <a:ea typeface="RobotoMono Nerd Font" pitchFamily="2" charset="0"/>
              </a:rPr>
              <a:t>} </a:t>
            </a:r>
          </a:p>
        </p:txBody>
      </p:sp>
      <p:sp>
        <p:nvSpPr>
          <p:cNvPr id="5" name="Bent-Up Arrow 4">
            <a:extLst>
              <a:ext uri="{FF2B5EF4-FFF2-40B4-BE49-F238E27FC236}">
                <a16:creationId xmlns:a16="http://schemas.microsoft.com/office/drawing/2014/main" id="{0CCEF0F2-B652-2844-B49A-26345791C32A}"/>
              </a:ext>
            </a:extLst>
          </p:cNvPr>
          <p:cNvSpPr/>
          <p:nvPr/>
        </p:nvSpPr>
        <p:spPr>
          <a:xfrm rot="10800000" flipH="1">
            <a:off x="2847903" y="2443049"/>
            <a:ext cx="739896" cy="1026085"/>
          </a:xfrm>
          <a:prstGeom prst="bentUpArrow">
            <a:avLst>
              <a:gd name="adj1" fmla="val 17941"/>
              <a:gd name="adj2" fmla="val 25000"/>
              <a:gd name="adj3" fmla="val 25000"/>
            </a:avLst>
          </a:prstGeom>
          <a:solidFill>
            <a:schemeClr val="bg2">
              <a:lumMod val="25000"/>
              <a:lumOff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Tree>
    <p:extLst>
      <p:ext uri="{BB962C8B-B14F-4D97-AF65-F5344CB8AC3E}">
        <p14:creationId xmlns:p14="http://schemas.microsoft.com/office/powerpoint/2010/main" val="9843630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JDBC Connectivity Model - Architecture » ExamRadar">
            <a:extLst>
              <a:ext uri="{FF2B5EF4-FFF2-40B4-BE49-F238E27FC236}">
                <a16:creationId xmlns:a16="http://schemas.microsoft.com/office/drawing/2014/main" id="{D672A4A1-DA4A-3543-828C-55422BB0AE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8143" y="0"/>
            <a:ext cx="4191079" cy="502929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0880DD48-6A84-6C44-864A-2688348F0A00}"/>
              </a:ext>
            </a:extLst>
          </p:cNvPr>
          <p:cNvSpPr txBox="1"/>
          <p:nvPr/>
        </p:nvSpPr>
        <p:spPr>
          <a:xfrm>
            <a:off x="3657600" y="604562"/>
            <a:ext cx="4940776" cy="1668214"/>
          </a:xfrm>
          <a:prstGeom prst="rect">
            <a:avLst/>
          </a:prstGeom>
          <a:noFill/>
        </p:spPr>
        <p:txBody>
          <a:bodyPr wrap="none" rtlCol="0">
            <a:spAutoFit/>
          </a:bodyPr>
          <a:lstStyle/>
          <a:p>
            <a:pPr marL="285750" indent="-285750">
              <a:lnSpc>
                <a:spcPct val="150000"/>
              </a:lnSpc>
              <a:buFont typeface="Arial" panose="020B0604020202020204" pitchFamily="34" charset="0"/>
              <a:buChar char="•"/>
            </a:pPr>
            <a:r>
              <a:rPr lang="en-VN"/>
              <a:t>Viết câu lệnh SQL trực tiếp.</a:t>
            </a:r>
          </a:p>
          <a:p>
            <a:pPr marL="285750" indent="-285750">
              <a:lnSpc>
                <a:spcPct val="150000"/>
              </a:lnSpc>
              <a:buFont typeface="Arial" panose="020B0604020202020204" pitchFamily="34" charset="0"/>
              <a:buChar char="•"/>
            </a:pPr>
            <a:r>
              <a:rPr lang="en-VN"/>
              <a:t>Không hỗ trợ ánh xạ giữa Java Object và Table RDBMS</a:t>
            </a:r>
          </a:p>
          <a:p>
            <a:pPr marL="285750" indent="-285750">
              <a:lnSpc>
                <a:spcPct val="150000"/>
              </a:lnSpc>
              <a:buFont typeface="Arial" panose="020B0604020202020204" pitchFamily="34" charset="0"/>
              <a:buChar char="•"/>
            </a:pPr>
            <a:r>
              <a:rPr lang="en-VN"/>
              <a:t>Câu lệnh rất dài</a:t>
            </a:r>
          </a:p>
          <a:p>
            <a:pPr marL="285750" indent="-285750">
              <a:lnSpc>
                <a:spcPct val="150000"/>
              </a:lnSpc>
              <a:buFont typeface="Arial" panose="020B0604020202020204" pitchFamily="34" charset="0"/>
              <a:buChar char="•"/>
            </a:pPr>
            <a:r>
              <a:rPr lang="en-VN"/>
              <a:t>JDBC là công nghệ. Còn Hibernate, JPA là framework.</a:t>
            </a:r>
          </a:p>
          <a:p>
            <a:pPr marL="285750" indent="-285750">
              <a:lnSpc>
                <a:spcPct val="150000"/>
              </a:lnSpc>
              <a:buFont typeface="Arial" panose="020B0604020202020204" pitchFamily="34" charset="0"/>
              <a:buChar char="•"/>
            </a:pPr>
            <a:endParaRPr lang="en-VN"/>
          </a:p>
        </p:txBody>
      </p:sp>
    </p:spTree>
    <p:extLst>
      <p:ext uri="{BB962C8B-B14F-4D97-AF65-F5344CB8AC3E}">
        <p14:creationId xmlns:p14="http://schemas.microsoft.com/office/powerpoint/2010/main" val="64148047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9BDA74-3130-7F4B-AAE4-4C4BC2D7EA6E}"/>
              </a:ext>
            </a:extLst>
          </p:cNvPr>
          <p:cNvSpPr>
            <a:spLocks noGrp="1"/>
          </p:cNvSpPr>
          <p:nvPr>
            <p:ph type="title"/>
          </p:nvPr>
        </p:nvSpPr>
        <p:spPr/>
        <p:txBody>
          <a:bodyPr/>
          <a:lstStyle/>
          <a:p>
            <a:r>
              <a:rPr lang="en-VN" sz="2000"/>
              <a:t>Chú ý không thể viết lệnh truy vấn trên trường transient</a:t>
            </a:r>
          </a:p>
        </p:txBody>
      </p:sp>
      <p:sp>
        <p:nvSpPr>
          <p:cNvPr id="3" name="Text Placeholder 2">
            <a:extLst>
              <a:ext uri="{FF2B5EF4-FFF2-40B4-BE49-F238E27FC236}">
                <a16:creationId xmlns:a16="http://schemas.microsoft.com/office/drawing/2014/main" id="{733A80F6-1033-3540-AC41-7F20D2C8E0CE}"/>
              </a:ext>
            </a:extLst>
          </p:cNvPr>
          <p:cNvSpPr>
            <a:spLocks noGrp="1"/>
          </p:cNvSpPr>
          <p:nvPr>
            <p:ph type="body" idx="1"/>
          </p:nvPr>
        </p:nvSpPr>
        <p:spPr>
          <a:xfrm>
            <a:off x="1111042" y="659027"/>
            <a:ext cx="7565720" cy="1109217"/>
          </a:xfrm>
        </p:spPr>
        <p:txBody>
          <a:bodyPr/>
          <a:lstStyle/>
          <a:p>
            <a:pPr marL="114300" indent="0">
              <a:buNone/>
            </a:pPr>
            <a:r>
              <a:rPr lang="en-VN" sz="1600"/>
              <a:t>Giá trị trường transient chỉ được tính khi bản ghi truy vấn và đổ vào đối tượng Java Entity.  Lúc này quá trình truy vấn đã hoàn tất do đó không thể dùng trong biểu thức truy vấn, join…</a:t>
            </a:r>
          </a:p>
        </p:txBody>
      </p:sp>
      <p:pic>
        <p:nvPicPr>
          <p:cNvPr id="5" name="Graphic 4" descr="Warning">
            <a:extLst>
              <a:ext uri="{FF2B5EF4-FFF2-40B4-BE49-F238E27FC236}">
                <a16:creationId xmlns:a16="http://schemas.microsoft.com/office/drawing/2014/main" id="{91B9CC9F-1DEA-5744-AE0E-A4B28A1920B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57821" y="842287"/>
            <a:ext cx="914400" cy="914400"/>
          </a:xfrm>
          <a:prstGeom prst="rect">
            <a:avLst/>
          </a:prstGeom>
        </p:spPr>
      </p:pic>
      <p:sp>
        <p:nvSpPr>
          <p:cNvPr id="6" name="Rectangle 5">
            <a:extLst>
              <a:ext uri="{FF2B5EF4-FFF2-40B4-BE49-F238E27FC236}">
                <a16:creationId xmlns:a16="http://schemas.microsoft.com/office/drawing/2014/main" id="{1AA368FF-986D-304D-9E97-7EA4B2046456}"/>
              </a:ext>
            </a:extLst>
          </p:cNvPr>
          <p:cNvSpPr/>
          <p:nvPr/>
        </p:nvSpPr>
        <p:spPr>
          <a:xfrm>
            <a:off x="448116" y="2806105"/>
            <a:ext cx="8026736" cy="2031325"/>
          </a:xfrm>
          <a:prstGeom prst="rect">
            <a:avLst/>
          </a:prstGeom>
        </p:spPr>
        <p:txBody>
          <a:bodyPr wrap="square">
            <a:spAutoFit/>
          </a:bodyPr>
          <a:lstStyle/>
          <a:p>
            <a:r>
              <a:rPr lang="en-VN">
                <a:latin typeface="RobotoMono Nerd Font" pitchFamily="2" charset="0"/>
                <a:ea typeface="RobotoMono Nerd Font" pitchFamily="2" charset="0"/>
              </a:rPr>
              <a:t>Caused by: org.springframework.data.repository.query.QueryCreationException: Could not create query for public abstract java.util.List vn.techmaster.demojpa.repository.PersonRepository.findByAge(java.lang.Long)! Reason: Failed to create query for method public abstract java.util.List vn.techmaster.demojpa.repository.PersonRepository.findByAge(java.lang.Long)! </a:t>
            </a:r>
            <a:r>
              <a:rPr lang="en-VN" b="1">
                <a:solidFill>
                  <a:srgbClr val="7030A0"/>
                </a:solidFill>
                <a:latin typeface="RobotoMono Nerd Font" pitchFamily="2" charset="0"/>
                <a:ea typeface="RobotoMono Nerd Font" pitchFamily="2" charset="0"/>
              </a:rPr>
              <a:t>Unable to locate Attribute  with the the given name [age] on this ManagedType </a:t>
            </a:r>
            <a:r>
              <a:rPr lang="en-VN">
                <a:latin typeface="RobotoMono Nerd Font" pitchFamily="2" charset="0"/>
                <a:ea typeface="RobotoMono Nerd Font" pitchFamily="2" charset="0"/>
              </a:rPr>
              <a:t>[vn.techmaster.demojpa.model.Person]</a:t>
            </a:r>
          </a:p>
        </p:txBody>
      </p:sp>
      <p:sp>
        <p:nvSpPr>
          <p:cNvPr id="7" name="Rectangle 6">
            <a:extLst>
              <a:ext uri="{FF2B5EF4-FFF2-40B4-BE49-F238E27FC236}">
                <a16:creationId xmlns:a16="http://schemas.microsoft.com/office/drawing/2014/main" id="{B9CFA30D-7236-854B-A301-7F232EF05052}"/>
              </a:ext>
            </a:extLst>
          </p:cNvPr>
          <p:cNvSpPr/>
          <p:nvPr/>
        </p:nvSpPr>
        <p:spPr>
          <a:xfrm>
            <a:off x="2374487" y="2006079"/>
            <a:ext cx="3728906" cy="307777"/>
          </a:xfrm>
          <a:prstGeom prst="rect">
            <a:avLst/>
          </a:prstGeom>
          <a:solidFill>
            <a:schemeClr val="bg2"/>
          </a:solidFill>
        </p:spPr>
        <p:txBody>
          <a:bodyPr wrap="none">
            <a:spAutoFit/>
          </a:bodyPr>
          <a:lstStyle/>
          <a:p>
            <a:r>
              <a:rPr lang="en-US">
                <a:solidFill>
                  <a:srgbClr val="4EC9B0"/>
                </a:solidFill>
                <a:latin typeface="Menlo" panose="020B0609030804020204" pitchFamily="49" charset="0"/>
              </a:rPr>
              <a:t>List</a:t>
            </a:r>
            <a:r>
              <a:rPr lang="en-US">
                <a:solidFill>
                  <a:srgbClr val="D4D4D4"/>
                </a:solidFill>
                <a:latin typeface="Menlo" panose="020B0609030804020204" pitchFamily="49" charset="0"/>
              </a:rPr>
              <a:t>&lt;</a:t>
            </a:r>
            <a:r>
              <a:rPr lang="en-US">
                <a:solidFill>
                  <a:srgbClr val="4EC9B0"/>
                </a:solidFill>
                <a:latin typeface="Menlo" panose="020B0609030804020204" pitchFamily="49" charset="0"/>
              </a:rPr>
              <a:t>Person</a:t>
            </a:r>
            <a:r>
              <a:rPr lang="en-US">
                <a:solidFill>
                  <a:srgbClr val="D4D4D4"/>
                </a:solidFill>
                <a:latin typeface="Menlo" panose="020B0609030804020204" pitchFamily="49" charset="0"/>
              </a:rPr>
              <a:t>&gt; </a:t>
            </a:r>
            <a:r>
              <a:rPr lang="en-US">
                <a:solidFill>
                  <a:srgbClr val="DCDCAA"/>
                </a:solidFill>
                <a:latin typeface="Menlo" panose="020B0609030804020204" pitchFamily="49" charset="0"/>
              </a:rPr>
              <a:t>findByAge</a:t>
            </a:r>
            <a:r>
              <a:rPr lang="en-US">
                <a:solidFill>
                  <a:srgbClr val="D4D4D4"/>
                </a:solidFill>
                <a:latin typeface="Menlo" panose="020B0609030804020204" pitchFamily="49" charset="0"/>
              </a:rPr>
              <a:t>(</a:t>
            </a:r>
            <a:r>
              <a:rPr lang="en-US">
                <a:solidFill>
                  <a:srgbClr val="4EC9B0"/>
                </a:solidFill>
                <a:latin typeface="Menlo" panose="020B0609030804020204" pitchFamily="49" charset="0"/>
              </a:rPr>
              <a:t>Long</a:t>
            </a:r>
            <a:r>
              <a:rPr lang="en-US">
                <a:solidFill>
                  <a:srgbClr val="D4D4D4"/>
                </a:solidFill>
                <a:latin typeface="Menlo" panose="020B0609030804020204" pitchFamily="49" charset="0"/>
              </a:rPr>
              <a:t> </a:t>
            </a:r>
            <a:r>
              <a:rPr lang="en-US">
                <a:solidFill>
                  <a:srgbClr val="9CDCFE"/>
                </a:solidFill>
                <a:latin typeface="Menlo" panose="020B0609030804020204" pitchFamily="49" charset="0"/>
              </a:rPr>
              <a:t>age</a:t>
            </a:r>
            <a:r>
              <a:rPr lang="en-US">
                <a:solidFill>
                  <a:srgbClr val="D4D4D4"/>
                </a:solidFill>
                <a:latin typeface="Menlo" panose="020B0609030804020204" pitchFamily="49" charset="0"/>
              </a:rPr>
              <a:t>);</a:t>
            </a:r>
          </a:p>
        </p:txBody>
      </p:sp>
      <p:sp>
        <p:nvSpPr>
          <p:cNvPr id="8" name="Down Arrow 7">
            <a:extLst>
              <a:ext uri="{FF2B5EF4-FFF2-40B4-BE49-F238E27FC236}">
                <a16:creationId xmlns:a16="http://schemas.microsoft.com/office/drawing/2014/main" id="{AC818C8A-C723-B24D-B79E-E3F82B13F897}"/>
              </a:ext>
            </a:extLst>
          </p:cNvPr>
          <p:cNvSpPr/>
          <p:nvPr/>
        </p:nvSpPr>
        <p:spPr>
          <a:xfrm>
            <a:off x="3948270" y="2391974"/>
            <a:ext cx="363338" cy="50867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Tree>
    <p:extLst>
      <p:ext uri="{BB962C8B-B14F-4D97-AF65-F5344CB8AC3E}">
        <p14:creationId xmlns:p14="http://schemas.microsoft.com/office/powerpoint/2010/main" val="8026423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7202CF-2061-104C-8611-2634FE60FD5A}"/>
              </a:ext>
            </a:extLst>
          </p:cNvPr>
          <p:cNvSpPr>
            <a:spLocks noGrp="1"/>
          </p:cNvSpPr>
          <p:nvPr>
            <p:ph type="title"/>
          </p:nvPr>
        </p:nvSpPr>
        <p:spPr/>
        <p:txBody>
          <a:bodyPr/>
          <a:lstStyle/>
          <a:p>
            <a:r>
              <a:rPr lang="en-VN"/>
              <a:t>@Formula sinh cột giả</a:t>
            </a:r>
          </a:p>
        </p:txBody>
      </p:sp>
      <p:sp>
        <p:nvSpPr>
          <p:cNvPr id="4" name="Rectangle 3">
            <a:extLst>
              <a:ext uri="{FF2B5EF4-FFF2-40B4-BE49-F238E27FC236}">
                <a16:creationId xmlns:a16="http://schemas.microsoft.com/office/drawing/2014/main" id="{30CC3B24-E5A0-CB47-98A6-0773E7492CA9}"/>
              </a:ext>
            </a:extLst>
          </p:cNvPr>
          <p:cNvSpPr/>
          <p:nvPr/>
        </p:nvSpPr>
        <p:spPr>
          <a:xfrm>
            <a:off x="547883" y="900688"/>
            <a:ext cx="7523019" cy="846899"/>
          </a:xfrm>
          <a:prstGeom prst="rect">
            <a:avLst/>
          </a:prstGeom>
          <a:solidFill>
            <a:schemeClr val="bg2"/>
          </a:solidFill>
        </p:spPr>
        <p:txBody>
          <a:bodyPr wrap="square">
            <a:spAutoFit/>
          </a:bodyPr>
          <a:lstStyle/>
          <a:p>
            <a:pPr>
              <a:lnSpc>
                <a:spcPct val="120000"/>
              </a:lnSpc>
            </a:pPr>
            <a:r>
              <a:rPr lang="en-US">
                <a:solidFill>
                  <a:srgbClr val="D4D4D4"/>
                </a:solidFill>
                <a:latin typeface="Menlo" panose="020B0609030804020204" pitchFamily="49" charset="0"/>
              </a:rPr>
              <a:t>@</a:t>
            </a:r>
            <a:r>
              <a:rPr lang="en-US">
                <a:solidFill>
                  <a:srgbClr val="4EC9B0"/>
                </a:solidFill>
                <a:latin typeface="Menlo" panose="020B0609030804020204" pitchFamily="49" charset="0"/>
              </a:rPr>
              <a:t>Column</a:t>
            </a:r>
            <a:r>
              <a:rPr lang="en-US">
                <a:solidFill>
                  <a:srgbClr val="D4D4D4"/>
                </a:solidFill>
                <a:latin typeface="Menlo" panose="020B0609030804020204" pitchFamily="49" charset="0"/>
              </a:rPr>
              <a:t>(name=</a:t>
            </a:r>
            <a:r>
              <a:rPr lang="en-US">
                <a:solidFill>
                  <a:srgbClr val="CE9178"/>
                </a:solidFill>
                <a:latin typeface="Menlo" panose="020B0609030804020204" pitchFamily="49" charset="0"/>
              </a:rPr>
              <a:t>"sex"</a:t>
            </a:r>
            <a:r>
              <a:rPr lang="en-US">
                <a:solidFill>
                  <a:srgbClr val="D4D4D4"/>
                </a:solidFill>
                <a:latin typeface="Menlo" panose="020B0609030804020204" pitchFamily="49" charset="0"/>
              </a:rPr>
              <a:t>)</a:t>
            </a:r>
          </a:p>
          <a:p>
            <a:pPr>
              <a:lnSpc>
                <a:spcPct val="120000"/>
              </a:lnSpc>
            </a:pPr>
            <a:r>
              <a:rPr lang="en-US">
                <a:solidFill>
                  <a:srgbClr val="D4D4D4"/>
                </a:solidFill>
                <a:latin typeface="Menlo" panose="020B0609030804020204" pitchFamily="49" charset="0"/>
              </a:rPr>
              <a:t>@</a:t>
            </a:r>
            <a:r>
              <a:rPr lang="en-US">
                <a:solidFill>
                  <a:srgbClr val="4EC9B0"/>
                </a:solidFill>
                <a:latin typeface="Menlo" panose="020B0609030804020204" pitchFamily="49" charset="0"/>
              </a:rPr>
              <a:t>Formula</a:t>
            </a:r>
            <a:r>
              <a:rPr lang="en-US">
                <a:solidFill>
                  <a:srgbClr val="D4D4D4"/>
                </a:solidFill>
                <a:latin typeface="Menlo" panose="020B0609030804020204" pitchFamily="49" charset="0"/>
              </a:rPr>
              <a:t>(value = </a:t>
            </a:r>
            <a:r>
              <a:rPr lang="en-US">
                <a:solidFill>
                  <a:srgbClr val="CE9178"/>
                </a:solidFill>
                <a:latin typeface="Menlo" panose="020B0609030804020204" pitchFamily="49" charset="0"/>
              </a:rPr>
              <a:t>"case when gender='Male' then true else false end"</a:t>
            </a:r>
            <a:r>
              <a:rPr lang="en-US">
                <a:solidFill>
                  <a:srgbClr val="D4D4D4"/>
                </a:solidFill>
                <a:latin typeface="Menlo" panose="020B0609030804020204" pitchFamily="49" charset="0"/>
              </a:rPr>
              <a:t>)</a:t>
            </a:r>
          </a:p>
          <a:p>
            <a:pPr>
              <a:lnSpc>
                <a:spcPct val="120000"/>
              </a:lnSpc>
            </a:pPr>
            <a:r>
              <a:rPr lang="en-US">
                <a:solidFill>
                  <a:srgbClr val="569CD6"/>
                </a:solidFill>
                <a:latin typeface="Menlo" panose="020B0609030804020204" pitchFamily="49" charset="0"/>
              </a:rPr>
              <a:t>private</a:t>
            </a:r>
            <a:r>
              <a:rPr lang="en-US">
                <a:solidFill>
                  <a:srgbClr val="D4D4D4"/>
                </a:solidFill>
                <a:latin typeface="Menlo" panose="020B0609030804020204" pitchFamily="49" charset="0"/>
              </a:rPr>
              <a:t> </a:t>
            </a:r>
            <a:r>
              <a:rPr lang="en-US">
                <a:solidFill>
                  <a:srgbClr val="4EC9B0"/>
                </a:solidFill>
                <a:latin typeface="Menlo" panose="020B0609030804020204" pitchFamily="49" charset="0"/>
              </a:rPr>
              <a:t>Boolean</a:t>
            </a:r>
            <a:r>
              <a:rPr lang="en-US">
                <a:solidFill>
                  <a:srgbClr val="D4D4D4"/>
                </a:solidFill>
                <a:latin typeface="Menlo" panose="020B0609030804020204" pitchFamily="49" charset="0"/>
              </a:rPr>
              <a:t> </a:t>
            </a:r>
            <a:r>
              <a:rPr lang="en-US">
                <a:solidFill>
                  <a:srgbClr val="9CDCFE"/>
                </a:solidFill>
                <a:latin typeface="Menlo" panose="020B0609030804020204" pitchFamily="49" charset="0"/>
              </a:rPr>
              <a:t>sex</a:t>
            </a:r>
            <a:r>
              <a:rPr lang="en-US">
                <a:solidFill>
                  <a:srgbClr val="D4D4D4"/>
                </a:solidFill>
                <a:latin typeface="Menlo" panose="020B0609030804020204" pitchFamily="49" charset="0"/>
              </a:rPr>
              <a:t>;</a:t>
            </a:r>
          </a:p>
        </p:txBody>
      </p:sp>
      <p:sp>
        <p:nvSpPr>
          <p:cNvPr id="5" name="Rectangle 4">
            <a:extLst>
              <a:ext uri="{FF2B5EF4-FFF2-40B4-BE49-F238E27FC236}">
                <a16:creationId xmlns:a16="http://schemas.microsoft.com/office/drawing/2014/main" id="{FF63D91F-BA9F-8F4C-8C78-EF6623F046E6}"/>
              </a:ext>
            </a:extLst>
          </p:cNvPr>
          <p:cNvSpPr/>
          <p:nvPr/>
        </p:nvSpPr>
        <p:spPr>
          <a:xfrm>
            <a:off x="377851" y="2124787"/>
            <a:ext cx="8055789" cy="1623778"/>
          </a:xfrm>
          <a:prstGeom prst="rect">
            <a:avLst/>
          </a:prstGeom>
        </p:spPr>
        <p:txBody>
          <a:bodyPr wrap="square">
            <a:spAutoFit/>
          </a:bodyPr>
          <a:lstStyle/>
          <a:p>
            <a:pPr marL="114300" indent="0">
              <a:lnSpc>
                <a:spcPct val="120000"/>
              </a:lnSpc>
              <a:buNone/>
            </a:pPr>
            <a:r>
              <a:rPr lang="en-US">
                <a:solidFill>
                  <a:schemeClr val="bg2">
                    <a:lumMod val="50000"/>
                    <a:lumOff val="50000"/>
                  </a:schemeClr>
                </a:solidFill>
                <a:latin typeface="RobotoMono Nerd Font" pitchFamily="2" charset="0"/>
                <a:ea typeface="RobotoMono Nerd Font" pitchFamily="2" charset="0"/>
              </a:rPr>
              <a:t>Hibernate: select person0_.id as id1_11_, person0_.birthday as birthday2_11_, person0_.city as city3_11_, person0_.fullname as fullname4_11_, person0_.gender as gender5_11_, person0_.job as job6_11_, person0_.salary as salary7_11_, </a:t>
            </a:r>
            <a:r>
              <a:rPr lang="en-US" b="1">
                <a:solidFill>
                  <a:srgbClr val="7030A0"/>
                </a:solidFill>
                <a:latin typeface="RobotoMono Nerd Font" pitchFamily="2" charset="0"/>
                <a:ea typeface="RobotoMono Nerd Font" pitchFamily="2" charset="0"/>
              </a:rPr>
              <a:t>case when person0_.gender='Male' then true else false end as formula1_</a:t>
            </a:r>
            <a:r>
              <a:rPr lang="en-US">
                <a:latin typeface="RobotoMono Nerd Font" pitchFamily="2" charset="0"/>
                <a:ea typeface="RobotoMono Nerd Font" pitchFamily="2" charset="0"/>
              </a:rPr>
              <a:t> </a:t>
            </a:r>
            <a:r>
              <a:rPr lang="en-US">
                <a:solidFill>
                  <a:schemeClr val="bg2">
                    <a:lumMod val="50000"/>
                    <a:lumOff val="50000"/>
                  </a:schemeClr>
                </a:solidFill>
                <a:latin typeface="RobotoMono Nerd Font" pitchFamily="2" charset="0"/>
                <a:ea typeface="RobotoMono Nerd Font" pitchFamily="2" charset="0"/>
              </a:rPr>
              <a:t>from person person0_ where upper(person0_.fullname) like upper(?) escape ?</a:t>
            </a:r>
            <a:endParaRPr lang="en-VN">
              <a:solidFill>
                <a:schemeClr val="bg2">
                  <a:lumMod val="50000"/>
                  <a:lumOff val="50000"/>
                </a:schemeClr>
              </a:solidFill>
              <a:latin typeface="RobotoMono Nerd Font" pitchFamily="2" charset="0"/>
              <a:ea typeface="RobotoMono Nerd Font" pitchFamily="2" charset="0"/>
            </a:endParaRPr>
          </a:p>
        </p:txBody>
      </p:sp>
      <p:sp>
        <p:nvSpPr>
          <p:cNvPr id="6" name="TextBox 5">
            <a:extLst>
              <a:ext uri="{FF2B5EF4-FFF2-40B4-BE49-F238E27FC236}">
                <a16:creationId xmlns:a16="http://schemas.microsoft.com/office/drawing/2014/main" id="{CC8DC7F6-8121-B84C-ABBD-56939C84C8A5}"/>
              </a:ext>
            </a:extLst>
          </p:cNvPr>
          <p:cNvSpPr txBox="1"/>
          <p:nvPr/>
        </p:nvSpPr>
        <p:spPr>
          <a:xfrm>
            <a:off x="408079" y="4050565"/>
            <a:ext cx="7987776" cy="523220"/>
          </a:xfrm>
          <a:prstGeom prst="rect">
            <a:avLst/>
          </a:prstGeom>
          <a:noFill/>
        </p:spPr>
        <p:txBody>
          <a:bodyPr wrap="square" rtlCol="0">
            <a:spAutoFit/>
          </a:bodyPr>
          <a:lstStyle/>
          <a:p>
            <a:r>
              <a:rPr lang="en-VN"/>
              <a:t>Tốc độ khi số lượng bản ghi lớn sẽ không tốt đâu. Chỉ hữu ích với số lượng bản ghi ít, không muốn lưu cột xuống CSDL</a:t>
            </a:r>
          </a:p>
        </p:txBody>
      </p:sp>
    </p:spTree>
    <p:extLst>
      <p:ext uri="{BB962C8B-B14F-4D97-AF65-F5344CB8AC3E}">
        <p14:creationId xmlns:p14="http://schemas.microsoft.com/office/powerpoint/2010/main" val="371954789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91A02-3E8F-0645-9EEA-FC6BAA2352DF}"/>
              </a:ext>
            </a:extLst>
          </p:cNvPr>
          <p:cNvSpPr>
            <a:spLocks noGrp="1"/>
          </p:cNvSpPr>
          <p:nvPr>
            <p:ph type="title"/>
          </p:nvPr>
        </p:nvSpPr>
        <p:spPr/>
        <p:txBody>
          <a:bodyPr/>
          <a:lstStyle/>
          <a:p>
            <a:r>
              <a:rPr lang="en-VN"/>
              <a:t>@Embeddable và @Embedded</a:t>
            </a:r>
          </a:p>
        </p:txBody>
      </p:sp>
      <p:sp>
        <p:nvSpPr>
          <p:cNvPr id="3" name="Text Placeholder 2">
            <a:extLst>
              <a:ext uri="{FF2B5EF4-FFF2-40B4-BE49-F238E27FC236}">
                <a16:creationId xmlns:a16="http://schemas.microsoft.com/office/drawing/2014/main" id="{035810F6-7E3B-9E4C-A772-8D67BFF080B9}"/>
              </a:ext>
            </a:extLst>
          </p:cNvPr>
          <p:cNvSpPr>
            <a:spLocks noGrp="1"/>
          </p:cNvSpPr>
          <p:nvPr>
            <p:ph type="body" idx="1"/>
          </p:nvPr>
        </p:nvSpPr>
        <p:spPr>
          <a:xfrm>
            <a:off x="2161309" y="667657"/>
            <a:ext cx="6794005" cy="4257443"/>
          </a:xfrm>
        </p:spPr>
        <p:txBody>
          <a:bodyPr/>
          <a:lstStyle/>
          <a:p>
            <a:r>
              <a:rPr lang="en-VN"/>
              <a:t>Khi có nhiều bảng chung nhau một cấu trúc, thì đánh dấu cấu trúc dùng chung bằng @Embeddable</a:t>
            </a:r>
          </a:p>
          <a:p>
            <a:r>
              <a:rPr lang="en-VN"/>
              <a:t>Những bảng dùng chung cấu trúc đánh dấu bằng @Embedded</a:t>
            </a:r>
          </a:p>
        </p:txBody>
      </p:sp>
      <p:pic>
        <p:nvPicPr>
          <p:cNvPr id="6" name="Picture 5">
            <a:extLst>
              <a:ext uri="{FF2B5EF4-FFF2-40B4-BE49-F238E27FC236}">
                <a16:creationId xmlns:a16="http://schemas.microsoft.com/office/drawing/2014/main" id="{038679CD-804C-5540-BC8E-66F40C32F4B1}"/>
              </a:ext>
            </a:extLst>
          </p:cNvPr>
          <p:cNvPicPr>
            <a:picLocks noChangeAspect="1"/>
          </p:cNvPicPr>
          <p:nvPr/>
        </p:nvPicPr>
        <p:blipFill>
          <a:blip r:embed="rId2"/>
          <a:stretch>
            <a:fillRect/>
          </a:stretch>
        </p:blipFill>
        <p:spPr>
          <a:xfrm>
            <a:off x="0" y="953112"/>
            <a:ext cx="2390101" cy="3941011"/>
          </a:xfrm>
          <a:prstGeom prst="rect">
            <a:avLst/>
          </a:prstGeom>
        </p:spPr>
      </p:pic>
      <p:sp>
        <p:nvSpPr>
          <p:cNvPr id="7" name="Rectangle 6">
            <a:extLst>
              <a:ext uri="{FF2B5EF4-FFF2-40B4-BE49-F238E27FC236}">
                <a16:creationId xmlns:a16="http://schemas.microsoft.com/office/drawing/2014/main" id="{EC03604B-70F6-9F42-A0F2-E8946CB7D58E}"/>
              </a:ext>
            </a:extLst>
          </p:cNvPr>
          <p:cNvSpPr/>
          <p:nvPr/>
        </p:nvSpPr>
        <p:spPr>
          <a:xfrm>
            <a:off x="4485094" y="2089063"/>
            <a:ext cx="2331342" cy="830997"/>
          </a:xfrm>
          <a:prstGeom prst="rect">
            <a:avLst/>
          </a:prstGeom>
          <a:solidFill>
            <a:schemeClr val="bg2"/>
          </a:solidFill>
        </p:spPr>
        <p:txBody>
          <a:bodyPr wrap="square">
            <a:spAutoFit/>
          </a:bodyPr>
          <a:lstStyle/>
          <a:p>
            <a:r>
              <a:rPr lang="en-US" sz="1200">
                <a:solidFill>
                  <a:srgbClr val="D4D4D4"/>
                </a:solidFill>
                <a:latin typeface="Menlo" panose="020B0609030804020204" pitchFamily="49" charset="0"/>
              </a:rPr>
              <a:t>@</a:t>
            </a:r>
            <a:r>
              <a:rPr lang="en-US" sz="1200">
                <a:solidFill>
                  <a:srgbClr val="4EC9B0"/>
                </a:solidFill>
                <a:latin typeface="Menlo" panose="020B0609030804020204" pitchFamily="49" charset="0"/>
              </a:rPr>
              <a:t>Embeddable</a:t>
            </a:r>
            <a:endParaRPr lang="en-US" sz="1200">
              <a:solidFill>
                <a:srgbClr val="D4D4D4"/>
              </a:solidFill>
              <a:latin typeface="Menlo" panose="020B0609030804020204" pitchFamily="49" charset="0"/>
            </a:endParaRPr>
          </a:p>
          <a:p>
            <a:r>
              <a:rPr lang="en-US" sz="1200">
                <a:solidFill>
                  <a:srgbClr val="D4D4D4"/>
                </a:solidFill>
                <a:latin typeface="Menlo" panose="020B0609030804020204" pitchFamily="49" charset="0"/>
              </a:rPr>
              <a:t>@</a:t>
            </a:r>
            <a:r>
              <a:rPr lang="en-US" sz="1200">
                <a:solidFill>
                  <a:srgbClr val="4EC9B0"/>
                </a:solidFill>
                <a:latin typeface="Menlo" panose="020B0609030804020204" pitchFamily="49" charset="0"/>
              </a:rPr>
              <a:t>Data</a:t>
            </a:r>
            <a:endParaRPr lang="en-US" sz="1200">
              <a:solidFill>
                <a:srgbClr val="D4D4D4"/>
              </a:solidFill>
              <a:latin typeface="Menlo" panose="020B0609030804020204" pitchFamily="49" charset="0"/>
            </a:endParaRPr>
          </a:p>
          <a:p>
            <a:r>
              <a:rPr lang="en-US" sz="1200">
                <a:solidFill>
                  <a:srgbClr val="569CD6"/>
                </a:solidFill>
                <a:latin typeface="Menlo" panose="020B0609030804020204" pitchFamily="49" charset="0"/>
              </a:rPr>
              <a:t>public</a:t>
            </a:r>
            <a:r>
              <a:rPr lang="en-US" sz="1200">
                <a:solidFill>
                  <a:srgbClr val="D4D4D4"/>
                </a:solidFill>
                <a:latin typeface="Menlo" panose="020B0609030804020204" pitchFamily="49" charset="0"/>
              </a:rPr>
              <a:t> </a:t>
            </a:r>
            <a:r>
              <a:rPr lang="en-US" sz="1200">
                <a:solidFill>
                  <a:srgbClr val="569CD6"/>
                </a:solidFill>
                <a:latin typeface="Menlo" panose="020B0609030804020204" pitchFamily="49" charset="0"/>
              </a:rPr>
              <a:t>class</a:t>
            </a:r>
            <a:r>
              <a:rPr lang="en-US" sz="1200">
                <a:solidFill>
                  <a:srgbClr val="D4D4D4"/>
                </a:solidFill>
                <a:latin typeface="Menlo" panose="020B0609030804020204" pitchFamily="49" charset="0"/>
              </a:rPr>
              <a:t> </a:t>
            </a:r>
            <a:r>
              <a:rPr lang="en-US" sz="1200">
                <a:solidFill>
                  <a:srgbClr val="4EC9B0"/>
                </a:solidFill>
                <a:latin typeface="Menlo" panose="020B0609030804020204" pitchFamily="49" charset="0"/>
              </a:rPr>
              <a:t>Audit</a:t>
            </a:r>
            <a:r>
              <a:rPr lang="en-US" sz="1200">
                <a:solidFill>
                  <a:srgbClr val="D4D4D4"/>
                </a:solidFill>
                <a:latin typeface="Menlo" panose="020B0609030804020204" pitchFamily="49" charset="0"/>
              </a:rPr>
              <a:t> {</a:t>
            </a:r>
            <a:br>
              <a:rPr lang="en-US" sz="1200">
                <a:solidFill>
                  <a:srgbClr val="D4D4D4"/>
                </a:solidFill>
                <a:latin typeface="Menlo" panose="020B0609030804020204" pitchFamily="49" charset="0"/>
              </a:rPr>
            </a:br>
            <a:r>
              <a:rPr lang="en-US" sz="1200">
                <a:solidFill>
                  <a:srgbClr val="D4D4D4"/>
                </a:solidFill>
                <a:latin typeface="Menlo" panose="020B0609030804020204" pitchFamily="49" charset="0"/>
              </a:rPr>
              <a:t>}</a:t>
            </a:r>
          </a:p>
        </p:txBody>
      </p:sp>
      <p:sp>
        <p:nvSpPr>
          <p:cNvPr id="8" name="Rectangle 7">
            <a:extLst>
              <a:ext uri="{FF2B5EF4-FFF2-40B4-BE49-F238E27FC236}">
                <a16:creationId xmlns:a16="http://schemas.microsoft.com/office/drawing/2014/main" id="{1D9908DA-0709-8B42-9E2B-037307ABF515}"/>
              </a:ext>
            </a:extLst>
          </p:cNvPr>
          <p:cNvSpPr/>
          <p:nvPr/>
        </p:nvSpPr>
        <p:spPr>
          <a:xfrm>
            <a:off x="2089519" y="3320585"/>
            <a:ext cx="3532908" cy="1200329"/>
          </a:xfrm>
          <a:prstGeom prst="rect">
            <a:avLst/>
          </a:prstGeom>
          <a:solidFill>
            <a:schemeClr val="bg2"/>
          </a:solidFill>
        </p:spPr>
        <p:txBody>
          <a:bodyPr wrap="square">
            <a:spAutoFit/>
          </a:bodyPr>
          <a:lstStyle/>
          <a:p>
            <a:r>
              <a:rPr lang="en-US" sz="1200">
                <a:solidFill>
                  <a:srgbClr val="D4D4D4"/>
                </a:solidFill>
                <a:latin typeface="Menlo" panose="020B0609030804020204" pitchFamily="49" charset="0"/>
              </a:rPr>
              <a:t>@</a:t>
            </a:r>
            <a:r>
              <a:rPr lang="en-US" sz="1200">
                <a:solidFill>
                  <a:srgbClr val="4EC9B0"/>
                </a:solidFill>
                <a:latin typeface="Menlo" panose="020B0609030804020204" pitchFamily="49" charset="0"/>
              </a:rPr>
              <a:t>Table</a:t>
            </a:r>
            <a:r>
              <a:rPr lang="en-US" sz="1200">
                <a:solidFill>
                  <a:srgbClr val="D4D4D4"/>
                </a:solidFill>
                <a:latin typeface="Menlo" panose="020B0609030804020204" pitchFamily="49" charset="0"/>
              </a:rPr>
              <a:t>(</a:t>
            </a:r>
            <a:r>
              <a:rPr lang="en-US" sz="1200">
                <a:solidFill>
                  <a:srgbClr val="DCDCAA"/>
                </a:solidFill>
                <a:latin typeface="Menlo" panose="020B0609030804020204" pitchFamily="49" charset="0"/>
              </a:rPr>
              <a:t>name</a:t>
            </a:r>
            <a:r>
              <a:rPr lang="en-US" sz="1200">
                <a:solidFill>
                  <a:srgbClr val="D4D4D4"/>
                </a:solidFill>
                <a:latin typeface="Menlo" panose="020B0609030804020204" pitchFamily="49" charset="0"/>
              </a:rPr>
              <a:t>=</a:t>
            </a:r>
            <a:r>
              <a:rPr lang="en-US" sz="1200">
                <a:solidFill>
                  <a:srgbClr val="CE9178"/>
                </a:solidFill>
                <a:latin typeface="Menlo" panose="020B0609030804020204" pitchFamily="49" charset="0"/>
              </a:rPr>
              <a:t>"e_order"</a:t>
            </a:r>
            <a:r>
              <a:rPr lang="en-US" sz="1200">
                <a:solidFill>
                  <a:srgbClr val="D4D4D4"/>
                </a:solidFill>
                <a:latin typeface="Menlo" panose="020B0609030804020204" pitchFamily="49" charset="0"/>
              </a:rPr>
              <a:t>)</a:t>
            </a:r>
          </a:p>
          <a:p>
            <a:r>
              <a:rPr lang="en-US" sz="1200">
                <a:solidFill>
                  <a:srgbClr val="D4D4D4"/>
                </a:solidFill>
                <a:latin typeface="Menlo" panose="020B0609030804020204" pitchFamily="49" charset="0"/>
              </a:rPr>
              <a:t>@</a:t>
            </a:r>
            <a:r>
              <a:rPr lang="en-US" sz="1200">
                <a:solidFill>
                  <a:srgbClr val="4EC9B0"/>
                </a:solidFill>
                <a:latin typeface="Menlo" panose="020B0609030804020204" pitchFamily="49" charset="0"/>
              </a:rPr>
              <a:t>Entity</a:t>
            </a:r>
            <a:r>
              <a:rPr lang="en-US" sz="1200">
                <a:solidFill>
                  <a:srgbClr val="D4D4D4"/>
                </a:solidFill>
                <a:latin typeface="Menlo" panose="020B0609030804020204" pitchFamily="49" charset="0"/>
              </a:rPr>
              <a:t>(</a:t>
            </a:r>
            <a:r>
              <a:rPr lang="en-US" sz="1200">
                <a:solidFill>
                  <a:srgbClr val="DCDCAA"/>
                </a:solidFill>
                <a:latin typeface="Menlo" panose="020B0609030804020204" pitchFamily="49" charset="0"/>
              </a:rPr>
              <a:t>name</a:t>
            </a:r>
            <a:r>
              <a:rPr lang="en-US" sz="1200">
                <a:solidFill>
                  <a:srgbClr val="D4D4D4"/>
                </a:solidFill>
                <a:latin typeface="Menlo" panose="020B0609030804020204" pitchFamily="49" charset="0"/>
              </a:rPr>
              <a:t>=</a:t>
            </a:r>
            <a:r>
              <a:rPr lang="en-US" sz="1200">
                <a:solidFill>
                  <a:srgbClr val="CE9178"/>
                </a:solidFill>
                <a:latin typeface="Menlo" panose="020B0609030804020204" pitchFamily="49" charset="0"/>
              </a:rPr>
              <a:t>"e_order"</a:t>
            </a:r>
            <a:r>
              <a:rPr lang="en-US" sz="1200">
                <a:solidFill>
                  <a:srgbClr val="D4D4D4"/>
                </a:solidFill>
                <a:latin typeface="Menlo" panose="020B0609030804020204" pitchFamily="49" charset="0"/>
              </a:rPr>
              <a:t>)</a:t>
            </a:r>
          </a:p>
          <a:p>
            <a:r>
              <a:rPr lang="en-US" sz="1200">
                <a:solidFill>
                  <a:srgbClr val="569CD6"/>
                </a:solidFill>
                <a:latin typeface="Menlo" panose="020B0609030804020204" pitchFamily="49" charset="0"/>
              </a:rPr>
              <a:t>public</a:t>
            </a:r>
            <a:r>
              <a:rPr lang="en-US" sz="1200">
                <a:solidFill>
                  <a:srgbClr val="D4D4D4"/>
                </a:solidFill>
                <a:latin typeface="Menlo" panose="020B0609030804020204" pitchFamily="49" charset="0"/>
              </a:rPr>
              <a:t> </a:t>
            </a:r>
            <a:r>
              <a:rPr lang="en-US" sz="1200">
                <a:solidFill>
                  <a:srgbClr val="569CD6"/>
                </a:solidFill>
                <a:latin typeface="Menlo" panose="020B0609030804020204" pitchFamily="49" charset="0"/>
              </a:rPr>
              <a:t>class</a:t>
            </a:r>
            <a:r>
              <a:rPr lang="en-US" sz="1200">
                <a:solidFill>
                  <a:srgbClr val="D4D4D4"/>
                </a:solidFill>
                <a:latin typeface="Menlo" panose="020B0609030804020204" pitchFamily="49" charset="0"/>
              </a:rPr>
              <a:t> </a:t>
            </a:r>
            <a:r>
              <a:rPr lang="en-US" sz="1200">
                <a:solidFill>
                  <a:srgbClr val="4EC9B0"/>
                </a:solidFill>
                <a:latin typeface="Menlo" panose="020B0609030804020204" pitchFamily="49" charset="0"/>
              </a:rPr>
              <a:t>Order</a:t>
            </a:r>
            <a:r>
              <a:rPr lang="en-US" sz="1200">
                <a:solidFill>
                  <a:srgbClr val="D4D4D4"/>
                </a:solidFill>
                <a:latin typeface="Menlo" panose="020B0609030804020204" pitchFamily="49" charset="0"/>
              </a:rPr>
              <a:t> {</a:t>
            </a:r>
          </a:p>
          <a:p>
            <a:r>
              <a:rPr lang="en-US" sz="1200">
                <a:solidFill>
                  <a:srgbClr val="D4D4D4"/>
                </a:solidFill>
                <a:latin typeface="Menlo" panose="020B0609030804020204" pitchFamily="49" charset="0"/>
              </a:rPr>
              <a:t>  @</a:t>
            </a:r>
            <a:r>
              <a:rPr lang="en-US" sz="1200">
                <a:solidFill>
                  <a:srgbClr val="4EC9B0"/>
                </a:solidFill>
                <a:latin typeface="Menlo" panose="020B0609030804020204" pitchFamily="49" charset="0"/>
              </a:rPr>
              <a:t>Embedded</a:t>
            </a:r>
            <a:endParaRPr lang="en-US" sz="1200">
              <a:solidFill>
                <a:srgbClr val="D4D4D4"/>
              </a:solidFill>
              <a:latin typeface="Menlo" panose="020B0609030804020204" pitchFamily="49" charset="0"/>
            </a:endParaRPr>
          </a:p>
          <a:p>
            <a:r>
              <a:rPr lang="en-US" sz="1200">
                <a:solidFill>
                  <a:srgbClr val="569CD6"/>
                </a:solidFill>
                <a:latin typeface="Menlo" panose="020B0609030804020204" pitchFamily="49" charset="0"/>
              </a:rPr>
              <a:t>  private</a:t>
            </a:r>
            <a:r>
              <a:rPr lang="en-US" sz="1200">
                <a:solidFill>
                  <a:srgbClr val="D4D4D4"/>
                </a:solidFill>
                <a:latin typeface="Menlo" panose="020B0609030804020204" pitchFamily="49" charset="0"/>
              </a:rPr>
              <a:t> </a:t>
            </a:r>
            <a:r>
              <a:rPr lang="en-US" sz="1200">
                <a:solidFill>
                  <a:srgbClr val="4EC9B0"/>
                </a:solidFill>
                <a:latin typeface="Menlo" panose="020B0609030804020204" pitchFamily="49" charset="0"/>
              </a:rPr>
              <a:t>Audit</a:t>
            </a:r>
            <a:r>
              <a:rPr lang="en-US" sz="1200">
                <a:solidFill>
                  <a:srgbClr val="D4D4D4"/>
                </a:solidFill>
                <a:latin typeface="Menlo" panose="020B0609030804020204" pitchFamily="49" charset="0"/>
              </a:rPr>
              <a:t> </a:t>
            </a:r>
            <a:r>
              <a:rPr lang="en-US" sz="1200">
                <a:solidFill>
                  <a:srgbClr val="9CDCFE"/>
                </a:solidFill>
                <a:latin typeface="Menlo" panose="020B0609030804020204" pitchFamily="49" charset="0"/>
              </a:rPr>
              <a:t>audit</a:t>
            </a:r>
            <a:r>
              <a:rPr lang="en-US" sz="1200">
                <a:solidFill>
                  <a:srgbClr val="D4D4D4"/>
                </a:solidFill>
                <a:latin typeface="Menlo" panose="020B0609030804020204" pitchFamily="49" charset="0"/>
              </a:rPr>
              <a:t> = </a:t>
            </a:r>
            <a:r>
              <a:rPr lang="en-US" sz="1200">
                <a:solidFill>
                  <a:srgbClr val="C586C0"/>
                </a:solidFill>
                <a:latin typeface="Menlo" panose="020B0609030804020204" pitchFamily="49" charset="0"/>
              </a:rPr>
              <a:t>new</a:t>
            </a:r>
            <a:r>
              <a:rPr lang="en-US" sz="1200">
                <a:solidFill>
                  <a:srgbClr val="D4D4D4"/>
                </a:solidFill>
                <a:latin typeface="Menlo" panose="020B0609030804020204" pitchFamily="49" charset="0"/>
              </a:rPr>
              <a:t> </a:t>
            </a:r>
            <a:r>
              <a:rPr lang="en-US" sz="1200">
                <a:solidFill>
                  <a:srgbClr val="DCDCAA"/>
                </a:solidFill>
                <a:latin typeface="Menlo" panose="020B0609030804020204" pitchFamily="49" charset="0"/>
              </a:rPr>
              <a:t>Audit</a:t>
            </a:r>
            <a:r>
              <a:rPr lang="en-US" sz="1200">
                <a:solidFill>
                  <a:srgbClr val="D4D4D4"/>
                </a:solidFill>
                <a:latin typeface="Menlo" panose="020B0609030804020204" pitchFamily="49" charset="0"/>
              </a:rPr>
              <a:t>();</a:t>
            </a:r>
          </a:p>
          <a:p>
            <a:r>
              <a:rPr lang="en-US" sz="1200">
                <a:solidFill>
                  <a:srgbClr val="D4D4D4"/>
                </a:solidFill>
                <a:latin typeface="Menlo" panose="020B0609030804020204" pitchFamily="49" charset="0"/>
              </a:rPr>
              <a:t>}</a:t>
            </a:r>
          </a:p>
        </p:txBody>
      </p:sp>
      <p:sp>
        <p:nvSpPr>
          <p:cNvPr id="9" name="Rectangle 8">
            <a:extLst>
              <a:ext uri="{FF2B5EF4-FFF2-40B4-BE49-F238E27FC236}">
                <a16:creationId xmlns:a16="http://schemas.microsoft.com/office/drawing/2014/main" id="{8C8D73E8-BAF0-7241-8829-EBD080BAB3A5}"/>
              </a:ext>
            </a:extLst>
          </p:cNvPr>
          <p:cNvSpPr/>
          <p:nvPr/>
        </p:nvSpPr>
        <p:spPr>
          <a:xfrm>
            <a:off x="5716888" y="3314952"/>
            <a:ext cx="3336427" cy="1200329"/>
          </a:xfrm>
          <a:prstGeom prst="rect">
            <a:avLst/>
          </a:prstGeom>
          <a:solidFill>
            <a:schemeClr val="bg2"/>
          </a:solidFill>
        </p:spPr>
        <p:txBody>
          <a:bodyPr wrap="square">
            <a:spAutoFit/>
          </a:bodyPr>
          <a:lstStyle/>
          <a:p>
            <a:r>
              <a:rPr lang="en-US" sz="1200">
                <a:solidFill>
                  <a:srgbClr val="D4D4D4"/>
                </a:solidFill>
                <a:latin typeface="Menlo" panose="020B0609030804020204" pitchFamily="49" charset="0"/>
              </a:rPr>
              <a:t>@</a:t>
            </a:r>
            <a:r>
              <a:rPr lang="en-US" sz="1200">
                <a:solidFill>
                  <a:srgbClr val="4EC9B0"/>
                </a:solidFill>
                <a:latin typeface="Menlo" panose="020B0609030804020204" pitchFamily="49" charset="0"/>
              </a:rPr>
              <a:t>Table</a:t>
            </a:r>
            <a:r>
              <a:rPr lang="en-US" sz="1200">
                <a:solidFill>
                  <a:srgbClr val="D4D4D4"/>
                </a:solidFill>
                <a:latin typeface="Menlo" panose="020B0609030804020204" pitchFamily="49" charset="0"/>
              </a:rPr>
              <a:t>(</a:t>
            </a:r>
            <a:r>
              <a:rPr lang="en-US" sz="1200">
                <a:solidFill>
                  <a:srgbClr val="DCDCAA"/>
                </a:solidFill>
                <a:latin typeface="Menlo" panose="020B0609030804020204" pitchFamily="49" charset="0"/>
              </a:rPr>
              <a:t>name</a:t>
            </a:r>
            <a:r>
              <a:rPr lang="en-US" sz="1200">
                <a:solidFill>
                  <a:srgbClr val="D4D4D4"/>
                </a:solidFill>
                <a:latin typeface="Menlo" panose="020B0609030804020204" pitchFamily="49" charset="0"/>
              </a:rPr>
              <a:t>=</a:t>
            </a:r>
            <a:r>
              <a:rPr lang="en-US" sz="1200">
                <a:solidFill>
                  <a:srgbClr val="CE9178"/>
                </a:solidFill>
                <a:latin typeface="Menlo" panose="020B0609030804020204" pitchFamily="49" charset="0"/>
              </a:rPr>
              <a:t>"e_post"</a:t>
            </a:r>
            <a:r>
              <a:rPr lang="en-US" sz="1200">
                <a:solidFill>
                  <a:srgbClr val="D4D4D4"/>
                </a:solidFill>
                <a:latin typeface="Menlo" panose="020B0609030804020204" pitchFamily="49" charset="0"/>
              </a:rPr>
              <a:t>)</a:t>
            </a:r>
          </a:p>
          <a:p>
            <a:r>
              <a:rPr lang="en-US" sz="1200">
                <a:solidFill>
                  <a:srgbClr val="D4D4D4"/>
                </a:solidFill>
                <a:latin typeface="Menlo" panose="020B0609030804020204" pitchFamily="49" charset="0"/>
              </a:rPr>
              <a:t>@</a:t>
            </a:r>
            <a:r>
              <a:rPr lang="en-US" sz="1200">
                <a:solidFill>
                  <a:srgbClr val="4EC9B0"/>
                </a:solidFill>
                <a:latin typeface="Menlo" panose="020B0609030804020204" pitchFamily="49" charset="0"/>
              </a:rPr>
              <a:t>Entity</a:t>
            </a:r>
            <a:r>
              <a:rPr lang="en-US" sz="1200">
                <a:solidFill>
                  <a:srgbClr val="D4D4D4"/>
                </a:solidFill>
                <a:latin typeface="Menlo" panose="020B0609030804020204" pitchFamily="49" charset="0"/>
              </a:rPr>
              <a:t>(</a:t>
            </a:r>
            <a:r>
              <a:rPr lang="en-US" sz="1200">
                <a:solidFill>
                  <a:srgbClr val="DCDCAA"/>
                </a:solidFill>
                <a:latin typeface="Menlo" panose="020B0609030804020204" pitchFamily="49" charset="0"/>
              </a:rPr>
              <a:t>name</a:t>
            </a:r>
            <a:r>
              <a:rPr lang="en-US" sz="1200">
                <a:solidFill>
                  <a:srgbClr val="D4D4D4"/>
                </a:solidFill>
                <a:latin typeface="Menlo" panose="020B0609030804020204" pitchFamily="49" charset="0"/>
              </a:rPr>
              <a:t>=</a:t>
            </a:r>
            <a:r>
              <a:rPr lang="en-US" sz="1200">
                <a:solidFill>
                  <a:srgbClr val="CE9178"/>
                </a:solidFill>
                <a:latin typeface="Menlo" panose="020B0609030804020204" pitchFamily="49" charset="0"/>
              </a:rPr>
              <a:t>"e_post"</a:t>
            </a:r>
            <a:r>
              <a:rPr lang="en-US" sz="1200">
                <a:solidFill>
                  <a:srgbClr val="D4D4D4"/>
                </a:solidFill>
                <a:latin typeface="Menlo" panose="020B0609030804020204" pitchFamily="49" charset="0"/>
              </a:rPr>
              <a:t>)</a:t>
            </a:r>
          </a:p>
          <a:p>
            <a:r>
              <a:rPr lang="en-US" sz="1200">
                <a:solidFill>
                  <a:srgbClr val="569CD6"/>
                </a:solidFill>
                <a:latin typeface="Menlo" panose="020B0609030804020204" pitchFamily="49" charset="0"/>
              </a:rPr>
              <a:t>public</a:t>
            </a:r>
            <a:r>
              <a:rPr lang="en-US" sz="1200">
                <a:solidFill>
                  <a:srgbClr val="D4D4D4"/>
                </a:solidFill>
                <a:latin typeface="Menlo" panose="020B0609030804020204" pitchFamily="49" charset="0"/>
              </a:rPr>
              <a:t> </a:t>
            </a:r>
            <a:r>
              <a:rPr lang="en-US" sz="1200">
                <a:solidFill>
                  <a:srgbClr val="569CD6"/>
                </a:solidFill>
                <a:latin typeface="Menlo" panose="020B0609030804020204" pitchFamily="49" charset="0"/>
              </a:rPr>
              <a:t>class</a:t>
            </a:r>
            <a:r>
              <a:rPr lang="en-US" sz="1200">
                <a:solidFill>
                  <a:srgbClr val="D4D4D4"/>
                </a:solidFill>
                <a:latin typeface="Menlo" panose="020B0609030804020204" pitchFamily="49" charset="0"/>
              </a:rPr>
              <a:t> </a:t>
            </a:r>
            <a:r>
              <a:rPr lang="en-US" sz="1200">
                <a:solidFill>
                  <a:srgbClr val="4EC9B0"/>
                </a:solidFill>
                <a:latin typeface="Menlo" panose="020B0609030804020204" pitchFamily="49" charset="0"/>
              </a:rPr>
              <a:t>Post</a:t>
            </a:r>
            <a:r>
              <a:rPr lang="en-US" sz="1200">
                <a:solidFill>
                  <a:srgbClr val="D4D4D4"/>
                </a:solidFill>
                <a:latin typeface="Menlo" panose="020B0609030804020204" pitchFamily="49" charset="0"/>
              </a:rPr>
              <a:t> {</a:t>
            </a:r>
          </a:p>
          <a:p>
            <a:r>
              <a:rPr lang="en-US" sz="1200">
                <a:solidFill>
                  <a:srgbClr val="D4D4D4"/>
                </a:solidFill>
                <a:latin typeface="Menlo" panose="020B0609030804020204" pitchFamily="49" charset="0"/>
              </a:rPr>
              <a:t>@</a:t>
            </a:r>
            <a:r>
              <a:rPr lang="en-US" sz="1200">
                <a:solidFill>
                  <a:srgbClr val="4EC9B0"/>
                </a:solidFill>
                <a:latin typeface="Menlo" panose="020B0609030804020204" pitchFamily="49" charset="0"/>
              </a:rPr>
              <a:t>Embedded</a:t>
            </a:r>
            <a:endParaRPr lang="en-US" sz="1200">
              <a:solidFill>
                <a:srgbClr val="D4D4D4"/>
              </a:solidFill>
              <a:latin typeface="Menlo" panose="020B0609030804020204" pitchFamily="49" charset="0"/>
            </a:endParaRPr>
          </a:p>
          <a:p>
            <a:r>
              <a:rPr lang="en-US" sz="1200">
                <a:solidFill>
                  <a:srgbClr val="569CD6"/>
                </a:solidFill>
                <a:latin typeface="Menlo" panose="020B0609030804020204" pitchFamily="49" charset="0"/>
              </a:rPr>
              <a:t>private</a:t>
            </a:r>
            <a:r>
              <a:rPr lang="en-US" sz="1200">
                <a:solidFill>
                  <a:srgbClr val="D4D4D4"/>
                </a:solidFill>
                <a:latin typeface="Menlo" panose="020B0609030804020204" pitchFamily="49" charset="0"/>
              </a:rPr>
              <a:t> </a:t>
            </a:r>
            <a:r>
              <a:rPr lang="en-US" sz="1200">
                <a:solidFill>
                  <a:srgbClr val="4EC9B0"/>
                </a:solidFill>
                <a:latin typeface="Menlo" panose="020B0609030804020204" pitchFamily="49" charset="0"/>
              </a:rPr>
              <a:t>Audit</a:t>
            </a:r>
            <a:r>
              <a:rPr lang="en-US" sz="1200">
                <a:solidFill>
                  <a:srgbClr val="D4D4D4"/>
                </a:solidFill>
                <a:latin typeface="Menlo" panose="020B0609030804020204" pitchFamily="49" charset="0"/>
              </a:rPr>
              <a:t> </a:t>
            </a:r>
            <a:r>
              <a:rPr lang="en-US" sz="1200">
                <a:solidFill>
                  <a:srgbClr val="9CDCFE"/>
                </a:solidFill>
                <a:latin typeface="Menlo" panose="020B0609030804020204" pitchFamily="49" charset="0"/>
              </a:rPr>
              <a:t>audit</a:t>
            </a:r>
            <a:r>
              <a:rPr lang="en-US" sz="1200">
                <a:solidFill>
                  <a:srgbClr val="D4D4D4"/>
                </a:solidFill>
                <a:latin typeface="Menlo" panose="020B0609030804020204" pitchFamily="49" charset="0"/>
              </a:rPr>
              <a:t> = </a:t>
            </a:r>
            <a:r>
              <a:rPr lang="en-US" sz="1200">
                <a:solidFill>
                  <a:srgbClr val="C586C0"/>
                </a:solidFill>
                <a:latin typeface="Menlo" panose="020B0609030804020204" pitchFamily="49" charset="0"/>
              </a:rPr>
              <a:t>new</a:t>
            </a:r>
            <a:r>
              <a:rPr lang="en-US" sz="1200">
                <a:solidFill>
                  <a:srgbClr val="D4D4D4"/>
                </a:solidFill>
                <a:latin typeface="Menlo" panose="020B0609030804020204" pitchFamily="49" charset="0"/>
              </a:rPr>
              <a:t> </a:t>
            </a:r>
            <a:r>
              <a:rPr lang="en-US" sz="1200">
                <a:solidFill>
                  <a:srgbClr val="DCDCAA"/>
                </a:solidFill>
                <a:latin typeface="Menlo" panose="020B0609030804020204" pitchFamily="49" charset="0"/>
              </a:rPr>
              <a:t>Audit</a:t>
            </a:r>
            <a:r>
              <a:rPr lang="en-US" sz="1200">
                <a:solidFill>
                  <a:srgbClr val="D4D4D4"/>
                </a:solidFill>
                <a:latin typeface="Menlo" panose="020B0609030804020204" pitchFamily="49" charset="0"/>
              </a:rPr>
              <a:t>();</a:t>
            </a:r>
          </a:p>
          <a:p>
            <a:r>
              <a:rPr lang="en-US" sz="1200">
                <a:solidFill>
                  <a:srgbClr val="D4D4D4"/>
                </a:solidFill>
                <a:latin typeface="Menlo" panose="020B0609030804020204" pitchFamily="49" charset="0"/>
              </a:rPr>
              <a:t>}</a:t>
            </a:r>
          </a:p>
        </p:txBody>
      </p:sp>
      <p:cxnSp>
        <p:nvCxnSpPr>
          <p:cNvPr id="11" name="Straight Arrow Connector 10">
            <a:extLst>
              <a:ext uri="{FF2B5EF4-FFF2-40B4-BE49-F238E27FC236}">
                <a16:creationId xmlns:a16="http://schemas.microsoft.com/office/drawing/2014/main" id="{55AA9B53-CAE3-7341-A235-08B91D76E1F4}"/>
              </a:ext>
            </a:extLst>
          </p:cNvPr>
          <p:cNvCxnSpPr>
            <a:stCxn id="8" idx="0"/>
          </p:cNvCxnSpPr>
          <p:nvPr/>
        </p:nvCxnSpPr>
        <p:spPr>
          <a:xfrm flipV="1">
            <a:off x="3855973" y="2901898"/>
            <a:ext cx="1207234" cy="41868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940A6970-988C-7E42-93F5-0001999E05C5}"/>
              </a:ext>
            </a:extLst>
          </p:cNvPr>
          <p:cNvCxnSpPr>
            <a:stCxn id="9" idx="0"/>
          </p:cNvCxnSpPr>
          <p:nvPr/>
        </p:nvCxnSpPr>
        <p:spPr>
          <a:xfrm flipH="1" flipV="1">
            <a:off x="6166532" y="2901898"/>
            <a:ext cx="1218570" cy="41305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087026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6DC806-A661-3A42-9B13-92A04CFFCCA7}"/>
              </a:ext>
            </a:extLst>
          </p:cNvPr>
          <p:cNvSpPr>
            <a:spLocks noGrp="1"/>
          </p:cNvSpPr>
          <p:nvPr>
            <p:ph type="title"/>
          </p:nvPr>
        </p:nvSpPr>
        <p:spPr/>
        <p:txBody>
          <a:bodyPr/>
          <a:lstStyle/>
          <a:p>
            <a:r>
              <a:rPr lang="en-VN"/>
              <a:t>Entity Manager - TestingEntityManager</a:t>
            </a:r>
          </a:p>
        </p:txBody>
      </p:sp>
    </p:spTree>
    <p:extLst>
      <p:ext uri="{BB962C8B-B14F-4D97-AF65-F5344CB8AC3E}">
        <p14:creationId xmlns:p14="http://schemas.microsoft.com/office/powerpoint/2010/main" val="187858474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B3222CC7-64F3-6642-B2C0-23DF58AA2A5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075" t="5699" r="3747" b="7884"/>
          <a:stretch/>
        </p:blipFill>
        <p:spPr bwMode="auto">
          <a:xfrm>
            <a:off x="43791" y="1830901"/>
            <a:ext cx="3589587" cy="2153752"/>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Jpa architecture">
            <a:extLst>
              <a:ext uri="{FF2B5EF4-FFF2-40B4-BE49-F238E27FC236}">
                <a16:creationId xmlns:a16="http://schemas.microsoft.com/office/drawing/2014/main" id="{B79B7762-6C6A-6641-907C-C9F2C220E2A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42151" y="1394097"/>
            <a:ext cx="5238198" cy="2751873"/>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B7E05F4C-749F-EC42-83BD-455FABBA467E}"/>
              </a:ext>
            </a:extLst>
          </p:cNvPr>
          <p:cNvSpPr txBox="1"/>
          <p:nvPr/>
        </p:nvSpPr>
        <p:spPr>
          <a:xfrm>
            <a:off x="1041319" y="4075338"/>
            <a:ext cx="1069524" cy="307777"/>
          </a:xfrm>
          <a:prstGeom prst="rect">
            <a:avLst/>
          </a:prstGeom>
          <a:noFill/>
        </p:spPr>
        <p:txBody>
          <a:bodyPr wrap="none" rtlCol="0">
            <a:spAutoFit/>
          </a:bodyPr>
          <a:lstStyle/>
          <a:p>
            <a:r>
              <a:rPr lang="en-VN"/>
              <a:t>Minh hoạ 1</a:t>
            </a:r>
          </a:p>
        </p:txBody>
      </p:sp>
      <p:sp>
        <p:nvSpPr>
          <p:cNvPr id="7" name="TextBox 6">
            <a:extLst>
              <a:ext uri="{FF2B5EF4-FFF2-40B4-BE49-F238E27FC236}">
                <a16:creationId xmlns:a16="http://schemas.microsoft.com/office/drawing/2014/main" id="{597ACF83-EBCD-FD42-93D8-9C9B77D117FC}"/>
              </a:ext>
            </a:extLst>
          </p:cNvPr>
          <p:cNvSpPr txBox="1"/>
          <p:nvPr/>
        </p:nvSpPr>
        <p:spPr>
          <a:xfrm>
            <a:off x="6468523" y="4167281"/>
            <a:ext cx="1069524" cy="307777"/>
          </a:xfrm>
          <a:prstGeom prst="rect">
            <a:avLst/>
          </a:prstGeom>
          <a:noFill/>
        </p:spPr>
        <p:txBody>
          <a:bodyPr wrap="none" rtlCol="0">
            <a:spAutoFit/>
          </a:bodyPr>
          <a:lstStyle/>
          <a:p>
            <a:r>
              <a:rPr lang="en-VN"/>
              <a:t>Minh hoạ 2</a:t>
            </a:r>
          </a:p>
        </p:txBody>
      </p:sp>
      <p:sp>
        <p:nvSpPr>
          <p:cNvPr id="2" name="TextBox 1">
            <a:extLst>
              <a:ext uri="{FF2B5EF4-FFF2-40B4-BE49-F238E27FC236}">
                <a16:creationId xmlns:a16="http://schemas.microsoft.com/office/drawing/2014/main" id="{F05345B8-D197-8A45-BD55-53F94C248F79}"/>
              </a:ext>
            </a:extLst>
          </p:cNvPr>
          <p:cNvSpPr txBox="1"/>
          <p:nvPr/>
        </p:nvSpPr>
        <p:spPr>
          <a:xfrm>
            <a:off x="532896" y="175613"/>
            <a:ext cx="7690649" cy="1154675"/>
          </a:xfrm>
          <a:prstGeom prst="rect">
            <a:avLst/>
          </a:prstGeom>
          <a:noFill/>
        </p:spPr>
        <p:txBody>
          <a:bodyPr wrap="square" rtlCol="0">
            <a:spAutoFit/>
          </a:bodyPr>
          <a:lstStyle/>
          <a:p>
            <a:pPr>
              <a:lnSpc>
                <a:spcPct val="150000"/>
              </a:lnSpc>
            </a:pPr>
            <a:r>
              <a:rPr lang="en-VN" sz="1600"/>
              <a:t>EntityManager là singleton object quản lý vòng đời các Java entities trong bộ nhớ. EntityManager có API thực hiện CRUD, truy vấn, transaction xuống CSDL</a:t>
            </a:r>
          </a:p>
          <a:p>
            <a:pPr>
              <a:lnSpc>
                <a:spcPct val="150000"/>
              </a:lnSpc>
            </a:pPr>
            <a:r>
              <a:rPr lang="en-VN" sz="1600"/>
              <a:t>Repository ứng với mỗi Entity có thể có nhiều. Nhưng EntityManager chỉ có 1 !</a:t>
            </a:r>
          </a:p>
        </p:txBody>
      </p:sp>
    </p:spTree>
    <p:extLst>
      <p:ext uri="{BB962C8B-B14F-4D97-AF65-F5344CB8AC3E}">
        <p14:creationId xmlns:p14="http://schemas.microsoft.com/office/powerpoint/2010/main" val="42348690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C0D62-F98B-A24E-9D25-D7FFC7F55A25}"/>
              </a:ext>
            </a:extLst>
          </p:cNvPr>
          <p:cNvSpPr>
            <a:spLocks noGrp="1"/>
          </p:cNvSpPr>
          <p:nvPr>
            <p:ph type="title"/>
          </p:nvPr>
        </p:nvSpPr>
        <p:spPr/>
        <p:txBody>
          <a:bodyPr/>
          <a:lstStyle/>
          <a:p>
            <a:r>
              <a:rPr lang="en-VN"/>
              <a:t>EntityManager vs TestEntityManager</a:t>
            </a:r>
          </a:p>
        </p:txBody>
      </p:sp>
      <p:sp>
        <p:nvSpPr>
          <p:cNvPr id="3" name="Text Placeholder 2">
            <a:extLst>
              <a:ext uri="{FF2B5EF4-FFF2-40B4-BE49-F238E27FC236}">
                <a16:creationId xmlns:a16="http://schemas.microsoft.com/office/drawing/2014/main" id="{598F9CA1-D7E2-9F40-9C05-3778A2FD329B}"/>
              </a:ext>
            </a:extLst>
          </p:cNvPr>
          <p:cNvSpPr>
            <a:spLocks noGrp="1"/>
          </p:cNvSpPr>
          <p:nvPr>
            <p:ph type="body" idx="1"/>
          </p:nvPr>
        </p:nvSpPr>
        <p:spPr>
          <a:xfrm>
            <a:off x="230114" y="582878"/>
            <a:ext cx="8410307" cy="4257443"/>
          </a:xfrm>
        </p:spPr>
        <p:txBody>
          <a:bodyPr/>
          <a:lstStyle/>
          <a:p>
            <a:r>
              <a:rPr lang="en-VN" sz="1600"/>
              <a:t>Cả EntityManager và TestEntityManager đề được tạo ra bởi EntityManagerFactory</a:t>
            </a:r>
          </a:p>
          <a:p>
            <a:r>
              <a:rPr lang="en-VN" sz="1600"/>
              <a:t>Cả hai đều có thể sử dụng trong Unit Test</a:t>
            </a:r>
          </a:p>
          <a:p>
            <a:r>
              <a:rPr lang="en-VN" sz="1600"/>
              <a:t>TestEntityManager có phương thức </a:t>
            </a:r>
            <a:r>
              <a:rPr lang="en-US" sz="1600"/>
              <a:t>persistAndGetId</a:t>
            </a:r>
          </a:p>
          <a:p>
            <a:r>
              <a:rPr lang="en-VN" sz="1600"/>
              <a:t>Ngược lại EntityManager lại có vài phương thức để tạo Query.</a:t>
            </a:r>
          </a:p>
          <a:p>
            <a:r>
              <a:rPr lang="en-VN" sz="1600"/>
              <a:t>Từ đối tượng TestEntityManager có thể lấy đối tượng EntityManager bằng</a:t>
            </a:r>
          </a:p>
        </p:txBody>
      </p:sp>
      <p:sp>
        <p:nvSpPr>
          <p:cNvPr id="4" name="Rectangle 3">
            <a:extLst>
              <a:ext uri="{FF2B5EF4-FFF2-40B4-BE49-F238E27FC236}">
                <a16:creationId xmlns:a16="http://schemas.microsoft.com/office/drawing/2014/main" id="{6E7D6A78-E9EE-4C42-A11A-B0AB57EFB095}"/>
              </a:ext>
            </a:extLst>
          </p:cNvPr>
          <p:cNvSpPr/>
          <p:nvPr/>
        </p:nvSpPr>
        <p:spPr>
          <a:xfrm>
            <a:off x="826593" y="3133705"/>
            <a:ext cx="7039670" cy="338554"/>
          </a:xfrm>
          <a:prstGeom prst="rect">
            <a:avLst/>
          </a:prstGeom>
          <a:solidFill>
            <a:schemeClr val="bg2"/>
          </a:solidFill>
        </p:spPr>
        <p:txBody>
          <a:bodyPr wrap="square">
            <a:spAutoFit/>
          </a:bodyPr>
          <a:lstStyle/>
          <a:p>
            <a:r>
              <a:rPr lang="en-US" sz="1600">
                <a:solidFill>
                  <a:srgbClr val="4EC9B0"/>
                </a:solidFill>
                <a:latin typeface="Menlo" panose="020B0609030804020204" pitchFamily="49" charset="0"/>
              </a:rPr>
              <a:t>EntityManager</a:t>
            </a:r>
            <a:r>
              <a:rPr lang="en-US" sz="1600">
                <a:solidFill>
                  <a:srgbClr val="D4D4D4"/>
                </a:solidFill>
                <a:latin typeface="Menlo" panose="020B0609030804020204" pitchFamily="49" charset="0"/>
              </a:rPr>
              <a:t> </a:t>
            </a:r>
            <a:r>
              <a:rPr lang="en-US" sz="1600">
                <a:solidFill>
                  <a:srgbClr val="9CDCFE"/>
                </a:solidFill>
                <a:latin typeface="Menlo" panose="020B0609030804020204" pitchFamily="49" charset="0"/>
              </a:rPr>
              <a:t>em</a:t>
            </a:r>
            <a:r>
              <a:rPr lang="en-US" sz="1600">
                <a:solidFill>
                  <a:srgbClr val="D4D4D4"/>
                </a:solidFill>
                <a:latin typeface="Menlo" panose="020B0609030804020204" pitchFamily="49" charset="0"/>
              </a:rPr>
              <a:t> = </a:t>
            </a:r>
            <a:r>
              <a:rPr lang="en-US" sz="1600">
                <a:solidFill>
                  <a:srgbClr val="9CDCFE"/>
                </a:solidFill>
                <a:latin typeface="Menlo" panose="020B0609030804020204" pitchFamily="49" charset="0"/>
              </a:rPr>
              <a:t>testEntityManager</a:t>
            </a:r>
            <a:r>
              <a:rPr lang="en-US" sz="1600">
                <a:solidFill>
                  <a:srgbClr val="D4D4D4"/>
                </a:solidFill>
                <a:latin typeface="Menlo" panose="020B0609030804020204" pitchFamily="49" charset="0"/>
              </a:rPr>
              <a:t>.</a:t>
            </a:r>
            <a:r>
              <a:rPr lang="en-US" sz="1600">
                <a:solidFill>
                  <a:srgbClr val="DCDCAA"/>
                </a:solidFill>
                <a:latin typeface="Menlo" panose="020B0609030804020204" pitchFamily="49" charset="0"/>
              </a:rPr>
              <a:t>getEntityManager</a:t>
            </a:r>
            <a:r>
              <a:rPr lang="en-US" sz="1600">
                <a:solidFill>
                  <a:srgbClr val="D4D4D4"/>
                </a:solidFill>
                <a:latin typeface="Menlo" panose="020B0609030804020204" pitchFamily="49" charset="0"/>
              </a:rPr>
              <a:t>();</a:t>
            </a:r>
          </a:p>
        </p:txBody>
      </p:sp>
      <p:pic>
        <p:nvPicPr>
          <p:cNvPr id="5" name="Picture 4">
            <a:extLst>
              <a:ext uri="{FF2B5EF4-FFF2-40B4-BE49-F238E27FC236}">
                <a16:creationId xmlns:a16="http://schemas.microsoft.com/office/drawing/2014/main" id="{5E5E124B-1F2B-334D-9C61-AB3327885A43}"/>
              </a:ext>
            </a:extLst>
          </p:cNvPr>
          <p:cNvPicPr>
            <a:picLocks noChangeAspect="1"/>
          </p:cNvPicPr>
          <p:nvPr/>
        </p:nvPicPr>
        <p:blipFill>
          <a:blip r:embed="rId2"/>
          <a:stretch>
            <a:fillRect/>
          </a:stretch>
        </p:blipFill>
        <p:spPr>
          <a:xfrm>
            <a:off x="2192136" y="3480766"/>
            <a:ext cx="4797857" cy="1662734"/>
          </a:xfrm>
          <a:prstGeom prst="rect">
            <a:avLst/>
          </a:prstGeom>
        </p:spPr>
      </p:pic>
    </p:spTree>
    <p:extLst>
      <p:ext uri="{BB962C8B-B14F-4D97-AF65-F5344CB8AC3E}">
        <p14:creationId xmlns:p14="http://schemas.microsoft.com/office/powerpoint/2010/main" val="364867751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6E4D64-CCD1-4843-8FC2-01B6AF4B682D}"/>
              </a:ext>
            </a:extLst>
          </p:cNvPr>
          <p:cNvSpPr>
            <a:spLocks noGrp="1"/>
          </p:cNvSpPr>
          <p:nvPr>
            <p:ph type="title"/>
          </p:nvPr>
        </p:nvSpPr>
        <p:spPr/>
        <p:txBody>
          <a:bodyPr/>
          <a:lstStyle/>
          <a:p>
            <a:r>
              <a:rPr lang="en-VN"/>
              <a:t>2 cách khởi tạo EntityManager</a:t>
            </a:r>
          </a:p>
        </p:txBody>
      </p:sp>
      <p:sp>
        <p:nvSpPr>
          <p:cNvPr id="6" name="Rectangle 5">
            <a:extLst>
              <a:ext uri="{FF2B5EF4-FFF2-40B4-BE49-F238E27FC236}">
                <a16:creationId xmlns:a16="http://schemas.microsoft.com/office/drawing/2014/main" id="{EC96BF9F-6EC3-4046-AAED-2B277272BB0F}"/>
              </a:ext>
            </a:extLst>
          </p:cNvPr>
          <p:cNvSpPr/>
          <p:nvPr/>
        </p:nvSpPr>
        <p:spPr>
          <a:xfrm>
            <a:off x="1238377" y="1642146"/>
            <a:ext cx="5453094" cy="2398092"/>
          </a:xfrm>
          <a:prstGeom prst="rect">
            <a:avLst/>
          </a:prstGeom>
          <a:solidFill>
            <a:schemeClr val="bg2"/>
          </a:solidFill>
        </p:spPr>
        <p:txBody>
          <a:bodyPr wrap="square">
            <a:spAutoFit/>
          </a:bodyPr>
          <a:lstStyle/>
          <a:p>
            <a:pPr>
              <a:lnSpc>
                <a:spcPct val="120000"/>
              </a:lnSpc>
            </a:pPr>
            <a:r>
              <a:rPr lang="en-US">
                <a:solidFill>
                  <a:srgbClr val="569CD6"/>
                </a:solidFill>
                <a:latin typeface="RobotoMono Nerd Font" pitchFamily="2" charset="0"/>
                <a:ea typeface="RobotoMono Nerd Font" pitchFamily="2" charset="0"/>
              </a:rPr>
              <a:t>public</a:t>
            </a:r>
            <a:r>
              <a:rPr lang="en-US">
                <a:solidFill>
                  <a:srgbClr val="D4D4D4"/>
                </a:solidFill>
                <a:latin typeface="RobotoMono Nerd Font" pitchFamily="2" charset="0"/>
                <a:ea typeface="RobotoMono Nerd Font" pitchFamily="2" charset="0"/>
              </a:rPr>
              <a:t> </a:t>
            </a:r>
            <a:r>
              <a:rPr lang="en-US">
                <a:solidFill>
                  <a:srgbClr val="569CD6"/>
                </a:solidFill>
                <a:latin typeface="RobotoMono Nerd Font" pitchFamily="2" charset="0"/>
                <a:ea typeface="RobotoMono Nerd Font" pitchFamily="2" charset="0"/>
              </a:rPr>
              <a:t>class</a:t>
            </a:r>
            <a:r>
              <a:rPr lang="en-US">
                <a:solidFill>
                  <a:srgbClr val="D4D4D4"/>
                </a:solidFill>
                <a:latin typeface="RobotoMono Nerd Font" pitchFamily="2" charset="0"/>
                <a:ea typeface="RobotoMono Nerd Font" pitchFamily="2" charset="0"/>
              </a:rPr>
              <a:t> </a:t>
            </a:r>
            <a:r>
              <a:rPr lang="en-US">
                <a:solidFill>
                  <a:srgbClr val="4EC9B0"/>
                </a:solidFill>
                <a:latin typeface="RobotoMono Nerd Font" pitchFamily="2" charset="0"/>
                <a:ea typeface="RobotoMono Nerd Font" pitchFamily="2" charset="0"/>
              </a:rPr>
              <a:t>EMTest</a:t>
            </a:r>
            <a:r>
              <a:rPr lang="en-US">
                <a:solidFill>
                  <a:srgbClr val="D4D4D4"/>
                </a:solidFill>
                <a:latin typeface="RobotoMono Nerd Font" pitchFamily="2" charset="0"/>
                <a:ea typeface="RobotoMono Nerd Font" pitchFamily="2" charset="0"/>
              </a:rPr>
              <a:t> {</a:t>
            </a:r>
          </a:p>
          <a:p>
            <a:pPr>
              <a:lnSpc>
                <a:spcPct val="120000"/>
              </a:lnSpc>
            </a:pPr>
            <a:r>
              <a:rPr lang="en-US">
                <a:solidFill>
                  <a:srgbClr val="D4D4D4"/>
                </a:solidFill>
                <a:latin typeface="RobotoMono Nerd Font" pitchFamily="2" charset="0"/>
                <a:ea typeface="RobotoMono Nerd Font" pitchFamily="2" charset="0"/>
              </a:rPr>
              <a:t>  @</a:t>
            </a:r>
            <a:r>
              <a:rPr lang="en-US">
                <a:solidFill>
                  <a:srgbClr val="4EC9B0"/>
                </a:solidFill>
                <a:latin typeface="RobotoMono Nerd Font" pitchFamily="2" charset="0"/>
                <a:ea typeface="RobotoMono Nerd Font" pitchFamily="2" charset="0"/>
              </a:rPr>
              <a:t>Autowired</a:t>
            </a:r>
            <a:r>
              <a:rPr lang="en-US">
                <a:solidFill>
                  <a:srgbClr val="D4D4D4"/>
                </a:solidFill>
                <a:latin typeface="RobotoMono Nerd Font" pitchFamily="2" charset="0"/>
                <a:ea typeface="RobotoMono Nerd Font" pitchFamily="2" charset="0"/>
              </a:rPr>
              <a:t> </a:t>
            </a:r>
            <a:r>
              <a:rPr lang="en-US">
                <a:solidFill>
                  <a:srgbClr val="569CD6"/>
                </a:solidFill>
                <a:latin typeface="RobotoMono Nerd Font" pitchFamily="2" charset="0"/>
                <a:ea typeface="RobotoMono Nerd Font" pitchFamily="2" charset="0"/>
              </a:rPr>
              <a:t>private</a:t>
            </a:r>
            <a:r>
              <a:rPr lang="en-US">
                <a:solidFill>
                  <a:srgbClr val="D4D4D4"/>
                </a:solidFill>
                <a:latin typeface="RobotoMono Nerd Font" pitchFamily="2" charset="0"/>
                <a:ea typeface="RobotoMono Nerd Font" pitchFamily="2" charset="0"/>
              </a:rPr>
              <a:t> </a:t>
            </a:r>
            <a:r>
              <a:rPr lang="en-US">
                <a:solidFill>
                  <a:srgbClr val="4EC9B0"/>
                </a:solidFill>
                <a:latin typeface="RobotoMono Nerd Font" pitchFamily="2" charset="0"/>
                <a:ea typeface="RobotoMono Nerd Font" pitchFamily="2" charset="0"/>
              </a:rPr>
              <a:t>EntityManager</a:t>
            </a:r>
            <a:r>
              <a:rPr lang="en-US">
                <a:solidFill>
                  <a:srgbClr val="D4D4D4"/>
                </a:solidFill>
                <a:latin typeface="RobotoMono Nerd Font" pitchFamily="2" charset="0"/>
                <a:ea typeface="RobotoMono Nerd Font" pitchFamily="2" charset="0"/>
              </a:rPr>
              <a:t> </a:t>
            </a:r>
            <a:r>
              <a:rPr lang="en-US">
                <a:solidFill>
                  <a:srgbClr val="9CDCFE"/>
                </a:solidFill>
                <a:latin typeface="RobotoMono Nerd Font" pitchFamily="2" charset="0"/>
                <a:ea typeface="RobotoMono Nerd Font" pitchFamily="2" charset="0"/>
              </a:rPr>
              <a:t>em</a:t>
            </a:r>
            <a:r>
              <a:rPr lang="en-US">
                <a:solidFill>
                  <a:srgbClr val="D4D4D4"/>
                </a:solidFill>
                <a:latin typeface="RobotoMono Nerd Font" pitchFamily="2" charset="0"/>
                <a:ea typeface="RobotoMono Nerd Font" pitchFamily="2" charset="0"/>
              </a:rPr>
              <a:t>;</a:t>
            </a:r>
          </a:p>
          <a:p>
            <a:pPr>
              <a:lnSpc>
                <a:spcPct val="120000"/>
              </a:lnSpc>
            </a:pPr>
            <a:r>
              <a:rPr lang="en-US">
                <a:solidFill>
                  <a:srgbClr val="D4D4D4"/>
                </a:solidFill>
                <a:latin typeface="RobotoMono Nerd Font" pitchFamily="2" charset="0"/>
                <a:ea typeface="RobotoMono Nerd Font" pitchFamily="2" charset="0"/>
              </a:rPr>
              <a:t>  @</a:t>
            </a:r>
            <a:r>
              <a:rPr lang="en-US">
                <a:solidFill>
                  <a:srgbClr val="4EC9B0"/>
                </a:solidFill>
                <a:latin typeface="RobotoMono Nerd Font" pitchFamily="2" charset="0"/>
                <a:ea typeface="RobotoMono Nerd Font" pitchFamily="2" charset="0"/>
              </a:rPr>
              <a:t>PersistenceContext</a:t>
            </a:r>
            <a:r>
              <a:rPr lang="en-US">
                <a:solidFill>
                  <a:srgbClr val="D4D4D4"/>
                </a:solidFill>
                <a:latin typeface="RobotoMono Nerd Font" pitchFamily="2" charset="0"/>
                <a:ea typeface="RobotoMono Nerd Font" pitchFamily="2" charset="0"/>
              </a:rPr>
              <a:t> </a:t>
            </a:r>
            <a:r>
              <a:rPr lang="en-US">
                <a:solidFill>
                  <a:srgbClr val="569CD6"/>
                </a:solidFill>
                <a:latin typeface="RobotoMono Nerd Font" pitchFamily="2" charset="0"/>
                <a:ea typeface="RobotoMono Nerd Font" pitchFamily="2" charset="0"/>
              </a:rPr>
              <a:t>private</a:t>
            </a:r>
            <a:r>
              <a:rPr lang="en-US">
                <a:solidFill>
                  <a:srgbClr val="D4D4D4"/>
                </a:solidFill>
                <a:latin typeface="RobotoMono Nerd Font" pitchFamily="2" charset="0"/>
                <a:ea typeface="RobotoMono Nerd Font" pitchFamily="2" charset="0"/>
              </a:rPr>
              <a:t> </a:t>
            </a:r>
            <a:r>
              <a:rPr lang="en-US">
                <a:solidFill>
                  <a:srgbClr val="4EC9B0"/>
                </a:solidFill>
                <a:latin typeface="RobotoMono Nerd Font" pitchFamily="2" charset="0"/>
                <a:ea typeface="RobotoMono Nerd Font" pitchFamily="2" charset="0"/>
              </a:rPr>
              <a:t>EntityManager</a:t>
            </a:r>
            <a:r>
              <a:rPr lang="en-US">
                <a:solidFill>
                  <a:srgbClr val="D4D4D4"/>
                </a:solidFill>
                <a:latin typeface="RobotoMono Nerd Font" pitchFamily="2" charset="0"/>
                <a:ea typeface="RobotoMono Nerd Font" pitchFamily="2" charset="0"/>
              </a:rPr>
              <a:t> </a:t>
            </a:r>
            <a:r>
              <a:rPr lang="en-US">
                <a:solidFill>
                  <a:srgbClr val="9CDCFE"/>
                </a:solidFill>
                <a:latin typeface="RobotoMono Nerd Font" pitchFamily="2" charset="0"/>
                <a:ea typeface="RobotoMono Nerd Font" pitchFamily="2" charset="0"/>
              </a:rPr>
              <a:t>em2</a:t>
            </a:r>
            <a:r>
              <a:rPr lang="en-US">
                <a:solidFill>
                  <a:srgbClr val="D4D4D4"/>
                </a:solidFill>
                <a:latin typeface="RobotoMono Nerd Font" pitchFamily="2" charset="0"/>
                <a:ea typeface="RobotoMono Nerd Font" pitchFamily="2" charset="0"/>
              </a:rPr>
              <a:t>;</a:t>
            </a:r>
          </a:p>
          <a:p>
            <a:pPr>
              <a:lnSpc>
                <a:spcPct val="120000"/>
              </a:lnSpc>
            </a:pPr>
            <a:br>
              <a:rPr lang="en-US">
                <a:solidFill>
                  <a:srgbClr val="D4D4D4"/>
                </a:solidFill>
                <a:latin typeface="RobotoMono Nerd Font" pitchFamily="2" charset="0"/>
                <a:ea typeface="RobotoMono Nerd Font" pitchFamily="2" charset="0"/>
              </a:rPr>
            </a:br>
            <a:r>
              <a:rPr lang="en-US">
                <a:solidFill>
                  <a:srgbClr val="D4D4D4"/>
                </a:solidFill>
                <a:latin typeface="RobotoMono Nerd Font" pitchFamily="2" charset="0"/>
                <a:ea typeface="RobotoMono Nerd Font" pitchFamily="2" charset="0"/>
              </a:rPr>
              <a:t>  @</a:t>
            </a:r>
            <a:r>
              <a:rPr lang="en-US">
                <a:solidFill>
                  <a:srgbClr val="4EC9B0"/>
                </a:solidFill>
                <a:latin typeface="RobotoMono Nerd Font" pitchFamily="2" charset="0"/>
                <a:ea typeface="RobotoMono Nerd Font" pitchFamily="2" charset="0"/>
              </a:rPr>
              <a:t>Test</a:t>
            </a:r>
            <a:endParaRPr lang="en-US">
              <a:solidFill>
                <a:srgbClr val="D4D4D4"/>
              </a:solidFill>
              <a:latin typeface="RobotoMono Nerd Font" pitchFamily="2" charset="0"/>
              <a:ea typeface="RobotoMono Nerd Font" pitchFamily="2" charset="0"/>
            </a:endParaRPr>
          </a:p>
          <a:p>
            <a:pPr>
              <a:lnSpc>
                <a:spcPct val="120000"/>
              </a:lnSpc>
            </a:pPr>
            <a:r>
              <a:rPr lang="en-US">
                <a:solidFill>
                  <a:srgbClr val="4EC9B0"/>
                </a:solidFill>
                <a:latin typeface="RobotoMono Nerd Font" pitchFamily="2" charset="0"/>
                <a:ea typeface="RobotoMono Nerd Font" pitchFamily="2" charset="0"/>
              </a:rPr>
              <a:t>  void</a:t>
            </a:r>
            <a:r>
              <a:rPr lang="en-US">
                <a:solidFill>
                  <a:srgbClr val="D4D4D4"/>
                </a:solidFill>
                <a:latin typeface="RobotoMono Nerd Font" pitchFamily="2" charset="0"/>
                <a:ea typeface="RobotoMono Nerd Font" pitchFamily="2" charset="0"/>
              </a:rPr>
              <a:t> </a:t>
            </a:r>
            <a:r>
              <a:rPr lang="en-US">
                <a:solidFill>
                  <a:srgbClr val="DCDCAA"/>
                </a:solidFill>
                <a:latin typeface="RobotoMono Nerd Font" pitchFamily="2" charset="0"/>
                <a:ea typeface="RobotoMono Nerd Font" pitchFamily="2" charset="0"/>
              </a:rPr>
              <a:t>testEntityManagerSingleton</a:t>
            </a:r>
            <a:r>
              <a:rPr lang="en-US">
                <a:solidFill>
                  <a:srgbClr val="D4D4D4"/>
                </a:solidFill>
                <a:latin typeface="RobotoMono Nerd Font" pitchFamily="2" charset="0"/>
                <a:ea typeface="RobotoMono Nerd Font" pitchFamily="2" charset="0"/>
              </a:rPr>
              <a:t>() {</a:t>
            </a:r>
          </a:p>
          <a:p>
            <a:pPr>
              <a:lnSpc>
                <a:spcPct val="120000"/>
              </a:lnSpc>
            </a:pPr>
            <a:r>
              <a:rPr lang="en-US">
                <a:solidFill>
                  <a:srgbClr val="DCDCAA"/>
                </a:solidFill>
                <a:latin typeface="RobotoMono Nerd Font" pitchFamily="2" charset="0"/>
                <a:ea typeface="RobotoMono Nerd Font" pitchFamily="2" charset="0"/>
              </a:rPr>
              <a:t>    assertThat</a:t>
            </a:r>
            <a:r>
              <a:rPr lang="en-US">
                <a:solidFill>
                  <a:srgbClr val="D4D4D4"/>
                </a:solidFill>
                <a:latin typeface="RobotoMono Nerd Font" pitchFamily="2" charset="0"/>
                <a:ea typeface="RobotoMono Nerd Font" pitchFamily="2" charset="0"/>
              </a:rPr>
              <a:t>(</a:t>
            </a:r>
            <a:r>
              <a:rPr lang="en-US">
                <a:solidFill>
                  <a:srgbClr val="9CDCFE"/>
                </a:solidFill>
                <a:latin typeface="RobotoMono Nerd Font" pitchFamily="2" charset="0"/>
                <a:ea typeface="RobotoMono Nerd Font" pitchFamily="2" charset="0"/>
              </a:rPr>
              <a:t>em</a:t>
            </a:r>
            <a:r>
              <a:rPr lang="en-US">
                <a:solidFill>
                  <a:srgbClr val="D4D4D4"/>
                </a:solidFill>
                <a:latin typeface="RobotoMono Nerd Font" pitchFamily="2" charset="0"/>
                <a:ea typeface="RobotoMono Nerd Font" pitchFamily="2" charset="0"/>
              </a:rPr>
              <a:t>).</a:t>
            </a:r>
            <a:r>
              <a:rPr lang="en-US">
                <a:solidFill>
                  <a:srgbClr val="DCDCAA"/>
                </a:solidFill>
                <a:latin typeface="RobotoMono Nerd Font" pitchFamily="2" charset="0"/>
                <a:ea typeface="RobotoMono Nerd Font" pitchFamily="2" charset="0"/>
              </a:rPr>
              <a:t>isEqualTo</a:t>
            </a:r>
            <a:r>
              <a:rPr lang="en-US">
                <a:solidFill>
                  <a:srgbClr val="D4D4D4"/>
                </a:solidFill>
                <a:latin typeface="RobotoMono Nerd Font" pitchFamily="2" charset="0"/>
                <a:ea typeface="RobotoMono Nerd Font" pitchFamily="2" charset="0"/>
              </a:rPr>
              <a:t>(</a:t>
            </a:r>
            <a:r>
              <a:rPr lang="en-US">
                <a:solidFill>
                  <a:srgbClr val="9CDCFE"/>
                </a:solidFill>
                <a:latin typeface="RobotoMono Nerd Font" pitchFamily="2" charset="0"/>
                <a:ea typeface="RobotoMono Nerd Font" pitchFamily="2" charset="0"/>
              </a:rPr>
              <a:t>em2</a:t>
            </a:r>
            <a:r>
              <a:rPr lang="en-US">
                <a:solidFill>
                  <a:srgbClr val="D4D4D4"/>
                </a:solidFill>
                <a:latin typeface="RobotoMono Nerd Font" pitchFamily="2" charset="0"/>
                <a:ea typeface="RobotoMono Nerd Font" pitchFamily="2" charset="0"/>
              </a:rPr>
              <a:t>);  </a:t>
            </a:r>
            <a:r>
              <a:rPr lang="en-US">
                <a:solidFill>
                  <a:srgbClr val="92D050"/>
                </a:solidFill>
                <a:latin typeface="RobotoMono Nerd Font" pitchFamily="2" charset="0"/>
                <a:ea typeface="RobotoMono Nerd Font" pitchFamily="2" charset="0"/>
              </a:rPr>
              <a:t>//Giống nhau</a:t>
            </a:r>
          </a:p>
          <a:p>
            <a:pPr>
              <a:lnSpc>
                <a:spcPct val="120000"/>
              </a:lnSpc>
            </a:pPr>
            <a:r>
              <a:rPr lang="en-US">
                <a:solidFill>
                  <a:srgbClr val="D4D4D4"/>
                </a:solidFill>
                <a:latin typeface="RobotoMono Nerd Font" pitchFamily="2" charset="0"/>
                <a:ea typeface="RobotoMono Nerd Font" pitchFamily="2" charset="0"/>
              </a:rPr>
              <a:t>  }</a:t>
            </a:r>
          </a:p>
          <a:p>
            <a:pPr>
              <a:lnSpc>
                <a:spcPct val="120000"/>
              </a:lnSpc>
            </a:pPr>
            <a:r>
              <a:rPr lang="en-US">
                <a:solidFill>
                  <a:srgbClr val="D4D4D4"/>
                </a:solidFill>
                <a:latin typeface="RobotoMono Nerd Font" pitchFamily="2" charset="0"/>
                <a:ea typeface="RobotoMono Nerd Font" pitchFamily="2" charset="0"/>
              </a:rPr>
              <a:t>}</a:t>
            </a:r>
          </a:p>
        </p:txBody>
      </p:sp>
      <p:sp>
        <p:nvSpPr>
          <p:cNvPr id="7" name="TextBox 6">
            <a:extLst>
              <a:ext uri="{FF2B5EF4-FFF2-40B4-BE49-F238E27FC236}">
                <a16:creationId xmlns:a16="http://schemas.microsoft.com/office/drawing/2014/main" id="{D42F2153-511B-0A4E-9561-202CA6E26442}"/>
              </a:ext>
            </a:extLst>
          </p:cNvPr>
          <p:cNvSpPr txBox="1"/>
          <p:nvPr/>
        </p:nvSpPr>
        <p:spPr>
          <a:xfrm>
            <a:off x="1168737" y="799344"/>
            <a:ext cx="6747360" cy="698717"/>
          </a:xfrm>
          <a:prstGeom prst="rect">
            <a:avLst/>
          </a:prstGeom>
          <a:noFill/>
        </p:spPr>
        <p:txBody>
          <a:bodyPr wrap="none" rtlCol="0">
            <a:spAutoFit/>
          </a:bodyPr>
          <a:lstStyle/>
          <a:p>
            <a:pPr>
              <a:lnSpc>
                <a:spcPct val="150000"/>
              </a:lnSpc>
            </a:pPr>
            <a:r>
              <a:rPr lang="en-VN"/>
              <a:t>Cả 2 cách khai báo biến EntityManager đều trỏ về một đối tượng duy nhất, điều đó</a:t>
            </a:r>
          </a:p>
          <a:p>
            <a:pPr>
              <a:lnSpc>
                <a:spcPct val="150000"/>
              </a:lnSpc>
            </a:pPr>
            <a:r>
              <a:rPr lang="en-VN"/>
              <a:t>chứng tỏ EntityManager là một singleton object</a:t>
            </a:r>
          </a:p>
        </p:txBody>
      </p:sp>
    </p:spTree>
    <p:extLst>
      <p:ext uri="{BB962C8B-B14F-4D97-AF65-F5344CB8AC3E}">
        <p14:creationId xmlns:p14="http://schemas.microsoft.com/office/powerpoint/2010/main" val="359976520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260CC7D-EDEC-4E45-9BF5-8A124C8C94B2}"/>
              </a:ext>
            </a:extLst>
          </p:cNvPr>
          <p:cNvSpPr>
            <a:spLocks noGrp="1"/>
          </p:cNvSpPr>
          <p:nvPr>
            <p:ph type="body" idx="1"/>
          </p:nvPr>
        </p:nvSpPr>
        <p:spPr/>
        <p:txBody>
          <a:bodyPr/>
          <a:lstStyle/>
          <a:p>
            <a:r>
              <a:rPr lang="en-VN"/>
              <a:t>Dạng Interface</a:t>
            </a:r>
          </a:p>
          <a:p>
            <a:r>
              <a:rPr lang="en-VN"/>
              <a:t>CRUD các kiểu Entity</a:t>
            </a:r>
          </a:p>
          <a:p>
            <a:r>
              <a:rPr lang="en-VN"/>
              <a:t>Tạo được JPQL và native query</a:t>
            </a:r>
          </a:p>
          <a:p>
            <a:r>
              <a:rPr lang="en-VN"/>
              <a:t>Không hỗ trợ Derived Query</a:t>
            </a:r>
          </a:p>
          <a:p>
            <a:r>
              <a:rPr lang="en-VN"/>
              <a:t>Duy nhất - Singleton</a:t>
            </a:r>
          </a:p>
        </p:txBody>
      </p:sp>
      <p:sp>
        <p:nvSpPr>
          <p:cNvPr id="3" name="Text Placeholder 2">
            <a:extLst>
              <a:ext uri="{FF2B5EF4-FFF2-40B4-BE49-F238E27FC236}">
                <a16:creationId xmlns:a16="http://schemas.microsoft.com/office/drawing/2014/main" id="{17E752E0-1EF4-F949-8B98-509DFD290C16}"/>
              </a:ext>
            </a:extLst>
          </p:cNvPr>
          <p:cNvSpPr>
            <a:spLocks noGrp="1"/>
          </p:cNvSpPr>
          <p:nvPr>
            <p:ph type="body" idx="10"/>
          </p:nvPr>
        </p:nvSpPr>
        <p:spPr/>
        <p:txBody>
          <a:bodyPr/>
          <a:lstStyle/>
          <a:p>
            <a:r>
              <a:rPr lang="en-VN"/>
              <a:t>Dạng Interface có tham số kiểu Entity và Primary Key</a:t>
            </a:r>
          </a:p>
          <a:p>
            <a:r>
              <a:rPr lang="en-VN"/>
              <a:t>CRUD cho một kiểu Entity</a:t>
            </a:r>
          </a:p>
          <a:p>
            <a:r>
              <a:rPr lang="en-VN"/>
              <a:t>Bổ xung Query, Typed Query, Native Query</a:t>
            </a:r>
          </a:p>
          <a:p>
            <a:r>
              <a:rPr lang="en-VN"/>
              <a:t>Derived Query dễ viết, dịch sang SQL</a:t>
            </a:r>
          </a:p>
        </p:txBody>
      </p:sp>
      <p:sp>
        <p:nvSpPr>
          <p:cNvPr id="4" name="Text Placeholder 3">
            <a:extLst>
              <a:ext uri="{FF2B5EF4-FFF2-40B4-BE49-F238E27FC236}">
                <a16:creationId xmlns:a16="http://schemas.microsoft.com/office/drawing/2014/main" id="{47632F04-3082-D04E-B39C-1AABB9D7EF4D}"/>
              </a:ext>
            </a:extLst>
          </p:cNvPr>
          <p:cNvSpPr>
            <a:spLocks noGrp="1"/>
          </p:cNvSpPr>
          <p:nvPr>
            <p:ph type="body" sz="quarter" idx="11"/>
          </p:nvPr>
        </p:nvSpPr>
        <p:spPr/>
        <p:txBody>
          <a:bodyPr/>
          <a:lstStyle/>
          <a:p>
            <a:r>
              <a:rPr lang="en-VN"/>
              <a:t>Entity Manager</a:t>
            </a:r>
          </a:p>
        </p:txBody>
      </p:sp>
      <p:sp>
        <p:nvSpPr>
          <p:cNvPr id="5" name="Text Placeholder 4">
            <a:extLst>
              <a:ext uri="{FF2B5EF4-FFF2-40B4-BE49-F238E27FC236}">
                <a16:creationId xmlns:a16="http://schemas.microsoft.com/office/drawing/2014/main" id="{BC9B25B5-7D2D-9340-84C8-E1526293DF0E}"/>
              </a:ext>
            </a:extLst>
          </p:cNvPr>
          <p:cNvSpPr>
            <a:spLocks noGrp="1"/>
          </p:cNvSpPr>
          <p:nvPr>
            <p:ph type="body" sz="quarter" idx="12"/>
          </p:nvPr>
        </p:nvSpPr>
        <p:spPr/>
        <p:txBody>
          <a:bodyPr/>
          <a:lstStyle/>
          <a:p>
            <a:r>
              <a:rPr lang="en-VN"/>
              <a:t>Repository</a:t>
            </a:r>
          </a:p>
        </p:txBody>
      </p:sp>
    </p:spTree>
    <p:extLst>
      <p:ext uri="{BB962C8B-B14F-4D97-AF65-F5344CB8AC3E}">
        <p14:creationId xmlns:p14="http://schemas.microsoft.com/office/powerpoint/2010/main" val="150141843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80CDB2-7953-5041-8463-65FA6B3D5062}"/>
              </a:ext>
            </a:extLst>
          </p:cNvPr>
          <p:cNvSpPr>
            <a:spLocks noGrp="1"/>
          </p:cNvSpPr>
          <p:nvPr>
            <p:ph type="title"/>
          </p:nvPr>
        </p:nvSpPr>
        <p:spPr/>
        <p:txBody>
          <a:bodyPr/>
          <a:lstStyle/>
          <a:p>
            <a:r>
              <a:rPr lang="en-VN"/>
              <a:t>Repository Interface</a:t>
            </a:r>
          </a:p>
        </p:txBody>
      </p:sp>
      <p:sp>
        <p:nvSpPr>
          <p:cNvPr id="4" name="Rectangle 3">
            <a:extLst>
              <a:ext uri="{FF2B5EF4-FFF2-40B4-BE49-F238E27FC236}">
                <a16:creationId xmlns:a16="http://schemas.microsoft.com/office/drawing/2014/main" id="{D00A42C8-486F-1343-9895-4346E5D9CA58}"/>
              </a:ext>
            </a:extLst>
          </p:cNvPr>
          <p:cNvSpPr/>
          <p:nvPr/>
        </p:nvSpPr>
        <p:spPr>
          <a:xfrm>
            <a:off x="3336651" y="3960382"/>
            <a:ext cx="1974136" cy="442061"/>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VN"/>
              <a:t>JPARepository&lt;T, ID&gt;</a:t>
            </a:r>
          </a:p>
        </p:txBody>
      </p:sp>
      <p:sp>
        <p:nvSpPr>
          <p:cNvPr id="5" name="Rectangle 4">
            <a:extLst>
              <a:ext uri="{FF2B5EF4-FFF2-40B4-BE49-F238E27FC236}">
                <a16:creationId xmlns:a16="http://schemas.microsoft.com/office/drawing/2014/main" id="{4FF921EF-E35C-7747-9348-71B1F6C0106D}"/>
              </a:ext>
            </a:extLst>
          </p:cNvPr>
          <p:cNvSpPr/>
          <p:nvPr/>
        </p:nvSpPr>
        <p:spPr>
          <a:xfrm>
            <a:off x="757963" y="2895601"/>
            <a:ext cx="3153973" cy="4420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PagingAndSortingRepository&lt;T,ID&gt;</a:t>
            </a:r>
          </a:p>
        </p:txBody>
      </p:sp>
      <p:sp>
        <p:nvSpPr>
          <p:cNvPr id="6" name="Rectangle 5">
            <a:extLst>
              <a:ext uri="{FF2B5EF4-FFF2-40B4-BE49-F238E27FC236}">
                <a16:creationId xmlns:a16="http://schemas.microsoft.com/office/drawing/2014/main" id="{760D1EF5-C054-314D-BD71-B2EB09A25CBB}"/>
              </a:ext>
            </a:extLst>
          </p:cNvPr>
          <p:cNvSpPr/>
          <p:nvPr/>
        </p:nvSpPr>
        <p:spPr>
          <a:xfrm>
            <a:off x="5209861" y="2908721"/>
            <a:ext cx="2626123" cy="4420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QueryByExampleExecutor&lt;T&gt;</a:t>
            </a:r>
          </a:p>
        </p:txBody>
      </p:sp>
      <p:sp>
        <p:nvSpPr>
          <p:cNvPr id="9" name="Rectangle 8">
            <a:extLst>
              <a:ext uri="{FF2B5EF4-FFF2-40B4-BE49-F238E27FC236}">
                <a16:creationId xmlns:a16="http://schemas.microsoft.com/office/drawing/2014/main" id="{3354B0C3-3D40-2642-8043-5DECD5519E33}"/>
              </a:ext>
            </a:extLst>
          </p:cNvPr>
          <p:cNvSpPr/>
          <p:nvPr/>
        </p:nvSpPr>
        <p:spPr>
          <a:xfrm>
            <a:off x="1279758" y="2018544"/>
            <a:ext cx="2105338" cy="4420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CrudRepository&lt;T, ID&gt;</a:t>
            </a:r>
          </a:p>
        </p:txBody>
      </p:sp>
      <p:sp>
        <p:nvSpPr>
          <p:cNvPr id="11" name="Rectangle 10">
            <a:extLst>
              <a:ext uri="{FF2B5EF4-FFF2-40B4-BE49-F238E27FC236}">
                <a16:creationId xmlns:a16="http://schemas.microsoft.com/office/drawing/2014/main" id="{256EA187-687A-C147-A6CE-2AC14A48D442}"/>
              </a:ext>
            </a:extLst>
          </p:cNvPr>
          <p:cNvSpPr/>
          <p:nvPr/>
        </p:nvSpPr>
        <p:spPr>
          <a:xfrm>
            <a:off x="1504825" y="1238378"/>
            <a:ext cx="1662269" cy="4420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Repository&lt;T, ID&gt;</a:t>
            </a:r>
          </a:p>
        </p:txBody>
      </p:sp>
      <p:cxnSp>
        <p:nvCxnSpPr>
          <p:cNvPr id="13" name="Straight Arrow Connector 12">
            <a:extLst>
              <a:ext uri="{FF2B5EF4-FFF2-40B4-BE49-F238E27FC236}">
                <a16:creationId xmlns:a16="http://schemas.microsoft.com/office/drawing/2014/main" id="{AE91E3EF-E981-A343-A841-EFCD49FAF50B}"/>
              </a:ext>
            </a:extLst>
          </p:cNvPr>
          <p:cNvCxnSpPr>
            <a:stCxn id="4" idx="0"/>
            <a:endCxn id="5" idx="2"/>
          </p:cNvCxnSpPr>
          <p:nvPr/>
        </p:nvCxnSpPr>
        <p:spPr>
          <a:xfrm flipH="1" flipV="1">
            <a:off x="2334950" y="3337662"/>
            <a:ext cx="1988769" cy="6227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8F31458D-F243-E14D-8BF2-B658288B6B94}"/>
              </a:ext>
            </a:extLst>
          </p:cNvPr>
          <p:cNvCxnSpPr>
            <a:cxnSpLocks/>
            <a:stCxn id="4" idx="0"/>
            <a:endCxn id="6" idx="2"/>
          </p:cNvCxnSpPr>
          <p:nvPr/>
        </p:nvCxnSpPr>
        <p:spPr>
          <a:xfrm flipV="1">
            <a:off x="4323719" y="3350782"/>
            <a:ext cx="2199204" cy="609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12F91A9E-9745-6443-BC35-C4A5174E60DD}"/>
              </a:ext>
            </a:extLst>
          </p:cNvPr>
          <p:cNvCxnSpPr>
            <a:stCxn id="5" idx="0"/>
            <a:endCxn id="9" idx="2"/>
          </p:cNvCxnSpPr>
          <p:nvPr/>
        </p:nvCxnSpPr>
        <p:spPr>
          <a:xfrm flipH="1" flipV="1">
            <a:off x="2332427" y="2460605"/>
            <a:ext cx="2523" cy="4349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E91CCF02-9CE5-F74F-9B72-3EBD79040AB5}"/>
              </a:ext>
            </a:extLst>
          </p:cNvPr>
          <p:cNvCxnSpPr>
            <a:stCxn id="9" idx="0"/>
            <a:endCxn id="11" idx="2"/>
          </p:cNvCxnSpPr>
          <p:nvPr/>
        </p:nvCxnSpPr>
        <p:spPr>
          <a:xfrm flipV="1">
            <a:off x="2332427" y="1680439"/>
            <a:ext cx="3533" cy="3381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7AA19A06-060C-BE4C-ACE0-F72494124682}"/>
              </a:ext>
            </a:extLst>
          </p:cNvPr>
          <p:cNvSpPr txBox="1"/>
          <p:nvPr/>
        </p:nvSpPr>
        <p:spPr>
          <a:xfrm>
            <a:off x="5310786" y="4033050"/>
            <a:ext cx="2045753" cy="307777"/>
          </a:xfrm>
          <a:prstGeom prst="rect">
            <a:avLst/>
          </a:prstGeom>
          <a:noFill/>
        </p:spPr>
        <p:txBody>
          <a:bodyPr wrap="none" rtlCol="0">
            <a:spAutoFit/>
          </a:bodyPr>
          <a:lstStyle/>
          <a:p>
            <a:r>
              <a:rPr lang="en-VN"/>
              <a:t>Đầy đủ chức năng nhất</a:t>
            </a:r>
          </a:p>
        </p:txBody>
      </p:sp>
      <p:sp>
        <p:nvSpPr>
          <p:cNvPr id="26" name="TextBox 25">
            <a:extLst>
              <a:ext uri="{FF2B5EF4-FFF2-40B4-BE49-F238E27FC236}">
                <a16:creationId xmlns:a16="http://schemas.microsoft.com/office/drawing/2014/main" id="{7FA98800-10B5-0744-9ABD-D26E63FDCA50}"/>
              </a:ext>
            </a:extLst>
          </p:cNvPr>
          <p:cNvSpPr txBox="1"/>
          <p:nvPr/>
        </p:nvSpPr>
        <p:spPr>
          <a:xfrm>
            <a:off x="3917992" y="2961203"/>
            <a:ext cx="1059906" cy="307777"/>
          </a:xfrm>
          <a:prstGeom prst="rect">
            <a:avLst/>
          </a:prstGeom>
          <a:noFill/>
        </p:spPr>
        <p:txBody>
          <a:bodyPr wrap="none" rtlCol="0">
            <a:spAutoFit/>
          </a:bodyPr>
          <a:lstStyle/>
          <a:p>
            <a:r>
              <a:rPr lang="en-VN"/>
              <a:t>Phân trang</a:t>
            </a:r>
          </a:p>
        </p:txBody>
      </p:sp>
      <p:sp>
        <p:nvSpPr>
          <p:cNvPr id="27" name="TextBox 26">
            <a:extLst>
              <a:ext uri="{FF2B5EF4-FFF2-40B4-BE49-F238E27FC236}">
                <a16:creationId xmlns:a16="http://schemas.microsoft.com/office/drawing/2014/main" id="{FDBF775A-3160-DB47-8FB7-9E7F54CFBC70}"/>
              </a:ext>
            </a:extLst>
          </p:cNvPr>
          <p:cNvSpPr txBox="1"/>
          <p:nvPr/>
        </p:nvSpPr>
        <p:spPr>
          <a:xfrm>
            <a:off x="3385097" y="2083136"/>
            <a:ext cx="1438214" cy="307777"/>
          </a:xfrm>
          <a:prstGeom prst="rect">
            <a:avLst/>
          </a:prstGeom>
          <a:noFill/>
        </p:spPr>
        <p:txBody>
          <a:bodyPr wrap="none" rtlCol="0">
            <a:spAutoFit/>
          </a:bodyPr>
          <a:lstStyle/>
          <a:p>
            <a:r>
              <a:rPr lang="en-VN"/>
              <a:t>Thêm, sửa, xoá</a:t>
            </a:r>
          </a:p>
        </p:txBody>
      </p:sp>
    </p:spTree>
    <p:extLst>
      <p:ext uri="{BB962C8B-B14F-4D97-AF65-F5344CB8AC3E}">
        <p14:creationId xmlns:p14="http://schemas.microsoft.com/office/powerpoint/2010/main" val="204693181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6E31AD-595E-C043-9036-F1E6D69C514B}"/>
              </a:ext>
            </a:extLst>
          </p:cNvPr>
          <p:cNvSpPr>
            <a:spLocks noGrp="1"/>
          </p:cNvSpPr>
          <p:nvPr>
            <p:ph type="title"/>
          </p:nvPr>
        </p:nvSpPr>
        <p:spPr/>
        <p:txBody>
          <a:bodyPr/>
          <a:lstStyle/>
          <a:p>
            <a:r>
              <a:rPr lang="en-VN"/>
              <a:t>CRUD với Entity Manager</a:t>
            </a:r>
          </a:p>
        </p:txBody>
      </p:sp>
    </p:spTree>
    <p:extLst>
      <p:ext uri="{BB962C8B-B14F-4D97-AF65-F5344CB8AC3E}">
        <p14:creationId xmlns:p14="http://schemas.microsoft.com/office/powerpoint/2010/main" val="33190202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6A2BFE3-929B-1F45-8CC8-F8D0D57710F0}"/>
              </a:ext>
            </a:extLst>
          </p:cNvPr>
          <p:cNvSpPr/>
          <p:nvPr/>
        </p:nvSpPr>
        <p:spPr>
          <a:xfrm>
            <a:off x="105799" y="0"/>
            <a:ext cx="5350374" cy="5325497"/>
          </a:xfrm>
          <a:prstGeom prst="rect">
            <a:avLst/>
          </a:prstGeom>
          <a:solidFill>
            <a:schemeClr val="bg2"/>
          </a:solidFill>
        </p:spPr>
        <p:txBody>
          <a:bodyPr wrap="square">
            <a:spAutoFit/>
          </a:bodyPr>
          <a:lstStyle/>
          <a:p>
            <a:pPr>
              <a:lnSpc>
                <a:spcPts val="750"/>
              </a:lnSpc>
            </a:pPr>
            <a:r>
              <a:rPr lang="en-VN" sz="800">
                <a:solidFill>
                  <a:srgbClr val="4EC9B0"/>
                </a:solidFill>
                <a:effectLst/>
                <a:latin typeface="Menlo" panose="020B0609030804020204" pitchFamily="49" charset="0"/>
                <a:ea typeface="Times New Roman" panose="02020603050405020304" pitchFamily="18" charset="0"/>
                <a:cs typeface="Times New Roman" panose="02020603050405020304" pitchFamily="18" charset="0"/>
              </a:rPr>
              <a:t>Connection</a:t>
            </a: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 </a:t>
            </a:r>
            <a:r>
              <a:rPr lang="en-VN" sz="800">
                <a:solidFill>
                  <a:srgbClr val="9CDCFE"/>
                </a:solidFill>
                <a:effectLst/>
                <a:latin typeface="Menlo" panose="020B0609030804020204" pitchFamily="49" charset="0"/>
                <a:ea typeface="Times New Roman" panose="02020603050405020304" pitchFamily="18" charset="0"/>
                <a:cs typeface="Times New Roman" panose="02020603050405020304" pitchFamily="18" charset="0"/>
              </a:rPr>
              <a:t>conn</a:t>
            </a: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 = </a:t>
            </a:r>
            <a:r>
              <a:rPr lang="en-VN" sz="800">
                <a:solidFill>
                  <a:srgbClr val="569CD6"/>
                </a:solidFill>
                <a:effectLst/>
                <a:latin typeface="Menlo" panose="020B0609030804020204" pitchFamily="49" charset="0"/>
                <a:ea typeface="Times New Roman" panose="02020603050405020304" pitchFamily="18" charset="0"/>
                <a:cs typeface="Times New Roman" panose="02020603050405020304" pitchFamily="18" charset="0"/>
              </a:rPr>
              <a:t>null</a:t>
            </a: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a:t>
            </a:r>
            <a:endParaRPr lang="en-VN" sz="800">
              <a:effectLst/>
              <a:latin typeface="Calibri" panose="020F0502020204030204" pitchFamily="34" charset="0"/>
              <a:ea typeface="Calibri" panose="020F0502020204030204" pitchFamily="34" charset="0"/>
              <a:cs typeface="Times New Roman" panose="02020603050405020304" pitchFamily="18" charset="0"/>
            </a:endParaRPr>
          </a:p>
          <a:p>
            <a:pPr>
              <a:lnSpc>
                <a:spcPts val="750"/>
              </a:lnSpc>
            </a:pP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    </a:t>
            </a:r>
            <a:r>
              <a:rPr lang="en-VN" sz="800">
                <a:solidFill>
                  <a:srgbClr val="4EC9B0"/>
                </a:solidFill>
                <a:effectLst/>
                <a:latin typeface="Menlo" panose="020B0609030804020204" pitchFamily="49" charset="0"/>
                <a:ea typeface="Times New Roman" panose="02020603050405020304" pitchFamily="18" charset="0"/>
                <a:cs typeface="Times New Roman" panose="02020603050405020304" pitchFamily="18" charset="0"/>
              </a:rPr>
              <a:t>Statement</a:t>
            </a: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 </a:t>
            </a:r>
            <a:r>
              <a:rPr lang="en-VN" sz="800">
                <a:solidFill>
                  <a:srgbClr val="9CDCFE"/>
                </a:solidFill>
                <a:effectLst/>
                <a:latin typeface="Menlo" panose="020B0609030804020204" pitchFamily="49" charset="0"/>
                <a:ea typeface="Times New Roman" panose="02020603050405020304" pitchFamily="18" charset="0"/>
                <a:cs typeface="Times New Roman" panose="02020603050405020304" pitchFamily="18" charset="0"/>
              </a:rPr>
              <a:t>stmt</a:t>
            </a: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 = </a:t>
            </a:r>
            <a:r>
              <a:rPr lang="en-VN" sz="800">
                <a:solidFill>
                  <a:srgbClr val="569CD6"/>
                </a:solidFill>
                <a:effectLst/>
                <a:latin typeface="Menlo" panose="020B0609030804020204" pitchFamily="49" charset="0"/>
                <a:ea typeface="Times New Roman" panose="02020603050405020304" pitchFamily="18" charset="0"/>
                <a:cs typeface="Times New Roman" panose="02020603050405020304" pitchFamily="18" charset="0"/>
              </a:rPr>
              <a:t>null</a:t>
            </a: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a:t>
            </a:r>
            <a:endParaRPr lang="en-VN" sz="800">
              <a:effectLst/>
              <a:latin typeface="Calibri" panose="020F0502020204030204" pitchFamily="34" charset="0"/>
              <a:ea typeface="Calibri" panose="020F0502020204030204" pitchFamily="34" charset="0"/>
              <a:cs typeface="Times New Roman" panose="02020603050405020304" pitchFamily="18" charset="0"/>
            </a:endParaRPr>
          </a:p>
          <a:p>
            <a:pPr>
              <a:lnSpc>
                <a:spcPts val="750"/>
              </a:lnSpc>
            </a:pP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    </a:t>
            </a:r>
            <a:r>
              <a:rPr lang="en-VN" sz="800">
                <a:solidFill>
                  <a:srgbClr val="C586C0"/>
                </a:solidFill>
                <a:effectLst/>
                <a:latin typeface="Menlo" panose="020B0609030804020204" pitchFamily="49" charset="0"/>
                <a:ea typeface="Times New Roman" panose="02020603050405020304" pitchFamily="18" charset="0"/>
                <a:cs typeface="Times New Roman" panose="02020603050405020304" pitchFamily="18" charset="0"/>
              </a:rPr>
              <a:t>try</a:t>
            </a: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 {</a:t>
            </a:r>
            <a:endParaRPr lang="en-VN" sz="800">
              <a:effectLst/>
              <a:latin typeface="Calibri" panose="020F0502020204030204" pitchFamily="34" charset="0"/>
              <a:ea typeface="Calibri" panose="020F0502020204030204" pitchFamily="34" charset="0"/>
              <a:cs typeface="Times New Roman" panose="02020603050405020304" pitchFamily="18" charset="0"/>
            </a:endParaRPr>
          </a:p>
          <a:p>
            <a:pPr>
              <a:lnSpc>
                <a:spcPts val="750"/>
              </a:lnSpc>
            </a:pP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      </a:t>
            </a:r>
            <a:r>
              <a:rPr lang="en-VN" sz="800">
                <a:solidFill>
                  <a:srgbClr val="6A9955"/>
                </a:solidFill>
                <a:effectLst/>
                <a:latin typeface="Menlo" panose="020B0609030804020204" pitchFamily="49" charset="0"/>
                <a:ea typeface="Times New Roman" panose="02020603050405020304" pitchFamily="18" charset="0"/>
                <a:cs typeface="Times New Roman" panose="02020603050405020304" pitchFamily="18" charset="0"/>
              </a:rPr>
              <a:t>// STEP 1: Register JDBC driver</a:t>
            </a:r>
            <a:endParaRPr lang="en-VN" sz="800">
              <a:effectLst/>
              <a:latin typeface="Calibri" panose="020F0502020204030204" pitchFamily="34" charset="0"/>
              <a:ea typeface="Calibri" panose="020F0502020204030204" pitchFamily="34" charset="0"/>
              <a:cs typeface="Times New Roman" panose="02020603050405020304" pitchFamily="18" charset="0"/>
            </a:endParaRPr>
          </a:p>
          <a:p>
            <a:pPr>
              <a:lnSpc>
                <a:spcPts val="750"/>
              </a:lnSpc>
            </a:pP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      </a:t>
            </a:r>
            <a:r>
              <a:rPr lang="en-VN" sz="800">
                <a:solidFill>
                  <a:srgbClr val="4EC9B0"/>
                </a:solidFill>
                <a:effectLst/>
                <a:latin typeface="Menlo" panose="020B0609030804020204" pitchFamily="49" charset="0"/>
                <a:ea typeface="Times New Roman" panose="02020603050405020304" pitchFamily="18" charset="0"/>
                <a:cs typeface="Times New Roman" panose="02020603050405020304" pitchFamily="18" charset="0"/>
              </a:rPr>
              <a:t>Class</a:t>
            </a: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a:t>
            </a:r>
            <a:r>
              <a:rPr lang="en-VN" sz="800">
                <a:solidFill>
                  <a:srgbClr val="DCDCAA"/>
                </a:solidFill>
                <a:effectLst/>
                <a:latin typeface="Menlo" panose="020B0609030804020204" pitchFamily="49" charset="0"/>
                <a:ea typeface="Times New Roman" panose="02020603050405020304" pitchFamily="18" charset="0"/>
                <a:cs typeface="Times New Roman" panose="02020603050405020304" pitchFamily="18" charset="0"/>
              </a:rPr>
              <a:t>forName</a:t>
            </a: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a:t>
            </a:r>
            <a:r>
              <a:rPr lang="en-VN" sz="800">
                <a:solidFill>
                  <a:srgbClr val="4FC1FF"/>
                </a:solidFill>
                <a:effectLst/>
                <a:latin typeface="Menlo" panose="020B0609030804020204" pitchFamily="49" charset="0"/>
                <a:ea typeface="Times New Roman" panose="02020603050405020304" pitchFamily="18" charset="0"/>
                <a:cs typeface="Times New Roman" panose="02020603050405020304" pitchFamily="18" charset="0"/>
              </a:rPr>
              <a:t>JDBC_DRIVER</a:t>
            </a: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a:t>
            </a:r>
            <a:endParaRPr lang="en-VN" sz="800">
              <a:effectLst/>
              <a:latin typeface="Calibri" panose="020F0502020204030204" pitchFamily="34" charset="0"/>
              <a:ea typeface="Calibri" panose="020F0502020204030204" pitchFamily="34" charset="0"/>
              <a:cs typeface="Times New Roman" panose="02020603050405020304" pitchFamily="18" charset="0"/>
            </a:endParaRPr>
          </a:p>
          <a:p>
            <a:pPr>
              <a:lnSpc>
                <a:spcPts val="750"/>
              </a:lnSpc>
            </a:pP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 </a:t>
            </a:r>
            <a:endParaRPr lang="en-VN" sz="800">
              <a:effectLst/>
              <a:latin typeface="Calibri" panose="020F0502020204030204" pitchFamily="34" charset="0"/>
              <a:ea typeface="Calibri" panose="020F0502020204030204" pitchFamily="34" charset="0"/>
              <a:cs typeface="Times New Roman" panose="02020603050405020304" pitchFamily="18" charset="0"/>
            </a:endParaRPr>
          </a:p>
          <a:p>
            <a:pPr>
              <a:lnSpc>
                <a:spcPts val="750"/>
              </a:lnSpc>
            </a:pP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      </a:t>
            </a:r>
            <a:r>
              <a:rPr lang="en-VN" sz="800">
                <a:solidFill>
                  <a:srgbClr val="6A9955"/>
                </a:solidFill>
                <a:effectLst/>
                <a:latin typeface="Menlo" panose="020B0609030804020204" pitchFamily="49" charset="0"/>
                <a:ea typeface="Times New Roman" panose="02020603050405020304" pitchFamily="18" charset="0"/>
                <a:cs typeface="Times New Roman" panose="02020603050405020304" pitchFamily="18" charset="0"/>
              </a:rPr>
              <a:t>// STEP 2: Open a connection</a:t>
            </a:r>
            <a:endParaRPr lang="en-VN" sz="800">
              <a:effectLst/>
              <a:latin typeface="Calibri" panose="020F0502020204030204" pitchFamily="34" charset="0"/>
              <a:ea typeface="Calibri" panose="020F0502020204030204" pitchFamily="34" charset="0"/>
              <a:cs typeface="Times New Roman" panose="02020603050405020304" pitchFamily="18" charset="0"/>
            </a:endParaRPr>
          </a:p>
          <a:p>
            <a:pPr>
              <a:lnSpc>
                <a:spcPts val="750"/>
              </a:lnSpc>
            </a:pP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      </a:t>
            </a:r>
            <a:r>
              <a:rPr lang="en-VN" sz="800">
                <a:solidFill>
                  <a:srgbClr val="4EC9B0"/>
                </a:solidFill>
                <a:effectLst/>
                <a:latin typeface="Menlo" panose="020B0609030804020204" pitchFamily="49" charset="0"/>
                <a:ea typeface="Times New Roman" panose="02020603050405020304" pitchFamily="18" charset="0"/>
                <a:cs typeface="Times New Roman" panose="02020603050405020304" pitchFamily="18" charset="0"/>
              </a:rPr>
              <a:t>System</a:t>
            </a: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a:t>
            </a:r>
            <a:r>
              <a:rPr lang="en-VN" sz="800">
                <a:solidFill>
                  <a:srgbClr val="4FC1FF"/>
                </a:solidFill>
                <a:effectLst/>
                <a:latin typeface="Menlo" panose="020B0609030804020204" pitchFamily="49" charset="0"/>
                <a:ea typeface="Times New Roman" panose="02020603050405020304" pitchFamily="18" charset="0"/>
                <a:cs typeface="Times New Roman" panose="02020603050405020304" pitchFamily="18" charset="0"/>
              </a:rPr>
              <a:t>out</a:t>
            </a: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a:t>
            </a:r>
            <a:r>
              <a:rPr lang="en-VN" sz="800">
                <a:solidFill>
                  <a:srgbClr val="DCDCAA"/>
                </a:solidFill>
                <a:effectLst/>
                <a:latin typeface="Menlo" panose="020B0609030804020204" pitchFamily="49" charset="0"/>
                <a:ea typeface="Times New Roman" panose="02020603050405020304" pitchFamily="18" charset="0"/>
                <a:cs typeface="Times New Roman" panose="02020603050405020304" pitchFamily="18" charset="0"/>
              </a:rPr>
              <a:t>println</a:t>
            </a: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a:t>
            </a:r>
            <a:r>
              <a:rPr lang="en-VN" sz="800">
                <a:solidFill>
                  <a:srgbClr val="CE9178"/>
                </a:solidFill>
                <a:effectLst/>
                <a:latin typeface="Menlo" panose="020B0609030804020204" pitchFamily="49" charset="0"/>
                <a:ea typeface="Times New Roman" panose="02020603050405020304" pitchFamily="18" charset="0"/>
                <a:cs typeface="Times New Roman" panose="02020603050405020304" pitchFamily="18" charset="0"/>
              </a:rPr>
              <a:t>"Connecting to a selected database..."</a:t>
            </a: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a:t>
            </a:r>
            <a:endParaRPr lang="en-VN" sz="800">
              <a:effectLst/>
              <a:latin typeface="Calibri" panose="020F0502020204030204" pitchFamily="34" charset="0"/>
              <a:ea typeface="Calibri" panose="020F0502020204030204" pitchFamily="34" charset="0"/>
              <a:cs typeface="Times New Roman" panose="02020603050405020304" pitchFamily="18" charset="0"/>
            </a:endParaRPr>
          </a:p>
          <a:p>
            <a:pPr>
              <a:lnSpc>
                <a:spcPts val="750"/>
              </a:lnSpc>
            </a:pP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      </a:t>
            </a:r>
            <a:r>
              <a:rPr lang="en-VN" sz="800">
                <a:solidFill>
                  <a:srgbClr val="9CDCFE"/>
                </a:solidFill>
                <a:effectLst/>
                <a:latin typeface="Menlo" panose="020B0609030804020204" pitchFamily="49" charset="0"/>
                <a:ea typeface="Times New Roman" panose="02020603050405020304" pitchFamily="18" charset="0"/>
                <a:cs typeface="Times New Roman" panose="02020603050405020304" pitchFamily="18" charset="0"/>
              </a:rPr>
              <a:t>conn</a:t>
            </a: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 = </a:t>
            </a:r>
            <a:r>
              <a:rPr lang="en-VN" sz="800">
                <a:solidFill>
                  <a:srgbClr val="4EC9B0"/>
                </a:solidFill>
                <a:effectLst/>
                <a:latin typeface="Menlo" panose="020B0609030804020204" pitchFamily="49" charset="0"/>
                <a:ea typeface="Times New Roman" panose="02020603050405020304" pitchFamily="18" charset="0"/>
                <a:cs typeface="Times New Roman" panose="02020603050405020304" pitchFamily="18" charset="0"/>
              </a:rPr>
              <a:t>DriverManager</a:t>
            </a: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a:t>
            </a:r>
            <a:r>
              <a:rPr lang="en-VN" sz="800">
                <a:solidFill>
                  <a:srgbClr val="DCDCAA"/>
                </a:solidFill>
                <a:effectLst/>
                <a:latin typeface="Menlo" panose="020B0609030804020204" pitchFamily="49" charset="0"/>
                <a:ea typeface="Times New Roman" panose="02020603050405020304" pitchFamily="18" charset="0"/>
                <a:cs typeface="Times New Roman" panose="02020603050405020304" pitchFamily="18" charset="0"/>
              </a:rPr>
              <a:t>getConnection</a:t>
            </a: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a:t>
            </a:r>
            <a:r>
              <a:rPr lang="en-VN" sz="800">
                <a:solidFill>
                  <a:srgbClr val="4FC1FF"/>
                </a:solidFill>
                <a:effectLst/>
                <a:latin typeface="Menlo" panose="020B0609030804020204" pitchFamily="49" charset="0"/>
                <a:ea typeface="Times New Roman" panose="02020603050405020304" pitchFamily="18" charset="0"/>
                <a:cs typeface="Times New Roman" panose="02020603050405020304" pitchFamily="18" charset="0"/>
              </a:rPr>
              <a:t>DB_URL</a:t>
            </a: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 </a:t>
            </a:r>
            <a:r>
              <a:rPr lang="en-VN" sz="800">
                <a:solidFill>
                  <a:srgbClr val="4FC1FF"/>
                </a:solidFill>
                <a:effectLst/>
                <a:latin typeface="Menlo" panose="020B0609030804020204" pitchFamily="49" charset="0"/>
                <a:ea typeface="Times New Roman" panose="02020603050405020304" pitchFamily="18" charset="0"/>
                <a:cs typeface="Times New Roman" panose="02020603050405020304" pitchFamily="18" charset="0"/>
              </a:rPr>
              <a:t>USER</a:t>
            </a: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 </a:t>
            </a:r>
            <a:r>
              <a:rPr lang="en-VN" sz="800">
                <a:solidFill>
                  <a:srgbClr val="4FC1FF"/>
                </a:solidFill>
                <a:effectLst/>
                <a:latin typeface="Menlo" panose="020B0609030804020204" pitchFamily="49" charset="0"/>
                <a:ea typeface="Times New Roman" panose="02020603050405020304" pitchFamily="18" charset="0"/>
                <a:cs typeface="Times New Roman" panose="02020603050405020304" pitchFamily="18" charset="0"/>
              </a:rPr>
              <a:t>PASS</a:t>
            </a: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a:t>
            </a:r>
            <a:endParaRPr lang="en-VN" sz="800">
              <a:effectLst/>
              <a:latin typeface="Calibri" panose="020F0502020204030204" pitchFamily="34" charset="0"/>
              <a:ea typeface="Calibri" panose="020F0502020204030204" pitchFamily="34" charset="0"/>
              <a:cs typeface="Times New Roman" panose="02020603050405020304" pitchFamily="18" charset="0"/>
            </a:endParaRPr>
          </a:p>
          <a:p>
            <a:pPr>
              <a:lnSpc>
                <a:spcPts val="750"/>
              </a:lnSpc>
            </a:pP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      </a:t>
            </a:r>
            <a:r>
              <a:rPr lang="en-VN" sz="800">
                <a:solidFill>
                  <a:srgbClr val="4EC9B0"/>
                </a:solidFill>
                <a:effectLst/>
                <a:latin typeface="Menlo" panose="020B0609030804020204" pitchFamily="49" charset="0"/>
                <a:ea typeface="Times New Roman" panose="02020603050405020304" pitchFamily="18" charset="0"/>
                <a:cs typeface="Times New Roman" panose="02020603050405020304" pitchFamily="18" charset="0"/>
              </a:rPr>
              <a:t>System</a:t>
            </a: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a:t>
            </a:r>
            <a:r>
              <a:rPr lang="en-VN" sz="800">
                <a:solidFill>
                  <a:srgbClr val="4FC1FF"/>
                </a:solidFill>
                <a:effectLst/>
                <a:latin typeface="Menlo" panose="020B0609030804020204" pitchFamily="49" charset="0"/>
                <a:ea typeface="Times New Roman" panose="02020603050405020304" pitchFamily="18" charset="0"/>
                <a:cs typeface="Times New Roman" panose="02020603050405020304" pitchFamily="18" charset="0"/>
              </a:rPr>
              <a:t>out</a:t>
            </a: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a:t>
            </a:r>
            <a:r>
              <a:rPr lang="en-VN" sz="800">
                <a:solidFill>
                  <a:srgbClr val="DCDCAA"/>
                </a:solidFill>
                <a:effectLst/>
                <a:latin typeface="Menlo" panose="020B0609030804020204" pitchFamily="49" charset="0"/>
                <a:ea typeface="Times New Roman" panose="02020603050405020304" pitchFamily="18" charset="0"/>
                <a:cs typeface="Times New Roman" panose="02020603050405020304" pitchFamily="18" charset="0"/>
              </a:rPr>
              <a:t>println</a:t>
            </a: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a:t>
            </a:r>
            <a:r>
              <a:rPr lang="en-VN" sz="800">
                <a:solidFill>
                  <a:srgbClr val="CE9178"/>
                </a:solidFill>
                <a:effectLst/>
                <a:latin typeface="Menlo" panose="020B0609030804020204" pitchFamily="49" charset="0"/>
                <a:ea typeface="Times New Roman" panose="02020603050405020304" pitchFamily="18" charset="0"/>
                <a:cs typeface="Times New Roman" panose="02020603050405020304" pitchFamily="18" charset="0"/>
              </a:rPr>
              <a:t>"Connected database successfully..."</a:t>
            </a: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a:t>
            </a:r>
            <a:endParaRPr lang="en-VN" sz="800">
              <a:effectLst/>
              <a:latin typeface="Calibri" panose="020F0502020204030204" pitchFamily="34" charset="0"/>
              <a:ea typeface="Calibri" panose="020F0502020204030204" pitchFamily="34" charset="0"/>
              <a:cs typeface="Times New Roman" panose="02020603050405020304" pitchFamily="18" charset="0"/>
            </a:endParaRPr>
          </a:p>
          <a:p>
            <a:pPr>
              <a:lnSpc>
                <a:spcPts val="750"/>
              </a:lnSpc>
            </a:pP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 </a:t>
            </a:r>
            <a:endParaRPr lang="en-VN" sz="800">
              <a:effectLst/>
              <a:latin typeface="Calibri" panose="020F0502020204030204" pitchFamily="34" charset="0"/>
              <a:ea typeface="Calibri" panose="020F0502020204030204" pitchFamily="34" charset="0"/>
              <a:cs typeface="Times New Roman" panose="02020603050405020304" pitchFamily="18" charset="0"/>
            </a:endParaRPr>
          </a:p>
          <a:p>
            <a:pPr>
              <a:lnSpc>
                <a:spcPts val="750"/>
              </a:lnSpc>
            </a:pP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      </a:t>
            </a:r>
            <a:r>
              <a:rPr lang="en-VN" sz="800">
                <a:solidFill>
                  <a:srgbClr val="6A9955"/>
                </a:solidFill>
                <a:effectLst/>
                <a:latin typeface="Menlo" panose="020B0609030804020204" pitchFamily="49" charset="0"/>
                <a:ea typeface="Times New Roman" panose="02020603050405020304" pitchFamily="18" charset="0"/>
                <a:cs typeface="Times New Roman" panose="02020603050405020304" pitchFamily="18" charset="0"/>
              </a:rPr>
              <a:t>// STEP 3: Execute a query</a:t>
            </a:r>
            <a:endParaRPr lang="en-VN" sz="800">
              <a:effectLst/>
              <a:latin typeface="Calibri" panose="020F0502020204030204" pitchFamily="34" charset="0"/>
              <a:ea typeface="Calibri" panose="020F0502020204030204" pitchFamily="34" charset="0"/>
              <a:cs typeface="Times New Roman" panose="02020603050405020304" pitchFamily="18" charset="0"/>
            </a:endParaRPr>
          </a:p>
          <a:p>
            <a:pPr>
              <a:lnSpc>
                <a:spcPts val="750"/>
              </a:lnSpc>
            </a:pP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      </a:t>
            </a:r>
            <a:r>
              <a:rPr lang="en-VN" sz="800">
                <a:solidFill>
                  <a:srgbClr val="9CDCFE"/>
                </a:solidFill>
                <a:effectLst/>
                <a:latin typeface="Menlo" panose="020B0609030804020204" pitchFamily="49" charset="0"/>
                <a:ea typeface="Times New Roman" panose="02020603050405020304" pitchFamily="18" charset="0"/>
                <a:cs typeface="Times New Roman" panose="02020603050405020304" pitchFamily="18" charset="0"/>
              </a:rPr>
              <a:t>stmt</a:t>
            </a: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 = </a:t>
            </a:r>
            <a:r>
              <a:rPr lang="en-VN" sz="800">
                <a:solidFill>
                  <a:srgbClr val="9CDCFE"/>
                </a:solidFill>
                <a:effectLst/>
                <a:latin typeface="Menlo" panose="020B0609030804020204" pitchFamily="49" charset="0"/>
                <a:ea typeface="Times New Roman" panose="02020603050405020304" pitchFamily="18" charset="0"/>
                <a:cs typeface="Times New Roman" panose="02020603050405020304" pitchFamily="18" charset="0"/>
              </a:rPr>
              <a:t>conn</a:t>
            </a: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a:t>
            </a:r>
            <a:r>
              <a:rPr lang="en-VN" sz="800">
                <a:solidFill>
                  <a:srgbClr val="DCDCAA"/>
                </a:solidFill>
                <a:effectLst/>
                <a:latin typeface="Menlo" panose="020B0609030804020204" pitchFamily="49" charset="0"/>
                <a:ea typeface="Times New Roman" panose="02020603050405020304" pitchFamily="18" charset="0"/>
                <a:cs typeface="Times New Roman" panose="02020603050405020304" pitchFamily="18" charset="0"/>
              </a:rPr>
              <a:t>createStatement</a:t>
            </a: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a:t>
            </a:r>
            <a:endParaRPr lang="en-VN" sz="800">
              <a:effectLst/>
              <a:latin typeface="Calibri" panose="020F0502020204030204" pitchFamily="34" charset="0"/>
              <a:ea typeface="Calibri" panose="020F0502020204030204" pitchFamily="34" charset="0"/>
              <a:cs typeface="Times New Roman" panose="02020603050405020304" pitchFamily="18" charset="0"/>
            </a:endParaRPr>
          </a:p>
          <a:p>
            <a:pPr>
              <a:lnSpc>
                <a:spcPts val="750"/>
              </a:lnSpc>
            </a:pP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      </a:t>
            </a:r>
            <a:r>
              <a:rPr lang="en-VN" sz="800">
                <a:solidFill>
                  <a:srgbClr val="4EC9B0"/>
                </a:solidFill>
                <a:effectLst/>
                <a:latin typeface="Menlo" panose="020B0609030804020204" pitchFamily="49" charset="0"/>
                <a:ea typeface="Times New Roman" panose="02020603050405020304" pitchFamily="18" charset="0"/>
                <a:cs typeface="Times New Roman" panose="02020603050405020304" pitchFamily="18" charset="0"/>
              </a:rPr>
              <a:t>String</a:t>
            </a: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 </a:t>
            </a:r>
            <a:r>
              <a:rPr lang="en-VN" sz="800">
                <a:solidFill>
                  <a:srgbClr val="9CDCFE"/>
                </a:solidFill>
                <a:effectLst/>
                <a:latin typeface="Menlo" panose="020B0609030804020204" pitchFamily="49" charset="0"/>
                <a:ea typeface="Times New Roman" panose="02020603050405020304" pitchFamily="18" charset="0"/>
                <a:cs typeface="Times New Roman" panose="02020603050405020304" pitchFamily="18" charset="0"/>
              </a:rPr>
              <a:t>sql</a:t>
            </a: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 = </a:t>
            </a:r>
            <a:r>
              <a:rPr lang="en-VN" sz="800">
                <a:solidFill>
                  <a:srgbClr val="CE9178"/>
                </a:solidFill>
                <a:effectLst/>
                <a:latin typeface="Menlo" panose="020B0609030804020204" pitchFamily="49" charset="0"/>
                <a:ea typeface="Times New Roman" panose="02020603050405020304" pitchFamily="18" charset="0"/>
                <a:cs typeface="Times New Roman" panose="02020603050405020304" pitchFamily="18" charset="0"/>
              </a:rPr>
              <a:t>"INSERT INTO Registration "</a:t>
            </a: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 + </a:t>
            </a:r>
            <a:r>
              <a:rPr lang="en-VN" sz="800">
                <a:solidFill>
                  <a:srgbClr val="CE9178"/>
                </a:solidFill>
                <a:effectLst/>
                <a:latin typeface="Menlo" panose="020B0609030804020204" pitchFamily="49" charset="0"/>
                <a:ea typeface="Times New Roman" panose="02020603050405020304" pitchFamily="18" charset="0"/>
                <a:cs typeface="Times New Roman" panose="02020603050405020304" pitchFamily="18" charset="0"/>
              </a:rPr>
              <a:t>"VALUES (100, 'Zara', 'Ali', 18)"</a:t>
            </a: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a:t>
            </a:r>
            <a:endParaRPr lang="en-VN" sz="800">
              <a:effectLst/>
              <a:latin typeface="Calibri" panose="020F0502020204030204" pitchFamily="34" charset="0"/>
              <a:ea typeface="Calibri" panose="020F0502020204030204" pitchFamily="34" charset="0"/>
              <a:cs typeface="Times New Roman" panose="02020603050405020304" pitchFamily="18" charset="0"/>
            </a:endParaRPr>
          </a:p>
          <a:p>
            <a:pPr>
              <a:lnSpc>
                <a:spcPts val="750"/>
              </a:lnSpc>
            </a:pP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 </a:t>
            </a:r>
            <a:endParaRPr lang="en-VN" sz="800">
              <a:effectLst/>
              <a:latin typeface="Calibri" panose="020F0502020204030204" pitchFamily="34" charset="0"/>
              <a:ea typeface="Calibri" panose="020F0502020204030204" pitchFamily="34" charset="0"/>
              <a:cs typeface="Times New Roman" panose="02020603050405020304" pitchFamily="18" charset="0"/>
            </a:endParaRPr>
          </a:p>
          <a:p>
            <a:pPr>
              <a:lnSpc>
                <a:spcPts val="750"/>
              </a:lnSpc>
            </a:pP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      </a:t>
            </a:r>
            <a:r>
              <a:rPr lang="en-VN" sz="800">
                <a:solidFill>
                  <a:srgbClr val="9CDCFE"/>
                </a:solidFill>
                <a:effectLst/>
                <a:latin typeface="Menlo" panose="020B0609030804020204" pitchFamily="49" charset="0"/>
                <a:ea typeface="Times New Roman" panose="02020603050405020304" pitchFamily="18" charset="0"/>
                <a:cs typeface="Times New Roman" panose="02020603050405020304" pitchFamily="18" charset="0"/>
              </a:rPr>
              <a:t>stmt</a:t>
            </a: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a:t>
            </a:r>
            <a:r>
              <a:rPr lang="en-VN" sz="800">
                <a:solidFill>
                  <a:srgbClr val="DCDCAA"/>
                </a:solidFill>
                <a:effectLst/>
                <a:latin typeface="Menlo" panose="020B0609030804020204" pitchFamily="49" charset="0"/>
                <a:ea typeface="Times New Roman" panose="02020603050405020304" pitchFamily="18" charset="0"/>
                <a:cs typeface="Times New Roman" panose="02020603050405020304" pitchFamily="18" charset="0"/>
              </a:rPr>
              <a:t>executeUpdate</a:t>
            </a: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a:t>
            </a:r>
            <a:r>
              <a:rPr lang="en-VN" sz="800">
                <a:solidFill>
                  <a:srgbClr val="9CDCFE"/>
                </a:solidFill>
                <a:effectLst/>
                <a:latin typeface="Menlo" panose="020B0609030804020204" pitchFamily="49" charset="0"/>
                <a:ea typeface="Times New Roman" panose="02020603050405020304" pitchFamily="18" charset="0"/>
                <a:cs typeface="Times New Roman" panose="02020603050405020304" pitchFamily="18" charset="0"/>
              </a:rPr>
              <a:t>sql</a:t>
            </a: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a:t>
            </a:r>
            <a:endParaRPr lang="en-VN" sz="800">
              <a:effectLst/>
              <a:latin typeface="Calibri" panose="020F0502020204030204" pitchFamily="34" charset="0"/>
              <a:ea typeface="Calibri" panose="020F0502020204030204" pitchFamily="34" charset="0"/>
              <a:cs typeface="Times New Roman" panose="02020603050405020304" pitchFamily="18" charset="0"/>
            </a:endParaRPr>
          </a:p>
          <a:p>
            <a:pPr>
              <a:lnSpc>
                <a:spcPts val="750"/>
              </a:lnSpc>
            </a:pP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      </a:t>
            </a:r>
            <a:r>
              <a:rPr lang="en-VN" sz="800">
                <a:solidFill>
                  <a:srgbClr val="9CDCFE"/>
                </a:solidFill>
                <a:effectLst/>
                <a:latin typeface="Menlo" panose="020B0609030804020204" pitchFamily="49" charset="0"/>
                <a:ea typeface="Times New Roman" panose="02020603050405020304" pitchFamily="18" charset="0"/>
                <a:cs typeface="Times New Roman" panose="02020603050405020304" pitchFamily="18" charset="0"/>
              </a:rPr>
              <a:t>sql</a:t>
            </a: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 = </a:t>
            </a:r>
            <a:r>
              <a:rPr lang="en-VN" sz="800">
                <a:solidFill>
                  <a:srgbClr val="CE9178"/>
                </a:solidFill>
                <a:effectLst/>
                <a:latin typeface="Menlo" panose="020B0609030804020204" pitchFamily="49" charset="0"/>
                <a:ea typeface="Times New Roman" panose="02020603050405020304" pitchFamily="18" charset="0"/>
                <a:cs typeface="Times New Roman" panose="02020603050405020304" pitchFamily="18" charset="0"/>
              </a:rPr>
              <a:t>"INSERT INTO Registration "</a:t>
            </a: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 + </a:t>
            </a:r>
            <a:r>
              <a:rPr lang="en-VN" sz="800">
                <a:solidFill>
                  <a:srgbClr val="CE9178"/>
                </a:solidFill>
                <a:effectLst/>
                <a:latin typeface="Menlo" panose="020B0609030804020204" pitchFamily="49" charset="0"/>
                <a:ea typeface="Times New Roman" panose="02020603050405020304" pitchFamily="18" charset="0"/>
                <a:cs typeface="Times New Roman" panose="02020603050405020304" pitchFamily="18" charset="0"/>
              </a:rPr>
              <a:t>"VALUES (101, 'Mahnaz', 'Fatma', 25)"</a:t>
            </a: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a:t>
            </a:r>
            <a:endParaRPr lang="en-VN" sz="800">
              <a:effectLst/>
              <a:latin typeface="Calibri" panose="020F0502020204030204" pitchFamily="34" charset="0"/>
              <a:ea typeface="Calibri" panose="020F0502020204030204" pitchFamily="34" charset="0"/>
              <a:cs typeface="Times New Roman" panose="02020603050405020304" pitchFamily="18" charset="0"/>
            </a:endParaRPr>
          </a:p>
          <a:p>
            <a:pPr>
              <a:lnSpc>
                <a:spcPts val="750"/>
              </a:lnSpc>
            </a:pP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 </a:t>
            </a:r>
            <a:endParaRPr lang="en-VN" sz="800">
              <a:effectLst/>
              <a:latin typeface="Calibri" panose="020F0502020204030204" pitchFamily="34" charset="0"/>
              <a:ea typeface="Calibri" panose="020F0502020204030204" pitchFamily="34" charset="0"/>
              <a:cs typeface="Times New Roman" panose="02020603050405020304" pitchFamily="18" charset="0"/>
            </a:endParaRPr>
          </a:p>
          <a:p>
            <a:pPr>
              <a:lnSpc>
                <a:spcPts val="750"/>
              </a:lnSpc>
            </a:pP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      </a:t>
            </a:r>
            <a:r>
              <a:rPr lang="en-VN" sz="800">
                <a:solidFill>
                  <a:srgbClr val="9CDCFE"/>
                </a:solidFill>
                <a:effectLst/>
                <a:latin typeface="Menlo" panose="020B0609030804020204" pitchFamily="49" charset="0"/>
                <a:ea typeface="Times New Roman" panose="02020603050405020304" pitchFamily="18" charset="0"/>
                <a:cs typeface="Times New Roman" panose="02020603050405020304" pitchFamily="18" charset="0"/>
              </a:rPr>
              <a:t>stmt</a:t>
            </a: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a:t>
            </a:r>
            <a:r>
              <a:rPr lang="en-VN" sz="800">
                <a:solidFill>
                  <a:srgbClr val="DCDCAA"/>
                </a:solidFill>
                <a:effectLst/>
                <a:latin typeface="Menlo" panose="020B0609030804020204" pitchFamily="49" charset="0"/>
                <a:ea typeface="Times New Roman" panose="02020603050405020304" pitchFamily="18" charset="0"/>
                <a:cs typeface="Times New Roman" panose="02020603050405020304" pitchFamily="18" charset="0"/>
              </a:rPr>
              <a:t>executeUpdate</a:t>
            </a: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a:t>
            </a:r>
            <a:r>
              <a:rPr lang="en-VN" sz="800">
                <a:solidFill>
                  <a:srgbClr val="9CDCFE"/>
                </a:solidFill>
                <a:effectLst/>
                <a:latin typeface="Menlo" panose="020B0609030804020204" pitchFamily="49" charset="0"/>
                <a:ea typeface="Times New Roman" panose="02020603050405020304" pitchFamily="18" charset="0"/>
                <a:cs typeface="Times New Roman" panose="02020603050405020304" pitchFamily="18" charset="0"/>
              </a:rPr>
              <a:t>sql</a:t>
            </a: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a:t>
            </a:r>
            <a:endParaRPr lang="en-VN" sz="800">
              <a:effectLst/>
              <a:latin typeface="Calibri" panose="020F0502020204030204" pitchFamily="34" charset="0"/>
              <a:ea typeface="Calibri" panose="020F0502020204030204" pitchFamily="34" charset="0"/>
              <a:cs typeface="Times New Roman" panose="02020603050405020304" pitchFamily="18" charset="0"/>
            </a:endParaRPr>
          </a:p>
          <a:p>
            <a:pPr>
              <a:lnSpc>
                <a:spcPts val="750"/>
              </a:lnSpc>
            </a:pP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      </a:t>
            </a:r>
            <a:r>
              <a:rPr lang="en-VN" sz="800">
                <a:solidFill>
                  <a:srgbClr val="9CDCFE"/>
                </a:solidFill>
                <a:effectLst/>
                <a:latin typeface="Menlo" panose="020B0609030804020204" pitchFamily="49" charset="0"/>
                <a:ea typeface="Times New Roman" panose="02020603050405020304" pitchFamily="18" charset="0"/>
                <a:cs typeface="Times New Roman" panose="02020603050405020304" pitchFamily="18" charset="0"/>
              </a:rPr>
              <a:t>sql</a:t>
            </a: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 = </a:t>
            </a:r>
            <a:r>
              <a:rPr lang="en-VN" sz="800">
                <a:solidFill>
                  <a:srgbClr val="CE9178"/>
                </a:solidFill>
                <a:effectLst/>
                <a:latin typeface="Menlo" panose="020B0609030804020204" pitchFamily="49" charset="0"/>
                <a:ea typeface="Times New Roman" panose="02020603050405020304" pitchFamily="18" charset="0"/>
                <a:cs typeface="Times New Roman" panose="02020603050405020304" pitchFamily="18" charset="0"/>
              </a:rPr>
              <a:t>"INSERT INTO Registration "</a:t>
            </a: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 + </a:t>
            </a:r>
            <a:r>
              <a:rPr lang="en-VN" sz="800">
                <a:solidFill>
                  <a:srgbClr val="CE9178"/>
                </a:solidFill>
                <a:effectLst/>
                <a:latin typeface="Menlo" panose="020B0609030804020204" pitchFamily="49" charset="0"/>
                <a:ea typeface="Times New Roman" panose="02020603050405020304" pitchFamily="18" charset="0"/>
                <a:cs typeface="Times New Roman" panose="02020603050405020304" pitchFamily="18" charset="0"/>
              </a:rPr>
              <a:t>"VALUES (102, 'Zaid', 'Khan', 30)"</a:t>
            </a: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a:t>
            </a:r>
            <a:endParaRPr lang="en-VN" sz="800">
              <a:effectLst/>
              <a:latin typeface="Calibri" panose="020F0502020204030204" pitchFamily="34" charset="0"/>
              <a:ea typeface="Calibri" panose="020F0502020204030204" pitchFamily="34" charset="0"/>
              <a:cs typeface="Times New Roman" panose="02020603050405020304" pitchFamily="18" charset="0"/>
            </a:endParaRPr>
          </a:p>
          <a:p>
            <a:pPr>
              <a:lnSpc>
                <a:spcPts val="750"/>
              </a:lnSpc>
            </a:pP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 </a:t>
            </a:r>
            <a:endParaRPr lang="en-VN" sz="800">
              <a:effectLst/>
              <a:latin typeface="Calibri" panose="020F0502020204030204" pitchFamily="34" charset="0"/>
              <a:ea typeface="Calibri" panose="020F0502020204030204" pitchFamily="34" charset="0"/>
              <a:cs typeface="Times New Roman" panose="02020603050405020304" pitchFamily="18" charset="0"/>
            </a:endParaRPr>
          </a:p>
          <a:p>
            <a:pPr>
              <a:lnSpc>
                <a:spcPts val="750"/>
              </a:lnSpc>
            </a:pP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      </a:t>
            </a:r>
            <a:r>
              <a:rPr lang="en-VN" sz="800">
                <a:solidFill>
                  <a:srgbClr val="9CDCFE"/>
                </a:solidFill>
                <a:effectLst/>
                <a:latin typeface="Menlo" panose="020B0609030804020204" pitchFamily="49" charset="0"/>
                <a:ea typeface="Times New Roman" panose="02020603050405020304" pitchFamily="18" charset="0"/>
                <a:cs typeface="Times New Roman" panose="02020603050405020304" pitchFamily="18" charset="0"/>
              </a:rPr>
              <a:t>stmt</a:t>
            </a: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a:t>
            </a:r>
            <a:r>
              <a:rPr lang="en-VN" sz="800">
                <a:solidFill>
                  <a:srgbClr val="DCDCAA"/>
                </a:solidFill>
                <a:effectLst/>
                <a:latin typeface="Menlo" panose="020B0609030804020204" pitchFamily="49" charset="0"/>
                <a:ea typeface="Times New Roman" panose="02020603050405020304" pitchFamily="18" charset="0"/>
                <a:cs typeface="Times New Roman" panose="02020603050405020304" pitchFamily="18" charset="0"/>
              </a:rPr>
              <a:t>executeUpdate</a:t>
            </a: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a:t>
            </a:r>
            <a:r>
              <a:rPr lang="en-VN" sz="800">
                <a:solidFill>
                  <a:srgbClr val="9CDCFE"/>
                </a:solidFill>
                <a:effectLst/>
                <a:latin typeface="Menlo" panose="020B0609030804020204" pitchFamily="49" charset="0"/>
                <a:ea typeface="Times New Roman" panose="02020603050405020304" pitchFamily="18" charset="0"/>
                <a:cs typeface="Times New Roman" panose="02020603050405020304" pitchFamily="18" charset="0"/>
              </a:rPr>
              <a:t>sql</a:t>
            </a: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a:t>
            </a:r>
            <a:endParaRPr lang="en-VN" sz="800">
              <a:effectLst/>
              <a:latin typeface="Calibri" panose="020F0502020204030204" pitchFamily="34" charset="0"/>
              <a:ea typeface="Calibri" panose="020F0502020204030204" pitchFamily="34" charset="0"/>
              <a:cs typeface="Times New Roman" panose="02020603050405020304" pitchFamily="18" charset="0"/>
            </a:endParaRPr>
          </a:p>
          <a:p>
            <a:pPr>
              <a:lnSpc>
                <a:spcPts val="750"/>
              </a:lnSpc>
            </a:pP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      </a:t>
            </a:r>
            <a:r>
              <a:rPr lang="en-VN" sz="800">
                <a:solidFill>
                  <a:srgbClr val="9CDCFE"/>
                </a:solidFill>
                <a:effectLst/>
                <a:latin typeface="Menlo" panose="020B0609030804020204" pitchFamily="49" charset="0"/>
                <a:ea typeface="Times New Roman" panose="02020603050405020304" pitchFamily="18" charset="0"/>
                <a:cs typeface="Times New Roman" panose="02020603050405020304" pitchFamily="18" charset="0"/>
              </a:rPr>
              <a:t>sql</a:t>
            </a: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 = </a:t>
            </a:r>
            <a:r>
              <a:rPr lang="en-VN" sz="800">
                <a:solidFill>
                  <a:srgbClr val="CE9178"/>
                </a:solidFill>
                <a:effectLst/>
                <a:latin typeface="Menlo" panose="020B0609030804020204" pitchFamily="49" charset="0"/>
                <a:ea typeface="Times New Roman" panose="02020603050405020304" pitchFamily="18" charset="0"/>
                <a:cs typeface="Times New Roman" panose="02020603050405020304" pitchFamily="18" charset="0"/>
              </a:rPr>
              <a:t>"INSERT INTO Registration "</a:t>
            </a: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 + </a:t>
            </a:r>
            <a:r>
              <a:rPr lang="en-VN" sz="800">
                <a:solidFill>
                  <a:srgbClr val="CE9178"/>
                </a:solidFill>
                <a:effectLst/>
                <a:latin typeface="Menlo" panose="020B0609030804020204" pitchFamily="49" charset="0"/>
                <a:ea typeface="Times New Roman" panose="02020603050405020304" pitchFamily="18" charset="0"/>
                <a:cs typeface="Times New Roman" panose="02020603050405020304" pitchFamily="18" charset="0"/>
              </a:rPr>
              <a:t>"VALUES(103, 'Sumit', 'Mittal', 28)"</a:t>
            </a: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a:t>
            </a:r>
            <a:endParaRPr lang="en-VN" sz="800">
              <a:effectLst/>
              <a:latin typeface="Calibri" panose="020F0502020204030204" pitchFamily="34" charset="0"/>
              <a:ea typeface="Calibri" panose="020F0502020204030204" pitchFamily="34" charset="0"/>
              <a:cs typeface="Times New Roman" panose="02020603050405020304" pitchFamily="18" charset="0"/>
            </a:endParaRPr>
          </a:p>
          <a:p>
            <a:pPr>
              <a:lnSpc>
                <a:spcPts val="750"/>
              </a:lnSpc>
            </a:pP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 </a:t>
            </a:r>
            <a:endParaRPr lang="en-VN" sz="800">
              <a:effectLst/>
              <a:latin typeface="Calibri" panose="020F0502020204030204" pitchFamily="34" charset="0"/>
              <a:ea typeface="Calibri" panose="020F0502020204030204" pitchFamily="34" charset="0"/>
              <a:cs typeface="Times New Roman" panose="02020603050405020304" pitchFamily="18" charset="0"/>
            </a:endParaRPr>
          </a:p>
          <a:p>
            <a:pPr>
              <a:lnSpc>
                <a:spcPts val="750"/>
              </a:lnSpc>
            </a:pP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      </a:t>
            </a:r>
            <a:r>
              <a:rPr lang="en-VN" sz="800">
                <a:solidFill>
                  <a:srgbClr val="9CDCFE"/>
                </a:solidFill>
                <a:effectLst/>
                <a:latin typeface="Menlo" panose="020B0609030804020204" pitchFamily="49" charset="0"/>
                <a:ea typeface="Times New Roman" panose="02020603050405020304" pitchFamily="18" charset="0"/>
                <a:cs typeface="Times New Roman" panose="02020603050405020304" pitchFamily="18" charset="0"/>
              </a:rPr>
              <a:t>stmt</a:t>
            </a: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a:t>
            </a:r>
            <a:r>
              <a:rPr lang="en-VN" sz="800">
                <a:solidFill>
                  <a:srgbClr val="DCDCAA"/>
                </a:solidFill>
                <a:effectLst/>
                <a:latin typeface="Menlo" panose="020B0609030804020204" pitchFamily="49" charset="0"/>
                <a:ea typeface="Times New Roman" panose="02020603050405020304" pitchFamily="18" charset="0"/>
                <a:cs typeface="Times New Roman" panose="02020603050405020304" pitchFamily="18" charset="0"/>
              </a:rPr>
              <a:t>executeUpdate</a:t>
            </a: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a:t>
            </a:r>
            <a:r>
              <a:rPr lang="en-VN" sz="800">
                <a:solidFill>
                  <a:srgbClr val="9CDCFE"/>
                </a:solidFill>
                <a:effectLst/>
                <a:latin typeface="Menlo" panose="020B0609030804020204" pitchFamily="49" charset="0"/>
                <a:ea typeface="Times New Roman" panose="02020603050405020304" pitchFamily="18" charset="0"/>
                <a:cs typeface="Times New Roman" panose="02020603050405020304" pitchFamily="18" charset="0"/>
              </a:rPr>
              <a:t>sql</a:t>
            </a: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a:t>
            </a:r>
            <a:endParaRPr lang="en-VN" sz="800">
              <a:effectLst/>
              <a:latin typeface="Calibri" panose="020F0502020204030204" pitchFamily="34" charset="0"/>
              <a:ea typeface="Calibri" panose="020F0502020204030204" pitchFamily="34" charset="0"/>
              <a:cs typeface="Times New Roman" panose="02020603050405020304" pitchFamily="18" charset="0"/>
            </a:endParaRPr>
          </a:p>
          <a:p>
            <a:pPr>
              <a:lnSpc>
                <a:spcPts val="750"/>
              </a:lnSpc>
            </a:pP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      </a:t>
            </a:r>
            <a:r>
              <a:rPr lang="en-VN" sz="800">
                <a:solidFill>
                  <a:srgbClr val="4EC9B0"/>
                </a:solidFill>
                <a:effectLst/>
                <a:latin typeface="Menlo" panose="020B0609030804020204" pitchFamily="49" charset="0"/>
                <a:ea typeface="Times New Roman" panose="02020603050405020304" pitchFamily="18" charset="0"/>
                <a:cs typeface="Times New Roman" panose="02020603050405020304" pitchFamily="18" charset="0"/>
              </a:rPr>
              <a:t>System</a:t>
            </a: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a:t>
            </a:r>
            <a:r>
              <a:rPr lang="en-VN" sz="800">
                <a:solidFill>
                  <a:srgbClr val="4FC1FF"/>
                </a:solidFill>
                <a:effectLst/>
                <a:latin typeface="Menlo" panose="020B0609030804020204" pitchFamily="49" charset="0"/>
                <a:ea typeface="Times New Roman" panose="02020603050405020304" pitchFamily="18" charset="0"/>
                <a:cs typeface="Times New Roman" panose="02020603050405020304" pitchFamily="18" charset="0"/>
              </a:rPr>
              <a:t>out</a:t>
            </a: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a:t>
            </a:r>
            <a:r>
              <a:rPr lang="en-VN" sz="800">
                <a:solidFill>
                  <a:srgbClr val="DCDCAA"/>
                </a:solidFill>
                <a:effectLst/>
                <a:latin typeface="Menlo" panose="020B0609030804020204" pitchFamily="49" charset="0"/>
                <a:ea typeface="Times New Roman" panose="02020603050405020304" pitchFamily="18" charset="0"/>
                <a:cs typeface="Times New Roman" panose="02020603050405020304" pitchFamily="18" charset="0"/>
              </a:rPr>
              <a:t>println</a:t>
            </a: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a:t>
            </a:r>
            <a:r>
              <a:rPr lang="en-VN" sz="800">
                <a:solidFill>
                  <a:srgbClr val="CE9178"/>
                </a:solidFill>
                <a:effectLst/>
                <a:latin typeface="Menlo" panose="020B0609030804020204" pitchFamily="49" charset="0"/>
                <a:ea typeface="Times New Roman" panose="02020603050405020304" pitchFamily="18" charset="0"/>
                <a:cs typeface="Times New Roman" panose="02020603050405020304" pitchFamily="18" charset="0"/>
              </a:rPr>
              <a:t>"Inserted records into the table..."</a:t>
            </a: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a:t>
            </a:r>
            <a:endParaRPr lang="en-VN" sz="800">
              <a:effectLst/>
              <a:latin typeface="Calibri" panose="020F0502020204030204" pitchFamily="34" charset="0"/>
              <a:ea typeface="Calibri" panose="020F0502020204030204" pitchFamily="34" charset="0"/>
              <a:cs typeface="Times New Roman" panose="02020603050405020304" pitchFamily="18" charset="0"/>
            </a:endParaRPr>
          </a:p>
          <a:p>
            <a:pPr>
              <a:lnSpc>
                <a:spcPts val="750"/>
              </a:lnSpc>
            </a:pP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 </a:t>
            </a:r>
            <a:endParaRPr lang="en-VN" sz="800">
              <a:effectLst/>
              <a:latin typeface="Calibri" panose="020F0502020204030204" pitchFamily="34" charset="0"/>
              <a:ea typeface="Calibri" panose="020F0502020204030204" pitchFamily="34" charset="0"/>
              <a:cs typeface="Times New Roman" panose="02020603050405020304" pitchFamily="18" charset="0"/>
            </a:endParaRPr>
          </a:p>
          <a:p>
            <a:pPr>
              <a:lnSpc>
                <a:spcPts val="750"/>
              </a:lnSpc>
            </a:pP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      </a:t>
            </a:r>
            <a:r>
              <a:rPr lang="en-VN" sz="800">
                <a:solidFill>
                  <a:srgbClr val="6A9955"/>
                </a:solidFill>
                <a:effectLst/>
                <a:latin typeface="Menlo" panose="020B0609030804020204" pitchFamily="49" charset="0"/>
                <a:ea typeface="Times New Roman" panose="02020603050405020304" pitchFamily="18" charset="0"/>
                <a:cs typeface="Times New Roman" panose="02020603050405020304" pitchFamily="18" charset="0"/>
              </a:rPr>
              <a:t>// STEP 4: Clean-up environment</a:t>
            </a:r>
            <a:endParaRPr lang="en-VN" sz="800">
              <a:effectLst/>
              <a:latin typeface="Calibri" panose="020F0502020204030204" pitchFamily="34" charset="0"/>
              <a:ea typeface="Calibri" panose="020F0502020204030204" pitchFamily="34" charset="0"/>
              <a:cs typeface="Times New Roman" panose="02020603050405020304" pitchFamily="18" charset="0"/>
            </a:endParaRPr>
          </a:p>
          <a:p>
            <a:pPr>
              <a:lnSpc>
                <a:spcPts val="750"/>
              </a:lnSpc>
            </a:pP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      </a:t>
            </a:r>
            <a:r>
              <a:rPr lang="en-VN" sz="800">
                <a:solidFill>
                  <a:srgbClr val="9CDCFE"/>
                </a:solidFill>
                <a:effectLst/>
                <a:latin typeface="Menlo" panose="020B0609030804020204" pitchFamily="49" charset="0"/>
                <a:ea typeface="Times New Roman" panose="02020603050405020304" pitchFamily="18" charset="0"/>
                <a:cs typeface="Times New Roman" panose="02020603050405020304" pitchFamily="18" charset="0"/>
              </a:rPr>
              <a:t>stmt</a:t>
            </a: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a:t>
            </a:r>
            <a:r>
              <a:rPr lang="en-VN" sz="800">
                <a:solidFill>
                  <a:srgbClr val="DCDCAA"/>
                </a:solidFill>
                <a:effectLst/>
                <a:latin typeface="Menlo" panose="020B0609030804020204" pitchFamily="49" charset="0"/>
                <a:ea typeface="Times New Roman" panose="02020603050405020304" pitchFamily="18" charset="0"/>
                <a:cs typeface="Times New Roman" panose="02020603050405020304" pitchFamily="18" charset="0"/>
              </a:rPr>
              <a:t>close</a:t>
            </a: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a:t>
            </a:r>
            <a:endParaRPr lang="en-VN" sz="800">
              <a:effectLst/>
              <a:latin typeface="Calibri" panose="020F0502020204030204" pitchFamily="34" charset="0"/>
              <a:ea typeface="Calibri" panose="020F0502020204030204" pitchFamily="34" charset="0"/>
              <a:cs typeface="Times New Roman" panose="02020603050405020304" pitchFamily="18" charset="0"/>
            </a:endParaRPr>
          </a:p>
          <a:p>
            <a:pPr>
              <a:lnSpc>
                <a:spcPts val="750"/>
              </a:lnSpc>
            </a:pP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      </a:t>
            </a:r>
            <a:r>
              <a:rPr lang="en-VN" sz="800">
                <a:solidFill>
                  <a:srgbClr val="9CDCFE"/>
                </a:solidFill>
                <a:effectLst/>
                <a:latin typeface="Menlo" panose="020B0609030804020204" pitchFamily="49" charset="0"/>
                <a:ea typeface="Times New Roman" panose="02020603050405020304" pitchFamily="18" charset="0"/>
                <a:cs typeface="Times New Roman" panose="02020603050405020304" pitchFamily="18" charset="0"/>
              </a:rPr>
              <a:t>conn</a:t>
            </a: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a:t>
            </a:r>
            <a:r>
              <a:rPr lang="en-VN" sz="800">
                <a:solidFill>
                  <a:srgbClr val="DCDCAA"/>
                </a:solidFill>
                <a:effectLst/>
                <a:latin typeface="Menlo" panose="020B0609030804020204" pitchFamily="49" charset="0"/>
                <a:ea typeface="Times New Roman" panose="02020603050405020304" pitchFamily="18" charset="0"/>
                <a:cs typeface="Times New Roman" panose="02020603050405020304" pitchFamily="18" charset="0"/>
              </a:rPr>
              <a:t>close</a:t>
            </a: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a:t>
            </a:r>
            <a:endParaRPr lang="en-VN" sz="800">
              <a:effectLst/>
              <a:latin typeface="Calibri" panose="020F0502020204030204" pitchFamily="34" charset="0"/>
              <a:ea typeface="Calibri" panose="020F0502020204030204" pitchFamily="34" charset="0"/>
              <a:cs typeface="Times New Roman" panose="02020603050405020304" pitchFamily="18" charset="0"/>
            </a:endParaRPr>
          </a:p>
          <a:p>
            <a:pPr>
              <a:lnSpc>
                <a:spcPts val="750"/>
              </a:lnSpc>
            </a:pP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    } </a:t>
            </a:r>
            <a:r>
              <a:rPr lang="en-VN" sz="800">
                <a:solidFill>
                  <a:srgbClr val="C586C0"/>
                </a:solidFill>
                <a:effectLst/>
                <a:latin typeface="Menlo" panose="020B0609030804020204" pitchFamily="49" charset="0"/>
                <a:ea typeface="Times New Roman" panose="02020603050405020304" pitchFamily="18" charset="0"/>
                <a:cs typeface="Times New Roman" panose="02020603050405020304" pitchFamily="18" charset="0"/>
              </a:rPr>
              <a:t>catch</a:t>
            </a: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 (</a:t>
            </a:r>
            <a:r>
              <a:rPr lang="en-VN" sz="800">
                <a:solidFill>
                  <a:srgbClr val="4EC9B0"/>
                </a:solidFill>
                <a:effectLst/>
                <a:latin typeface="Menlo" panose="020B0609030804020204" pitchFamily="49" charset="0"/>
                <a:ea typeface="Times New Roman" panose="02020603050405020304" pitchFamily="18" charset="0"/>
                <a:cs typeface="Times New Roman" panose="02020603050405020304" pitchFamily="18" charset="0"/>
              </a:rPr>
              <a:t>SQLException</a:t>
            </a: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 </a:t>
            </a:r>
            <a:r>
              <a:rPr lang="en-VN" sz="800">
                <a:solidFill>
                  <a:srgbClr val="9CDCFE"/>
                </a:solidFill>
                <a:effectLst/>
                <a:latin typeface="Menlo" panose="020B0609030804020204" pitchFamily="49" charset="0"/>
                <a:ea typeface="Times New Roman" panose="02020603050405020304" pitchFamily="18" charset="0"/>
                <a:cs typeface="Times New Roman" panose="02020603050405020304" pitchFamily="18" charset="0"/>
              </a:rPr>
              <a:t>se</a:t>
            </a: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 {</a:t>
            </a:r>
            <a:endParaRPr lang="en-VN" sz="800">
              <a:effectLst/>
              <a:latin typeface="Calibri" panose="020F0502020204030204" pitchFamily="34" charset="0"/>
              <a:ea typeface="Calibri" panose="020F0502020204030204" pitchFamily="34" charset="0"/>
              <a:cs typeface="Times New Roman" panose="02020603050405020304" pitchFamily="18" charset="0"/>
            </a:endParaRPr>
          </a:p>
          <a:p>
            <a:pPr>
              <a:lnSpc>
                <a:spcPts val="750"/>
              </a:lnSpc>
            </a:pP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      </a:t>
            </a:r>
            <a:r>
              <a:rPr lang="en-VN" sz="800">
                <a:solidFill>
                  <a:srgbClr val="6A9955"/>
                </a:solidFill>
                <a:effectLst/>
                <a:latin typeface="Menlo" panose="020B0609030804020204" pitchFamily="49" charset="0"/>
                <a:ea typeface="Times New Roman" panose="02020603050405020304" pitchFamily="18" charset="0"/>
                <a:cs typeface="Times New Roman" panose="02020603050405020304" pitchFamily="18" charset="0"/>
              </a:rPr>
              <a:t>// Handle errors for JDBC</a:t>
            </a:r>
            <a:endParaRPr lang="en-VN" sz="800">
              <a:effectLst/>
              <a:latin typeface="Calibri" panose="020F0502020204030204" pitchFamily="34" charset="0"/>
              <a:ea typeface="Calibri" panose="020F0502020204030204" pitchFamily="34" charset="0"/>
              <a:cs typeface="Times New Roman" panose="02020603050405020304" pitchFamily="18" charset="0"/>
            </a:endParaRPr>
          </a:p>
          <a:p>
            <a:pPr>
              <a:lnSpc>
                <a:spcPts val="750"/>
              </a:lnSpc>
            </a:pP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      </a:t>
            </a:r>
            <a:r>
              <a:rPr lang="en-VN" sz="800">
                <a:solidFill>
                  <a:srgbClr val="9CDCFE"/>
                </a:solidFill>
                <a:effectLst/>
                <a:latin typeface="Menlo" panose="020B0609030804020204" pitchFamily="49" charset="0"/>
                <a:ea typeface="Times New Roman" panose="02020603050405020304" pitchFamily="18" charset="0"/>
                <a:cs typeface="Times New Roman" panose="02020603050405020304" pitchFamily="18" charset="0"/>
              </a:rPr>
              <a:t>se</a:t>
            </a: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a:t>
            </a:r>
            <a:r>
              <a:rPr lang="en-VN" sz="800">
                <a:solidFill>
                  <a:srgbClr val="DCDCAA"/>
                </a:solidFill>
                <a:effectLst/>
                <a:latin typeface="Menlo" panose="020B0609030804020204" pitchFamily="49" charset="0"/>
                <a:ea typeface="Times New Roman" panose="02020603050405020304" pitchFamily="18" charset="0"/>
                <a:cs typeface="Times New Roman" panose="02020603050405020304" pitchFamily="18" charset="0"/>
              </a:rPr>
              <a:t>printStackTrace</a:t>
            </a: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a:t>
            </a:r>
            <a:endParaRPr lang="en-VN" sz="800">
              <a:effectLst/>
              <a:latin typeface="Calibri" panose="020F0502020204030204" pitchFamily="34" charset="0"/>
              <a:ea typeface="Calibri" panose="020F0502020204030204" pitchFamily="34" charset="0"/>
              <a:cs typeface="Times New Roman" panose="02020603050405020304" pitchFamily="18" charset="0"/>
            </a:endParaRPr>
          </a:p>
          <a:p>
            <a:pPr>
              <a:lnSpc>
                <a:spcPts val="750"/>
              </a:lnSpc>
            </a:pP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    } </a:t>
            </a:r>
            <a:r>
              <a:rPr lang="en-VN" sz="800">
                <a:solidFill>
                  <a:srgbClr val="C586C0"/>
                </a:solidFill>
                <a:effectLst/>
                <a:latin typeface="Menlo" panose="020B0609030804020204" pitchFamily="49" charset="0"/>
                <a:ea typeface="Times New Roman" panose="02020603050405020304" pitchFamily="18" charset="0"/>
                <a:cs typeface="Times New Roman" panose="02020603050405020304" pitchFamily="18" charset="0"/>
              </a:rPr>
              <a:t>catch</a:t>
            </a: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 (</a:t>
            </a:r>
            <a:r>
              <a:rPr lang="en-VN" sz="800">
                <a:solidFill>
                  <a:srgbClr val="4EC9B0"/>
                </a:solidFill>
                <a:effectLst/>
                <a:latin typeface="Menlo" panose="020B0609030804020204" pitchFamily="49" charset="0"/>
                <a:ea typeface="Times New Roman" panose="02020603050405020304" pitchFamily="18" charset="0"/>
                <a:cs typeface="Times New Roman" panose="02020603050405020304" pitchFamily="18" charset="0"/>
              </a:rPr>
              <a:t>Exception</a:t>
            </a: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 </a:t>
            </a:r>
            <a:r>
              <a:rPr lang="en-VN" sz="800">
                <a:solidFill>
                  <a:srgbClr val="9CDCFE"/>
                </a:solidFill>
                <a:effectLst/>
                <a:latin typeface="Menlo" panose="020B0609030804020204" pitchFamily="49" charset="0"/>
                <a:ea typeface="Times New Roman" panose="02020603050405020304" pitchFamily="18" charset="0"/>
                <a:cs typeface="Times New Roman" panose="02020603050405020304" pitchFamily="18" charset="0"/>
              </a:rPr>
              <a:t>e</a:t>
            </a: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 {</a:t>
            </a:r>
            <a:endParaRPr lang="en-VN" sz="800">
              <a:effectLst/>
              <a:latin typeface="Calibri" panose="020F0502020204030204" pitchFamily="34" charset="0"/>
              <a:ea typeface="Calibri" panose="020F0502020204030204" pitchFamily="34" charset="0"/>
              <a:cs typeface="Times New Roman" panose="02020603050405020304" pitchFamily="18" charset="0"/>
            </a:endParaRPr>
          </a:p>
          <a:p>
            <a:pPr>
              <a:lnSpc>
                <a:spcPts val="750"/>
              </a:lnSpc>
            </a:pP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      </a:t>
            </a:r>
            <a:r>
              <a:rPr lang="en-VN" sz="800">
                <a:solidFill>
                  <a:srgbClr val="6A9955"/>
                </a:solidFill>
                <a:effectLst/>
                <a:latin typeface="Menlo" panose="020B0609030804020204" pitchFamily="49" charset="0"/>
                <a:ea typeface="Times New Roman" panose="02020603050405020304" pitchFamily="18" charset="0"/>
                <a:cs typeface="Times New Roman" panose="02020603050405020304" pitchFamily="18" charset="0"/>
              </a:rPr>
              <a:t>// Handle errors for Class.forName</a:t>
            </a:r>
            <a:endParaRPr lang="en-VN" sz="800">
              <a:effectLst/>
              <a:latin typeface="Calibri" panose="020F0502020204030204" pitchFamily="34" charset="0"/>
              <a:ea typeface="Calibri" panose="020F0502020204030204" pitchFamily="34" charset="0"/>
              <a:cs typeface="Times New Roman" panose="02020603050405020304" pitchFamily="18" charset="0"/>
            </a:endParaRPr>
          </a:p>
          <a:p>
            <a:pPr>
              <a:lnSpc>
                <a:spcPts val="750"/>
              </a:lnSpc>
            </a:pP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      </a:t>
            </a:r>
            <a:r>
              <a:rPr lang="en-VN" sz="800">
                <a:solidFill>
                  <a:srgbClr val="9CDCFE"/>
                </a:solidFill>
                <a:effectLst/>
                <a:latin typeface="Menlo" panose="020B0609030804020204" pitchFamily="49" charset="0"/>
                <a:ea typeface="Times New Roman" panose="02020603050405020304" pitchFamily="18" charset="0"/>
                <a:cs typeface="Times New Roman" panose="02020603050405020304" pitchFamily="18" charset="0"/>
              </a:rPr>
              <a:t>e</a:t>
            </a: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a:t>
            </a:r>
            <a:r>
              <a:rPr lang="en-VN" sz="800">
                <a:solidFill>
                  <a:srgbClr val="DCDCAA"/>
                </a:solidFill>
                <a:effectLst/>
                <a:latin typeface="Menlo" panose="020B0609030804020204" pitchFamily="49" charset="0"/>
                <a:ea typeface="Times New Roman" panose="02020603050405020304" pitchFamily="18" charset="0"/>
                <a:cs typeface="Times New Roman" panose="02020603050405020304" pitchFamily="18" charset="0"/>
              </a:rPr>
              <a:t>printStackTrace</a:t>
            </a: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a:t>
            </a:r>
            <a:endParaRPr lang="en-VN" sz="800">
              <a:effectLst/>
              <a:latin typeface="Calibri" panose="020F0502020204030204" pitchFamily="34" charset="0"/>
              <a:ea typeface="Calibri" panose="020F0502020204030204" pitchFamily="34" charset="0"/>
              <a:cs typeface="Times New Roman" panose="02020603050405020304" pitchFamily="18" charset="0"/>
            </a:endParaRPr>
          </a:p>
          <a:p>
            <a:pPr>
              <a:lnSpc>
                <a:spcPts val="750"/>
              </a:lnSpc>
            </a:pP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    } </a:t>
            </a:r>
            <a:r>
              <a:rPr lang="en-VN" sz="800">
                <a:solidFill>
                  <a:srgbClr val="C586C0"/>
                </a:solidFill>
                <a:effectLst/>
                <a:latin typeface="Menlo" panose="020B0609030804020204" pitchFamily="49" charset="0"/>
                <a:ea typeface="Times New Roman" panose="02020603050405020304" pitchFamily="18" charset="0"/>
                <a:cs typeface="Times New Roman" panose="02020603050405020304" pitchFamily="18" charset="0"/>
              </a:rPr>
              <a:t>finally</a:t>
            </a: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 {</a:t>
            </a:r>
            <a:endParaRPr lang="en-VN" sz="800">
              <a:effectLst/>
              <a:latin typeface="Calibri" panose="020F0502020204030204" pitchFamily="34" charset="0"/>
              <a:ea typeface="Calibri" panose="020F0502020204030204" pitchFamily="34" charset="0"/>
              <a:cs typeface="Times New Roman" panose="02020603050405020304" pitchFamily="18" charset="0"/>
            </a:endParaRPr>
          </a:p>
          <a:p>
            <a:pPr>
              <a:lnSpc>
                <a:spcPts val="750"/>
              </a:lnSpc>
            </a:pP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      </a:t>
            </a:r>
            <a:r>
              <a:rPr lang="en-VN" sz="800">
                <a:solidFill>
                  <a:srgbClr val="6A9955"/>
                </a:solidFill>
                <a:effectLst/>
                <a:latin typeface="Menlo" panose="020B0609030804020204" pitchFamily="49" charset="0"/>
                <a:ea typeface="Times New Roman" panose="02020603050405020304" pitchFamily="18" charset="0"/>
                <a:cs typeface="Times New Roman" panose="02020603050405020304" pitchFamily="18" charset="0"/>
              </a:rPr>
              <a:t>// finally block used to close resources</a:t>
            </a:r>
            <a:endParaRPr lang="en-VN" sz="800">
              <a:effectLst/>
              <a:latin typeface="Calibri" panose="020F0502020204030204" pitchFamily="34" charset="0"/>
              <a:ea typeface="Calibri" panose="020F0502020204030204" pitchFamily="34" charset="0"/>
              <a:cs typeface="Times New Roman" panose="02020603050405020304" pitchFamily="18" charset="0"/>
            </a:endParaRPr>
          </a:p>
          <a:p>
            <a:pPr>
              <a:lnSpc>
                <a:spcPts val="750"/>
              </a:lnSpc>
            </a:pP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      </a:t>
            </a:r>
            <a:r>
              <a:rPr lang="en-VN" sz="800">
                <a:solidFill>
                  <a:srgbClr val="C586C0"/>
                </a:solidFill>
                <a:effectLst/>
                <a:latin typeface="Menlo" panose="020B0609030804020204" pitchFamily="49" charset="0"/>
                <a:ea typeface="Times New Roman" panose="02020603050405020304" pitchFamily="18" charset="0"/>
                <a:cs typeface="Times New Roman" panose="02020603050405020304" pitchFamily="18" charset="0"/>
              </a:rPr>
              <a:t>try</a:t>
            </a: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 {</a:t>
            </a:r>
            <a:endParaRPr lang="en-VN" sz="800">
              <a:effectLst/>
              <a:latin typeface="Calibri" panose="020F0502020204030204" pitchFamily="34" charset="0"/>
              <a:ea typeface="Calibri" panose="020F0502020204030204" pitchFamily="34" charset="0"/>
              <a:cs typeface="Times New Roman" panose="02020603050405020304" pitchFamily="18" charset="0"/>
            </a:endParaRPr>
          </a:p>
          <a:p>
            <a:pPr>
              <a:lnSpc>
                <a:spcPts val="750"/>
              </a:lnSpc>
            </a:pP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        </a:t>
            </a:r>
            <a:r>
              <a:rPr lang="en-VN" sz="800">
                <a:solidFill>
                  <a:srgbClr val="C586C0"/>
                </a:solidFill>
                <a:effectLst/>
                <a:latin typeface="Menlo" panose="020B0609030804020204" pitchFamily="49" charset="0"/>
                <a:ea typeface="Times New Roman" panose="02020603050405020304" pitchFamily="18" charset="0"/>
                <a:cs typeface="Times New Roman" panose="02020603050405020304" pitchFamily="18" charset="0"/>
              </a:rPr>
              <a:t>if</a:t>
            </a: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 (</a:t>
            </a:r>
            <a:r>
              <a:rPr lang="en-VN" sz="800">
                <a:solidFill>
                  <a:srgbClr val="9CDCFE"/>
                </a:solidFill>
                <a:effectLst/>
                <a:latin typeface="Menlo" panose="020B0609030804020204" pitchFamily="49" charset="0"/>
                <a:ea typeface="Times New Roman" panose="02020603050405020304" pitchFamily="18" charset="0"/>
                <a:cs typeface="Times New Roman" panose="02020603050405020304" pitchFamily="18" charset="0"/>
              </a:rPr>
              <a:t>stmt</a:t>
            </a: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 != </a:t>
            </a:r>
            <a:r>
              <a:rPr lang="en-VN" sz="800">
                <a:solidFill>
                  <a:srgbClr val="569CD6"/>
                </a:solidFill>
                <a:effectLst/>
                <a:latin typeface="Menlo" panose="020B0609030804020204" pitchFamily="49" charset="0"/>
                <a:ea typeface="Times New Roman" panose="02020603050405020304" pitchFamily="18" charset="0"/>
                <a:cs typeface="Times New Roman" panose="02020603050405020304" pitchFamily="18" charset="0"/>
              </a:rPr>
              <a:t>null</a:t>
            </a: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a:t>
            </a:r>
            <a:endParaRPr lang="en-VN" sz="800">
              <a:effectLst/>
              <a:latin typeface="Calibri" panose="020F0502020204030204" pitchFamily="34" charset="0"/>
              <a:ea typeface="Calibri" panose="020F0502020204030204" pitchFamily="34" charset="0"/>
              <a:cs typeface="Times New Roman" panose="02020603050405020304" pitchFamily="18" charset="0"/>
            </a:endParaRPr>
          </a:p>
          <a:p>
            <a:pPr>
              <a:lnSpc>
                <a:spcPts val="750"/>
              </a:lnSpc>
            </a:pP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          </a:t>
            </a:r>
            <a:r>
              <a:rPr lang="en-VN" sz="800">
                <a:solidFill>
                  <a:srgbClr val="9CDCFE"/>
                </a:solidFill>
                <a:effectLst/>
                <a:latin typeface="Menlo" panose="020B0609030804020204" pitchFamily="49" charset="0"/>
                <a:ea typeface="Times New Roman" panose="02020603050405020304" pitchFamily="18" charset="0"/>
                <a:cs typeface="Times New Roman" panose="02020603050405020304" pitchFamily="18" charset="0"/>
              </a:rPr>
              <a:t>stmt</a:t>
            </a: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a:t>
            </a:r>
            <a:r>
              <a:rPr lang="en-VN" sz="800">
                <a:solidFill>
                  <a:srgbClr val="DCDCAA"/>
                </a:solidFill>
                <a:effectLst/>
                <a:latin typeface="Menlo" panose="020B0609030804020204" pitchFamily="49" charset="0"/>
                <a:ea typeface="Times New Roman" panose="02020603050405020304" pitchFamily="18" charset="0"/>
                <a:cs typeface="Times New Roman" panose="02020603050405020304" pitchFamily="18" charset="0"/>
              </a:rPr>
              <a:t>close</a:t>
            </a: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a:t>
            </a:r>
            <a:endParaRPr lang="en-VN" sz="800">
              <a:effectLst/>
              <a:latin typeface="Calibri" panose="020F0502020204030204" pitchFamily="34" charset="0"/>
              <a:ea typeface="Calibri" panose="020F0502020204030204" pitchFamily="34" charset="0"/>
              <a:cs typeface="Times New Roman" panose="02020603050405020304" pitchFamily="18" charset="0"/>
            </a:endParaRPr>
          </a:p>
          <a:p>
            <a:pPr>
              <a:lnSpc>
                <a:spcPts val="750"/>
              </a:lnSpc>
            </a:pP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      } </a:t>
            </a:r>
            <a:r>
              <a:rPr lang="en-VN" sz="800">
                <a:solidFill>
                  <a:srgbClr val="C586C0"/>
                </a:solidFill>
                <a:effectLst/>
                <a:latin typeface="Menlo" panose="020B0609030804020204" pitchFamily="49" charset="0"/>
                <a:ea typeface="Times New Roman" panose="02020603050405020304" pitchFamily="18" charset="0"/>
                <a:cs typeface="Times New Roman" panose="02020603050405020304" pitchFamily="18" charset="0"/>
              </a:rPr>
              <a:t>catch</a:t>
            </a: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 (</a:t>
            </a:r>
            <a:r>
              <a:rPr lang="en-VN" sz="800">
                <a:solidFill>
                  <a:srgbClr val="4EC9B0"/>
                </a:solidFill>
                <a:effectLst/>
                <a:latin typeface="Menlo" panose="020B0609030804020204" pitchFamily="49" charset="0"/>
                <a:ea typeface="Times New Roman" panose="02020603050405020304" pitchFamily="18" charset="0"/>
                <a:cs typeface="Times New Roman" panose="02020603050405020304" pitchFamily="18" charset="0"/>
              </a:rPr>
              <a:t>SQLException</a:t>
            </a: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 </a:t>
            </a:r>
            <a:r>
              <a:rPr lang="en-VN" sz="800">
                <a:solidFill>
                  <a:srgbClr val="9CDCFE"/>
                </a:solidFill>
                <a:effectLst/>
                <a:latin typeface="Menlo" panose="020B0609030804020204" pitchFamily="49" charset="0"/>
                <a:ea typeface="Times New Roman" panose="02020603050405020304" pitchFamily="18" charset="0"/>
                <a:cs typeface="Times New Roman" panose="02020603050405020304" pitchFamily="18" charset="0"/>
              </a:rPr>
              <a:t>se2</a:t>
            </a: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 {</a:t>
            </a:r>
            <a:endParaRPr lang="en-VN" sz="800">
              <a:effectLst/>
              <a:latin typeface="Calibri" panose="020F0502020204030204" pitchFamily="34" charset="0"/>
              <a:ea typeface="Calibri" panose="020F0502020204030204" pitchFamily="34" charset="0"/>
              <a:cs typeface="Times New Roman" panose="02020603050405020304" pitchFamily="18" charset="0"/>
            </a:endParaRPr>
          </a:p>
          <a:p>
            <a:pPr>
              <a:lnSpc>
                <a:spcPts val="750"/>
              </a:lnSpc>
            </a:pP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      } </a:t>
            </a:r>
            <a:r>
              <a:rPr lang="en-VN" sz="800">
                <a:solidFill>
                  <a:srgbClr val="6A9955"/>
                </a:solidFill>
                <a:effectLst/>
                <a:latin typeface="Menlo" panose="020B0609030804020204" pitchFamily="49" charset="0"/>
                <a:ea typeface="Times New Roman" panose="02020603050405020304" pitchFamily="18" charset="0"/>
                <a:cs typeface="Times New Roman" panose="02020603050405020304" pitchFamily="18" charset="0"/>
              </a:rPr>
              <a:t>// nothing we can do</a:t>
            </a:r>
            <a:endParaRPr lang="en-VN" sz="800">
              <a:effectLst/>
              <a:latin typeface="Calibri" panose="020F0502020204030204" pitchFamily="34" charset="0"/>
              <a:ea typeface="Calibri" panose="020F0502020204030204" pitchFamily="34" charset="0"/>
              <a:cs typeface="Times New Roman" panose="02020603050405020304" pitchFamily="18" charset="0"/>
            </a:endParaRPr>
          </a:p>
          <a:p>
            <a:pPr>
              <a:lnSpc>
                <a:spcPts val="750"/>
              </a:lnSpc>
            </a:pP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      </a:t>
            </a:r>
            <a:r>
              <a:rPr lang="en-VN" sz="800">
                <a:solidFill>
                  <a:srgbClr val="C586C0"/>
                </a:solidFill>
                <a:effectLst/>
                <a:latin typeface="Menlo" panose="020B0609030804020204" pitchFamily="49" charset="0"/>
                <a:ea typeface="Times New Roman" panose="02020603050405020304" pitchFamily="18" charset="0"/>
                <a:cs typeface="Times New Roman" panose="02020603050405020304" pitchFamily="18" charset="0"/>
              </a:rPr>
              <a:t>try</a:t>
            </a: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 {</a:t>
            </a:r>
            <a:endParaRPr lang="en-VN" sz="800">
              <a:effectLst/>
              <a:latin typeface="Calibri" panose="020F0502020204030204" pitchFamily="34" charset="0"/>
              <a:ea typeface="Calibri" panose="020F0502020204030204" pitchFamily="34" charset="0"/>
              <a:cs typeface="Times New Roman" panose="02020603050405020304" pitchFamily="18" charset="0"/>
            </a:endParaRPr>
          </a:p>
          <a:p>
            <a:pPr>
              <a:lnSpc>
                <a:spcPts val="750"/>
              </a:lnSpc>
            </a:pP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        </a:t>
            </a:r>
            <a:r>
              <a:rPr lang="en-VN" sz="800">
                <a:solidFill>
                  <a:srgbClr val="C586C0"/>
                </a:solidFill>
                <a:effectLst/>
                <a:latin typeface="Menlo" panose="020B0609030804020204" pitchFamily="49" charset="0"/>
                <a:ea typeface="Times New Roman" panose="02020603050405020304" pitchFamily="18" charset="0"/>
                <a:cs typeface="Times New Roman" panose="02020603050405020304" pitchFamily="18" charset="0"/>
              </a:rPr>
              <a:t>if</a:t>
            </a: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 (</a:t>
            </a:r>
            <a:r>
              <a:rPr lang="en-VN" sz="800">
                <a:solidFill>
                  <a:srgbClr val="9CDCFE"/>
                </a:solidFill>
                <a:effectLst/>
                <a:latin typeface="Menlo" panose="020B0609030804020204" pitchFamily="49" charset="0"/>
                <a:ea typeface="Times New Roman" panose="02020603050405020304" pitchFamily="18" charset="0"/>
                <a:cs typeface="Times New Roman" panose="02020603050405020304" pitchFamily="18" charset="0"/>
              </a:rPr>
              <a:t>conn</a:t>
            </a: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 != </a:t>
            </a:r>
            <a:r>
              <a:rPr lang="en-VN" sz="800">
                <a:solidFill>
                  <a:srgbClr val="569CD6"/>
                </a:solidFill>
                <a:effectLst/>
                <a:latin typeface="Menlo" panose="020B0609030804020204" pitchFamily="49" charset="0"/>
                <a:ea typeface="Times New Roman" panose="02020603050405020304" pitchFamily="18" charset="0"/>
                <a:cs typeface="Times New Roman" panose="02020603050405020304" pitchFamily="18" charset="0"/>
              </a:rPr>
              <a:t>null</a:t>
            </a: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a:t>
            </a:r>
            <a:endParaRPr lang="en-VN" sz="800">
              <a:effectLst/>
              <a:latin typeface="Calibri" panose="020F0502020204030204" pitchFamily="34" charset="0"/>
              <a:ea typeface="Calibri" panose="020F0502020204030204" pitchFamily="34" charset="0"/>
              <a:cs typeface="Times New Roman" panose="02020603050405020304" pitchFamily="18" charset="0"/>
            </a:endParaRPr>
          </a:p>
          <a:p>
            <a:pPr>
              <a:lnSpc>
                <a:spcPts val="750"/>
              </a:lnSpc>
            </a:pP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          </a:t>
            </a:r>
            <a:r>
              <a:rPr lang="en-VN" sz="800">
                <a:solidFill>
                  <a:srgbClr val="9CDCFE"/>
                </a:solidFill>
                <a:effectLst/>
                <a:latin typeface="Menlo" panose="020B0609030804020204" pitchFamily="49" charset="0"/>
                <a:ea typeface="Times New Roman" panose="02020603050405020304" pitchFamily="18" charset="0"/>
                <a:cs typeface="Times New Roman" panose="02020603050405020304" pitchFamily="18" charset="0"/>
              </a:rPr>
              <a:t>conn</a:t>
            </a: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a:t>
            </a:r>
            <a:r>
              <a:rPr lang="en-VN" sz="800">
                <a:solidFill>
                  <a:srgbClr val="DCDCAA"/>
                </a:solidFill>
                <a:effectLst/>
                <a:latin typeface="Menlo" panose="020B0609030804020204" pitchFamily="49" charset="0"/>
                <a:ea typeface="Times New Roman" panose="02020603050405020304" pitchFamily="18" charset="0"/>
                <a:cs typeface="Times New Roman" panose="02020603050405020304" pitchFamily="18" charset="0"/>
              </a:rPr>
              <a:t>close</a:t>
            </a: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a:t>
            </a:r>
            <a:endParaRPr lang="en-VN" sz="800">
              <a:effectLst/>
              <a:latin typeface="Calibri" panose="020F0502020204030204" pitchFamily="34" charset="0"/>
              <a:ea typeface="Calibri" panose="020F0502020204030204" pitchFamily="34" charset="0"/>
              <a:cs typeface="Times New Roman" panose="02020603050405020304" pitchFamily="18" charset="0"/>
            </a:endParaRPr>
          </a:p>
          <a:p>
            <a:pPr>
              <a:lnSpc>
                <a:spcPts val="750"/>
              </a:lnSpc>
            </a:pP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      } </a:t>
            </a:r>
            <a:r>
              <a:rPr lang="en-VN" sz="800">
                <a:solidFill>
                  <a:srgbClr val="C586C0"/>
                </a:solidFill>
                <a:effectLst/>
                <a:latin typeface="Menlo" panose="020B0609030804020204" pitchFamily="49" charset="0"/>
                <a:ea typeface="Times New Roman" panose="02020603050405020304" pitchFamily="18" charset="0"/>
                <a:cs typeface="Times New Roman" panose="02020603050405020304" pitchFamily="18" charset="0"/>
              </a:rPr>
              <a:t>catch</a:t>
            </a: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 (</a:t>
            </a:r>
            <a:r>
              <a:rPr lang="en-VN" sz="800">
                <a:solidFill>
                  <a:srgbClr val="4EC9B0"/>
                </a:solidFill>
                <a:effectLst/>
                <a:latin typeface="Menlo" panose="020B0609030804020204" pitchFamily="49" charset="0"/>
                <a:ea typeface="Times New Roman" panose="02020603050405020304" pitchFamily="18" charset="0"/>
                <a:cs typeface="Times New Roman" panose="02020603050405020304" pitchFamily="18" charset="0"/>
              </a:rPr>
              <a:t>SQLException</a:t>
            </a: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 </a:t>
            </a:r>
            <a:r>
              <a:rPr lang="en-VN" sz="800">
                <a:solidFill>
                  <a:srgbClr val="9CDCFE"/>
                </a:solidFill>
                <a:effectLst/>
                <a:latin typeface="Menlo" panose="020B0609030804020204" pitchFamily="49" charset="0"/>
                <a:ea typeface="Times New Roman" panose="02020603050405020304" pitchFamily="18" charset="0"/>
                <a:cs typeface="Times New Roman" panose="02020603050405020304" pitchFamily="18" charset="0"/>
              </a:rPr>
              <a:t>se</a:t>
            </a: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 {</a:t>
            </a:r>
            <a:endParaRPr lang="en-VN" sz="800">
              <a:effectLst/>
              <a:latin typeface="Calibri" panose="020F0502020204030204" pitchFamily="34" charset="0"/>
              <a:ea typeface="Calibri" panose="020F0502020204030204" pitchFamily="34" charset="0"/>
              <a:cs typeface="Times New Roman" panose="02020603050405020304" pitchFamily="18" charset="0"/>
            </a:endParaRPr>
          </a:p>
          <a:p>
            <a:pPr>
              <a:lnSpc>
                <a:spcPts val="750"/>
              </a:lnSpc>
            </a:pP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        </a:t>
            </a:r>
            <a:r>
              <a:rPr lang="en-VN" sz="800">
                <a:solidFill>
                  <a:srgbClr val="9CDCFE"/>
                </a:solidFill>
                <a:effectLst/>
                <a:latin typeface="Menlo" panose="020B0609030804020204" pitchFamily="49" charset="0"/>
                <a:ea typeface="Times New Roman" panose="02020603050405020304" pitchFamily="18" charset="0"/>
                <a:cs typeface="Times New Roman" panose="02020603050405020304" pitchFamily="18" charset="0"/>
              </a:rPr>
              <a:t>se</a:t>
            </a: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a:t>
            </a:r>
            <a:r>
              <a:rPr lang="en-VN" sz="800">
                <a:solidFill>
                  <a:srgbClr val="DCDCAA"/>
                </a:solidFill>
                <a:effectLst/>
                <a:latin typeface="Menlo" panose="020B0609030804020204" pitchFamily="49" charset="0"/>
                <a:ea typeface="Times New Roman" panose="02020603050405020304" pitchFamily="18" charset="0"/>
                <a:cs typeface="Times New Roman" panose="02020603050405020304" pitchFamily="18" charset="0"/>
              </a:rPr>
              <a:t>printStackTrace</a:t>
            </a: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a:t>
            </a:r>
            <a:endParaRPr lang="en-VN" sz="800">
              <a:effectLst/>
              <a:latin typeface="Calibri" panose="020F0502020204030204" pitchFamily="34" charset="0"/>
              <a:ea typeface="Calibri" panose="020F0502020204030204" pitchFamily="34" charset="0"/>
              <a:cs typeface="Times New Roman" panose="02020603050405020304" pitchFamily="18" charset="0"/>
            </a:endParaRPr>
          </a:p>
          <a:p>
            <a:pPr>
              <a:lnSpc>
                <a:spcPts val="750"/>
              </a:lnSpc>
            </a:pP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      } </a:t>
            </a:r>
            <a:r>
              <a:rPr lang="en-VN" sz="800">
                <a:solidFill>
                  <a:srgbClr val="6A9955"/>
                </a:solidFill>
                <a:effectLst/>
                <a:latin typeface="Menlo" panose="020B0609030804020204" pitchFamily="49" charset="0"/>
                <a:ea typeface="Times New Roman" panose="02020603050405020304" pitchFamily="18" charset="0"/>
                <a:cs typeface="Times New Roman" panose="02020603050405020304" pitchFamily="18" charset="0"/>
              </a:rPr>
              <a:t>// end finally try</a:t>
            </a:r>
            <a:endParaRPr lang="en-VN" sz="800">
              <a:effectLst/>
              <a:latin typeface="Calibri" panose="020F0502020204030204" pitchFamily="34" charset="0"/>
              <a:ea typeface="Calibri" panose="020F0502020204030204" pitchFamily="34" charset="0"/>
              <a:cs typeface="Times New Roman" panose="02020603050405020304" pitchFamily="18" charset="0"/>
            </a:endParaRPr>
          </a:p>
          <a:p>
            <a:pPr>
              <a:lnSpc>
                <a:spcPts val="750"/>
              </a:lnSpc>
            </a:pP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    } </a:t>
            </a:r>
            <a:r>
              <a:rPr lang="en-VN" sz="800">
                <a:solidFill>
                  <a:srgbClr val="6A9955"/>
                </a:solidFill>
                <a:effectLst/>
                <a:latin typeface="Menlo" panose="020B0609030804020204" pitchFamily="49" charset="0"/>
                <a:ea typeface="Times New Roman" panose="02020603050405020304" pitchFamily="18" charset="0"/>
                <a:cs typeface="Times New Roman" panose="02020603050405020304" pitchFamily="18" charset="0"/>
              </a:rPr>
              <a:t>// end try</a:t>
            </a:r>
            <a:endParaRPr lang="en-VN" sz="800">
              <a:effectLst/>
              <a:latin typeface="Calibri" panose="020F0502020204030204" pitchFamily="34" charset="0"/>
              <a:ea typeface="Calibri" panose="020F0502020204030204" pitchFamily="34" charset="0"/>
              <a:cs typeface="Times New Roman" panose="02020603050405020304" pitchFamily="18" charset="0"/>
            </a:endParaRPr>
          </a:p>
          <a:p>
            <a:pPr>
              <a:lnSpc>
                <a:spcPts val="750"/>
              </a:lnSpc>
            </a:pP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    </a:t>
            </a:r>
            <a:r>
              <a:rPr lang="en-VN" sz="800">
                <a:solidFill>
                  <a:srgbClr val="4EC9B0"/>
                </a:solidFill>
                <a:effectLst/>
                <a:latin typeface="Menlo" panose="020B0609030804020204" pitchFamily="49" charset="0"/>
                <a:ea typeface="Times New Roman" panose="02020603050405020304" pitchFamily="18" charset="0"/>
                <a:cs typeface="Times New Roman" panose="02020603050405020304" pitchFamily="18" charset="0"/>
              </a:rPr>
              <a:t>System</a:t>
            </a: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a:t>
            </a:r>
            <a:r>
              <a:rPr lang="en-VN" sz="800">
                <a:solidFill>
                  <a:srgbClr val="4FC1FF"/>
                </a:solidFill>
                <a:effectLst/>
                <a:latin typeface="Menlo" panose="020B0609030804020204" pitchFamily="49" charset="0"/>
                <a:ea typeface="Times New Roman" panose="02020603050405020304" pitchFamily="18" charset="0"/>
                <a:cs typeface="Times New Roman" panose="02020603050405020304" pitchFamily="18" charset="0"/>
              </a:rPr>
              <a:t>out</a:t>
            </a: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a:t>
            </a:r>
            <a:r>
              <a:rPr lang="en-VN" sz="800">
                <a:solidFill>
                  <a:srgbClr val="DCDCAA"/>
                </a:solidFill>
                <a:effectLst/>
                <a:latin typeface="Menlo" panose="020B0609030804020204" pitchFamily="49" charset="0"/>
                <a:ea typeface="Times New Roman" panose="02020603050405020304" pitchFamily="18" charset="0"/>
                <a:cs typeface="Times New Roman" panose="02020603050405020304" pitchFamily="18" charset="0"/>
              </a:rPr>
              <a:t>println</a:t>
            </a: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a:t>
            </a:r>
            <a:r>
              <a:rPr lang="en-VN" sz="800">
                <a:solidFill>
                  <a:srgbClr val="CE9178"/>
                </a:solidFill>
                <a:effectLst/>
                <a:latin typeface="Menlo" panose="020B0609030804020204" pitchFamily="49" charset="0"/>
                <a:ea typeface="Times New Roman" panose="02020603050405020304" pitchFamily="18" charset="0"/>
                <a:cs typeface="Times New Roman" panose="02020603050405020304" pitchFamily="18" charset="0"/>
              </a:rPr>
              <a:t>"Goodbye!"</a:t>
            </a: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a:t>
            </a:r>
            <a:endParaRPr lang="en-VN" sz="80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Picture 2">
            <a:extLst>
              <a:ext uri="{FF2B5EF4-FFF2-40B4-BE49-F238E27FC236}">
                <a16:creationId xmlns:a16="http://schemas.microsoft.com/office/drawing/2014/main" id="{17FB2C18-67D8-BC48-9818-C327F8DC3B88}"/>
              </a:ext>
            </a:extLst>
          </p:cNvPr>
          <p:cNvPicPr>
            <a:picLocks noChangeAspect="1"/>
          </p:cNvPicPr>
          <p:nvPr/>
        </p:nvPicPr>
        <p:blipFill>
          <a:blip r:embed="rId2"/>
          <a:stretch>
            <a:fillRect/>
          </a:stretch>
        </p:blipFill>
        <p:spPr>
          <a:xfrm>
            <a:off x="5652339" y="1086007"/>
            <a:ext cx="2183921" cy="1181100"/>
          </a:xfrm>
          <a:prstGeom prst="rect">
            <a:avLst/>
          </a:prstGeom>
        </p:spPr>
      </p:pic>
      <p:sp>
        <p:nvSpPr>
          <p:cNvPr id="4" name="TextBox 3">
            <a:extLst>
              <a:ext uri="{FF2B5EF4-FFF2-40B4-BE49-F238E27FC236}">
                <a16:creationId xmlns:a16="http://schemas.microsoft.com/office/drawing/2014/main" id="{5B72DE3A-6423-8949-B230-0516BFAB4503}"/>
              </a:ext>
            </a:extLst>
          </p:cNvPr>
          <p:cNvSpPr txBox="1"/>
          <p:nvPr/>
        </p:nvSpPr>
        <p:spPr>
          <a:xfrm>
            <a:off x="5561971" y="755702"/>
            <a:ext cx="3461117" cy="276999"/>
          </a:xfrm>
          <a:prstGeom prst="rect">
            <a:avLst/>
          </a:prstGeom>
          <a:noFill/>
        </p:spPr>
        <p:txBody>
          <a:bodyPr wrap="square" rtlCol="0">
            <a:spAutoFit/>
          </a:bodyPr>
          <a:lstStyle/>
          <a:p>
            <a:r>
              <a:rPr lang="en-VN" sz="1200"/>
              <a:t>Hãy chạy các hàm test trong file JDBCTest.java</a:t>
            </a:r>
          </a:p>
        </p:txBody>
      </p:sp>
      <p:sp>
        <p:nvSpPr>
          <p:cNvPr id="5" name="TextBox 4">
            <a:extLst>
              <a:ext uri="{FF2B5EF4-FFF2-40B4-BE49-F238E27FC236}">
                <a16:creationId xmlns:a16="http://schemas.microsoft.com/office/drawing/2014/main" id="{424D3C19-8604-7D4F-997F-3240D581E2E2}"/>
              </a:ext>
            </a:extLst>
          </p:cNvPr>
          <p:cNvSpPr txBox="1"/>
          <p:nvPr/>
        </p:nvSpPr>
        <p:spPr>
          <a:xfrm>
            <a:off x="5570161" y="2694339"/>
            <a:ext cx="3413114" cy="954107"/>
          </a:xfrm>
          <a:prstGeom prst="rect">
            <a:avLst/>
          </a:prstGeom>
          <a:noFill/>
        </p:spPr>
        <p:txBody>
          <a:bodyPr wrap="none" rtlCol="0">
            <a:spAutoFit/>
          </a:bodyPr>
          <a:lstStyle/>
          <a:p>
            <a:r>
              <a:rPr lang="en-VN"/>
              <a:t>Cảm giác khi lập trình JDBC, code</a:t>
            </a:r>
          </a:p>
          <a:p>
            <a:r>
              <a:rPr lang="en-VN"/>
              <a:t>rất dài dòng, không có nhiều hàm hỗ trợ.</a:t>
            </a:r>
          </a:p>
          <a:p>
            <a:r>
              <a:rPr lang="en-VN"/>
              <a:t>Thật là khâm phục thế hệ lập trình Java </a:t>
            </a:r>
          </a:p>
          <a:p>
            <a:r>
              <a:rPr lang="en-VN"/>
              <a:t>cách đây 15-20 năm trước</a:t>
            </a:r>
          </a:p>
        </p:txBody>
      </p:sp>
    </p:spTree>
    <p:extLst>
      <p:ext uri="{BB962C8B-B14F-4D97-AF65-F5344CB8AC3E}">
        <p14:creationId xmlns:p14="http://schemas.microsoft.com/office/powerpoint/2010/main" val="264136961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4D75498-A0B2-454F-92CB-C68804AA88C9}"/>
              </a:ext>
            </a:extLst>
          </p:cNvPr>
          <p:cNvSpPr/>
          <p:nvPr/>
        </p:nvSpPr>
        <p:spPr>
          <a:xfrm>
            <a:off x="90834" y="0"/>
            <a:ext cx="6025351" cy="5171159"/>
          </a:xfrm>
          <a:prstGeom prst="rect">
            <a:avLst/>
          </a:prstGeom>
          <a:solidFill>
            <a:schemeClr val="bg2"/>
          </a:solidFill>
          <a:ln>
            <a:noFill/>
          </a:ln>
        </p:spPr>
        <p:txBody>
          <a:bodyPr wrap="square">
            <a:spAutoFit/>
          </a:bodyPr>
          <a:lstStyle/>
          <a:p>
            <a:pPr>
              <a:lnSpc>
                <a:spcPct val="120000"/>
              </a:lnSpc>
            </a:pPr>
            <a:r>
              <a:rPr lang="vi-VN" sz="1200">
                <a:solidFill>
                  <a:srgbClr val="D4D4D4"/>
                </a:solidFill>
                <a:latin typeface="Menlo" panose="020B0609030804020204" pitchFamily="49" charset="0"/>
              </a:rPr>
              <a:t>@</a:t>
            </a:r>
            <a:r>
              <a:rPr lang="vi-VN" sz="1200">
                <a:solidFill>
                  <a:srgbClr val="4EC9B0"/>
                </a:solidFill>
                <a:latin typeface="Menlo" panose="020B0609030804020204" pitchFamily="49" charset="0"/>
              </a:rPr>
              <a:t>RestController</a:t>
            </a:r>
            <a:endParaRPr lang="vi-VN" sz="1200">
              <a:solidFill>
                <a:srgbClr val="D4D4D4"/>
              </a:solidFill>
              <a:latin typeface="Menlo" panose="020B0609030804020204" pitchFamily="49" charset="0"/>
            </a:endParaRPr>
          </a:p>
          <a:p>
            <a:pPr>
              <a:lnSpc>
                <a:spcPct val="120000"/>
              </a:lnSpc>
            </a:pPr>
            <a:r>
              <a:rPr lang="vi-VN" sz="1200">
                <a:solidFill>
                  <a:srgbClr val="D4D4D4"/>
                </a:solidFill>
                <a:latin typeface="Menlo" panose="020B0609030804020204" pitchFamily="49" charset="0"/>
              </a:rPr>
              <a:t>@</a:t>
            </a:r>
            <a:r>
              <a:rPr lang="vi-VN" sz="1200">
                <a:solidFill>
                  <a:srgbClr val="4EC9B0"/>
                </a:solidFill>
                <a:latin typeface="Menlo" panose="020B0609030804020204" pitchFamily="49" charset="0"/>
              </a:rPr>
              <a:t>RequestMapping</a:t>
            </a:r>
            <a:r>
              <a:rPr lang="vi-VN" sz="1200">
                <a:solidFill>
                  <a:srgbClr val="D4D4D4"/>
                </a:solidFill>
                <a:latin typeface="Menlo" panose="020B0609030804020204" pitchFamily="49" charset="0"/>
              </a:rPr>
              <a:t>(</a:t>
            </a:r>
            <a:r>
              <a:rPr lang="vi-VN" sz="1200">
                <a:solidFill>
                  <a:srgbClr val="CE9178"/>
                </a:solidFill>
                <a:latin typeface="Menlo" panose="020B0609030804020204" pitchFamily="49" charset="0"/>
              </a:rPr>
              <a:t>"/api/demo"</a:t>
            </a:r>
            <a:r>
              <a:rPr lang="vi-VN" sz="1200">
                <a:solidFill>
                  <a:srgbClr val="D4D4D4"/>
                </a:solidFill>
                <a:latin typeface="Menlo" panose="020B0609030804020204" pitchFamily="49" charset="0"/>
              </a:rPr>
              <a:t>)</a:t>
            </a:r>
          </a:p>
          <a:p>
            <a:pPr>
              <a:lnSpc>
                <a:spcPct val="120000"/>
              </a:lnSpc>
            </a:pPr>
            <a:r>
              <a:rPr lang="vi-VN" sz="1200">
                <a:solidFill>
                  <a:srgbClr val="569CD6"/>
                </a:solidFill>
                <a:latin typeface="Menlo" panose="020B0609030804020204" pitchFamily="49" charset="0"/>
              </a:rPr>
              <a:t>public</a:t>
            </a:r>
            <a:r>
              <a:rPr lang="vi-VN" sz="1200">
                <a:solidFill>
                  <a:srgbClr val="D4D4D4"/>
                </a:solidFill>
                <a:latin typeface="Menlo" panose="020B0609030804020204" pitchFamily="49" charset="0"/>
              </a:rPr>
              <a:t> </a:t>
            </a:r>
            <a:r>
              <a:rPr lang="vi-VN" sz="1200">
                <a:solidFill>
                  <a:srgbClr val="569CD6"/>
                </a:solidFill>
                <a:latin typeface="Menlo" panose="020B0609030804020204" pitchFamily="49" charset="0"/>
              </a:rPr>
              <a:t>class</a:t>
            </a:r>
            <a:r>
              <a:rPr lang="vi-VN" sz="1200">
                <a:solidFill>
                  <a:srgbClr val="D4D4D4"/>
                </a:solidFill>
                <a:latin typeface="Menlo" panose="020B0609030804020204" pitchFamily="49" charset="0"/>
              </a:rPr>
              <a:t> </a:t>
            </a:r>
            <a:r>
              <a:rPr lang="vi-VN" sz="1200">
                <a:solidFill>
                  <a:srgbClr val="4EC9B0"/>
                </a:solidFill>
                <a:latin typeface="Menlo" panose="020B0609030804020204" pitchFamily="49" charset="0"/>
              </a:rPr>
              <a:t>CRUDController</a:t>
            </a:r>
            <a:r>
              <a:rPr lang="vi-VN" sz="1200">
                <a:solidFill>
                  <a:srgbClr val="D4D4D4"/>
                </a:solidFill>
                <a:latin typeface="Menlo" panose="020B0609030804020204" pitchFamily="49" charset="0"/>
              </a:rPr>
              <a:t> {</a:t>
            </a:r>
          </a:p>
          <a:p>
            <a:pPr>
              <a:lnSpc>
                <a:spcPct val="120000"/>
              </a:lnSpc>
            </a:pPr>
            <a:r>
              <a:rPr lang="vi-VN" sz="1200">
                <a:solidFill>
                  <a:srgbClr val="D4D4D4"/>
                </a:solidFill>
                <a:latin typeface="Menlo" panose="020B0609030804020204" pitchFamily="49" charset="0"/>
              </a:rPr>
              <a:t>  @</a:t>
            </a:r>
            <a:r>
              <a:rPr lang="vi-VN" sz="1200">
                <a:solidFill>
                  <a:srgbClr val="4EC9B0"/>
                </a:solidFill>
                <a:latin typeface="Menlo" panose="020B0609030804020204" pitchFamily="49" charset="0"/>
              </a:rPr>
              <a:t>Autowired</a:t>
            </a:r>
            <a:r>
              <a:rPr lang="vi-VN" sz="1200">
                <a:solidFill>
                  <a:srgbClr val="D4D4D4"/>
                </a:solidFill>
                <a:latin typeface="Menlo" panose="020B0609030804020204" pitchFamily="49" charset="0"/>
              </a:rPr>
              <a:t> </a:t>
            </a:r>
            <a:r>
              <a:rPr lang="vi-VN" sz="1200">
                <a:solidFill>
                  <a:srgbClr val="569CD6"/>
                </a:solidFill>
                <a:latin typeface="Menlo" panose="020B0609030804020204" pitchFamily="49" charset="0"/>
              </a:rPr>
              <a:t>private</a:t>
            </a:r>
            <a:r>
              <a:rPr lang="vi-VN" sz="1200">
                <a:solidFill>
                  <a:srgbClr val="D4D4D4"/>
                </a:solidFill>
                <a:latin typeface="Menlo" panose="020B0609030804020204" pitchFamily="49" charset="0"/>
              </a:rPr>
              <a:t> </a:t>
            </a:r>
            <a:r>
              <a:rPr lang="vi-VN" sz="1200">
                <a:solidFill>
                  <a:srgbClr val="4EC9B0"/>
                </a:solidFill>
                <a:latin typeface="Menlo" panose="020B0609030804020204" pitchFamily="49" charset="0"/>
              </a:rPr>
              <a:t>EntityManager</a:t>
            </a:r>
            <a:r>
              <a:rPr lang="vi-VN" sz="1200">
                <a:solidFill>
                  <a:srgbClr val="D4D4D4"/>
                </a:solidFill>
                <a:latin typeface="Menlo" panose="020B0609030804020204" pitchFamily="49" charset="0"/>
              </a:rPr>
              <a:t> </a:t>
            </a:r>
            <a:r>
              <a:rPr lang="vi-VN" sz="1200">
                <a:solidFill>
                  <a:srgbClr val="9CDCFE"/>
                </a:solidFill>
                <a:latin typeface="Menlo" panose="020B0609030804020204" pitchFamily="49" charset="0"/>
              </a:rPr>
              <a:t>em</a:t>
            </a:r>
            <a:r>
              <a:rPr lang="vi-VN" sz="1200">
                <a:solidFill>
                  <a:srgbClr val="D4D4D4"/>
                </a:solidFill>
                <a:latin typeface="Menlo" panose="020B0609030804020204" pitchFamily="49" charset="0"/>
              </a:rPr>
              <a:t>;</a:t>
            </a:r>
          </a:p>
          <a:p>
            <a:pPr>
              <a:lnSpc>
                <a:spcPct val="120000"/>
              </a:lnSpc>
            </a:pPr>
            <a:r>
              <a:rPr lang="vi-VN" sz="1200">
                <a:solidFill>
                  <a:srgbClr val="D4D4D4"/>
                </a:solidFill>
                <a:latin typeface="Menlo" panose="020B0609030804020204" pitchFamily="49" charset="0"/>
              </a:rPr>
              <a:t>  @</a:t>
            </a:r>
            <a:r>
              <a:rPr lang="vi-VN" sz="1200">
                <a:solidFill>
                  <a:srgbClr val="4EC9B0"/>
                </a:solidFill>
                <a:latin typeface="Menlo" panose="020B0609030804020204" pitchFamily="49" charset="0"/>
              </a:rPr>
              <a:t>GetMapping</a:t>
            </a:r>
            <a:r>
              <a:rPr lang="vi-VN" sz="1200">
                <a:solidFill>
                  <a:srgbClr val="D4D4D4"/>
                </a:solidFill>
                <a:latin typeface="Menlo" panose="020B0609030804020204" pitchFamily="49" charset="0"/>
              </a:rPr>
              <a:t>(</a:t>
            </a:r>
            <a:r>
              <a:rPr lang="vi-VN" sz="1200">
                <a:solidFill>
                  <a:srgbClr val="CE9178"/>
                </a:solidFill>
                <a:latin typeface="Menlo" panose="020B0609030804020204" pitchFamily="49" charset="0"/>
              </a:rPr>
              <a:t>"/crudbar"</a:t>
            </a:r>
            <a:r>
              <a:rPr lang="vi-VN" sz="1200">
                <a:solidFill>
                  <a:srgbClr val="D4D4D4"/>
                </a:solidFill>
                <a:latin typeface="Menlo" panose="020B0609030804020204" pitchFamily="49" charset="0"/>
              </a:rPr>
              <a:t>)</a:t>
            </a:r>
          </a:p>
          <a:p>
            <a:pPr>
              <a:lnSpc>
                <a:spcPct val="120000"/>
              </a:lnSpc>
            </a:pPr>
            <a:r>
              <a:rPr lang="vi-VN" sz="1200">
                <a:solidFill>
                  <a:srgbClr val="D4D4D4"/>
                </a:solidFill>
                <a:latin typeface="Menlo" panose="020B0609030804020204" pitchFamily="49" charset="0"/>
              </a:rPr>
              <a:t>  @</a:t>
            </a:r>
            <a:r>
              <a:rPr lang="vi-VN" sz="1200">
                <a:solidFill>
                  <a:srgbClr val="4EC9B0"/>
                </a:solidFill>
                <a:latin typeface="Menlo" panose="020B0609030804020204" pitchFamily="49" charset="0"/>
              </a:rPr>
              <a:t>Transactional</a:t>
            </a:r>
            <a:endParaRPr lang="vi-VN" sz="1200">
              <a:solidFill>
                <a:srgbClr val="D4D4D4"/>
              </a:solidFill>
              <a:latin typeface="Menlo" panose="020B0609030804020204" pitchFamily="49" charset="0"/>
            </a:endParaRPr>
          </a:p>
          <a:p>
            <a:pPr>
              <a:lnSpc>
                <a:spcPct val="120000"/>
              </a:lnSpc>
            </a:pPr>
            <a:r>
              <a:rPr lang="vi-VN" sz="1200">
                <a:solidFill>
                  <a:srgbClr val="569CD6"/>
                </a:solidFill>
                <a:latin typeface="Menlo" panose="020B0609030804020204" pitchFamily="49" charset="0"/>
              </a:rPr>
              <a:t>  public</a:t>
            </a:r>
            <a:r>
              <a:rPr lang="vi-VN" sz="1200">
                <a:solidFill>
                  <a:srgbClr val="D4D4D4"/>
                </a:solidFill>
                <a:latin typeface="Menlo" panose="020B0609030804020204" pitchFamily="49" charset="0"/>
              </a:rPr>
              <a:t> </a:t>
            </a:r>
            <a:r>
              <a:rPr lang="vi-VN" sz="1200">
                <a:solidFill>
                  <a:srgbClr val="4EC9B0"/>
                </a:solidFill>
                <a:latin typeface="Menlo" panose="020B0609030804020204" pitchFamily="49" charset="0"/>
              </a:rPr>
              <a:t>void</a:t>
            </a:r>
            <a:r>
              <a:rPr lang="vi-VN" sz="1200">
                <a:solidFill>
                  <a:srgbClr val="D4D4D4"/>
                </a:solidFill>
                <a:latin typeface="Menlo" panose="020B0609030804020204" pitchFamily="49" charset="0"/>
              </a:rPr>
              <a:t> </a:t>
            </a:r>
            <a:r>
              <a:rPr lang="vi-VN" sz="1200">
                <a:solidFill>
                  <a:srgbClr val="DCDCAA"/>
                </a:solidFill>
                <a:latin typeface="Menlo" panose="020B0609030804020204" pitchFamily="49" charset="0"/>
              </a:rPr>
              <a:t>crudBar</a:t>
            </a:r>
            <a:r>
              <a:rPr lang="vi-VN" sz="1200">
                <a:solidFill>
                  <a:srgbClr val="D4D4D4"/>
                </a:solidFill>
                <a:latin typeface="Menlo" panose="020B0609030804020204" pitchFamily="49" charset="0"/>
              </a:rPr>
              <a:t>() {</a:t>
            </a:r>
          </a:p>
          <a:p>
            <a:pPr>
              <a:lnSpc>
                <a:spcPct val="120000"/>
              </a:lnSpc>
            </a:pPr>
            <a:r>
              <a:rPr lang="vi-VN" sz="1200">
                <a:solidFill>
                  <a:srgbClr val="4EC9B0"/>
                </a:solidFill>
                <a:latin typeface="Menlo" panose="020B0609030804020204" pitchFamily="49" charset="0"/>
              </a:rPr>
              <a:t>     Bar</a:t>
            </a:r>
            <a:r>
              <a:rPr lang="vi-VN" sz="1200">
                <a:solidFill>
                  <a:srgbClr val="D4D4D4"/>
                </a:solidFill>
                <a:latin typeface="Menlo" panose="020B0609030804020204" pitchFamily="49" charset="0"/>
              </a:rPr>
              <a:t> </a:t>
            </a:r>
            <a:r>
              <a:rPr lang="vi-VN" sz="1200">
                <a:solidFill>
                  <a:srgbClr val="9CDCFE"/>
                </a:solidFill>
                <a:latin typeface="Menlo" panose="020B0609030804020204" pitchFamily="49" charset="0"/>
              </a:rPr>
              <a:t>bar</a:t>
            </a:r>
            <a:r>
              <a:rPr lang="vi-VN" sz="1200">
                <a:solidFill>
                  <a:srgbClr val="D4D4D4"/>
                </a:solidFill>
                <a:latin typeface="Menlo" panose="020B0609030804020204" pitchFamily="49" charset="0"/>
              </a:rPr>
              <a:t> = </a:t>
            </a:r>
            <a:r>
              <a:rPr lang="vi-VN" sz="1200">
                <a:solidFill>
                  <a:srgbClr val="C586C0"/>
                </a:solidFill>
                <a:latin typeface="Menlo" panose="020B0609030804020204" pitchFamily="49" charset="0"/>
              </a:rPr>
              <a:t>new</a:t>
            </a:r>
            <a:r>
              <a:rPr lang="vi-VN" sz="1200">
                <a:solidFill>
                  <a:srgbClr val="D4D4D4"/>
                </a:solidFill>
                <a:latin typeface="Menlo" panose="020B0609030804020204" pitchFamily="49" charset="0"/>
              </a:rPr>
              <a:t> </a:t>
            </a:r>
            <a:r>
              <a:rPr lang="vi-VN" sz="1200">
                <a:solidFill>
                  <a:srgbClr val="DCDCAA"/>
                </a:solidFill>
                <a:latin typeface="Menlo" panose="020B0609030804020204" pitchFamily="49" charset="0"/>
              </a:rPr>
              <a:t>Bar</a:t>
            </a:r>
            <a:r>
              <a:rPr lang="vi-VN" sz="1200">
                <a:solidFill>
                  <a:srgbClr val="D4D4D4"/>
                </a:solidFill>
                <a:latin typeface="Menlo" panose="020B0609030804020204" pitchFamily="49" charset="0"/>
              </a:rPr>
              <a:t>();</a:t>
            </a:r>
          </a:p>
          <a:p>
            <a:pPr>
              <a:lnSpc>
                <a:spcPct val="120000"/>
              </a:lnSpc>
            </a:pPr>
            <a:r>
              <a:rPr lang="vi-VN" sz="1200">
                <a:solidFill>
                  <a:srgbClr val="9CDCFE"/>
                </a:solidFill>
                <a:latin typeface="Menlo" panose="020B0609030804020204" pitchFamily="49" charset="0"/>
              </a:rPr>
              <a:t>     bar</a:t>
            </a:r>
            <a:r>
              <a:rPr lang="vi-VN" sz="1200">
                <a:solidFill>
                  <a:srgbClr val="D4D4D4"/>
                </a:solidFill>
                <a:latin typeface="Menlo" panose="020B0609030804020204" pitchFamily="49" charset="0"/>
              </a:rPr>
              <a:t>.</a:t>
            </a:r>
            <a:r>
              <a:rPr lang="vi-VN" sz="1200">
                <a:solidFill>
                  <a:srgbClr val="DCDCAA"/>
                </a:solidFill>
                <a:latin typeface="Menlo" panose="020B0609030804020204" pitchFamily="49" charset="0"/>
              </a:rPr>
              <a:t>setName</a:t>
            </a:r>
            <a:r>
              <a:rPr lang="vi-VN" sz="1200">
                <a:solidFill>
                  <a:srgbClr val="D4D4D4"/>
                </a:solidFill>
                <a:latin typeface="Menlo" panose="020B0609030804020204" pitchFamily="49" charset="0"/>
              </a:rPr>
              <a:t>(</a:t>
            </a:r>
            <a:r>
              <a:rPr lang="vi-VN" sz="1200">
                <a:solidFill>
                  <a:srgbClr val="CE9178"/>
                </a:solidFill>
                <a:latin typeface="Menlo" panose="020B0609030804020204" pitchFamily="49" charset="0"/>
              </a:rPr>
              <a:t>"Foo"</a:t>
            </a:r>
            <a:r>
              <a:rPr lang="vi-VN" sz="1200">
                <a:solidFill>
                  <a:srgbClr val="D4D4D4"/>
                </a:solidFill>
                <a:latin typeface="Menlo" panose="020B0609030804020204" pitchFamily="49" charset="0"/>
              </a:rPr>
              <a:t>);</a:t>
            </a:r>
          </a:p>
          <a:p>
            <a:pPr>
              <a:lnSpc>
                <a:spcPct val="120000"/>
              </a:lnSpc>
            </a:pPr>
            <a:r>
              <a:rPr lang="vi-VN" sz="1200">
                <a:solidFill>
                  <a:srgbClr val="9CDCFE"/>
                </a:solidFill>
                <a:latin typeface="Menlo" panose="020B0609030804020204" pitchFamily="49" charset="0"/>
              </a:rPr>
              <a:t>     em</a:t>
            </a:r>
            <a:r>
              <a:rPr lang="vi-VN" sz="1200">
                <a:solidFill>
                  <a:srgbClr val="D4D4D4"/>
                </a:solidFill>
                <a:latin typeface="Menlo" panose="020B0609030804020204" pitchFamily="49" charset="0"/>
              </a:rPr>
              <a:t>.</a:t>
            </a:r>
            <a:r>
              <a:rPr lang="vi-VN" sz="1200">
                <a:solidFill>
                  <a:srgbClr val="DCDCAA"/>
                </a:solidFill>
                <a:latin typeface="Menlo" panose="020B0609030804020204" pitchFamily="49" charset="0"/>
              </a:rPr>
              <a:t>persist</a:t>
            </a:r>
            <a:r>
              <a:rPr lang="vi-VN" sz="1200">
                <a:solidFill>
                  <a:srgbClr val="D4D4D4"/>
                </a:solidFill>
                <a:latin typeface="Menlo" panose="020B0609030804020204" pitchFamily="49" charset="0"/>
              </a:rPr>
              <a:t>(</a:t>
            </a:r>
            <a:r>
              <a:rPr lang="vi-VN" sz="1200">
                <a:solidFill>
                  <a:srgbClr val="9CDCFE"/>
                </a:solidFill>
                <a:latin typeface="Menlo" panose="020B0609030804020204" pitchFamily="49" charset="0"/>
              </a:rPr>
              <a:t>bar</a:t>
            </a:r>
            <a:r>
              <a:rPr lang="vi-VN" sz="1200">
                <a:solidFill>
                  <a:srgbClr val="D4D4D4"/>
                </a:solidFill>
                <a:latin typeface="Menlo" panose="020B0609030804020204" pitchFamily="49" charset="0"/>
              </a:rPr>
              <a:t>); </a:t>
            </a:r>
            <a:r>
              <a:rPr lang="vi-VN" sz="1200">
                <a:solidFill>
                  <a:srgbClr val="6A9955"/>
                </a:solidFill>
                <a:latin typeface="Menlo" panose="020B0609030804020204" pitchFamily="49" charset="0"/>
              </a:rPr>
              <a:t>//Create</a:t>
            </a:r>
            <a:endParaRPr lang="vi-VN" sz="1200">
              <a:solidFill>
                <a:srgbClr val="D4D4D4"/>
              </a:solidFill>
              <a:latin typeface="Menlo" panose="020B0609030804020204" pitchFamily="49" charset="0"/>
            </a:endParaRPr>
          </a:p>
          <a:p>
            <a:pPr>
              <a:lnSpc>
                <a:spcPct val="120000"/>
              </a:lnSpc>
            </a:pPr>
            <a:r>
              <a:rPr lang="vi-VN" sz="1200">
                <a:solidFill>
                  <a:srgbClr val="9CDCFE"/>
                </a:solidFill>
                <a:latin typeface="Menlo" panose="020B0609030804020204" pitchFamily="49" charset="0"/>
              </a:rPr>
              <a:t>     em</a:t>
            </a:r>
            <a:r>
              <a:rPr lang="vi-VN" sz="1200">
                <a:solidFill>
                  <a:srgbClr val="D4D4D4"/>
                </a:solidFill>
                <a:latin typeface="Menlo" panose="020B0609030804020204" pitchFamily="49" charset="0"/>
              </a:rPr>
              <a:t>.</a:t>
            </a:r>
            <a:r>
              <a:rPr lang="vi-VN" sz="1200">
                <a:solidFill>
                  <a:srgbClr val="DCDCAA"/>
                </a:solidFill>
                <a:latin typeface="Menlo" panose="020B0609030804020204" pitchFamily="49" charset="0"/>
              </a:rPr>
              <a:t>flush</a:t>
            </a:r>
            <a:r>
              <a:rPr lang="vi-VN" sz="1200">
                <a:solidFill>
                  <a:srgbClr val="D4D4D4"/>
                </a:solidFill>
                <a:latin typeface="Menlo" panose="020B0609030804020204" pitchFamily="49" charset="0"/>
              </a:rPr>
              <a:t>();</a:t>
            </a:r>
          </a:p>
          <a:p>
            <a:pPr>
              <a:lnSpc>
                <a:spcPct val="120000"/>
              </a:lnSpc>
            </a:pPr>
            <a:r>
              <a:rPr lang="vi-VN" sz="1200">
                <a:solidFill>
                  <a:srgbClr val="4EC9B0"/>
                </a:solidFill>
                <a:latin typeface="Menlo" panose="020B0609030804020204" pitchFamily="49" charset="0"/>
              </a:rPr>
              <a:t>     String</a:t>
            </a:r>
            <a:r>
              <a:rPr lang="vi-VN" sz="1200">
                <a:solidFill>
                  <a:srgbClr val="D4D4D4"/>
                </a:solidFill>
                <a:latin typeface="Menlo" panose="020B0609030804020204" pitchFamily="49" charset="0"/>
              </a:rPr>
              <a:t> </a:t>
            </a:r>
            <a:r>
              <a:rPr lang="vi-VN" sz="1200">
                <a:solidFill>
                  <a:srgbClr val="9CDCFE"/>
                </a:solidFill>
                <a:latin typeface="Menlo" panose="020B0609030804020204" pitchFamily="49" charset="0"/>
              </a:rPr>
              <a:t>id</a:t>
            </a:r>
            <a:r>
              <a:rPr lang="vi-VN" sz="1200">
                <a:solidFill>
                  <a:srgbClr val="D4D4D4"/>
                </a:solidFill>
                <a:latin typeface="Menlo" panose="020B0609030804020204" pitchFamily="49" charset="0"/>
              </a:rPr>
              <a:t> = </a:t>
            </a:r>
            <a:r>
              <a:rPr lang="vi-VN" sz="1200">
                <a:solidFill>
                  <a:srgbClr val="9CDCFE"/>
                </a:solidFill>
                <a:latin typeface="Menlo" panose="020B0609030804020204" pitchFamily="49" charset="0"/>
              </a:rPr>
              <a:t>bar</a:t>
            </a:r>
            <a:r>
              <a:rPr lang="vi-VN" sz="1200">
                <a:solidFill>
                  <a:srgbClr val="D4D4D4"/>
                </a:solidFill>
                <a:latin typeface="Menlo" panose="020B0609030804020204" pitchFamily="49" charset="0"/>
              </a:rPr>
              <a:t>.</a:t>
            </a:r>
            <a:r>
              <a:rPr lang="vi-VN" sz="1200">
                <a:solidFill>
                  <a:srgbClr val="DCDCAA"/>
                </a:solidFill>
                <a:latin typeface="Menlo" panose="020B0609030804020204" pitchFamily="49" charset="0"/>
              </a:rPr>
              <a:t>getId</a:t>
            </a:r>
            <a:r>
              <a:rPr lang="vi-VN" sz="1200">
                <a:solidFill>
                  <a:srgbClr val="D4D4D4"/>
                </a:solidFill>
                <a:latin typeface="Menlo" panose="020B0609030804020204" pitchFamily="49" charset="0"/>
              </a:rPr>
              <a:t>();</a:t>
            </a:r>
          </a:p>
          <a:p>
            <a:pPr>
              <a:lnSpc>
                <a:spcPct val="120000"/>
              </a:lnSpc>
            </a:pPr>
            <a:r>
              <a:rPr lang="vi-VN" sz="1200">
                <a:solidFill>
                  <a:srgbClr val="4EC9B0"/>
                </a:solidFill>
                <a:latin typeface="Menlo" panose="020B0609030804020204" pitchFamily="49" charset="0"/>
              </a:rPr>
              <a:t>     Bar</a:t>
            </a:r>
            <a:r>
              <a:rPr lang="vi-VN" sz="1200">
                <a:solidFill>
                  <a:srgbClr val="D4D4D4"/>
                </a:solidFill>
                <a:latin typeface="Menlo" panose="020B0609030804020204" pitchFamily="49" charset="0"/>
              </a:rPr>
              <a:t> </a:t>
            </a:r>
            <a:r>
              <a:rPr lang="vi-VN" sz="1200">
                <a:solidFill>
                  <a:srgbClr val="9CDCFE"/>
                </a:solidFill>
                <a:latin typeface="Menlo" panose="020B0609030804020204" pitchFamily="49" charset="0"/>
              </a:rPr>
              <a:t>barInDB</a:t>
            </a:r>
            <a:r>
              <a:rPr lang="vi-VN" sz="1200">
                <a:solidFill>
                  <a:srgbClr val="D4D4D4"/>
                </a:solidFill>
                <a:latin typeface="Menlo" panose="020B0609030804020204" pitchFamily="49" charset="0"/>
              </a:rPr>
              <a:t> = </a:t>
            </a:r>
            <a:r>
              <a:rPr lang="vi-VN" sz="1200">
                <a:solidFill>
                  <a:srgbClr val="9CDCFE"/>
                </a:solidFill>
                <a:latin typeface="Menlo" panose="020B0609030804020204" pitchFamily="49" charset="0"/>
              </a:rPr>
              <a:t>em</a:t>
            </a:r>
            <a:r>
              <a:rPr lang="vi-VN" sz="1200">
                <a:solidFill>
                  <a:srgbClr val="D4D4D4"/>
                </a:solidFill>
                <a:latin typeface="Menlo" panose="020B0609030804020204" pitchFamily="49" charset="0"/>
              </a:rPr>
              <a:t>.</a:t>
            </a:r>
            <a:r>
              <a:rPr lang="vi-VN" sz="1200">
                <a:solidFill>
                  <a:srgbClr val="DCDCAA"/>
                </a:solidFill>
                <a:latin typeface="Menlo" panose="020B0609030804020204" pitchFamily="49" charset="0"/>
              </a:rPr>
              <a:t>find</a:t>
            </a:r>
            <a:r>
              <a:rPr lang="vi-VN" sz="1200">
                <a:solidFill>
                  <a:srgbClr val="D4D4D4"/>
                </a:solidFill>
                <a:latin typeface="Menlo" panose="020B0609030804020204" pitchFamily="49" charset="0"/>
              </a:rPr>
              <a:t>(</a:t>
            </a:r>
            <a:r>
              <a:rPr lang="vi-VN" sz="1200">
                <a:solidFill>
                  <a:srgbClr val="4EC9B0"/>
                </a:solidFill>
                <a:latin typeface="Menlo" panose="020B0609030804020204" pitchFamily="49" charset="0"/>
              </a:rPr>
              <a:t>Bar</a:t>
            </a:r>
            <a:r>
              <a:rPr lang="vi-VN" sz="1200">
                <a:solidFill>
                  <a:srgbClr val="D4D4D4"/>
                </a:solidFill>
                <a:latin typeface="Menlo" panose="020B0609030804020204" pitchFamily="49" charset="0"/>
              </a:rPr>
              <a:t>.</a:t>
            </a:r>
            <a:r>
              <a:rPr lang="vi-VN" sz="1200">
                <a:solidFill>
                  <a:srgbClr val="C586C0"/>
                </a:solidFill>
                <a:latin typeface="Menlo" panose="020B0609030804020204" pitchFamily="49" charset="0"/>
              </a:rPr>
              <a:t>class</a:t>
            </a:r>
            <a:r>
              <a:rPr lang="vi-VN" sz="1200">
                <a:solidFill>
                  <a:srgbClr val="D4D4D4"/>
                </a:solidFill>
                <a:latin typeface="Menlo" panose="020B0609030804020204" pitchFamily="49" charset="0"/>
              </a:rPr>
              <a:t>, </a:t>
            </a:r>
            <a:r>
              <a:rPr lang="vi-VN" sz="1200">
                <a:solidFill>
                  <a:srgbClr val="9CDCFE"/>
                </a:solidFill>
                <a:latin typeface="Menlo" panose="020B0609030804020204" pitchFamily="49" charset="0"/>
              </a:rPr>
              <a:t>id</a:t>
            </a:r>
            <a:r>
              <a:rPr lang="vi-VN" sz="1200">
                <a:solidFill>
                  <a:srgbClr val="D4D4D4"/>
                </a:solidFill>
                <a:latin typeface="Menlo" panose="020B0609030804020204" pitchFamily="49" charset="0"/>
              </a:rPr>
              <a:t>); </a:t>
            </a:r>
            <a:r>
              <a:rPr lang="vi-VN" sz="1200">
                <a:solidFill>
                  <a:srgbClr val="6A9955"/>
                </a:solidFill>
                <a:latin typeface="Menlo" panose="020B0609030804020204" pitchFamily="49" charset="0"/>
              </a:rPr>
              <a:t>//Query</a:t>
            </a:r>
            <a:endParaRPr lang="vi-VN" sz="1200">
              <a:solidFill>
                <a:srgbClr val="D4D4D4"/>
              </a:solidFill>
              <a:latin typeface="Menlo" panose="020B0609030804020204" pitchFamily="49" charset="0"/>
            </a:endParaRPr>
          </a:p>
          <a:p>
            <a:pPr>
              <a:lnSpc>
                <a:spcPct val="120000"/>
              </a:lnSpc>
            </a:pPr>
            <a:r>
              <a:rPr lang="vi-VN" sz="1200">
                <a:solidFill>
                  <a:srgbClr val="9CDCFE"/>
                </a:solidFill>
                <a:latin typeface="Menlo" panose="020B0609030804020204" pitchFamily="49" charset="0"/>
              </a:rPr>
              <a:t>     barInDB</a:t>
            </a:r>
            <a:r>
              <a:rPr lang="vi-VN" sz="1200">
                <a:solidFill>
                  <a:srgbClr val="D4D4D4"/>
                </a:solidFill>
                <a:latin typeface="Menlo" panose="020B0609030804020204" pitchFamily="49" charset="0"/>
              </a:rPr>
              <a:t>.</a:t>
            </a:r>
            <a:r>
              <a:rPr lang="vi-VN" sz="1200">
                <a:solidFill>
                  <a:srgbClr val="DCDCAA"/>
                </a:solidFill>
                <a:latin typeface="Menlo" panose="020B0609030804020204" pitchFamily="49" charset="0"/>
              </a:rPr>
              <a:t>setName</a:t>
            </a:r>
            <a:r>
              <a:rPr lang="vi-VN" sz="1200">
                <a:solidFill>
                  <a:srgbClr val="D4D4D4"/>
                </a:solidFill>
                <a:latin typeface="Menlo" panose="020B0609030804020204" pitchFamily="49" charset="0"/>
              </a:rPr>
              <a:t>(</a:t>
            </a:r>
            <a:r>
              <a:rPr lang="vi-VN" sz="1200">
                <a:solidFill>
                  <a:srgbClr val="CE9178"/>
                </a:solidFill>
                <a:latin typeface="Menlo" panose="020B0609030804020204" pitchFamily="49" charset="0"/>
              </a:rPr>
              <a:t>"New Foo"</a:t>
            </a:r>
            <a:r>
              <a:rPr lang="vi-VN" sz="1200">
                <a:solidFill>
                  <a:srgbClr val="D4D4D4"/>
                </a:solidFill>
                <a:latin typeface="Menlo" panose="020B0609030804020204" pitchFamily="49" charset="0"/>
              </a:rPr>
              <a:t>); </a:t>
            </a:r>
            <a:r>
              <a:rPr lang="vi-VN" sz="1200">
                <a:solidFill>
                  <a:srgbClr val="6A9955"/>
                </a:solidFill>
                <a:latin typeface="Menlo" panose="020B0609030804020204" pitchFamily="49" charset="0"/>
              </a:rPr>
              <a:t>//Update</a:t>
            </a:r>
            <a:endParaRPr lang="vi-VN" sz="1200">
              <a:solidFill>
                <a:srgbClr val="D4D4D4"/>
              </a:solidFill>
              <a:latin typeface="Menlo" panose="020B0609030804020204" pitchFamily="49" charset="0"/>
            </a:endParaRPr>
          </a:p>
          <a:p>
            <a:pPr>
              <a:lnSpc>
                <a:spcPct val="120000"/>
              </a:lnSpc>
            </a:pPr>
            <a:r>
              <a:rPr lang="vi-VN" sz="1200">
                <a:solidFill>
                  <a:srgbClr val="9CDCFE"/>
                </a:solidFill>
                <a:latin typeface="Menlo" panose="020B0609030804020204" pitchFamily="49" charset="0"/>
              </a:rPr>
              <a:t>     em</a:t>
            </a:r>
            <a:r>
              <a:rPr lang="vi-VN" sz="1200">
                <a:solidFill>
                  <a:srgbClr val="D4D4D4"/>
                </a:solidFill>
                <a:latin typeface="Menlo" panose="020B0609030804020204" pitchFamily="49" charset="0"/>
              </a:rPr>
              <a:t>.</a:t>
            </a:r>
            <a:r>
              <a:rPr lang="vi-VN" sz="1200">
                <a:solidFill>
                  <a:srgbClr val="DCDCAA"/>
                </a:solidFill>
                <a:latin typeface="Menlo" panose="020B0609030804020204" pitchFamily="49" charset="0"/>
              </a:rPr>
              <a:t>flush</a:t>
            </a:r>
            <a:r>
              <a:rPr lang="vi-VN" sz="1200">
                <a:solidFill>
                  <a:srgbClr val="D4D4D4"/>
                </a:solidFill>
                <a:latin typeface="Menlo" panose="020B0609030804020204" pitchFamily="49" charset="0"/>
              </a:rPr>
              <a:t>();</a:t>
            </a:r>
          </a:p>
          <a:p>
            <a:pPr>
              <a:lnSpc>
                <a:spcPct val="120000"/>
              </a:lnSpc>
            </a:pPr>
            <a:r>
              <a:rPr lang="vi-VN" sz="1200">
                <a:solidFill>
                  <a:srgbClr val="9CDCFE"/>
                </a:solidFill>
                <a:latin typeface="Menlo" panose="020B0609030804020204" pitchFamily="49" charset="0"/>
              </a:rPr>
              <a:t>     em</a:t>
            </a:r>
            <a:r>
              <a:rPr lang="vi-VN" sz="1200">
                <a:solidFill>
                  <a:srgbClr val="D4D4D4"/>
                </a:solidFill>
                <a:latin typeface="Menlo" panose="020B0609030804020204" pitchFamily="49" charset="0"/>
              </a:rPr>
              <a:t>.</a:t>
            </a:r>
            <a:r>
              <a:rPr lang="vi-VN" sz="1200">
                <a:solidFill>
                  <a:srgbClr val="DCDCAA"/>
                </a:solidFill>
                <a:latin typeface="Menlo" panose="020B0609030804020204" pitchFamily="49" charset="0"/>
              </a:rPr>
              <a:t>merge</a:t>
            </a:r>
            <a:r>
              <a:rPr lang="vi-VN" sz="1200">
                <a:solidFill>
                  <a:srgbClr val="D4D4D4"/>
                </a:solidFill>
                <a:latin typeface="Menlo" panose="020B0609030804020204" pitchFamily="49" charset="0"/>
              </a:rPr>
              <a:t>(</a:t>
            </a:r>
            <a:r>
              <a:rPr lang="vi-VN" sz="1200">
                <a:solidFill>
                  <a:srgbClr val="9CDCFE"/>
                </a:solidFill>
                <a:latin typeface="Menlo" panose="020B0609030804020204" pitchFamily="49" charset="0"/>
              </a:rPr>
              <a:t>bar</a:t>
            </a:r>
            <a:r>
              <a:rPr lang="vi-VN" sz="1200">
                <a:solidFill>
                  <a:srgbClr val="D4D4D4"/>
                </a:solidFill>
                <a:latin typeface="Menlo" panose="020B0609030804020204" pitchFamily="49" charset="0"/>
              </a:rPr>
              <a:t>); </a:t>
            </a:r>
          </a:p>
          <a:p>
            <a:pPr>
              <a:lnSpc>
                <a:spcPct val="120000"/>
              </a:lnSpc>
            </a:pPr>
            <a:r>
              <a:rPr lang="vi-VN" sz="1200">
                <a:solidFill>
                  <a:srgbClr val="6A9955"/>
                </a:solidFill>
                <a:latin typeface="Menlo" panose="020B0609030804020204" pitchFamily="49" charset="0"/>
              </a:rPr>
              <a:t>/* Cập nhật thay đổi từ database, nếu được sửa đổi từ một thread khác, session khác. Còn trong điều kiện unit test, chạy trong cùng một thread, thì không cần lệnh merge */</a:t>
            </a:r>
            <a:endParaRPr lang="vi-VN" sz="1200">
              <a:solidFill>
                <a:srgbClr val="D4D4D4"/>
              </a:solidFill>
              <a:latin typeface="Menlo" panose="020B0609030804020204" pitchFamily="49" charset="0"/>
            </a:endParaRPr>
          </a:p>
          <a:p>
            <a:pPr>
              <a:lnSpc>
                <a:spcPct val="120000"/>
              </a:lnSpc>
            </a:pPr>
            <a:r>
              <a:rPr lang="vi-VN" sz="1200">
                <a:solidFill>
                  <a:srgbClr val="9CDCFE"/>
                </a:solidFill>
                <a:latin typeface="Menlo" panose="020B0609030804020204" pitchFamily="49" charset="0"/>
              </a:rPr>
              <a:t>    em</a:t>
            </a:r>
            <a:r>
              <a:rPr lang="vi-VN" sz="1200">
                <a:solidFill>
                  <a:srgbClr val="D4D4D4"/>
                </a:solidFill>
                <a:latin typeface="Menlo" panose="020B0609030804020204" pitchFamily="49" charset="0"/>
              </a:rPr>
              <a:t>.</a:t>
            </a:r>
            <a:r>
              <a:rPr lang="vi-VN" sz="1200">
                <a:solidFill>
                  <a:srgbClr val="DCDCAA"/>
                </a:solidFill>
                <a:latin typeface="Menlo" panose="020B0609030804020204" pitchFamily="49" charset="0"/>
              </a:rPr>
              <a:t>remove</a:t>
            </a:r>
            <a:r>
              <a:rPr lang="vi-VN" sz="1200">
                <a:solidFill>
                  <a:srgbClr val="D4D4D4"/>
                </a:solidFill>
                <a:latin typeface="Menlo" panose="020B0609030804020204" pitchFamily="49" charset="0"/>
              </a:rPr>
              <a:t>(</a:t>
            </a:r>
            <a:r>
              <a:rPr lang="vi-VN" sz="1200">
                <a:solidFill>
                  <a:srgbClr val="9CDCFE"/>
                </a:solidFill>
                <a:latin typeface="Menlo" panose="020B0609030804020204" pitchFamily="49" charset="0"/>
              </a:rPr>
              <a:t>bar</a:t>
            </a:r>
            <a:r>
              <a:rPr lang="vi-VN" sz="1200">
                <a:solidFill>
                  <a:srgbClr val="D4D4D4"/>
                </a:solidFill>
                <a:latin typeface="Menlo" panose="020B0609030804020204" pitchFamily="49" charset="0"/>
              </a:rPr>
              <a:t>); </a:t>
            </a:r>
            <a:r>
              <a:rPr lang="vi-VN" sz="1200">
                <a:solidFill>
                  <a:srgbClr val="6A9955"/>
                </a:solidFill>
                <a:latin typeface="Menlo" panose="020B0609030804020204" pitchFamily="49" charset="0"/>
              </a:rPr>
              <a:t>//Delete</a:t>
            </a:r>
            <a:endParaRPr lang="vi-VN" sz="1200">
              <a:solidFill>
                <a:srgbClr val="D4D4D4"/>
              </a:solidFill>
              <a:latin typeface="Menlo" panose="020B0609030804020204" pitchFamily="49" charset="0"/>
            </a:endParaRPr>
          </a:p>
          <a:p>
            <a:pPr>
              <a:lnSpc>
                <a:spcPct val="120000"/>
              </a:lnSpc>
            </a:pPr>
            <a:r>
              <a:rPr lang="vi-VN" sz="1200">
                <a:solidFill>
                  <a:srgbClr val="9CDCFE"/>
                </a:solidFill>
                <a:latin typeface="Menlo" panose="020B0609030804020204" pitchFamily="49" charset="0"/>
              </a:rPr>
              <a:t>    em</a:t>
            </a:r>
            <a:r>
              <a:rPr lang="vi-VN" sz="1200">
                <a:solidFill>
                  <a:srgbClr val="D4D4D4"/>
                </a:solidFill>
                <a:latin typeface="Menlo" panose="020B0609030804020204" pitchFamily="49" charset="0"/>
              </a:rPr>
              <a:t>.</a:t>
            </a:r>
            <a:r>
              <a:rPr lang="vi-VN" sz="1200">
                <a:solidFill>
                  <a:srgbClr val="DCDCAA"/>
                </a:solidFill>
                <a:latin typeface="Menlo" panose="020B0609030804020204" pitchFamily="49" charset="0"/>
              </a:rPr>
              <a:t>flush</a:t>
            </a:r>
            <a:r>
              <a:rPr lang="vi-VN" sz="1200">
                <a:solidFill>
                  <a:srgbClr val="D4D4D4"/>
                </a:solidFill>
                <a:latin typeface="Menlo" panose="020B0609030804020204" pitchFamily="49" charset="0"/>
              </a:rPr>
              <a:t>();</a:t>
            </a:r>
          </a:p>
          <a:p>
            <a:pPr>
              <a:lnSpc>
                <a:spcPct val="120000"/>
              </a:lnSpc>
            </a:pPr>
            <a:r>
              <a:rPr lang="vi-VN" sz="1200">
                <a:solidFill>
                  <a:srgbClr val="D4D4D4"/>
                </a:solidFill>
                <a:latin typeface="Menlo" panose="020B0609030804020204" pitchFamily="49" charset="0"/>
              </a:rPr>
              <a:t>  }</a:t>
            </a:r>
          </a:p>
          <a:p>
            <a:pPr>
              <a:lnSpc>
                <a:spcPct val="120000"/>
              </a:lnSpc>
            </a:pPr>
            <a:r>
              <a:rPr lang="vi-VN" sz="1200">
                <a:solidFill>
                  <a:srgbClr val="D4D4D4"/>
                </a:solidFill>
                <a:latin typeface="Menlo" panose="020B0609030804020204" pitchFamily="49" charset="0"/>
              </a:rPr>
              <a:t>}</a:t>
            </a:r>
          </a:p>
        </p:txBody>
      </p:sp>
      <p:sp>
        <p:nvSpPr>
          <p:cNvPr id="6" name="Line Callout 1 5">
            <a:extLst>
              <a:ext uri="{FF2B5EF4-FFF2-40B4-BE49-F238E27FC236}">
                <a16:creationId xmlns:a16="http://schemas.microsoft.com/office/drawing/2014/main" id="{05DAFA6F-E3F3-D446-AB0E-E2121E369DE1}"/>
              </a:ext>
            </a:extLst>
          </p:cNvPr>
          <p:cNvSpPr/>
          <p:nvPr/>
        </p:nvSpPr>
        <p:spPr>
          <a:xfrm>
            <a:off x="3015704" y="2180028"/>
            <a:ext cx="4008826" cy="357281"/>
          </a:xfrm>
          <a:prstGeom prst="borderCallout1">
            <a:avLst>
              <a:gd name="adj1" fmla="val 51032"/>
              <a:gd name="adj2" fmla="val -571"/>
              <a:gd name="adj3" fmla="val 49034"/>
              <a:gd name="adj4" fmla="val -33113"/>
            </a:avLst>
          </a:prstGeom>
          <a:solidFill>
            <a:schemeClr val="bg2">
              <a:lumMod val="10000"/>
              <a:lumOff val="90000"/>
            </a:schemeClr>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VN">
                <a:solidFill>
                  <a:schemeClr val="bg2"/>
                </a:solidFill>
              </a:rPr>
              <a:t>Hibernate: insert into bar (name, id) values (?, ?)</a:t>
            </a:r>
          </a:p>
        </p:txBody>
      </p:sp>
      <p:sp>
        <p:nvSpPr>
          <p:cNvPr id="7" name="Line Callout 1 6">
            <a:extLst>
              <a:ext uri="{FF2B5EF4-FFF2-40B4-BE49-F238E27FC236}">
                <a16:creationId xmlns:a16="http://schemas.microsoft.com/office/drawing/2014/main" id="{5C4235E5-F658-DE47-A1E2-25819AC6F1D4}"/>
              </a:ext>
            </a:extLst>
          </p:cNvPr>
          <p:cNvSpPr/>
          <p:nvPr/>
        </p:nvSpPr>
        <p:spPr>
          <a:xfrm>
            <a:off x="2992490" y="3077270"/>
            <a:ext cx="3844316" cy="357281"/>
          </a:xfrm>
          <a:prstGeom prst="borderCallout1">
            <a:avLst>
              <a:gd name="adj1" fmla="val 51032"/>
              <a:gd name="adj2" fmla="val -571"/>
              <a:gd name="adj3" fmla="val 49034"/>
              <a:gd name="adj4" fmla="val -33113"/>
            </a:avLst>
          </a:prstGeom>
          <a:solidFill>
            <a:schemeClr val="bg2">
              <a:lumMod val="10000"/>
              <a:lumOff val="90000"/>
            </a:schemeClr>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VN">
                <a:solidFill>
                  <a:schemeClr val="bg2"/>
                </a:solidFill>
              </a:rPr>
              <a:t>Hibernate: update bar set name=? where id=?</a:t>
            </a:r>
          </a:p>
        </p:txBody>
      </p:sp>
      <p:sp>
        <p:nvSpPr>
          <p:cNvPr id="8" name="Line Callout 1 7">
            <a:extLst>
              <a:ext uri="{FF2B5EF4-FFF2-40B4-BE49-F238E27FC236}">
                <a16:creationId xmlns:a16="http://schemas.microsoft.com/office/drawing/2014/main" id="{0380274C-935D-394D-8B62-47642BAB2B2C}"/>
              </a:ext>
            </a:extLst>
          </p:cNvPr>
          <p:cNvSpPr/>
          <p:nvPr/>
        </p:nvSpPr>
        <p:spPr>
          <a:xfrm>
            <a:off x="2678606" y="4404461"/>
            <a:ext cx="3165076" cy="357281"/>
          </a:xfrm>
          <a:prstGeom prst="borderCallout1">
            <a:avLst>
              <a:gd name="adj1" fmla="val 51032"/>
              <a:gd name="adj2" fmla="val -571"/>
              <a:gd name="adj3" fmla="val 49034"/>
              <a:gd name="adj4" fmla="val -33113"/>
            </a:avLst>
          </a:prstGeom>
          <a:solidFill>
            <a:schemeClr val="bg2">
              <a:lumMod val="10000"/>
              <a:lumOff val="90000"/>
            </a:schemeClr>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VN">
                <a:solidFill>
                  <a:schemeClr val="bg2"/>
                </a:solidFill>
              </a:rPr>
              <a:t>Hibernate: delete from bar where id=?</a:t>
            </a:r>
          </a:p>
        </p:txBody>
      </p:sp>
      <p:sp>
        <p:nvSpPr>
          <p:cNvPr id="9" name="Line Callout 1 8">
            <a:extLst>
              <a:ext uri="{FF2B5EF4-FFF2-40B4-BE49-F238E27FC236}">
                <a16:creationId xmlns:a16="http://schemas.microsoft.com/office/drawing/2014/main" id="{74841BD6-FFDA-2A43-BF27-DCB92DA240F7}"/>
              </a:ext>
            </a:extLst>
          </p:cNvPr>
          <p:cNvSpPr/>
          <p:nvPr/>
        </p:nvSpPr>
        <p:spPr>
          <a:xfrm>
            <a:off x="5228026" y="2618051"/>
            <a:ext cx="3601081" cy="357281"/>
          </a:xfrm>
          <a:prstGeom prst="borderCallout1">
            <a:avLst>
              <a:gd name="adj1" fmla="val 51032"/>
              <a:gd name="adj2" fmla="val -571"/>
              <a:gd name="adj3" fmla="val 50729"/>
              <a:gd name="adj4" fmla="val -10902"/>
            </a:avLst>
          </a:prstGeom>
          <a:solidFill>
            <a:schemeClr val="bg2">
              <a:lumMod val="10000"/>
              <a:lumOff val="90000"/>
            </a:schemeClr>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VN">
                <a:solidFill>
                  <a:schemeClr val="bg2"/>
                </a:solidFill>
              </a:rPr>
              <a:t>Context có sẵn entity nên không select nữa</a:t>
            </a:r>
          </a:p>
        </p:txBody>
      </p:sp>
      <p:sp>
        <p:nvSpPr>
          <p:cNvPr id="10" name="Line Callout 1 9">
            <a:extLst>
              <a:ext uri="{FF2B5EF4-FFF2-40B4-BE49-F238E27FC236}">
                <a16:creationId xmlns:a16="http://schemas.microsoft.com/office/drawing/2014/main" id="{1D201E21-0999-B348-AC1F-3B5A0264E244}"/>
              </a:ext>
            </a:extLst>
          </p:cNvPr>
          <p:cNvSpPr/>
          <p:nvPr/>
        </p:nvSpPr>
        <p:spPr>
          <a:xfrm>
            <a:off x="2562541" y="1078912"/>
            <a:ext cx="4546768" cy="357281"/>
          </a:xfrm>
          <a:prstGeom prst="borderCallout1">
            <a:avLst>
              <a:gd name="adj1" fmla="val 51032"/>
              <a:gd name="adj2" fmla="val -571"/>
              <a:gd name="adj3" fmla="val 50729"/>
              <a:gd name="adj4" fmla="val -18729"/>
            </a:avLst>
          </a:prstGeom>
          <a:solidFill>
            <a:schemeClr val="bg2">
              <a:lumMod val="10000"/>
              <a:lumOff val="90000"/>
            </a:schemeClr>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VN">
                <a:solidFill>
                  <a:schemeClr val="bg2"/>
                </a:solidFill>
              </a:rPr>
              <a:t>@Transaction buộc phải có nếu thêm, sửa, xoá dữ liệu</a:t>
            </a:r>
          </a:p>
        </p:txBody>
      </p:sp>
    </p:spTree>
    <p:extLst>
      <p:ext uri="{BB962C8B-B14F-4D97-AF65-F5344CB8AC3E}">
        <p14:creationId xmlns:p14="http://schemas.microsoft.com/office/powerpoint/2010/main" val="318005303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2F200F9-4B4A-CB45-9F15-F19552F1109D}"/>
              </a:ext>
            </a:extLst>
          </p:cNvPr>
          <p:cNvSpPr/>
          <p:nvPr/>
        </p:nvSpPr>
        <p:spPr>
          <a:xfrm>
            <a:off x="1985374" y="290463"/>
            <a:ext cx="4847573" cy="2145849"/>
          </a:xfrm>
          <a:prstGeom prst="rect">
            <a:avLst/>
          </a:prstGeom>
          <a:solidFill>
            <a:schemeClr val="bg2">
              <a:lumMod val="10000"/>
              <a:lumOff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7030A0"/>
                </a:solidFill>
              </a:rPr>
              <a:t>C</a:t>
            </a:r>
            <a:r>
              <a:rPr lang="en-VN">
                <a:solidFill>
                  <a:srgbClr val="7030A0"/>
                </a:solidFill>
              </a:rPr>
              <a:t>reate / Query / Update / Delete</a:t>
            </a:r>
          </a:p>
        </p:txBody>
      </p:sp>
      <p:sp>
        <p:nvSpPr>
          <p:cNvPr id="3" name="Can 2">
            <a:extLst>
              <a:ext uri="{FF2B5EF4-FFF2-40B4-BE49-F238E27FC236}">
                <a16:creationId xmlns:a16="http://schemas.microsoft.com/office/drawing/2014/main" id="{8892486E-DD00-884D-BD08-1A605829515A}"/>
              </a:ext>
            </a:extLst>
          </p:cNvPr>
          <p:cNvSpPr/>
          <p:nvPr/>
        </p:nvSpPr>
        <p:spPr>
          <a:xfrm>
            <a:off x="3441090" y="3499698"/>
            <a:ext cx="1762188" cy="1386739"/>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VN"/>
              <a:t>Database</a:t>
            </a:r>
          </a:p>
        </p:txBody>
      </p:sp>
      <p:sp>
        <p:nvSpPr>
          <p:cNvPr id="4" name="Rectangle 3">
            <a:extLst>
              <a:ext uri="{FF2B5EF4-FFF2-40B4-BE49-F238E27FC236}">
                <a16:creationId xmlns:a16="http://schemas.microsoft.com/office/drawing/2014/main" id="{E1443355-080E-EE4A-B8D5-EF73CA70D801}"/>
              </a:ext>
            </a:extLst>
          </p:cNvPr>
          <p:cNvSpPr/>
          <p:nvPr/>
        </p:nvSpPr>
        <p:spPr>
          <a:xfrm>
            <a:off x="2768758" y="484987"/>
            <a:ext cx="1009558" cy="7206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VN"/>
              <a:t>Blog</a:t>
            </a:r>
          </a:p>
        </p:txBody>
      </p:sp>
      <p:sp>
        <p:nvSpPr>
          <p:cNvPr id="5" name="Rectangle 4">
            <a:extLst>
              <a:ext uri="{FF2B5EF4-FFF2-40B4-BE49-F238E27FC236}">
                <a16:creationId xmlns:a16="http://schemas.microsoft.com/office/drawing/2014/main" id="{96F7FAC5-699F-9440-9C5B-5239B3D52D0D}"/>
              </a:ext>
            </a:extLst>
          </p:cNvPr>
          <p:cNvSpPr/>
          <p:nvPr/>
        </p:nvSpPr>
        <p:spPr>
          <a:xfrm>
            <a:off x="4937680" y="484987"/>
            <a:ext cx="1009558" cy="7206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VN"/>
              <a:t>Comment</a:t>
            </a:r>
          </a:p>
        </p:txBody>
      </p:sp>
      <p:cxnSp>
        <p:nvCxnSpPr>
          <p:cNvPr id="7" name="Straight Arrow Connector 6">
            <a:extLst>
              <a:ext uri="{FF2B5EF4-FFF2-40B4-BE49-F238E27FC236}">
                <a16:creationId xmlns:a16="http://schemas.microsoft.com/office/drawing/2014/main" id="{44DC7F99-4944-314A-9FC6-A42646DEAA5E}"/>
              </a:ext>
            </a:extLst>
          </p:cNvPr>
          <p:cNvCxnSpPr>
            <a:cxnSpLocks/>
            <a:stCxn id="4" idx="3"/>
            <a:endCxn id="5" idx="1"/>
          </p:cNvCxnSpPr>
          <p:nvPr/>
        </p:nvCxnSpPr>
        <p:spPr>
          <a:xfrm>
            <a:off x="3778316" y="845297"/>
            <a:ext cx="1159364"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1" name="Down Arrow 10">
            <a:extLst>
              <a:ext uri="{FF2B5EF4-FFF2-40B4-BE49-F238E27FC236}">
                <a16:creationId xmlns:a16="http://schemas.microsoft.com/office/drawing/2014/main" id="{CEE787ED-5768-684F-9246-ADA05406086E}"/>
              </a:ext>
            </a:extLst>
          </p:cNvPr>
          <p:cNvSpPr/>
          <p:nvPr/>
        </p:nvSpPr>
        <p:spPr>
          <a:xfrm>
            <a:off x="3826702" y="2549047"/>
            <a:ext cx="970767" cy="1039659"/>
          </a:xfrm>
          <a:prstGeom prst="downArrow">
            <a:avLst>
              <a:gd name="adj1" fmla="val 35714"/>
              <a:gd name="adj2" fmla="val 4795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12" name="TextBox 11">
            <a:extLst>
              <a:ext uri="{FF2B5EF4-FFF2-40B4-BE49-F238E27FC236}">
                <a16:creationId xmlns:a16="http://schemas.microsoft.com/office/drawing/2014/main" id="{FA62CA25-0242-9046-AE13-70D028B3CAF3}"/>
              </a:ext>
            </a:extLst>
          </p:cNvPr>
          <p:cNvSpPr txBox="1"/>
          <p:nvPr/>
        </p:nvSpPr>
        <p:spPr>
          <a:xfrm>
            <a:off x="4766153" y="2530258"/>
            <a:ext cx="3538603" cy="954107"/>
          </a:xfrm>
          <a:prstGeom prst="rect">
            <a:avLst/>
          </a:prstGeom>
          <a:noFill/>
        </p:spPr>
        <p:txBody>
          <a:bodyPr wrap="square" rtlCol="0">
            <a:spAutoFit/>
          </a:bodyPr>
          <a:lstStyle/>
          <a:p>
            <a:r>
              <a:rPr lang="en-US">
                <a:solidFill>
                  <a:schemeClr val="bg2"/>
                </a:solidFill>
                <a:latin typeface="RobotoMono Nerd Font" pitchFamily="2" charset="0"/>
                <a:ea typeface="RobotoMono Nerd Font" pitchFamily="2" charset="0"/>
              </a:rPr>
              <a:t>i</a:t>
            </a:r>
            <a:r>
              <a:rPr lang="en-VN">
                <a:solidFill>
                  <a:schemeClr val="bg2"/>
                </a:solidFill>
                <a:latin typeface="RobotoMono Nerd Font" pitchFamily="2" charset="0"/>
                <a:ea typeface="RobotoMono Nerd Font" pitchFamily="2" charset="0"/>
              </a:rPr>
              <a:t>nsert into XXX (…) values (…)</a:t>
            </a:r>
          </a:p>
          <a:p>
            <a:r>
              <a:rPr lang="en-US">
                <a:solidFill>
                  <a:schemeClr val="bg2"/>
                </a:solidFill>
                <a:latin typeface="RobotoMono Nerd Font" pitchFamily="2" charset="0"/>
                <a:ea typeface="RobotoMono Nerd Font" pitchFamily="2" charset="0"/>
              </a:rPr>
              <a:t>s</a:t>
            </a:r>
            <a:r>
              <a:rPr lang="en-VN">
                <a:solidFill>
                  <a:schemeClr val="bg2"/>
                </a:solidFill>
                <a:latin typeface="RobotoMono Nerd Font" pitchFamily="2" charset="0"/>
                <a:ea typeface="RobotoMono Nerd Font" pitchFamily="2" charset="0"/>
              </a:rPr>
              <a:t>elect … from XXX </a:t>
            </a:r>
          </a:p>
          <a:p>
            <a:r>
              <a:rPr lang="en-VN">
                <a:solidFill>
                  <a:schemeClr val="bg2"/>
                </a:solidFill>
                <a:latin typeface="RobotoMono Nerd Font" pitchFamily="2" charset="0"/>
                <a:ea typeface="RobotoMono Nerd Font" pitchFamily="2" charset="0"/>
              </a:rPr>
              <a:t>update XXX set … = ….</a:t>
            </a:r>
          </a:p>
          <a:p>
            <a:r>
              <a:rPr lang="en-US">
                <a:solidFill>
                  <a:schemeClr val="bg2"/>
                </a:solidFill>
                <a:latin typeface="RobotoMono Nerd Font" pitchFamily="2" charset="0"/>
                <a:ea typeface="RobotoMono Nerd Font" pitchFamily="2" charset="0"/>
              </a:rPr>
              <a:t>d</a:t>
            </a:r>
            <a:r>
              <a:rPr lang="en-VN">
                <a:solidFill>
                  <a:schemeClr val="bg2"/>
                </a:solidFill>
                <a:latin typeface="RobotoMono Nerd Font" pitchFamily="2" charset="0"/>
                <a:ea typeface="RobotoMono Nerd Font" pitchFamily="2" charset="0"/>
              </a:rPr>
              <a:t>elete XXX where </a:t>
            </a:r>
          </a:p>
        </p:txBody>
      </p:sp>
      <p:sp>
        <p:nvSpPr>
          <p:cNvPr id="13" name="TextBox 12">
            <a:extLst>
              <a:ext uri="{FF2B5EF4-FFF2-40B4-BE49-F238E27FC236}">
                <a16:creationId xmlns:a16="http://schemas.microsoft.com/office/drawing/2014/main" id="{23ACB36F-272B-5840-A4B2-2E1BE7157DD7}"/>
              </a:ext>
            </a:extLst>
          </p:cNvPr>
          <p:cNvSpPr txBox="1"/>
          <p:nvPr/>
        </p:nvSpPr>
        <p:spPr>
          <a:xfrm>
            <a:off x="2141951" y="2761990"/>
            <a:ext cx="1885453" cy="307777"/>
          </a:xfrm>
          <a:prstGeom prst="rect">
            <a:avLst/>
          </a:prstGeom>
          <a:noFill/>
        </p:spPr>
        <p:txBody>
          <a:bodyPr wrap="none" rtlCol="0">
            <a:spAutoFit/>
          </a:bodyPr>
          <a:lstStyle/>
          <a:p>
            <a:r>
              <a:rPr lang="en-VN"/>
              <a:t>EntityManager.flush()</a:t>
            </a:r>
          </a:p>
        </p:txBody>
      </p:sp>
      <p:sp>
        <p:nvSpPr>
          <p:cNvPr id="14" name="TextBox 13">
            <a:extLst>
              <a:ext uri="{FF2B5EF4-FFF2-40B4-BE49-F238E27FC236}">
                <a16:creationId xmlns:a16="http://schemas.microsoft.com/office/drawing/2014/main" id="{FA219A8F-B217-5543-957D-A1FCA7C4D345}"/>
              </a:ext>
            </a:extLst>
          </p:cNvPr>
          <p:cNvSpPr txBox="1"/>
          <p:nvPr/>
        </p:nvSpPr>
        <p:spPr>
          <a:xfrm>
            <a:off x="2830881" y="1709803"/>
            <a:ext cx="3050835" cy="523220"/>
          </a:xfrm>
          <a:prstGeom prst="rect">
            <a:avLst/>
          </a:prstGeom>
          <a:noFill/>
        </p:spPr>
        <p:txBody>
          <a:bodyPr wrap="none" rtlCol="0">
            <a:spAutoFit/>
          </a:bodyPr>
          <a:lstStyle/>
          <a:p>
            <a:pPr algn="ctr"/>
            <a:r>
              <a:rPr lang="en-VN"/>
              <a:t>Persistent Context of EntityManager</a:t>
            </a:r>
            <a:br>
              <a:rPr lang="en-VN"/>
            </a:br>
            <a:r>
              <a:rPr lang="en-VN"/>
              <a:t>in Memory</a:t>
            </a:r>
          </a:p>
        </p:txBody>
      </p:sp>
    </p:spTree>
    <p:extLst>
      <p:ext uri="{BB962C8B-B14F-4D97-AF65-F5344CB8AC3E}">
        <p14:creationId xmlns:p14="http://schemas.microsoft.com/office/powerpoint/2010/main" val="334181764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179C6F-278D-2848-ADDE-AC89A81E98C0}"/>
              </a:ext>
            </a:extLst>
          </p:cNvPr>
          <p:cNvSpPr>
            <a:spLocks noGrp="1"/>
          </p:cNvSpPr>
          <p:nvPr>
            <p:ph type="title"/>
          </p:nvPr>
        </p:nvSpPr>
        <p:spPr/>
        <p:txBody>
          <a:bodyPr/>
          <a:lstStyle/>
          <a:p>
            <a:r>
              <a:rPr lang="en-VN" sz="1600"/>
              <a:t>Khi chạy Unit Test, transaction sẽ không commit xuống CSDL thực sự</a:t>
            </a:r>
          </a:p>
        </p:txBody>
      </p:sp>
      <p:sp>
        <p:nvSpPr>
          <p:cNvPr id="4" name="Rectangle 3">
            <a:extLst>
              <a:ext uri="{FF2B5EF4-FFF2-40B4-BE49-F238E27FC236}">
                <a16:creationId xmlns:a16="http://schemas.microsoft.com/office/drawing/2014/main" id="{74AE3AE3-BCD3-5749-98CB-F23550B2FD91}"/>
              </a:ext>
            </a:extLst>
          </p:cNvPr>
          <p:cNvSpPr/>
          <p:nvPr/>
        </p:nvSpPr>
        <p:spPr>
          <a:xfrm>
            <a:off x="366090" y="1613387"/>
            <a:ext cx="6134917" cy="3416320"/>
          </a:xfrm>
          <a:prstGeom prst="rect">
            <a:avLst/>
          </a:prstGeom>
          <a:solidFill>
            <a:schemeClr val="bg2"/>
          </a:solidFill>
        </p:spPr>
        <p:txBody>
          <a:bodyPr wrap="square">
            <a:spAutoFit/>
          </a:bodyPr>
          <a:lstStyle/>
          <a:p>
            <a:r>
              <a:rPr lang="en-US" sz="1200">
                <a:solidFill>
                  <a:srgbClr val="D4D4D4"/>
                </a:solidFill>
                <a:latin typeface="Menlo" panose="020B0609030804020204" pitchFamily="49" charset="0"/>
              </a:rPr>
              <a:t>@</a:t>
            </a:r>
            <a:r>
              <a:rPr lang="en-US" sz="1200">
                <a:solidFill>
                  <a:srgbClr val="4EC9B0"/>
                </a:solidFill>
                <a:latin typeface="Menlo" panose="020B0609030804020204" pitchFamily="49" charset="0"/>
              </a:rPr>
              <a:t>Test</a:t>
            </a:r>
            <a:endParaRPr lang="en-US" sz="1200">
              <a:solidFill>
                <a:srgbClr val="D4D4D4"/>
              </a:solidFill>
              <a:latin typeface="Menlo" panose="020B0609030804020204" pitchFamily="49" charset="0"/>
            </a:endParaRPr>
          </a:p>
          <a:p>
            <a:r>
              <a:rPr lang="en-US" sz="1200">
                <a:solidFill>
                  <a:srgbClr val="D4D4D4"/>
                </a:solidFill>
                <a:latin typeface="Menlo" panose="020B0609030804020204" pitchFamily="49" charset="0"/>
              </a:rPr>
              <a:t>@</a:t>
            </a:r>
            <a:r>
              <a:rPr lang="en-US" sz="1200">
                <a:solidFill>
                  <a:srgbClr val="4EC9B0"/>
                </a:solidFill>
                <a:latin typeface="Menlo" panose="020B0609030804020204" pitchFamily="49" charset="0"/>
              </a:rPr>
              <a:t>Transactional</a:t>
            </a:r>
            <a:endParaRPr lang="en-US" sz="1200">
              <a:solidFill>
                <a:srgbClr val="D4D4D4"/>
              </a:solidFill>
              <a:latin typeface="Menlo" panose="020B0609030804020204" pitchFamily="49" charset="0"/>
            </a:endParaRPr>
          </a:p>
          <a:p>
            <a:r>
              <a:rPr lang="en-US" sz="1200">
                <a:solidFill>
                  <a:srgbClr val="4EC9B0"/>
                </a:solidFill>
                <a:latin typeface="Menlo" panose="020B0609030804020204" pitchFamily="49" charset="0"/>
              </a:rPr>
              <a:t>void</a:t>
            </a:r>
            <a:r>
              <a:rPr lang="en-US" sz="1200">
                <a:solidFill>
                  <a:srgbClr val="D4D4D4"/>
                </a:solidFill>
                <a:latin typeface="Menlo" panose="020B0609030804020204" pitchFamily="49" charset="0"/>
              </a:rPr>
              <a:t> </a:t>
            </a:r>
            <a:r>
              <a:rPr lang="en-US" sz="1200">
                <a:solidFill>
                  <a:srgbClr val="DCDCAA"/>
                </a:solidFill>
                <a:latin typeface="Menlo" panose="020B0609030804020204" pitchFamily="49" charset="0"/>
              </a:rPr>
              <a:t>tableIdGenerator</a:t>
            </a:r>
            <a:r>
              <a:rPr lang="en-US" sz="1200">
                <a:solidFill>
                  <a:srgbClr val="D4D4D4"/>
                </a:solidFill>
                <a:latin typeface="Menlo" panose="020B0609030804020204" pitchFamily="49" charset="0"/>
              </a:rPr>
              <a:t>() {</a:t>
            </a:r>
          </a:p>
          <a:p>
            <a:r>
              <a:rPr lang="en-US" sz="1200">
                <a:solidFill>
                  <a:srgbClr val="4EC9B0"/>
                </a:solidFill>
                <a:latin typeface="Menlo" panose="020B0609030804020204" pitchFamily="49" charset="0"/>
              </a:rPr>
              <a:t>  TableID</a:t>
            </a:r>
            <a:r>
              <a:rPr lang="en-US" sz="1200">
                <a:solidFill>
                  <a:srgbClr val="D4D4D4"/>
                </a:solidFill>
                <a:latin typeface="Menlo" panose="020B0609030804020204" pitchFamily="49" charset="0"/>
              </a:rPr>
              <a:t> </a:t>
            </a:r>
            <a:r>
              <a:rPr lang="en-US" sz="1200">
                <a:solidFill>
                  <a:srgbClr val="9CDCFE"/>
                </a:solidFill>
                <a:latin typeface="Menlo" panose="020B0609030804020204" pitchFamily="49" charset="0"/>
              </a:rPr>
              <a:t>r1</a:t>
            </a:r>
            <a:r>
              <a:rPr lang="en-US" sz="1200">
                <a:solidFill>
                  <a:srgbClr val="D4D4D4"/>
                </a:solidFill>
                <a:latin typeface="Menlo" panose="020B0609030804020204" pitchFamily="49" charset="0"/>
              </a:rPr>
              <a:t> = </a:t>
            </a:r>
            <a:r>
              <a:rPr lang="en-US" sz="1200">
                <a:solidFill>
                  <a:srgbClr val="C586C0"/>
                </a:solidFill>
                <a:latin typeface="Menlo" panose="020B0609030804020204" pitchFamily="49" charset="0"/>
              </a:rPr>
              <a:t>new</a:t>
            </a:r>
            <a:r>
              <a:rPr lang="en-US" sz="1200">
                <a:solidFill>
                  <a:srgbClr val="D4D4D4"/>
                </a:solidFill>
                <a:latin typeface="Menlo" panose="020B0609030804020204" pitchFamily="49" charset="0"/>
              </a:rPr>
              <a:t> </a:t>
            </a:r>
            <a:r>
              <a:rPr lang="en-US" sz="1200">
                <a:solidFill>
                  <a:srgbClr val="DCDCAA"/>
                </a:solidFill>
                <a:latin typeface="Menlo" panose="020B0609030804020204" pitchFamily="49" charset="0"/>
              </a:rPr>
              <a:t>TableID</a:t>
            </a:r>
            <a:r>
              <a:rPr lang="en-US" sz="1200">
                <a:solidFill>
                  <a:srgbClr val="D4D4D4"/>
                </a:solidFill>
                <a:latin typeface="Menlo" panose="020B0609030804020204" pitchFamily="49" charset="0"/>
              </a:rPr>
              <a:t>();</a:t>
            </a:r>
          </a:p>
          <a:p>
            <a:r>
              <a:rPr lang="en-US" sz="1200">
                <a:solidFill>
                  <a:srgbClr val="9CDCFE"/>
                </a:solidFill>
                <a:latin typeface="Menlo" panose="020B0609030804020204" pitchFamily="49" charset="0"/>
              </a:rPr>
              <a:t>  r1</a:t>
            </a:r>
            <a:r>
              <a:rPr lang="en-US" sz="1200">
                <a:solidFill>
                  <a:srgbClr val="D4D4D4"/>
                </a:solidFill>
                <a:latin typeface="Menlo" panose="020B0609030804020204" pitchFamily="49" charset="0"/>
              </a:rPr>
              <a:t>.</a:t>
            </a:r>
            <a:r>
              <a:rPr lang="en-US" sz="1200">
                <a:solidFill>
                  <a:srgbClr val="DCDCAA"/>
                </a:solidFill>
                <a:latin typeface="Menlo" panose="020B0609030804020204" pitchFamily="49" charset="0"/>
              </a:rPr>
              <a:t>setName</a:t>
            </a:r>
            <a:r>
              <a:rPr lang="en-US" sz="1200">
                <a:solidFill>
                  <a:srgbClr val="D4D4D4"/>
                </a:solidFill>
                <a:latin typeface="Menlo" panose="020B0609030804020204" pitchFamily="49" charset="0"/>
              </a:rPr>
              <a:t>(</a:t>
            </a:r>
            <a:r>
              <a:rPr lang="en-US" sz="1200">
                <a:solidFill>
                  <a:srgbClr val="CE9178"/>
                </a:solidFill>
                <a:latin typeface="Menlo" panose="020B0609030804020204" pitchFamily="49" charset="0"/>
              </a:rPr>
              <a:t>"Titok"</a:t>
            </a:r>
            <a:r>
              <a:rPr lang="en-US" sz="1200">
                <a:solidFill>
                  <a:srgbClr val="D4D4D4"/>
                </a:solidFill>
                <a:latin typeface="Menlo" panose="020B0609030804020204" pitchFamily="49" charset="0"/>
              </a:rPr>
              <a:t>);</a:t>
            </a:r>
          </a:p>
          <a:p>
            <a:r>
              <a:rPr lang="en-US" sz="1200">
                <a:solidFill>
                  <a:srgbClr val="9CDCFE"/>
                </a:solidFill>
                <a:latin typeface="Menlo" panose="020B0609030804020204" pitchFamily="49" charset="0"/>
              </a:rPr>
              <a:t>  em</a:t>
            </a:r>
            <a:r>
              <a:rPr lang="en-US" sz="1200">
                <a:solidFill>
                  <a:srgbClr val="D4D4D4"/>
                </a:solidFill>
                <a:latin typeface="Menlo" panose="020B0609030804020204" pitchFamily="49" charset="0"/>
              </a:rPr>
              <a:t>.</a:t>
            </a:r>
            <a:r>
              <a:rPr lang="en-US" sz="1200">
                <a:solidFill>
                  <a:srgbClr val="DCDCAA"/>
                </a:solidFill>
                <a:latin typeface="Menlo" panose="020B0609030804020204" pitchFamily="49" charset="0"/>
              </a:rPr>
              <a:t>persist</a:t>
            </a:r>
            <a:r>
              <a:rPr lang="en-US" sz="1200">
                <a:solidFill>
                  <a:srgbClr val="D4D4D4"/>
                </a:solidFill>
                <a:latin typeface="Menlo" panose="020B0609030804020204" pitchFamily="49" charset="0"/>
              </a:rPr>
              <a:t>(</a:t>
            </a:r>
            <a:r>
              <a:rPr lang="en-US" sz="1200">
                <a:solidFill>
                  <a:srgbClr val="9CDCFE"/>
                </a:solidFill>
                <a:latin typeface="Menlo" panose="020B0609030804020204" pitchFamily="49" charset="0"/>
              </a:rPr>
              <a:t>r1</a:t>
            </a:r>
            <a:r>
              <a:rPr lang="en-US" sz="1200">
                <a:solidFill>
                  <a:srgbClr val="D4D4D4"/>
                </a:solidFill>
                <a:latin typeface="Menlo" panose="020B0609030804020204" pitchFamily="49" charset="0"/>
              </a:rPr>
              <a:t>);</a:t>
            </a:r>
          </a:p>
          <a:p>
            <a:r>
              <a:rPr lang="en-US" sz="1200">
                <a:solidFill>
                  <a:srgbClr val="4EC9B0"/>
                </a:solidFill>
                <a:latin typeface="Menlo" panose="020B0609030804020204" pitchFamily="49" charset="0"/>
              </a:rPr>
              <a:t>  var</a:t>
            </a:r>
            <a:r>
              <a:rPr lang="en-US" sz="1200">
                <a:solidFill>
                  <a:srgbClr val="D4D4D4"/>
                </a:solidFill>
                <a:latin typeface="Menlo" panose="020B0609030804020204" pitchFamily="49" charset="0"/>
              </a:rPr>
              <a:t> </a:t>
            </a:r>
            <a:r>
              <a:rPr lang="en-US" sz="1200">
                <a:solidFill>
                  <a:srgbClr val="9CDCFE"/>
                </a:solidFill>
                <a:latin typeface="Menlo" panose="020B0609030804020204" pitchFamily="49" charset="0"/>
              </a:rPr>
              <a:t>id1</a:t>
            </a:r>
            <a:r>
              <a:rPr lang="en-US" sz="1200">
                <a:solidFill>
                  <a:srgbClr val="D4D4D4"/>
                </a:solidFill>
                <a:latin typeface="Menlo" panose="020B0609030804020204" pitchFamily="49" charset="0"/>
              </a:rPr>
              <a:t> = </a:t>
            </a:r>
            <a:r>
              <a:rPr lang="en-US" sz="1200">
                <a:solidFill>
                  <a:srgbClr val="9CDCFE"/>
                </a:solidFill>
                <a:latin typeface="Menlo" panose="020B0609030804020204" pitchFamily="49" charset="0"/>
              </a:rPr>
              <a:t>r1</a:t>
            </a:r>
            <a:r>
              <a:rPr lang="en-US" sz="1200">
                <a:solidFill>
                  <a:srgbClr val="D4D4D4"/>
                </a:solidFill>
                <a:latin typeface="Menlo" panose="020B0609030804020204" pitchFamily="49" charset="0"/>
              </a:rPr>
              <a:t>.</a:t>
            </a:r>
            <a:r>
              <a:rPr lang="en-US" sz="1200">
                <a:solidFill>
                  <a:srgbClr val="DCDCAA"/>
                </a:solidFill>
                <a:latin typeface="Menlo" panose="020B0609030804020204" pitchFamily="49" charset="0"/>
              </a:rPr>
              <a:t>getId</a:t>
            </a:r>
            <a:r>
              <a:rPr lang="en-US" sz="1200">
                <a:solidFill>
                  <a:srgbClr val="D4D4D4"/>
                </a:solidFill>
                <a:latin typeface="Menlo" panose="020B0609030804020204" pitchFamily="49" charset="0"/>
              </a:rPr>
              <a:t>();</a:t>
            </a:r>
          </a:p>
          <a:p>
            <a:br>
              <a:rPr lang="en-US" sz="1200">
                <a:solidFill>
                  <a:srgbClr val="D4D4D4"/>
                </a:solidFill>
                <a:latin typeface="Menlo" panose="020B0609030804020204" pitchFamily="49" charset="0"/>
              </a:rPr>
            </a:br>
            <a:r>
              <a:rPr lang="en-US" sz="1200">
                <a:solidFill>
                  <a:srgbClr val="D4D4D4"/>
                </a:solidFill>
                <a:latin typeface="Menlo" panose="020B0609030804020204" pitchFamily="49" charset="0"/>
              </a:rPr>
              <a:t>  </a:t>
            </a:r>
            <a:r>
              <a:rPr lang="en-US" sz="1200">
                <a:solidFill>
                  <a:srgbClr val="4EC9B0"/>
                </a:solidFill>
                <a:latin typeface="Menlo" panose="020B0609030804020204" pitchFamily="49" charset="0"/>
              </a:rPr>
              <a:t>TableID</a:t>
            </a:r>
            <a:r>
              <a:rPr lang="en-US" sz="1200">
                <a:solidFill>
                  <a:srgbClr val="D4D4D4"/>
                </a:solidFill>
                <a:latin typeface="Menlo" panose="020B0609030804020204" pitchFamily="49" charset="0"/>
              </a:rPr>
              <a:t> </a:t>
            </a:r>
            <a:r>
              <a:rPr lang="en-US" sz="1200">
                <a:solidFill>
                  <a:srgbClr val="9CDCFE"/>
                </a:solidFill>
                <a:latin typeface="Menlo" panose="020B0609030804020204" pitchFamily="49" charset="0"/>
              </a:rPr>
              <a:t>r2</a:t>
            </a:r>
            <a:r>
              <a:rPr lang="en-US" sz="1200">
                <a:solidFill>
                  <a:srgbClr val="D4D4D4"/>
                </a:solidFill>
                <a:latin typeface="Menlo" panose="020B0609030804020204" pitchFamily="49" charset="0"/>
              </a:rPr>
              <a:t> = </a:t>
            </a:r>
            <a:r>
              <a:rPr lang="en-US" sz="1200">
                <a:solidFill>
                  <a:srgbClr val="C586C0"/>
                </a:solidFill>
                <a:latin typeface="Menlo" panose="020B0609030804020204" pitchFamily="49" charset="0"/>
              </a:rPr>
              <a:t>new</a:t>
            </a:r>
            <a:r>
              <a:rPr lang="en-US" sz="1200">
                <a:solidFill>
                  <a:srgbClr val="D4D4D4"/>
                </a:solidFill>
                <a:latin typeface="Menlo" panose="020B0609030804020204" pitchFamily="49" charset="0"/>
              </a:rPr>
              <a:t> </a:t>
            </a:r>
            <a:r>
              <a:rPr lang="en-US" sz="1200">
                <a:solidFill>
                  <a:srgbClr val="DCDCAA"/>
                </a:solidFill>
                <a:latin typeface="Menlo" panose="020B0609030804020204" pitchFamily="49" charset="0"/>
              </a:rPr>
              <a:t>TableID</a:t>
            </a:r>
            <a:r>
              <a:rPr lang="en-US" sz="1200">
                <a:solidFill>
                  <a:srgbClr val="D4D4D4"/>
                </a:solidFill>
                <a:latin typeface="Menlo" panose="020B0609030804020204" pitchFamily="49" charset="0"/>
              </a:rPr>
              <a:t>();</a:t>
            </a:r>
          </a:p>
          <a:p>
            <a:r>
              <a:rPr lang="en-US" sz="1200">
                <a:solidFill>
                  <a:srgbClr val="9CDCFE"/>
                </a:solidFill>
                <a:latin typeface="Menlo" panose="020B0609030804020204" pitchFamily="49" charset="0"/>
              </a:rPr>
              <a:t>  r2</a:t>
            </a:r>
            <a:r>
              <a:rPr lang="en-US" sz="1200">
                <a:solidFill>
                  <a:srgbClr val="D4D4D4"/>
                </a:solidFill>
                <a:latin typeface="Menlo" panose="020B0609030804020204" pitchFamily="49" charset="0"/>
              </a:rPr>
              <a:t>.</a:t>
            </a:r>
            <a:r>
              <a:rPr lang="en-US" sz="1200">
                <a:solidFill>
                  <a:srgbClr val="DCDCAA"/>
                </a:solidFill>
                <a:latin typeface="Menlo" panose="020B0609030804020204" pitchFamily="49" charset="0"/>
              </a:rPr>
              <a:t>setName</a:t>
            </a:r>
            <a:r>
              <a:rPr lang="en-US" sz="1200">
                <a:solidFill>
                  <a:srgbClr val="D4D4D4"/>
                </a:solidFill>
                <a:latin typeface="Menlo" panose="020B0609030804020204" pitchFamily="49" charset="0"/>
              </a:rPr>
              <a:t>(</a:t>
            </a:r>
            <a:r>
              <a:rPr lang="en-US" sz="1200">
                <a:solidFill>
                  <a:srgbClr val="CE9178"/>
                </a:solidFill>
                <a:latin typeface="Menlo" panose="020B0609030804020204" pitchFamily="49" charset="0"/>
              </a:rPr>
              <a:t>"Bilibli"</a:t>
            </a:r>
            <a:r>
              <a:rPr lang="en-US" sz="1200">
                <a:solidFill>
                  <a:srgbClr val="D4D4D4"/>
                </a:solidFill>
                <a:latin typeface="Menlo" panose="020B0609030804020204" pitchFamily="49" charset="0"/>
              </a:rPr>
              <a:t>);</a:t>
            </a:r>
          </a:p>
          <a:p>
            <a:r>
              <a:rPr lang="en-US" sz="1200">
                <a:solidFill>
                  <a:srgbClr val="9CDCFE"/>
                </a:solidFill>
                <a:latin typeface="Menlo" panose="020B0609030804020204" pitchFamily="49" charset="0"/>
              </a:rPr>
              <a:t>  em</a:t>
            </a:r>
            <a:r>
              <a:rPr lang="en-US" sz="1200">
                <a:solidFill>
                  <a:srgbClr val="D4D4D4"/>
                </a:solidFill>
                <a:latin typeface="Menlo" panose="020B0609030804020204" pitchFamily="49" charset="0"/>
              </a:rPr>
              <a:t>.</a:t>
            </a:r>
            <a:r>
              <a:rPr lang="en-US" sz="1200">
                <a:solidFill>
                  <a:srgbClr val="DCDCAA"/>
                </a:solidFill>
                <a:latin typeface="Menlo" panose="020B0609030804020204" pitchFamily="49" charset="0"/>
              </a:rPr>
              <a:t>persist</a:t>
            </a:r>
            <a:r>
              <a:rPr lang="en-US" sz="1200">
                <a:solidFill>
                  <a:srgbClr val="D4D4D4"/>
                </a:solidFill>
                <a:latin typeface="Menlo" panose="020B0609030804020204" pitchFamily="49" charset="0"/>
              </a:rPr>
              <a:t>(</a:t>
            </a:r>
            <a:r>
              <a:rPr lang="en-US" sz="1200">
                <a:solidFill>
                  <a:srgbClr val="9CDCFE"/>
                </a:solidFill>
                <a:latin typeface="Menlo" panose="020B0609030804020204" pitchFamily="49" charset="0"/>
              </a:rPr>
              <a:t>r2</a:t>
            </a:r>
            <a:r>
              <a:rPr lang="en-US" sz="1200">
                <a:solidFill>
                  <a:srgbClr val="D4D4D4"/>
                </a:solidFill>
                <a:latin typeface="Menlo" panose="020B0609030804020204" pitchFamily="49" charset="0"/>
              </a:rPr>
              <a:t>);</a:t>
            </a:r>
          </a:p>
          <a:p>
            <a:r>
              <a:rPr lang="en-US" sz="1200">
                <a:solidFill>
                  <a:srgbClr val="4EC9B0"/>
                </a:solidFill>
                <a:latin typeface="Menlo" panose="020B0609030804020204" pitchFamily="49" charset="0"/>
              </a:rPr>
              <a:t>  var</a:t>
            </a:r>
            <a:r>
              <a:rPr lang="en-US" sz="1200">
                <a:solidFill>
                  <a:srgbClr val="D4D4D4"/>
                </a:solidFill>
                <a:latin typeface="Menlo" panose="020B0609030804020204" pitchFamily="49" charset="0"/>
              </a:rPr>
              <a:t> </a:t>
            </a:r>
            <a:r>
              <a:rPr lang="en-US" sz="1200">
                <a:solidFill>
                  <a:srgbClr val="9CDCFE"/>
                </a:solidFill>
                <a:latin typeface="Menlo" panose="020B0609030804020204" pitchFamily="49" charset="0"/>
              </a:rPr>
              <a:t>id2</a:t>
            </a:r>
            <a:r>
              <a:rPr lang="en-US" sz="1200">
                <a:solidFill>
                  <a:srgbClr val="D4D4D4"/>
                </a:solidFill>
                <a:latin typeface="Menlo" panose="020B0609030804020204" pitchFamily="49" charset="0"/>
              </a:rPr>
              <a:t> = </a:t>
            </a:r>
            <a:r>
              <a:rPr lang="en-US" sz="1200">
                <a:solidFill>
                  <a:srgbClr val="9CDCFE"/>
                </a:solidFill>
                <a:latin typeface="Menlo" panose="020B0609030804020204" pitchFamily="49" charset="0"/>
              </a:rPr>
              <a:t>r2</a:t>
            </a:r>
            <a:r>
              <a:rPr lang="en-US" sz="1200">
                <a:solidFill>
                  <a:srgbClr val="D4D4D4"/>
                </a:solidFill>
                <a:latin typeface="Menlo" panose="020B0609030804020204" pitchFamily="49" charset="0"/>
              </a:rPr>
              <a:t>.</a:t>
            </a:r>
            <a:r>
              <a:rPr lang="en-US" sz="1200">
                <a:solidFill>
                  <a:srgbClr val="DCDCAA"/>
                </a:solidFill>
                <a:latin typeface="Menlo" panose="020B0609030804020204" pitchFamily="49" charset="0"/>
              </a:rPr>
              <a:t>getId</a:t>
            </a:r>
            <a:r>
              <a:rPr lang="en-US" sz="1200">
                <a:solidFill>
                  <a:srgbClr val="D4D4D4"/>
                </a:solidFill>
                <a:latin typeface="Menlo" panose="020B0609030804020204" pitchFamily="49" charset="0"/>
              </a:rPr>
              <a:t>();</a:t>
            </a:r>
          </a:p>
          <a:p>
            <a:br>
              <a:rPr lang="en-US" sz="1200">
                <a:solidFill>
                  <a:srgbClr val="D4D4D4"/>
                </a:solidFill>
                <a:latin typeface="Menlo" panose="020B0609030804020204" pitchFamily="49" charset="0"/>
              </a:rPr>
            </a:br>
            <a:r>
              <a:rPr lang="en-US" sz="1200">
                <a:solidFill>
                  <a:srgbClr val="D4D4D4"/>
                </a:solidFill>
                <a:latin typeface="Menlo" panose="020B0609030804020204" pitchFamily="49" charset="0"/>
              </a:rPr>
              <a:t>  </a:t>
            </a:r>
            <a:r>
              <a:rPr lang="en-US" sz="1200">
                <a:solidFill>
                  <a:srgbClr val="9CDCFE"/>
                </a:solidFill>
                <a:latin typeface="Menlo" panose="020B0609030804020204" pitchFamily="49" charset="0"/>
              </a:rPr>
              <a:t>em</a:t>
            </a:r>
            <a:r>
              <a:rPr lang="en-US" sz="1200">
                <a:solidFill>
                  <a:srgbClr val="D4D4D4"/>
                </a:solidFill>
                <a:latin typeface="Menlo" panose="020B0609030804020204" pitchFamily="49" charset="0"/>
              </a:rPr>
              <a:t>.</a:t>
            </a:r>
            <a:r>
              <a:rPr lang="en-US" sz="1200">
                <a:solidFill>
                  <a:srgbClr val="DCDCAA"/>
                </a:solidFill>
                <a:latin typeface="Menlo" panose="020B0609030804020204" pitchFamily="49" charset="0"/>
              </a:rPr>
              <a:t>flush</a:t>
            </a:r>
            <a:r>
              <a:rPr lang="en-US" sz="1200">
                <a:solidFill>
                  <a:srgbClr val="D4D4D4"/>
                </a:solidFill>
                <a:latin typeface="Menlo" panose="020B0609030804020204" pitchFamily="49" charset="0"/>
              </a:rPr>
              <a:t>();</a:t>
            </a:r>
          </a:p>
          <a:p>
            <a:br>
              <a:rPr lang="en-US" sz="1200">
                <a:solidFill>
                  <a:srgbClr val="D4D4D4"/>
                </a:solidFill>
                <a:latin typeface="Menlo" panose="020B0609030804020204" pitchFamily="49" charset="0"/>
              </a:rPr>
            </a:br>
            <a:r>
              <a:rPr lang="en-US" sz="1200">
                <a:solidFill>
                  <a:srgbClr val="D4D4D4"/>
                </a:solidFill>
                <a:latin typeface="Menlo" panose="020B0609030804020204" pitchFamily="49" charset="0"/>
              </a:rPr>
              <a:t>  </a:t>
            </a:r>
            <a:r>
              <a:rPr lang="en-US" sz="1200">
                <a:solidFill>
                  <a:srgbClr val="DCDCAA"/>
                </a:solidFill>
                <a:latin typeface="Menlo" panose="020B0609030804020204" pitchFamily="49" charset="0"/>
              </a:rPr>
              <a:t>assertThat</a:t>
            </a:r>
            <a:r>
              <a:rPr lang="en-US" sz="1200">
                <a:solidFill>
                  <a:srgbClr val="D4D4D4"/>
                </a:solidFill>
                <a:latin typeface="Menlo" panose="020B0609030804020204" pitchFamily="49" charset="0"/>
              </a:rPr>
              <a:t>(</a:t>
            </a:r>
            <a:r>
              <a:rPr lang="en-US" sz="1200">
                <a:solidFill>
                  <a:srgbClr val="9CDCFE"/>
                </a:solidFill>
                <a:latin typeface="Menlo" panose="020B0609030804020204" pitchFamily="49" charset="0"/>
              </a:rPr>
              <a:t>em</a:t>
            </a:r>
            <a:r>
              <a:rPr lang="en-US" sz="1200">
                <a:solidFill>
                  <a:srgbClr val="D4D4D4"/>
                </a:solidFill>
                <a:latin typeface="Menlo" panose="020B0609030804020204" pitchFamily="49" charset="0"/>
              </a:rPr>
              <a:t>.</a:t>
            </a:r>
            <a:r>
              <a:rPr lang="en-US" sz="1200">
                <a:solidFill>
                  <a:srgbClr val="DCDCAA"/>
                </a:solidFill>
                <a:latin typeface="Menlo" panose="020B0609030804020204" pitchFamily="49" charset="0"/>
              </a:rPr>
              <a:t>find</a:t>
            </a:r>
            <a:r>
              <a:rPr lang="en-US" sz="1200">
                <a:solidFill>
                  <a:srgbClr val="D4D4D4"/>
                </a:solidFill>
                <a:latin typeface="Menlo" panose="020B0609030804020204" pitchFamily="49" charset="0"/>
              </a:rPr>
              <a:t>(</a:t>
            </a:r>
            <a:r>
              <a:rPr lang="en-US" sz="1200">
                <a:solidFill>
                  <a:srgbClr val="4EC9B0"/>
                </a:solidFill>
                <a:latin typeface="Menlo" panose="020B0609030804020204" pitchFamily="49" charset="0"/>
              </a:rPr>
              <a:t>TableID</a:t>
            </a:r>
            <a:r>
              <a:rPr lang="en-US" sz="1200">
                <a:solidFill>
                  <a:srgbClr val="D4D4D4"/>
                </a:solidFill>
                <a:latin typeface="Menlo" panose="020B0609030804020204" pitchFamily="49" charset="0"/>
              </a:rPr>
              <a:t>.</a:t>
            </a:r>
            <a:r>
              <a:rPr lang="en-US" sz="1200">
                <a:solidFill>
                  <a:srgbClr val="C586C0"/>
                </a:solidFill>
                <a:latin typeface="Menlo" panose="020B0609030804020204" pitchFamily="49" charset="0"/>
              </a:rPr>
              <a:t>class</a:t>
            </a:r>
            <a:r>
              <a:rPr lang="en-US" sz="1200">
                <a:solidFill>
                  <a:srgbClr val="D4D4D4"/>
                </a:solidFill>
                <a:latin typeface="Menlo" panose="020B0609030804020204" pitchFamily="49" charset="0"/>
              </a:rPr>
              <a:t>, </a:t>
            </a:r>
            <a:r>
              <a:rPr lang="en-US" sz="1200">
                <a:solidFill>
                  <a:srgbClr val="9CDCFE"/>
                </a:solidFill>
                <a:latin typeface="Menlo" panose="020B0609030804020204" pitchFamily="49" charset="0"/>
              </a:rPr>
              <a:t>id1</a:t>
            </a:r>
            <a:r>
              <a:rPr lang="en-US" sz="1200">
                <a:solidFill>
                  <a:srgbClr val="D4D4D4"/>
                </a:solidFill>
                <a:latin typeface="Menlo" panose="020B0609030804020204" pitchFamily="49" charset="0"/>
              </a:rPr>
              <a:t>)).</a:t>
            </a:r>
            <a:r>
              <a:rPr lang="en-US" sz="1200">
                <a:solidFill>
                  <a:srgbClr val="DCDCAA"/>
                </a:solidFill>
                <a:latin typeface="Menlo" panose="020B0609030804020204" pitchFamily="49" charset="0"/>
              </a:rPr>
              <a:t>isEqualTo</a:t>
            </a:r>
            <a:r>
              <a:rPr lang="en-US" sz="1200">
                <a:solidFill>
                  <a:srgbClr val="D4D4D4"/>
                </a:solidFill>
                <a:latin typeface="Menlo" panose="020B0609030804020204" pitchFamily="49" charset="0"/>
              </a:rPr>
              <a:t>(</a:t>
            </a:r>
            <a:r>
              <a:rPr lang="en-US" sz="1200">
                <a:solidFill>
                  <a:srgbClr val="9CDCFE"/>
                </a:solidFill>
                <a:latin typeface="Menlo" panose="020B0609030804020204" pitchFamily="49" charset="0"/>
              </a:rPr>
              <a:t>r1</a:t>
            </a:r>
            <a:r>
              <a:rPr lang="en-US" sz="1200">
                <a:solidFill>
                  <a:srgbClr val="D4D4D4"/>
                </a:solidFill>
                <a:latin typeface="Menlo" panose="020B0609030804020204" pitchFamily="49" charset="0"/>
              </a:rPr>
              <a:t>);</a:t>
            </a:r>
          </a:p>
          <a:p>
            <a:r>
              <a:rPr lang="en-US" sz="1200">
                <a:solidFill>
                  <a:srgbClr val="DCDCAA"/>
                </a:solidFill>
                <a:latin typeface="Menlo" panose="020B0609030804020204" pitchFamily="49" charset="0"/>
              </a:rPr>
              <a:t>  assertThat</a:t>
            </a:r>
            <a:r>
              <a:rPr lang="en-US" sz="1200">
                <a:solidFill>
                  <a:srgbClr val="D4D4D4"/>
                </a:solidFill>
                <a:latin typeface="Menlo" panose="020B0609030804020204" pitchFamily="49" charset="0"/>
              </a:rPr>
              <a:t>(</a:t>
            </a:r>
            <a:r>
              <a:rPr lang="en-US" sz="1200">
                <a:solidFill>
                  <a:srgbClr val="9CDCFE"/>
                </a:solidFill>
                <a:latin typeface="Menlo" panose="020B0609030804020204" pitchFamily="49" charset="0"/>
              </a:rPr>
              <a:t>em</a:t>
            </a:r>
            <a:r>
              <a:rPr lang="en-US" sz="1200">
                <a:solidFill>
                  <a:srgbClr val="D4D4D4"/>
                </a:solidFill>
                <a:latin typeface="Menlo" panose="020B0609030804020204" pitchFamily="49" charset="0"/>
              </a:rPr>
              <a:t>.</a:t>
            </a:r>
            <a:r>
              <a:rPr lang="en-US" sz="1200">
                <a:solidFill>
                  <a:srgbClr val="DCDCAA"/>
                </a:solidFill>
                <a:latin typeface="Menlo" panose="020B0609030804020204" pitchFamily="49" charset="0"/>
              </a:rPr>
              <a:t>find</a:t>
            </a:r>
            <a:r>
              <a:rPr lang="en-US" sz="1200">
                <a:solidFill>
                  <a:srgbClr val="D4D4D4"/>
                </a:solidFill>
                <a:latin typeface="Menlo" panose="020B0609030804020204" pitchFamily="49" charset="0"/>
              </a:rPr>
              <a:t>(</a:t>
            </a:r>
            <a:r>
              <a:rPr lang="en-US" sz="1200">
                <a:solidFill>
                  <a:srgbClr val="4EC9B0"/>
                </a:solidFill>
                <a:latin typeface="Menlo" panose="020B0609030804020204" pitchFamily="49" charset="0"/>
              </a:rPr>
              <a:t>TableID</a:t>
            </a:r>
            <a:r>
              <a:rPr lang="en-US" sz="1200">
                <a:solidFill>
                  <a:srgbClr val="D4D4D4"/>
                </a:solidFill>
                <a:latin typeface="Menlo" panose="020B0609030804020204" pitchFamily="49" charset="0"/>
              </a:rPr>
              <a:t>.</a:t>
            </a:r>
            <a:r>
              <a:rPr lang="en-US" sz="1200">
                <a:solidFill>
                  <a:srgbClr val="C586C0"/>
                </a:solidFill>
                <a:latin typeface="Menlo" panose="020B0609030804020204" pitchFamily="49" charset="0"/>
              </a:rPr>
              <a:t>class</a:t>
            </a:r>
            <a:r>
              <a:rPr lang="en-US" sz="1200">
                <a:solidFill>
                  <a:srgbClr val="D4D4D4"/>
                </a:solidFill>
                <a:latin typeface="Menlo" panose="020B0609030804020204" pitchFamily="49" charset="0"/>
              </a:rPr>
              <a:t>, </a:t>
            </a:r>
            <a:r>
              <a:rPr lang="en-US" sz="1200">
                <a:solidFill>
                  <a:srgbClr val="9CDCFE"/>
                </a:solidFill>
                <a:latin typeface="Menlo" panose="020B0609030804020204" pitchFamily="49" charset="0"/>
              </a:rPr>
              <a:t>id2</a:t>
            </a:r>
            <a:r>
              <a:rPr lang="en-US" sz="1200">
                <a:solidFill>
                  <a:srgbClr val="D4D4D4"/>
                </a:solidFill>
                <a:latin typeface="Menlo" panose="020B0609030804020204" pitchFamily="49" charset="0"/>
              </a:rPr>
              <a:t>)).</a:t>
            </a:r>
            <a:r>
              <a:rPr lang="en-US" sz="1200">
                <a:solidFill>
                  <a:srgbClr val="DCDCAA"/>
                </a:solidFill>
                <a:latin typeface="Menlo" panose="020B0609030804020204" pitchFamily="49" charset="0"/>
              </a:rPr>
              <a:t>isEqualTo</a:t>
            </a:r>
            <a:r>
              <a:rPr lang="en-US" sz="1200">
                <a:solidFill>
                  <a:srgbClr val="D4D4D4"/>
                </a:solidFill>
                <a:latin typeface="Menlo" panose="020B0609030804020204" pitchFamily="49" charset="0"/>
              </a:rPr>
              <a:t>(</a:t>
            </a:r>
            <a:r>
              <a:rPr lang="en-US" sz="1200">
                <a:solidFill>
                  <a:srgbClr val="9CDCFE"/>
                </a:solidFill>
                <a:latin typeface="Menlo" panose="020B0609030804020204" pitchFamily="49" charset="0"/>
              </a:rPr>
              <a:t>r2</a:t>
            </a:r>
            <a:r>
              <a:rPr lang="en-US" sz="1200">
                <a:solidFill>
                  <a:srgbClr val="D4D4D4"/>
                </a:solidFill>
                <a:latin typeface="Menlo" panose="020B0609030804020204" pitchFamily="49" charset="0"/>
              </a:rPr>
              <a:t>);</a:t>
            </a:r>
          </a:p>
          <a:p>
            <a:r>
              <a:rPr lang="en-US" sz="1200">
                <a:solidFill>
                  <a:srgbClr val="D4D4D4"/>
                </a:solidFill>
                <a:latin typeface="Menlo" panose="020B0609030804020204" pitchFamily="49" charset="0"/>
              </a:rPr>
              <a:t>}</a:t>
            </a:r>
          </a:p>
        </p:txBody>
      </p:sp>
      <p:sp>
        <p:nvSpPr>
          <p:cNvPr id="3" name="TextBox 2">
            <a:extLst>
              <a:ext uri="{FF2B5EF4-FFF2-40B4-BE49-F238E27FC236}">
                <a16:creationId xmlns:a16="http://schemas.microsoft.com/office/drawing/2014/main" id="{92F686C6-782E-5B4D-BA99-5AA2B57FC274}"/>
              </a:ext>
            </a:extLst>
          </p:cNvPr>
          <p:cNvSpPr txBox="1"/>
          <p:nvPr/>
        </p:nvSpPr>
        <p:spPr>
          <a:xfrm>
            <a:off x="308837" y="938623"/>
            <a:ext cx="8549135" cy="523220"/>
          </a:xfrm>
          <a:prstGeom prst="rect">
            <a:avLst/>
          </a:prstGeom>
          <a:noFill/>
        </p:spPr>
        <p:txBody>
          <a:bodyPr wrap="none" rtlCol="0">
            <a:spAutoFit/>
          </a:bodyPr>
          <a:lstStyle/>
          <a:p>
            <a:r>
              <a:rPr lang="en-VN"/>
              <a:t>Trong ví dụ dưới đây, mọi thứ chạy ổn, đúng theo dự kiến. Tuy nhiên JPA ở trong unit test không thực sự</a:t>
            </a:r>
          </a:p>
          <a:p>
            <a:r>
              <a:rPr lang="en-VN"/>
              <a:t>lưu xuống CSDL mà chỉ lưu tạm trong bộ nhớ context do EntityManager quản lý</a:t>
            </a:r>
          </a:p>
        </p:txBody>
      </p:sp>
      <p:sp>
        <p:nvSpPr>
          <p:cNvPr id="5" name="TextBox 4">
            <a:extLst>
              <a:ext uri="{FF2B5EF4-FFF2-40B4-BE49-F238E27FC236}">
                <a16:creationId xmlns:a16="http://schemas.microsoft.com/office/drawing/2014/main" id="{22E7CB1A-7EDC-4D44-BE40-747C18463EAE}"/>
              </a:ext>
            </a:extLst>
          </p:cNvPr>
          <p:cNvSpPr txBox="1"/>
          <p:nvPr/>
        </p:nvSpPr>
        <p:spPr>
          <a:xfrm>
            <a:off x="3720230" y="2874723"/>
            <a:ext cx="2270173" cy="523220"/>
          </a:xfrm>
          <a:prstGeom prst="rect">
            <a:avLst/>
          </a:prstGeom>
          <a:noFill/>
        </p:spPr>
        <p:txBody>
          <a:bodyPr wrap="none" rtlCol="0">
            <a:spAutoFit/>
          </a:bodyPr>
          <a:lstStyle/>
          <a:p>
            <a:r>
              <a:rPr lang="en-VN">
                <a:solidFill>
                  <a:schemeClr val="bg1"/>
                </a:solidFill>
              </a:rPr>
              <a:t>Mở bảng ra không thấy có</a:t>
            </a:r>
          </a:p>
          <a:p>
            <a:r>
              <a:rPr lang="en-US">
                <a:solidFill>
                  <a:schemeClr val="bg1"/>
                </a:solidFill>
              </a:rPr>
              <a:t>bản ghi nào được insert</a:t>
            </a:r>
            <a:endParaRPr lang="en-VN">
              <a:solidFill>
                <a:schemeClr val="bg1"/>
              </a:solidFill>
            </a:endParaRPr>
          </a:p>
        </p:txBody>
      </p:sp>
    </p:spTree>
    <p:extLst>
      <p:ext uri="{BB962C8B-B14F-4D97-AF65-F5344CB8AC3E}">
        <p14:creationId xmlns:p14="http://schemas.microsoft.com/office/powerpoint/2010/main" val="337103560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9016D3-F82A-9341-8CB1-1BB069938983}"/>
              </a:ext>
            </a:extLst>
          </p:cNvPr>
          <p:cNvSpPr>
            <a:spLocks noGrp="1"/>
          </p:cNvSpPr>
          <p:nvPr>
            <p:ph type="title"/>
          </p:nvPr>
        </p:nvSpPr>
        <p:spPr/>
        <p:txBody>
          <a:bodyPr/>
          <a:lstStyle/>
          <a:p>
            <a:r>
              <a:rPr lang="en-VN"/>
              <a:t>Một số chú ý</a:t>
            </a:r>
          </a:p>
        </p:txBody>
      </p:sp>
      <p:sp>
        <p:nvSpPr>
          <p:cNvPr id="3" name="Text Placeholder 2">
            <a:extLst>
              <a:ext uri="{FF2B5EF4-FFF2-40B4-BE49-F238E27FC236}">
                <a16:creationId xmlns:a16="http://schemas.microsoft.com/office/drawing/2014/main" id="{A2B67723-08C2-9341-ADA4-3EADE850D151}"/>
              </a:ext>
            </a:extLst>
          </p:cNvPr>
          <p:cNvSpPr>
            <a:spLocks noGrp="1"/>
          </p:cNvSpPr>
          <p:nvPr>
            <p:ph type="body" idx="1"/>
          </p:nvPr>
        </p:nvSpPr>
        <p:spPr/>
        <p:txBody>
          <a:bodyPr/>
          <a:lstStyle/>
          <a:p>
            <a:r>
              <a:rPr lang="en-VN" sz="1600"/>
              <a:t>Phải dùng </a:t>
            </a:r>
            <a:r>
              <a:rPr lang="en-VN" sz="1600">
                <a:solidFill>
                  <a:srgbClr val="7030A0"/>
                </a:solidFill>
              </a:rPr>
              <a:t>@Transactional </a:t>
            </a:r>
            <a:r>
              <a:rPr lang="en-VN" sz="1600"/>
              <a:t>trong method của @Controller nếu sửa đổi dữ liệu</a:t>
            </a:r>
          </a:p>
          <a:p>
            <a:r>
              <a:rPr lang="en-VN" sz="1600"/>
              <a:t>Phải dùng </a:t>
            </a:r>
            <a:r>
              <a:rPr lang="en-US" sz="1600">
                <a:solidFill>
                  <a:srgbClr val="7030A0"/>
                </a:solidFill>
              </a:rPr>
              <a:t>@DataJpaTest</a:t>
            </a:r>
            <a:r>
              <a:rPr lang="en-VN" sz="1600">
                <a:solidFill>
                  <a:srgbClr val="7030A0"/>
                </a:solidFill>
              </a:rPr>
              <a:t> </a:t>
            </a:r>
            <a:r>
              <a:rPr lang="en-VN" sz="1600"/>
              <a:t>trong testing class thì mới khởi tạo EntityManger hoặc Repository</a:t>
            </a:r>
          </a:p>
          <a:p>
            <a:r>
              <a:rPr lang="en-VN" sz="1600"/>
              <a:t>Khi chạy unit test, EntityManager không commit dữ liệu xuống database</a:t>
            </a:r>
          </a:p>
          <a:p>
            <a:r>
              <a:rPr lang="en-VN" sz="1600"/>
              <a:t>Muốn thực sự cập nhật thay đổi xuống CSDL hãy dùng </a:t>
            </a:r>
            <a:r>
              <a:rPr lang="en-VN" sz="1600">
                <a:solidFill>
                  <a:srgbClr val="7030A0"/>
                </a:solidFill>
              </a:rPr>
              <a:t>EntityManager.flush()</a:t>
            </a:r>
          </a:p>
          <a:p>
            <a:r>
              <a:rPr lang="en-VN" sz="1600"/>
              <a:t>Trong vòng đời Entity có một số trạng thái </a:t>
            </a:r>
          </a:p>
          <a:p>
            <a:endParaRPr lang="en-US" sz="1600"/>
          </a:p>
        </p:txBody>
      </p:sp>
      <p:pic>
        <p:nvPicPr>
          <p:cNvPr id="1026" name="Picture 2" descr="Working with JPA Entity Objects">
            <a:extLst>
              <a:ext uri="{FF2B5EF4-FFF2-40B4-BE49-F238E27FC236}">
                <a16:creationId xmlns:a16="http://schemas.microsoft.com/office/drawing/2014/main" id="{0AFA6016-6566-9345-A225-4FF58C98B6A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17315" y="3347762"/>
            <a:ext cx="4672697" cy="16859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7747763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2A5F9A-7075-A348-A9D0-FE434F777AE8}"/>
              </a:ext>
            </a:extLst>
          </p:cNvPr>
          <p:cNvSpPr>
            <a:spLocks noGrp="1"/>
          </p:cNvSpPr>
          <p:nvPr>
            <p:ph type="title"/>
          </p:nvPr>
        </p:nvSpPr>
        <p:spPr/>
        <p:txBody>
          <a:bodyPr/>
          <a:lstStyle/>
          <a:p>
            <a:r>
              <a:rPr lang="en-VN"/>
              <a:t>CRUD với Repository</a:t>
            </a:r>
          </a:p>
        </p:txBody>
      </p:sp>
    </p:spTree>
    <p:extLst>
      <p:ext uri="{BB962C8B-B14F-4D97-AF65-F5344CB8AC3E}">
        <p14:creationId xmlns:p14="http://schemas.microsoft.com/office/powerpoint/2010/main" val="256920317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8E89A8-34D7-004C-BF1D-54358325CBBE}"/>
              </a:ext>
            </a:extLst>
          </p:cNvPr>
          <p:cNvSpPr>
            <a:spLocks noGrp="1"/>
          </p:cNvSpPr>
          <p:nvPr>
            <p:ph type="title"/>
          </p:nvPr>
        </p:nvSpPr>
        <p:spPr/>
        <p:txBody>
          <a:bodyPr/>
          <a:lstStyle/>
          <a:p>
            <a:r>
              <a:rPr lang="en-VN"/>
              <a:t>CRUD Repository </a:t>
            </a:r>
          </a:p>
        </p:txBody>
      </p:sp>
      <p:sp>
        <p:nvSpPr>
          <p:cNvPr id="6" name="Rectangle 5">
            <a:extLst>
              <a:ext uri="{FF2B5EF4-FFF2-40B4-BE49-F238E27FC236}">
                <a16:creationId xmlns:a16="http://schemas.microsoft.com/office/drawing/2014/main" id="{BBF1CAC8-161E-9B4B-9D84-267134FFBB6D}"/>
              </a:ext>
            </a:extLst>
          </p:cNvPr>
          <p:cNvSpPr/>
          <p:nvPr/>
        </p:nvSpPr>
        <p:spPr>
          <a:xfrm>
            <a:off x="245604" y="867055"/>
            <a:ext cx="7538132" cy="3949286"/>
          </a:xfrm>
          <a:prstGeom prst="rect">
            <a:avLst/>
          </a:prstGeom>
          <a:solidFill>
            <a:schemeClr val="bg2"/>
          </a:solidFill>
        </p:spPr>
        <p:txBody>
          <a:bodyPr wrap="square">
            <a:spAutoFit/>
          </a:bodyPr>
          <a:lstStyle/>
          <a:p>
            <a:pPr>
              <a:lnSpc>
                <a:spcPct val="120000"/>
              </a:lnSpc>
            </a:pPr>
            <a:r>
              <a:rPr lang="en-US">
                <a:solidFill>
                  <a:srgbClr val="D4D4D4"/>
                </a:solidFill>
                <a:latin typeface="Menlo" panose="020B0609030804020204" pitchFamily="49" charset="0"/>
              </a:rPr>
              <a:t>@</a:t>
            </a:r>
            <a:r>
              <a:rPr lang="en-US">
                <a:solidFill>
                  <a:srgbClr val="4EC9B0"/>
                </a:solidFill>
                <a:latin typeface="Menlo" panose="020B0609030804020204" pitchFamily="49" charset="0"/>
              </a:rPr>
              <a:t>Test</a:t>
            </a:r>
            <a:endParaRPr lang="en-US">
              <a:solidFill>
                <a:srgbClr val="D4D4D4"/>
              </a:solidFill>
              <a:latin typeface="Menlo" panose="020B0609030804020204" pitchFamily="49" charset="0"/>
            </a:endParaRPr>
          </a:p>
          <a:p>
            <a:pPr>
              <a:lnSpc>
                <a:spcPct val="120000"/>
              </a:lnSpc>
            </a:pPr>
            <a:r>
              <a:rPr lang="en-US">
                <a:solidFill>
                  <a:srgbClr val="4EC9B0"/>
                </a:solidFill>
                <a:latin typeface="Menlo" panose="020B0609030804020204" pitchFamily="49" charset="0"/>
              </a:rPr>
              <a:t>void</a:t>
            </a:r>
            <a:r>
              <a:rPr lang="en-US">
                <a:solidFill>
                  <a:srgbClr val="D4D4D4"/>
                </a:solidFill>
                <a:latin typeface="Menlo" panose="020B0609030804020204" pitchFamily="49" charset="0"/>
              </a:rPr>
              <a:t> </a:t>
            </a:r>
            <a:r>
              <a:rPr lang="en-US">
                <a:solidFill>
                  <a:srgbClr val="DCDCAA"/>
                </a:solidFill>
                <a:latin typeface="Menlo" panose="020B0609030804020204" pitchFamily="49" charset="0"/>
              </a:rPr>
              <a:t>testRepositoryCRUD</a:t>
            </a:r>
            <a:r>
              <a:rPr lang="en-US">
                <a:solidFill>
                  <a:srgbClr val="D4D4D4"/>
                </a:solidFill>
                <a:latin typeface="Menlo" panose="020B0609030804020204" pitchFamily="49" charset="0"/>
              </a:rPr>
              <a:t>() {</a:t>
            </a:r>
          </a:p>
          <a:p>
            <a:pPr>
              <a:lnSpc>
                <a:spcPct val="120000"/>
              </a:lnSpc>
            </a:pPr>
            <a:r>
              <a:rPr lang="en-US">
                <a:solidFill>
                  <a:srgbClr val="4EC9B0"/>
                </a:solidFill>
                <a:latin typeface="Menlo" panose="020B0609030804020204" pitchFamily="49" charset="0"/>
              </a:rPr>
              <a:t>  Bar</a:t>
            </a:r>
            <a:r>
              <a:rPr lang="en-US">
                <a:solidFill>
                  <a:srgbClr val="D4D4D4"/>
                </a:solidFill>
                <a:latin typeface="Menlo" panose="020B0609030804020204" pitchFamily="49" charset="0"/>
              </a:rPr>
              <a:t> </a:t>
            </a:r>
            <a:r>
              <a:rPr lang="en-US">
                <a:solidFill>
                  <a:srgbClr val="9CDCFE"/>
                </a:solidFill>
                <a:latin typeface="Menlo" panose="020B0609030804020204" pitchFamily="49" charset="0"/>
              </a:rPr>
              <a:t>bar</a:t>
            </a:r>
            <a:r>
              <a:rPr lang="en-US">
                <a:solidFill>
                  <a:srgbClr val="D4D4D4"/>
                </a:solidFill>
                <a:latin typeface="Menlo" panose="020B0609030804020204" pitchFamily="49" charset="0"/>
              </a:rPr>
              <a:t> = </a:t>
            </a:r>
            <a:r>
              <a:rPr lang="en-US">
                <a:solidFill>
                  <a:srgbClr val="C586C0"/>
                </a:solidFill>
                <a:latin typeface="Menlo" panose="020B0609030804020204" pitchFamily="49" charset="0"/>
              </a:rPr>
              <a:t>new</a:t>
            </a:r>
            <a:r>
              <a:rPr lang="en-US">
                <a:solidFill>
                  <a:srgbClr val="D4D4D4"/>
                </a:solidFill>
                <a:latin typeface="Menlo" panose="020B0609030804020204" pitchFamily="49" charset="0"/>
              </a:rPr>
              <a:t> </a:t>
            </a:r>
            <a:r>
              <a:rPr lang="en-US">
                <a:solidFill>
                  <a:srgbClr val="DCDCAA"/>
                </a:solidFill>
                <a:latin typeface="Menlo" panose="020B0609030804020204" pitchFamily="49" charset="0"/>
              </a:rPr>
              <a:t>Bar</a:t>
            </a:r>
            <a:r>
              <a:rPr lang="en-US">
                <a:solidFill>
                  <a:srgbClr val="D4D4D4"/>
                </a:solidFill>
                <a:latin typeface="Menlo" panose="020B0609030804020204" pitchFamily="49" charset="0"/>
              </a:rPr>
              <a:t>();</a:t>
            </a:r>
          </a:p>
          <a:p>
            <a:pPr>
              <a:lnSpc>
                <a:spcPct val="120000"/>
              </a:lnSpc>
            </a:pPr>
            <a:r>
              <a:rPr lang="en-US">
                <a:solidFill>
                  <a:srgbClr val="9CDCFE"/>
                </a:solidFill>
                <a:latin typeface="Menlo" panose="020B0609030804020204" pitchFamily="49" charset="0"/>
              </a:rPr>
              <a:t>  bar</a:t>
            </a:r>
            <a:r>
              <a:rPr lang="en-US">
                <a:solidFill>
                  <a:srgbClr val="D4D4D4"/>
                </a:solidFill>
                <a:latin typeface="Menlo" panose="020B0609030804020204" pitchFamily="49" charset="0"/>
              </a:rPr>
              <a:t>.</a:t>
            </a:r>
            <a:r>
              <a:rPr lang="en-US">
                <a:solidFill>
                  <a:srgbClr val="DCDCAA"/>
                </a:solidFill>
                <a:latin typeface="Menlo" panose="020B0609030804020204" pitchFamily="49" charset="0"/>
              </a:rPr>
              <a:t>setName</a:t>
            </a:r>
            <a:r>
              <a:rPr lang="en-US">
                <a:solidFill>
                  <a:srgbClr val="D4D4D4"/>
                </a:solidFill>
                <a:latin typeface="Menlo" panose="020B0609030804020204" pitchFamily="49" charset="0"/>
              </a:rPr>
              <a:t>(</a:t>
            </a:r>
            <a:r>
              <a:rPr lang="en-US">
                <a:solidFill>
                  <a:srgbClr val="CE9178"/>
                </a:solidFill>
                <a:latin typeface="Menlo" panose="020B0609030804020204" pitchFamily="49" charset="0"/>
              </a:rPr>
              <a:t>"Foo"</a:t>
            </a:r>
            <a:r>
              <a:rPr lang="en-US">
                <a:solidFill>
                  <a:srgbClr val="D4D4D4"/>
                </a:solidFill>
                <a:latin typeface="Menlo" panose="020B0609030804020204" pitchFamily="49" charset="0"/>
              </a:rPr>
              <a:t>);</a:t>
            </a:r>
          </a:p>
          <a:p>
            <a:pPr>
              <a:lnSpc>
                <a:spcPct val="120000"/>
              </a:lnSpc>
            </a:pPr>
            <a:br>
              <a:rPr lang="en-US">
                <a:solidFill>
                  <a:srgbClr val="D4D4D4"/>
                </a:solidFill>
                <a:latin typeface="Menlo" panose="020B0609030804020204" pitchFamily="49" charset="0"/>
              </a:rPr>
            </a:br>
            <a:r>
              <a:rPr lang="en-US">
                <a:solidFill>
                  <a:srgbClr val="D4D4D4"/>
                </a:solidFill>
                <a:latin typeface="Menlo" panose="020B0609030804020204" pitchFamily="49" charset="0"/>
              </a:rPr>
              <a:t>  </a:t>
            </a:r>
            <a:r>
              <a:rPr lang="en-US">
                <a:solidFill>
                  <a:srgbClr val="9CDCFE"/>
                </a:solidFill>
                <a:latin typeface="Menlo" panose="020B0609030804020204" pitchFamily="49" charset="0"/>
              </a:rPr>
              <a:t>barRepository</a:t>
            </a:r>
            <a:r>
              <a:rPr lang="en-US">
                <a:solidFill>
                  <a:srgbClr val="D4D4D4"/>
                </a:solidFill>
                <a:latin typeface="Menlo" panose="020B0609030804020204" pitchFamily="49" charset="0"/>
              </a:rPr>
              <a:t>.</a:t>
            </a:r>
            <a:r>
              <a:rPr lang="en-US">
                <a:solidFill>
                  <a:srgbClr val="DCDCAA"/>
                </a:solidFill>
                <a:latin typeface="Menlo" panose="020B0609030804020204" pitchFamily="49" charset="0"/>
              </a:rPr>
              <a:t>save</a:t>
            </a:r>
            <a:r>
              <a:rPr lang="en-US">
                <a:solidFill>
                  <a:srgbClr val="D4D4D4"/>
                </a:solidFill>
                <a:latin typeface="Menlo" panose="020B0609030804020204" pitchFamily="49" charset="0"/>
              </a:rPr>
              <a:t>(</a:t>
            </a:r>
            <a:r>
              <a:rPr lang="en-US">
                <a:solidFill>
                  <a:srgbClr val="9CDCFE"/>
                </a:solidFill>
                <a:latin typeface="Menlo" panose="020B0609030804020204" pitchFamily="49" charset="0"/>
              </a:rPr>
              <a:t>bar</a:t>
            </a:r>
            <a:r>
              <a:rPr lang="en-US">
                <a:solidFill>
                  <a:srgbClr val="D4D4D4"/>
                </a:solidFill>
                <a:latin typeface="Menlo" panose="020B0609030804020204" pitchFamily="49" charset="0"/>
              </a:rPr>
              <a:t>);</a:t>
            </a:r>
          </a:p>
          <a:p>
            <a:pPr>
              <a:lnSpc>
                <a:spcPct val="120000"/>
              </a:lnSpc>
            </a:pPr>
            <a:r>
              <a:rPr lang="en-US">
                <a:solidFill>
                  <a:srgbClr val="4EC9B0"/>
                </a:solidFill>
                <a:latin typeface="Menlo" panose="020B0609030804020204" pitchFamily="49" charset="0"/>
              </a:rPr>
              <a:t>  String</a:t>
            </a:r>
            <a:r>
              <a:rPr lang="en-US">
                <a:solidFill>
                  <a:srgbClr val="D4D4D4"/>
                </a:solidFill>
                <a:latin typeface="Menlo" panose="020B0609030804020204" pitchFamily="49" charset="0"/>
              </a:rPr>
              <a:t> </a:t>
            </a:r>
            <a:r>
              <a:rPr lang="en-US">
                <a:solidFill>
                  <a:srgbClr val="9CDCFE"/>
                </a:solidFill>
                <a:latin typeface="Menlo" panose="020B0609030804020204" pitchFamily="49" charset="0"/>
              </a:rPr>
              <a:t>id</a:t>
            </a:r>
            <a:r>
              <a:rPr lang="en-US">
                <a:solidFill>
                  <a:srgbClr val="D4D4D4"/>
                </a:solidFill>
                <a:latin typeface="Menlo" panose="020B0609030804020204" pitchFamily="49" charset="0"/>
              </a:rPr>
              <a:t> = </a:t>
            </a:r>
            <a:r>
              <a:rPr lang="en-US">
                <a:solidFill>
                  <a:srgbClr val="9CDCFE"/>
                </a:solidFill>
                <a:latin typeface="Menlo" panose="020B0609030804020204" pitchFamily="49" charset="0"/>
              </a:rPr>
              <a:t>bar</a:t>
            </a:r>
            <a:r>
              <a:rPr lang="en-US">
                <a:solidFill>
                  <a:srgbClr val="D4D4D4"/>
                </a:solidFill>
                <a:latin typeface="Menlo" panose="020B0609030804020204" pitchFamily="49" charset="0"/>
              </a:rPr>
              <a:t>.</a:t>
            </a:r>
            <a:r>
              <a:rPr lang="en-US">
                <a:solidFill>
                  <a:srgbClr val="DCDCAA"/>
                </a:solidFill>
                <a:latin typeface="Menlo" panose="020B0609030804020204" pitchFamily="49" charset="0"/>
              </a:rPr>
              <a:t>getId</a:t>
            </a:r>
            <a:r>
              <a:rPr lang="en-US">
                <a:solidFill>
                  <a:srgbClr val="D4D4D4"/>
                </a:solidFill>
                <a:latin typeface="Menlo" panose="020B0609030804020204" pitchFamily="49" charset="0"/>
              </a:rPr>
              <a:t>();</a:t>
            </a:r>
          </a:p>
          <a:p>
            <a:pPr>
              <a:lnSpc>
                <a:spcPct val="120000"/>
              </a:lnSpc>
            </a:pPr>
            <a:r>
              <a:rPr lang="en-US">
                <a:solidFill>
                  <a:srgbClr val="4EC9B0"/>
                </a:solidFill>
                <a:latin typeface="Menlo" panose="020B0609030804020204" pitchFamily="49" charset="0"/>
              </a:rPr>
              <a:t>  var</a:t>
            </a:r>
            <a:r>
              <a:rPr lang="en-US">
                <a:solidFill>
                  <a:srgbClr val="D4D4D4"/>
                </a:solidFill>
                <a:latin typeface="Menlo" panose="020B0609030804020204" pitchFamily="49" charset="0"/>
              </a:rPr>
              <a:t> </a:t>
            </a:r>
            <a:r>
              <a:rPr lang="en-US">
                <a:solidFill>
                  <a:srgbClr val="9CDCFE"/>
                </a:solidFill>
                <a:latin typeface="Menlo" panose="020B0609030804020204" pitchFamily="49" charset="0"/>
              </a:rPr>
              <a:t>foundBar</a:t>
            </a:r>
            <a:r>
              <a:rPr lang="en-US">
                <a:solidFill>
                  <a:srgbClr val="D4D4D4"/>
                </a:solidFill>
                <a:latin typeface="Menlo" panose="020B0609030804020204" pitchFamily="49" charset="0"/>
              </a:rPr>
              <a:t> = </a:t>
            </a:r>
            <a:r>
              <a:rPr lang="en-US">
                <a:solidFill>
                  <a:srgbClr val="9CDCFE"/>
                </a:solidFill>
                <a:latin typeface="Menlo" panose="020B0609030804020204" pitchFamily="49" charset="0"/>
              </a:rPr>
              <a:t>barRepository</a:t>
            </a:r>
            <a:r>
              <a:rPr lang="en-US">
                <a:solidFill>
                  <a:srgbClr val="D4D4D4"/>
                </a:solidFill>
                <a:latin typeface="Menlo" panose="020B0609030804020204" pitchFamily="49" charset="0"/>
              </a:rPr>
              <a:t>.</a:t>
            </a:r>
            <a:r>
              <a:rPr lang="en-US">
                <a:solidFill>
                  <a:srgbClr val="DCDCAA"/>
                </a:solidFill>
                <a:latin typeface="Menlo" panose="020B0609030804020204" pitchFamily="49" charset="0"/>
              </a:rPr>
              <a:t>findById</a:t>
            </a:r>
            <a:r>
              <a:rPr lang="en-US">
                <a:solidFill>
                  <a:srgbClr val="D4D4D4"/>
                </a:solidFill>
                <a:latin typeface="Menlo" panose="020B0609030804020204" pitchFamily="49" charset="0"/>
              </a:rPr>
              <a:t>(</a:t>
            </a:r>
            <a:r>
              <a:rPr lang="en-US">
                <a:solidFill>
                  <a:srgbClr val="9CDCFE"/>
                </a:solidFill>
                <a:latin typeface="Menlo" panose="020B0609030804020204" pitchFamily="49" charset="0"/>
              </a:rPr>
              <a:t>id</a:t>
            </a:r>
            <a:r>
              <a:rPr lang="en-US">
                <a:solidFill>
                  <a:srgbClr val="D4D4D4"/>
                </a:solidFill>
                <a:latin typeface="Menlo" panose="020B0609030804020204" pitchFamily="49" charset="0"/>
              </a:rPr>
              <a:t>).</a:t>
            </a:r>
            <a:r>
              <a:rPr lang="en-US">
                <a:solidFill>
                  <a:srgbClr val="DCDCAA"/>
                </a:solidFill>
                <a:latin typeface="Menlo" panose="020B0609030804020204" pitchFamily="49" charset="0"/>
              </a:rPr>
              <a:t>orElseThrow</a:t>
            </a:r>
            <a:r>
              <a:rPr lang="en-US">
                <a:solidFill>
                  <a:srgbClr val="D4D4D4"/>
                </a:solidFill>
                <a:latin typeface="Menlo" panose="020B0609030804020204" pitchFamily="49" charset="0"/>
              </a:rPr>
              <a:t>(()</a:t>
            </a:r>
            <a:r>
              <a:rPr lang="en-US">
                <a:solidFill>
                  <a:srgbClr val="569CD6"/>
                </a:solidFill>
                <a:latin typeface="Menlo" panose="020B0609030804020204" pitchFamily="49" charset="0"/>
              </a:rPr>
              <a:t>-&gt;</a:t>
            </a:r>
            <a:r>
              <a:rPr lang="en-US">
                <a:solidFill>
                  <a:srgbClr val="D4D4D4"/>
                </a:solidFill>
                <a:latin typeface="Menlo" panose="020B0609030804020204" pitchFamily="49" charset="0"/>
              </a:rPr>
              <a:t> {</a:t>
            </a:r>
          </a:p>
          <a:p>
            <a:pPr>
              <a:lnSpc>
                <a:spcPct val="120000"/>
              </a:lnSpc>
            </a:pPr>
            <a:r>
              <a:rPr lang="en-US">
                <a:solidFill>
                  <a:srgbClr val="C586C0"/>
                </a:solidFill>
                <a:latin typeface="Menlo" panose="020B0609030804020204" pitchFamily="49" charset="0"/>
              </a:rPr>
              <a:t>    return</a:t>
            </a:r>
            <a:r>
              <a:rPr lang="en-US">
                <a:solidFill>
                  <a:srgbClr val="D4D4D4"/>
                </a:solidFill>
                <a:latin typeface="Menlo" panose="020B0609030804020204" pitchFamily="49" charset="0"/>
              </a:rPr>
              <a:t> </a:t>
            </a:r>
            <a:r>
              <a:rPr lang="en-US">
                <a:solidFill>
                  <a:srgbClr val="C586C0"/>
                </a:solidFill>
                <a:latin typeface="Menlo" panose="020B0609030804020204" pitchFamily="49" charset="0"/>
              </a:rPr>
              <a:t>new</a:t>
            </a:r>
            <a:r>
              <a:rPr lang="en-US">
                <a:solidFill>
                  <a:srgbClr val="D4D4D4"/>
                </a:solidFill>
                <a:latin typeface="Menlo" panose="020B0609030804020204" pitchFamily="49" charset="0"/>
              </a:rPr>
              <a:t> </a:t>
            </a:r>
            <a:r>
              <a:rPr lang="en-US">
                <a:solidFill>
                  <a:srgbClr val="DCDCAA"/>
                </a:solidFill>
                <a:latin typeface="Menlo" panose="020B0609030804020204" pitchFamily="49" charset="0"/>
              </a:rPr>
              <a:t>RuntimeException</a:t>
            </a:r>
            <a:r>
              <a:rPr lang="en-US">
                <a:solidFill>
                  <a:srgbClr val="D4D4D4"/>
                </a:solidFill>
                <a:latin typeface="Menlo" panose="020B0609030804020204" pitchFamily="49" charset="0"/>
              </a:rPr>
              <a:t>(</a:t>
            </a:r>
            <a:r>
              <a:rPr lang="en-US">
                <a:solidFill>
                  <a:srgbClr val="CE9178"/>
                </a:solidFill>
                <a:latin typeface="Menlo" panose="020B0609030804020204" pitchFamily="49" charset="0"/>
              </a:rPr>
              <a:t>"Bar is not found"</a:t>
            </a:r>
            <a:r>
              <a:rPr lang="en-US">
                <a:solidFill>
                  <a:srgbClr val="D4D4D4"/>
                </a:solidFill>
                <a:latin typeface="Menlo" panose="020B0609030804020204" pitchFamily="49" charset="0"/>
              </a:rPr>
              <a:t>); </a:t>
            </a:r>
          </a:p>
          <a:p>
            <a:pPr>
              <a:lnSpc>
                <a:spcPct val="120000"/>
              </a:lnSpc>
            </a:pPr>
            <a:r>
              <a:rPr lang="en-US">
                <a:solidFill>
                  <a:srgbClr val="D4D4D4"/>
                </a:solidFill>
                <a:latin typeface="Menlo" panose="020B0609030804020204" pitchFamily="49" charset="0"/>
              </a:rPr>
              <a:t>  });</a:t>
            </a:r>
          </a:p>
          <a:p>
            <a:pPr>
              <a:lnSpc>
                <a:spcPct val="120000"/>
              </a:lnSpc>
            </a:pPr>
            <a:br>
              <a:rPr lang="en-US">
                <a:solidFill>
                  <a:srgbClr val="D4D4D4"/>
                </a:solidFill>
                <a:latin typeface="Menlo" panose="020B0609030804020204" pitchFamily="49" charset="0"/>
              </a:rPr>
            </a:br>
            <a:r>
              <a:rPr lang="en-US">
                <a:solidFill>
                  <a:srgbClr val="D4D4D4"/>
                </a:solidFill>
                <a:latin typeface="Menlo" panose="020B0609030804020204" pitchFamily="49" charset="0"/>
              </a:rPr>
              <a:t>  </a:t>
            </a:r>
            <a:r>
              <a:rPr lang="en-US">
                <a:solidFill>
                  <a:srgbClr val="DCDCAA"/>
                </a:solidFill>
                <a:latin typeface="Menlo" panose="020B0609030804020204" pitchFamily="49" charset="0"/>
              </a:rPr>
              <a:t>assertThat</a:t>
            </a:r>
            <a:r>
              <a:rPr lang="en-US">
                <a:solidFill>
                  <a:srgbClr val="D4D4D4"/>
                </a:solidFill>
                <a:latin typeface="Menlo" panose="020B0609030804020204" pitchFamily="49" charset="0"/>
              </a:rPr>
              <a:t>(</a:t>
            </a:r>
            <a:r>
              <a:rPr lang="en-US">
                <a:solidFill>
                  <a:srgbClr val="9CDCFE"/>
                </a:solidFill>
                <a:latin typeface="Menlo" panose="020B0609030804020204" pitchFamily="49" charset="0"/>
              </a:rPr>
              <a:t>foundBar</a:t>
            </a:r>
            <a:r>
              <a:rPr lang="en-US">
                <a:solidFill>
                  <a:srgbClr val="D4D4D4"/>
                </a:solidFill>
                <a:latin typeface="Menlo" panose="020B0609030804020204" pitchFamily="49" charset="0"/>
              </a:rPr>
              <a:t>).</a:t>
            </a:r>
            <a:r>
              <a:rPr lang="en-US">
                <a:solidFill>
                  <a:srgbClr val="DCDCAA"/>
                </a:solidFill>
                <a:latin typeface="Menlo" panose="020B0609030804020204" pitchFamily="49" charset="0"/>
              </a:rPr>
              <a:t>isEqualTo</a:t>
            </a:r>
            <a:r>
              <a:rPr lang="en-US">
                <a:solidFill>
                  <a:srgbClr val="D4D4D4"/>
                </a:solidFill>
                <a:latin typeface="Menlo" panose="020B0609030804020204" pitchFamily="49" charset="0"/>
              </a:rPr>
              <a:t>(</a:t>
            </a:r>
            <a:r>
              <a:rPr lang="en-US">
                <a:solidFill>
                  <a:srgbClr val="9CDCFE"/>
                </a:solidFill>
                <a:latin typeface="Menlo" panose="020B0609030804020204" pitchFamily="49" charset="0"/>
              </a:rPr>
              <a:t>bar</a:t>
            </a:r>
            <a:r>
              <a:rPr lang="en-US">
                <a:solidFill>
                  <a:srgbClr val="D4D4D4"/>
                </a:solidFill>
                <a:latin typeface="Menlo" panose="020B0609030804020204" pitchFamily="49" charset="0"/>
              </a:rPr>
              <a:t>);</a:t>
            </a:r>
          </a:p>
          <a:p>
            <a:pPr>
              <a:lnSpc>
                <a:spcPct val="120000"/>
              </a:lnSpc>
            </a:pPr>
            <a:r>
              <a:rPr lang="en-US">
                <a:solidFill>
                  <a:srgbClr val="9CDCFE"/>
                </a:solidFill>
                <a:latin typeface="Menlo" panose="020B0609030804020204" pitchFamily="49" charset="0"/>
              </a:rPr>
              <a:t>  barRepository</a:t>
            </a:r>
            <a:r>
              <a:rPr lang="en-US">
                <a:solidFill>
                  <a:srgbClr val="D4D4D4"/>
                </a:solidFill>
                <a:latin typeface="Menlo" panose="020B0609030804020204" pitchFamily="49" charset="0"/>
              </a:rPr>
              <a:t>.</a:t>
            </a:r>
            <a:r>
              <a:rPr lang="en-US">
                <a:solidFill>
                  <a:srgbClr val="DCDCAA"/>
                </a:solidFill>
                <a:latin typeface="Menlo" panose="020B0609030804020204" pitchFamily="49" charset="0"/>
              </a:rPr>
              <a:t>delete</a:t>
            </a:r>
            <a:r>
              <a:rPr lang="en-US">
                <a:solidFill>
                  <a:srgbClr val="D4D4D4"/>
                </a:solidFill>
                <a:latin typeface="Menlo" panose="020B0609030804020204" pitchFamily="49" charset="0"/>
              </a:rPr>
              <a:t>(</a:t>
            </a:r>
            <a:r>
              <a:rPr lang="en-US">
                <a:solidFill>
                  <a:srgbClr val="9CDCFE"/>
                </a:solidFill>
                <a:latin typeface="Menlo" panose="020B0609030804020204" pitchFamily="49" charset="0"/>
              </a:rPr>
              <a:t>foundBar</a:t>
            </a:r>
            <a:r>
              <a:rPr lang="en-US">
                <a:solidFill>
                  <a:srgbClr val="D4D4D4"/>
                </a:solidFill>
                <a:latin typeface="Menlo" panose="020B0609030804020204" pitchFamily="49" charset="0"/>
              </a:rPr>
              <a:t>);</a:t>
            </a:r>
          </a:p>
          <a:p>
            <a:pPr>
              <a:lnSpc>
                <a:spcPct val="120000"/>
              </a:lnSpc>
            </a:pPr>
            <a:r>
              <a:rPr lang="en-US">
                <a:solidFill>
                  <a:srgbClr val="DCDCAA"/>
                </a:solidFill>
                <a:latin typeface="Menlo" panose="020B0609030804020204" pitchFamily="49" charset="0"/>
              </a:rPr>
              <a:t>  assertThat</a:t>
            </a:r>
            <a:r>
              <a:rPr lang="en-US">
                <a:solidFill>
                  <a:srgbClr val="D4D4D4"/>
                </a:solidFill>
                <a:latin typeface="Menlo" panose="020B0609030804020204" pitchFamily="49" charset="0"/>
              </a:rPr>
              <a:t>(</a:t>
            </a:r>
            <a:r>
              <a:rPr lang="en-US">
                <a:solidFill>
                  <a:srgbClr val="9CDCFE"/>
                </a:solidFill>
                <a:latin typeface="Menlo" panose="020B0609030804020204" pitchFamily="49" charset="0"/>
              </a:rPr>
              <a:t>barRepository</a:t>
            </a:r>
            <a:r>
              <a:rPr lang="en-US">
                <a:solidFill>
                  <a:srgbClr val="D4D4D4"/>
                </a:solidFill>
                <a:latin typeface="Menlo" panose="020B0609030804020204" pitchFamily="49" charset="0"/>
              </a:rPr>
              <a:t>.</a:t>
            </a:r>
            <a:r>
              <a:rPr lang="en-US">
                <a:solidFill>
                  <a:srgbClr val="DCDCAA"/>
                </a:solidFill>
                <a:latin typeface="Menlo" panose="020B0609030804020204" pitchFamily="49" charset="0"/>
              </a:rPr>
              <a:t>existsById</a:t>
            </a:r>
            <a:r>
              <a:rPr lang="en-US">
                <a:solidFill>
                  <a:srgbClr val="D4D4D4"/>
                </a:solidFill>
                <a:latin typeface="Menlo" panose="020B0609030804020204" pitchFamily="49" charset="0"/>
              </a:rPr>
              <a:t>(</a:t>
            </a:r>
            <a:r>
              <a:rPr lang="en-US">
                <a:solidFill>
                  <a:srgbClr val="9CDCFE"/>
                </a:solidFill>
                <a:latin typeface="Menlo" panose="020B0609030804020204" pitchFamily="49" charset="0"/>
              </a:rPr>
              <a:t>id</a:t>
            </a:r>
            <a:r>
              <a:rPr lang="en-US">
                <a:solidFill>
                  <a:srgbClr val="D4D4D4"/>
                </a:solidFill>
                <a:latin typeface="Menlo" panose="020B0609030804020204" pitchFamily="49" charset="0"/>
              </a:rPr>
              <a:t>)).</a:t>
            </a:r>
            <a:r>
              <a:rPr lang="en-US">
                <a:solidFill>
                  <a:srgbClr val="DCDCAA"/>
                </a:solidFill>
                <a:latin typeface="Menlo" panose="020B0609030804020204" pitchFamily="49" charset="0"/>
              </a:rPr>
              <a:t>isFalse</a:t>
            </a:r>
            <a:r>
              <a:rPr lang="en-US">
                <a:solidFill>
                  <a:srgbClr val="D4D4D4"/>
                </a:solidFill>
                <a:latin typeface="Menlo" panose="020B0609030804020204" pitchFamily="49" charset="0"/>
              </a:rPr>
              <a:t>();</a:t>
            </a:r>
          </a:p>
          <a:p>
            <a:pPr>
              <a:lnSpc>
                <a:spcPct val="120000"/>
              </a:lnSpc>
            </a:pPr>
            <a:r>
              <a:rPr lang="en-US">
                <a:solidFill>
                  <a:srgbClr val="D4D4D4"/>
                </a:solidFill>
                <a:latin typeface="Menlo" panose="020B0609030804020204" pitchFamily="49" charset="0"/>
              </a:rPr>
              <a:t>}</a:t>
            </a:r>
          </a:p>
        </p:txBody>
      </p:sp>
    </p:spTree>
    <p:extLst>
      <p:ext uri="{BB962C8B-B14F-4D97-AF65-F5344CB8AC3E}">
        <p14:creationId xmlns:p14="http://schemas.microsoft.com/office/powerpoint/2010/main" val="419186053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ight Arrow Callout 4">
            <a:extLst>
              <a:ext uri="{FF2B5EF4-FFF2-40B4-BE49-F238E27FC236}">
                <a16:creationId xmlns:a16="http://schemas.microsoft.com/office/drawing/2014/main" id="{16824CD4-0FF3-9B40-B375-C8DA7E2C54A6}"/>
              </a:ext>
            </a:extLst>
          </p:cNvPr>
          <p:cNvSpPr/>
          <p:nvPr/>
        </p:nvSpPr>
        <p:spPr>
          <a:xfrm>
            <a:off x="498764" y="4292390"/>
            <a:ext cx="6068291" cy="612119"/>
          </a:xfrm>
          <a:prstGeom prst="rightArrowCallout">
            <a:avLst>
              <a:gd name="adj1" fmla="val 44753"/>
              <a:gd name="adj2" fmla="val 44753"/>
              <a:gd name="adj3" fmla="val 58333"/>
              <a:gd name="adj4" fmla="val 91663"/>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2" name="Rectangle 1">
            <a:extLst>
              <a:ext uri="{FF2B5EF4-FFF2-40B4-BE49-F238E27FC236}">
                <a16:creationId xmlns:a16="http://schemas.microsoft.com/office/drawing/2014/main" id="{42F1BC00-A4A9-4141-97F3-8F5B7B681F47}"/>
              </a:ext>
            </a:extLst>
          </p:cNvPr>
          <p:cNvSpPr/>
          <p:nvPr/>
        </p:nvSpPr>
        <p:spPr>
          <a:xfrm>
            <a:off x="513878" y="864414"/>
            <a:ext cx="6978913" cy="3174972"/>
          </a:xfrm>
          <a:prstGeom prst="rect">
            <a:avLst/>
          </a:prstGeom>
          <a:solidFill>
            <a:schemeClr val="bg2"/>
          </a:solidFill>
        </p:spPr>
        <p:txBody>
          <a:bodyPr wrap="square">
            <a:spAutoFit/>
          </a:bodyPr>
          <a:lstStyle/>
          <a:p>
            <a:pPr>
              <a:lnSpc>
                <a:spcPct val="120000"/>
              </a:lnSpc>
            </a:pPr>
            <a:r>
              <a:rPr lang="en-US">
                <a:solidFill>
                  <a:srgbClr val="D4D4D4"/>
                </a:solidFill>
                <a:latin typeface="RobotoMono Nerd Font" pitchFamily="2" charset="0"/>
                <a:ea typeface="RobotoMono Nerd Font" pitchFamily="2" charset="0"/>
              </a:rPr>
              <a:t>@</a:t>
            </a:r>
            <a:r>
              <a:rPr lang="en-US">
                <a:solidFill>
                  <a:srgbClr val="4EC9B0"/>
                </a:solidFill>
                <a:latin typeface="RobotoMono Nerd Font" pitchFamily="2" charset="0"/>
                <a:ea typeface="RobotoMono Nerd Font" pitchFamily="2" charset="0"/>
              </a:rPr>
              <a:t>GetMapping</a:t>
            </a:r>
            <a:r>
              <a:rPr lang="en-US">
                <a:solidFill>
                  <a:srgbClr val="D4D4D4"/>
                </a:solidFill>
                <a:latin typeface="RobotoMono Nerd Font" pitchFamily="2" charset="0"/>
                <a:ea typeface="RobotoMono Nerd Font" pitchFamily="2" charset="0"/>
              </a:rPr>
              <a:t>(</a:t>
            </a:r>
            <a:r>
              <a:rPr lang="en-US">
                <a:solidFill>
                  <a:srgbClr val="CE9178"/>
                </a:solidFill>
                <a:latin typeface="RobotoMono Nerd Font" pitchFamily="2" charset="0"/>
                <a:ea typeface="RobotoMono Nerd Font" pitchFamily="2" charset="0"/>
              </a:rPr>
              <a:t>"/crudbar2"</a:t>
            </a:r>
            <a:r>
              <a:rPr lang="en-US">
                <a:solidFill>
                  <a:srgbClr val="D4D4D4"/>
                </a:solidFill>
                <a:latin typeface="RobotoMono Nerd Font" pitchFamily="2" charset="0"/>
                <a:ea typeface="RobotoMono Nerd Font" pitchFamily="2" charset="0"/>
              </a:rPr>
              <a:t>)</a:t>
            </a:r>
          </a:p>
          <a:p>
            <a:pPr>
              <a:lnSpc>
                <a:spcPct val="120000"/>
              </a:lnSpc>
            </a:pPr>
            <a:r>
              <a:rPr lang="en-US">
                <a:solidFill>
                  <a:srgbClr val="D4D4D4"/>
                </a:solidFill>
                <a:latin typeface="RobotoMono Nerd Font" pitchFamily="2" charset="0"/>
                <a:ea typeface="RobotoMono Nerd Font" pitchFamily="2" charset="0"/>
              </a:rPr>
              <a:t>@</a:t>
            </a:r>
            <a:r>
              <a:rPr lang="en-US">
                <a:solidFill>
                  <a:srgbClr val="4EC9B0"/>
                </a:solidFill>
                <a:latin typeface="RobotoMono Nerd Font" pitchFamily="2" charset="0"/>
                <a:ea typeface="RobotoMono Nerd Font" pitchFamily="2" charset="0"/>
              </a:rPr>
              <a:t>Transactional</a:t>
            </a:r>
            <a:endParaRPr lang="en-US">
              <a:solidFill>
                <a:srgbClr val="D4D4D4"/>
              </a:solidFill>
              <a:latin typeface="RobotoMono Nerd Font" pitchFamily="2" charset="0"/>
              <a:ea typeface="RobotoMono Nerd Font" pitchFamily="2" charset="0"/>
            </a:endParaRPr>
          </a:p>
          <a:p>
            <a:pPr>
              <a:lnSpc>
                <a:spcPct val="120000"/>
              </a:lnSpc>
            </a:pPr>
            <a:r>
              <a:rPr lang="en-US">
                <a:solidFill>
                  <a:srgbClr val="569CD6"/>
                </a:solidFill>
                <a:latin typeface="RobotoMono Nerd Font" pitchFamily="2" charset="0"/>
                <a:ea typeface="RobotoMono Nerd Font" pitchFamily="2" charset="0"/>
              </a:rPr>
              <a:t>public</a:t>
            </a:r>
            <a:r>
              <a:rPr lang="en-US">
                <a:solidFill>
                  <a:srgbClr val="D4D4D4"/>
                </a:solidFill>
                <a:latin typeface="RobotoMono Nerd Font" pitchFamily="2" charset="0"/>
                <a:ea typeface="RobotoMono Nerd Font" pitchFamily="2" charset="0"/>
              </a:rPr>
              <a:t> </a:t>
            </a:r>
            <a:r>
              <a:rPr lang="en-US">
                <a:solidFill>
                  <a:srgbClr val="4EC9B0"/>
                </a:solidFill>
                <a:latin typeface="RobotoMono Nerd Font" pitchFamily="2" charset="0"/>
                <a:ea typeface="RobotoMono Nerd Font" pitchFamily="2" charset="0"/>
              </a:rPr>
              <a:t>void</a:t>
            </a:r>
            <a:r>
              <a:rPr lang="en-US">
                <a:solidFill>
                  <a:srgbClr val="D4D4D4"/>
                </a:solidFill>
                <a:latin typeface="RobotoMono Nerd Font" pitchFamily="2" charset="0"/>
                <a:ea typeface="RobotoMono Nerd Font" pitchFamily="2" charset="0"/>
              </a:rPr>
              <a:t> </a:t>
            </a:r>
            <a:r>
              <a:rPr lang="en-US">
                <a:solidFill>
                  <a:srgbClr val="DCDCAA"/>
                </a:solidFill>
                <a:latin typeface="RobotoMono Nerd Font" pitchFamily="2" charset="0"/>
                <a:ea typeface="RobotoMono Nerd Font" pitchFamily="2" charset="0"/>
              </a:rPr>
              <a:t>crudBar2</a:t>
            </a:r>
            <a:r>
              <a:rPr lang="en-US">
                <a:solidFill>
                  <a:srgbClr val="D4D4D4"/>
                </a:solidFill>
                <a:latin typeface="RobotoMono Nerd Font" pitchFamily="2" charset="0"/>
                <a:ea typeface="RobotoMono Nerd Font" pitchFamily="2" charset="0"/>
              </a:rPr>
              <a:t>() {</a:t>
            </a:r>
          </a:p>
          <a:p>
            <a:pPr>
              <a:lnSpc>
                <a:spcPct val="120000"/>
              </a:lnSpc>
            </a:pPr>
            <a:r>
              <a:rPr lang="en-US">
                <a:solidFill>
                  <a:srgbClr val="4EC9B0"/>
                </a:solidFill>
                <a:latin typeface="RobotoMono Nerd Font" pitchFamily="2" charset="0"/>
                <a:ea typeface="RobotoMono Nerd Font" pitchFamily="2" charset="0"/>
              </a:rPr>
              <a:t>  Bar</a:t>
            </a:r>
            <a:r>
              <a:rPr lang="en-US">
                <a:solidFill>
                  <a:srgbClr val="D4D4D4"/>
                </a:solidFill>
                <a:latin typeface="RobotoMono Nerd Font" pitchFamily="2" charset="0"/>
                <a:ea typeface="RobotoMono Nerd Font" pitchFamily="2" charset="0"/>
              </a:rPr>
              <a:t> </a:t>
            </a:r>
            <a:r>
              <a:rPr lang="en-US">
                <a:solidFill>
                  <a:srgbClr val="9CDCFE"/>
                </a:solidFill>
                <a:latin typeface="RobotoMono Nerd Font" pitchFamily="2" charset="0"/>
                <a:ea typeface="RobotoMono Nerd Font" pitchFamily="2" charset="0"/>
              </a:rPr>
              <a:t>bar</a:t>
            </a:r>
            <a:r>
              <a:rPr lang="en-US">
                <a:solidFill>
                  <a:srgbClr val="D4D4D4"/>
                </a:solidFill>
                <a:latin typeface="RobotoMono Nerd Font" pitchFamily="2" charset="0"/>
                <a:ea typeface="RobotoMono Nerd Font" pitchFamily="2" charset="0"/>
              </a:rPr>
              <a:t> = </a:t>
            </a:r>
            <a:r>
              <a:rPr lang="en-US">
                <a:solidFill>
                  <a:srgbClr val="C586C0"/>
                </a:solidFill>
                <a:latin typeface="RobotoMono Nerd Font" pitchFamily="2" charset="0"/>
                <a:ea typeface="RobotoMono Nerd Font" pitchFamily="2" charset="0"/>
              </a:rPr>
              <a:t>new</a:t>
            </a:r>
            <a:r>
              <a:rPr lang="en-US">
                <a:solidFill>
                  <a:srgbClr val="D4D4D4"/>
                </a:solidFill>
                <a:latin typeface="RobotoMono Nerd Font" pitchFamily="2" charset="0"/>
                <a:ea typeface="RobotoMono Nerd Font" pitchFamily="2" charset="0"/>
              </a:rPr>
              <a:t> </a:t>
            </a:r>
            <a:r>
              <a:rPr lang="en-US">
                <a:solidFill>
                  <a:srgbClr val="DCDCAA"/>
                </a:solidFill>
                <a:latin typeface="RobotoMono Nerd Font" pitchFamily="2" charset="0"/>
                <a:ea typeface="RobotoMono Nerd Font" pitchFamily="2" charset="0"/>
              </a:rPr>
              <a:t>Bar</a:t>
            </a:r>
            <a:r>
              <a:rPr lang="en-US">
                <a:solidFill>
                  <a:srgbClr val="D4D4D4"/>
                </a:solidFill>
                <a:latin typeface="RobotoMono Nerd Font" pitchFamily="2" charset="0"/>
                <a:ea typeface="RobotoMono Nerd Font" pitchFamily="2" charset="0"/>
              </a:rPr>
              <a:t>();</a:t>
            </a:r>
          </a:p>
          <a:p>
            <a:pPr>
              <a:lnSpc>
                <a:spcPct val="120000"/>
              </a:lnSpc>
            </a:pPr>
            <a:r>
              <a:rPr lang="en-US">
                <a:solidFill>
                  <a:srgbClr val="9CDCFE"/>
                </a:solidFill>
                <a:latin typeface="RobotoMono Nerd Font" pitchFamily="2" charset="0"/>
                <a:ea typeface="RobotoMono Nerd Font" pitchFamily="2" charset="0"/>
              </a:rPr>
              <a:t>  bar</a:t>
            </a:r>
            <a:r>
              <a:rPr lang="en-US">
                <a:solidFill>
                  <a:srgbClr val="D4D4D4"/>
                </a:solidFill>
                <a:latin typeface="RobotoMono Nerd Font" pitchFamily="2" charset="0"/>
                <a:ea typeface="RobotoMono Nerd Font" pitchFamily="2" charset="0"/>
              </a:rPr>
              <a:t>.</a:t>
            </a:r>
            <a:r>
              <a:rPr lang="en-US">
                <a:solidFill>
                  <a:srgbClr val="DCDCAA"/>
                </a:solidFill>
                <a:latin typeface="RobotoMono Nerd Font" pitchFamily="2" charset="0"/>
                <a:ea typeface="RobotoMono Nerd Font" pitchFamily="2" charset="0"/>
              </a:rPr>
              <a:t>setName</a:t>
            </a:r>
            <a:r>
              <a:rPr lang="en-US">
                <a:solidFill>
                  <a:srgbClr val="D4D4D4"/>
                </a:solidFill>
                <a:latin typeface="RobotoMono Nerd Font" pitchFamily="2" charset="0"/>
                <a:ea typeface="RobotoMono Nerd Font" pitchFamily="2" charset="0"/>
              </a:rPr>
              <a:t>(</a:t>
            </a:r>
            <a:r>
              <a:rPr lang="en-US">
                <a:solidFill>
                  <a:srgbClr val="CE9178"/>
                </a:solidFill>
                <a:latin typeface="RobotoMono Nerd Font" pitchFamily="2" charset="0"/>
                <a:ea typeface="RobotoMono Nerd Font" pitchFamily="2" charset="0"/>
              </a:rPr>
              <a:t>"Foo"</a:t>
            </a:r>
            <a:r>
              <a:rPr lang="en-US">
                <a:solidFill>
                  <a:srgbClr val="D4D4D4"/>
                </a:solidFill>
                <a:latin typeface="RobotoMono Nerd Font" pitchFamily="2" charset="0"/>
                <a:ea typeface="RobotoMono Nerd Font" pitchFamily="2" charset="0"/>
              </a:rPr>
              <a:t>);</a:t>
            </a:r>
          </a:p>
          <a:p>
            <a:pPr>
              <a:lnSpc>
                <a:spcPct val="120000"/>
              </a:lnSpc>
            </a:pPr>
            <a:r>
              <a:rPr lang="en-US">
                <a:solidFill>
                  <a:srgbClr val="9CDCFE"/>
                </a:solidFill>
                <a:latin typeface="RobotoMono Nerd Font" pitchFamily="2" charset="0"/>
                <a:ea typeface="RobotoMono Nerd Font" pitchFamily="2" charset="0"/>
              </a:rPr>
              <a:t>  barRepository</a:t>
            </a:r>
            <a:r>
              <a:rPr lang="en-US">
                <a:solidFill>
                  <a:srgbClr val="D4D4D4"/>
                </a:solidFill>
                <a:latin typeface="RobotoMono Nerd Font" pitchFamily="2" charset="0"/>
                <a:ea typeface="RobotoMono Nerd Font" pitchFamily="2" charset="0"/>
              </a:rPr>
              <a:t>.</a:t>
            </a:r>
            <a:r>
              <a:rPr lang="en-US">
                <a:solidFill>
                  <a:srgbClr val="DCDCAA"/>
                </a:solidFill>
                <a:latin typeface="RobotoMono Nerd Font" pitchFamily="2" charset="0"/>
                <a:ea typeface="RobotoMono Nerd Font" pitchFamily="2" charset="0"/>
              </a:rPr>
              <a:t>save</a:t>
            </a:r>
            <a:r>
              <a:rPr lang="en-US">
                <a:solidFill>
                  <a:srgbClr val="D4D4D4"/>
                </a:solidFill>
                <a:latin typeface="RobotoMono Nerd Font" pitchFamily="2" charset="0"/>
                <a:ea typeface="RobotoMono Nerd Font" pitchFamily="2" charset="0"/>
              </a:rPr>
              <a:t>(</a:t>
            </a:r>
            <a:r>
              <a:rPr lang="en-US">
                <a:solidFill>
                  <a:srgbClr val="9CDCFE"/>
                </a:solidFill>
                <a:latin typeface="RobotoMono Nerd Font" pitchFamily="2" charset="0"/>
                <a:ea typeface="RobotoMono Nerd Font" pitchFamily="2" charset="0"/>
              </a:rPr>
              <a:t>bar</a:t>
            </a:r>
            <a:r>
              <a:rPr lang="en-US">
                <a:solidFill>
                  <a:srgbClr val="D4D4D4"/>
                </a:solidFill>
                <a:latin typeface="RobotoMono Nerd Font" pitchFamily="2" charset="0"/>
                <a:ea typeface="RobotoMono Nerd Font" pitchFamily="2" charset="0"/>
              </a:rPr>
              <a:t>);</a:t>
            </a:r>
          </a:p>
          <a:p>
            <a:pPr>
              <a:lnSpc>
                <a:spcPct val="120000"/>
              </a:lnSpc>
            </a:pPr>
            <a:r>
              <a:rPr lang="en-US">
                <a:solidFill>
                  <a:srgbClr val="4EC9B0"/>
                </a:solidFill>
                <a:latin typeface="RobotoMono Nerd Font" pitchFamily="2" charset="0"/>
                <a:ea typeface="RobotoMono Nerd Font" pitchFamily="2" charset="0"/>
              </a:rPr>
              <a:t>  String</a:t>
            </a:r>
            <a:r>
              <a:rPr lang="en-US">
                <a:solidFill>
                  <a:srgbClr val="D4D4D4"/>
                </a:solidFill>
                <a:latin typeface="RobotoMono Nerd Font" pitchFamily="2" charset="0"/>
                <a:ea typeface="RobotoMono Nerd Font" pitchFamily="2" charset="0"/>
              </a:rPr>
              <a:t> </a:t>
            </a:r>
            <a:r>
              <a:rPr lang="en-US">
                <a:solidFill>
                  <a:srgbClr val="9CDCFE"/>
                </a:solidFill>
                <a:latin typeface="RobotoMono Nerd Font" pitchFamily="2" charset="0"/>
                <a:ea typeface="RobotoMono Nerd Font" pitchFamily="2" charset="0"/>
              </a:rPr>
              <a:t>id</a:t>
            </a:r>
            <a:r>
              <a:rPr lang="en-US">
                <a:solidFill>
                  <a:srgbClr val="D4D4D4"/>
                </a:solidFill>
                <a:latin typeface="RobotoMono Nerd Font" pitchFamily="2" charset="0"/>
                <a:ea typeface="RobotoMono Nerd Font" pitchFamily="2" charset="0"/>
              </a:rPr>
              <a:t> = </a:t>
            </a:r>
            <a:r>
              <a:rPr lang="en-US">
                <a:solidFill>
                  <a:srgbClr val="9CDCFE"/>
                </a:solidFill>
                <a:latin typeface="RobotoMono Nerd Font" pitchFamily="2" charset="0"/>
                <a:ea typeface="RobotoMono Nerd Font" pitchFamily="2" charset="0"/>
              </a:rPr>
              <a:t>bar</a:t>
            </a:r>
            <a:r>
              <a:rPr lang="en-US">
                <a:solidFill>
                  <a:srgbClr val="D4D4D4"/>
                </a:solidFill>
                <a:latin typeface="RobotoMono Nerd Font" pitchFamily="2" charset="0"/>
                <a:ea typeface="RobotoMono Nerd Font" pitchFamily="2" charset="0"/>
              </a:rPr>
              <a:t>.</a:t>
            </a:r>
            <a:r>
              <a:rPr lang="en-US">
                <a:solidFill>
                  <a:srgbClr val="DCDCAA"/>
                </a:solidFill>
                <a:latin typeface="RobotoMono Nerd Font" pitchFamily="2" charset="0"/>
                <a:ea typeface="RobotoMono Nerd Font" pitchFamily="2" charset="0"/>
              </a:rPr>
              <a:t>getId</a:t>
            </a:r>
            <a:r>
              <a:rPr lang="en-US">
                <a:solidFill>
                  <a:srgbClr val="D4D4D4"/>
                </a:solidFill>
                <a:latin typeface="RobotoMono Nerd Font" pitchFamily="2" charset="0"/>
                <a:ea typeface="RobotoMono Nerd Font" pitchFamily="2" charset="0"/>
              </a:rPr>
              <a:t>();</a:t>
            </a:r>
          </a:p>
          <a:p>
            <a:pPr>
              <a:lnSpc>
                <a:spcPct val="120000"/>
              </a:lnSpc>
            </a:pPr>
            <a:r>
              <a:rPr lang="en-US">
                <a:solidFill>
                  <a:srgbClr val="4EC9B0"/>
                </a:solidFill>
                <a:latin typeface="RobotoMono Nerd Font" pitchFamily="2" charset="0"/>
                <a:ea typeface="RobotoMono Nerd Font" pitchFamily="2" charset="0"/>
              </a:rPr>
              <a:t>  var</a:t>
            </a:r>
            <a:r>
              <a:rPr lang="en-US">
                <a:solidFill>
                  <a:srgbClr val="D4D4D4"/>
                </a:solidFill>
                <a:latin typeface="RobotoMono Nerd Font" pitchFamily="2" charset="0"/>
                <a:ea typeface="RobotoMono Nerd Font" pitchFamily="2" charset="0"/>
              </a:rPr>
              <a:t> </a:t>
            </a:r>
            <a:r>
              <a:rPr lang="en-US">
                <a:solidFill>
                  <a:srgbClr val="9CDCFE"/>
                </a:solidFill>
                <a:latin typeface="RobotoMono Nerd Font" pitchFamily="2" charset="0"/>
                <a:ea typeface="RobotoMono Nerd Font" pitchFamily="2" charset="0"/>
              </a:rPr>
              <a:t>foundBar</a:t>
            </a:r>
            <a:r>
              <a:rPr lang="en-US">
                <a:solidFill>
                  <a:srgbClr val="D4D4D4"/>
                </a:solidFill>
                <a:latin typeface="RobotoMono Nerd Font" pitchFamily="2" charset="0"/>
                <a:ea typeface="RobotoMono Nerd Font" pitchFamily="2" charset="0"/>
              </a:rPr>
              <a:t> = </a:t>
            </a:r>
            <a:r>
              <a:rPr lang="en-US">
                <a:solidFill>
                  <a:srgbClr val="9CDCFE"/>
                </a:solidFill>
                <a:latin typeface="RobotoMono Nerd Font" pitchFamily="2" charset="0"/>
                <a:ea typeface="RobotoMono Nerd Font" pitchFamily="2" charset="0"/>
              </a:rPr>
              <a:t>barRepository</a:t>
            </a:r>
            <a:r>
              <a:rPr lang="en-US">
                <a:solidFill>
                  <a:srgbClr val="D4D4D4"/>
                </a:solidFill>
                <a:latin typeface="RobotoMono Nerd Font" pitchFamily="2" charset="0"/>
                <a:ea typeface="RobotoMono Nerd Font" pitchFamily="2" charset="0"/>
              </a:rPr>
              <a:t>.</a:t>
            </a:r>
            <a:r>
              <a:rPr lang="en-US">
                <a:solidFill>
                  <a:srgbClr val="DCDCAA"/>
                </a:solidFill>
                <a:latin typeface="RobotoMono Nerd Font" pitchFamily="2" charset="0"/>
                <a:ea typeface="RobotoMono Nerd Font" pitchFamily="2" charset="0"/>
              </a:rPr>
              <a:t>findById</a:t>
            </a:r>
            <a:r>
              <a:rPr lang="en-US">
                <a:solidFill>
                  <a:srgbClr val="D4D4D4"/>
                </a:solidFill>
                <a:latin typeface="RobotoMono Nerd Font" pitchFamily="2" charset="0"/>
                <a:ea typeface="RobotoMono Nerd Font" pitchFamily="2" charset="0"/>
              </a:rPr>
              <a:t>(</a:t>
            </a:r>
            <a:r>
              <a:rPr lang="en-US">
                <a:solidFill>
                  <a:srgbClr val="9CDCFE"/>
                </a:solidFill>
                <a:latin typeface="RobotoMono Nerd Font" pitchFamily="2" charset="0"/>
                <a:ea typeface="RobotoMono Nerd Font" pitchFamily="2" charset="0"/>
              </a:rPr>
              <a:t>id</a:t>
            </a:r>
            <a:r>
              <a:rPr lang="en-US">
                <a:solidFill>
                  <a:srgbClr val="D4D4D4"/>
                </a:solidFill>
                <a:latin typeface="RobotoMono Nerd Font" pitchFamily="2" charset="0"/>
                <a:ea typeface="RobotoMono Nerd Font" pitchFamily="2" charset="0"/>
              </a:rPr>
              <a:t>).</a:t>
            </a:r>
            <a:r>
              <a:rPr lang="en-US">
                <a:solidFill>
                  <a:srgbClr val="DCDCAA"/>
                </a:solidFill>
                <a:latin typeface="RobotoMono Nerd Font" pitchFamily="2" charset="0"/>
                <a:ea typeface="RobotoMono Nerd Font" pitchFamily="2" charset="0"/>
              </a:rPr>
              <a:t>orElseThrow</a:t>
            </a:r>
            <a:r>
              <a:rPr lang="en-US">
                <a:solidFill>
                  <a:srgbClr val="D4D4D4"/>
                </a:solidFill>
                <a:latin typeface="RobotoMono Nerd Font" pitchFamily="2" charset="0"/>
                <a:ea typeface="RobotoMono Nerd Font" pitchFamily="2" charset="0"/>
              </a:rPr>
              <a:t>(()</a:t>
            </a:r>
            <a:r>
              <a:rPr lang="en-US">
                <a:solidFill>
                  <a:srgbClr val="569CD6"/>
                </a:solidFill>
                <a:latin typeface="RobotoMono Nerd Font" pitchFamily="2" charset="0"/>
                <a:ea typeface="RobotoMono Nerd Font" pitchFamily="2" charset="0"/>
              </a:rPr>
              <a:t>-&gt;</a:t>
            </a:r>
            <a:r>
              <a:rPr lang="en-US">
                <a:solidFill>
                  <a:srgbClr val="D4D4D4"/>
                </a:solidFill>
                <a:latin typeface="RobotoMono Nerd Font" pitchFamily="2" charset="0"/>
                <a:ea typeface="RobotoMono Nerd Font" pitchFamily="2" charset="0"/>
              </a:rPr>
              <a:t> {</a:t>
            </a:r>
          </a:p>
          <a:p>
            <a:pPr>
              <a:lnSpc>
                <a:spcPct val="120000"/>
              </a:lnSpc>
            </a:pPr>
            <a:r>
              <a:rPr lang="en-US">
                <a:solidFill>
                  <a:srgbClr val="C586C0"/>
                </a:solidFill>
                <a:latin typeface="RobotoMono Nerd Font" pitchFamily="2" charset="0"/>
                <a:ea typeface="RobotoMono Nerd Font" pitchFamily="2" charset="0"/>
              </a:rPr>
              <a:t>    return</a:t>
            </a:r>
            <a:r>
              <a:rPr lang="en-US">
                <a:solidFill>
                  <a:srgbClr val="D4D4D4"/>
                </a:solidFill>
                <a:latin typeface="RobotoMono Nerd Font" pitchFamily="2" charset="0"/>
                <a:ea typeface="RobotoMono Nerd Font" pitchFamily="2" charset="0"/>
              </a:rPr>
              <a:t> </a:t>
            </a:r>
            <a:r>
              <a:rPr lang="en-US">
                <a:solidFill>
                  <a:srgbClr val="C586C0"/>
                </a:solidFill>
                <a:latin typeface="RobotoMono Nerd Font" pitchFamily="2" charset="0"/>
                <a:ea typeface="RobotoMono Nerd Font" pitchFamily="2" charset="0"/>
              </a:rPr>
              <a:t>new</a:t>
            </a:r>
            <a:r>
              <a:rPr lang="en-US">
                <a:solidFill>
                  <a:srgbClr val="D4D4D4"/>
                </a:solidFill>
                <a:latin typeface="RobotoMono Nerd Font" pitchFamily="2" charset="0"/>
                <a:ea typeface="RobotoMono Nerd Font" pitchFamily="2" charset="0"/>
              </a:rPr>
              <a:t> </a:t>
            </a:r>
            <a:r>
              <a:rPr lang="en-US">
                <a:solidFill>
                  <a:srgbClr val="DCDCAA"/>
                </a:solidFill>
                <a:latin typeface="RobotoMono Nerd Font" pitchFamily="2" charset="0"/>
                <a:ea typeface="RobotoMono Nerd Font" pitchFamily="2" charset="0"/>
              </a:rPr>
              <a:t>RuntimeException</a:t>
            </a:r>
            <a:r>
              <a:rPr lang="en-US">
                <a:solidFill>
                  <a:srgbClr val="D4D4D4"/>
                </a:solidFill>
                <a:latin typeface="RobotoMono Nerd Font" pitchFamily="2" charset="0"/>
                <a:ea typeface="RobotoMono Nerd Font" pitchFamily="2" charset="0"/>
              </a:rPr>
              <a:t>(</a:t>
            </a:r>
            <a:r>
              <a:rPr lang="en-US">
                <a:solidFill>
                  <a:srgbClr val="CE9178"/>
                </a:solidFill>
                <a:latin typeface="RobotoMono Nerd Font" pitchFamily="2" charset="0"/>
                <a:ea typeface="RobotoMono Nerd Font" pitchFamily="2" charset="0"/>
              </a:rPr>
              <a:t>"Bar is not found"</a:t>
            </a:r>
            <a:r>
              <a:rPr lang="en-US">
                <a:solidFill>
                  <a:srgbClr val="D4D4D4"/>
                </a:solidFill>
                <a:latin typeface="RobotoMono Nerd Font" pitchFamily="2" charset="0"/>
                <a:ea typeface="RobotoMono Nerd Font" pitchFamily="2" charset="0"/>
              </a:rPr>
              <a:t>); </a:t>
            </a:r>
          </a:p>
          <a:p>
            <a:pPr>
              <a:lnSpc>
                <a:spcPct val="120000"/>
              </a:lnSpc>
            </a:pPr>
            <a:r>
              <a:rPr lang="en-US">
                <a:solidFill>
                  <a:srgbClr val="D4D4D4"/>
                </a:solidFill>
                <a:latin typeface="RobotoMono Nerd Font" pitchFamily="2" charset="0"/>
                <a:ea typeface="RobotoMono Nerd Font" pitchFamily="2" charset="0"/>
              </a:rPr>
              <a:t>  });</a:t>
            </a:r>
          </a:p>
          <a:p>
            <a:pPr>
              <a:lnSpc>
                <a:spcPct val="120000"/>
              </a:lnSpc>
            </a:pPr>
            <a:r>
              <a:rPr lang="en-US">
                <a:solidFill>
                  <a:srgbClr val="9CDCFE"/>
                </a:solidFill>
                <a:latin typeface="RobotoMono Nerd Font" pitchFamily="2" charset="0"/>
                <a:ea typeface="RobotoMono Nerd Font" pitchFamily="2" charset="0"/>
              </a:rPr>
              <a:t>  barRepository</a:t>
            </a:r>
            <a:r>
              <a:rPr lang="en-US">
                <a:solidFill>
                  <a:srgbClr val="D4D4D4"/>
                </a:solidFill>
                <a:latin typeface="RobotoMono Nerd Font" pitchFamily="2" charset="0"/>
                <a:ea typeface="RobotoMono Nerd Font" pitchFamily="2" charset="0"/>
              </a:rPr>
              <a:t>.</a:t>
            </a:r>
            <a:r>
              <a:rPr lang="en-US">
                <a:solidFill>
                  <a:srgbClr val="DCDCAA"/>
                </a:solidFill>
                <a:latin typeface="RobotoMono Nerd Font" pitchFamily="2" charset="0"/>
                <a:ea typeface="RobotoMono Nerd Font" pitchFamily="2" charset="0"/>
              </a:rPr>
              <a:t>delete</a:t>
            </a:r>
            <a:r>
              <a:rPr lang="en-US">
                <a:solidFill>
                  <a:srgbClr val="D4D4D4"/>
                </a:solidFill>
                <a:latin typeface="RobotoMono Nerd Font" pitchFamily="2" charset="0"/>
                <a:ea typeface="RobotoMono Nerd Font" pitchFamily="2" charset="0"/>
              </a:rPr>
              <a:t>(</a:t>
            </a:r>
            <a:r>
              <a:rPr lang="en-US">
                <a:solidFill>
                  <a:srgbClr val="9CDCFE"/>
                </a:solidFill>
                <a:latin typeface="RobotoMono Nerd Font" pitchFamily="2" charset="0"/>
                <a:ea typeface="RobotoMono Nerd Font" pitchFamily="2" charset="0"/>
              </a:rPr>
              <a:t>foundBar</a:t>
            </a:r>
            <a:r>
              <a:rPr lang="en-US">
                <a:solidFill>
                  <a:srgbClr val="D4D4D4"/>
                </a:solidFill>
                <a:latin typeface="RobotoMono Nerd Font" pitchFamily="2" charset="0"/>
                <a:ea typeface="RobotoMono Nerd Font" pitchFamily="2" charset="0"/>
              </a:rPr>
              <a:t>);</a:t>
            </a:r>
          </a:p>
          <a:p>
            <a:pPr>
              <a:lnSpc>
                <a:spcPct val="120000"/>
              </a:lnSpc>
            </a:pPr>
            <a:r>
              <a:rPr lang="en-US">
                <a:solidFill>
                  <a:srgbClr val="D4D4D4"/>
                </a:solidFill>
                <a:latin typeface="RobotoMono Nerd Font" pitchFamily="2" charset="0"/>
                <a:ea typeface="RobotoMono Nerd Font" pitchFamily="2" charset="0"/>
              </a:rPr>
              <a:t>}</a:t>
            </a:r>
          </a:p>
        </p:txBody>
      </p:sp>
      <p:sp>
        <p:nvSpPr>
          <p:cNvPr id="3" name="Rectangle 2">
            <a:extLst>
              <a:ext uri="{FF2B5EF4-FFF2-40B4-BE49-F238E27FC236}">
                <a16:creationId xmlns:a16="http://schemas.microsoft.com/office/drawing/2014/main" id="{327A2DA6-7EFB-6A45-869D-702E7B469651}"/>
              </a:ext>
            </a:extLst>
          </p:cNvPr>
          <p:cNvSpPr/>
          <p:nvPr/>
        </p:nvSpPr>
        <p:spPr>
          <a:xfrm>
            <a:off x="517656" y="4320309"/>
            <a:ext cx="5732004" cy="523220"/>
          </a:xfrm>
          <a:prstGeom prst="rect">
            <a:avLst/>
          </a:prstGeom>
        </p:spPr>
        <p:txBody>
          <a:bodyPr wrap="square">
            <a:spAutoFit/>
          </a:bodyPr>
          <a:lstStyle/>
          <a:p>
            <a:r>
              <a:rPr lang="en-VN">
                <a:latin typeface="RobotoMono Nerd Font" pitchFamily="2" charset="0"/>
                <a:ea typeface="RobotoMono Nerd Font" pitchFamily="2" charset="0"/>
              </a:rPr>
              <a:t>Hibernate: insert into bar (name, id) values (?, ?)</a:t>
            </a:r>
          </a:p>
          <a:p>
            <a:r>
              <a:rPr lang="en-VN">
                <a:latin typeface="RobotoMono Nerd Font" pitchFamily="2" charset="0"/>
                <a:ea typeface="RobotoMono Nerd Font" pitchFamily="2" charset="0"/>
              </a:rPr>
              <a:t>Hibernate: delete from bar where id=?</a:t>
            </a:r>
          </a:p>
        </p:txBody>
      </p:sp>
      <p:sp>
        <p:nvSpPr>
          <p:cNvPr id="4" name="TextBox 3">
            <a:extLst>
              <a:ext uri="{FF2B5EF4-FFF2-40B4-BE49-F238E27FC236}">
                <a16:creationId xmlns:a16="http://schemas.microsoft.com/office/drawing/2014/main" id="{BD974A63-C4D1-6D42-B292-D34792DA999B}"/>
              </a:ext>
            </a:extLst>
          </p:cNvPr>
          <p:cNvSpPr txBox="1"/>
          <p:nvPr/>
        </p:nvSpPr>
        <p:spPr>
          <a:xfrm>
            <a:off x="287089" y="105798"/>
            <a:ext cx="8743556" cy="585610"/>
          </a:xfrm>
          <a:prstGeom prst="rect">
            <a:avLst/>
          </a:prstGeom>
          <a:noFill/>
        </p:spPr>
        <p:txBody>
          <a:bodyPr wrap="square" rtlCol="0">
            <a:spAutoFit/>
          </a:bodyPr>
          <a:lstStyle/>
          <a:p>
            <a:pPr>
              <a:lnSpc>
                <a:spcPct val="120000"/>
              </a:lnSpc>
            </a:pPr>
            <a:r>
              <a:rPr lang="en-VN"/>
              <a:t>Repository không có hàm flush như EntityManager. Các thao tác dữ liệu thực  hiện trong vùng nhớ persistence context trước. Trước khi hàm thoát, JPA thực hiện cập nhật xuống CSDL</a:t>
            </a:r>
          </a:p>
        </p:txBody>
      </p:sp>
      <p:sp>
        <p:nvSpPr>
          <p:cNvPr id="6" name="TextBox 5">
            <a:extLst>
              <a:ext uri="{FF2B5EF4-FFF2-40B4-BE49-F238E27FC236}">
                <a16:creationId xmlns:a16="http://schemas.microsoft.com/office/drawing/2014/main" id="{71556726-2166-DB4B-A124-93DC723A206F}"/>
              </a:ext>
            </a:extLst>
          </p:cNvPr>
          <p:cNvSpPr txBox="1"/>
          <p:nvPr/>
        </p:nvSpPr>
        <p:spPr>
          <a:xfrm>
            <a:off x="6559497" y="4435974"/>
            <a:ext cx="2212465" cy="307777"/>
          </a:xfrm>
          <a:prstGeom prst="rect">
            <a:avLst/>
          </a:prstGeom>
          <a:noFill/>
        </p:spPr>
        <p:txBody>
          <a:bodyPr wrap="none" rtlCol="0">
            <a:spAutoFit/>
          </a:bodyPr>
          <a:lstStyle/>
          <a:p>
            <a:r>
              <a:rPr lang="en-VN"/>
              <a:t>Chạy trước khi hàm thoát</a:t>
            </a:r>
          </a:p>
        </p:txBody>
      </p:sp>
    </p:spTree>
    <p:extLst>
      <p:ext uri="{BB962C8B-B14F-4D97-AF65-F5344CB8AC3E}">
        <p14:creationId xmlns:p14="http://schemas.microsoft.com/office/powerpoint/2010/main" val="397955266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EA2136-D612-F74D-B2D8-0E1EFC30CED7}"/>
              </a:ext>
            </a:extLst>
          </p:cNvPr>
          <p:cNvSpPr>
            <a:spLocks noGrp="1"/>
          </p:cNvSpPr>
          <p:nvPr>
            <p:ph type="title"/>
          </p:nvPr>
        </p:nvSpPr>
        <p:spPr/>
        <p:txBody>
          <a:bodyPr/>
          <a:lstStyle/>
          <a:p>
            <a:r>
              <a:rPr lang="en-VN"/>
              <a:t>Query</a:t>
            </a:r>
          </a:p>
        </p:txBody>
      </p:sp>
    </p:spTree>
    <p:extLst>
      <p:ext uri="{BB962C8B-B14F-4D97-AF65-F5344CB8AC3E}">
        <p14:creationId xmlns:p14="http://schemas.microsoft.com/office/powerpoint/2010/main" val="298025157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8C10D5-87EC-D648-BCAD-BDE171986A47}"/>
              </a:ext>
            </a:extLst>
          </p:cNvPr>
          <p:cNvSpPr>
            <a:spLocks noGrp="1"/>
          </p:cNvSpPr>
          <p:nvPr>
            <p:ph type="title"/>
          </p:nvPr>
        </p:nvSpPr>
        <p:spPr/>
        <p:txBody>
          <a:bodyPr/>
          <a:lstStyle/>
          <a:p>
            <a:r>
              <a:rPr lang="en-VN"/>
              <a:t>JPA cung cấp các loại query sau đây</a:t>
            </a:r>
          </a:p>
        </p:txBody>
      </p:sp>
      <p:sp>
        <p:nvSpPr>
          <p:cNvPr id="3" name="Text Placeholder 2">
            <a:extLst>
              <a:ext uri="{FF2B5EF4-FFF2-40B4-BE49-F238E27FC236}">
                <a16:creationId xmlns:a16="http://schemas.microsoft.com/office/drawing/2014/main" id="{9884FA5F-69FB-EC48-82BA-5B5157CC2F0F}"/>
              </a:ext>
            </a:extLst>
          </p:cNvPr>
          <p:cNvSpPr>
            <a:spLocks noGrp="1"/>
          </p:cNvSpPr>
          <p:nvPr>
            <p:ph type="body" idx="1"/>
          </p:nvPr>
        </p:nvSpPr>
        <p:spPr/>
        <p:txBody>
          <a:bodyPr/>
          <a:lstStyle/>
          <a:p>
            <a:r>
              <a:rPr lang="en-VN"/>
              <a:t>Named Query</a:t>
            </a:r>
          </a:p>
          <a:p>
            <a:r>
              <a:rPr lang="en-VN"/>
              <a:t>Derived Query: dùng biểu thức hàm để sinh câu lệnh SQL</a:t>
            </a:r>
          </a:p>
          <a:p>
            <a:r>
              <a:rPr lang="en-VN"/>
              <a:t>Untyped JPQL Query / Typed JPQL Query</a:t>
            </a:r>
          </a:p>
          <a:p>
            <a:r>
              <a:rPr lang="en-VN"/>
              <a:t>Native Query</a:t>
            </a:r>
          </a:p>
          <a:p>
            <a:r>
              <a:rPr lang="en-VN"/>
              <a:t>Query By Example (không bàn tới trong slide này vì nó hoàn toàn có thể thay thế bằng các loại query bên trên /</a:t>
            </a:r>
          </a:p>
        </p:txBody>
      </p:sp>
    </p:spTree>
    <p:extLst>
      <p:ext uri="{BB962C8B-B14F-4D97-AF65-F5344CB8AC3E}">
        <p14:creationId xmlns:p14="http://schemas.microsoft.com/office/powerpoint/2010/main" val="398304263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B8C40D-CD51-6D42-BD74-4D38AF343683}"/>
              </a:ext>
            </a:extLst>
          </p:cNvPr>
          <p:cNvSpPr>
            <a:spLocks noGrp="1"/>
          </p:cNvSpPr>
          <p:nvPr>
            <p:ph type="title"/>
          </p:nvPr>
        </p:nvSpPr>
        <p:spPr/>
        <p:txBody>
          <a:bodyPr/>
          <a:lstStyle/>
          <a:p>
            <a:r>
              <a:rPr lang="en-VN"/>
              <a:t>JPQL - </a:t>
            </a:r>
            <a:r>
              <a:rPr lang="en-US"/>
              <a:t>Java Persistence Query Language</a:t>
            </a:r>
            <a:endParaRPr lang="en-VN"/>
          </a:p>
        </p:txBody>
      </p:sp>
      <p:sp>
        <p:nvSpPr>
          <p:cNvPr id="3" name="Text Placeholder 2">
            <a:extLst>
              <a:ext uri="{FF2B5EF4-FFF2-40B4-BE49-F238E27FC236}">
                <a16:creationId xmlns:a16="http://schemas.microsoft.com/office/drawing/2014/main" id="{59C22D80-57B3-DE4D-A45A-2515053DA603}"/>
              </a:ext>
            </a:extLst>
          </p:cNvPr>
          <p:cNvSpPr>
            <a:spLocks noGrp="1"/>
          </p:cNvSpPr>
          <p:nvPr>
            <p:ph type="body" idx="1"/>
          </p:nvPr>
        </p:nvSpPr>
        <p:spPr/>
        <p:txBody>
          <a:bodyPr/>
          <a:lstStyle/>
          <a:p>
            <a:pPr>
              <a:spcBef>
                <a:spcPts val="400"/>
              </a:spcBef>
              <a:spcAft>
                <a:spcPts val="400"/>
              </a:spcAft>
            </a:pPr>
            <a:r>
              <a:rPr lang="en-VN"/>
              <a:t>JPQL khá giống với SQL nhưng nó thực hiện lệnh truy vấn đối với Java Entity. Dùng EntityManager tạo JPQL hoặc khai báo JPQL trong repository interface</a:t>
            </a:r>
          </a:p>
          <a:p>
            <a:pPr>
              <a:spcBef>
                <a:spcPts val="400"/>
              </a:spcBef>
              <a:spcAft>
                <a:spcPts val="400"/>
              </a:spcAft>
            </a:pPr>
            <a:r>
              <a:rPr lang="en-VN"/>
              <a:t>Định nghĩa kiểu để nhận dữ liệu trả về</a:t>
            </a:r>
          </a:p>
          <a:p>
            <a:pPr>
              <a:spcBef>
                <a:spcPts val="400"/>
              </a:spcBef>
              <a:spcAft>
                <a:spcPts val="400"/>
              </a:spcAft>
            </a:pPr>
            <a:endParaRPr lang="en-VN"/>
          </a:p>
          <a:p>
            <a:pPr>
              <a:spcBef>
                <a:spcPts val="400"/>
              </a:spcBef>
              <a:spcAft>
                <a:spcPts val="400"/>
              </a:spcAft>
            </a:pPr>
            <a:endParaRPr lang="en-VN"/>
          </a:p>
          <a:p>
            <a:pPr>
              <a:spcBef>
                <a:spcPts val="400"/>
              </a:spcBef>
              <a:spcAft>
                <a:spcPts val="400"/>
              </a:spcAft>
            </a:pPr>
            <a:r>
              <a:rPr lang="en-VN"/>
              <a:t>Hỗ trợ inner join, left outer join, right outer join…</a:t>
            </a:r>
          </a:p>
          <a:p>
            <a:pPr>
              <a:spcBef>
                <a:spcPts val="400"/>
              </a:spcBef>
              <a:spcAft>
                <a:spcPts val="400"/>
              </a:spcAft>
            </a:pPr>
            <a:r>
              <a:rPr lang="en-VN"/>
              <a:t>Hỗ trợ group by</a:t>
            </a:r>
          </a:p>
          <a:p>
            <a:pPr>
              <a:spcBef>
                <a:spcPts val="400"/>
              </a:spcBef>
              <a:spcAft>
                <a:spcPts val="400"/>
              </a:spcAft>
            </a:pPr>
            <a:r>
              <a:rPr lang="en-VN"/>
              <a:t>Hỗ trợ một số hàm upper, lower, current_date, abs… </a:t>
            </a:r>
          </a:p>
          <a:p>
            <a:pPr>
              <a:spcBef>
                <a:spcPts val="400"/>
              </a:spcBef>
              <a:spcAft>
                <a:spcPts val="400"/>
              </a:spcAft>
            </a:pPr>
            <a:endParaRPr lang="en-VN"/>
          </a:p>
        </p:txBody>
      </p:sp>
      <p:sp>
        <p:nvSpPr>
          <p:cNvPr id="4" name="Rectangle 3">
            <a:extLst>
              <a:ext uri="{FF2B5EF4-FFF2-40B4-BE49-F238E27FC236}">
                <a16:creationId xmlns:a16="http://schemas.microsoft.com/office/drawing/2014/main" id="{C97B7338-B0D3-3744-AED3-5EE2A9354D93}"/>
              </a:ext>
            </a:extLst>
          </p:cNvPr>
          <p:cNvSpPr/>
          <p:nvPr/>
        </p:nvSpPr>
        <p:spPr>
          <a:xfrm>
            <a:off x="2529384" y="4616956"/>
            <a:ext cx="2770310" cy="307777"/>
          </a:xfrm>
          <a:prstGeom prst="rect">
            <a:avLst/>
          </a:prstGeom>
        </p:spPr>
        <p:txBody>
          <a:bodyPr wrap="none">
            <a:spAutoFit/>
          </a:bodyPr>
          <a:lstStyle/>
          <a:p>
            <a:r>
              <a:rPr lang="en-VN"/>
              <a:t>https://thorben-janssen.com/jpql/</a:t>
            </a:r>
          </a:p>
        </p:txBody>
      </p:sp>
      <p:sp>
        <p:nvSpPr>
          <p:cNvPr id="5" name="Rectangle 4">
            <a:extLst>
              <a:ext uri="{FF2B5EF4-FFF2-40B4-BE49-F238E27FC236}">
                <a16:creationId xmlns:a16="http://schemas.microsoft.com/office/drawing/2014/main" id="{9178924C-911B-5145-8B8E-31D9DCB9EF45}"/>
              </a:ext>
            </a:extLst>
          </p:cNvPr>
          <p:cNvSpPr/>
          <p:nvPr/>
        </p:nvSpPr>
        <p:spPr>
          <a:xfrm>
            <a:off x="657461" y="2364828"/>
            <a:ext cx="7836635" cy="523220"/>
          </a:xfrm>
          <a:prstGeom prst="rect">
            <a:avLst/>
          </a:prstGeom>
          <a:solidFill>
            <a:schemeClr val="bg2"/>
          </a:solidFill>
        </p:spPr>
        <p:txBody>
          <a:bodyPr wrap="square">
            <a:spAutoFit/>
          </a:bodyPr>
          <a:lstStyle/>
          <a:p>
            <a:r>
              <a:rPr lang="en-US">
                <a:solidFill>
                  <a:srgbClr val="D4D4D4"/>
                </a:solidFill>
                <a:latin typeface="Menlo" panose="020B0609030804020204" pitchFamily="49" charset="0"/>
              </a:rPr>
              <a:t>@</a:t>
            </a:r>
            <a:r>
              <a:rPr lang="en-US">
                <a:solidFill>
                  <a:srgbClr val="4EC9B0"/>
                </a:solidFill>
                <a:latin typeface="Menlo" panose="020B0609030804020204" pitchFamily="49" charset="0"/>
              </a:rPr>
              <a:t>Query</a:t>
            </a:r>
            <a:r>
              <a:rPr lang="en-US">
                <a:solidFill>
                  <a:srgbClr val="D4D4D4"/>
                </a:solidFill>
                <a:latin typeface="Menlo" panose="020B0609030804020204" pitchFamily="49" charset="0"/>
              </a:rPr>
              <a:t>(</a:t>
            </a:r>
            <a:r>
              <a:rPr lang="en-US">
                <a:solidFill>
                  <a:srgbClr val="CE9178"/>
                </a:solidFill>
                <a:latin typeface="Menlo" panose="020B0609030804020204" pitchFamily="49" charset="0"/>
              </a:rPr>
              <a:t>"SELECT new vn.techmaster.demojpa.repository.MakerCount(c.maker, COUNT(*)) FROM oto AS c GROUP BY c.maker ORDER BY c.maker ASC"</a:t>
            </a:r>
            <a:r>
              <a:rPr lang="en-US">
                <a:solidFill>
                  <a:srgbClr val="D4D4D4"/>
                </a:solidFill>
                <a:latin typeface="Menlo" panose="020B0609030804020204" pitchFamily="49" charset="0"/>
              </a:rPr>
              <a:t>)</a:t>
            </a:r>
          </a:p>
        </p:txBody>
      </p:sp>
    </p:spTree>
    <p:extLst>
      <p:ext uri="{BB962C8B-B14F-4D97-AF65-F5344CB8AC3E}">
        <p14:creationId xmlns:p14="http://schemas.microsoft.com/office/powerpoint/2010/main" val="42246018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F10265-A780-4A4E-AF9C-7AB0DA29CEEB}"/>
              </a:ext>
            </a:extLst>
          </p:cNvPr>
          <p:cNvSpPr>
            <a:spLocks noGrp="1"/>
          </p:cNvSpPr>
          <p:nvPr>
            <p:ph type="title"/>
          </p:nvPr>
        </p:nvSpPr>
        <p:spPr/>
        <p:txBody>
          <a:bodyPr/>
          <a:lstStyle/>
          <a:p>
            <a:r>
              <a:rPr lang="en-VN"/>
              <a:t>JPA – Java Persistence API</a:t>
            </a:r>
          </a:p>
        </p:txBody>
      </p:sp>
      <p:sp>
        <p:nvSpPr>
          <p:cNvPr id="3" name="Text Placeholder 2">
            <a:extLst>
              <a:ext uri="{FF2B5EF4-FFF2-40B4-BE49-F238E27FC236}">
                <a16:creationId xmlns:a16="http://schemas.microsoft.com/office/drawing/2014/main" id="{A4ACADC5-6FA9-7C45-851B-A5BDB74705D8}"/>
              </a:ext>
            </a:extLst>
          </p:cNvPr>
          <p:cNvSpPr>
            <a:spLocks noGrp="1"/>
          </p:cNvSpPr>
          <p:nvPr>
            <p:ph type="body" idx="1"/>
          </p:nvPr>
        </p:nvSpPr>
        <p:spPr>
          <a:xfrm>
            <a:off x="130629" y="667657"/>
            <a:ext cx="8824685" cy="1303383"/>
          </a:xfrm>
        </p:spPr>
        <p:txBody>
          <a:bodyPr/>
          <a:lstStyle/>
          <a:p>
            <a:r>
              <a:rPr lang="en-VN" sz="1600"/>
              <a:t>Cung cấp các interface, các hàm tiện ích để thao tác CSDL quan hệ dễ dàng hơn</a:t>
            </a:r>
          </a:p>
          <a:p>
            <a:r>
              <a:rPr lang="en-VN" sz="1600"/>
              <a:t>JPA sẽ gọi xuống thư viện ORM Hibernate</a:t>
            </a:r>
          </a:p>
        </p:txBody>
      </p:sp>
      <p:pic>
        <p:nvPicPr>
          <p:cNvPr id="4" name="Picture 2" descr="Diffrence between JPA API and hibernate native API - Stack Overflow">
            <a:extLst>
              <a:ext uri="{FF2B5EF4-FFF2-40B4-BE49-F238E27FC236}">
                <a16:creationId xmlns:a16="http://schemas.microsoft.com/office/drawing/2014/main" id="{CCDEF494-757E-4A45-973A-A649C41240B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0192" t="7931" r="31876"/>
          <a:stretch/>
        </p:blipFill>
        <p:spPr bwMode="auto">
          <a:xfrm>
            <a:off x="365760" y="1940440"/>
            <a:ext cx="2306571" cy="320306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Spring Data Jpa Using Hibernate Online Sale, UP TO 67% OFF">
            <a:extLst>
              <a:ext uri="{FF2B5EF4-FFF2-40B4-BE49-F238E27FC236}">
                <a16:creationId xmlns:a16="http://schemas.microsoft.com/office/drawing/2014/main" id="{A9922BEA-4672-1D42-94D2-0D6D8EF3E7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13240" y="2559774"/>
            <a:ext cx="4861314" cy="22538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179197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766A6E5-0F5F-6B42-B3A5-C4FB91AA7202}"/>
              </a:ext>
            </a:extLst>
          </p:cNvPr>
          <p:cNvSpPr/>
          <p:nvPr/>
        </p:nvSpPr>
        <p:spPr>
          <a:xfrm>
            <a:off x="128470" y="1236632"/>
            <a:ext cx="8758592" cy="2657907"/>
          </a:xfrm>
          <a:prstGeom prst="rect">
            <a:avLst/>
          </a:prstGeom>
          <a:solidFill>
            <a:schemeClr val="bg2"/>
          </a:solidFill>
        </p:spPr>
        <p:txBody>
          <a:bodyPr wrap="square">
            <a:spAutoFit/>
          </a:bodyPr>
          <a:lstStyle/>
          <a:p>
            <a:pPr>
              <a:lnSpc>
                <a:spcPct val="120000"/>
              </a:lnSpc>
            </a:pPr>
            <a:r>
              <a:rPr lang="vi-VN">
                <a:solidFill>
                  <a:srgbClr val="D4D4D4"/>
                </a:solidFill>
                <a:latin typeface="RobotoMono Nerd Font" pitchFamily="2" charset="0"/>
                <a:ea typeface="RobotoMono Nerd Font" pitchFamily="2" charset="0"/>
              </a:rPr>
              <a:t>@</a:t>
            </a:r>
            <a:r>
              <a:rPr lang="vi-VN">
                <a:solidFill>
                  <a:srgbClr val="4EC9B0"/>
                </a:solidFill>
                <a:latin typeface="RobotoMono Nerd Font" pitchFamily="2" charset="0"/>
                <a:ea typeface="RobotoMono Nerd Font" pitchFamily="2" charset="0"/>
              </a:rPr>
              <a:t>Entity</a:t>
            </a:r>
            <a:r>
              <a:rPr lang="vi-VN">
                <a:solidFill>
                  <a:srgbClr val="D4D4D4"/>
                </a:solidFill>
                <a:latin typeface="RobotoMono Nerd Font" pitchFamily="2" charset="0"/>
                <a:ea typeface="RobotoMono Nerd Font" pitchFamily="2" charset="0"/>
              </a:rPr>
              <a:t>(</a:t>
            </a:r>
            <a:r>
              <a:rPr lang="vi-VN">
                <a:solidFill>
                  <a:srgbClr val="DCDCAA"/>
                </a:solidFill>
                <a:latin typeface="RobotoMono Nerd Font" pitchFamily="2" charset="0"/>
                <a:ea typeface="RobotoMono Nerd Font" pitchFamily="2" charset="0"/>
              </a:rPr>
              <a:t>name</a:t>
            </a:r>
            <a:r>
              <a:rPr lang="vi-VN">
                <a:solidFill>
                  <a:srgbClr val="D4D4D4"/>
                </a:solidFill>
                <a:latin typeface="RobotoMono Nerd Font" pitchFamily="2" charset="0"/>
                <a:ea typeface="RobotoMono Nerd Font" pitchFamily="2" charset="0"/>
              </a:rPr>
              <a:t> =</a:t>
            </a:r>
            <a:r>
              <a:rPr lang="vi-VN">
                <a:solidFill>
                  <a:srgbClr val="CE9178"/>
                </a:solidFill>
                <a:latin typeface="RobotoMono Nerd Font" pitchFamily="2" charset="0"/>
                <a:ea typeface="RobotoMono Nerd Font" pitchFamily="2" charset="0"/>
              </a:rPr>
              <a:t>"oto"</a:t>
            </a:r>
            <a:r>
              <a:rPr lang="vi-VN">
                <a:solidFill>
                  <a:srgbClr val="D4D4D4"/>
                </a:solidFill>
                <a:latin typeface="RobotoMono Nerd Font" pitchFamily="2" charset="0"/>
                <a:ea typeface="RobotoMono Nerd Font" pitchFamily="2" charset="0"/>
              </a:rPr>
              <a:t>) </a:t>
            </a:r>
            <a:r>
              <a:rPr lang="vi-VN">
                <a:solidFill>
                  <a:srgbClr val="6A9955"/>
                </a:solidFill>
                <a:latin typeface="RobotoMono Nerd Font" pitchFamily="2" charset="0"/>
                <a:ea typeface="RobotoMono Nerd Font" pitchFamily="2" charset="0"/>
              </a:rPr>
              <a:t>//tên entity sẽ sử dụng trong câu lệnh JPQL</a:t>
            </a:r>
            <a:endParaRPr lang="vi-VN">
              <a:solidFill>
                <a:srgbClr val="D4D4D4"/>
              </a:solidFill>
              <a:latin typeface="RobotoMono Nerd Font" pitchFamily="2" charset="0"/>
              <a:ea typeface="RobotoMono Nerd Font" pitchFamily="2" charset="0"/>
            </a:endParaRPr>
          </a:p>
          <a:p>
            <a:pPr>
              <a:lnSpc>
                <a:spcPct val="120000"/>
              </a:lnSpc>
            </a:pPr>
            <a:r>
              <a:rPr lang="vi-VN">
                <a:solidFill>
                  <a:srgbClr val="D4D4D4"/>
                </a:solidFill>
                <a:latin typeface="RobotoMono Nerd Font" pitchFamily="2" charset="0"/>
                <a:ea typeface="RobotoMono Nerd Font" pitchFamily="2" charset="0"/>
              </a:rPr>
              <a:t>@</a:t>
            </a:r>
            <a:r>
              <a:rPr lang="vi-VN">
                <a:solidFill>
                  <a:srgbClr val="4EC9B0"/>
                </a:solidFill>
                <a:latin typeface="RobotoMono Nerd Font" pitchFamily="2" charset="0"/>
                <a:ea typeface="RobotoMono Nerd Font" pitchFamily="2" charset="0"/>
              </a:rPr>
              <a:t>Table</a:t>
            </a:r>
            <a:r>
              <a:rPr lang="vi-VN">
                <a:solidFill>
                  <a:srgbClr val="D4D4D4"/>
                </a:solidFill>
                <a:latin typeface="RobotoMono Nerd Font" pitchFamily="2" charset="0"/>
                <a:ea typeface="RobotoMono Nerd Font" pitchFamily="2" charset="0"/>
              </a:rPr>
              <a:t>(</a:t>
            </a:r>
            <a:r>
              <a:rPr lang="vi-VN">
                <a:solidFill>
                  <a:srgbClr val="DCDCAA"/>
                </a:solidFill>
                <a:latin typeface="RobotoMono Nerd Font" pitchFamily="2" charset="0"/>
                <a:ea typeface="RobotoMono Nerd Font" pitchFamily="2" charset="0"/>
              </a:rPr>
              <a:t>name</a:t>
            </a:r>
            <a:r>
              <a:rPr lang="vi-VN">
                <a:solidFill>
                  <a:srgbClr val="D4D4D4"/>
                </a:solidFill>
                <a:latin typeface="RobotoMono Nerd Font" pitchFamily="2" charset="0"/>
                <a:ea typeface="RobotoMono Nerd Font" pitchFamily="2" charset="0"/>
              </a:rPr>
              <a:t> = </a:t>
            </a:r>
            <a:r>
              <a:rPr lang="vi-VN">
                <a:solidFill>
                  <a:srgbClr val="CE9178"/>
                </a:solidFill>
                <a:latin typeface="RobotoMono Nerd Font" pitchFamily="2" charset="0"/>
                <a:ea typeface="RobotoMono Nerd Font" pitchFamily="2" charset="0"/>
              </a:rPr>
              <a:t>"car"</a:t>
            </a:r>
            <a:r>
              <a:rPr lang="vi-VN">
                <a:solidFill>
                  <a:srgbClr val="D4D4D4"/>
                </a:solidFill>
                <a:latin typeface="RobotoMono Nerd Font" pitchFamily="2" charset="0"/>
                <a:ea typeface="RobotoMono Nerd Font" pitchFamily="2" charset="0"/>
              </a:rPr>
              <a:t>) </a:t>
            </a:r>
            <a:r>
              <a:rPr lang="vi-VN">
                <a:solidFill>
                  <a:srgbClr val="6A9955"/>
                </a:solidFill>
                <a:latin typeface="RobotoMono Nerd Font" pitchFamily="2" charset="0"/>
                <a:ea typeface="RobotoMono Nerd Font" pitchFamily="2" charset="0"/>
              </a:rPr>
              <a:t>//tên table sẽ sử dụng để lưu xuống bảng vật lý trong CSDL</a:t>
            </a:r>
            <a:endParaRPr lang="vi-VN">
              <a:solidFill>
                <a:srgbClr val="D4D4D4"/>
              </a:solidFill>
              <a:latin typeface="RobotoMono Nerd Font" pitchFamily="2" charset="0"/>
              <a:ea typeface="RobotoMono Nerd Font" pitchFamily="2" charset="0"/>
            </a:endParaRPr>
          </a:p>
          <a:p>
            <a:pPr>
              <a:lnSpc>
                <a:spcPct val="120000"/>
              </a:lnSpc>
            </a:pPr>
            <a:r>
              <a:rPr lang="vi-VN">
                <a:solidFill>
                  <a:srgbClr val="D4D4D4"/>
                </a:solidFill>
                <a:latin typeface="RobotoMono Nerd Font" pitchFamily="2" charset="0"/>
                <a:ea typeface="RobotoMono Nerd Font" pitchFamily="2" charset="0"/>
              </a:rPr>
              <a:t>@</a:t>
            </a:r>
            <a:r>
              <a:rPr lang="vi-VN">
                <a:solidFill>
                  <a:srgbClr val="4EC9B0"/>
                </a:solidFill>
                <a:latin typeface="RobotoMono Nerd Font" pitchFamily="2" charset="0"/>
                <a:ea typeface="RobotoMono Nerd Font" pitchFamily="2" charset="0"/>
              </a:rPr>
              <a:t>Data</a:t>
            </a:r>
            <a:r>
              <a:rPr lang="vi-VN">
                <a:solidFill>
                  <a:srgbClr val="D4D4D4"/>
                </a:solidFill>
                <a:latin typeface="RobotoMono Nerd Font" pitchFamily="2" charset="0"/>
                <a:ea typeface="RobotoMono Nerd Font" pitchFamily="2" charset="0"/>
              </a:rPr>
              <a:t> </a:t>
            </a:r>
            <a:r>
              <a:rPr lang="vi-VN">
                <a:solidFill>
                  <a:srgbClr val="6A9955"/>
                </a:solidFill>
                <a:latin typeface="RobotoMono Nerd Font" pitchFamily="2" charset="0"/>
                <a:ea typeface="RobotoMono Nerd Font" pitchFamily="2" charset="0"/>
              </a:rPr>
              <a:t>//annotation của Lombok</a:t>
            </a:r>
            <a:endParaRPr lang="vi-VN">
              <a:solidFill>
                <a:srgbClr val="D4D4D4"/>
              </a:solidFill>
              <a:latin typeface="RobotoMono Nerd Font" pitchFamily="2" charset="0"/>
              <a:ea typeface="RobotoMono Nerd Font" pitchFamily="2" charset="0"/>
            </a:endParaRPr>
          </a:p>
          <a:p>
            <a:pPr>
              <a:lnSpc>
                <a:spcPct val="120000"/>
              </a:lnSpc>
            </a:pPr>
            <a:r>
              <a:rPr lang="vi-VN">
                <a:solidFill>
                  <a:srgbClr val="D4D4D4"/>
                </a:solidFill>
                <a:latin typeface="RobotoMono Nerd Font" pitchFamily="2" charset="0"/>
                <a:ea typeface="RobotoMono Nerd Font" pitchFamily="2" charset="0"/>
              </a:rPr>
              <a:t>@</a:t>
            </a:r>
            <a:r>
              <a:rPr lang="vi-VN">
                <a:solidFill>
                  <a:srgbClr val="4EC9B0"/>
                </a:solidFill>
                <a:latin typeface="RobotoMono Nerd Font" pitchFamily="2" charset="0"/>
                <a:ea typeface="RobotoMono Nerd Font" pitchFamily="2" charset="0"/>
              </a:rPr>
              <a:t>NamedQuery</a:t>
            </a:r>
            <a:r>
              <a:rPr lang="vi-VN">
                <a:solidFill>
                  <a:srgbClr val="D4D4D4"/>
                </a:solidFill>
                <a:latin typeface="RobotoMono Nerd Font" pitchFamily="2" charset="0"/>
                <a:ea typeface="RobotoMono Nerd Font" pitchFamily="2" charset="0"/>
              </a:rPr>
              <a:t>(</a:t>
            </a:r>
            <a:r>
              <a:rPr lang="vi-VN">
                <a:solidFill>
                  <a:srgbClr val="DCDCAA"/>
                </a:solidFill>
                <a:latin typeface="RobotoMono Nerd Font" pitchFamily="2" charset="0"/>
                <a:ea typeface="RobotoMono Nerd Font" pitchFamily="2" charset="0"/>
              </a:rPr>
              <a:t>name</a:t>
            </a:r>
            <a:r>
              <a:rPr lang="vi-VN">
                <a:solidFill>
                  <a:srgbClr val="D4D4D4"/>
                </a:solidFill>
                <a:latin typeface="RobotoMono Nerd Font" pitchFamily="2" charset="0"/>
                <a:ea typeface="RobotoMono Nerd Font" pitchFamily="2" charset="0"/>
              </a:rPr>
              <a:t> = </a:t>
            </a:r>
            <a:r>
              <a:rPr lang="vi-VN">
                <a:solidFill>
                  <a:srgbClr val="CE9178"/>
                </a:solidFill>
                <a:latin typeface="RobotoMono Nerd Font" pitchFamily="2" charset="0"/>
                <a:ea typeface="RobotoMono Nerd Font" pitchFamily="2" charset="0"/>
              </a:rPr>
              <a:t>"Car.findById"</a:t>
            </a:r>
            <a:r>
              <a:rPr lang="vi-VN">
                <a:solidFill>
                  <a:srgbClr val="D4D4D4"/>
                </a:solidFill>
                <a:latin typeface="RobotoMono Nerd Font" pitchFamily="2" charset="0"/>
                <a:ea typeface="RobotoMono Nerd Font" pitchFamily="2" charset="0"/>
              </a:rPr>
              <a:t>, </a:t>
            </a:r>
            <a:r>
              <a:rPr lang="vi-VN">
                <a:solidFill>
                  <a:srgbClr val="DCDCAA"/>
                </a:solidFill>
                <a:latin typeface="RobotoMono Nerd Font" pitchFamily="2" charset="0"/>
                <a:ea typeface="RobotoMono Nerd Font" pitchFamily="2" charset="0"/>
              </a:rPr>
              <a:t>query</a:t>
            </a:r>
            <a:r>
              <a:rPr lang="vi-VN">
                <a:solidFill>
                  <a:srgbClr val="D4D4D4"/>
                </a:solidFill>
                <a:latin typeface="RobotoMono Nerd Font" pitchFamily="2" charset="0"/>
                <a:ea typeface="RobotoMono Nerd Font" pitchFamily="2" charset="0"/>
              </a:rPr>
              <a:t> = </a:t>
            </a:r>
            <a:r>
              <a:rPr lang="vi-VN">
                <a:solidFill>
                  <a:srgbClr val="CE9178"/>
                </a:solidFill>
                <a:latin typeface="RobotoMono Nerd Font" pitchFamily="2" charset="0"/>
                <a:ea typeface="RobotoMono Nerd Font" pitchFamily="2" charset="0"/>
              </a:rPr>
              <a:t>"SELECT c FROM oto c WHERE c.id=:id"</a:t>
            </a:r>
            <a:r>
              <a:rPr lang="vi-VN">
                <a:solidFill>
                  <a:srgbClr val="D4D4D4"/>
                </a:solidFill>
                <a:latin typeface="RobotoMono Nerd Font" pitchFamily="2" charset="0"/>
                <a:ea typeface="RobotoMono Nerd Font" pitchFamily="2" charset="0"/>
              </a:rPr>
              <a:t>)</a:t>
            </a:r>
          </a:p>
          <a:p>
            <a:pPr>
              <a:lnSpc>
                <a:spcPct val="120000"/>
              </a:lnSpc>
            </a:pPr>
            <a:r>
              <a:rPr lang="vi-VN">
                <a:solidFill>
                  <a:srgbClr val="569CD6"/>
                </a:solidFill>
                <a:latin typeface="RobotoMono Nerd Font" pitchFamily="2" charset="0"/>
                <a:ea typeface="RobotoMono Nerd Font" pitchFamily="2" charset="0"/>
              </a:rPr>
              <a:t>public</a:t>
            </a:r>
            <a:r>
              <a:rPr lang="vi-VN">
                <a:solidFill>
                  <a:srgbClr val="D4D4D4"/>
                </a:solidFill>
                <a:latin typeface="RobotoMono Nerd Font" pitchFamily="2" charset="0"/>
                <a:ea typeface="RobotoMono Nerd Font" pitchFamily="2" charset="0"/>
              </a:rPr>
              <a:t> </a:t>
            </a:r>
            <a:r>
              <a:rPr lang="vi-VN">
                <a:solidFill>
                  <a:srgbClr val="569CD6"/>
                </a:solidFill>
                <a:latin typeface="RobotoMono Nerd Font" pitchFamily="2" charset="0"/>
                <a:ea typeface="RobotoMono Nerd Font" pitchFamily="2" charset="0"/>
              </a:rPr>
              <a:t>class</a:t>
            </a:r>
            <a:r>
              <a:rPr lang="vi-VN">
                <a:solidFill>
                  <a:srgbClr val="D4D4D4"/>
                </a:solidFill>
                <a:latin typeface="RobotoMono Nerd Font" pitchFamily="2" charset="0"/>
                <a:ea typeface="RobotoMono Nerd Font" pitchFamily="2" charset="0"/>
              </a:rPr>
              <a:t> </a:t>
            </a:r>
            <a:r>
              <a:rPr lang="vi-VN">
                <a:solidFill>
                  <a:srgbClr val="4EC9B0"/>
                </a:solidFill>
                <a:latin typeface="RobotoMono Nerd Font" pitchFamily="2" charset="0"/>
                <a:ea typeface="RobotoMono Nerd Font" pitchFamily="2" charset="0"/>
              </a:rPr>
              <a:t>Car</a:t>
            </a:r>
            <a:r>
              <a:rPr lang="vi-VN">
                <a:solidFill>
                  <a:srgbClr val="D4D4D4"/>
                </a:solidFill>
                <a:latin typeface="RobotoMono Nerd Font" pitchFamily="2" charset="0"/>
                <a:ea typeface="RobotoMono Nerd Font" pitchFamily="2" charset="0"/>
              </a:rPr>
              <a:t> {</a:t>
            </a:r>
          </a:p>
          <a:p>
            <a:pPr>
              <a:lnSpc>
                <a:spcPct val="120000"/>
              </a:lnSpc>
            </a:pPr>
            <a:r>
              <a:rPr lang="vi-VN">
                <a:solidFill>
                  <a:srgbClr val="D4D4D4"/>
                </a:solidFill>
                <a:latin typeface="RobotoMono Nerd Font" pitchFamily="2" charset="0"/>
                <a:ea typeface="RobotoMono Nerd Font" pitchFamily="2" charset="0"/>
              </a:rPr>
              <a:t>  @</a:t>
            </a:r>
            <a:r>
              <a:rPr lang="vi-VN">
                <a:solidFill>
                  <a:srgbClr val="4EC9B0"/>
                </a:solidFill>
                <a:latin typeface="RobotoMono Nerd Font" pitchFamily="2" charset="0"/>
                <a:ea typeface="RobotoMono Nerd Font" pitchFamily="2" charset="0"/>
              </a:rPr>
              <a:t>Id </a:t>
            </a:r>
            <a:r>
              <a:rPr lang="vi-VN">
                <a:solidFill>
                  <a:srgbClr val="569CD6"/>
                </a:solidFill>
                <a:latin typeface="RobotoMono Nerd Font" pitchFamily="2" charset="0"/>
                <a:ea typeface="RobotoMono Nerd Font" pitchFamily="2" charset="0"/>
              </a:rPr>
              <a:t>private</a:t>
            </a:r>
            <a:r>
              <a:rPr lang="vi-VN">
                <a:solidFill>
                  <a:srgbClr val="D4D4D4"/>
                </a:solidFill>
                <a:latin typeface="RobotoMono Nerd Font" pitchFamily="2" charset="0"/>
                <a:ea typeface="RobotoMono Nerd Font" pitchFamily="2" charset="0"/>
              </a:rPr>
              <a:t> </a:t>
            </a:r>
            <a:r>
              <a:rPr lang="vi-VN">
                <a:solidFill>
                  <a:srgbClr val="4EC9B0"/>
                </a:solidFill>
                <a:latin typeface="RobotoMono Nerd Font" pitchFamily="2" charset="0"/>
                <a:ea typeface="RobotoMono Nerd Font" pitchFamily="2" charset="0"/>
              </a:rPr>
              <a:t>long</a:t>
            </a:r>
            <a:r>
              <a:rPr lang="vi-VN">
                <a:solidFill>
                  <a:srgbClr val="D4D4D4"/>
                </a:solidFill>
                <a:latin typeface="RobotoMono Nerd Font" pitchFamily="2" charset="0"/>
                <a:ea typeface="RobotoMono Nerd Font" pitchFamily="2" charset="0"/>
              </a:rPr>
              <a:t> </a:t>
            </a:r>
            <a:r>
              <a:rPr lang="vi-VN">
                <a:solidFill>
                  <a:srgbClr val="9CDCFE"/>
                </a:solidFill>
                <a:latin typeface="RobotoMono Nerd Font" pitchFamily="2" charset="0"/>
                <a:ea typeface="RobotoMono Nerd Font" pitchFamily="2" charset="0"/>
              </a:rPr>
              <a:t>id</a:t>
            </a:r>
            <a:r>
              <a:rPr lang="vi-VN">
                <a:solidFill>
                  <a:srgbClr val="D4D4D4"/>
                </a:solidFill>
                <a:latin typeface="RobotoMono Nerd Font" pitchFamily="2" charset="0"/>
                <a:ea typeface="RobotoMono Nerd Font" pitchFamily="2" charset="0"/>
              </a:rPr>
              <a:t>; </a:t>
            </a:r>
          </a:p>
          <a:p>
            <a:pPr>
              <a:lnSpc>
                <a:spcPct val="120000"/>
              </a:lnSpc>
            </a:pPr>
            <a:r>
              <a:rPr lang="vi-VN">
                <a:solidFill>
                  <a:srgbClr val="569CD6"/>
                </a:solidFill>
                <a:latin typeface="RobotoMono Nerd Font" pitchFamily="2" charset="0"/>
                <a:ea typeface="RobotoMono Nerd Font" pitchFamily="2" charset="0"/>
              </a:rPr>
              <a:t>  private</a:t>
            </a:r>
            <a:r>
              <a:rPr lang="vi-VN">
                <a:solidFill>
                  <a:srgbClr val="D4D4D4"/>
                </a:solidFill>
                <a:latin typeface="RobotoMono Nerd Font" pitchFamily="2" charset="0"/>
                <a:ea typeface="RobotoMono Nerd Font" pitchFamily="2" charset="0"/>
              </a:rPr>
              <a:t> </a:t>
            </a:r>
            <a:r>
              <a:rPr lang="vi-VN">
                <a:solidFill>
                  <a:srgbClr val="4EC9B0"/>
                </a:solidFill>
                <a:latin typeface="RobotoMono Nerd Font" pitchFamily="2" charset="0"/>
                <a:ea typeface="RobotoMono Nerd Font" pitchFamily="2" charset="0"/>
              </a:rPr>
              <a:t>String</a:t>
            </a:r>
            <a:r>
              <a:rPr lang="vi-VN">
                <a:solidFill>
                  <a:srgbClr val="D4D4D4"/>
                </a:solidFill>
                <a:latin typeface="RobotoMono Nerd Font" pitchFamily="2" charset="0"/>
                <a:ea typeface="RobotoMono Nerd Font" pitchFamily="2" charset="0"/>
              </a:rPr>
              <a:t> </a:t>
            </a:r>
            <a:r>
              <a:rPr lang="vi-VN">
                <a:solidFill>
                  <a:srgbClr val="9CDCFE"/>
                </a:solidFill>
                <a:latin typeface="RobotoMono Nerd Font" pitchFamily="2" charset="0"/>
                <a:ea typeface="RobotoMono Nerd Font" pitchFamily="2" charset="0"/>
              </a:rPr>
              <a:t>model</a:t>
            </a:r>
            <a:r>
              <a:rPr lang="vi-VN">
                <a:solidFill>
                  <a:srgbClr val="D4D4D4"/>
                </a:solidFill>
                <a:latin typeface="RobotoMono Nerd Font" pitchFamily="2" charset="0"/>
                <a:ea typeface="RobotoMono Nerd Font" pitchFamily="2" charset="0"/>
              </a:rPr>
              <a:t>;</a:t>
            </a:r>
          </a:p>
          <a:p>
            <a:pPr>
              <a:lnSpc>
                <a:spcPct val="120000"/>
              </a:lnSpc>
            </a:pPr>
            <a:r>
              <a:rPr lang="vi-VN">
                <a:solidFill>
                  <a:srgbClr val="569CD6"/>
                </a:solidFill>
                <a:latin typeface="RobotoMono Nerd Font" pitchFamily="2" charset="0"/>
                <a:ea typeface="RobotoMono Nerd Font" pitchFamily="2" charset="0"/>
              </a:rPr>
              <a:t>  private</a:t>
            </a:r>
            <a:r>
              <a:rPr lang="vi-VN">
                <a:solidFill>
                  <a:srgbClr val="D4D4D4"/>
                </a:solidFill>
                <a:latin typeface="RobotoMono Nerd Font" pitchFamily="2" charset="0"/>
                <a:ea typeface="RobotoMono Nerd Font" pitchFamily="2" charset="0"/>
              </a:rPr>
              <a:t> </a:t>
            </a:r>
            <a:r>
              <a:rPr lang="vi-VN">
                <a:solidFill>
                  <a:srgbClr val="4EC9B0"/>
                </a:solidFill>
                <a:latin typeface="RobotoMono Nerd Font" pitchFamily="2" charset="0"/>
                <a:ea typeface="RobotoMono Nerd Font" pitchFamily="2" charset="0"/>
              </a:rPr>
              <a:t>String</a:t>
            </a:r>
            <a:r>
              <a:rPr lang="vi-VN">
                <a:solidFill>
                  <a:srgbClr val="D4D4D4"/>
                </a:solidFill>
                <a:latin typeface="RobotoMono Nerd Font" pitchFamily="2" charset="0"/>
                <a:ea typeface="RobotoMono Nerd Font" pitchFamily="2" charset="0"/>
              </a:rPr>
              <a:t> </a:t>
            </a:r>
            <a:r>
              <a:rPr lang="vi-VN">
                <a:solidFill>
                  <a:srgbClr val="9CDCFE"/>
                </a:solidFill>
                <a:latin typeface="RobotoMono Nerd Font" pitchFamily="2" charset="0"/>
                <a:ea typeface="RobotoMono Nerd Font" pitchFamily="2" charset="0"/>
              </a:rPr>
              <a:t>maker</a:t>
            </a:r>
            <a:r>
              <a:rPr lang="vi-VN">
                <a:solidFill>
                  <a:srgbClr val="D4D4D4"/>
                </a:solidFill>
                <a:latin typeface="RobotoMono Nerd Font" pitchFamily="2" charset="0"/>
                <a:ea typeface="RobotoMono Nerd Font" pitchFamily="2" charset="0"/>
              </a:rPr>
              <a:t>;</a:t>
            </a:r>
          </a:p>
          <a:p>
            <a:pPr>
              <a:lnSpc>
                <a:spcPct val="120000"/>
              </a:lnSpc>
            </a:pPr>
            <a:r>
              <a:rPr lang="vi-VN">
                <a:solidFill>
                  <a:srgbClr val="569CD6"/>
                </a:solidFill>
                <a:latin typeface="RobotoMono Nerd Font" pitchFamily="2" charset="0"/>
                <a:ea typeface="RobotoMono Nerd Font" pitchFamily="2" charset="0"/>
              </a:rPr>
              <a:t>  private</a:t>
            </a:r>
            <a:r>
              <a:rPr lang="vi-VN">
                <a:solidFill>
                  <a:srgbClr val="D4D4D4"/>
                </a:solidFill>
                <a:latin typeface="RobotoMono Nerd Font" pitchFamily="2" charset="0"/>
                <a:ea typeface="RobotoMono Nerd Font" pitchFamily="2" charset="0"/>
              </a:rPr>
              <a:t> </a:t>
            </a:r>
            <a:r>
              <a:rPr lang="vi-VN">
                <a:solidFill>
                  <a:srgbClr val="4EC9B0"/>
                </a:solidFill>
                <a:latin typeface="RobotoMono Nerd Font" pitchFamily="2" charset="0"/>
                <a:ea typeface="RobotoMono Nerd Font" pitchFamily="2" charset="0"/>
              </a:rPr>
              <a:t>int</a:t>
            </a:r>
            <a:r>
              <a:rPr lang="vi-VN">
                <a:solidFill>
                  <a:srgbClr val="D4D4D4"/>
                </a:solidFill>
                <a:latin typeface="RobotoMono Nerd Font" pitchFamily="2" charset="0"/>
                <a:ea typeface="RobotoMono Nerd Font" pitchFamily="2" charset="0"/>
              </a:rPr>
              <a:t> </a:t>
            </a:r>
            <a:r>
              <a:rPr lang="vi-VN">
                <a:solidFill>
                  <a:srgbClr val="9CDCFE"/>
                </a:solidFill>
                <a:latin typeface="RobotoMono Nerd Font" pitchFamily="2" charset="0"/>
                <a:ea typeface="RobotoMono Nerd Font" pitchFamily="2" charset="0"/>
              </a:rPr>
              <a:t>year</a:t>
            </a:r>
            <a:r>
              <a:rPr lang="vi-VN">
                <a:solidFill>
                  <a:srgbClr val="D4D4D4"/>
                </a:solidFill>
                <a:latin typeface="RobotoMono Nerd Font" pitchFamily="2" charset="0"/>
                <a:ea typeface="RobotoMono Nerd Font" pitchFamily="2" charset="0"/>
              </a:rPr>
              <a:t>; </a:t>
            </a:r>
          </a:p>
          <a:p>
            <a:pPr>
              <a:lnSpc>
                <a:spcPct val="120000"/>
              </a:lnSpc>
            </a:pPr>
            <a:r>
              <a:rPr lang="vi-VN">
                <a:solidFill>
                  <a:srgbClr val="D4D4D4"/>
                </a:solidFill>
                <a:latin typeface="RobotoMono Nerd Font" pitchFamily="2" charset="0"/>
                <a:ea typeface="RobotoMono Nerd Font" pitchFamily="2" charset="0"/>
              </a:rPr>
              <a:t>}</a:t>
            </a:r>
          </a:p>
        </p:txBody>
      </p:sp>
      <p:sp>
        <p:nvSpPr>
          <p:cNvPr id="3" name="TextBox 2">
            <a:extLst>
              <a:ext uri="{FF2B5EF4-FFF2-40B4-BE49-F238E27FC236}">
                <a16:creationId xmlns:a16="http://schemas.microsoft.com/office/drawing/2014/main" id="{29624FF8-2059-B34B-A3C1-D6C9E51970BF}"/>
              </a:ext>
            </a:extLst>
          </p:cNvPr>
          <p:cNvSpPr txBox="1"/>
          <p:nvPr/>
        </p:nvSpPr>
        <p:spPr>
          <a:xfrm>
            <a:off x="282363" y="836077"/>
            <a:ext cx="8529899" cy="307777"/>
          </a:xfrm>
          <a:prstGeom prst="rect">
            <a:avLst/>
          </a:prstGeom>
          <a:noFill/>
        </p:spPr>
        <p:txBody>
          <a:bodyPr wrap="none" rtlCol="0">
            <a:spAutoFit/>
          </a:bodyPr>
          <a:lstStyle/>
          <a:p>
            <a:r>
              <a:rPr lang="en-VN"/>
              <a:t>Chú ý tên của Entity </a:t>
            </a:r>
            <a:r>
              <a:rPr lang="en-VN">
                <a:solidFill>
                  <a:srgbClr val="7030A0"/>
                </a:solidFill>
              </a:rPr>
              <a:t>oto</a:t>
            </a:r>
            <a:r>
              <a:rPr lang="en-VN"/>
              <a:t> khác với tên của Table </a:t>
            </a:r>
            <a:r>
              <a:rPr lang="en-VN">
                <a:solidFill>
                  <a:srgbClr val="7030A0"/>
                </a:solidFill>
              </a:rPr>
              <a:t>car</a:t>
            </a:r>
            <a:r>
              <a:rPr lang="en-VN"/>
              <a:t>. Tên của Entity sẽ được sử dụng trong câu lệnh JPQL</a:t>
            </a:r>
          </a:p>
        </p:txBody>
      </p:sp>
      <p:cxnSp>
        <p:nvCxnSpPr>
          <p:cNvPr id="5" name="Straight Connector 4">
            <a:extLst>
              <a:ext uri="{FF2B5EF4-FFF2-40B4-BE49-F238E27FC236}">
                <a16:creationId xmlns:a16="http://schemas.microsoft.com/office/drawing/2014/main" id="{1DE732A9-1F48-B64C-A196-888A49D2CD7E}"/>
              </a:ext>
            </a:extLst>
          </p:cNvPr>
          <p:cNvCxnSpPr/>
          <p:nvPr/>
        </p:nvCxnSpPr>
        <p:spPr>
          <a:xfrm>
            <a:off x="211947" y="2301139"/>
            <a:ext cx="8508159"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2BB05A94-6CE6-9843-BDE8-CADA38C31117}"/>
              </a:ext>
            </a:extLst>
          </p:cNvPr>
          <p:cNvSpPr txBox="1"/>
          <p:nvPr/>
        </p:nvSpPr>
        <p:spPr>
          <a:xfrm>
            <a:off x="3699989" y="2422252"/>
            <a:ext cx="2770310" cy="307777"/>
          </a:xfrm>
          <a:prstGeom prst="rect">
            <a:avLst/>
          </a:prstGeom>
          <a:noFill/>
        </p:spPr>
        <p:txBody>
          <a:bodyPr wrap="none" rtlCol="0">
            <a:spAutoFit/>
          </a:bodyPr>
          <a:lstStyle/>
          <a:p>
            <a:r>
              <a:rPr lang="en-VN">
                <a:solidFill>
                  <a:schemeClr val="bg1"/>
                </a:solidFill>
              </a:rPr>
              <a:t>Named Query gắn liên với Entity</a:t>
            </a:r>
          </a:p>
        </p:txBody>
      </p:sp>
      <p:sp>
        <p:nvSpPr>
          <p:cNvPr id="7" name="TextBox 6">
            <a:extLst>
              <a:ext uri="{FF2B5EF4-FFF2-40B4-BE49-F238E27FC236}">
                <a16:creationId xmlns:a16="http://schemas.microsoft.com/office/drawing/2014/main" id="{D0364925-E417-CC46-949A-3C60DAC66E49}"/>
              </a:ext>
            </a:extLst>
          </p:cNvPr>
          <p:cNvSpPr txBox="1"/>
          <p:nvPr/>
        </p:nvSpPr>
        <p:spPr>
          <a:xfrm>
            <a:off x="218003" y="4020938"/>
            <a:ext cx="8321509" cy="738664"/>
          </a:xfrm>
          <a:prstGeom prst="rect">
            <a:avLst/>
          </a:prstGeom>
          <a:noFill/>
        </p:spPr>
        <p:txBody>
          <a:bodyPr wrap="none" rtlCol="0">
            <a:spAutoFit/>
          </a:bodyPr>
          <a:lstStyle/>
          <a:p>
            <a:r>
              <a:rPr lang="en-VN"/>
              <a:t>Nếu bạn không sử dụng repository interface mà chỉ dùng EntityManager để thao tác dữ liệu. Query đó </a:t>
            </a:r>
            <a:br>
              <a:rPr lang="en-VN"/>
            </a:br>
            <a:r>
              <a:rPr lang="en-VN"/>
              <a:t>sử dụng ở nhiều nơi khác nhau thì có thể dùng @NamedQuery.</a:t>
            </a:r>
          </a:p>
          <a:p>
            <a:r>
              <a:rPr lang="en-VN"/>
              <a:t>Về mặt clean code, thì không khuyến cáo sử dụng @NamedQuery</a:t>
            </a:r>
          </a:p>
        </p:txBody>
      </p:sp>
      <p:sp>
        <p:nvSpPr>
          <p:cNvPr id="8" name="Title 7">
            <a:extLst>
              <a:ext uri="{FF2B5EF4-FFF2-40B4-BE49-F238E27FC236}">
                <a16:creationId xmlns:a16="http://schemas.microsoft.com/office/drawing/2014/main" id="{9BAE06A9-90E1-B249-A419-F152D9F379AC}"/>
              </a:ext>
            </a:extLst>
          </p:cNvPr>
          <p:cNvSpPr>
            <a:spLocks noGrp="1"/>
          </p:cNvSpPr>
          <p:nvPr>
            <p:ph type="title"/>
          </p:nvPr>
        </p:nvSpPr>
        <p:spPr>
          <a:xfrm>
            <a:off x="229145" y="70316"/>
            <a:ext cx="8707200" cy="535200"/>
          </a:xfrm>
        </p:spPr>
        <p:txBody>
          <a:bodyPr/>
          <a:lstStyle/>
          <a:p>
            <a:r>
              <a:rPr lang="en-VN"/>
              <a:t>@NamedQuery</a:t>
            </a:r>
          </a:p>
        </p:txBody>
      </p:sp>
    </p:spTree>
    <p:extLst>
      <p:ext uri="{BB962C8B-B14F-4D97-AF65-F5344CB8AC3E}">
        <p14:creationId xmlns:p14="http://schemas.microsoft.com/office/powerpoint/2010/main" val="62487262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C2DC5-87E6-8441-A4FA-161032437C0D}"/>
              </a:ext>
            </a:extLst>
          </p:cNvPr>
          <p:cNvSpPr>
            <a:spLocks noGrp="1"/>
          </p:cNvSpPr>
          <p:nvPr>
            <p:ph type="title"/>
          </p:nvPr>
        </p:nvSpPr>
        <p:spPr/>
        <p:txBody>
          <a:bodyPr/>
          <a:lstStyle/>
          <a:p>
            <a:r>
              <a:rPr lang="en-VN"/>
              <a:t>Gọi @NamedQuery</a:t>
            </a:r>
          </a:p>
        </p:txBody>
      </p:sp>
      <p:sp>
        <p:nvSpPr>
          <p:cNvPr id="4" name="Rectangle 3">
            <a:extLst>
              <a:ext uri="{FF2B5EF4-FFF2-40B4-BE49-F238E27FC236}">
                <a16:creationId xmlns:a16="http://schemas.microsoft.com/office/drawing/2014/main" id="{4B1BAB20-531B-814E-8C43-A9BD0EE17C41}"/>
              </a:ext>
            </a:extLst>
          </p:cNvPr>
          <p:cNvSpPr/>
          <p:nvPr/>
        </p:nvSpPr>
        <p:spPr>
          <a:xfrm>
            <a:off x="133222" y="2363703"/>
            <a:ext cx="6319049" cy="1105431"/>
          </a:xfrm>
          <a:prstGeom prst="rect">
            <a:avLst/>
          </a:prstGeom>
          <a:solidFill>
            <a:schemeClr val="bg2"/>
          </a:solidFill>
        </p:spPr>
        <p:txBody>
          <a:bodyPr wrap="square">
            <a:spAutoFit/>
          </a:bodyPr>
          <a:lstStyle/>
          <a:p>
            <a:pPr>
              <a:lnSpc>
                <a:spcPct val="120000"/>
              </a:lnSpc>
            </a:pPr>
            <a:r>
              <a:rPr lang="en-US">
                <a:solidFill>
                  <a:srgbClr val="4EC9B0"/>
                </a:solidFill>
                <a:latin typeface="Menlo" panose="020B0609030804020204" pitchFamily="49" charset="0"/>
              </a:rPr>
              <a:t>Query</a:t>
            </a:r>
            <a:r>
              <a:rPr lang="en-US">
                <a:solidFill>
                  <a:srgbClr val="D4D4D4"/>
                </a:solidFill>
                <a:latin typeface="Menlo" panose="020B0609030804020204" pitchFamily="49" charset="0"/>
              </a:rPr>
              <a:t> </a:t>
            </a:r>
            <a:r>
              <a:rPr lang="en-US">
                <a:solidFill>
                  <a:srgbClr val="9CDCFE"/>
                </a:solidFill>
                <a:latin typeface="Menlo" panose="020B0609030804020204" pitchFamily="49" charset="0"/>
              </a:rPr>
              <a:t>namedQuery</a:t>
            </a:r>
            <a:r>
              <a:rPr lang="en-US">
                <a:solidFill>
                  <a:srgbClr val="D4D4D4"/>
                </a:solidFill>
                <a:latin typeface="Menlo" panose="020B0609030804020204" pitchFamily="49" charset="0"/>
              </a:rPr>
              <a:t> = </a:t>
            </a:r>
            <a:r>
              <a:rPr lang="en-US">
                <a:solidFill>
                  <a:srgbClr val="9CDCFE"/>
                </a:solidFill>
                <a:latin typeface="Menlo" panose="020B0609030804020204" pitchFamily="49" charset="0"/>
              </a:rPr>
              <a:t>em</a:t>
            </a:r>
            <a:r>
              <a:rPr lang="en-US">
                <a:solidFill>
                  <a:srgbClr val="D4D4D4"/>
                </a:solidFill>
                <a:latin typeface="Menlo" panose="020B0609030804020204" pitchFamily="49" charset="0"/>
              </a:rPr>
              <a:t>.</a:t>
            </a:r>
            <a:r>
              <a:rPr lang="en-US">
                <a:solidFill>
                  <a:srgbClr val="DCDCAA"/>
                </a:solidFill>
                <a:latin typeface="Menlo" panose="020B0609030804020204" pitchFamily="49" charset="0"/>
              </a:rPr>
              <a:t>createNamedQuery</a:t>
            </a:r>
            <a:r>
              <a:rPr lang="en-US">
                <a:solidFill>
                  <a:srgbClr val="D4D4D4"/>
                </a:solidFill>
                <a:latin typeface="Menlo" panose="020B0609030804020204" pitchFamily="49" charset="0"/>
              </a:rPr>
              <a:t>(</a:t>
            </a:r>
            <a:r>
              <a:rPr lang="en-US">
                <a:solidFill>
                  <a:srgbClr val="CE9178"/>
                </a:solidFill>
                <a:latin typeface="Menlo" panose="020B0609030804020204" pitchFamily="49" charset="0"/>
              </a:rPr>
              <a:t>"Car.findById"</a:t>
            </a:r>
            <a:r>
              <a:rPr lang="en-US">
                <a:solidFill>
                  <a:srgbClr val="D4D4D4"/>
                </a:solidFill>
                <a:latin typeface="Menlo" panose="020B0609030804020204" pitchFamily="49" charset="0"/>
              </a:rPr>
              <a:t>);</a:t>
            </a:r>
          </a:p>
          <a:p>
            <a:pPr>
              <a:lnSpc>
                <a:spcPct val="120000"/>
              </a:lnSpc>
            </a:pPr>
            <a:r>
              <a:rPr lang="en-US">
                <a:solidFill>
                  <a:srgbClr val="9CDCFE"/>
                </a:solidFill>
                <a:latin typeface="Menlo" panose="020B0609030804020204" pitchFamily="49" charset="0"/>
              </a:rPr>
              <a:t>namedQuery</a:t>
            </a:r>
            <a:r>
              <a:rPr lang="en-US">
                <a:solidFill>
                  <a:srgbClr val="D4D4D4"/>
                </a:solidFill>
                <a:latin typeface="Menlo" panose="020B0609030804020204" pitchFamily="49" charset="0"/>
              </a:rPr>
              <a:t>.</a:t>
            </a:r>
            <a:r>
              <a:rPr lang="en-US">
                <a:solidFill>
                  <a:srgbClr val="DCDCAA"/>
                </a:solidFill>
                <a:latin typeface="Menlo" panose="020B0609030804020204" pitchFamily="49" charset="0"/>
              </a:rPr>
              <a:t>setParameter</a:t>
            </a:r>
            <a:r>
              <a:rPr lang="en-US">
                <a:solidFill>
                  <a:srgbClr val="D4D4D4"/>
                </a:solidFill>
                <a:latin typeface="Menlo" panose="020B0609030804020204" pitchFamily="49" charset="0"/>
              </a:rPr>
              <a:t>(</a:t>
            </a:r>
            <a:r>
              <a:rPr lang="en-US">
                <a:solidFill>
                  <a:srgbClr val="CE9178"/>
                </a:solidFill>
                <a:latin typeface="Menlo" panose="020B0609030804020204" pitchFamily="49" charset="0"/>
              </a:rPr>
              <a:t>"id"</a:t>
            </a:r>
            <a:r>
              <a:rPr lang="en-US">
                <a:solidFill>
                  <a:srgbClr val="D4D4D4"/>
                </a:solidFill>
                <a:latin typeface="Menlo" panose="020B0609030804020204" pitchFamily="49" charset="0"/>
              </a:rPr>
              <a:t>, </a:t>
            </a:r>
            <a:r>
              <a:rPr lang="en-US">
                <a:solidFill>
                  <a:srgbClr val="B5CEA8"/>
                </a:solidFill>
                <a:latin typeface="Menlo" panose="020B0609030804020204" pitchFamily="49" charset="0"/>
              </a:rPr>
              <a:t>1L</a:t>
            </a:r>
            <a:r>
              <a:rPr lang="en-US">
                <a:solidFill>
                  <a:srgbClr val="D4D4D4"/>
                </a:solidFill>
                <a:latin typeface="Menlo" panose="020B0609030804020204" pitchFamily="49" charset="0"/>
              </a:rPr>
              <a:t>);</a:t>
            </a:r>
          </a:p>
          <a:p>
            <a:pPr>
              <a:lnSpc>
                <a:spcPct val="120000"/>
              </a:lnSpc>
            </a:pPr>
            <a:r>
              <a:rPr lang="en-US">
                <a:solidFill>
                  <a:srgbClr val="4EC9B0"/>
                </a:solidFill>
                <a:latin typeface="Menlo" panose="020B0609030804020204" pitchFamily="49" charset="0"/>
              </a:rPr>
              <a:t>Car</a:t>
            </a:r>
            <a:r>
              <a:rPr lang="en-US">
                <a:solidFill>
                  <a:srgbClr val="D4D4D4"/>
                </a:solidFill>
                <a:latin typeface="Menlo" panose="020B0609030804020204" pitchFamily="49" charset="0"/>
              </a:rPr>
              <a:t> </a:t>
            </a:r>
            <a:r>
              <a:rPr lang="en-US">
                <a:solidFill>
                  <a:srgbClr val="9CDCFE"/>
                </a:solidFill>
                <a:latin typeface="Menlo" panose="020B0609030804020204" pitchFamily="49" charset="0"/>
              </a:rPr>
              <a:t>car</a:t>
            </a:r>
            <a:r>
              <a:rPr lang="en-US">
                <a:solidFill>
                  <a:srgbClr val="D4D4D4"/>
                </a:solidFill>
                <a:latin typeface="Menlo" panose="020B0609030804020204" pitchFamily="49" charset="0"/>
              </a:rPr>
              <a:t> = (</a:t>
            </a:r>
            <a:r>
              <a:rPr lang="en-US">
                <a:solidFill>
                  <a:srgbClr val="4EC9B0"/>
                </a:solidFill>
                <a:latin typeface="Menlo" panose="020B0609030804020204" pitchFamily="49" charset="0"/>
              </a:rPr>
              <a:t>Car</a:t>
            </a:r>
            <a:r>
              <a:rPr lang="en-US">
                <a:solidFill>
                  <a:srgbClr val="D4D4D4"/>
                </a:solidFill>
                <a:latin typeface="Menlo" panose="020B0609030804020204" pitchFamily="49" charset="0"/>
              </a:rPr>
              <a:t>) </a:t>
            </a:r>
            <a:r>
              <a:rPr lang="en-US">
                <a:solidFill>
                  <a:srgbClr val="9CDCFE"/>
                </a:solidFill>
                <a:latin typeface="Menlo" panose="020B0609030804020204" pitchFamily="49" charset="0"/>
              </a:rPr>
              <a:t>namedQuery</a:t>
            </a:r>
            <a:r>
              <a:rPr lang="en-US">
                <a:solidFill>
                  <a:srgbClr val="D4D4D4"/>
                </a:solidFill>
                <a:latin typeface="Menlo" panose="020B0609030804020204" pitchFamily="49" charset="0"/>
              </a:rPr>
              <a:t>.</a:t>
            </a:r>
            <a:r>
              <a:rPr lang="en-US">
                <a:solidFill>
                  <a:srgbClr val="DCDCAA"/>
                </a:solidFill>
                <a:latin typeface="Menlo" panose="020B0609030804020204" pitchFamily="49" charset="0"/>
              </a:rPr>
              <a:t>getSingleResult</a:t>
            </a:r>
            <a:r>
              <a:rPr lang="en-US">
                <a:solidFill>
                  <a:srgbClr val="D4D4D4"/>
                </a:solidFill>
                <a:latin typeface="Menlo" panose="020B0609030804020204" pitchFamily="49" charset="0"/>
              </a:rPr>
              <a:t>();</a:t>
            </a:r>
          </a:p>
          <a:p>
            <a:pPr>
              <a:lnSpc>
                <a:spcPct val="120000"/>
              </a:lnSpc>
            </a:pPr>
            <a:r>
              <a:rPr lang="en-US">
                <a:solidFill>
                  <a:srgbClr val="4EC9B0"/>
                </a:solidFill>
                <a:latin typeface="Menlo" panose="020B0609030804020204" pitchFamily="49" charset="0"/>
              </a:rPr>
              <a:t>System</a:t>
            </a:r>
            <a:r>
              <a:rPr lang="en-US">
                <a:solidFill>
                  <a:srgbClr val="D4D4D4"/>
                </a:solidFill>
                <a:latin typeface="Menlo" panose="020B0609030804020204" pitchFamily="49" charset="0"/>
              </a:rPr>
              <a:t>.</a:t>
            </a:r>
            <a:r>
              <a:rPr lang="en-US">
                <a:solidFill>
                  <a:srgbClr val="4FC1FF"/>
                </a:solidFill>
                <a:latin typeface="Menlo" panose="020B0609030804020204" pitchFamily="49" charset="0"/>
              </a:rPr>
              <a:t>out</a:t>
            </a:r>
            <a:r>
              <a:rPr lang="en-US">
                <a:solidFill>
                  <a:srgbClr val="D4D4D4"/>
                </a:solidFill>
                <a:latin typeface="Menlo" panose="020B0609030804020204" pitchFamily="49" charset="0"/>
              </a:rPr>
              <a:t>.</a:t>
            </a:r>
            <a:r>
              <a:rPr lang="en-US">
                <a:solidFill>
                  <a:srgbClr val="DCDCAA"/>
                </a:solidFill>
                <a:latin typeface="Menlo" panose="020B0609030804020204" pitchFamily="49" charset="0"/>
              </a:rPr>
              <a:t>println</a:t>
            </a:r>
            <a:r>
              <a:rPr lang="en-US">
                <a:solidFill>
                  <a:srgbClr val="D4D4D4"/>
                </a:solidFill>
                <a:latin typeface="Menlo" panose="020B0609030804020204" pitchFamily="49" charset="0"/>
              </a:rPr>
              <a:t>(</a:t>
            </a:r>
            <a:r>
              <a:rPr lang="en-US">
                <a:solidFill>
                  <a:srgbClr val="9CDCFE"/>
                </a:solidFill>
                <a:latin typeface="Menlo" panose="020B0609030804020204" pitchFamily="49" charset="0"/>
              </a:rPr>
              <a:t>car</a:t>
            </a:r>
            <a:r>
              <a:rPr lang="en-US">
                <a:solidFill>
                  <a:srgbClr val="D4D4D4"/>
                </a:solidFill>
                <a:latin typeface="Menlo" panose="020B0609030804020204" pitchFamily="49" charset="0"/>
              </a:rPr>
              <a:t>);</a:t>
            </a:r>
          </a:p>
        </p:txBody>
      </p:sp>
      <p:sp>
        <p:nvSpPr>
          <p:cNvPr id="5" name="TextBox 4">
            <a:extLst>
              <a:ext uri="{FF2B5EF4-FFF2-40B4-BE49-F238E27FC236}">
                <a16:creationId xmlns:a16="http://schemas.microsoft.com/office/drawing/2014/main" id="{F5BBDCBB-F60C-6042-A1D8-74889B5DC230}"/>
              </a:ext>
            </a:extLst>
          </p:cNvPr>
          <p:cNvSpPr txBox="1"/>
          <p:nvPr/>
        </p:nvSpPr>
        <p:spPr>
          <a:xfrm>
            <a:off x="236170" y="993124"/>
            <a:ext cx="8444941" cy="307777"/>
          </a:xfrm>
          <a:prstGeom prst="rect">
            <a:avLst/>
          </a:prstGeom>
          <a:noFill/>
        </p:spPr>
        <p:txBody>
          <a:bodyPr wrap="none" rtlCol="0">
            <a:spAutoFit/>
          </a:bodyPr>
          <a:lstStyle/>
          <a:p>
            <a:r>
              <a:rPr lang="en-VN"/>
              <a:t>Thực tế giá trị @NamedQuery mang lại không nhiều. Do đó hãy ưu tiên khai báo query trong Repository</a:t>
            </a:r>
          </a:p>
        </p:txBody>
      </p:sp>
      <p:sp>
        <p:nvSpPr>
          <p:cNvPr id="6" name="Rectangle 5">
            <a:extLst>
              <a:ext uri="{FF2B5EF4-FFF2-40B4-BE49-F238E27FC236}">
                <a16:creationId xmlns:a16="http://schemas.microsoft.com/office/drawing/2014/main" id="{3640593F-6AFE-D040-A815-74949B24EC5C}"/>
              </a:ext>
            </a:extLst>
          </p:cNvPr>
          <p:cNvSpPr/>
          <p:nvPr/>
        </p:nvSpPr>
        <p:spPr>
          <a:xfrm>
            <a:off x="166529" y="1380692"/>
            <a:ext cx="8729190" cy="331116"/>
          </a:xfrm>
          <a:prstGeom prst="rect">
            <a:avLst/>
          </a:prstGeom>
          <a:solidFill>
            <a:schemeClr val="bg2"/>
          </a:solidFill>
        </p:spPr>
        <p:txBody>
          <a:bodyPr wrap="square">
            <a:spAutoFit/>
          </a:bodyPr>
          <a:lstStyle/>
          <a:p>
            <a:pPr>
              <a:lnSpc>
                <a:spcPct val="120000"/>
              </a:lnSpc>
            </a:pPr>
            <a:r>
              <a:rPr lang="vi-VN">
                <a:solidFill>
                  <a:srgbClr val="D4D4D4"/>
                </a:solidFill>
                <a:latin typeface="RobotoMono Nerd Font" pitchFamily="2" charset="0"/>
                <a:ea typeface="RobotoMono Nerd Font" pitchFamily="2" charset="0"/>
              </a:rPr>
              <a:t>@</a:t>
            </a:r>
            <a:r>
              <a:rPr lang="vi-VN">
                <a:solidFill>
                  <a:srgbClr val="4EC9B0"/>
                </a:solidFill>
                <a:latin typeface="RobotoMono Nerd Font" pitchFamily="2" charset="0"/>
                <a:ea typeface="RobotoMono Nerd Font" pitchFamily="2" charset="0"/>
              </a:rPr>
              <a:t>NamedQuery</a:t>
            </a:r>
            <a:r>
              <a:rPr lang="vi-VN">
                <a:solidFill>
                  <a:srgbClr val="D4D4D4"/>
                </a:solidFill>
                <a:latin typeface="RobotoMono Nerd Font" pitchFamily="2" charset="0"/>
                <a:ea typeface="RobotoMono Nerd Font" pitchFamily="2" charset="0"/>
              </a:rPr>
              <a:t>(</a:t>
            </a:r>
            <a:r>
              <a:rPr lang="vi-VN">
                <a:solidFill>
                  <a:srgbClr val="DCDCAA"/>
                </a:solidFill>
                <a:latin typeface="RobotoMono Nerd Font" pitchFamily="2" charset="0"/>
                <a:ea typeface="RobotoMono Nerd Font" pitchFamily="2" charset="0"/>
              </a:rPr>
              <a:t>name</a:t>
            </a:r>
            <a:r>
              <a:rPr lang="vi-VN">
                <a:solidFill>
                  <a:srgbClr val="D4D4D4"/>
                </a:solidFill>
                <a:latin typeface="RobotoMono Nerd Font" pitchFamily="2" charset="0"/>
                <a:ea typeface="RobotoMono Nerd Font" pitchFamily="2" charset="0"/>
              </a:rPr>
              <a:t> = </a:t>
            </a:r>
            <a:r>
              <a:rPr lang="vi-VN">
                <a:solidFill>
                  <a:srgbClr val="CE9178"/>
                </a:solidFill>
                <a:latin typeface="RobotoMono Nerd Font" pitchFamily="2" charset="0"/>
                <a:ea typeface="RobotoMono Nerd Font" pitchFamily="2" charset="0"/>
              </a:rPr>
              <a:t>"Car.findById"</a:t>
            </a:r>
            <a:r>
              <a:rPr lang="vi-VN">
                <a:solidFill>
                  <a:srgbClr val="D4D4D4"/>
                </a:solidFill>
                <a:latin typeface="RobotoMono Nerd Font" pitchFamily="2" charset="0"/>
                <a:ea typeface="RobotoMono Nerd Font" pitchFamily="2" charset="0"/>
              </a:rPr>
              <a:t>, </a:t>
            </a:r>
            <a:r>
              <a:rPr lang="vi-VN">
                <a:solidFill>
                  <a:srgbClr val="DCDCAA"/>
                </a:solidFill>
                <a:latin typeface="RobotoMono Nerd Font" pitchFamily="2" charset="0"/>
                <a:ea typeface="RobotoMono Nerd Font" pitchFamily="2" charset="0"/>
              </a:rPr>
              <a:t>query</a:t>
            </a:r>
            <a:r>
              <a:rPr lang="vi-VN">
                <a:solidFill>
                  <a:srgbClr val="D4D4D4"/>
                </a:solidFill>
                <a:latin typeface="RobotoMono Nerd Font" pitchFamily="2" charset="0"/>
                <a:ea typeface="RobotoMono Nerd Font" pitchFamily="2" charset="0"/>
              </a:rPr>
              <a:t> = </a:t>
            </a:r>
            <a:r>
              <a:rPr lang="vi-VN">
                <a:solidFill>
                  <a:srgbClr val="CE9178"/>
                </a:solidFill>
                <a:latin typeface="RobotoMono Nerd Font" pitchFamily="2" charset="0"/>
                <a:ea typeface="RobotoMono Nerd Font" pitchFamily="2" charset="0"/>
              </a:rPr>
              <a:t>"SELECT c FROM oto c WHERE c.id=:id"</a:t>
            </a:r>
            <a:r>
              <a:rPr lang="vi-VN">
                <a:solidFill>
                  <a:srgbClr val="D4D4D4"/>
                </a:solidFill>
                <a:latin typeface="RobotoMono Nerd Font" pitchFamily="2" charset="0"/>
                <a:ea typeface="RobotoMono Nerd Font" pitchFamily="2" charset="0"/>
              </a:rPr>
              <a:t>)</a:t>
            </a:r>
          </a:p>
        </p:txBody>
      </p:sp>
      <p:sp>
        <p:nvSpPr>
          <p:cNvPr id="7" name="Down Arrow 6">
            <a:extLst>
              <a:ext uri="{FF2B5EF4-FFF2-40B4-BE49-F238E27FC236}">
                <a16:creationId xmlns:a16="http://schemas.microsoft.com/office/drawing/2014/main" id="{56C6CEF5-6464-084D-8B85-2245CB57E9A4}"/>
              </a:ext>
            </a:extLst>
          </p:cNvPr>
          <p:cNvSpPr/>
          <p:nvPr/>
        </p:nvSpPr>
        <p:spPr>
          <a:xfrm>
            <a:off x="938623" y="1774299"/>
            <a:ext cx="248281" cy="51472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Tree>
    <p:extLst>
      <p:ext uri="{BB962C8B-B14F-4D97-AF65-F5344CB8AC3E}">
        <p14:creationId xmlns:p14="http://schemas.microsoft.com/office/powerpoint/2010/main" val="341569651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FF76C9-1FE2-ED44-A8A6-42FAF64CADF2}"/>
              </a:ext>
            </a:extLst>
          </p:cNvPr>
          <p:cNvSpPr>
            <a:spLocks noGrp="1"/>
          </p:cNvSpPr>
          <p:nvPr>
            <p:ph type="title"/>
          </p:nvPr>
        </p:nvSpPr>
        <p:spPr/>
        <p:txBody>
          <a:bodyPr/>
          <a:lstStyle/>
          <a:p>
            <a:r>
              <a:rPr lang="en-VN"/>
              <a:t>Untyped Query vs Typed Query</a:t>
            </a:r>
          </a:p>
        </p:txBody>
      </p:sp>
      <p:sp>
        <p:nvSpPr>
          <p:cNvPr id="4" name="Rectangle 3">
            <a:extLst>
              <a:ext uri="{FF2B5EF4-FFF2-40B4-BE49-F238E27FC236}">
                <a16:creationId xmlns:a16="http://schemas.microsoft.com/office/drawing/2014/main" id="{A313AFA8-0E05-B142-B4AE-017FE89A1266}"/>
              </a:ext>
            </a:extLst>
          </p:cNvPr>
          <p:cNvSpPr/>
          <p:nvPr/>
        </p:nvSpPr>
        <p:spPr>
          <a:xfrm>
            <a:off x="260392" y="796574"/>
            <a:ext cx="7854152" cy="1363963"/>
          </a:xfrm>
          <a:prstGeom prst="rect">
            <a:avLst/>
          </a:prstGeom>
          <a:solidFill>
            <a:schemeClr val="bg2"/>
          </a:solidFill>
        </p:spPr>
        <p:txBody>
          <a:bodyPr wrap="square">
            <a:spAutoFit/>
          </a:bodyPr>
          <a:lstStyle/>
          <a:p>
            <a:pPr>
              <a:lnSpc>
                <a:spcPct val="120000"/>
              </a:lnSpc>
            </a:pPr>
            <a:r>
              <a:rPr lang="en-US">
                <a:solidFill>
                  <a:srgbClr val="4EC9B0"/>
                </a:solidFill>
                <a:latin typeface="Menlo" panose="020B0609030804020204" pitchFamily="49" charset="0"/>
              </a:rPr>
              <a:t>Query</a:t>
            </a:r>
            <a:r>
              <a:rPr lang="en-US">
                <a:solidFill>
                  <a:srgbClr val="D4D4D4"/>
                </a:solidFill>
                <a:latin typeface="Menlo" panose="020B0609030804020204" pitchFamily="49" charset="0"/>
              </a:rPr>
              <a:t> </a:t>
            </a:r>
            <a:r>
              <a:rPr lang="en-US">
                <a:solidFill>
                  <a:srgbClr val="9CDCFE"/>
                </a:solidFill>
                <a:latin typeface="Menlo" panose="020B0609030804020204" pitchFamily="49" charset="0"/>
              </a:rPr>
              <a:t>jpqlQuery</a:t>
            </a:r>
            <a:r>
              <a:rPr lang="en-US">
                <a:solidFill>
                  <a:srgbClr val="D4D4D4"/>
                </a:solidFill>
                <a:latin typeface="Menlo" panose="020B0609030804020204" pitchFamily="49" charset="0"/>
              </a:rPr>
              <a:t> = </a:t>
            </a:r>
            <a:r>
              <a:rPr lang="en-US">
                <a:solidFill>
                  <a:srgbClr val="9CDCFE"/>
                </a:solidFill>
                <a:latin typeface="Menlo" panose="020B0609030804020204" pitchFamily="49" charset="0"/>
              </a:rPr>
              <a:t>em</a:t>
            </a:r>
            <a:r>
              <a:rPr lang="en-US">
                <a:solidFill>
                  <a:srgbClr val="D4D4D4"/>
                </a:solidFill>
                <a:latin typeface="Menlo" panose="020B0609030804020204" pitchFamily="49" charset="0"/>
              </a:rPr>
              <a:t>.</a:t>
            </a:r>
            <a:r>
              <a:rPr lang="en-US">
                <a:solidFill>
                  <a:srgbClr val="DCDCAA"/>
                </a:solidFill>
                <a:latin typeface="Menlo" panose="020B0609030804020204" pitchFamily="49" charset="0"/>
              </a:rPr>
              <a:t>createQuery</a:t>
            </a:r>
            <a:r>
              <a:rPr lang="en-US">
                <a:solidFill>
                  <a:srgbClr val="D4D4D4"/>
                </a:solidFill>
                <a:latin typeface="Menlo" panose="020B0609030804020204" pitchFamily="49" charset="0"/>
              </a:rPr>
              <a:t>(</a:t>
            </a:r>
            <a:r>
              <a:rPr lang="en-US">
                <a:solidFill>
                  <a:srgbClr val="CE9178"/>
                </a:solidFill>
                <a:latin typeface="Menlo" panose="020B0609030804020204" pitchFamily="49" charset="0"/>
              </a:rPr>
              <a:t>"SELECT o FROM oto o WHERE o.id=:id"</a:t>
            </a:r>
            <a:r>
              <a:rPr lang="en-US">
                <a:solidFill>
                  <a:srgbClr val="D4D4D4"/>
                </a:solidFill>
                <a:latin typeface="Menlo" panose="020B0609030804020204" pitchFamily="49" charset="0"/>
              </a:rPr>
              <a:t>); </a:t>
            </a:r>
            <a:r>
              <a:rPr lang="en-US">
                <a:solidFill>
                  <a:srgbClr val="9CDCFE"/>
                </a:solidFill>
                <a:latin typeface="Menlo" panose="020B0609030804020204" pitchFamily="49" charset="0"/>
              </a:rPr>
              <a:t>jpqlQuery</a:t>
            </a:r>
            <a:r>
              <a:rPr lang="en-US">
                <a:solidFill>
                  <a:srgbClr val="D4D4D4"/>
                </a:solidFill>
                <a:latin typeface="Menlo" panose="020B0609030804020204" pitchFamily="49" charset="0"/>
              </a:rPr>
              <a:t>.</a:t>
            </a:r>
            <a:r>
              <a:rPr lang="en-US">
                <a:solidFill>
                  <a:srgbClr val="DCDCAA"/>
                </a:solidFill>
                <a:latin typeface="Menlo" panose="020B0609030804020204" pitchFamily="49" charset="0"/>
              </a:rPr>
              <a:t>setParameter</a:t>
            </a:r>
            <a:r>
              <a:rPr lang="en-US">
                <a:solidFill>
                  <a:srgbClr val="D4D4D4"/>
                </a:solidFill>
                <a:latin typeface="Menlo" panose="020B0609030804020204" pitchFamily="49" charset="0"/>
              </a:rPr>
              <a:t>(</a:t>
            </a:r>
            <a:r>
              <a:rPr lang="en-US">
                <a:solidFill>
                  <a:srgbClr val="CE9178"/>
                </a:solidFill>
                <a:latin typeface="Menlo" panose="020B0609030804020204" pitchFamily="49" charset="0"/>
              </a:rPr>
              <a:t>"id"</a:t>
            </a:r>
            <a:r>
              <a:rPr lang="en-US">
                <a:solidFill>
                  <a:srgbClr val="D4D4D4"/>
                </a:solidFill>
                <a:latin typeface="Menlo" panose="020B0609030804020204" pitchFamily="49" charset="0"/>
              </a:rPr>
              <a:t>, </a:t>
            </a:r>
            <a:r>
              <a:rPr lang="en-US">
                <a:solidFill>
                  <a:srgbClr val="B5CEA8"/>
                </a:solidFill>
                <a:latin typeface="Menlo" panose="020B0609030804020204" pitchFamily="49" charset="0"/>
              </a:rPr>
              <a:t>1L</a:t>
            </a:r>
            <a:r>
              <a:rPr lang="en-US">
                <a:solidFill>
                  <a:srgbClr val="D4D4D4"/>
                </a:solidFill>
                <a:latin typeface="Menlo" panose="020B0609030804020204" pitchFamily="49" charset="0"/>
              </a:rPr>
              <a:t>);</a:t>
            </a:r>
          </a:p>
          <a:p>
            <a:pPr>
              <a:lnSpc>
                <a:spcPct val="120000"/>
              </a:lnSpc>
            </a:pPr>
            <a:br>
              <a:rPr lang="en-US">
                <a:solidFill>
                  <a:srgbClr val="4EC9B0"/>
                </a:solidFill>
                <a:latin typeface="Menlo" panose="020B0609030804020204" pitchFamily="49" charset="0"/>
              </a:rPr>
            </a:br>
            <a:r>
              <a:rPr lang="en-US">
                <a:solidFill>
                  <a:srgbClr val="4EC9B0"/>
                </a:solidFill>
                <a:latin typeface="Menlo" panose="020B0609030804020204" pitchFamily="49" charset="0"/>
              </a:rPr>
              <a:t>Car</a:t>
            </a:r>
            <a:r>
              <a:rPr lang="en-US">
                <a:solidFill>
                  <a:srgbClr val="D4D4D4"/>
                </a:solidFill>
                <a:latin typeface="Menlo" panose="020B0609030804020204" pitchFamily="49" charset="0"/>
              </a:rPr>
              <a:t> </a:t>
            </a:r>
            <a:r>
              <a:rPr lang="en-US">
                <a:solidFill>
                  <a:srgbClr val="9CDCFE"/>
                </a:solidFill>
                <a:latin typeface="Menlo" panose="020B0609030804020204" pitchFamily="49" charset="0"/>
              </a:rPr>
              <a:t>car</a:t>
            </a:r>
            <a:r>
              <a:rPr lang="en-US">
                <a:solidFill>
                  <a:srgbClr val="D4D4D4"/>
                </a:solidFill>
                <a:latin typeface="Menlo" panose="020B0609030804020204" pitchFamily="49" charset="0"/>
              </a:rPr>
              <a:t> = (</a:t>
            </a:r>
            <a:r>
              <a:rPr lang="en-US">
                <a:solidFill>
                  <a:srgbClr val="4EC9B0"/>
                </a:solidFill>
                <a:latin typeface="Menlo" panose="020B0609030804020204" pitchFamily="49" charset="0"/>
              </a:rPr>
              <a:t>Car</a:t>
            </a:r>
            <a:r>
              <a:rPr lang="en-US">
                <a:solidFill>
                  <a:srgbClr val="D4D4D4"/>
                </a:solidFill>
                <a:latin typeface="Menlo" panose="020B0609030804020204" pitchFamily="49" charset="0"/>
              </a:rPr>
              <a:t>) </a:t>
            </a:r>
            <a:r>
              <a:rPr lang="en-US">
                <a:solidFill>
                  <a:srgbClr val="9CDCFE"/>
                </a:solidFill>
                <a:latin typeface="Menlo" panose="020B0609030804020204" pitchFamily="49" charset="0"/>
              </a:rPr>
              <a:t>jpqlQuery</a:t>
            </a:r>
            <a:r>
              <a:rPr lang="en-US">
                <a:solidFill>
                  <a:srgbClr val="D4D4D4"/>
                </a:solidFill>
                <a:latin typeface="Menlo" panose="020B0609030804020204" pitchFamily="49" charset="0"/>
              </a:rPr>
              <a:t>.</a:t>
            </a:r>
            <a:r>
              <a:rPr lang="en-US">
                <a:solidFill>
                  <a:srgbClr val="DCDCAA"/>
                </a:solidFill>
                <a:latin typeface="Menlo" panose="020B0609030804020204" pitchFamily="49" charset="0"/>
              </a:rPr>
              <a:t>getSingleResult</a:t>
            </a:r>
            <a:r>
              <a:rPr lang="en-US">
                <a:solidFill>
                  <a:srgbClr val="D4D4D4"/>
                </a:solidFill>
                <a:latin typeface="Menlo" panose="020B0609030804020204" pitchFamily="49" charset="0"/>
              </a:rPr>
              <a:t>();</a:t>
            </a:r>
          </a:p>
          <a:p>
            <a:pPr>
              <a:lnSpc>
                <a:spcPct val="120000"/>
              </a:lnSpc>
            </a:pPr>
            <a:r>
              <a:rPr lang="en-US">
                <a:solidFill>
                  <a:srgbClr val="4EC9B0"/>
                </a:solidFill>
                <a:latin typeface="Menlo" panose="020B0609030804020204" pitchFamily="49" charset="0"/>
              </a:rPr>
              <a:t>System</a:t>
            </a:r>
            <a:r>
              <a:rPr lang="en-US">
                <a:solidFill>
                  <a:srgbClr val="D4D4D4"/>
                </a:solidFill>
                <a:latin typeface="Menlo" panose="020B0609030804020204" pitchFamily="49" charset="0"/>
              </a:rPr>
              <a:t>.</a:t>
            </a:r>
            <a:r>
              <a:rPr lang="en-US">
                <a:solidFill>
                  <a:srgbClr val="4FC1FF"/>
                </a:solidFill>
                <a:latin typeface="Menlo" panose="020B0609030804020204" pitchFamily="49" charset="0"/>
              </a:rPr>
              <a:t>out</a:t>
            </a:r>
            <a:r>
              <a:rPr lang="en-US">
                <a:solidFill>
                  <a:srgbClr val="D4D4D4"/>
                </a:solidFill>
                <a:latin typeface="Menlo" panose="020B0609030804020204" pitchFamily="49" charset="0"/>
              </a:rPr>
              <a:t>.</a:t>
            </a:r>
            <a:r>
              <a:rPr lang="en-US">
                <a:solidFill>
                  <a:srgbClr val="DCDCAA"/>
                </a:solidFill>
                <a:latin typeface="Menlo" panose="020B0609030804020204" pitchFamily="49" charset="0"/>
              </a:rPr>
              <a:t>println</a:t>
            </a:r>
            <a:r>
              <a:rPr lang="en-US">
                <a:solidFill>
                  <a:srgbClr val="D4D4D4"/>
                </a:solidFill>
                <a:latin typeface="Menlo" panose="020B0609030804020204" pitchFamily="49" charset="0"/>
              </a:rPr>
              <a:t>(</a:t>
            </a:r>
            <a:r>
              <a:rPr lang="en-US">
                <a:solidFill>
                  <a:srgbClr val="9CDCFE"/>
                </a:solidFill>
                <a:latin typeface="Menlo" panose="020B0609030804020204" pitchFamily="49" charset="0"/>
              </a:rPr>
              <a:t>car</a:t>
            </a:r>
            <a:r>
              <a:rPr lang="en-US">
                <a:solidFill>
                  <a:srgbClr val="D4D4D4"/>
                </a:solidFill>
                <a:latin typeface="Menlo" panose="020B0609030804020204" pitchFamily="49" charset="0"/>
              </a:rPr>
              <a:t>);</a:t>
            </a:r>
          </a:p>
        </p:txBody>
      </p:sp>
      <p:cxnSp>
        <p:nvCxnSpPr>
          <p:cNvPr id="6" name="Straight Connector 5">
            <a:extLst>
              <a:ext uri="{FF2B5EF4-FFF2-40B4-BE49-F238E27FC236}">
                <a16:creationId xmlns:a16="http://schemas.microsoft.com/office/drawing/2014/main" id="{DE2A0A31-E779-C244-B9BB-CE38C4A64BD7}"/>
              </a:ext>
            </a:extLst>
          </p:cNvPr>
          <p:cNvCxnSpPr>
            <a:cxnSpLocks/>
          </p:cNvCxnSpPr>
          <p:nvPr/>
        </p:nvCxnSpPr>
        <p:spPr>
          <a:xfrm>
            <a:off x="1441239" y="1865134"/>
            <a:ext cx="551062" cy="0"/>
          </a:xfrm>
          <a:prstGeom prst="line">
            <a:avLst/>
          </a:prstGeom>
          <a:ln w="19050">
            <a:solidFill>
              <a:srgbClr val="FFFF00"/>
            </a:solidFill>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F8818056-1337-244A-9030-8A5CDF972701}"/>
              </a:ext>
            </a:extLst>
          </p:cNvPr>
          <p:cNvSpPr/>
          <p:nvPr/>
        </p:nvSpPr>
        <p:spPr>
          <a:xfrm>
            <a:off x="251309" y="2759877"/>
            <a:ext cx="7911680" cy="1622495"/>
          </a:xfrm>
          <a:prstGeom prst="rect">
            <a:avLst/>
          </a:prstGeom>
          <a:solidFill>
            <a:schemeClr val="bg2"/>
          </a:solidFill>
        </p:spPr>
        <p:txBody>
          <a:bodyPr wrap="square">
            <a:spAutoFit/>
          </a:bodyPr>
          <a:lstStyle/>
          <a:p>
            <a:pPr>
              <a:lnSpc>
                <a:spcPct val="120000"/>
              </a:lnSpc>
            </a:pPr>
            <a:r>
              <a:rPr lang="en-US">
                <a:solidFill>
                  <a:srgbClr val="4EC9B0"/>
                </a:solidFill>
                <a:latin typeface="Menlo" panose="020B0609030804020204" pitchFamily="49" charset="0"/>
              </a:rPr>
              <a:t>TypedQuery</a:t>
            </a:r>
            <a:r>
              <a:rPr lang="en-US">
                <a:solidFill>
                  <a:srgbClr val="D4D4D4"/>
                </a:solidFill>
                <a:latin typeface="Menlo" panose="020B0609030804020204" pitchFamily="49" charset="0"/>
              </a:rPr>
              <a:t>&lt;</a:t>
            </a:r>
            <a:r>
              <a:rPr lang="en-US">
                <a:solidFill>
                  <a:srgbClr val="4EC9B0"/>
                </a:solidFill>
                <a:latin typeface="Menlo" panose="020B0609030804020204" pitchFamily="49" charset="0"/>
              </a:rPr>
              <a:t>Car</a:t>
            </a:r>
            <a:r>
              <a:rPr lang="en-US">
                <a:solidFill>
                  <a:srgbClr val="D4D4D4"/>
                </a:solidFill>
                <a:latin typeface="Menlo" panose="020B0609030804020204" pitchFamily="49" charset="0"/>
              </a:rPr>
              <a:t>&gt; </a:t>
            </a:r>
            <a:r>
              <a:rPr lang="en-US">
                <a:solidFill>
                  <a:srgbClr val="9CDCFE"/>
                </a:solidFill>
                <a:latin typeface="Menlo" panose="020B0609030804020204" pitchFamily="49" charset="0"/>
              </a:rPr>
              <a:t>typedQuery</a:t>
            </a:r>
            <a:r>
              <a:rPr lang="en-US">
                <a:solidFill>
                  <a:srgbClr val="D4D4D4"/>
                </a:solidFill>
                <a:latin typeface="Menlo" panose="020B0609030804020204" pitchFamily="49" charset="0"/>
              </a:rPr>
              <a:t> = </a:t>
            </a:r>
            <a:r>
              <a:rPr lang="en-US">
                <a:solidFill>
                  <a:srgbClr val="9CDCFE"/>
                </a:solidFill>
                <a:latin typeface="Menlo" panose="020B0609030804020204" pitchFamily="49" charset="0"/>
              </a:rPr>
              <a:t>em</a:t>
            </a:r>
            <a:r>
              <a:rPr lang="en-US">
                <a:solidFill>
                  <a:srgbClr val="D4D4D4"/>
                </a:solidFill>
                <a:latin typeface="Menlo" panose="020B0609030804020204" pitchFamily="49" charset="0"/>
              </a:rPr>
              <a:t>.</a:t>
            </a:r>
            <a:r>
              <a:rPr lang="en-US">
                <a:solidFill>
                  <a:srgbClr val="DCDCAA"/>
                </a:solidFill>
                <a:latin typeface="Menlo" panose="020B0609030804020204" pitchFamily="49" charset="0"/>
              </a:rPr>
              <a:t>createQuery</a:t>
            </a:r>
            <a:r>
              <a:rPr lang="en-US">
                <a:solidFill>
                  <a:srgbClr val="D4D4D4"/>
                </a:solidFill>
                <a:latin typeface="Menlo" panose="020B0609030804020204" pitchFamily="49" charset="0"/>
              </a:rPr>
              <a:t>(</a:t>
            </a:r>
            <a:r>
              <a:rPr lang="en-US">
                <a:solidFill>
                  <a:srgbClr val="CE9178"/>
                </a:solidFill>
                <a:latin typeface="Menlo" panose="020B0609030804020204" pitchFamily="49" charset="0"/>
              </a:rPr>
              <a:t>"SELECT c FROM oto c WHERE c.id=:id"</a:t>
            </a:r>
            <a:r>
              <a:rPr lang="en-US">
                <a:solidFill>
                  <a:srgbClr val="D4D4D4"/>
                </a:solidFill>
                <a:latin typeface="Menlo" panose="020B0609030804020204" pitchFamily="49" charset="0"/>
              </a:rPr>
              <a:t>, </a:t>
            </a:r>
            <a:r>
              <a:rPr lang="en-US">
                <a:solidFill>
                  <a:srgbClr val="4EC9B0"/>
                </a:solidFill>
                <a:latin typeface="Menlo" panose="020B0609030804020204" pitchFamily="49" charset="0"/>
              </a:rPr>
              <a:t>Car</a:t>
            </a:r>
            <a:r>
              <a:rPr lang="en-US">
                <a:solidFill>
                  <a:srgbClr val="D4D4D4"/>
                </a:solidFill>
                <a:latin typeface="Menlo" panose="020B0609030804020204" pitchFamily="49" charset="0"/>
              </a:rPr>
              <a:t>.</a:t>
            </a:r>
            <a:r>
              <a:rPr lang="en-US">
                <a:solidFill>
                  <a:srgbClr val="C586C0"/>
                </a:solidFill>
                <a:latin typeface="Menlo" panose="020B0609030804020204" pitchFamily="49" charset="0"/>
              </a:rPr>
              <a:t>class</a:t>
            </a:r>
            <a:r>
              <a:rPr lang="en-US">
                <a:solidFill>
                  <a:srgbClr val="D4D4D4"/>
                </a:solidFill>
                <a:latin typeface="Menlo" panose="020B0609030804020204" pitchFamily="49" charset="0"/>
              </a:rPr>
              <a:t>);</a:t>
            </a:r>
          </a:p>
          <a:p>
            <a:pPr>
              <a:lnSpc>
                <a:spcPct val="120000"/>
              </a:lnSpc>
            </a:pPr>
            <a:r>
              <a:rPr lang="en-US">
                <a:solidFill>
                  <a:srgbClr val="9CDCFE"/>
                </a:solidFill>
                <a:latin typeface="Menlo" panose="020B0609030804020204" pitchFamily="49" charset="0"/>
              </a:rPr>
              <a:t>typedQuery</a:t>
            </a:r>
            <a:r>
              <a:rPr lang="en-US">
                <a:solidFill>
                  <a:srgbClr val="D4D4D4"/>
                </a:solidFill>
                <a:latin typeface="Menlo" panose="020B0609030804020204" pitchFamily="49" charset="0"/>
              </a:rPr>
              <a:t>.</a:t>
            </a:r>
            <a:r>
              <a:rPr lang="en-US">
                <a:solidFill>
                  <a:srgbClr val="DCDCAA"/>
                </a:solidFill>
                <a:latin typeface="Menlo" panose="020B0609030804020204" pitchFamily="49" charset="0"/>
              </a:rPr>
              <a:t>setParameter</a:t>
            </a:r>
            <a:r>
              <a:rPr lang="en-US">
                <a:solidFill>
                  <a:srgbClr val="D4D4D4"/>
                </a:solidFill>
                <a:latin typeface="Menlo" panose="020B0609030804020204" pitchFamily="49" charset="0"/>
              </a:rPr>
              <a:t>(</a:t>
            </a:r>
            <a:r>
              <a:rPr lang="en-US">
                <a:solidFill>
                  <a:srgbClr val="CE9178"/>
                </a:solidFill>
                <a:latin typeface="Menlo" panose="020B0609030804020204" pitchFamily="49" charset="0"/>
              </a:rPr>
              <a:t>"id"</a:t>
            </a:r>
            <a:r>
              <a:rPr lang="en-US">
                <a:solidFill>
                  <a:srgbClr val="D4D4D4"/>
                </a:solidFill>
                <a:latin typeface="Menlo" panose="020B0609030804020204" pitchFamily="49" charset="0"/>
              </a:rPr>
              <a:t>, </a:t>
            </a:r>
            <a:r>
              <a:rPr lang="en-US">
                <a:solidFill>
                  <a:srgbClr val="B5CEA8"/>
                </a:solidFill>
                <a:latin typeface="Menlo" panose="020B0609030804020204" pitchFamily="49" charset="0"/>
              </a:rPr>
              <a:t>1L</a:t>
            </a:r>
            <a:r>
              <a:rPr lang="en-US">
                <a:solidFill>
                  <a:srgbClr val="D4D4D4"/>
                </a:solidFill>
                <a:latin typeface="Menlo" panose="020B0609030804020204" pitchFamily="49" charset="0"/>
              </a:rPr>
              <a:t>);</a:t>
            </a:r>
          </a:p>
          <a:p>
            <a:pPr>
              <a:lnSpc>
                <a:spcPct val="120000"/>
              </a:lnSpc>
            </a:pPr>
            <a:r>
              <a:rPr lang="en-US">
                <a:solidFill>
                  <a:srgbClr val="4EC9B0"/>
                </a:solidFill>
                <a:latin typeface="Menlo" panose="020B0609030804020204" pitchFamily="49" charset="0"/>
              </a:rPr>
              <a:t>Car</a:t>
            </a:r>
            <a:r>
              <a:rPr lang="en-US">
                <a:solidFill>
                  <a:srgbClr val="D4D4D4"/>
                </a:solidFill>
                <a:latin typeface="Menlo" panose="020B0609030804020204" pitchFamily="49" charset="0"/>
              </a:rPr>
              <a:t> </a:t>
            </a:r>
            <a:r>
              <a:rPr lang="en-US">
                <a:solidFill>
                  <a:srgbClr val="9CDCFE"/>
                </a:solidFill>
                <a:latin typeface="Menlo" panose="020B0609030804020204" pitchFamily="49" charset="0"/>
              </a:rPr>
              <a:t>car</a:t>
            </a:r>
            <a:r>
              <a:rPr lang="en-US">
                <a:solidFill>
                  <a:srgbClr val="D4D4D4"/>
                </a:solidFill>
                <a:latin typeface="Menlo" panose="020B0609030804020204" pitchFamily="49" charset="0"/>
              </a:rPr>
              <a:t> = </a:t>
            </a:r>
            <a:r>
              <a:rPr lang="en-US">
                <a:solidFill>
                  <a:srgbClr val="9CDCFE"/>
                </a:solidFill>
                <a:latin typeface="Menlo" panose="020B0609030804020204" pitchFamily="49" charset="0"/>
              </a:rPr>
              <a:t>typedQuery</a:t>
            </a:r>
            <a:r>
              <a:rPr lang="en-US">
                <a:solidFill>
                  <a:srgbClr val="D4D4D4"/>
                </a:solidFill>
                <a:latin typeface="Menlo" panose="020B0609030804020204" pitchFamily="49" charset="0"/>
              </a:rPr>
              <a:t>.</a:t>
            </a:r>
            <a:r>
              <a:rPr lang="en-US">
                <a:solidFill>
                  <a:srgbClr val="DCDCAA"/>
                </a:solidFill>
                <a:latin typeface="Menlo" panose="020B0609030804020204" pitchFamily="49" charset="0"/>
              </a:rPr>
              <a:t>getSingleResult</a:t>
            </a:r>
            <a:r>
              <a:rPr lang="en-US">
                <a:solidFill>
                  <a:srgbClr val="D4D4D4"/>
                </a:solidFill>
                <a:latin typeface="Menlo" panose="020B0609030804020204" pitchFamily="49" charset="0"/>
              </a:rPr>
              <a:t>(); </a:t>
            </a:r>
            <a:r>
              <a:rPr lang="en-US">
                <a:solidFill>
                  <a:srgbClr val="6A9955"/>
                </a:solidFill>
                <a:latin typeface="Menlo" panose="020B0609030804020204" pitchFamily="49" charset="0"/>
              </a:rPr>
              <a:t>// Khi dùng TypedQuery thì không cần ép kiểu</a:t>
            </a:r>
            <a:endParaRPr lang="en-US">
              <a:solidFill>
                <a:srgbClr val="D4D4D4"/>
              </a:solidFill>
              <a:latin typeface="Menlo" panose="020B0609030804020204" pitchFamily="49" charset="0"/>
            </a:endParaRPr>
          </a:p>
          <a:p>
            <a:pPr>
              <a:lnSpc>
                <a:spcPct val="120000"/>
              </a:lnSpc>
            </a:pPr>
            <a:r>
              <a:rPr lang="en-US">
                <a:solidFill>
                  <a:srgbClr val="4EC9B0"/>
                </a:solidFill>
                <a:latin typeface="Menlo" panose="020B0609030804020204" pitchFamily="49" charset="0"/>
              </a:rPr>
              <a:t>System</a:t>
            </a:r>
            <a:r>
              <a:rPr lang="en-US">
                <a:solidFill>
                  <a:srgbClr val="D4D4D4"/>
                </a:solidFill>
                <a:latin typeface="Menlo" panose="020B0609030804020204" pitchFamily="49" charset="0"/>
              </a:rPr>
              <a:t>.</a:t>
            </a:r>
            <a:r>
              <a:rPr lang="en-US">
                <a:solidFill>
                  <a:srgbClr val="4FC1FF"/>
                </a:solidFill>
                <a:latin typeface="Menlo" panose="020B0609030804020204" pitchFamily="49" charset="0"/>
              </a:rPr>
              <a:t>out</a:t>
            </a:r>
            <a:r>
              <a:rPr lang="en-US">
                <a:solidFill>
                  <a:srgbClr val="D4D4D4"/>
                </a:solidFill>
                <a:latin typeface="Menlo" panose="020B0609030804020204" pitchFamily="49" charset="0"/>
              </a:rPr>
              <a:t>.</a:t>
            </a:r>
            <a:r>
              <a:rPr lang="en-US">
                <a:solidFill>
                  <a:srgbClr val="DCDCAA"/>
                </a:solidFill>
                <a:latin typeface="Menlo" panose="020B0609030804020204" pitchFamily="49" charset="0"/>
              </a:rPr>
              <a:t>println</a:t>
            </a:r>
            <a:r>
              <a:rPr lang="en-US">
                <a:solidFill>
                  <a:srgbClr val="D4D4D4"/>
                </a:solidFill>
                <a:latin typeface="Menlo" panose="020B0609030804020204" pitchFamily="49" charset="0"/>
              </a:rPr>
              <a:t>(</a:t>
            </a:r>
            <a:r>
              <a:rPr lang="en-US">
                <a:solidFill>
                  <a:srgbClr val="9CDCFE"/>
                </a:solidFill>
                <a:latin typeface="Menlo" panose="020B0609030804020204" pitchFamily="49" charset="0"/>
              </a:rPr>
              <a:t>car</a:t>
            </a:r>
            <a:r>
              <a:rPr lang="en-US">
                <a:solidFill>
                  <a:srgbClr val="D4D4D4"/>
                </a:solidFill>
                <a:latin typeface="Menlo" panose="020B0609030804020204" pitchFamily="49" charset="0"/>
              </a:rPr>
              <a:t>);</a:t>
            </a:r>
          </a:p>
        </p:txBody>
      </p:sp>
      <p:cxnSp>
        <p:nvCxnSpPr>
          <p:cNvPr id="10" name="Straight Connector 9">
            <a:extLst>
              <a:ext uri="{FF2B5EF4-FFF2-40B4-BE49-F238E27FC236}">
                <a16:creationId xmlns:a16="http://schemas.microsoft.com/office/drawing/2014/main" id="{D2629AA0-5739-EB4A-94FB-006D69580E76}"/>
              </a:ext>
            </a:extLst>
          </p:cNvPr>
          <p:cNvCxnSpPr/>
          <p:nvPr/>
        </p:nvCxnSpPr>
        <p:spPr>
          <a:xfrm>
            <a:off x="1507852" y="3282151"/>
            <a:ext cx="1029457" cy="0"/>
          </a:xfrm>
          <a:prstGeom prst="line">
            <a:avLst/>
          </a:prstGeom>
          <a:ln w="19050">
            <a:solidFill>
              <a:srgbClr val="FFFF00"/>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E9444E86-6DC8-4E4E-9899-CB23DE42DB7A}"/>
              </a:ext>
            </a:extLst>
          </p:cNvPr>
          <p:cNvSpPr txBox="1"/>
          <p:nvPr/>
        </p:nvSpPr>
        <p:spPr>
          <a:xfrm>
            <a:off x="1441239" y="1410962"/>
            <a:ext cx="655949" cy="261610"/>
          </a:xfrm>
          <a:prstGeom prst="rect">
            <a:avLst/>
          </a:prstGeom>
          <a:noFill/>
        </p:spPr>
        <p:txBody>
          <a:bodyPr wrap="none" rtlCol="0">
            <a:spAutoFit/>
          </a:bodyPr>
          <a:lstStyle/>
          <a:p>
            <a:r>
              <a:rPr lang="en-US" sz="1100">
                <a:solidFill>
                  <a:schemeClr val="bg1"/>
                </a:solidFill>
              </a:rPr>
              <a:t>É</a:t>
            </a:r>
            <a:r>
              <a:rPr lang="en-VN" sz="1100">
                <a:solidFill>
                  <a:schemeClr val="bg1"/>
                </a:solidFill>
              </a:rPr>
              <a:t>p kiểu</a:t>
            </a:r>
          </a:p>
        </p:txBody>
      </p:sp>
      <p:sp>
        <p:nvSpPr>
          <p:cNvPr id="12" name="TextBox 11">
            <a:extLst>
              <a:ext uri="{FF2B5EF4-FFF2-40B4-BE49-F238E27FC236}">
                <a16:creationId xmlns:a16="http://schemas.microsoft.com/office/drawing/2014/main" id="{329A3513-45FC-AE47-96DC-ED9C7E3F4A0F}"/>
              </a:ext>
            </a:extLst>
          </p:cNvPr>
          <p:cNvSpPr txBox="1"/>
          <p:nvPr/>
        </p:nvSpPr>
        <p:spPr>
          <a:xfrm>
            <a:off x="2659430" y="3077270"/>
            <a:ext cx="1188146" cy="261610"/>
          </a:xfrm>
          <a:prstGeom prst="rect">
            <a:avLst/>
          </a:prstGeom>
          <a:noFill/>
        </p:spPr>
        <p:txBody>
          <a:bodyPr wrap="none" rtlCol="0">
            <a:spAutoFit/>
          </a:bodyPr>
          <a:lstStyle/>
          <a:p>
            <a:r>
              <a:rPr lang="vi-VN" sz="1100">
                <a:solidFill>
                  <a:schemeClr val="bg1"/>
                </a:solidFill>
              </a:rPr>
              <a:t>Truyền kiểu vào</a:t>
            </a:r>
            <a:endParaRPr lang="en-VN" sz="1100">
              <a:solidFill>
                <a:schemeClr val="bg1"/>
              </a:solidFill>
            </a:endParaRPr>
          </a:p>
        </p:txBody>
      </p:sp>
    </p:spTree>
    <p:extLst>
      <p:ext uri="{BB962C8B-B14F-4D97-AF65-F5344CB8AC3E}">
        <p14:creationId xmlns:p14="http://schemas.microsoft.com/office/powerpoint/2010/main" val="166166079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A1DC2F9-B06D-4A47-A6B9-2C380BFBFF78}"/>
              </a:ext>
            </a:extLst>
          </p:cNvPr>
          <p:cNvSpPr/>
          <p:nvPr/>
        </p:nvSpPr>
        <p:spPr>
          <a:xfrm>
            <a:off x="98241" y="760128"/>
            <a:ext cx="8909733" cy="4280408"/>
          </a:xfrm>
          <a:prstGeom prst="rect">
            <a:avLst/>
          </a:prstGeom>
          <a:solidFill>
            <a:schemeClr val="bg2"/>
          </a:solidFill>
        </p:spPr>
        <p:txBody>
          <a:bodyPr wrap="square">
            <a:spAutoFit/>
          </a:bodyPr>
          <a:lstStyle/>
          <a:p>
            <a:pPr>
              <a:lnSpc>
                <a:spcPct val="120000"/>
              </a:lnSpc>
            </a:pPr>
            <a:r>
              <a:rPr lang="en-US">
                <a:solidFill>
                  <a:srgbClr val="D4D4D4"/>
                </a:solidFill>
                <a:latin typeface="RobotoMono Nerd Font" pitchFamily="2" charset="0"/>
                <a:ea typeface="RobotoMono Nerd Font" pitchFamily="2" charset="0"/>
              </a:rPr>
              <a:t>@</a:t>
            </a:r>
            <a:r>
              <a:rPr lang="en-US">
                <a:solidFill>
                  <a:srgbClr val="4EC9B0"/>
                </a:solidFill>
                <a:latin typeface="RobotoMono Nerd Font" pitchFamily="2" charset="0"/>
                <a:ea typeface="RobotoMono Nerd Font" pitchFamily="2" charset="0"/>
              </a:rPr>
              <a:t>Query</a:t>
            </a:r>
            <a:r>
              <a:rPr lang="en-US">
                <a:solidFill>
                  <a:srgbClr val="D4D4D4"/>
                </a:solidFill>
                <a:latin typeface="RobotoMono Nerd Font" pitchFamily="2" charset="0"/>
                <a:ea typeface="RobotoMono Nerd Font" pitchFamily="2" charset="0"/>
              </a:rPr>
              <a:t>(</a:t>
            </a:r>
            <a:r>
              <a:rPr lang="en-US">
                <a:solidFill>
                  <a:srgbClr val="CE9178"/>
                </a:solidFill>
                <a:latin typeface="RobotoMono Nerd Font" pitchFamily="2" charset="0"/>
                <a:ea typeface="RobotoMono Nerd Font" pitchFamily="2" charset="0"/>
              </a:rPr>
              <a:t>"SELECT o FROM oto AS o WHERE o.year=:year"</a:t>
            </a:r>
            <a:r>
              <a:rPr lang="en-US">
                <a:solidFill>
                  <a:srgbClr val="D4D4D4"/>
                </a:solidFill>
                <a:latin typeface="RobotoMono Nerd Font" pitchFamily="2" charset="0"/>
                <a:ea typeface="RobotoMono Nerd Font" pitchFamily="2" charset="0"/>
              </a:rPr>
              <a:t>)</a:t>
            </a:r>
          </a:p>
          <a:p>
            <a:pPr>
              <a:lnSpc>
                <a:spcPct val="120000"/>
              </a:lnSpc>
            </a:pPr>
            <a:r>
              <a:rPr lang="en-US">
                <a:solidFill>
                  <a:srgbClr val="4EC9B0"/>
                </a:solidFill>
                <a:latin typeface="RobotoMono Nerd Font" pitchFamily="2" charset="0"/>
                <a:ea typeface="RobotoMono Nerd Font" pitchFamily="2" charset="0"/>
              </a:rPr>
              <a:t>List</a:t>
            </a:r>
            <a:r>
              <a:rPr lang="en-US">
                <a:solidFill>
                  <a:srgbClr val="D4D4D4"/>
                </a:solidFill>
                <a:latin typeface="RobotoMono Nerd Font" pitchFamily="2" charset="0"/>
                <a:ea typeface="RobotoMono Nerd Font" pitchFamily="2" charset="0"/>
              </a:rPr>
              <a:t>&lt;</a:t>
            </a:r>
            <a:r>
              <a:rPr lang="en-US">
                <a:solidFill>
                  <a:srgbClr val="4EC9B0"/>
                </a:solidFill>
                <a:latin typeface="RobotoMono Nerd Font" pitchFamily="2" charset="0"/>
                <a:ea typeface="RobotoMono Nerd Font" pitchFamily="2" charset="0"/>
              </a:rPr>
              <a:t>Car</a:t>
            </a:r>
            <a:r>
              <a:rPr lang="en-US">
                <a:solidFill>
                  <a:srgbClr val="D4D4D4"/>
                </a:solidFill>
                <a:latin typeface="RobotoMono Nerd Font" pitchFamily="2" charset="0"/>
                <a:ea typeface="RobotoMono Nerd Font" pitchFamily="2" charset="0"/>
              </a:rPr>
              <a:t>&gt; </a:t>
            </a:r>
            <a:r>
              <a:rPr lang="en-US">
                <a:solidFill>
                  <a:srgbClr val="DCDCAA"/>
                </a:solidFill>
                <a:latin typeface="RobotoMono Nerd Font" pitchFamily="2" charset="0"/>
                <a:ea typeface="RobotoMono Nerd Font" pitchFamily="2" charset="0"/>
              </a:rPr>
              <a:t>listCarInYear</a:t>
            </a:r>
            <a:r>
              <a:rPr lang="en-US">
                <a:solidFill>
                  <a:srgbClr val="D4D4D4"/>
                </a:solidFill>
                <a:latin typeface="RobotoMono Nerd Font" pitchFamily="2" charset="0"/>
                <a:ea typeface="RobotoMono Nerd Font" pitchFamily="2" charset="0"/>
              </a:rPr>
              <a:t>(@</a:t>
            </a:r>
            <a:r>
              <a:rPr lang="en-US">
                <a:solidFill>
                  <a:srgbClr val="4EC9B0"/>
                </a:solidFill>
                <a:latin typeface="RobotoMono Nerd Font" pitchFamily="2" charset="0"/>
                <a:ea typeface="RobotoMono Nerd Font" pitchFamily="2" charset="0"/>
              </a:rPr>
              <a:t>Param</a:t>
            </a:r>
            <a:r>
              <a:rPr lang="en-US">
                <a:solidFill>
                  <a:srgbClr val="D4D4D4"/>
                </a:solidFill>
                <a:latin typeface="RobotoMono Nerd Font" pitchFamily="2" charset="0"/>
                <a:ea typeface="RobotoMono Nerd Font" pitchFamily="2" charset="0"/>
              </a:rPr>
              <a:t>(</a:t>
            </a:r>
            <a:r>
              <a:rPr lang="en-US">
                <a:solidFill>
                  <a:srgbClr val="CE9178"/>
                </a:solidFill>
                <a:latin typeface="RobotoMono Nerd Font" pitchFamily="2" charset="0"/>
                <a:ea typeface="RobotoMono Nerd Font" pitchFamily="2" charset="0"/>
              </a:rPr>
              <a:t>"year"</a:t>
            </a:r>
            <a:r>
              <a:rPr lang="en-US">
                <a:solidFill>
                  <a:srgbClr val="D4D4D4"/>
                </a:solidFill>
                <a:latin typeface="RobotoMono Nerd Font" pitchFamily="2" charset="0"/>
                <a:ea typeface="RobotoMono Nerd Font" pitchFamily="2" charset="0"/>
              </a:rPr>
              <a:t>) </a:t>
            </a:r>
            <a:r>
              <a:rPr lang="en-US">
                <a:solidFill>
                  <a:srgbClr val="4EC9B0"/>
                </a:solidFill>
                <a:latin typeface="RobotoMono Nerd Font" pitchFamily="2" charset="0"/>
                <a:ea typeface="RobotoMono Nerd Font" pitchFamily="2" charset="0"/>
              </a:rPr>
              <a:t>int</a:t>
            </a:r>
            <a:r>
              <a:rPr lang="en-US">
                <a:solidFill>
                  <a:srgbClr val="D4D4D4"/>
                </a:solidFill>
                <a:latin typeface="RobotoMono Nerd Font" pitchFamily="2" charset="0"/>
                <a:ea typeface="RobotoMono Nerd Font" pitchFamily="2" charset="0"/>
              </a:rPr>
              <a:t> </a:t>
            </a:r>
            <a:r>
              <a:rPr lang="en-US">
                <a:solidFill>
                  <a:srgbClr val="9CDCFE"/>
                </a:solidFill>
                <a:latin typeface="RobotoMono Nerd Font" pitchFamily="2" charset="0"/>
                <a:ea typeface="RobotoMono Nerd Font" pitchFamily="2" charset="0"/>
              </a:rPr>
              <a:t>year</a:t>
            </a:r>
            <a:r>
              <a:rPr lang="en-US">
                <a:solidFill>
                  <a:srgbClr val="D4D4D4"/>
                </a:solidFill>
                <a:latin typeface="RobotoMono Nerd Font" pitchFamily="2" charset="0"/>
                <a:ea typeface="RobotoMono Nerd Font" pitchFamily="2" charset="0"/>
              </a:rPr>
              <a:t>);</a:t>
            </a:r>
          </a:p>
          <a:p>
            <a:pPr>
              <a:lnSpc>
                <a:spcPct val="120000"/>
              </a:lnSpc>
            </a:pPr>
            <a:br>
              <a:rPr lang="en-US">
                <a:solidFill>
                  <a:srgbClr val="D4D4D4"/>
                </a:solidFill>
                <a:latin typeface="RobotoMono Nerd Font" pitchFamily="2" charset="0"/>
                <a:ea typeface="RobotoMono Nerd Font" pitchFamily="2" charset="0"/>
              </a:rPr>
            </a:br>
            <a:r>
              <a:rPr lang="en-US">
                <a:solidFill>
                  <a:srgbClr val="6A9955"/>
                </a:solidFill>
                <a:latin typeface="RobotoMono Nerd Font" pitchFamily="2" charset="0"/>
                <a:ea typeface="RobotoMono Nerd Font" pitchFamily="2" charset="0"/>
              </a:rPr>
              <a:t>// Phải ghi rõ domain, package của kiểu trả về vn.techmaster.demojpa.model.mapping.MakerCount</a:t>
            </a:r>
            <a:endParaRPr lang="en-US">
              <a:solidFill>
                <a:srgbClr val="D4D4D4"/>
              </a:solidFill>
              <a:latin typeface="RobotoMono Nerd Font" pitchFamily="2" charset="0"/>
              <a:ea typeface="RobotoMono Nerd Font" pitchFamily="2" charset="0"/>
            </a:endParaRPr>
          </a:p>
          <a:p>
            <a:pPr>
              <a:lnSpc>
                <a:spcPct val="120000"/>
              </a:lnSpc>
            </a:pPr>
            <a:r>
              <a:rPr lang="en-US">
                <a:solidFill>
                  <a:srgbClr val="D4D4D4"/>
                </a:solidFill>
                <a:latin typeface="RobotoMono Nerd Font" pitchFamily="2" charset="0"/>
                <a:ea typeface="RobotoMono Nerd Font" pitchFamily="2" charset="0"/>
              </a:rPr>
              <a:t>@</a:t>
            </a:r>
            <a:r>
              <a:rPr lang="en-US">
                <a:solidFill>
                  <a:srgbClr val="4EC9B0"/>
                </a:solidFill>
                <a:latin typeface="RobotoMono Nerd Font" pitchFamily="2" charset="0"/>
                <a:ea typeface="RobotoMono Nerd Font" pitchFamily="2" charset="0"/>
              </a:rPr>
              <a:t>Query</a:t>
            </a:r>
            <a:r>
              <a:rPr lang="en-US">
                <a:solidFill>
                  <a:srgbClr val="D4D4D4"/>
                </a:solidFill>
                <a:latin typeface="RobotoMono Nerd Font" pitchFamily="2" charset="0"/>
                <a:ea typeface="RobotoMono Nerd Font" pitchFamily="2" charset="0"/>
              </a:rPr>
              <a:t>(</a:t>
            </a:r>
            <a:r>
              <a:rPr lang="en-US">
                <a:solidFill>
                  <a:srgbClr val="CE9178"/>
                </a:solidFill>
                <a:latin typeface="RobotoMono Nerd Font" pitchFamily="2" charset="0"/>
                <a:ea typeface="RobotoMono Nerd Font" pitchFamily="2" charset="0"/>
              </a:rPr>
              <a:t>"SELECT new vn.techmaster.demojpa.repository.MakerCount(c.maker, COUNT(*)) "</a:t>
            </a:r>
            <a:r>
              <a:rPr lang="en-US">
                <a:solidFill>
                  <a:srgbClr val="D4D4D4"/>
                </a:solidFill>
                <a:latin typeface="RobotoMono Nerd Font" pitchFamily="2" charset="0"/>
                <a:ea typeface="RobotoMono Nerd Font" pitchFamily="2" charset="0"/>
              </a:rPr>
              <a:t> + </a:t>
            </a:r>
          </a:p>
          <a:p>
            <a:pPr>
              <a:lnSpc>
                <a:spcPct val="120000"/>
              </a:lnSpc>
            </a:pPr>
            <a:r>
              <a:rPr lang="en-US">
                <a:solidFill>
                  <a:srgbClr val="CE9178"/>
                </a:solidFill>
                <a:latin typeface="RobotoMono Nerd Font" pitchFamily="2" charset="0"/>
                <a:ea typeface="RobotoMono Nerd Font" pitchFamily="2" charset="0"/>
              </a:rPr>
              <a:t>"FROM oto AS c GROUP BY c.maker ORDER BY c.maker ASC"</a:t>
            </a:r>
            <a:r>
              <a:rPr lang="en-US">
                <a:solidFill>
                  <a:srgbClr val="D4D4D4"/>
                </a:solidFill>
                <a:latin typeface="RobotoMono Nerd Font" pitchFamily="2" charset="0"/>
                <a:ea typeface="RobotoMono Nerd Font" pitchFamily="2" charset="0"/>
              </a:rPr>
              <a:t>)</a:t>
            </a:r>
          </a:p>
          <a:p>
            <a:pPr>
              <a:lnSpc>
                <a:spcPct val="120000"/>
              </a:lnSpc>
            </a:pPr>
            <a:r>
              <a:rPr lang="en-US">
                <a:solidFill>
                  <a:srgbClr val="4EC9B0"/>
                </a:solidFill>
                <a:latin typeface="RobotoMono Nerd Font" pitchFamily="2" charset="0"/>
                <a:ea typeface="RobotoMono Nerd Font" pitchFamily="2" charset="0"/>
              </a:rPr>
              <a:t>List</a:t>
            </a:r>
            <a:r>
              <a:rPr lang="en-US">
                <a:solidFill>
                  <a:srgbClr val="D4D4D4"/>
                </a:solidFill>
                <a:latin typeface="RobotoMono Nerd Font" pitchFamily="2" charset="0"/>
                <a:ea typeface="RobotoMono Nerd Font" pitchFamily="2" charset="0"/>
              </a:rPr>
              <a:t>&lt;</a:t>
            </a:r>
            <a:r>
              <a:rPr lang="en-US">
                <a:solidFill>
                  <a:srgbClr val="4EC9B0"/>
                </a:solidFill>
                <a:latin typeface="RobotoMono Nerd Font" pitchFamily="2" charset="0"/>
                <a:ea typeface="RobotoMono Nerd Font" pitchFamily="2" charset="0"/>
              </a:rPr>
              <a:t>MakerCount</a:t>
            </a:r>
            <a:r>
              <a:rPr lang="en-US">
                <a:solidFill>
                  <a:srgbClr val="D4D4D4"/>
                </a:solidFill>
                <a:latin typeface="RobotoMono Nerd Font" pitchFamily="2" charset="0"/>
                <a:ea typeface="RobotoMono Nerd Font" pitchFamily="2" charset="0"/>
              </a:rPr>
              <a:t>&gt; </a:t>
            </a:r>
            <a:r>
              <a:rPr lang="en-US">
                <a:solidFill>
                  <a:srgbClr val="DCDCAA"/>
                </a:solidFill>
                <a:latin typeface="RobotoMono Nerd Font" pitchFamily="2" charset="0"/>
                <a:ea typeface="RobotoMono Nerd Font" pitchFamily="2" charset="0"/>
              </a:rPr>
              <a:t>countByMaker</a:t>
            </a:r>
            <a:r>
              <a:rPr lang="en-US">
                <a:solidFill>
                  <a:srgbClr val="D4D4D4"/>
                </a:solidFill>
                <a:latin typeface="RobotoMono Nerd Font" pitchFamily="2" charset="0"/>
                <a:ea typeface="RobotoMono Nerd Font" pitchFamily="2" charset="0"/>
              </a:rPr>
              <a:t>();</a:t>
            </a:r>
          </a:p>
          <a:p>
            <a:pPr>
              <a:lnSpc>
                <a:spcPct val="120000"/>
              </a:lnSpc>
            </a:pPr>
            <a:br>
              <a:rPr lang="en-US">
                <a:solidFill>
                  <a:srgbClr val="D4D4D4"/>
                </a:solidFill>
                <a:latin typeface="RobotoMono Nerd Font" pitchFamily="2" charset="0"/>
                <a:ea typeface="RobotoMono Nerd Font" pitchFamily="2" charset="0"/>
              </a:rPr>
            </a:br>
            <a:r>
              <a:rPr lang="en-US">
                <a:solidFill>
                  <a:srgbClr val="D4D4D4"/>
                </a:solidFill>
                <a:latin typeface="RobotoMono Nerd Font" pitchFamily="2" charset="0"/>
                <a:ea typeface="RobotoMono Nerd Font" pitchFamily="2" charset="0"/>
              </a:rPr>
              <a:t>@</a:t>
            </a:r>
            <a:r>
              <a:rPr lang="en-US">
                <a:solidFill>
                  <a:srgbClr val="4EC9B0"/>
                </a:solidFill>
                <a:latin typeface="RobotoMono Nerd Font" pitchFamily="2" charset="0"/>
                <a:ea typeface="RobotoMono Nerd Font" pitchFamily="2" charset="0"/>
              </a:rPr>
              <a:t>Query</a:t>
            </a:r>
            <a:r>
              <a:rPr lang="en-US">
                <a:solidFill>
                  <a:srgbClr val="D4D4D4"/>
                </a:solidFill>
                <a:latin typeface="RobotoMono Nerd Font" pitchFamily="2" charset="0"/>
                <a:ea typeface="RobotoMono Nerd Font" pitchFamily="2" charset="0"/>
              </a:rPr>
              <a:t>(</a:t>
            </a:r>
            <a:r>
              <a:rPr lang="en-US">
                <a:solidFill>
                  <a:srgbClr val="CE9178"/>
                </a:solidFill>
                <a:latin typeface="RobotoMono Nerd Font" pitchFamily="2" charset="0"/>
                <a:ea typeface="RobotoMono Nerd Font" pitchFamily="2" charset="0"/>
              </a:rPr>
              <a:t>"SELECT new vn.techmaster.demojpa.repository.MakerCount(c.maker, COUNT(*)) "</a:t>
            </a:r>
            <a:r>
              <a:rPr lang="en-US">
                <a:solidFill>
                  <a:srgbClr val="D4D4D4"/>
                </a:solidFill>
                <a:latin typeface="RobotoMono Nerd Font" pitchFamily="2" charset="0"/>
                <a:ea typeface="RobotoMono Nerd Font" pitchFamily="2" charset="0"/>
              </a:rPr>
              <a:t> + </a:t>
            </a:r>
          </a:p>
          <a:p>
            <a:pPr>
              <a:lnSpc>
                <a:spcPct val="120000"/>
              </a:lnSpc>
            </a:pPr>
            <a:r>
              <a:rPr lang="en-US">
                <a:solidFill>
                  <a:srgbClr val="CE9178"/>
                </a:solidFill>
                <a:latin typeface="RobotoMono Nerd Font" pitchFamily="2" charset="0"/>
                <a:ea typeface="RobotoMono Nerd Font" pitchFamily="2" charset="0"/>
              </a:rPr>
              <a:t>"FROM oto AS c GROUP BY c.maker ORDER BY COUNT(*) DESC"</a:t>
            </a:r>
            <a:r>
              <a:rPr lang="en-US">
                <a:solidFill>
                  <a:srgbClr val="D4D4D4"/>
                </a:solidFill>
                <a:latin typeface="RobotoMono Nerd Font" pitchFamily="2" charset="0"/>
                <a:ea typeface="RobotoMono Nerd Font" pitchFamily="2" charset="0"/>
              </a:rPr>
              <a:t>)</a:t>
            </a:r>
          </a:p>
          <a:p>
            <a:pPr>
              <a:lnSpc>
                <a:spcPct val="120000"/>
              </a:lnSpc>
            </a:pPr>
            <a:r>
              <a:rPr lang="en-US">
                <a:solidFill>
                  <a:srgbClr val="4EC9B0"/>
                </a:solidFill>
                <a:latin typeface="RobotoMono Nerd Font" pitchFamily="2" charset="0"/>
                <a:ea typeface="RobotoMono Nerd Font" pitchFamily="2" charset="0"/>
              </a:rPr>
              <a:t>List</a:t>
            </a:r>
            <a:r>
              <a:rPr lang="en-US">
                <a:solidFill>
                  <a:srgbClr val="D4D4D4"/>
                </a:solidFill>
                <a:latin typeface="RobotoMono Nerd Font" pitchFamily="2" charset="0"/>
                <a:ea typeface="RobotoMono Nerd Font" pitchFamily="2" charset="0"/>
              </a:rPr>
              <a:t>&lt;</a:t>
            </a:r>
            <a:r>
              <a:rPr lang="en-US">
                <a:solidFill>
                  <a:srgbClr val="4EC9B0"/>
                </a:solidFill>
                <a:latin typeface="RobotoMono Nerd Font" pitchFamily="2" charset="0"/>
                <a:ea typeface="RobotoMono Nerd Font" pitchFamily="2" charset="0"/>
              </a:rPr>
              <a:t>MakerCount</a:t>
            </a:r>
            <a:r>
              <a:rPr lang="en-US">
                <a:solidFill>
                  <a:srgbClr val="D4D4D4"/>
                </a:solidFill>
                <a:latin typeface="RobotoMono Nerd Font" pitchFamily="2" charset="0"/>
                <a:ea typeface="RobotoMono Nerd Font" pitchFamily="2" charset="0"/>
              </a:rPr>
              <a:t>&gt; </a:t>
            </a:r>
            <a:r>
              <a:rPr lang="en-US">
                <a:solidFill>
                  <a:srgbClr val="DCDCAA"/>
                </a:solidFill>
                <a:latin typeface="RobotoMono Nerd Font" pitchFamily="2" charset="0"/>
                <a:ea typeface="RobotoMono Nerd Font" pitchFamily="2" charset="0"/>
              </a:rPr>
              <a:t>topCarMaker</a:t>
            </a:r>
            <a:r>
              <a:rPr lang="en-US">
                <a:solidFill>
                  <a:srgbClr val="D4D4D4"/>
                </a:solidFill>
                <a:latin typeface="RobotoMono Nerd Font" pitchFamily="2" charset="0"/>
                <a:ea typeface="RobotoMono Nerd Font" pitchFamily="2" charset="0"/>
              </a:rPr>
              <a:t>(</a:t>
            </a:r>
            <a:r>
              <a:rPr lang="en-US">
                <a:solidFill>
                  <a:srgbClr val="4EC9B0"/>
                </a:solidFill>
                <a:latin typeface="RobotoMono Nerd Font" pitchFamily="2" charset="0"/>
                <a:ea typeface="RobotoMono Nerd Font" pitchFamily="2" charset="0"/>
              </a:rPr>
              <a:t>Pageable</a:t>
            </a:r>
            <a:r>
              <a:rPr lang="en-US">
                <a:solidFill>
                  <a:srgbClr val="D4D4D4"/>
                </a:solidFill>
                <a:latin typeface="RobotoMono Nerd Font" pitchFamily="2" charset="0"/>
                <a:ea typeface="RobotoMono Nerd Font" pitchFamily="2" charset="0"/>
              </a:rPr>
              <a:t> </a:t>
            </a:r>
            <a:r>
              <a:rPr lang="en-US">
                <a:solidFill>
                  <a:srgbClr val="9CDCFE"/>
                </a:solidFill>
                <a:latin typeface="RobotoMono Nerd Font" pitchFamily="2" charset="0"/>
                <a:ea typeface="RobotoMono Nerd Font" pitchFamily="2" charset="0"/>
              </a:rPr>
              <a:t>pageable</a:t>
            </a:r>
            <a:r>
              <a:rPr lang="en-US">
                <a:solidFill>
                  <a:srgbClr val="D4D4D4"/>
                </a:solidFill>
                <a:latin typeface="RobotoMono Nerd Font" pitchFamily="2" charset="0"/>
                <a:ea typeface="RobotoMono Nerd Font" pitchFamily="2" charset="0"/>
              </a:rPr>
              <a:t>);</a:t>
            </a:r>
          </a:p>
          <a:p>
            <a:pPr>
              <a:lnSpc>
                <a:spcPct val="120000"/>
              </a:lnSpc>
            </a:pPr>
            <a:r>
              <a:rPr lang="en-US">
                <a:solidFill>
                  <a:srgbClr val="6A9955"/>
                </a:solidFill>
                <a:latin typeface="RobotoMono Nerd Font" pitchFamily="2" charset="0"/>
                <a:ea typeface="RobotoMono Nerd Font" pitchFamily="2" charset="0"/>
              </a:rPr>
              <a:t>//Chú ý PSQL không hỗ trợ cú pháp SELECT TOP hay LIMIT, thay vào đó phải truyền vào Pageable pageable</a:t>
            </a:r>
            <a:endParaRPr lang="en-US">
              <a:solidFill>
                <a:srgbClr val="D4D4D4"/>
              </a:solidFill>
              <a:latin typeface="RobotoMono Nerd Font" pitchFamily="2" charset="0"/>
              <a:ea typeface="RobotoMono Nerd Font" pitchFamily="2" charset="0"/>
            </a:endParaRPr>
          </a:p>
        </p:txBody>
      </p:sp>
      <p:sp>
        <p:nvSpPr>
          <p:cNvPr id="3" name="TextBox 2">
            <a:extLst>
              <a:ext uri="{FF2B5EF4-FFF2-40B4-BE49-F238E27FC236}">
                <a16:creationId xmlns:a16="http://schemas.microsoft.com/office/drawing/2014/main" id="{4E1D3E69-83A7-BE42-ABAE-ABC6FA460D90}"/>
              </a:ext>
            </a:extLst>
          </p:cNvPr>
          <p:cNvSpPr txBox="1"/>
          <p:nvPr/>
        </p:nvSpPr>
        <p:spPr>
          <a:xfrm>
            <a:off x="317395" y="294724"/>
            <a:ext cx="4684296" cy="307777"/>
          </a:xfrm>
          <a:prstGeom prst="rect">
            <a:avLst/>
          </a:prstGeom>
          <a:noFill/>
        </p:spPr>
        <p:txBody>
          <a:bodyPr wrap="none" rtlCol="0">
            <a:spAutoFit/>
          </a:bodyPr>
          <a:lstStyle/>
          <a:p>
            <a:r>
              <a:rPr lang="en-VN"/>
              <a:t>Annotation </a:t>
            </a:r>
            <a:r>
              <a:rPr lang="en-VN">
                <a:solidFill>
                  <a:srgbClr val="7030A0"/>
                </a:solidFill>
              </a:rPr>
              <a:t>@Query </a:t>
            </a:r>
            <a:r>
              <a:rPr lang="en-VN"/>
              <a:t>để định nghĩa JPQL trong repository</a:t>
            </a:r>
          </a:p>
        </p:txBody>
      </p:sp>
    </p:spTree>
    <p:extLst>
      <p:ext uri="{BB962C8B-B14F-4D97-AF65-F5344CB8AC3E}">
        <p14:creationId xmlns:p14="http://schemas.microsoft.com/office/powerpoint/2010/main" val="131930141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08240-4ACE-AC43-BB7E-7D20CCDBC16B}"/>
              </a:ext>
            </a:extLst>
          </p:cNvPr>
          <p:cNvSpPr>
            <a:spLocks noGrp="1"/>
          </p:cNvSpPr>
          <p:nvPr>
            <p:ph type="title"/>
          </p:nvPr>
        </p:nvSpPr>
        <p:spPr/>
        <p:txBody>
          <a:bodyPr/>
          <a:lstStyle/>
          <a:p>
            <a:r>
              <a:rPr lang="en-VN"/>
              <a:t>Native Query</a:t>
            </a:r>
          </a:p>
        </p:txBody>
      </p:sp>
      <p:sp>
        <p:nvSpPr>
          <p:cNvPr id="4" name="Rectangle 3">
            <a:extLst>
              <a:ext uri="{FF2B5EF4-FFF2-40B4-BE49-F238E27FC236}">
                <a16:creationId xmlns:a16="http://schemas.microsoft.com/office/drawing/2014/main" id="{1F8F5F07-83EE-AC4A-ACF5-F3431E88C7E8}"/>
              </a:ext>
            </a:extLst>
          </p:cNvPr>
          <p:cNvSpPr/>
          <p:nvPr/>
        </p:nvSpPr>
        <p:spPr>
          <a:xfrm>
            <a:off x="263420" y="2693266"/>
            <a:ext cx="7439340" cy="1363963"/>
          </a:xfrm>
          <a:prstGeom prst="rect">
            <a:avLst/>
          </a:prstGeom>
          <a:solidFill>
            <a:schemeClr val="bg2"/>
          </a:solidFill>
        </p:spPr>
        <p:txBody>
          <a:bodyPr wrap="square">
            <a:spAutoFit/>
          </a:bodyPr>
          <a:lstStyle/>
          <a:p>
            <a:pPr>
              <a:lnSpc>
                <a:spcPct val="120000"/>
              </a:lnSpc>
            </a:pPr>
            <a:r>
              <a:rPr lang="en-US">
                <a:solidFill>
                  <a:srgbClr val="4EC9B0"/>
                </a:solidFill>
                <a:latin typeface="Menlo" panose="020B0609030804020204" pitchFamily="49" charset="0"/>
              </a:rPr>
              <a:t>Query</a:t>
            </a:r>
            <a:r>
              <a:rPr lang="en-US">
                <a:solidFill>
                  <a:srgbClr val="D4D4D4"/>
                </a:solidFill>
                <a:latin typeface="Menlo" panose="020B0609030804020204" pitchFamily="49" charset="0"/>
              </a:rPr>
              <a:t> </a:t>
            </a:r>
            <a:r>
              <a:rPr lang="en-US">
                <a:solidFill>
                  <a:srgbClr val="9CDCFE"/>
                </a:solidFill>
                <a:latin typeface="Menlo" panose="020B0609030804020204" pitchFamily="49" charset="0"/>
              </a:rPr>
              <a:t>nativeQuery</a:t>
            </a:r>
            <a:r>
              <a:rPr lang="en-US">
                <a:solidFill>
                  <a:srgbClr val="D4D4D4"/>
                </a:solidFill>
                <a:latin typeface="Menlo" panose="020B0609030804020204" pitchFamily="49" charset="0"/>
              </a:rPr>
              <a:t> = </a:t>
            </a:r>
            <a:r>
              <a:rPr lang="en-US">
                <a:solidFill>
                  <a:srgbClr val="9CDCFE"/>
                </a:solidFill>
                <a:latin typeface="Menlo" panose="020B0609030804020204" pitchFamily="49" charset="0"/>
              </a:rPr>
              <a:t>em</a:t>
            </a:r>
            <a:r>
              <a:rPr lang="en-US">
                <a:solidFill>
                  <a:srgbClr val="D4D4D4"/>
                </a:solidFill>
                <a:latin typeface="Menlo" panose="020B0609030804020204" pitchFamily="49" charset="0"/>
              </a:rPr>
              <a:t>.</a:t>
            </a:r>
            <a:r>
              <a:rPr lang="en-US">
                <a:solidFill>
                  <a:srgbClr val="DCDCAA"/>
                </a:solidFill>
                <a:latin typeface="Menlo" panose="020B0609030804020204" pitchFamily="49" charset="0"/>
              </a:rPr>
              <a:t>createNativeQuery</a:t>
            </a:r>
            <a:r>
              <a:rPr lang="en-US">
                <a:solidFill>
                  <a:srgbClr val="D4D4D4"/>
                </a:solidFill>
                <a:latin typeface="Menlo" panose="020B0609030804020204" pitchFamily="49" charset="0"/>
              </a:rPr>
              <a:t>(</a:t>
            </a:r>
            <a:r>
              <a:rPr lang="en-US">
                <a:solidFill>
                  <a:srgbClr val="CE9178"/>
                </a:solidFill>
                <a:latin typeface="Menlo" panose="020B0609030804020204" pitchFamily="49" charset="0"/>
              </a:rPr>
              <a:t>"SELECT * FROM car WHERE id=:id"</a:t>
            </a:r>
            <a:r>
              <a:rPr lang="en-US">
                <a:solidFill>
                  <a:srgbClr val="D4D4D4"/>
                </a:solidFill>
                <a:latin typeface="Menlo" panose="020B0609030804020204" pitchFamily="49" charset="0"/>
              </a:rPr>
              <a:t>, </a:t>
            </a:r>
            <a:r>
              <a:rPr lang="en-US">
                <a:solidFill>
                  <a:srgbClr val="4EC9B0"/>
                </a:solidFill>
                <a:latin typeface="Menlo" panose="020B0609030804020204" pitchFamily="49" charset="0"/>
              </a:rPr>
              <a:t>Car</a:t>
            </a:r>
            <a:r>
              <a:rPr lang="en-US">
                <a:solidFill>
                  <a:srgbClr val="D4D4D4"/>
                </a:solidFill>
                <a:latin typeface="Menlo" panose="020B0609030804020204" pitchFamily="49" charset="0"/>
              </a:rPr>
              <a:t>.</a:t>
            </a:r>
            <a:r>
              <a:rPr lang="en-US">
                <a:solidFill>
                  <a:srgbClr val="C586C0"/>
                </a:solidFill>
                <a:latin typeface="Menlo" panose="020B0609030804020204" pitchFamily="49" charset="0"/>
              </a:rPr>
              <a:t>class</a:t>
            </a:r>
            <a:r>
              <a:rPr lang="en-US">
                <a:solidFill>
                  <a:srgbClr val="D4D4D4"/>
                </a:solidFill>
                <a:latin typeface="Menlo" panose="020B0609030804020204" pitchFamily="49" charset="0"/>
              </a:rPr>
              <a:t>); </a:t>
            </a:r>
            <a:r>
              <a:rPr lang="en-US">
                <a:solidFill>
                  <a:srgbClr val="6A9955"/>
                </a:solidFill>
                <a:latin typeface="Menlo" panose="020B0609030804020204" pitchFamily="49" charset="0"/>
              </a:rPr>
              <a:t>//Không dùng oto mà dùng car</a:t>
            </a:r>
            <a:endParaRPr lang="en-US">
              <a:solidFill>
                <a:srgbClr val="D4D4D4"/>
              </a:solidFill>
              <a:latin typeface="Menlo" panose="020B0609030804020204" pitchFamily="49" charset="0"/>
            </a:endParaRPr>
          </a:p>
          <a:p>
            <a:pPr>
              <a:lnSpc>
                <a:spcPct val="120000"/>
              </a:lnSpc>
            </a:pPr>
            <a:r>
              <a:rPr lang="en-US">
                <a:solidFill>
                  <a:srgbClr val="9CDCFE"/>
                </a:solidFill>
                <a:latin typeface="Menlo" panose="020B0609030804020204" pitchFamily="49" charset="0"/>
              </a:rPr>
              <a:t>nativeQuery</a:t>
            </a:r>
            <a:r>
              <a:rPr lang="en-US">
                <a:solidFill>
                  <a:srgbClr val="D4D4D4"/>
                </a:solidFill>
                <a:latin typeface="Menlo" panose="020B0609030804020204" pitchFamily="49" charset="0"/>
              </a:rPr>
              <a:t>.</a:t>
            </a:r>
            <a:r>
              <a:rPr lang="en-US">
                <a:solidFill>
                  <a:srgbClr val="DCDCAA"/>
                </a:solidFill>
                <a:latin typeface="Menlo" panose="020B0609030804020204" pitchFamily="49" charset="0"/>
              </a:rPr>
              <a:t>setParameter</a:t>
            </a:r>
            <a:r>
              <a:rPr lang="en-US">
                <a:solidFill>
                  <a:srgbClr val="D4D4D4"/>
                </a:solidFill>
                <a:latin typeface="Menlo" panose="020B0609030804020204" pitchFamily="49" charset="0"/>
              </a:rPr>
              <a:t>(</a:t>
            </a:r>
            <a:r>
              <a:rPr lang="en-US">
                <a:solidFill>
                  <a:srgbClr val="CE9178"/>
                </a:solidFill>
                <a:latin typeface="Menlo" panose="020B0609030804020204" pitchFamily="49" charset="0"/>
              </a:rPr>
              <a:t>"id"</a:t>
            </a:r>
            <a:r>
              <a:rPr lang="en-US">
                <a:solidFill>
                  <a:srgbClr val="D4D4D4"/>
                </a:solidFill>
                <a:latin typeface="Menlo" panose="020B0609030804020204" pitchFamily="49" charset="0"/>
              </a:rPr>
              <a:t>, </a:t>
            </a:r>
            <a:r>
              <a:rPr lang="en-US">
                <a:solidFill>
                  <a:srgbClr val="B5CEA8"/>
                </a:solidFill>
                <a:latin typeface="Menlo" panose="020B0609030804020204" pitchFamily="49" charset="0"/>
              </a:rPr>
              <a:t>1L</a:t>
            </a:r>
            <a:r>
              <a:rPr lang="en-US">
                <a:solidFill>
                  <a:srgbClr val="D4D4D4"/>
                </a:solidFill>
                <a:latin typeface="Menlo" panose="020B0609030804020204" pitchFamily="49" charset="0"/>
              </a:rPr>
              <a:t>);</a:t>
            </a:r>
          </a:p>
          <a:p>
            <a:pPr>
              <a:lnSpc>
                <a:spcPct val="120000"/>
              </a:lnSpc>
            </a:pPr>
            <a:r>
              <a:rPr lang="en-US">
                <a:solidFill>
                  <a:srgbClr val="4EC9B0"/>
                </a:solidFill>
                <a:latin typeface="Menlo" panose="020B0609030804020204" pitchFamily="49" charset="0"/>
              </a:rPr>
              <a:t>Car</a:t>
            </a:r>
            <a:r>
              <a:rPr lang="en-US">
                <a:solidFill>
                  <a:srgbClr val="D4D4D4"/>
                </a:solidFill>
                <a:latin typeface="Menlo" panose="020B0609030804020204" pitchFamily="49" charset="0"/>
              </a:rPr>
              <a:t> </a:t>
            </a:r>
            <a:r>
              <a:rPr lang="en-US">
                <a:solidFill>
                  <a:srgbClr val="9CDCFE"/>
                </a:solidFill>
                <a:latin typeface="Menlo" panose="020B0609030804020204" pitchFamily="49" charset="0"/>
              </a:rPr>
              <a:t>car</a:t>
            </a:r>
            <a:r>
              <a:rPr lang="en-US">
                <a:solidFill>
                  <a:srgbClr val="D4D4D4"/>
                </a:solidFill>
                <a:latin typeface="Menlo" panose="020B0609030804020204" pitchFamily="49" charset="0"/>
              </a:rPr>
              <a:t> = (</a:t>
            </a:r>
            <a:r>
              <a:rPr lang="en-US">
                <a:solidFill>
                  <a:srgbClr val="4EC9B0"/>
                </a:solidFill>
                <a:latin typeface="Menlo" panose="020B0609030804020204" pitchFamily="49" charset="0"/>
              </a:rPr>
              <a:t>Car</a:t>
            </a:r>
            <a:r>
              <a:rPr lang="en-US">
                <a:solidFill>
                  <a:srgbClr val="D4D4D4"/>
                </a:solidFill>
                <a:latin typeface="Menlo" panose="020B0609030804020204" pitchFamily="49" charset="0"/>
              </a:rPr>
              <a:t>) </a:t>
            </a:r>
            <a:r>
              <a:rPr lang="en-US">
                <a:solidFill>
                  <a:srgbClr val="9CDCFE"/>
                </a:solidFill>
                <a:latin typeface="Menlo" panose="020B0609030804020204" pitchFamily="49" charset="0"/>
              </a:rPr>
              <a:t>nativeQuery</a:t>
            </a:r>
            <a:r>
              <a:rPr lang="en-US">
                <a:solidFill>
                  <a:srgbClr val="D4D4D4"/>
                </a:solidFill>
                <a:latin typeface="Menlo" panose="020B0609030804020204" pitchFamily="49" charset="0"/>
              </a:rPr>
              <a:t>.</a:t>
            </a:r>
            <a:r>
              <a:rPr lang="en-US">
                <a:solidFill>
                  <a:srgbClr val="DCDCAA"/>
                </a:solidFill>
                <a:latin typeface="Menlo" panose="020B0609030804020204" pitchFamily="49" charset="0"/>
              </a:rPr>
              <a:t>getSingleResult</a:t>
            </a:r>
            <a:r>
              <a:rPr lang="en-US">
                <a:solidFill>
                  <a:srgbClr val="D4D4D4"/>
                </a:solidFill>
                <a:latin typeface="Menlo" panose="020B0609030804020204" pitchFamily="49" charset="0"/>
              </a:rPr>
              <a:t>();</a:t>
            </a:r>
          </a:p>
          <a:p>
            <a:pPr>
              <a:lnSpc>
                <a:spcPct val="120000"/>
              </a:lnSpc>
            </a:pPr>
            <a:r>
              <a:rPr lang="en-US">
                <a:solidFill>
                  <a:srgbClr val="4EC9B0"/>
                </a:solidFill>
                <a:latin typeface="Menlo" panose="020B0609030804020204" pitchFamily="49" charset="0"/>
              </a:rPr>
              <a:t>System</a:t>
            </a:r>
            <a:r>
              <a:rPr lang="en-US">
                <a:solidFill>
                  <a:srgbClr val="D4D4D4"/>
                </a:solidFill>
                <a:latin typeface="Menlo" panose="020B0609030804020204" pitchFamily="49" charset="0"/>
              </a:rPr>
              <a:t>.</a:t>
            </a:r>
            <a:r>
              <a:rPr lang="en-US">
                <a:solidFill>
                  <a:srgbClr val="4FC1FF"/>
                </a:solidFill>
                <a:latin typeface="Menlo" panose="020B0609030804020204" pitchFamily="49" charset="0"/>
              </a:rPr>
              <a:t>out</a:t>
            </a:r>
            <a:r>
              <a:rPr lang="en-US">
                <a:solidFill>
                  <a:srgbClr val="D4D4D4"/>
                </a:solidFill>
                <a:latin typeface="Menlo" panose="020B0609030804020204" pitchFamily="49" charset="0"/>
              </a:rPr>
              <a:t>.</a:t>
            </a:r>
            <a:r>
              <a:rPr lang="en-US">
                <a:solidFill>
                  <a:srgbClr val="DCDCAA"/>
                </a:solidFill>
                <a:latin typeface="Menlo" panose="020B0609030804020204" pitchFamily="49" charset="0"/>
              </a:rPr>
              <a:t>println</a:t>
            </a:r>
            <a:r>
              <a:rPr lang="en-US">
                <a:solidFill>
                  <a:srgbClr val="D4D4D4"/>
                </a:solidFill>
                <a:latin typeface="Menlo" panose="020B0609030804020204" pitchFamily="49" charset="0"/>
              </a:rPr>
              <a:t>(</a:t>
            </a:r>
            <a:r>
              <a:rPr lang="en-US">
                <a:solidFill>
                  <a:srgbClr val="9CDCFE"/>
                </a:solidFill>
                <a:latin typeface="Menlo" panose="020B0609030804020204" pitchFamily="49" charset="0"/>
              </a:rPr>
              <a:t>car</a:t>
            </a:r>
            <a:r>
              <a:rPr lang="en-US">
                <a:solidFill>
                  <a:srgbClr val="D4D4D4"/>
                </a:solidFill>
                <a:latin typeface="Menlo" panose="020B0609030804020204" pitchFamily="49" charset="0"/>
              </a:rPr>
              <a:t>);</a:t>
            </a:r>
          </a:p>
        </p:txBody>
      </p:sp>
      <p:sp>
        <p:nvSpPr>
          <p:cNvPr id="5" name="Rectangle 4">
            <a:extLst>
              <a:ext uri="{FF2B5EF4-FFF2-40B4-BE49-F238E27FC236}">
                <a16:creationId xmlns:a16="http://schemas.microsoft.com/office/drawing/2014/main" id="{80F4FDBE-3258-3041-A045-5DD2768B1778}"/>
              </a:ext>
            </a:extLst>
          </p:cNvPr>
          <p:cNvSpPr/>
          <p:nvPr/>
        </p:nvSpPr>
        <p:spPr>
          <a:xfrm>
            <a:off x="251309" y="1216631"/>
            <a:ext cx="7451451" cy="588366"/>
          </a:xfrm>
          <a:prstGeom prst="rect">
            <a:avLst/>
          </a:prstGeom>
          <a:solidFill>
            <a:schemeClr val="bg2"/>
          </a:solidFill>
        </p:spPr>
        <p:txBody>
          <a:bodyPr wrap="square">
            <a:spAutoFit/>
          </a:bodyPr>
          <a:lstStyle/>
          <a:p>
            <a:pPr>
              <a:lnSpc>
                <a:spcPct val="120000"/>
              </a:lnSpc>
            </a:pPr>
            <a:r>
              <a:rPr lang="en-US">
                <a:solidFill>
                  <a:srgbClr val="D4D4D4"/>
                </a:solidFill>
                <a:latin typeface="Menlo" panose="020B0609030804020204" pitchFamily="49" charset="0"/>
              </a:rPr>
              <a:t>@</a:t>
            </a:r>
            <a:r>
              <a:rPr lang="en-US">
                <a:solidFill>
                  <a:srgbClr val="4EC9B0"/>
                </a:solidFill>
                <a:latin typeface="Menlo" panose="020B0609030804020204" pitchFamily="49" charset="0"/>
              </a:rPr>
              <a:t>Query</a:t>
            </a:r>
            <a:r>
              <a:rPr lang="en-US">
                <a:solidFill>
                  <a:srgbClr val="D4D4D4"/>
                </a:solidFill>
                <a:latin typeface="Menlo" panose="020B0609030804020204" pitchFamily="49" charset="0"/>
              </a:rPr>
              <a:t>(</a:t>
            </a:r>
            <a:r>
              <a:rPr lang="en-US">
                <a:solidFill>
                  <a:srgbClr val="DCDCAA"/>
                </a:solidFill>
                <a:latin typeface="Menlo" panose="020B0609030804020204" pitchFamily="49" charset="0"/>
              </a:rPr>
              <a:t>value</a:t>
            </a:r>
            <a:r>
              <a:rPr lang="en-US">
                <a:solidFill>
                  <a:srgbClr val="D4D4D4"/>
                </a:solidFill>
                <a:latin typeface="Menlo" panose="020B0609030804020204" pitchFamily="49" charset="0"/>
              </a:rPr>
              <a:t> = </a:t>
            </a:r>
            <a:r>
              <a:rPr lang="en-US">
                <a:solidFill>
                  <a:srgbClr val="CE9178"/>
                </a:solidFill>
                <a:latin typeface="Menlo" panose="020B0609030804020204" pitchFamily="49" charset="0"/>
              </a:rPr>
              <a:t>"SELECT * FROM car WHERE id=:id"</a:t>
            </a:r>
            <a:r>
              <a:rPr lang="en-US">
                <a:solidFill>
                  <a:srgbClr val="D4D4D4"/>
                </a:solidFill>
                <a:latin typeface="Menlo" panose="020B0609030804020204" pitchFamily="49" charset="0"/>
              </a:rPr>
              <a:t>, </a:t>
            </a:r>
            <a:r>
              <a:rPr lang="en-US">
                <a:solidFill>
                  <a:srgbClr val="DCDCAA"/>
                </a:solidFill>
                <a:latin typeface="Menlo" panose="020B0609030804020204" pitchFamily="49" charset="0"/>
              </a:rPr>
              <a:t>nativeQuery</a:t>
            </a:r>
            <a:r>
              <a:rPr lang="en-US">
                <a:solidFill>
                  <a:srgbClr val="D4D4D4"/>
                </a:solidFill>
                <a:latin typeface="Menlo" panose="020B0609030804020204" pitchFamily="49" charset="0"/>
              </a:rPr>
              <a:t> = </a:t>
            </a:r>
            <a:r>
              <a:rPr lang="en-US">
                <a:solidFill>
                  <a:srgbClr val="569CD6"/>
                </a:solidFill>
                <a:latin typeface="Menlo" panose="020B0609030804020204" pitchFamily="49" charset="0"/>
              </a:rPr>
              <a:t>true</a:t>
            </a:r>
            <a:r>
              <a:rPr lang="en-US">
                <a:solidFill>
                  <a:srgbClr val="D4D4D4"/>
                </a:solidFill>
                <a:latin typeface="Menlo" panose="020B0609030804020204" pitchFamily="49" charset="0"/>
              </a:rPr>
              <a:t>)</a:t>
            </a:r>
          </a:p>
          <a:p>
            <a:pPr>
              <a:lnSpc>
                <a:spcPct val="120000"/>
              </a:lnSpc>
            </a:pPr>
            <a:r>
              <a:rPr lang="en-US">
                <a:solidFill>
                  <a:srgbClr val="4EC9B0"/>
                </a:solidFill>
                <a:latin typeface="Menlo" panose="020B0609030804020204" pitchFamily="49" charset="0"/>
              </a:rPr>
              <a:t>List</a:t>
            </a:r>
            <a:r>
              <a:rPr lang="en-US">
                <a:solidFill>
                  <a:srgbClr val="D4D4D4"/>
                </a:solidFill>
                <a:latin typeface="Menlo" panose="020B0609030804020204" pitchFamily="49" charset="0"/>
              </a:rPr>
              <a:t>&lt;</a:t>
            </a:r>
            <a:r>
              <a:rPr lang="en-US">
                <a:solidFill>
                  <a:srgbClr val="4EC9B0"/>
                </a:solidFill>
                <a:latin typeface="Menlo" panose="020B0609030804020204" pitchFamily="49" charset="0"/>
              </a:rPr>
              <a:t>Car</a:t>
            </a:r>
            <a:r>
              <a:rPr lang="en-US">
                <a:solidFill>
                  <a:srgbClr val="D4D4D4"/>
                </a:solidFill>
                <a:latin typeface="Menlo" panose="020B0609030804020204" pitchFamily="49" charset="0"/>
              </a:rPr>
              <a:t>&gt; </a:t>
            </a:r>
            <a:r>
              <a:rPr lang="en-US">
                <a:solidFill>
                  <a:srgbClr val="DCDCAA"/>
                </a:solidFill>
                <a:latin typeface="Menlo" panose="020B0609030804020204" pitchFamily="49" charset="0"/>
              </a:rPr>
              <a:t>getCarById</a:t>
            </a:r>
            <a:r>
              <a:rPr lang="en-US">
                <a:solidFill>
                  <a:srgbClr val="D4D4D4"/>
                </a:solidFill>
                <a:latin typeface="Menlo" panose="020B0609030804020204" pitchFamily="49" charset="0"/>
              </a:rPr>
              <a:t>(@</a:t>
            </a:r>
            <a:r>
              <a:rPr lang="en-US">
                <a:solidFill>
                  <a:srgbClr val="4EC9B0"/>
                </a:solidFill>
                <a:latin typeface="Menlo" panose="020B0609030804020204" pitchFamily="49" charset="0"/>
              </a:rPr>
              <a:t>Param</a:t>
            </a:r>
            <a:r>
              <a:rPr lang="en-US">
                <a:solidFill>
                  <a:srgbClr val="D4D4D4"/>
                </a:solidFill>
                <a:latin typeface="Menlo" panose="020B0609030804020204" pitchFamily="49" charset="0"/>
              </a:rPr>
              <a:t>(</a:t>
            </a:r>
            <a:r>
              <a:rPr lang="en-US">
                <a:solidFill>
                  <a:srgbClr val="CE9178"/>
                </a:solidFill>
                <a:latin typeface="Menlo" panose="020B0609030804020204" pitchFamily="49" charset="0"/>
              </a:rPr>
              <a:t>"id"</a:t>
            </a:r>
            <a:r>
              <a:rPr lang="en-US">
                <a:solidFill>
                  <a:srgbClr val="D4D4D4"/>
                </a:solidFill>
                <a:latin typeface="Menlo" panose="020B0609030804020204" pitchFamily="49" charset="0"/>
              </a:rPr>
              <a:t>) </a:t>
            </a:r>
            <a:r>
              <a:rPr lang="en-US">
                <a:solidFill>
                  <a:srgbClr val="4EC9B0"/>
                </a:solidFill>
                <a:latin typeface="Menlo" panose="020B0609030804020204" pitchFamily="49" charset="0"/>
              </a:rPr>
              <a:t>long</a:t>
            </a:r>
            <a:r>
              <a:rPr lang="en-US">
                <a:solidFill>
                  <a:srgbClr val="D4D4D4"/>
                </a:solidFill>
                <a:latin typeface="Menlo" panose="020B0609030804020204" pitchFamily="49" charset="0"/>
              </a:rPr>
              <a:t> </a:t>
            </a:r>
            <a:r>
              <a:rPr lang="en-US">
                <a:solidFill>
                  <a:srgbClr val="9CDCFE"/>
                </a:solidFill>
                <a:latin typeface="Menlo" panose="020B0609030804020204" pitchFamily="49" charset="0"/>
              </a:rPr>
              <a:t>id</a:t>
            </a:r>
            <a:r>
              <a:rPr lang="en-US">
                <a:solidFill>
                  <a:srgbClr val="D4D4D4"/>
                </a:solidFill>
                <a:latin typeface="Menlo" panose="020B0609030804020204" pitchFamily="49" charset="0"/>
              </a:rPr>
              <a:t>);</a:t>
            </a:r>
          </a:p>
        </p:txBody>
      </p:sp>
      <p:sp>
        <p:nvSpPr>
          <p:cNvPr id="6" name="TextBox 5">
            <a:extLst>
              <a:ext uri="{FF2B5EF4-FFF2-40B4-BE49-F238E27FC236}">
                <a16:creationId xmlns:a16="http://schemas.microsoft.com/office/drawing/2014/main" id="{54A5D6D3-693A-7548-A1CE-1542FDAF1975}"/>
              </a:ext>
            </a:extLst>
          </p:cNvPr>
          <p:cNvSpPr txBox="1"/>
          <p:nvPr/>
        </p:nvSpPr>
        <p:spPr>
          <a:xfrm>
            <a:off x="157446" y="841732"/>
            <a:ext cx="3328155" cy="307777"/>
          </a:xfrm>
          <a:prstGeom prst="rect">
            <a:avLst/>
          </a:prstGeom>
          <a:noFill/>
        </p:spPr>
        <p:txBody>
          <a:bodyPr wrap="none" rtlCol="0">
            <a:spAutoFit/>
          </a:bodyPr>
          <a:lstStyle/>
          <a:p>
            <a:r>
              <a:rPr lang="en-VN"/>
              <a:t>Khai báo native query trong Repository </a:t>
            </a:r>
          </a:p>
        </p:txBody>
      </p:sp>
      <p:sp>
        <p:nvSpPr>
          <p:cNvPr id="7" name="TextBox 6">
            <a:extLst>
              <a:ext uri="{FF2B5EF4-FFF2-40B4-BE49-F238E27FC236}">
                <a16:creationId xmlns:a16="http://schemas.microsoft.com/office/drawing/2014/main" id="{6DB217A8-CE90-0844-B2A0-E222CBBBAD53}"/>
              </a:ext>
            </a:extLst>
          </p:cNvPr>
          <p:cNvSpPr txBox="1"/>
          <p:nvPr/>
        </p:nvSpPr>
        <p:spPr>
          <a:xfrm>
            <a:off x="188733" y="2332426"/>
            <a:ext cx="3139001" cy="307777"/>
          </a:xfrm>
          <a:prstGeom prst="rect">
            <a:avLst/>
          </a:prstGeom>
          <a:noFill/>
        </p:spPr>
        <p:txBody>
          <a:bodyPr wrap="none" rtlCol="0">
            <a:spAutoFit/>
          </a:bodyPr>
          <a:lstStyle/>
          <a:p>
            <a:r>
              <a:rPr lang="en-VN"/>
              <a:t>Dùng EntityManager tạo native query</a:t>
            </a:r>
          </a:p>
        </p:txBody>
      </p:sp>
    </p:spTree>
    <p:extLst>
      <p:ext uri="{BB962C8B-B14F-4D97-AF65-F5344CB8AC3E}">
        <p14:creationId xmlns:p14="http://schemas.microsoft.com/office/powerpoint/2010/main" val="106150614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AEE540-9824-354B-B5AA-174ACE5A44AA}"/>
              </a:ext>
            </a:extLst>
          </p:cNvPr>
          <p:cNvSpPr>
            <a:spLocks noGrp="1"/>
          </p:cNvSpPr>
          <p:nvPr>
            <p:ph type="title"/>
          </p:nvPr>
        </p:nvSpPr>
        <p:spPr/>
        <p:txBody>
          <a:bodyPr/>
          <a:lstStyle/>
          <a:p>
            <a:r>
              <a:rPr lang="en-VN" sz="1800"/>
              <a:t>Ưu và nhược điểm khi dùng Native Query mà không dùng JPQL</a:t>
            </a:r>
          </a:p>
        </p:txBody>
      </p:sp>
      <p:sp>
        <p:nvSpPr>
          <p:cNvPr id="3" name="Text Placeholder 2">
            <a:extLst>
              <a:ext uri="{FF2B5EF4-FFF2-40B4-BE49-F238E27FC236}">
                <a16:creationId xmlns:a16="http://schemas.microsoft.com/office/drawing/2014/main" id="{DB48A4FF-D684-1641-B0D9-CFC3A35DCB05}"/>
              </a:ext>
            </a:extLst>
          </p:cNvPr>
          <p:cNvSpPr>
            <a:spLocks noGrp="1"/>
          </p:cNvSpPr>
          <p:nvPr>
            <p:ph type="body" idx="1"/>
          </p:nvPr>
        </p:nvSpPr>
        <p:spPr/>
        <p:txBody>
          <a:bodyPr/>
          <a:lstStyle/>
          <a:p>
            <a:r>
              <a:rPr lang="en-VN"/>
              <a:t>Dùng các công cụ D</a:t>
            </a:r>
            <a:r>
              <a:rPr lang="en-US"/>
              <a:t>b</a:t>
            </a:r>
            <a:r>
              <a:rPr lang="en-VN"/>
              <a:t>eaver, MySQL WorkBench….viết câu lệnh native SQL chạy thử thành công rồi dùng trực tiếp trong code</a:t>
            </a:r>
          </a:p>
          <a:p>
            <a:r>
              <a:rPr lang="en-VN"/>
              <a:t>Nếu đã thạo SQL từ trước thì việc viết native query đôi khi dễ hơn JPQL</a:t>
            </a:r>
          </a:p>
          <a:p>
            <a:r>
              <a:rPr lang="en-VN"/>
              <a:t>Việc trả về dữ liệu hoặc ép kiểu từ native query cần khai báo trước cấu trúc dữ liệu phù hợp.</a:t>
            </a:r>
          </a:p>
          <a:p>
            <a:endParaRPr lang="en-VN"/>
          </a:p>
        </p:txBody>
      </p:sp>
    </p:spTree>
    <p:extLst>
      <p:ext uri="{BB962C8B-B14F-4D97-AF65-F5344CB8AC3E}">
        <p14:creationId xmlns:p14="http://schemas.microsoft.com/office/powerpoint/2010/main" val="394832743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278D6C-B895-B34F-86C4-A7D93816FCAB}"/>
              </a:ext>
            </a:extLst>
          </p:cNvPr>
          <p:cNvSpPr>
            <a:spLocks noGrp="1"/>
          </p:cNvSpPr>
          <p:nvPr>
            <p:ph type="title"/>
          </p:nvPr>
        </p:nvSpPr>
        <p:spPr/>
        <p:txBody>
          <a:bodyPr/>
          <a:lstStyle/>
          <a:p>
            <a:r>
              <a:rPr lang="en-VN"/>
              <a:t>Derived Query</a:t>
            </a:r>
          </a:p>
        </p:txBody>
      </p:sp>
    </p:spTree>
    <p:extLst>
      <p:ext uri="{BB962C8B-B14F-4D97-AF65-F5344CB8AC3E}">
        <p14:creationId xmlns:p14="http://schemas.microsoft.com/office/powerpoint/2010/main" val="355958200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712A81-4AF5-EE40-9FFF-F78127348B04}"/>
              </a:ext>
            </a:extLst>
          </p:cNvPr>
          <p:cNvSpPr>
            <a:spLocks noGrp="1"/>
          </p:cNvSpPr>
          <p:nvPr>
            <p:ph type="title"/>
          </p:nvPr>
        </p:nvSpPr>
        <p:spPr/>
        <p:txBody>
          <a:bodyPr/>
          <a:lstStyle/>
          <a:p>
            <a:r>
              <a:rPr lang="en-VN"/>
              <a:t>Derived Query là gì?</a:t>
            </a:r>
          </a:p>
        </p:txBody>
      </p:sp>
      <p:sp>
        <p:nvSpPr>
          <p:cNvPr id="3" name="Text Placeholder 2">
            <a:extLst>
              <a:ext uri="{FF2B5EF4-FFF2-40B4-BE49-F238E27FC236}">
                <a16:creationId xmlns:a16="http://schemas.microsoft.com/office/drawing/2014/main" id="{6D4BE420-F6D0-5D44-8051-1EA4E1602937}"/>
              </a:ext>
            </a:extLst>
          </p:cNvPr>
          <p:cNvSpPr>
            <a:spLocks noGrp="1"/>
          </p:cNvSpPr>
          <p:nvPr>
            <p:ph type="body" idx="1"/>
          </p:nvPr>
        </p:nvSpPr>
        <p:spPr>
          <a:xfrm>
            <a:off x="130629" y="598501"/>
            <a:ext cx="8824685" cy="1921862"/>
          </a:xfrm>
        </p:spPr>
        <p:txBody>
          <a:bodyPr/>
          <a:lstStyle/>
          <a:p>
            <a:pPr>
              <a:spcBef>
                <a:spcPts val="400"/>
              </a:spcBef>
              <a:spcAft>
                <a:spcPts val="400"/>
              </a:spcAft>
            </a:pPr>
            <a:r>
              <a:rPr lang="en-VN" sz="1600"/>
              <a:t>Derived Query là cách đặt tên phương thức trong khai báo repository để JPA sinh ra câu lệnh SQL. Luôn gắn vào 1 Repository cụ thể</a:t>
            </a:r>
          </a:p>
          <a:p>
            <a:pPr>
              <a:spcBef>
                <a:spcPts val="400"/>
              </a:spcBef>
              <a:spcAft>
                <a:spcPts val="400"/>
              </a:spcAft>
            </a:pPr>
            <a:r>
              <a:rPr lang="en-VN" sz="1600"/>
              <a:t>Tên phương thức derived query gồm 2 phần: động từ  và tham số trường</a:t>
            </a:r>
          </a:p>
          <a:p>
            <a:pPr>
              <a:spcBef>
                <a:spcPts val="400"/>
              </a:spcBef>
              <a:spcAft>
                <a:spcPts val="400"/>
              </a:spcAft>
            </a:pPr>
            <a:r>
              <a:rPr lang="en-VN" sz="1600"/>
              <a:t>Tiện khi truy vấn một bảng</a:t>
            </a:r>
          </a:p>
          <a:p>
            <a:pPr>
              <a:spcBef>
                <a:spcPts val="400"/>
              </a:spcBef>
              <a:spcAft>
                <a:spcPts val="400"/>
              </a:spcAft>
            </a:pPr>
            <a:r>
              <a:rPr lang="en-VN" sz="1600"/>
              <a:t>Không hỗ trợ các lệnh Group By hay Join</a:t>
            </a:r>
          </a:p>
        </p:txBody>
      </p:sp>
      <p:sp>
        <p:nvSpPr>
          <p:cNvPr id="4" name="Rectangle 3">
            <a:extLst>
              <a:ext uri="{FF2B5EF4-FFF2-40B4-BE49-F238E27FC236}">
                <a16:creationId xmlns:a16="http://schemas.microsoft.com/office/drawing/2014/main" id="{7F100597-5D67-1A44-949D-1492C3582D75}"/>
              </a:ext>
            </a:extLst>
          </p:cNvPr>
          <p:cNvSpPr/>
          <p:nvPr/>
        </p:nvSpPr>
        <p:spPr>
          <a:xfrm>
            <a:off x="581637" y="2604825"/>
            <a:ext cx="1556747" cy="24182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200000"/>
              </a:lnSpc>
            </a:pPr>
            <a:r>
              <a:rPr lang="en-US" sz="2000"/>
              <a:t>findBy</a:t>
            </a:r>
            <a:br>
              <a:rPr lang="en-US" sz="2000"/>
            </a:br>
            <a:r>
              <a:rPr lang="en-US" sz="2000"/>
              <a:t>existsBy</a:t>
            </a:r>
          </a:p>
          <a:p>
            <a:pPr>
              <a:lnSpc>
                <a:spcPct val="200000"/>
              </a:lnSpc>
            </a:pPr>
            <a:r>
              <a:rPr lang="en-US" sz="2000"/>
              <a:t>countBy</a:t>
            </a:r>
          </a:p>
          <a:p>
            <a:pPr>
              <a:lnSpc>
                <a:spcPct val="200000"/>
              </a:lnSpc>
            </a:pPr>
            <a:r>
              <a:rPr lang="en-US" sz="2000"/>
              <a:t>deleteBy</a:t>
            </a:r>
            <a:endParaRPr lang="en-VN"/>
          </a:p>
        </p:txBody>
      </p:sp>
      <p:sp>
        <p:nvSpPr>
          <p:cNvPr id="5" name="Rectangle 4">
            <a:extLst>
              <a:ext uri="{FF2B5EF4-FFF2-40B4-BE49-F238E27FC236}">
                <a16:creationId xmlns:a16="http://schemas.microsoft.com/office/drawing/2014/main" id="{61BE0B52-AAF9-1E4C-BDB9-257EDF6972A1}"/>
              </a:ext>
            </a:extLst>
          </p:cNvPr>
          <p:cNvSpPr/>
          <p:nvPr/>
        </p:nvSpPr>
        <p:spPr>
          <a:xfrm>
            <a:off x="2939429" y="2628756"/>
            <a:ext cx="4813761" cy="24182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200000"/>
              </a:lnSpc>
            </a:pPr>
            <a:r>
              <a:rPr lang="en-VN" sz="1600"/>
              <a:t>Id(Long id)</a:t>
            </a:r>
          </a:p>
          <a:p>
            <a:pPr>
              <a:lnSpc>
                <a:spcPct val="200000"/>
              </a:lnSpc>
            </a:pPr>
            <a:r>
              <a:rPr lang="en-VN" sz="1600"/>
              <a:t>Fullname</a:t>
            </a:r>
            <a:r>
              <a:rPr lang="en-VN" sz="1600">
                <a:solidFill>
                  <a:srgbClr val="FFFF00"/>
                </a:solidFill>
              </a:rPr>
              <a:t>Like</a:t>
            </a:r>
            <a:r>
              <a:rPr lang="en-VN" sz="1600"/>
              <a:t>(String fullName)</a:t>
            </a:r>
          </a:p>
          <a:p>
            <a:pPr>
              <a:lnSpc>
                <a:spcPct val="200000"/>
              </a:lnSpc>
            </a:pPr>
            <a:r>
              <a:rPr lang="en-VN" sz="1600"/>
              <a:t>FullName</a:t>
            </a:r>
            <a:r>
              <a:rPr lang="en-VN" sz="1600">
                <a:solidFill>
                  <a:srgbClr val="FFFF00"/>
                </a:solidFill>
              </a:rPr>
              <a:t>ContainingIgnoreCase</a:t>
            </a:r>
            <a:r>
              <a:rPr lang="en-VN" sz="1600"/>
              <a:t>(String fullName)</a:t>
            </a:r>
          </a:p>
          <a:p>
            <a:pPr>
              <a:lnSpc>
                <a:spcPct val="200000"/>
              </a:lnSpc>
            </a:pPr>
            <a:r>
              <a:rPr lang="en-VN" sz="1600"/>
              <a:t>Job</a:t>
            </a:r>
            <a:r>
              <a:rPr lang="en-VN" sz="1600">
                <a:solidFill>
                  <a:srgbClr val="FFFF00"/>
                </a:solidFill>
              </a:rPr>
              <a:t>And</a:t>
            </a:r>
            <a:r>
              <a:rPr lang="en-VN" sz="1600"/>
              <a:t>City(String job, String city)</a:t>
            </a:r>
          </a:p>
          <a:p>
            <a:pPr>
              <a:lnSpc>
                <a:spcPct val="200000"/>
              </a:lnSpc>
            </a:pPr>
            <a:r>
              <a:rPr lang="en-US" sz="1600">
                <a:solidFill>
                  <a:srgbClr val="FFFF00"/>
                </a:solidFill>
              </a:rPr>
              <a:t>Top</a:t>
            </a:r>
            <a:r>
              <a:rPr lang="en-US" sz="1600"/>
              <a:t>5</a:t>
            </a:r>
            <a:r>
              <a:rPr lang="en-US" sz="1600">
                <a:solidFill>
                  <a:srgbClr val="FFFF00"/>
                </a:solidFill>
              </a:rPr>
              <a:t>ByOrderBy</a:t>
            </a:r>
            <a:r>
              <a:rPr lang="en-US" sz="1600"/>
              <a:t>Salary</a:t>
            </a:r>
            <a:r>
              <a:rPr lang="en-US" sz="1600">
                <a:solidFill>
                  <a:srgbClr val="FFFF00"/>
                </a:solidFill>
              </a:rPr>
              <a:t>Desc</a:t>
            </a:r>
            <a:r>
              <a:rPr lang="en-US" sz="1600"/>
              <a:t>()</a:t>
            </a:r>
          </a:p>
        </p:txBody>
      </p:sp>
      <p:sp>
        <p:nvSpPr>
          <p:cNvPr id="6" name="Plus 5">
            <a:extLst>
              <a:ext uri="{FF2B5EF4-FFF2-40B4-BE49-F238E27FC236}">
                <a16:creationId xmlns:a16="http://schemas.microsoft.com/office/drawing/2014/main" id="{8DC02944-C9C3-9340-87F7-3856DBD79D80}"/>
              </a:ext>
            </a:extLst>
          </p:cNvPr>
          <p:cNvSpPr/>
          <p:nvPr/>
        </p:nvSpPr>
        <p:spPr>
          <a:xfrm>
            <a:off x="2273395" y="3594922"/>
            <a:ext cx="513878" cy="513878"/>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Tree>
    <p:extLst>
      <p:ext uri="{BB962C8B-B14F-4D97-AF65-F5344CB8AC3E}">
        <p14:creationId xmlns:p14="http://schemas.microsoft.com/office/powerpoint/2010/main" val="230403559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C8B7C34-8FCC-6F4A-B58B-34201D13134F}"/>
              </a:ext>
            </a:extLst>
          </p:cNvPr>
          <p:cNvSpPr/>
          <p:nvPr/>
        </p:nvSpPr>
        <p:spPr>
          <a:xfrm>
            <a:off x="184417" y="613928"/>
            <a:ext cx="8959583" cy="4267066"/>
          </a:xfrm>
          <a:prstGeom prst="rect">
            <a:avLst/>
          </a:prstGeom>
          <a:solidFill>
            <a:schemeClr val="bg2"/>
          </a:solidFill>
        </p:spPr>
        <p:txBody>
          <a:bodyPr wrap="square">
            <a:spAutoFit/>
          </a:bodyPr>
          <a:lstStyle/>
          <a:p>
            <a:pPr>
              <a:lnSpc>
                <a:spcPct val="130000"/>
              </a:lnSpc>
            </a:pPr>
            <a:r>
              <a:rPr lang="vi-VN">
                <a:solidFill>
                  <a:srgbClr val="569CD6"/>
                </a:solidFill>
                <a:latin typeface="Menlo" panose="020B0609030804020204" pitchFamily="49" charset="0"/>
              </a:rPr>
              <a:t>public</a:t>
            </a:r>
            <a:r>
              <a:rPr lang="vi-VN">
                <a:solidFill>
                  <a:srgbClr val="D4D4D4"/>
                </a:solidFill>
                <a:latin typeface="Menlo" panose="020B0609030804020204" pitchFamily="49" charset="0"/>
              </a:rPr>
              <a:t> </a:t>
            </a:r>
            <a:r>
              <a:rPr lang="vi-VN">
                <a:solidFill>
                  <a:srgbClr val="569CD6"/>
                </a:solidFill>
                <a:latin typeface="Menlo" panose="020B0609030804020204" pitchFamily="49" charset="0"/>
              </a:rPr>
              <a:t>interface</a:t>
            </a:r>
            <a:r>
              <a:rPr lang="vi-VN">
                <a:solidFill>
                  <a:srgbClr val="D4D4D4"/>
                </a:solidFill>
                <a:latin typeface="Menlo" panose="020B0609030804020204" pitchFamily="49" charset="0"/>
              </a:rPr>
              <a:t> </a:t>
            </a:r>
            <a:r>
              <a:rPr lang="vi-VN">
                <a:solidFill>
                  <a:srgbClr val="4EC9B0"/>
                </a:solidFill>
                <a:latin typeface="Menlo" panose="020B0609030804020204" pitchFamily="49" charset="0"/>
              </a:rPr>
              <a:t>PersonRepository</a:t>
            </a:r>
            <a:r>
              <a:rPr lang="vi-VN">
                <a:solidFill>
                  <a:srgbClr val="D4D4D4"/>
                </a:solidFill>
                <a:latin typeface="Menlo" panose="020B0609030804020204" pitchFamily="49" charset="0"/>
              </a:rPr>
              <a:t> </a:t>
            </a:r>
            <a:r>
              <a:rPr lang="vi-VN">
                <a:solidFill>
                  <a:srgbClr val="569CD6"/>
                </a:solidFill>
                <a:latin typeface="Menlo" panose="020B0609030804020204" pitchFamily="49" charset="0"/>
              </a:rPr>
              <a:t>extends</a:t>
            </a:r>
            <a:r>
              <a:rPr lang="vi-VN">
                <a:solidFill>
                  <a:srgbClr val="D4D4D4"/>
                </a:solidFill>
                <a:latin typeface="Menlo" panose="020B0609030804020204" pitchFamily="49" charset="0"/>
              </a:rPr>
              <a:t> </a:t>
            </a:r>
            <a:r>
              <a:rPr lang="vi-VN">
                <a:solidFill>
                  <a:srgbClr val="4EC9B0"/>
                </a:solidFill>
                <a:latin typeface="Menlo" panose="020B0609030804020204" pitchFamily="49" charset="0"/>
              </a:rPr>
              <a:t>JpaRepository</a:t>
            </a:r>
            <a:r>
              <a:rPr lang="vi-VN">
                <a:solidFill>
                  <a:srgbClr val="D4D4D4"/>
                </a:solidFill>
                <a:latin typeface="Menlo" panose="020B0609030804020204" pitchFamily="49" charset="0"/>
              </a:rPr>
              <a:t>&lt;</a:t>
            </a:r>
            <a:r>
              <a:rPr lang="vi-VN">
                <a:solidFill>
                  <a:srgbClr val="4EC9B0"/>
                </a:solidFill>
                <a:latin typeface="Menlo" panose="020B0609030804020204" pitchFamily="49" charset="0"/>
              </a:rPr>
              <a:t>Person</a:t>
            </a:r>
            <a:r>
              <a:rPr lang="vi-VN">
                <a:solidFill>
                  <a:srgbClr val="D4D4D4"/>
                </a:solidFill>
                <a:latin typeface="Menlo" panose="020B0609030804020204" pitchFamily="49" charset="0"/>
              </a:rPr>
              <a:t>, </a:t>
            </a:r>
            <a:r>
              <a:rPr lang="vi-VN">
                <a:solidFill>
                  <a:srgbClr val="4EC9B0"/>
                </a:solidFill>
                <a:latin typeface="Menlo" panose="020B0609030804020204" pitchFamily="49" charset="0"/>
              </a:rPr>
              <a:t>Long</a:t>
            </a:r>
            <a:r>
              <a:rPr lang="vi-VN">
                <a:solidFill>
                  <a:srgbClr val="D4D4D4"/>
                </a:solidFill>
                <a:latin typeface="Menlo" panose="020B0609030804020204" pitchFamily="49" charset="0"/>
              </a:rPr>
              <a:t>&gt;{</a:t>
            </a:r>
          </a:p>
          <a:p>
            <a:pPr>
              <a:lnSpc>
                <a:spcPct val="130000"/>
              </a:lnSpc>
            </a:pPr>
            <a:r>
              <a:rPr lang="vi-VN">
                <a:solidFill>
                  <a:srgbClr val="4EC9B0"/>
                </a:solidFill>
                <a:latin typeface="Menlo" panose="020B0609030804020204" pitchFamily="49" charset="0"/>
              </a:rPr>
              <a:t>  Optional</a:t>
            </a:r>
            <a:r>
              <a:rPr lang="vi-VN">
                <a:solidFill>
                  <a:srgbClr val="D4D4D4"/>
                </a:solidFill>
                <a:latin typeface="Menlo" panose="020B0609030804020204" pitchFamily="49" charset="0"/>
              </a:rPr>
              <a:t>&lt;</a:t>
            </a:r>
            <a:r>
              <a:rPr lang="vi-VN">
                <a:solidFill>
                  <a:srgbClr val="4EC9B0"/>
                </a:solidFill>
                <a:latin typeface="Menlo" panose="020B0609030804020204" pitchFamily="49" charset="0"/>
              </a:rPr>
              <a:t>Person</a:t>
            </a:r>
            <a:r>
              <a:rPr lang="vi-VN">
                <a:solidFill>
                  <a:srgbClr val="D4D4D4"/>
                </a:solidFill>
                <a:latin typeface="Menlo" panose="020B0609030804020204" pitchFamily="49" charset="0"/>
              </a:rPr>
              <a:t>&gt; </a:t>
            </a:r>
            <a:r>
              <a:rPr lang="vi-VN">
                <a:solidFill>
                  <a:srgbClr val="DCDCAA"/>
                </a:solidFill>
                <a:latin typeface="Menlo" panose="020B0609030804020204" pitchFamily="49" charset="0"/>
              </a:rPr>
              <a:t>findById</a:t>
            </a:r>
            <a:r>
              <a:rPr lang="vi-VN">
                <a:solidFill>
                  <a:srgbClr val="D4D4D4"/>
                </a:solidFill>
                <a:latin typeface="Menlo" panose="020B0609030804020204" pitchFamily="49" charset="0"/>
              </a:rPr>
              <a:t>(</a:t>
            </a:r>
            <a:r>
              <a:rPr lang="vi-VN">
                <a:solidFill>
                  <a:srgbClr val="4EC9B0"/>
                </a:solidFill>
                <a:latin typeface="Menlo" panose="020B0609030804020204" pitchFamily="49" charset="0"/>
              </a:rPr>
              <a:t>Long</a:t>
            </a:r>
            <a:r>
              <a:rPr lang="vi-VN">
                <a:solidFill>
                  <a:srgbClr val="D4D4D4"/>
                </a:solidFill>
                <a:latin typeface="Menlo" panose="020B0609030804020204" pitchFamily="49" charset="0"/>
              </a:rPr>
              <a:t> </a:t>
            </a:r>
            <a:r>
              <a:rPr lang="vi-VN">
                <a:solidFill>
                  <a:srgbClr val="9CDCFE"/>
                </a:solidFill>
                <a:latin typeface="Menlo" panose="020B0609030804020204" pitchFamily="49" charset="0"/>
              </a:rPr>
              <a:t>id</a:t>
            </a:r>
            <a:r>
              <a:rPr lang="vi-VN">
                <a:solidFill>
                  <a:srgbClr val="D4D4D4"/>
                </a:solidFill>
                <a:latin typeface="Menlo" panose="020B0609030804020204" pitchFamily="49" charset="0"/>
              </a:rPr>
              <a:t>);</a:t>
            </a:r>
          </a:p>
          <a:p>
            <a:pPr>
              <a:lnSpc>
                <a:spcPct val="130000"/>
              </a:lnSpc>
            </a:pPr>
            <a:r>
              <a:rPr lang="vi-VN">
                <a:solidFill>
                  <a:srgbClr val="D4D4D4"/>
                </a:solidFill>
                <a:latin typeface="Menlo" panose="020B0609030804020204" pitchFamily="49" charset="0"/>
              </a:rPr>
              <a:t>  </a:t>
            </a:r>
            <a:r>
              <a:rPr lang="vi-VN">
                <a:solidFill>
                  <a:srgbClr val="4EC9B0"/>
                </a:solidFill>
                <a:latin typeface="Menlo" panose="020B0609030804020204" pitchFamily="49" charset="0"/>
              </a:rPr>
              <a:t>List</a:t>
            </a:r>
            <a:r>
              <a:rPr lang="vi-VN">
                <a:solidFill>
                  <a:srgbClr val="D4D4D4"/>
                </a:solidFill>
                <a:latin typeface="Menlo" panose="020B0609030804020204" pitchFamily="49" charset="0"/>
              </a:rPr>
              <a:t>&lt;</a:t>
            </a:r>
            <a:r>
              <a:rPr lang="vi-VN">
                <a:solidFill>
                  <a:srgbClr val="4EC9B0"/>
                </a:solidFill>
                <a:latin typeface="Menlo" panose="020B0609030804020204" pitchFamily="49" charset="0"/>
              </a:rPr>
              <a:t>Person</a:t>
            </a:r>
            <a:r>
              <a:rPr lang="vi-VN">
                <a:solidFill>
                  <a:srgbClr val="D4D4D4"/>
                </a:solidFill>
                <a:latin typeface="Menlo" panose="020B0609030804020204" pitchFamily="49" charset="0"/>
              </a:rPr>
              <a:t>&gt; </a:t>
            </a:r>
            <a:r>
              <a:rPr lang="vi-VN">
                <a:solidFill>
                  <a:srgbClr val="DCDCAA"/>
                </a:solidFill>
                <a:latin typeface="Menlo" panose="020B0609030804020204" pitchFamily="49" charset="0"/>
              </a:rPr>
              <a:t>findByFullnameContainingIgnoreCase</a:t>
            </a:r>
            <a:r>
              <a:rPr lang="vi-VN">
                <a:solidFill>
                  <a:srgbClr val="D4D4D4"/>
                </a:solidFill>
                <a:latin typeface="Menlo" panose="020B0609030804020204" pitchFamily="49" charset="0"/>
              </a:rPr>
              <a:t>(</a:t>
            </a:r>
            <a:r>
              <a:rPr lang="vi-VN">
                <a:solidFill>
                  <a:srgbClr val="4EC9B0"/>
                </a:solidFill>
                <a:latin typeface="Menlo" panose="020B0609030804020204" pitchFamily="49" charset="0"/>
              </a:rPr>
              <a:t>String</a:t>
            </a:r>
            <a:r>
              <a:rPr lang="vi-VN">
                <a:solidFill>
                  <a:srgbClr val="D4D4D4"/>
                </a:solidFill>
                <a:latin typeface="Menlo" panose="020B0609030804020204" pitchFamily="49" charset="0"/>
              </a:rPr>
              <a:t> </a:t>
            </a:r>
            <a:r>
              <a:rPr lang="vi-VN">
                <a:solidFill>
                  <a:srgbClr val="9CDCFE"/>
                </a:solidFill>
                <a:latin typeface="Menlo" panose="020B0609030804020204" pitchFamily="49" charset="0"/>
              </a:rPr>
              <a:t>fullName</a:t>
            </a:r>
            <a:r>
              <a:rPr lang="vi-VN">
                <a:solidFill>
                  <a:srgbClr val="D4D4D4"/>
                </a:solidFill>
                <a:latin typeface="Menlo" panose="020B0609030804020204" pitchFamily="49" charset="0"/>
              </a:rPr>
              <a:t>);</a:t>
            </a:r>
          </a:p>
          <a:p>
            <a:pPr>
              <a:lnSpc>
                <a:spcPct val="130000"/>
              </a:lnSpc>
            </a:pPr>
            <a:r>
              <a:rPr lang="vi-VN">
                <a:solidFill>
                  <a:srgbClr val="D4D4D4"/>
                </a:solidFill>
                <a:latin typeface="Menlo" panose="020B0609030804020204" pitchFamily="49" charset="0"/>
              </a:rPr>
              <a:t>  </a:t>
            </a:r>
            <a:r>
              <a:rPr lang="vi-VN">
                <a:solidFill>
                  <a:srgbClr val="4EC9B0"/>
                </a:solidFill>
                <a:latin typeface="Menlo" panose="020B0609030804020204" pitchFamily="49" charset="0"/>
              </a:rPr>
              <a:t>List</a:t>
            </a:r>
            <a:r>
              <a:rPr lang="vi-VN">
                <a:solidFill>
                  <a:srgbClr val="D4D4D4"/>
                </a:solidFill>
                <a:latin typeface="Menlo" panose="020B0609030804020204" pitchFamily="49" charset="0"/>
              </a:rPr>
              <a:t>&lt;</a:t>
            </a:r>
            <a:r>
              <a:rPr lang="vi-VN">
                <a:solidFill>
                  <a:srgbClr val="4EC9B0"/>
                </a:solidFill>
                <a:latin typeface="Menlo" panose="020B0609030804020204" pitchFamily="49" charset="0"/>
              </a:rPr>
              <a:t>Person</a:t>
            </a:r>
            <a:r>
              <a:rPr lang="vi-VN">
                <a:solidFill>
                  <a:srgbClr val="D4D4D4"/>
                </a:solidFill>
                <a:latin typeface="Menlo" panose="020B0609030804020204" pitchFamily="49" charset="0"/>
              </a:rPr>
              <a:t>&gt; </a:t>
            </a:r>
            <a:r>
              <a:rPr lang="vi-VN">
                <a:solidFill>
                  <a:srgbClr val="DCDCAA"/>
                </a:solidFill>
                <a:latin typeface="Menlo" panose="020B0609030804020204" pitchFamily="49" charset="0"/>
              </a:rPr>
              <a:t>findByFullnameContainingIgnoreCaseAndCity</a:t>
            </a:r>
            <a:r>
              <a:rPr lang="vi-VN">
                <a:solidFill>
                  <a:srgbClr val="D4D4D4"/>
                </a:solidFill>
                <a:latin typeface="Menlo" panose="020B0609030804020204" pitchFamily="49" charset="0"/>
              </a:rPr>
              <a:t>(</a:t>
            </a:r>
            <a:r>
              <a:rPr lang="vi-VN">
                <a:solidFill>
                  <a:srgbClr val="4EC9B0"/>
                </a:solidFill>
                <a:latin typeface="Menlo" panose="020B0609030804020204" pitchFamily="49" charset="0"/>
              </a:rPr>
              <a:t>String</a:t>
            </a:r>
            <a:r>
              <a:rPr lang="vi-VN">
                <a:solidFill>
                  <a:srgbClr val="D4D4D4"/>
                </a:solidFill>
                <a:latin typeface="Menlo" panose="020B0609030804020204" pitchFamily="49" charset="0"/>
              </a:rPr>
              <a:t> </a:t>
            </a:r>
            <a:r>
              <a:rPr lang="vi-VN">
                <a:solidFill>
                  <a:srgbClr val="9CDCFE"/>
                </a:solidFill>
                <a:latin typeface="Menlo" panose="020B0609030804020204" pitchFamily="49" charset="0"/>
              </a:rPr>
              <a:t>fullName</a:t>
            </a:r>
            <a:r>
              <a:rPr lang="vi-VN">
                <a:solidFill>
                  <a:srgbClr val="D4D4D4"/>
                </a:solidFill>
                <a:latin typeface="Menlo" panose="020B0609030804020204" pitchFamily="49" charset="0"/>
              </a:rPr>
              <a:t>, </a:t>
            </a:r>
            <a:r>
              <a:rPr lang="vi-VN">
                <a:solidFill>
                  <a:srgbClr val="4EC9B0"/>
                </a:solidFill>
                <a:latin typeface="Menlo" panose="020B0609030804020204" pitchFamily="49" charset="0"/>
              </a:rPr>
              <a:t>String</a:t>
            </a:r>
            <a:r>
              <a:rPr lang="vi-VN">
                <a:solidFill>
                  <a:srgbClr val="D4D4D4"/>
                </a:solidFill>
                <a:latin typeface="Menlo" panose="020B0609030804020204" pitchFamily="49" charset="0"/>
              </a:rPr>
              <a:t>. </a:t>
            </a:r>
            <a:r>
              <a:rPr lang="vi-VN">
                <a:solidFill>
                  <a:srgbClr val="9CDCFE"/>
                </a:solidFill>
                <a:latin typeface="Menlo" panose="020B0609030804020204" pitchFamily="49" charset="0"/>
              </a:rPr>
              <a:t>city</a:t>
            </a:r>
            <a:r>
              <a:rPr lang="vi-VN">
                <a:solidFill>
                  <a:srgbClr val="D4D4D4"/>
                </a:solidFill>
                <a:latin typeface="Menlo" panose="020B0609030804020204" pitchFamily="49" charset="0"/>
              </a:rPr>
              <a:t>);</a:t>
            </a:r>
          </a:p>
          <a:p>
            <a:pPr>
              <a:lnSpc>
                <a:spcPct val="130000"/>
              </a:lnSpc>
            </a:pPr>
            <a:r>
              <a:rPr lang="vi-VN">
                <a:solidFill>
                  <a:srgbClr val="4EC9B0"/>
                </a:solidFill>
                <a:latin typeface="Menlo" panose="020B0609030804020204" pitchFamily="49" charset="0"/>
              </a:rPr>
              <a:t>  List</a:t>
            </a:r>
            <a:r>
              <a:rPr lang="vi-VN">
                <a:solidFill>
                  <a:srgbClr val="D4D4D4"/>
                </a:solidFill>
                <a:latin typeface="Menlo" panose="020B0609030804020204" pitchFamily="49" charset="0"/>
              </a:rPr>
              <a:t>&lt;</a:t>
            </a:r>
            <a:r>
              <a:rPr lang="vi-VN">
                <a:solidFill>
                  <a:srgbClr val="4EC9B0"/>
                </a:solidFill>
                <a:latin typeface="Menlo" panose="020B0609030804020204" pitchFamily="49" charset="0"/>
              </a:rPr>
              <a:t>Person</a:t>
            </a:r>
            <a:r>
              <a:rPr lang="vi-VN">
                <a:solidFill>
                  <a:srgbClr val="D4D4D4"/>
                </a:solidFill>
                <a:latin typeface="Menlo" panose="020B0609030804020204" pitchFamily="49" charset="0"/>
              </a:rPr>
              <a:t>&gt; </a:t>
            </a:r>
            <a:r>
              <a:rPr lang="vi-VN">
                <a:solidFill>
                  <a:srgbClr val="DCDCAA"/>
                </a:solidFill>
                <a:latin typeface="Menlo" panose="020B0609030804020204" pitchFamily="49" charset="0"/>
              </a:rPr>
              <a:t>findBySalaryBetweenOrderBySalaryAsc</a:t>
            </a:r>
            <a:r>
              <a:rPr lang="vi-VN">
                <a:solidFill>
                  <a:srgbClr val="D4D4D4"/>
                </a:solidFill>
                <a:latin typeface="Menlo" panose="020B0609030804020204" pitchFamily="49" charset="0"/>
              </a:rPr>
              <a:t>(</a:t>
            </a:r>
            <a:r>
              <a:rPr lang="vi-VN">
                <a:solidFill>
                  <a:srgbClr val="4EC9B0"/>
                </a:solidFill>
                <a:latin typeface="Menlo" panose="020B0609030804020204" pitchFamily="49" charset="0"/>
              </a:rPr>
              <a:t>int</a:t>
            </a:r>
            <a:r>
              <a:rPr lang="vi-VN">
                <a:solidFill>
                  <a:srgbClr val="D4D4D4"/>
                </a:solidFill>
                <a:latin typeface="Menlo" panose="020B0609030804020204" pitchFamily="49" charset="0"/>
              </a:rPr>
              <a:t> </a:t>
            </a:r>
            <a:r>
              <a:rPr lang="vi-VN">
                <a:solidFill>
                  <a:srgbClr val="9CDCFE"/>
                </a:solidFill>
                <a:latin typeface="Menlo" panose="020B0609030804020204" pitchFamily="49" charset="0"/>
              </a:rPr>
              <a:t>from</a:t>
            </a:r>
            <a:r>
              <a:rPr lang="vi-VN">
                <a:solidFill>
                  <a:srgbClr val="D4D4D4"/>
                </a:solidFill>
                <a:latin typeface="Menlo" panose="020B0609030804020204" pitchFamily="49" charset="0"/>
              </a:rPr>
              <a:t>, </a:t>
            </a:r>
            <a:r>
              <a:rPr lang="vi-VN">
                <a:solidFill>
                  <a:srgbClr val="4EC9B0"/>
                </a:solidFill>
                <a:latin typeface="Menlo" panose="020B0609030804020204" pitchFamily="49" charset="0"/>
              </a:rPr>
              <a:t>int</a:t>
            </a:r>
            <a:r>
              <a:rPr lang="vi-VN">
                <a:solidFill>
                  <a:srgbClr val="D4D4D4"/>
                </a:solidFill>
                <a:latin typeface="Menlo" panose="020B0609030804020204" pitchFamily="49" charset="0"/>
              </a:rPr>
              <a:t> </a:t>
            </a:r>
            <a:r>
              <a:rPr lang="vi-VN">
                <a:solidFill>
                  <a:srgbClr val="9CDCFE"/>
                </a:solidFill>
                <a:latin typeface="Menlo" panose="020B0609030804020204" pitchFamily="49" charset="0"/>
              </a:rPr>
              <a:t>to</a:t>
            </a:r>
            <a:r>
              <a:rPr lang="vi-VN">
                <a:solidFill>
                  <a:srgbClr val="D4D4D4"/>
                </a:solidFill>
                <a:latin typeface="Menlo" panose="020B0609030804020204" pitchFamily="49" charset="0"/>
              </a:rPr>
              <a:t> );</a:t>
            </a:r>
          </a:p>
          <a:p>
            <a:pPr>
              <a:lnSpc>
                <a:spcPct val="130000"/>
              </a:lnSpc>
            </a:pPr>
            <a:r>
              <a:rPr lang="vi-VN">
                <a:solidFill>
                  <a:srgbClr val="4EC9B0"/>
                </a:solidFill>
                <a:latin typeface="Menlo" panose="020B0609030804020204" pitchFamily="49" charset="0"/>
              </a:rPr>
              <a:t>  List</a:t>
            </a:r>
            <a:r>
              <a:rPr lang="vi-VN">
                <a:solidFill>
                  <a:srgbClr val="D4D4D4"/>
                </a:solidFill>
                <a:latin typeface="Menlo" panose="020B0609030804020204" pitchFamily="49" charset="0"/>
              </a:rPr>
              <a:t>&lt;</a:t>
            </a:r>
            <a:r>
              <a:rPr lang="vi-VN">
                <a:solidFill>
                  <a:srgbClr val="4EC9B0"/>
                </a:solidFill>
                <a:latin typeface="Menlo" panose="020B0609030804020204" pitchFamily="49" charset="0"/>
              </a:rPr>
              <a:t>Person</a:t>
            </a:r>
            <a:r>
              <a:rPr lang="vi-VN">
                <a:solidFill>
                  <a:srgbClr val="D4D4D4"/>
                </a:solidFill>
                <a:latin typeface="Menlo" panose="020B0609030804020204" pitchFamily="49" charset="0"/>
              </a:rPr>
              <a:t>&gt; </a:t>
            </a:r>
            <a:r>
              <a:rPr lang="vi-VN">
                <a:solidFill>
                  <a:srgbClr val="DCDCAA"/>
                </a:solidFill>
                <a:latin typeface="Menlo" panose="020B0609030804020204" pitchFamily="49" charset="0"/>
              </a:rPr>
              <a:t>findByJobAndCity</a:t>
            </a:r>
            <a:r>
              <a:rPr lang="vi-VN">
                <a:solidFill>
                  <a:srgbClr val="D4D4D4"/>
                </a:solidFill>
                <a:latin typeface="Menlo" panose="020B0609030804020204" pitchFamily="49" charset="0"/>
              </a:rPr>
              <a:t>(</a:t>
            </a:r>
            <a:r>
              <a:rPr lang="vi-VN">
                <a:solidFill>
                  <a:srgbClr val="4EC9B0"/>
                </a:solidFill>
                <a:latin typeface="Menlo" panose="020B0609030804020204" pitchFamily="49" charset="0"/>
              </a:rPr>
              <a:t>String</a:t>
            </a:r>
            <a:r>
              <a:rPr lang="vi-VN">
                <a:solidFill>
                  <a:srgbClr val="D4D4D4"/>
                </a:solidFill>
                <a:latin typeface="Menlo" panose="020B0609030804020204" pitchFamily="49" charset="0"/>
              </a:rPr>
              <a:t> </a:t>
            </a:r>
            <a:r>
              <a:rPr lang="vi-VN">
                <a:solidFill>
                  <a:srgbClr val="9CDCFE"/>
                </a:solidFill>
                <a:latin typeface="Menlo" panose="020B0609030804020204" pitchFamily="49" charset="0"/>
              </a:rPr>
              <a:t>job</a:t>
            </a:r>
            <a:r>
              <a:rPr lang="vi-VN">
                <a:solidFill>
                  <a:srgbClr val="D4D4D4"/>
                </a:solidFill>
                <a:latin typeface="Menlo" panose="020B0609030804020204" pitchFamily="49" charset="0"/>
              </a:rPr>
              <a:t>, </a:t>
            </a:r>
            <a:r>
              <a:rPr lang="vi-VN">
                <a:solidFill>
                  <a:srgbClr val="4EC9B0"/>
                </a:solidFill>
                <a:latin typeface="Menlo" panose="020B0609030804020204" pitchFamily="49" charset="0"/>
              </a:rPr>
              <a:t>String</a:t>
            </a:r>
            <a:r>
              <a:rPr lang="vi-VN">
                <a:solidFill>
                  <a:srgbClr val="D4D4D4"/>
                </a:solidFill>
                <a:latin typeface="Menlo" panose="020B0609030804020204" pitchFamily="49" charset="0"/>
              </a:rPr>
              <a:t> </a:t>
            </a:r>
            <a:r>
              <a:rPr lang="vi-VN">
                <a:solidFill>
                  <a:srgbClr val="9CDCFE"/>
                </a:solidFill>
                <a:latin typeface="Menlo" panose="020B0609030804020204" pitchFamily="49" charset="0"/>
              </a:rPr>
              <a:t>city</a:t>
            </a:r>
            <a:r>
              <a:rPr lang="vi-VN">
                <a:solidFill>
                  <a:srgbClr val="D4D4D4"/>
                </a:solidFill>
                <a:latin typeface="Menlo" panose="020B0609030804020204" pitchFamily="49" charset="0"/>
              </a:rPr>
              <a:t>);</a:t>
            </a:r>
          </a:p>
          <a:p>
            <a:pPr>
              <a:lnSpc>
                <a:spcPct val="130000"/>
              </a:lnSpc>
            </a:pPr>
            <a:r>
              <a:rPr lang="vi-VN">
                <a:solidFill>
                  <a:srgbClr val="4EC9B0"/>
                </a:solidFill>
                <a:latin typeface="Menlo" panose="020B0609030804020204" pitchFamily="49" charset="0"/>
              </a:rPr>
              <a:t>  List</a:t>
            </a:r>
            <a:r>
              <a:rPr lang="vi-VN">
                <a:solidFill>
                  <a:srgbClr val="D4D4D4"/>
                </a:solidFill>
                <a:latin typeface="Menlo" panose="020B0609030804020204" pitchFamily="49" charset="0"/>
              </a:rPr>
              <a:t>&lt;</a:t>
            </a:r>
            <a:r>
              <a:rPr lang="vi-VN">
                <a:solidFill>
                  <a:srgbClr val="4EC9B0"/>
                </a:solidFill>
                <a:latin typeface="Menlo" panose="020B0609030804020204" pitchFamily="49" charset="0"/>
              </a:rPr>
              <a:t>Person</a:t>
            </a:r>
            <a:r>
              <a:rPr lang="vi-VN">
                <a:solidFill>
                  <a:srgbClr val="D4D4D4"/>
                </a:solidFill>
                <a:latin typeface="Menlo" panose="020B0609030804020204" pitchFamily="49" charset="0"/>
              </a:rPr>
              <a:t>&gt; </a:t>
            </a:r>
            <a:r>
              <a:rPr lang="vi-VN">
                <a:solidFill>
                  <a:srgbClr val="DCDCAA"/>
                </a:solidFill>
                <a:latin typeface="Menlo" panose="020B0609030804020204" pitchFamily="49" charset="0"/>
              </a:rPr>
              <a:t>findByBirthdayBeforeOrderByBirthdayDesc</a:t>
            </a:r>
            <a:r>
              <a:rPr lang="vi-VN">
                <a:solidFill>
                  <a:srgbClr val="D4D4D4"/>
                </a:solidFill>
                <a:latin typeface="Menlo" panose="020B0609030804020204" pitchFamily="49" charset="0"/>
              </a:rPr>
              <a:t>(</a:t>
            </a:r>
            <a:r>
              <a:rPr lang="vi-VN">
                <a:solidFill>
                  <a:srgbClr val="4EC9B0"/>
                </a:solidFill>
                <a:latin typeface="Menlo" panose="020B0609030804020204" pitchFamily="49" charset="0"/>
              </a:rPr>
              <a:t>Date</a:t>
            </a:r>
            <a:r>
              <a:rPr lang="vi-VN">
                <a:solidFill>
                  <a:srgbClr val="D4D4D4"/>
                </a:solidFill>
                <a:latin typeface="Menlo" panose="020B0609030804020204" pitchFamily="49" charset="0"/>
              </a:rPr>
              <a:t> </a:t>
            </a:r>
            <a:r>
              <a:rPr lang="vi-VN">
                <a:solidFill>
                  <a:srgbClr val="9CDCFE"/>
                </a:solidFill>
                <a:latin typeface="Menlo" panose="020B0609030804020204" pitchFamily="49" charset="0"/>
              </a:rPr>
              <a:t>date</a:t>
            </a:r>
            <a:r>
              <a:rPr lang="vi-VN">
                <a:solidFill>
                  <a:srgbClr val="D4D4D4"/>
                </a:solidFill>
                <a:latin typeface="Menlo" panose="020B0609030804020204" pitchFamily="49" charset="0"/>
              </a:rPr>
              <a:t>);</a:t>
            </a:r>
          </a:p>
          <a:p>
            <a:pPr>
              <a:lnSpc>
                <a:spcPct val="130000"/>
              </a:lnSpc>
            </a:pPr>
            <a:r>
              <a:rPr lang="vi-VN">
                <a:solidFill>
                  <a:srgbClr val="4EC9B0"/>
                </a:solidFill>
                <a:latin typeface="Menlo" panose="020B0609030804020204" pitchFamily="49" charset="0"/>
              </a:rPr>
              <a:t>  List</a:t>
            </a:r>
            <a:r>
              <a:rPr lang="vi-VN">
                <a:solidFill>
                  <a:srgbClr val="D4D4D4"/>
                </a:solidFill>
                <a:latin typeface="Menlo" panose="020B0609030804020204" pitchFamily="49" charset="0"/>
              </a:rPr>
              <a:t>&lt;</a:t>
            </a:r>
            <a:r>
              <a:rPr lang="vi-VN">
                <a:solidFill>
                  <a:srgbClr val="4EC9B0"/>
                </a:solidFill>
                <a:latin typeface="Menlo" panose="020B0609030804020204" pitchFamily="49" charset="0"/>
              </a:rPr>
              <a:t>Person</a:t>
            </a:r>
            <a:r>
              <a:rPr lang="vi-VN">
                <a:solidFill>
                  <a:srgbClr val="D4D4D4"/>
                </a:solidFill>
                <a:latin typeface="Menlo" panose="020B0609030804020204" pitchFamily="49" charset="0"/>
              </a:rPr>
              <a:t>&gt; </a:t>
            </a:r>
            <a:r>
              <a:rPr lang="vi-VN">
                <a:solidFill>
                  <a:srgbClr val="DCDCAA"/>
                </a:solidFill>
                <a:latin typeface="Menlo" panose="020B0609030804020204" pitchFamily="49" charset="0"/>
              </a:rPr>
              <a:t>findByBirthdayAfterOrderByBirthdayAsc</a:t>
            </a:r>
            <a:r>
              <a:rPr lang="vi-VN">
                <a:solidFill>
                  <a:srgbClr val="D4D4D4"/>
                </a:solidFill>
                <a:latin typeface="Menlo" panose="020B0609030804020204" pitchFamily="49" charset="0"/>
              </a:rPr>
              <a:t>(</a:t>
            </a:r>
            <a:r>
              <a:rPr lang="vi-VN">
                <a:solidFill>
                  <a:srgbClr val="4EC9B0"/>
                </a:solidFill>
                <a:latin typeface="Menlo" panose="020B0609030804020204" pitchFamily="49" charset="0"/>
              </a:rPr>
              <a:t>Date</a:t>
            </a:r>
            <a:r>
              <a:rPr lang="vi-VN">
                <a:solidFill>
                  <a:srgbClr val="D4D4D4"/>
                </a:solidFill>
                <a:latin typeface="Menlo" panose="020B0609030804020204" pitchFamily="49" charset="0"/>
              </a:rPr>
              <a:t> </a:t>
            </a:r>
            <a:r>
              <a:rPr lang="vi-VN">
                <a:solidFill>
                  <a:srgbClr val="9CDCFE"/>
                </a:solidFill>
                <a:latin typeface="Menlo" panose="020B0609030804020204" pitchFamily="49" charset="0"/>
              </a:rPr>
              <a:t>date</a:t>
            </a:r>
            <a:r>
              <a:rPr lang="vi-VN">
                <a:solidFill>
                  <a:srgbClr val="D4D4D4"/>
                </a:solidFill>
                <a:latin typeface="Menlo" panose="020B0609030804020204" pitchFamily="49" charset="0"/>
              </a:rPr>
              <a:t>);</a:t>
            </a:r>
          </a:p>
          <a:p>
            <a:pPr>
              <a:lnSpc>
                <a:spcPct val="130000"/>
              </a:lnSpc>
            </a:pPr>
            <a:r>
              <a:rPr lang="vi-VN">
                <a:solidFill>
                  <a:srgbClr val="4EC9B0"/>
                </a:solidFill>
                <a:latin typeface="Menlo" panose="020B0609030804020204" pitchFamily="49" charset="0"/>
              </a:rPr>
              <a:t>  boolean</a:t>
            </a:r>
            <a:r>
              <a:rPr lang="vi-VN">
                <a:solidFill>
                  <a:srgbClr val="D4D4D4"/>
                </a:solidFill>
                <a:latin typeface="Menlo" panose="020B0609030804020204" pitchFamily="49" charset="0"/>
              </a:rPr>
              <a:t> </a:t>
            </a:r>
            <a:r>
              <a:rPr lang="vi-VN">
                <a:solidFill>
                  <a:srgbClr val="DCDCAA"/>
                </a:solidFill>
                <a:latin typeface="Menlo" panose="020B0609030804020204" pitchFamily="49" charset="0"/>
              </a:rPr>
              <a:t>existsByFullname</a:t>
            </a:r>
            <a:r>
              <a:rPr lang="vi-VN">
                <a:solidFill>
                  <a:srgbClr val="D4D4D4"/>
                </a:solidFill>
                <a:latin typeface="Menlo" panose="020B0609030804020204" pitchFamily="49" charset="0"/>
              </a:rPr>
              <a:t>(</a:t>
            </a:r>
            <a:r>
              <a:rPr lang="vi-VN">
                <a:solidFill>
                  <a:srgbClr val="4EC9B0"/>
                </a:solidFill>
                <a:latin typeface="Menlo" panose="020B0609030804020204" pitchFamily="49" charset="0"/>
              </a:rPr>
              <a:t>String</a:t>
            </a:r>
            <a:r>
              <a:rPr lang="vi-VN">
                <a:solidFill>
                  <a:srgbClr val="D4D4D4"/>
                </a:solidFill>
                <a:latin typeface="Menlo" panose="020B0609030804020204" pitchFamily="49" charset="0"/>
              </a:rPr>
              <a:t> </a:t>
            </a:r>
            <a:r>
              <a:rPr lang="vi-VN">
                <a:solidFill>
                  <a:srgbClr val="9CDCFE"/>
                </a:solidFill>
                <a:latin typeface="Menlo" panose="020B0609030804020204" pitchFamily="49" charset="0"/>
              </a:rPr>
              <a:t>fullname</a:t>
            </a:r>
            <a:r>
              <a:rPr lang="vi-VN">
                <a:solidFill>
                  <a:srgbClr val="D4D4D4"/>
                </a:solidFill>
                <a:latin typeface="Menlo" panose="020B0609030804020204" pitchFamily="49" charset="0"/>
              </a:rPr>
              <a:t>);</a:t>
            </a:r>
          </a:p>
          <a:p>
            <a:pPr>
              <a:lnSpc>
                <a:spcPct val="130000"/>
              </a:lnSpc>
            </a:pPr>
            <a:r>
              <a:rPr lang="vi-VN">
                <a:solidFill>
                  <a:srgbClr val="4EC9B0"/>
                </a:solidFill>
                <a:latin typeface="Menlo" panose="020B0609030804020204" pitchFamily="49" charset="0"/>
              </a:rPr>
              <a:t>  boolean</a:t>
            </a:r>
            <a:r>
              <a:rPr lang="vi-VN">
                <a:solidFill>
                  <a:srgbClr val="D4D4D4"/>
                </a:solidFill>
                <a:latin typeface="Menlo" panose="020B0609030804020204" pitchFamily="49" charset="0"/>
              </a:rPr>
              <a:t> </a:t>
            </a:r>
            <a:r>
              <a:rPr lang="vi-VN">
                <a:solidFill>
                  <a:srgbClr val="DCDCAA"/>
                </a:solidFill>
                <a:latin typeface="Menlo" panose="020B0609030804020204" pitchFamily="49" charset="0"/>
              </a:rPr>
              <a:t>existsByFullnameLike</a:t>
            </a:r>
            <a:r>
              <a:rPr lang="vi-VN">
                <a:solidFill>
                  <a:srgbClr val="D4D4D4"/>
                </a:solidFill>
                <a:latin typeface="Menlo" panose="020B0609030804020204" pitchFamily="49" charset="0"/>
              </a:rPr>
              <a:t>(</a:t>
            </a:r>
            <a:r>
              <a:rPr lang="vi-VN">
                <a:solidFill>
                  <a:srgbClr val="4EC9B0"/>
                </a:solidFill>
                <a:latin typeface="Menlo" panose="020B0609030804020204" pitchFamily="49" charset="0"/>
              </a:rPr>
              <a:t>String</a:t>
            </a:r>
            <a:r>
              <a:rPr lang="vi-VN">
                <a:solidFill>
                  <a:srgbClr val="D4D4D4"/>
                </a:solidFill>
                <a:latin typeface="Menlo" panose="020B0609030804020204" pitchFamily="49" charset="0"/>
              </a:rPr>
              <a:t> </a:t>
            </a:r>
            <a:r>
              <a:rPr lang="vi-VN">
                <a:solidFill>
                  <a:srgbClr val="9CDCFE"/>
                </a:solidFill>
                <a:latin typeface="Menlo" panose="020B0609030804020204" pitchFamily="49" charset="0"/>
              </a:rPr>
              <a:t>fullname</a:t>
            </a:r>
            <a:r>
              <a:rPr lang="vi-VN">
                <a:solidFill>
                  <a:srgbClr val="D4D4D4"/>
                </a:solidFill>
                <a:latin typeface="Menlo" panose="020B0609030804020204" pitchFamily="49" charset="0"/>
              </a:rPr>
              <a:t>);</a:t>
            </a:r>
          </a:p>
          <a:p>
            <a:pPr>
              <a:lnSpc>
                <a:spcPct val="130000"/>
              </a:lnSpc>
            </a:pPr>
            <a:r>
              <a:rPr lang="vi-VN">
                <a:solidFill>
                  <a:srgbClr val="4EC9B0"/>
                </a:solidFill>
                <a:latin typeface="Menlo" panose="020B0609030804020204" pitchFamily="49" charset="0"/>
              </a:rPr>
              <a:t>  List</a:t>
            </a:r>
            <a:r>
              <a:rPr lang="vi-VN">
                <a:solidFill>
                  <a:srgbClr val="D4D4D4"/>
                </a:solidFill>
                <a:latin typeface="Menlo" panose="020B0609030804020204" pitchFamily="49" charset="0"/>
              </a:rPr>
              <a:t>&lt;</a:t>
            </a:r>
            <a:r>
              <a:rPr lang="vi-VN">
                <a:solidFill>
                  <a:srgbClr val="4EC9B0"/>
                </a:solidFill>
                <a:latin typeface="Menlo" panose="020B0609030804020204" pitchFamily="49" charset="0"/>
              </a:rPr>
              <a:t>Person</a:t>
            </a:r>
            <a:r>
              <a:rPr lang="vi-VN">
                <a:solidFill>
                  <a:srgbClr val="D4D4D4"/>
                </a:solidFill>
                <a:latin typeface="Menlo" panose="020B0609030804020204" pitchFamily="49" charset="0"/>
              </a:rPr>
              <a:t>&gt; </a:t>
            </a:r>
            <a:r>
              <a:rPr lang="vi-VN">
                <a:solidFill>
                  <a:srgbClr val="DCDCAA"/>
                </a:solidFill>
                <a:latin typeface="Menlo" panose="020B0609030804020204" pitchFamily="49" charset="0"/>
              </a:rPr>
              <a:t>findTop5ByOrderBySalaryDesc</a:t>
            </a:r>
            <a:r>
              <a:rPr lang="vi-VN">
                <a:solidFill>
                  <a:srgbClr val="D4D4D4"/>
                </a:solidFill>
                <a:latin typeface="Menlo" panose="020B0609030804020204" pitchFamily="49" charset="0"/>
              </a:rPr>
              <a:t>();</a:t>
            </a:r>
          </a:p>
          <a:p>
            <a:pPr>
              <a:lnSpc>
                <a:spcPct val="130000"/>
              </a:lnSpc>
            </a:pPr>
            <a:r>
              <a:rPr lang="vi-VN">
                <a:solidFill>
                  <a:srgbClr val="4EC9B0"/>
                </a:solidFill>
                <a:latin typeface="Menlo" panose="020B0609030804020204" pitchFamily="49" charset="0"/>
              </a:rPr>
              <a:t>  List</a:t>
            </a:r>
            <a:r>
              <a:rPr lang="vi-VN">
                <a:solidFill>
                  <a:srgbClr val="D4D4D4"/>
                </a:solidFill>
                <a:latin typeface="Menlo" panose="020B0609030804020204" pitchFamily="49" charset="0"/>
              </a:rPr>
              <a:t>&lt;</a:t>
            </a:r>
            <a:r>
              <a:rPr lang="vi-VN">
                <a:solidFill>
                  <a:srgbClr val="4EC9B0"/>
                </a:solidFill>
                <a:latin typeface="Menlo" panose="020B0609030804020204" pitchFamily="49" charset="0"/>
              </a:rPr>
              <a:t>Person</a:t>
            </a:r>
            <a:r>
              <a:rPr lang="vi-VN">
                <a:solidFill>
                  <a:srgbClr val="D4D4D4"/>
                </a:solidFill>
                <a:latin typeface="Menlo" panose="020B0609030804020204" pitchFamily="49" charset="0"/>
              </a:rPr>
              <a:t>&gt; </a:t>
            </a:r>
            <a:r>
              <a:rPr lang="vi-VN">
                <a:solidFill>
                  <a:srgbClr val="DCDCAA"/>
                </a:solidFill>
                <a:latin typeface="Menlo" panose="020B0609030804020204" pitchFamily="49" charset="0"/>
              </a:rPr>
              <a:t>findByJob</a:t>
            </a:r>
            <a:r>
              <a:rPr lang="vi-VN">
                <a:solidFill>
                  <a:srgbClr val="D4D4D4"/>
                </a:solidFill>
                <a:latin typeface="Menlo" panose="020B0609030804020204" pitchFamily="49" charset="0"/>
              </a:rPr>
              <a:t>(</a:t>
            </a:r>
            <a:r>
              <a:rPr lang="vi-VN">
                <a:solidFill>
                  <a:srgbClr val="4EC9B0"/>
                </a:solidFill>
                <a:latin typeface="Menlo" panose="020B0609030804020204" pitchFamily="49" charset="0"/>
              </a:rPr>
              <a:t>String</a:t>
            </a:r>
            <a:r>
              <a:rPr lang="vi-VN">
                <a:solidFill>
                  <a:srgbClr val="D4D4D4"/>
                </a:solidFill>
                <a:latin typeface="Menlo" panose="020B0609030804020204" pitchFamily="49" charset="0"/>
              </a:rPr>
              <a:t> </a:t>
            </a:r>
            <a:r>
              <a:rPr lang="vi-VN">
                <a:solidFill>
                  <a:srgbClr val="9CDCFE"/>
                </a:solidFill>
                <a:latin typeface="Menlo" panose="020B0609030804020204" pitchFamily="49" charset="0"/>
              </a:rPr>
              <a:t>job</a:t>
            </a:r>
            <a:r>
              <a:rPr lang="vi-VN">
                <a:solidFill>
                  <a:srgbClr val="D4D4D4"/>
                </a:solidFill>
                <a:latin typeface="Menlo" panose="020B0609030804020204" pitchFamily="49" charset="0"/>
              </a:rPr>
              <a:t>);</a:t>
            </a:r>
          </a:p>
          <a:p>
            <a:pPr>
              <a:lnSpc>
                <a:spcPct val="130000"/>
              </a:lnSpc>
            </a:pPr>
            <a:r>
              <a:rPr lang="vi-VN">
                <a:solidFill>
                  <a:srgbClr val="4EC9B0"/>
                </a:solidFill>
                <a:latin typeface="Menlo" panose="020B0609030804020204" pitchFamily="49" charset="0"/>
              </a:rPr>
              <a:t>  long</a:t>
            </a:r>
            <a:r>
              <a:rPr lang="vi-VN">
                <a:solidFill>
                  <a:srgbClr val="D4D4D4"/>
                </a:solidFill>
                <a:latin typeface="Menlo" panose="020B0609030804020204" pitchFamily="49" charset="0"/>
              </a:rPr>
              <a:t> </a:t>
            </a:r>
            <a:r>
              <a:rPr lang="vi-VN">
                <a:solidFill>
                  <a:srgbClr val="DCDCAA"/>
                </a:solidFill>
                <a:latin typeface="Menlo" panose="020B0609030804020204" pitchFamily="49" charset="0"/>
              </a:rPr>
              <a:t>countByFullnameLikeAndJob</a:t>
            </a:r>
            <a:r>
              <a:rPr lang="vi-VN">
                <a:solidFill>
                  <a:srgbClr val="D4D4D4"/>
                </a:solidFill>
                <a:latin typeface="Menlo" panose="020B0609030804020204" pitchFamily="49" charset="0"/>
              </a:rPr>
              <a:t>(</a:t>
            </a:r>
            <a:r>
              <a:rPr lang="vi-VN">
                <a:solidFill>
                  <a:srgbClr val="4EC9B0"/>
                </a:solidFill>
                <a:latin typeface="Menlo" panose="020B0609030804020204" pitchFamily="49" charset="0"/>
              </a:rPr>
              <a:t>String</a:t>
            </a:r>
            <a:r>
              <a:rPr lang="vi-VN">
                <a:solidFill>
                  <a:srgbClr val="D4D4D4"/>
                </a:solidFill>
                <a:latin typeface="Menlo" panose="020B0609030804020204" pitchFamily="49" charset="0"/>
              </a:rPr>
              <a:t> </a:t>
            </a:r>
            <a:r>
              <a:rPr lang="vi-VN">
                <a:solidFill>
                  <a:srgbClr val="9CDCFE"/>
                </a:solidFill>
                <a:latin typeface="Menlo" panose="020B0609030804020204" pitchFamily="49" charset="0"/>
              </a:rPr>
              <a:t>fullname</a:t>
            </a:r>
            <a:r>
              <a:rPr lang="vi-VN">
                <a:solidFill>
                  <a:srgbClr val="D4D4D4"/>
                </a:solidFill>
                <a:latin typeface="Menlo" panose="020B0609030804020204" pitchFamily="49" charset="0"/>
              </a:rPr>
              <a:t>, </a:t>
            </a:r>
            <a:r>
              <a:rPr lang="vi-VN">
                <a:solidFill>
                  <a:srgbClr val="4EC9B0"/>
                </a:solidFill>
                <a:latin typeface="Menlo" panose="020B0609030804020204" pitchFamily="49" charset="0"/>
              </a:rPr>
              <a:t>String</a:t>
            </a:r>
            <a:r>
              <a:rPr lang="vi-VN">
                <a:solidFill>
                  <a:srgbClr val="D4D4D4"/>
                </a:solidFill>
                <a:latin typeface="Menlo" panose="020B0609030804020204" pitchFamily="49" charset="0"/>
              </a:rPr>
              <a:t> </a:t>
            </a:r>
            <a:r>
              <a:rPr lang="vi-VN">
                <a:solidFill>
                  <a:srgbClr val="9CDCFE"/>
                </a:solidFill>
                <a:latin typeface="Menlo" panose="020B0609030804020204" pitchFamily="49" charset="0"/>
              </a:rPr>
              <a:t>job</a:t>
            </a:r>
            <a:r>
              <a:rPr lang="vi-VN">
                <a:solidFill>
                  <a:srgbClr val="D4D4D4"/>
                </a:solidFill>
                <a:latin typeface="Menlo" panose="020B0609030804020204" pitchFamily="49" charset="0"/>
              </a:rPr>
              <a:t>);</a:t>
            </a:r>
          </a:p>
          <a:p>
            <a:pPr>
              <a:lnSpc>
                <a:spcPct val="130000"/>
              </a:lnSpc>
            </a:pPr>
            <a:r>
              <a:rPr lang="vi-VN">
                <a:solidFill>
                  <a:srgbClr val="D4D4D4"/>
                </a:solidFill>
                <a:latin typeface="Menlo" panose="020B0609030804020204" pitchFamily="49" charset="0"/>
              </a:rPr>
              <a:t>}</a:t>
            </a:r>
          </a:p>
        </p:txBody>
      </p:sp>
    </p:spTree>
    <p:extLst>
      <p:ext uri="{BB962C8B-B14F-4D97-AF65-F5344CB8AC3E}">
        <p14:creationId xmlns:p14="http://schemas.microsoft.com/office/powerpoint/2010/main" val="129359392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57B258-296D-DC4C-8B5D-CC0A701200B2}"/>
              </a:ext>
            </a:extLst>
          </p:cNvPr>
          <p:cNvSpPr>
            <a:spLocks noGrp="1"/>
          </p:cNvSpPr>
          <p:nvPr>
            <p:ph type="title"/>
          </p:nvPr>
        </p:nvSpPr>
        <p:spPr/>
        <p:txBody>
          <a:bodyPr/>
          <a:lstStyle/>
          <a:p>
            <a:r>
              <a:rPr lang="en-VN"/>
              <a:t>Các biểu thức phổ biến trong Derived Query</a:t>
            </a:r>
          </a:p>
        </p:txBody>
      </p:sp>
      <p:sp>
        <p:nvSpPr>
          <p:cNvPr id="3" name="Text Placeholder 2">
            <a:extLst>
              <a:ext uri="{FF2B5EF4-FFF2-40B4-BE49-F238E27FC236}">
                <a16:creationId xmlns:a16="http://schemas.microsoft.com/office/drawing/2014/main" id="{C9E39302-364D-8D4F-A2E7-EC4C0EE54424}"/>
              </a:ext>
            </a:extLst>
          </p:cNvPr>
          <p:cNvSpPr>
            <a:spLocks noGrp="1"/>
          </p:cNvSpPr>
          <p:nvPr>
            <p:ph type="body" idx="1"/>
          </p:nvPr>
        </p:nvSpPr>
        <p:spPr/>
        <p:txBody>
          <a:bodyPr/>
          <a:lstStyle/>
          <a:p>
            <a:pPr marL="114300" indent="0">
              <a:lnSpc>
                <a:spcPct val="100000"/>
              </a:lnSpc>
              <a:spcBef>
                <a:spcPts val="0"/>
              </a:spcBef>
              <a:spcAft>
                <a:spcPts val="0"/>
              </a:spcAft>
              <a:buNone/>
            </a:pPr>
            <a:r>
              <a:rPr lang="en-US">
                <a:latin typeface="RobotoMono Nerd Font" pitchFamily="2" charset="0"/>
                <a:ea typeface="RobotoMono Nerd Font" pitchFamily="2" charset="0"/>
              </a:rPr>
              <a:t>_ là tên biến</a:t>
            </a:r>
          </a:p>
          <a:p>
            <a:pPr>
              <a:lnSpc>
                <a:spcPct val="100000"/>
              </a:lnSpc>
              <a:spcBef>
                <a:spcPts val="0"/>
              </a:spcBef>
              <a:spcAft>
                <a:spcPts val="0"/>
              </a:spcAft>
            </a:pPr>
            <a:r>
              <a:rPr lang="en-US">
                <a:latin typeface="RobotoMono Nerd Font" pitchFamily="2" charset="0"/>
                <a:ea typeface="RobotoMono Nerd Font" pitchFamily="2" charset="0"/>
              </a:rPr>
              <a:t>And/Or</a:t>
            </a:r>
          </a:p>
          <a:p>
            <a:pPr>
              <a:lnSpc>
                <a:spcPct val="100000"/>
              </a:lnSpc>
              <a:spcBef>
                <a:spcPts val="0"/>
              </a:spcBef>
              <a:spcAft>
                <a:spcPts val="0"/>
              </a:spcAft>
            </a:pPr>
            <a:r>
              <a:rPr lang="en-US">
                <a:latin typeface="RobotoMono Nerd Font" pitchFamily="2" charset="0"/>
                <a:ea typeface="RobotoMono Nerd Font" pitchFamily="2" charset="0"/>
              </a:rPr>
              <a:t>_Like</a:t>
            </a:r>
          </a:p>
          <a:p>
            <a:pPr>
              <a:lnSpc>
                <a:spcPct val="100000"/>
              </a:lnSpc>
              <a:spcBef>
                <a:spcPts val="0"/>
              </a:spcBef>
              <a:spcAft>
                <a:spcPts val="0"/>
              </a:spcAft>
            </a:pPr>
            <a:r>
              <a:rPr lang="en-US">
                <a:latin typeface="RobotoMono Nerd Font" pitchFamily="2" charset="0"/>
                <a:ea typeface="RobotoMono Nerd Font" pitchFamily="2" charset="0"/>
              </a:rPr>
              <a:t>_C</a:t>
            </a:r>
            <a:r>
              <a:rPr lang="en-VN">
                <a:latin typeface="RobotoMono Nerd Font" pitchFamily="2" charset="0"/>
                <a:ea typeface="RobotoMono Nerd Font" pitchFamily="2" charset="0"/>
              </a:rPr>
              <a:t>ontaining / _ContainingIgnoreCase</a:t>
            </a:r>
          </a:p>
          <a:p>
            <a:pPr>
              <a:lnSpc>
                <a:spcPct val="100000"/>
              </a:lnSpc>
              <a:spcBef>
                <a:spcPts val="0"/>
              </a:spcBef>
              <a:spcAft>
                <a:spcPts val="0"/>
              </a:spcAft>
            </a:pPr>
            <a:r>
              <a:rPr lang="en-VN">
                <a:latin typeface="RobotoMono Nerd Font" pitchFamily="2" charset="0"/>
                <a:ea typeface="RobotoMono Nerd Font" pitchFamily="2" charset="0"/>
              </a:rPr>
              <a:t>_StartingWith / _EndingWith</a:t>
            </a:r>
          </a:p>
          <a:p>
            <a:pPr>
              <a:lnSpc>
                <a:spcPct val="100000"/>
              </a:lnSpc>
              <a:spcBef>
                <a:spcPts val="0"/>
              </a:spcBef>
              <a:spcAft>
                <a:spcPts val="0"/>
              </a:spcAft>
            </a:pPr>
            <a:r>
              <a:rPr lang="en-VN">
                <a:latin typeface="RobotoMono Nerd Font" pitchFamily="2" charset="0"/>
                <a:ea typeface="RobotoMono Nerd Font" pitchFamily="2" charset="0"/>
              </a:rPr>
              <a:t>_LessThan / _LessThanEqual</a:t>
            </a:r>
          </a:p>
          <a:p>
            <a:pPr>
              <a:lnSpc>
                <a:spcPct val="100000"/>
              </a:lnSpc>
              <a:spcBef>
                <a:spcPts val="0"/>
              </a:spcBef>
              <a:spcAft>
                <a:spcPts val="0"/>
              </a:spcAft>
            </a:pPr>
            <a:r>
              <a:rPr lang="en-VN">
                <a:latin typeface="RobotoMono Nerd Font" pitchFamily="2" charset="0"/>
                <a:ea typeface="RobotoMono Nerd Font" pitchFamily="2" charset="0"/>
              </a:rPr>
              <a:t>_GreaterThan  / _GreaterThanEqual</a:t>
            </a:r>
          </a:p>
          <a:p>
            <a:pPr>
              <a:lnSpc>
                <a:spcPct val="100000"/>
              </a:lnSpc>
              <a:spcBef>
                <a:spcPts val="0"/>
              </a:spcBef>
              <a:spcAft>
                <a:spcPts val="0"/>
              </a:spcAft>
            </a:pPr>
            <a:r>
              <a:rPr lang="en-VN">
                <a:latin typeface="RobotoMono Nerd Font" pitchFamily="2" charset="0"/>
                <a:ea typeface="RobotoMono Nerd Font" pitchFamily="2" charset="0"/>
              </a:rPr>
              <a:t>_Between</a:t>
            </a:r>
          </a:p>
          <a:p>
            <a:pPr>
              <a:lnSpc>
                <a:spcPct val="100000"/>
              </a:lnSpc>
              <a:spcBef>
                <a:spcPts val="0"/>
              </a:spcBef>
              <a:spcAft>
                <a:spcPts val="0"/>
              </a:spcAft>
            </a:pPr>
            <a:r>
              <a:rPr lang="en-VN">
                <a:latin typeface="RobotoMono Nerd Font" pitchFamily="2" charset="0"/>
                <a:ea typeface="RobotoMono Nerd Font" pitchFamily="2" charset="0"/>
              </a:rPr>
              <a:t>_In (trong một collection)</a:t>
            </a:r>
          </a:p>
          <a:p>
            <a:pPr>
              <a:lnSpc>
                <a:spcPct val="100000"/>
              </a:lnSpc>
              <a:spcBef>
                <a:spcPts val="0"/>
              </a:spcBef>
              <a:spcAft>
                <a:spcPts val="0"/>
              </a:spcAft>
            </a:pPr>
            <a:r>
              <a:rPr lang="en-VN">
                <a:latin typeface="RobotoMono Nerd Font" pitchFamily="2" charset="0"/>
                <a:ea typeface="RobotoMono Nerd Font" pitchFamily="2" charset="0"/>
              </a:rPr>
              <a:t>OrderBy_Asc</a:t>
            </a:r>
          </a:p>
          <a:p>
            <a:pPr>
              <a:lnSpc>
                <a:spcPct val="100000"/>
              </a:lnSpc>
              <a:spcBef>
                <a:spcPts val="0"/>
              </a:spcBef>
              <a:spcAft>
                <a:spcPts val="0"/>
              </a:spcAft>
            </a:pPr>
            <a:r>
              <a:rPr lang="en-VN">
                <a:latin typeface="RobotoMono Nerd Font" pitchFamily="2" charset="0"/>
                <a:ea typeface="RobotoMono Nerd Font" pitchFamily="2" charset="0"/>
              </a:rPr>
              <a:t>OrderBy_Desc</a:t>
            </a:r>
          </a:p>
          <a:p>
            <a:pPr>
              <a:lnSpc>
                <a:spcPct val="100000"/>
              </a:lnSpc>
              <a:spcBef>
                <a:spcPts val="0"/>
              </a:spcBef>
              <a:spcAft>
                <a:spcPts val="0"/>
              </a:spcAft>
            </a:pPr>
            <a:r>
              <a:rPr lang="en-VN">
                <a:latin typeface="RobotoMono Nerd Font" pitchFamily="2" charset="0"/>
                <a:ea typeface="RobotoMono Nerd Font" pitchFamily="2" charset="0"/>
              </a:rPr>
              <a:t>_Before / _After</a:t>
            </a:r>
          </a:p>
          <a:p>
            <a:pPr>
              <a:lnSpc>
                <a:spcPct val="100000"/>
              </a:lnSpc>
              <a:spcBef>
                <a:spcPts val="0"/>
              </a:spcBef>
              <a:spcAft>
                <a:spcPts val="0"/>
              </a:spcAft>
            </a:pPr>
            <a:r>
              <a:rPr lang="en-VN">
                <a:latin typeface="RobotoMono Nerd Font" pitchFamily="2" charset="0"/>
                <a:ea typeface="RobotoMono Nerd Font" pitchFamily="2" charset="0"/>
              </a:rPr>
              <a:t>_IsNull</a:t>
            </a:r>
          </a:p>
          <a:p>
            <a:pPr>
              <a:lnSpc>
                <a:spcPct val="100000"/>
              </a:lnSpc>
              <a:spcBef>
                <a:spcPts val="0"/>
              </a:spcBef>
              <a:spcAft>
                <a:spcPts val="0"/>
              </a:spcAft>
            </a:pPr>
            <a:r>
              <a:rPr lang="en-VN">
                <a:latin typeface="RobotoMono Nerd Font" pitchFamily="2" charset="0"/>
                <a:ea typeface="RobotoMono Nerd Font" pitchFamily="2" charset="0"/>
              </a:rPr>
              <a:t>_IsNotNull</a:t>
            </a:r>
          </a:p>
          <a:p>
            <a:pPr>
              <a:lnSpc>
                <a:spcPct val="100000"/>
              </a:lnSpc>
              <a:spcBef>
                <a:spcPts val="0"/>
              </a:spcBef>
              <a:spcAft>
                <a:spcPts val="0"/>
              </a:spcAft>
            </a:pPr>
            <a:r>
              <a:rPr lang="en-VN">
                <a:latin typeface="RobotoMono Nerd Font" pitchFamily="2" charset="0"/>
                <a:ea typeface="RobotoMono Nerd Font" pitchFamily="2" charset="0"/>
              </a:rPr>
              <a:t>_True / False</a:t>
            </a:r>
          </a:p>
          <a:p>
            <a:pPr>
              <a:lnSpc>
                <a:spcPct val="100000"/>
              </a:lnSpc>
              <a:spcBef>
                <a:spcPts val="0"/>
              </a:spcBef>
              <a:spcAft>
                <a:spcPts val="0"/>
              </a:spcAft>
            </a:pPr>
            <a:endParaRPr lang="en-VN"/>
          </a:p>
          <a:p>
            <a:pPr>
              <a:lnSpc>
                <a:spcPct val="100000"/>
              </a:lnSpc>
              <a:spcBef>
                <a:spcPts val="0"/>
              </a:spcBef>
              <a:spcAft>
                <a:spcPts val="0"/>
              </a:spcAft>
            </a:pPr>
            <a:endParaRPr lang="en-VN"/>
          </a:p>
        </p:txBody>
      </p:sp>
    </p:spTree>
    <p:extLst>
      <p:ext uri="{BB962C8B-B14F-4D97-AF65-F5344CB8AC3E}">
        <p14:creationId xmlns:p14="http://schemas.microsoft.com/office/powerpoint/2010/main" val="10261825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B814CA-55CC-9F42-85D6-851370FFD917}"/>
              </a:ext>
            </a:extLst>
          </p:cNvPr>
          <p:cNvSpPr>
            <a:spLocks noGrp="1"/>
          </p:cNvSpPr>
          <p:nvPr>
            <p:ph type="title"/>
          </p:nvPr>
        </p:nvSpPr>
        <p:spPr/>
        <p:txBody>
          <a:bodyPr/>
          <a:lstStyle/>
          <a:p>
            <a:r>
              <a:rPr lang="en-VN"/>
              <a:t>Clean Code khi lập trình database</a:t>
            </a:r>
          </a:p>
        </p:txBody>
      </p:sp>
      <p:sp>
        <p:nvSpPr>
          <p:cNvPr id="3" name="Text Placeholder 2">
            <a:extLst>
              <a:ext uri="{FF2B5EF4-FFF2-40B4-BE49-F238E27FC236}">
                <a16:creationId xmlns:a16="http://schemas.microsoft.com/office/drawing/2014/main" id="{98759D79-EEB8-6D44-AF0F-0B20A9211B75}"/>
              </a:ext>
            </a:extLst>
          </p:cNvPr>
          <p:cNvSpPr>
            <a:spLocks noGrp="1"/>
          </p:cNvSpPr>
          <p:nvPr>
            <p:ph type="body" idx="1"/>
          </p:nvPr>
        </p:nvSpPr>
        <p:spPr>
          <a:xfrm>
            <a:off x="138186" y="599645"/>
            <a:ext cx="8824685" cy="1984858"/>
          </a:xfrm>
        </p:spPr>
        <p:txBody>
          <a:bodyPr/>
          <a:lstStyle/>
          <a:p>
            <a:pPr>
              <a:lnSpc>
                <a:spcPct val="100000"/>
              </a:lnSpc>
              <a:spcAft>
                <a:spcPts val="200"/>
              </a:spcAft>
            </a:pPr>
            <a:r>
              <a:rPr lang="en-VN"/>
              <a:t>Code ngắn, dễ hiểu</a:t>
            </a:r>
          </a:p>
          <a:p>
            <a:pPr>
              <a:lnSpc>
                <a:spcPct val="100000"/>
              </a:lnSpc>
              <a:spcAft>
                <a:spcPts val="200"/>
              </a:spcAft>
            </a:pPr>
            <a:r>
              <a:rPr lang="en-VN"/>
              <a:t>Tránh viết lặp lại quá nhiều</a:t>
            </a:r>
          </a:p>
          <a:p>
            <a:pPr>
              <a:lnSpc>
                <a:spcPct val="100000"/>
              </a:lnSpc>
              <a:spcAft>
                <a:spcPts val="200"/>
              </a:spcAft>
            </a:pPr>
            <a:r>
              <a:rPr lang="en-VN"/>
              <a:t>Sử dụng tối đa hiệu quả của ORM</a:t>
            </a:r>
          </a:p>
          <a:p>
            <a:pPr>
              <a:lnSpc>
                <a:spcPct val="100000"/>
              </a:lnSpc>
              <a:spcAft>
                <a:spcPts val="200"/>
              </a:spcAft>
            </a:pPr>
            <a:r>
              <a:rPr lang="en-VN"/>
              <a:t>Ưu tiên thực hiện nghiệp vụ ở tầng Java business hơn là viết stored procedure SQL</a:t>
            </a:r>
          </a:p>
          <a:p>
            <a:pPr marL="114300" indent="0">
              <a:lnSpc>
                <a:spcPct val="100000"/>
              </a:lnSpc>
              <a:spcAft>
                <a:spcPts val="200"/>
              </a:spcAft>
              <a:buNone/>
            </a:pPr>
            <a:endParaRPr lang="en-VN"/>
          </a:p>
        </p:txBody>
      </p:sp>
      <p:cxnSp>
        <p:nvCxnSpPr>
          <p:cNvPr id="5" name="Straight Connector 4">
            <a:extLst>
              <a:ext uri="{FF2B5EF4-FFF2-40B4-BE49-F238E27FC236}">
                <a16:creationId xmlns:a16="http://schemas.microsoft.com/office/drawing/2014/main" id="{FB366B80-88BD-E245-80F2-A2E318504ABE}"/>
              </a:ext>
            </a:extLst>
          </p:cNvPr>
          <p:cNvCxnSpPr/>
          <p:nvPr/>
        </p:nvCxnSpPr>
        <p:spPr>
          <a:xfrm>
            <a:off x="4511544" y="2675187"/>
            <a:ext cx="0" cy="2320006"/>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07DBB838-C837-9245-AC03-1CAAA7A26B47}"/>
              </a:ext>
            </a:extLst>
          </p:cNvPr>
          <p:cNvSpPr txBox="1"/>
          <p:nvPr/>
        </p:nvSpPr>
        <p:spPr>
          <a:xfrm>
            <a:off x="294722" y="2660073"/>
            <a:ext cx="4081567" cy="523220"/>
          </a:xfrm>
          <a:prstGeom prst="rect">
            <a:avLst/>
          </a:prstGeom>
          <a:noFill/>
        </p:spPr>
        <p:txBody>
          <a:bodyPr wrap="none" rtlCol="0">
            <a:spAutoFit/>
          </a:bodyPr>
          <a:lstStyle/>
          <a:p>
            <a:r>
              <a:rPr lang="en-VN"/>
              <a:t>Xa CSDL dữ liệu hơn. Tốc độ truy vấn chậm hơn</a:t>
            </a:r>
          </a:p>
          <a:p>
            <a:r>
              <a:rPr lang="en-VN"/>
              <a:t>Nhưng có thể sử dụng caching</a:t>
            </a:r>
          </a:p>
        </p:txBody>
      </p:sp>
      <p:sp>
        <p:nvSpPr>
          <p:cNvPr id="7" name="TextBox 6">
            <a:extLst>
              <a:ext uri="{FF2B5EF4-FFF2-40B4-BE49-F238E27FC236}">
                <a16:creationId xmlns:a16="http://schemas.microsoft.com/office/drawing/2014/main" id="{8F9A4071-49BD-354E-924D-8DD45C870208}"/>
              </a:ext>
            </a:extLst>
          </p:cNvPr>
          <p:cNvSpPr txBox="1"/>
          <p:nvPr/>
        </p:nvSpPr>
        <p:spPr>
          <a:xfrm>
            <a:off x="4784855" y="2661332"/>
            <a:ext cx="4155305" cy="523220"/>
          </a:xfrm>
          <a:prstGeom prst="rect">
            <a:avLst/>
          </a:prstGeom>
          <a:noFill/>
        </p:spPr>
        <p:txBody>
          <a:bodyPr wrap="none" rtlCol="0">
            <a:spAutoFit/>
          </a:bodyPr>
          <a:lstStyle/>
          <a:p>
            <a:r>
              <a:rPr lang="en-VN"/>
              <a:t>Rất gần CSDL. Tốc độ truy vấn câu lệnh phức tạp</a:t>
            </a:r>
          </a:p>
          <a:p>
            <a:r>
              <a:rPr lang="en-US"/>
              <a:t>là tối ưu nhất</a:t>
            </a:r>
            <a:endParaRPr lang="en-VN"/>
          </a:p>
        </p:txBody>
      </p:sp>
      <p:sp>
        <p:nvSpPr>
          <p:cNvPr id="8" name="TextBox 7">
            <a:extLst>
              <a:ext uri="{FF2B5EF4-FFF2-40B4-BE49-F238E27FC236}">
                <a16:creationId xmlns:a16="http://schemas.microsoft.com/office/drawing/2014/main" id="{C336B450-F41F-D045-9E5E-69F64D169D7B}"/>
              </a:ext>
            </a:extLst>
          </p:cNvPr>
          <p:cNvSpPr txBox="1"/>
          <p:nvPr/>
        </p:nvSpPr>
        <p:spPr>
          <a:xfrm>
            <a:off x="303539" y="3379250"/>
            <a:ext cx="3498073" cy="523220"/>
          </a:xfrm>
          <a:prstGeom prst="rect">
            <a:avLst/>
          </a:prstGeom>
          <a:noFill/>
        </p:spPr>
        <p:txBody>
          <a:bodyPr wrap="none" rtlCol="0">
            <a:spAutoFit/>
          </a:bodyPr>
          <a:lstStyle/>
          <a:p>
            <a:r>
              <a:rPr lang="en-VN"/>
              <a:t>Chỉ cần vững Java là code được, logic dễ</a:t>
            </a:r>
          </a:p>
          <a:p>
            <a:r>
              <a:rPr lang="en-US"/>
              <a:t>đọc, dễ bảo trì</a:t>
            </a:r>
            <a:endParaRPr lang="en-VN"/>
          </a:p>
        </p:txBody>
      </p:sp>
      <p:sp>
        <p:nvSpPr>
          <p:cNvPr id="9" name="TextBox 8">
            <a:extLst>
              <a:ext uri="{FF2B5EF4-FFF2-40B4-BE49-F238E27FC236}">
                <a16:creationId xmlns:a16="http://schemas.microsoft.com/office/drawing/2014/main" id="{A84D2893-59E6-7344-A1F0-4C7BDA94E742}"/>
              </a:ext>
            </a:extLst>
          </p:cNvPr>
          <p:cNvSpPr txBox="1"/>
          <p:nvPr/>
        </p:nvSpPr>
        <p:spPr>
          <a:xfrm>
            <a:off x="4778556" y="3440965"/>
            <a:ext cx="3676006" cy="307777"/>
          </a:xfrm>
          <a:prstGeom prst="rect">
            <a:avLst/>
          </a:prstGeom>
          <a:noFill/>
        </p:spPr>
        <p:txBody>
          <a:bodyPr wrap="none" rtlCol="0">
            <a:spAutoFit/>
          </a:bodyPr>
          <a:lstStyle/>
          <a:p>
            <a:r>
              <a:rPr lang="vi-VN"/>
              <a:t>Phải nắm SQL và cú pháp stored procedure</a:t>
            </a:r>
            <a:endParaRPr lang="en-VN"/>
          </a:p>
        </p:txBody>
      </p:sp>
      <p:sp>
        <p:nvSpPr>
          <p:cNvPr id="10" name="TextBox 9">
            <a:extLst>
              <a:ext uri="{FF2B5EF4-FFF2-40B4-BE49-F238E27FC236}">
                <a16:creationId xmlns:a16="http://schemas.microsoft.com/office/drawing/2014/main" id="{8A9C69D5-1A5A-804E-BAF2-50EF7397C338}"/>
              </a:ext>
            </a:extLst>
          </p:cNvPr>
          <p:cNvSpPr txBox="1"/>
          <p:nvPr/>
        </p:nvSpPr>
        <p:spPr>
          <a:xfrm>
            <a:off x="297242" y="4075756"/>
            <a:ext cx="4104009" cy="738664"/>
          </a:xfrm>
          <a:prstGeom prst="rect">
            <a:avLst/>
          </a:prstGeom>
          <a:noFill/>
        </p:spPr>
        <p:txBody>
          <a:bodyPr wrap="none" rtlCol="0">
            <a:spAutoFit/>
          </a:bodyPr>
          <a:lstStyle/>
          <a:p>
            <a:r>
              <a:rPr lang="vi-VN"/>
              <a:t>Dễ viết unit test</a:t>
            </a:r>
          </a:p>
          <a:p>
            <a:endParaRPr lang="vi-VN"/>
          </a:p>
          <a:p>
            <a:r>
              <a:rPr lang="vi-VN"/>
              <a:t>Exception handling, regular express, Java stream</a:t>
            </a:r>
            <a:endParaRPr lang="en-VN"/>
          </a:p>
        </p:txBody>
      </p:sp>
      <p:sp>
        <p:nvSpPr>
          <p:cNvPr id="11" name="TextBox 10">
            <a:extLst>
              <a:ext uri="{FF2B5EF4-FFF2-40B4-BE49-F238E27FC236}">
                <a16:creationId xmlns:a16="http://schemas.microsoft.com/office/drawing/2014/main" id="{C7031D2E-D4F9-6D4D-BCCC-F961274F8993}"/>
              </a:ext>
            </a:extLst>
          </p:cNvPr>
          <p:cNvSpPr txBox="1"/>
          <p:nvPr/>
        </p:nvSpPr>
        <p:spPr>
          <a:xfrm>
            <a:off x="4772261" y="4031673"/>
            <a:ext cx="1508746" cy="307777"/>
          </a:xfrm>
          <a:prstGeom prst="rect">
            <a:avLst/>
          </a:prstGeom>
          <a:noFill/>
        </p:spPr>
        <p:txBody>
          <a:bodyPr wrap="none" rtlCol="0">
            <a:spAutoFit/>
          </a:bodyPr>
          <a:lstStyle/>
          <a:p>
            <a:r>
              <a:rPr lang="vi-VN"/>
              <a:t>Khó viết unit test</a:t>
            </a:r>
            <a:endParaRPr lang="en-VN"/>
          </a:p>
        </p:txBody>
      </p:sp>
    </p:spTree>
    <p:extLst>
      <p:ext uri="{BB962C8B-B14F-4D97-AF65-F5344CB8AC3E}">
        <p14:creationId xmlns:p14="http://schemas.microsoft.com/office/powerpoint/2010/main" val="98855105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69A87C-42D3-6446-BC60-E1ACC65F36A7}"/>
              </a:ext>
            </a:extLst>
          </p:cNvPr>
          <p:cNvSpPr>
            <a:spLocks noGrp="1"/>
          </p:cNvSpPr>
          <p:nvPr>
            <p:ph type="title"/>
          </p:nvPr>
        </p:nvSpPr>
        <p:spPr/>
        <p:txBody>
          <a:bodyPr/>
          <a:lstStyle/>
          <a:p>
            <a:r>
              <a:rPr lang="en-VN"/>
              <a:t>JPA dịch derived query ra SQL như thế nào</a:t>
            </a:r>
          </a:p>
        </p:txBody>
      </p:sp>
      <p:sp>
        <p:nvSpPr>
          <p:cNvPr id="3" name="Text Placeholder 2">
            <a:extLst>
              <a:ext uri="{FF2B5EF4-FFF2-40B4-BE49-F238E27FC236}">
                <a16:creationId xmlns:a16="http://schemas.microsoft.com/office/drawing/2014/main" id="{FB03F27B-3FC8-394C-AC63-976CF3A95A77}"/>
              </a:ext>
            </a:extLst>
          </p:cNvPr>
          <p:cNvSpPr>
            <a:spLocks noGrp="1"/>
          </p:cNvSpPr>
          <p:nvPr>
            <p:ph type="body" idx="1"/>
          </p:nvPr>
        </p:nvSpPr>
        <p:spPr/>
        <p:txBody>
          <a:bodyPr/>
          <a:lstStyle/>
          <a:p>
            <a:pPr marL="114300" indent="0">
              <a:buNone/>
            </a:pPr>
            <a:r>
              <a:rPr lang="en-US">
                <a:latin typeface="RobotoMono Nerd Font" pitchFamily="2" charset="0"/>
                <a:ea typeface="RobotoMono Nerd Font" pitchFamily="2" charset="0"/>
              </a:rPr>
              <a:t>findBy</a:t>
            </a:r>
            <a:r>
              <a:rPr lang="en-US" b="1">
                <a:solidFill>
                  <a:srgbClr val="7030A0"/>
                </a:solidFill>
                <a:latin typeface="RobotoMono Nerd Font" pitchFamily="2" charset="0"/>
                <a:ea typeface="RobotoMono Nerd Font" pitchFamily="2" charset="0"/>
              </a:rPr>
              <a:t>FullnameContainingIgnoreCase</a:t>
            </a:r>
            <a:r>
              <a:rPr lang="en-US">
                <a:latin typeface="RobotoMono Nerd Font" pitchFamily="2" charset="0"/>
                <a:ea typeface="RobotoMono Nerd Font" pitchFamily="2" charset="0"/>
              </a:rPr>
              <a:t>(fullname)</a:t>
            </a:r>
          </a:p>
          <a:p>
            <a:pPr marL="114300" indent="0">
              <a:buNone/>
            </a:pPr>
            <a:endParaRPr lang="en-US">
              <a:latin typeface="RobotoMono Nerd Font" pitchFamily="2" charset="0"/>
              <a:ea typeface="RobotoMono Nerd Font" pitchFamily="2" charset="0"/>
            </a:endParaRPr>
          </a:p>
          <a:p>
            <a:pPr marL="114300" indent="0">
              <a:buNone/>
            </a:pPr>
            <a:r>
              <a:rPr lang="en-US">
                <a:latin typeface="RobotoMono Nerd Font" pitchFamily="2" charset="0"/>
                <a:ea typeface="RobotoMono Nerd Font" pitchFamily="2" charset="0"/>
              </a:rPr>
              <a:t>Hibernate: select person0_.id as id1_11_, person0_.birthday as birthday2_11_, person0_.city as city3_11_, person0_.fullname as fullname4_11_, person0_.gender as gender5_11_, person0_.job as job6_11_, person0_.salary as salary7_11_, case when person0_.gender='Male' then true else false end as formula1_ from person person0_ </a:t>
            </a:r>
            <a:r>
              <a:rPr lang="en-US" b="1">
                <a:solidFill>
                  <a:srgbClr val="7030A0"/>
                </a:solidFill>
                <a:latin typeface="RobotoMono Nerd Font" pitchFamily="2" charset="0"/>
                <a:ea typeface="RobotoMono Nerd Font" pitchFamily="2" charset="0"/>
              </a:rPr>
              <a:t>where upper(person0_.fullname) like upper(?) escape ?</a:t>
            </a:r>
            <a:endParaRPr lang="en-VN" b="1">
              <a:solidFill>
                <a:srgbClr val="7030A0"/>
              </a:solidFill>
              <a:latin typeface="RobotoMono Nerd Font" pitchFamily="2" charset="0"/>
              <a:ea typeface="RobotoMono Nerd Font" pitchFamily="2" charset="0"/>
            </a:endParaRPr>
          </a:p>
        </p:txBody>
      </p:sp>
      <p:sp>
        <p:nvSpPr>
          <p:cNvPr id="4" name="Down Arrow 3">
            <a:extLst>
              <a:ext uri="{FF2B5EF4-FFF2-40B4-BE49-F238E27FC236}">
                <a16:creationId xmlns:a16="http://schemas.microsoft.com/office/drawing/2014/main" id="{2BB6F0B6-2A02-2542-90F5-AFC128D398EF}"/>
              </a:ext>
            </a:extLst>
          </p:cNvPr>
          <p:cNvSpPr/>
          <p:nvPr/>
        </p:nvSpPr>
        <p:spPr>
          <a:xfrm>
            <a:off x="3362876" y="1224238"/>
            <a:ext cx="468535" cy="51387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Tree>
    <p:extLst>
      <p:ext uri="{BB962C8B-B14F-4D97-AF65-F5344CB8AC3E}">
        <p14:creationId xmlns:p14="http://schemas.microsoft.com/office/powerpoint/2010/main" val="117992859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0F7D47E-08D8-6B44-8891-EAD5C8251B85}"/>
              </a:ext>
            </a:extLst>
          </p:cNvPr>
          <p:cNvSpPr/>
          <p:nvPr/>
        </p:nvSpPr>
        <p:spPr>
          <a:xfrm>
            <a:off x="234267" y="1956611"/>
            <a:ext cx="8796377" cy="2172133"/>
          </a:xfrm>
          <a:prstGeom prst="rect">
            <a:avLst/>
          </a:prstGeom>
        </p:spPr>
        <p:txBody>
          <a:bodyPr wrap="square">
            <a:spAutoFit/>
          </a:bodyPr>
          <a:lstStyle/>
          <a:p>
            <a:pPr>
              <a:lnSpc>
                <a:spcPct val="120000"/>
              </a:lnSpc>
            </a:pPr>
            <a:r>
              <a:rPr lang="en-VN" sz="1500">
                <a:solidFill>
                  <a:schemeClr val="bg2">
                    <a:lumMod val="50000"/>
                    <a:lumOff val="50000"/>
                  </a:schemeClr>
                </a:solidFill>
                <a:latin typeface="RobotoMono Nerd Font" pitchFamily="2" charset="0"/>
                <a:ea typeface="RobotoMono Nerd Font" pitchFamily="2" charset="0"/>
              </a:rPr>
              <a:t>Hibernate: select person0_.id as id1_11_, person0_.birthday as birthday2_11_, person0_.city as city3_11_, person0_.fullname as fullname4_11_, person0_.gender as gender5_11_, person0_.job as job6_11_, person0_.salary as salary7_11_, case when person0_.gender='Male' then true else false end as formula1_ from person person0_ </a:t>
            </a:r>
            <a:r>
              <a:rPr lang="en-VN" sz="1800" b="1">
                <a:solidFill>
                  <a:srgbClr val="7030A0"/>
                </a:solidFill>
                <a:latin typeface="RobotoMono Nerd Font" pitchFamily="2" charset="0"/>
                <a:ea typeface="RobotoMono Nerd Font" pitchFamily="2" charset="0"/>
              </a:rPr>
              <a:t>where (upper(person0_.fullname) like upper(?) escape ?) and person0_.city=?</a:t>
            </a:r>
            <a:endParaRPr lang="en-VN" sz="1500" b="1">
              <a:solidFill>
                <a:srgbClr val="7030A0"/>
              </a:solidFill>
              <a:latin typeface="RobotoMono Nerd Font" pitchFamily="2" charset="0"/>
              <a:ea typeface="RobotoMono Nerd Font" pitchFamily="2" charset="0"/>
            </a:endParaRPr>
          </a:p>
        </p:txBody>
      </p:sp>
      <p:sp>
        <p:nvSpPr>
          <p:cNvPr id="3" name="Rectangle 2">
            <a:extLst>
              <a:ext uri="{FF2B5EF4-FFF2-40B4-BE49-F238E27FC236}">
                <a16:creationId xmlns:a16="http://schemas.microsoft.com/office/drawing/2014/main" id="{77591F95-A951-FB4F-9393-BF4411E14EB4}"/>
              </a:ext>
            </a:extLst>
          </p:cNvPr>
          <p:cNvSpPr/>
          <p:nvPr/>
        </p:nvSpPr>
        <p:spPr>
          <a:xfrm>
            <a:off x="343845" y="519125"/>
            <a:ext cx="7160281" cy="338554"/>
          </a:xfrm>
          <a:prstGeom prst="rect">
            <a:avLst/>
          </a:prstGeom>
          <a:solidFill>
            <a:schemeClr val="bg2"/>
          </a:solidFill>
        </p:spPr>
        <p:txBody>
          <a:bodyPr wrap="square">
            <a:spAutoFit/>
          </a:bodyPr>
          <a:lstStyle/>
          <a:p>
            <a:r>
              <a:rPr lang="en-US" sz="1600">
                <a:solidFill>
                  <a:srgbClr val="DCDCAA"/>
                </a:solidFill>
                <a:latin typeface="Menlo" panose="020B0609030804020204" pitchFamily="49" charset="0"/>
              </a:rPr>
              <a:t>findByFullnameContainingIgnoreCaseAndCity</a:t>
            </a:r>
            <a:r>
              <a:rPr lang="en-US" sz="1600">
                <a:solidFill>
                  <a:srgbClr val="D4D4D4"/>
                </a:solidFill>
                <a:latin typeface="Menlo" panose="020B0609030804020204" pitchFamily="49" charset="0"/>
              </a:rPr>
              <a:t>(</a:t>
            </a:r>
            <a:r>
              <a:rPr lang="en-US" sz="1600">
                <a:solidFill>
                  <a:srgbClr val="9CDCFE"/>
                </a:solidFill>
                <a:latin typeface="Menlo" panose="020B0609030804020204" pitchFamily="49" charset="0"/>
              </a:rPr>
              <a:t>fullname</a:t>
            </a:r>
            <a:r>
              <a:rPr lang="en-US" sz="1600">
                <a:solidFill>
                  <a:srgbClr val="D4D4D4"/>
                </a:solidFill>
                <a:latin typeface="Menlo" panose="020B0609030804020204" pitchFamily="49" charset="0"/>
              </a:rPr>
              <a:t>, </a:t>
            </a:r>
            <a:r>
              <a:rPr lang="en-US" sz="1600">
                <a:solidFill>
                  <a:srgbClr val="9CDCFE"/>
                </a:solidFill>
                <a:latin typeface="Menlo" panose="020B0609030804020204" pitchFamily="49" charset="0"/>
              </a:rPr>
              <a:t>city</a:t>
            </a:r>
            <a:r>
              <a:rPr lang="en-US" sz="1600">
                <a:solidFill>
                  <a:srgbClr val="D4D4D4"/>
                </a:solidFill>
                <a:latin typeface="Menlo" panose="020B0609030804020204" pitchFamily="49" charset="0"/>
              </a:rPr>
              <a:t>)</a:t>
            </a:r>
          </a:p>
        </p:txBody>
      </p:sp>
      <p:sp>
        <p:nvSpPr>
          <p:cNvPr id="4" name="Down Arrow 3">
            <a:extLst>
              <a:ext uri="{FF2B5EF4-FFF2-40B4-BE49-F238E27FC236}">
                <a16:creationId xmlns:a16="http://schemas.microsoft.com/office/drawing/2014/main" id="{F436117A-0541-F049-989E-4D7498299BE6}"/>
              </a:ext>
            </a:extLst>
          </p:cNvPr>
          <p:cNvSpPr/>
          <p:nvPr/>
        </p:nvSpPr>
        <p:spPr>
          <a:xfrm>
            <a:off x="3710499" y="1005084"/>
            <a:ext cx="642347" cy="78593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Tree>
    <p:extLst>
      <p:ext uri="{BB962C8B-B14F-4D97-AF65-F5344CB8AC3E}">
        <p14:creationId xmlns:p14="http://schemas.microsoft.com/office/powerpoint/2010/main" val="188186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3734C95-E312-D243-BEF2-302616F3D78B}"/>
              </a:ext>
            </a:extLst>
          </p:cNvPr>
          <p:cNvSpPr/>
          <p:nvPr/>
        </p:nvSpPr>
        <p:spPr>
          <a:xfrm>
            <a:off x="1364043" y="375542"/>
            <a:ext cx="5709332" cy="338554"/>
          </a:xfrm>
          <a:prstGeom prst="rect">
            <a:avLst/>
          </a:prstGeom>
          <a:solidFill>
            <a:schemeClr val="bg2"/>
          </a:solidFill>
        </p:spPr>
        <p:txBody>
          <a:bodyPr wrap="square">
            <a:spAutoFit/>
          </a:bodyPr>
          <a:lstStyle/>
          <a:p>
            <a:r>
              <a:rPr lang="en-US" sz="1600">
                <a:solidFill>
                  <a:srgbClr val="DCDCAA"/>
                </a:solidFill>
                <a:latin typeface="Menlo" panose="020B0609030804020204" pitchFamily="49" charset="0"/>
              </a:rPr>
              <a:t>findBySalaryBetweenOrderBySalaryAsc</a:t>
            </a:r>
            <a:r>
              <a:rPr lang="en-US" sz="1600">
                <a:solidFill>
                  <a:srgbClr val="D4D4D4"/>
                </a:solidFill>
                <a:latin typeface="Menlo" panose="020B0609030804020204" pitchFamily="49" charset="0"/>
              </a:rPr>
              <a:t>(</a:t>
            </a:r>
            <a:r>
              <a:rPr lang="en-US" sz="1600">
                <a:solidFill>
                  <a:srgbClr val="9CDCFE"/>
                </a:solidFill>
                <a:latin typeface="Menlo" panose="020B0609030804020204" pitchFamily="49" charset="0"/>
              </a:rPr>
              <a:t>from</a:t>
            </a:r>
            <a:r>
              <a:rPr lang="en-US" sz="1600">
                <a:solidFill>
                  <a:srgbClr val="D4D4D4"/>
                </a:solidFill>
                <a:latin typeface="Menlo" panose="020B0609030804020204" pitchFamily="49" charset="0"/>
              </a:rPr>
              <a:t>, </a:t>
            </a:r>
            <a:r>
              <a:rPr lang="en-US" sz="1600">
                <a:solidFill>
                  <a:srgbClr val="9CDCFE"/>
                </a:solidFill>
                <a:latin typeface="Menlo" panose="020B0609030804020204" pitchFamily="49" charset="0"/>
              </a:rPr>
              <a:t>to</a:t>
            </a:r>
            <a:r>
              <a:rPr lang="en-US" sz="1600">
                <a:solidFill>
                  <a:srgbClr val="D4D4D4"/>
                </a:solidFill>
                <a:latin typeface="Menlo" panose="020B0609030804020204" pitchFamily="49" charset="0"/>
              </a:rPr>
              <a:t>)</a:t>
            </a:r>
          </a:p>
        </p:txBody>
      </p:sp>
      <p:sp>
        <p:nvSpPr>
          <p:cNvPr id="3" name="Rectangle 2">
            <a:extLst>
              <a:ext uri="{FF2B5EF4-FFF2-40B4-BE49-F238E27FC236}">
                <a16:creationId xmlns:a16="http://schemas.microsoft.com/office/drawing/2014/main" id="{540641A0-A289-3042-B6F4-615B45382998}"/>
              </a:ext>
            </a:extLst>
          </p:cNvPr>
          <p:cNvSpPr/>
          <p:nvPr/>
        </p:nvSpPr>
        <p:spPr>
          <a:xfrm>
            <a:off x="181369" y="1322479"/>
            <a:ext cx="8758591" cy="1913601"/>
          </a:xfrm>
          <a:prstGeom prst="rect">
            <a:avLst/>
          </a:prstGeom>
        </p:spPr>
        <p:txBody>
          <a:bodyPr wrap="square">
            <a:spAutoFit/>
          </a:bodyPr>
          <a:lstStyle/>
          <a:p>
            <a:pPr>
              <a:lnSpc>
                <a:spcPct val="120000"/>
              </a:lnSpc>
            </a:pPr>
            <a:r>
              <a:rPr lang="en-VN" sz="1600">
                <a:solidFill>
                  <a:schemeClr val="bg2">
                    <a:lumMod val="50000"/>
                    <a:lumOff val="50000"/>
                  </a:schemeClr>
                </a:solidFill>
                <a:latin typeface="RobotoMono Nerd Font" pitchFamily="2" charset="0"/>
                <a:ea typeface="RobotoMono Nerd Font" pitchFamily="2" charset="0"/>
              </a:rPr>
              <a:t>select person0_.id as id1_11_, person0_.birthday as birthday2_11_, person0_.city as city3_11_, person0_.fullname as fullname4_11_, person0_.gender as gender5_11_, person0_.job as job6_11_, person0_.salary as salary7_11_, case when person0_.gender='Male' then true else false end as formula1_ from person person0_ </a:t>
            </a:r>
            <a:r>
              <a:rPr lang="en-VN" sz="1800" b="1">
                <a:solidFill>
                  <a:srgbClr val="7030A0"/>
                </a:solidFill>
                <a:latin typeface="RobotoMono Nerd Font" pitchFamily="2" charset="0"/>
                <a:ea typeface="RobotoMono Nerd Font" pitchFamily="2" charset="0"/>
              </a:rPr>
              <a:t>where person0_.salary between ? and ? order by person0_.salary asc</a:t>
            </a:r>
            <a:endParaRPr lang="en-VN" sz="1600" b="1">
              <a:solidFill>
                <a:srgbClr val="7030A0"/>
              </a:solidFill>
              <a:latin typeface="RobotoMono Nerd Font" pitchFamily="2" charset="0"/>
              <a:ea typeface="RobotoMono Nerd Font" pitchFamily="2" charset="0"/>
            </a:endParaRPr>
          </a:p>
        </p:txBody>
      </p:sp>
      <p:sp>
        <p:nvSpPr>
          <p:cNvPr id="4" name="Down Arrow 3">
            <a:extLst>
              <a:ext uri="{FF2B5EF4-FFF2-40B4-BE49-F238E27FC236}">
                <a16:creationId xmlns:a16="http://schemas.microsoft.com/office/drawing/2014/main" id="{C47EF2D1-A7FB-5744-BBE5-ED7BBFD03A07}"/>
              </a:ext>
            </a:extLst>
          </p:cNvPr>
          <p:cNvSpPr/>
          <p:nvPr/>
        </p:nvSpPr>
        <p:spPr>
          <a:xfrm>
            <a:off x="3763398" y="801045"/>
            <a:ext cx="483650" cy="49120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Tree>
    <p:extLst>
      <p:ext uri="{BB962C8B-B14F-4D97-AF65-F5344CB8AC3E}">
        <p14:creationId xmlns:p14="http://schemas.microsoft.com/office/powerpoint/2010/main" val="360585045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02A68E-D685-774C-815B-AF4BA8F3ADE4}"/>
              </a:ext>
            </a:extLst>
          </p:cNvPr>
          <p:cNvSpPr>
            <a:spLocks noGrp="1"/>
          </p:cNvSpPr>
          <p:nvPr>
            <p:ph type="title"/>
          </p:nvPr>
        </p:nvSpPr>
        <p:spPr/>
        <p:txBody>
          <a:bodyPr/>
          <a:lstStyle/>
          <a:p>
            <a:r>
              <a:rPr lang="en-VN"/>
              <a:t>Tạo custom repository</a:t>
            </a:r>
          </a:p>
        </p:txBody>
      </p:sp>
    </p:spTree>
    <p:extLst>
      <p:ext uri="{BB962C8B-B14F-4D97-AF65-F5344CB8AC3E}">
        <p14:creationId xmlns:p14="http://schemas.microsoft.com/office/powerpoint/2010/main" val="104518588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504C4-A971-5A44-A2EA-C0FCE4201C17}"/>
              </a:ext>
            </a:extLst>
          </p:cNvPr>
          <p:cNvSpPr>
            <a:spLocks noGrp="1"/>
          </p:cNvSpPr>
          <p:nvPr>
            <p:ph type="title"/>
          </p:nvPr>
        </p:nvSpPr>
        <p:spPr/>
        <p:txBody>
          <a:bodyPr/>
          <a:lstStyle/>
          <a:p>
            <a:r>
              <a:rPr lang="en-VN"/>
              <a:t>Khi nào cần tạo custom repository?</a:t>
            </a:r>
          </a:p>
        </p:txBody>
      </p:sp>
      <p:sp>
        <p:nvSpPr>
          <p:cNvPr id="3" name="Text Placeholder 2">
            <a:extLst>
              <a:ext uri="{FF2B5EF4-FFF2-40B4-BE49-F238E27FC236}">
                <a16:creationId xmlns:a16="http://schemas.microsoft.com/office/drawing/2014/main" id="{E9ABD834-4404-E540-8373-3B089B823395}"/>
              </a:ext>
            </a:extLst>
          </p:cNvPr>
          <p:cNvSpPr>
            <a:spLocks noGrp="1"/>
          </p:cNvSpPr>
          <p:nvPr>
            <p:ph type="body" idx="1"/>
          </p:nvPr>
        </p:nvSpPr>
        <p:spPr>
          <a:xfrm>
            <a:off x="130629" y="667658"/>
            <a:ext cx="8824685" cy="2172432"/>
          </a:xfrm>
        </p:spPr>
        <p:txBody>
          <a:bodyPr/>
          <a:lstStyle/>
          <a:p>
            <a:pPr marL="114300" indent="0">
              <a:buSzPct val="100000"/>
              <a:buNone/>
            </a:pPr>
            <a:r>
              <a:rPr lang="en-VN" sz="1400"/>
              <a:t>Sau khi đã thử dùng Native Query, Derived Query, JPQL …nhưng không thể giải quyết được một câu lệnh truy vấn phức tạp hoặc </a:t>
            </a:r>
            <a:r>
              <a:rPr lang="en-VN" sz="1400" b="1"/>
              <a:t>cần trả về cấu trúc dữ liệu Set, Map,</a:t>
            </a:r>
            <a:r>
              <a:rPr lang="en-VN" sz="1400"/>
              <a:t> … Khi viết custom repository, bạn có thể tận dụng Java Stream, tất cả những sức mạnh cú pháp của Java để thể hiện ý tưởng, thậm chí caching</a:t>
            </a:r>
          </a:p>
          <a:p>
            <a:pPr>
              <a:buSzPct val="100000"/>
              <a:buFont typeface="+mj-lt"/>
              <a:buAutoNum type="arabicPeriod"/>
            </a:pPr>
            <a:r>
              <a:rPr lang="en-VN" sz="1400"/>
              <a:t>Tạo interface repository</a:t>
            </a:r>
            <a:r>
              <a:rPr lang="en-VN" sz="1400">
                <a:solidFill>
                  <a:srgbClr val="7030A0"/>
                </a:solidFill>
              </a:rPr>
              <a:t> PersonRepo</a:t>
            </a:r>
            <a:r>
              <a:rPr lang="en-VN" sz="1400"/>
              <a:t> kế thừa JpaRepository và Custom Repository Interface. Chú ý quy tắc đặt tên </a:t>
            </a:r>
            <a:r>
              <a:rPr lang="en-VN" sz="1400">
                <a:solidFill>
                  <a:srgbClr val="7030A0"/>
                </a:solidFill>
              </a:rPr>
              <a:t>PersonRepo</a:t>
            </a:r>
            <a:r>
              <a:rPr lang="en-VN" sz="1400" b="1">
                <a:solidFill>
                  <a:srgbClr val="7030A0"/>
                </a:solidFill>
              </a:rPr>
              <a:t>Custom</a:t>
            </a:r>
          </a:p>
          <a:p>
            <a:pPr>
              <a:buSzPct val="100000"/>
              <a:buFont typeface="+mj-lt"/>
              <a:buAutoNum type="arabicPeriod"/>
            </a:pPr>
            <a:r>
              <a:rPr lang="en-VN" sz="1400"/>
              <a:t>Hiện thực hoá các phương thức khai báo ở Custom Repository Interface ở </a:t>
            </a:r>
            <a:r>
              <a:rPr lang="en-VN" sz="1400" b="1">
                <a:solidFill>
                  <a:srgbClr val="7030A0"/>
                </a:solidFill>
              </a:rPr>
              <a:t>PersonRepoImpl</a:t>
            </a:r>
          </a:p>
        </p:txBody>
      </p:sp>
      <p:sp>
        <p:nvSpPr>
          <p:cNvPr id="7" name="Rectangle 6">
            <a:extLst>
              <a:ext uri="{FF2B5EF4-FFF2-40B4-BE49-F238E27FC236}">
                <a16:creationId xmlns:a16="http://schemas.microsoft.com/office/drawing/2014/main" id="{1AED724E-9E06-D244-8D1F-CB451B4D723E}"/>
              </a:ext>
            </a:extLst>
          </p:cNvPr>
          <p:cNvSpPr/>
          <p:nvPr/>
        </p:nvSpPr>
        <p:spPr>
          <a:xfrm>
            <a:off x="3580634" y="4448252"/>
            <a:ext cx="1211125" cy="496562"/>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VN"/>
              <a:t>PersonRepo</a:t>
            </a:r>
          </a:p>
        </p:txBody>
      </p:sp>
      <p:sp>
        <p:nvSpPr>
          <p:cNvPr id="8" name="Rectangle 7">
            <a:extLst>
              <a:ext uri="{FF2B5EF4-FFF2-40B4-BE49-F238E27FC236}">
                <a16:creationId xmlns:a16="http://schemas.microsoft.com/office/drawing/2014/main" id="{A2A346EC-0DD6-8C49-8B41-1D284F21E050}"/>
              </a:ext>
            </a:extLst>
          </p:cNvPr>
          <p:cNvSpPr/>
          <p:nvPr/>
        </p:nvSpPr>
        <p:spPr>
          <a:xfrm>
            <a:off x="2364918" y="3353194"/>
            <a:ext cx="1361507" cy="4965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VN"/>
              <a:t>JpaRepository</a:t>
            </a:r>
          </a:p>
        </p:txBody>
      </p:sp>
      <p:sp>
        <p:nvSpPr>
          <p:cNvPr id="9" name="Rectangle 8">
            <a:extLst>
              <a:ext uri="{FF2B5EF4-FFF2-40B4-BE49-F238E27FC236}">
                <a16:creationId xmlns:a16="http://schemas.microsoft.com/office/drawing/2014/main" id="{C2B3C246-04E9-E340-AF92-D3ED9BABDBCF}"/>
              </a:ext>
            </a:extLst>
          </p:cNvPr>
          <p:cNvSpPr/>
          <p:nvPr/>
        </p:nvSpPr>
        <p:spPr>
          <a:xfrm>
            <a:off x="4418330" y="3372370"/>
            <a:ext cx="1826780" cy="4965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VN"/>
              <a:t>PersonRepoCustom</a:t>
            </a:r>
          </a:p>
        </p:txBody>
      </p:sp>
      <p:cxnSp>
        <p:nvCxnSpPr>
          <p:cNvPr id="11" name="Straight Arrow Connector 10">
            <a:extLst>
              <a:ext uri="{FF2B5EF4-FFF2-40B4-BE49-F238E27FC236}">
                <a16:creationId xmlns:a16="http://schemas.microsoft.com/office/drawing/2014/main" id="{819ECD20-B1D1-5246-ABAD-50A64235902A}"/>
              </a:ext>
            </a:extLst>
          </p:cNvPr>
          <p:cNvCxnSpPr>
            <a:cxnSpLocks/>
            <a:stCxn id="7" idx="0"/>
            <a:endCxn id="8" idx="2"/>
          </p:cNvCxnSpPr>
          <p:nvPr/>
        </p:nvCxnSpPr>
        <p:spPr>
          <a:xfrm flipH="1" flipV="1">
            <a:off x="3045672" y="3849756"/>
            <a:ext cx="1140525" cy="5984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8A670F88-ECF2-A144-8369-330E5E326DD9}"/>
              </a:ext>
            </a:extLst>
          </p:cNvPr>
          <p:cNvCxnSpPr>
            <a:cxnSpLocks/>
            <a:stCxn id="7" idx="0"/>
            <a:endCxn id="9" idx="2"/>
          </p:cNvCxnSpPr>
          <p:nvPr/>
        </p:nvCxnSpPr>
        <p:spPr>
          <a:xfrm flipV="1">
            <a:off x="4186197" y="3868932"/>
            <a:ext cx="1145523" cy="5793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8603524D-3CC0-E046-9309-F4C35FC4EDA0}"/>
              </a:ext>
            </a:extLst>
          </p:cNvPr>
          <p:cNvSpPr txBox="1"/>
          <p:nvPr/>
        </p:nvSpPr>
        <p:spPr>
          <a:xfrm>
            <a:off x="3010740" y="4045428"/>
            <a:ext cx="678391" cy="261610"/>
          </a:xfrm>
          <a:prstGeom prst="rect">
            <a:avLst/>
          </a:prstGeom>
          <a:noFill/>
        </p:spPr>
        <p:txBody>
          <a:bodyPr wrap="none" rtlCol="0">
            <a:spAutoFit/>
          </a:bodyPr>
          <a:lstStyle/>
          <a:p>
            <a:r>
              <a:rPr lang="en-VN" sz="1050"/>
              <a:t>extends</a:t>
            </a:r>
          </a:p>
        </p:txBody>
      </p:sp>
      <p:sp>
        <p:nvSpPr>
          <p:cNvPr id="23" name="TextBox 22">
            <a:extLst>
              <a:ext uri="{FF2B5EF4-FFF2-40B4-BE49-F238E27FC236}">
                <a16:creationId xmlns:a16="http://schemas.microsoft.com/office/drawing/2014/main" id="{EFE36BED-789F-1547-9A85-ED83A5B29FD3}"/>
              </a:ext>
            </a:extLst>
          </p:cNvPr>
          <p:cNvSpPr txBox="1"/>
          <p:nvPr/>
        </p:nvSpPr>
        <p:spPr>
          <a:xfrm>
            <a:off x="4760208" y="4053779"/>
            <a:ext cx="678391" cy="261610"/>
          </a:xfrm>
          <a:prstGeom prst="rect">
            <a:avLst/>
          </a:prstGeom>
          <a:noFill/>
        </p:spPr>
        <p:txBody>
          <a:bodyPr wrap="none" rtlCol="0">
            <a:spAutoFit/>
          </a:bodyPr>
          <a:lstStyle/>
          <a:p>
            <a:r>
              <a:rPr lang="en-VN" sz="1050"/>
              <a:t>extends</a:t>
            </a:r>
          </a:p>
        </p:txBody>
      </p:sp>
      <p:sp>
        <p:nvSpPr>
          <p:cNvPr id="24" name="Rectangle 23">
            <a:extLst>
              <a:ext uri="{FF2B5EF4-FFF2-40B4-BE49-F238E27FC236}">
                <a16:creationId xmlns:a16="http://schemas.microsoft.com/office/drawing/2014/main" id="{4B55F9F5-2D6C-C549-A1F3-8EE275699160}"/>
              </a:ext>
            </a:extLst>
          </p:cNvPr>
          <p:cNvSpPr/>
          <p:nvPr/>
        </p:nvSpPr>
        <p:spPr>
          <a:xfrm>
            <a:off x="5361418" y="4444077"/>
            <a:ext cx="1538654" cy="496562"/>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VN"/>
              <a:t>PersonRepoImpl</a:t>
            </a:r>
          </a:p>
        </p:txBody>
      </p:sp>
      <p:cxnSp>
        <p:nvCxnSpPr>
          <p:cNvPr id="26" name="Straight Arrow Connector 25">
            <a:extLst>
              <a:ext uri="{FF2B5EF4-FFF2-40B4-BE49-F238E27FC236}">
                <a16:creationId xmlns:a16="http://schemas.microsoft.com/office/drawing/2014/main" id="{A8214A91-5CB8-364E-9FA7-33C701DA497D}"/>
              </a:ext>
            </a:extLst>
          </p:cNvPr>
          <p:cNvCxnSpPr>
            <a:stCxn id="24" idx="0"/>
            <a:endCxn id="9" idx="2"/>
          </p:cNvCxnSpPr>
          <p:nvPr/>
        </p:nvCxnSpPr>
        <p:spPr>
          <a:xfrm flipH="1" flipV="1">
            <a:off x="5331720" y="3868932"/>
            <a:ext cx="799025" cy="5751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6DFABFF4-5612-824C-A8D2-32DE83E2E270}"/>
              </a:ext>
            </a:extLst>
          </p:cNvPr>
          <p:cNvSpPr txBox="1"/>
          <p:nvPr/>
        </p:nvSpPr>
        <p:spPr>
          <a:xfrm>
            <a:off x="5783167" y="4043341"/>
            <a:ext cx="875561" cy="253916"/>
          </a:xfrm>
          <a:prstGeom prst="rect">
            <a:avLst/>
          </a:prstGeom>
          <a:noFill/>
        </p:spPr>
        <p:txBody>
          <a:bodyPr wrap="none" rtlCol="0">
            <a:spAutoFit/>
          </a:bodyPr>
          <a:lstStyle/>
          <a:p>
            <a:r>
              <a:rPr lang="en-VN" sz="1050"/>
              <a:t>implements</a:t>
            </a:r>
          </a:p>
        </p:txBody>
      </p:sp>
    </p:spTree>
    <p:extLst>
      <p:ext uri="{BB962C8B-B14F-4D97-AF65-F5344CB8AC3E}">
        <p14:creationId xmlns:p14="http://schemas.microsoft.com/office/powerpoint/2010/main" val="76135552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3A7F223-F9AC-7C4B-9219-25BE85E55998}"/>
              </a:ext>
            </a:extLst>
          </p:cNvPr>
          <p:cNvSpPr/>
          <p:nvPr/>
        </p:nvSpPr>
        <p:spPr>
          <a:xfrm>
            <a:off x="330030" y="90285"/>
            <a:ext cx="8002515" cy="738664"/>
          </a:xfrm>
          <a:prstGeom prst="rect">
            <a:avLst/>
          </a:prstGeom>
          <a:solidFill>
            <a:schemeClr val="bg2"/>
          </a:solidFill>
        </p:spPr>
        <p:txBody>
          <a:bodyPr wrap="square">
            <a:spAutoFit/>
          </a:bodyPr>
          <a:lstStyle/>
          <a:p>
            <a:r>
              <a:rPr lang="en-US">
                <a:solidFill>
                  <a:srgbClr val="D4D4D4"/>
                </a:solidFill>
                <a:latin typeface="Menlo" panose="020B0609030804020204" pitchFamily="49" charset="0"/>
              </a:rPr>
              <a:t>@</a:t>
            </a:r>
            <a:r>
              <a:rPr lang="en-US">
                <a:solidFill>
                  <a:srgbClr val="4EC9B0"/>
                </a:solidFill>
                <a:latin typeface="Menlo" panose="020B0609030804020204" pitchFamily="49" charset="0"/>
              </a:rPr>
              <a:t>Repository</a:t>
            </a:r>
            <a:endParaRPr lang="en-US">
              <a:solidFill>
                <a:srgbClr val="D4D4D4"/>
              </a:solidFill>
              <a:latin typeface="Menlo" panose="020B0609030804020204" pitchFamily="49" charset="0"/>
            </a:endParaRPr>
          </a:p>
          <a:p>
            <a:r>
              <a:rPr lang="en-US">
                <a:solidFill>
                  <a:srgbClr val="569CD6"/>
                </a:solidFill>
                <a:latin typeface="Menlo" panose="020B0609030804020204" pitchFamily="49" charset="0"/>
              </a:rPr>
              <a:t>public</a:t>
            </a:r>
            <a:r>
              <a:rPr lang="en-US">
                <a:solidFill>
                  <a:srgbClr val="D4D4D4"/>
                </a:solidFill>
                <a:latin typeface="Menlo" panose="020B0609030804020204" pitchFamily="49" charset="0"/>
              </a:rPr>
              <a:t> </a:t>
            </a:r>
            <a:r>
              <a:rPr lang="en-US">
                <a:solidFill>
                  <a:srgbClr val="569CD6"/>
                </a:solidFill>
                <a:latin typeface="Menlo" panose="020B0609030804020204" pitchFamily="49" charset="0"/>
              </a:rPr>
              <a:t>interface</a:t>
            </a:r>
            <a:r>
              <a:rPr lang="en-US">
                <a:solidFill>
                  <a:srgbClr val="D4D4D4"/>
                </a:solidFill>
                <a:latin typeface="Menlo" panose="020B0609030804020204" pitchFamily="49" charset="0"/>
              </a:rPr>
              <a:t> </a:t>
            </a:r>
            <a:r>
              <a:rPr lang="en-US">
                <a:solidFill>
                  <a:srgbClr val="4EC9B0"/>
                </a:solidFill>
                <a:latin typeface="Menlo" panose="020B0609030804020204" pitchFamily="49" charset="0"/>
              </a:rPr>
              <a:t>PersonRepo</a:t>
            </a:r>
            <a:r>
              <a:rPr lang="en-US">
                <a:solidFill>
                  <a:srgbClr val="D4D4D4"/>
                </a:solidFill>
                <a:latin typeface="Menlo" panose="020B0609030804020204" pitchFamily="49" charset="0"/>
              </a:rPr>
              <a:t> </a:t>
            </a:r>
            <a:r>
              <a:rPr lang="en-US">
                <a:solidFill>
                  <a:srgbClr val="569CD6"/>
                </a:solidFill>
                <a:latin typeface="Menlo" panose="020B0609030804020204" pitchFamily="49" charset="0"/>
              </a:rPr>
              <a:t>extends</a:t>
            </a:r>
            <a:r>
              <a:rPr lang="en-US">
                <a:solidFill>
                  <a:srgbClr val="D4D4D4"/>
                </a:solidFill>
                <a:latin typeface="Menlo" panose="020B0609030804020204" pitchFamily="49" charset="0"/>
              </a:rPr>
              <a:t> </a:t>
            </a:r>
            <a:r>
              <a:rPr lang="en-US">
                <a:solidFill>
                  <a:srgbClr val="4EC9B0"/>
                </a:solidFill>
                <a:latin typeface="Menlo" panose="020B0609030804020204" pitchFamily="49" charset="0"/>
              </a:rPr>
              <a:t>JpaRepository</a:t>
            </a:r>
            <a:r>
              <a:rPr lang="en-US">
                <a:solidFill>
                  <a:srgbClr val="D4D4D4"/>
                </a:solidFill>
                <a:latin typeface="Menlo" panose="020B0609030804020204" pitchFamily="49" charset="0"/>
              </a:rPr>
              <a:t>&lt;</a:t>
            </a:r>
            <a:r>
              <a:rPr lang="en-US">
                <a:solidFill>
                  <a:srgbClr val="4EC9B0"/>
                </a:solidFill>
                <a:latin typeface="Menlo" panose="020B0609030804020204" pitchFamily="49" charset="0"/>
              </a:rPr>
              <a:t>Person</a:t>
            </a:r>
            <a:r>
              <a:rPr lang="en-US">
                <a:solidFill>
                  <a:srgbClr val="D4D4D4"/>
                </a:solidFill>
                <a:latin typeface="Menlo" panose="020B0609030804020204" pitchFamily="49" charset="0"/>
              </a:rPr>
              <a:t>, </a:t>
            </a:r>
            <a:r>
              <a:rPr lang="en-US">
                <a:solidFill>
                  <a:srgbClr val="4EC9B0"/>
                </a:solidFill>
                <a:latin typeface="Menlo" panose="020B0609030804020204" pitchFamily="49" charset="0"/>
              </a:rPr>
              <a:t>Long</a:t>
            </a:r>
            <a:r>
              <a:rPr lang="en-US">
                <a:solidFill>
                  <a:srgbClr val="D4D4D4"/>
                </a:solidFill>
                <a:latin typeface="Menlo" panose="020B0609030804020204" pitchFamily="49" charset="0"/>
              </a:rPr>
              <a:t>&gt;, </a:t>
            </a:r>
          </a:p>
          <a:p>
            <a:r>
              <a:rPr lang="en-US">
                <a:solidFill>
                  <a:srgbClr val="4EC9B0"/>
                </a:solidFill>
                <a:latin typeface="Menlo" panose="020B0609030804020204" pitchFamily="49" charset="0"/>
              </a:rPr>
              <a:t>PersonRepoCustom</a:t>
            </a:r>
            <a:r>
              <a:rPr lang="en-US">
                <a:solidFill>
                  <a:srgbClr val="D4D4D4"/>
                </a:solidFill>
                <a:latin typeface="Menlo" panose="020B0609030804020204" pitchFamily="49" charset="0"/>
              </a:rPr>
              <a:t> </a:t>
            </a:r>
          </a:p>
        </p:txBody>
      </p:sp>
      <p:sp>
        <p:nvSpPr>
          <p:cNvPr id="3" name="Rectangle 2">
            <a:extLst>
              <a:ext uri="{FF2B5EF4-FFF2-40B4-BE49-F238E27FC236}">
                <a16:creationId xmlns:a16="http://schemas.microsoft.com/office/drawing/2014/main" id="{C3043AA5-E41E-7D41-898A-D09BE62EEA2B}"/>
              </a:ext>
            </a:extLst>
          </p:cNvPr>
          <p:cNvSpPr/>
          <p:nvPr/>
        </p:nvSpPr>
        <p:spPr>
          <a:xfrm>
            <a:off x="317919" y="1114964"/>
            <a:ext cx="8008569" cy="738664"/>
          </a:xfrm>
          <a:prstGeom prst="rect">
            <a:avLst/>
          </a:prstGeom>
          <a:solidFill>
            <a:schemeClr val="bg2"/>
          </a:solidFill>
        </p:spPr>
        <p:txBody>
          <a:bodyPr wrap="square">
            <a:spAutoFit/>
          </a:bodyPr>
          <a:lstStyle/>
          <a:p>
            <a:r>
              <a:rPr lang="en-US">
                <a:solidFill>
                  <a:srgbClr val="569CD6"/>
                </a:solidFill>
                <a:latin typeface="Menlo" panose="020B0609030804020204" pitchFamily="49" charset="0"/>
              </a:rPr>
              <a:t>public</a:t>
            </a:r>
            <a:r>
              <a:rPr lang="en-US">
                <a:solidFill>
                  <a:srgbClr val="D4D4D4"/>
                </a:solidFill>
                <a:latin typeface="Menlo" panose="020B0609030804020204" pitchFamily="49" charset="0"/>
              </a:rPr>
              <a:t> </a:t>
            </a:r>
            <a:r>
              <a:rPr lang="en-US">
                <a:solidFill>
                  <a:srgbClr val="569CD6"/>
                </a:solidFill>
                <a:latin typeface="Menlo" panose="020B0609030804020204" pitchFamily="49" charset="0"/>
              </a:rPr>
              <a:t>interface</a:t>
            </a:r>
            <a:r>
              <a:rPr lang="en-US">
                <a:solidFill>
                  <a:srgbClr val="D4D4D4"/>
                </a:solidFill>
                <a:latin typeface="Menlo" panose="020B0609030804020204" pitchFamily="49" charset="0"/>
              </a:rPr>
              <a:t> </a:t>
            </a:r>
            <a:r>
              <a:rPr lang="en-US">
                <a:solidFill>
                  <a:srgbClr val="4EC9B0"/>
                </a:solidFill>
                <a:latin typeface="Menlo" panose="020B0609030804020204" pitchFamily="49" charset="0"/>
              </a:rPr>
              <a:t>PersonRepoCustom</a:t>
            </a:r>
            <a:r>
              <a:rPr lang="en-US">
                <a:solidFill>
                  <a:srgbClr val="D4D4D4"/>
                </a:solidFill>
                <a:latin typeface="Menlo" panose="020B0609030804020204" pitchFamily="49" charset="0"/>
              </a:rPr>
              <a:t> {</a:t>
            </a:r>
          </a:p>
          <a:p>
            <a:r>
              <a:rPr lang="en-US">
                <a:solidFill>
                  <a:srgbClr val="4EC9B0"/>
                </a:solidFill>
                <a:latin typeface="Menlo" panose="020B0609030804020204" pitchFamily="49" charset="0"/>
              </a:rPr>
              <a:t>  TreeMap</a:t>
            </a:r>
            <a:r>
              <a:rPr lang="en-US">
                <a:solidFill>
                  <a:srgbClr val="D4D4D4"/>
                </a:solidFill>
                <a:latin typeface="Menlo" panose="020B0609030804020204" pitchFamily="49" charset="0"/>
              </a:rPr>
              <a:t>&lt;</a:t>
            </a:r>
            <a:r>
              <a:rPr lang="en-US">
                <a:solidFill>
                  <a:srgbClr val="4EC9B0"/>
                </a:solidFill>
                <a:latin typeface="Menlo" panose="020B0609030804020204" pitchFamily="49" charset="0"/>
              </a:rPr>
              <a:t>String</a:t>
            </a:r>
            <a:r>
              <a:rPr lang="en-US">
                <a:solidFill>
                  <a:srgbClr val="D4D4D4"/>
                </a:solidFill>
                <a:latin typeface="Menlo" panose="020B0609030804020204" pitchFamily="49" charset="0"/>
              </a:rPr>
              <a:t>, </a:t>
            </a:r>
            <a:r>
              <a:rPr lang="en-US">
                <a:solidFill>
                  <a:srgbClr val="4EC9B0"/>
                </a:solidFill>
                <a:latin typeface="Menlo" panose="020B0609030804020204" pitchFamily="49" charset="0"/>
              </a:rPr>
              <a:t>List</a:t>
            </a:r>
            <a:r>
              <a:rPr lang="en-US">
                <a:solidFill>
                  <a:srgbClr val="D4D4D4"/>
                </a:solidFill>
                <a:latin typeface="Menlo" panose="020B0609030804020204" pitchFamily="49" charset="0"/>
              </a:rPr>
              <a:t>&lt;</a:t>
            </a:r>
            <a:r>
              <a:rPr lang="en-US">
                <a:solidFill>
                  <a:srgbClr val="4EC9B0"/>
                </a:solidFill>
                <a:latin typeface="Menlo" panose="020B0609030804020204" pitchFamily="49" charset="0"/>
              </a:rPr>
              <a:t>Person</a:t>
            </a:r>
            <a:r>
              <a:rPr lang="en-US">
                <a:solidFill>
                  <a:srgbClr val="D4D4D4"/>
                </a:solidFill>
                <a:latin typeface="Menlo" panose="020B0609030804020204" pitchFamily="49" charset="0"/>
              </a:rPr>
              <a:t>&gt;&gt; </a:t>
            </a:r>
            <a:r>
              <a:rPr lang="en-US">
                <a:solidFill>
                  <a:srgbClr val="DCDCAA"/>
                </a:solidFill>
                <a:latin typeface="Menlo" panose="020B0609030804020204" pitchFamily="49" charset="0"/>
              </a:rPr>
              <a:t>groupPeopleByOrderCity</a:t>
            </a:r>
            <a:r>
              <a:rPr lang="en-US">
                <a:solidFill>
                  <a:srgbClr val="D4D4D4"/>
                </a:solidFill>
                <a:latin typeface="Menlo" panose="020B0609030804020204" pitchFamily="49" charset="0"/>
              </a:rPr>
              <a:t>();</a:t>
            </a:r>
          </a:p>
          <a:p>
            <a:r>
              <a:rPr lang="en-US">
                <a:solidFill>
                  <a:srgbClr val="D4D4D4"/>
                </a:solidFill>
                <a:latin typeface="Menlo" panose="020B0609030804020204" pitchFamily="49" charset="0"/>
              </a:rPr>
              <a:t>}</a:t>
            </a:r>
          </a:p>
        </p:txBody>
      </p:sp>
      <p:sp>
        <p:nvSpPr>
          <p:cNvPr id="4" name="Rectangle 3">
            <a:extLst>
              <a:ext uri="{FF2B5EF4-FFF2-40B4-BE49-F238E27FC236}">
                <a16:creationId xmlns:a16="http://schemas.microsoft.com/office/drawing/2014/main" id="{154EE5E5-4776-3644-A935-FAEB1110C713}"/>
              </a:ext>
            </a:extLst>
          </p:cNvPr>
          <p:cNvSpPr/>
          <p:nvPr/>
        </p:nvSpPr>
        <p:spPr>
          <a:xfrm>
            <a:off x="308838" y="2114319"/>
            <a:ext cx="8017652" cy="2462213"/>
          </a:xfrm>
          <a:prstGeom prst="rect">
            <a:avLst/>
          </a:prstGeom>
          <a:solidFill>
            <a:schemeClr val="bg2"/>
          </a:solidFill>
        </p:spPr>
        <p:txBody>
          <a:bodyPr wrap="square">
            <a:spAutoFit/>
          </a:bodyPr>
          <a:lstStyle/>
          <a:p>
            <a:r>
              <a:rPr lang="en-US">
                <a:solidFill>
                  <a:srgbClr val="569CD6"/>
                </a:solidFill>
                <a:latin typeface="Menlo" panose="020B0609030804020204" pitchFamily="49" charset="0"/>
              </a:rPr>
              <a:t>public</a:t>
            </a:r>
            <a:r>
              <a:rPr lang="en-US">
                <a:solidFill>
                  <a:srgbClr val="D4D4D4"/>
                </a:solidFill>
                <a:latin typeface="Menlo" panose="020B0609030804020204" pitchFamily="49" charset="0"/>
              </a:rPr>
              <a:t> </a:t>
            </a:r>
            <a:r>
              <a:rPr lang="en-US">
                <a:solidFill>
                  <a:srgbClr val="569CD6"/>
                </a:solidFill>
                <a:latin typeface="Menlo" panose="020B0609030804020204" pitchFamily="49" charset="0"/>
              </a:rPr>
              <a:t>class</a:t>
            </a:r>
            <a:r>
              <a:rPr lang="en-US">
                <a:solidFill>
                  <a:srgbClr val="D4D4D4"/>
                </a:solidFill>
                <a:latin typeface="Menlo" panose="020B0609030804020204" pitchFamily="49" charset="0"/>
              </a:rPr>
              <a:t> </a:t>
            </a:r>
            <a:r>
              <a:rPr lang="en-US">
                <a:solidFill>
                  <a:srgbClr val="4EC9B0"/>
                </a:solidFill>
                <a:latin typeface="Menlo" panose="020B0609030804020204" pitchFamily="49" charset="0"/>
              </a:rPr>
              <a:t>PersonRepoImpl</a:t>
            </a:r>
            <a:r>
              <a:rPr lang="en-US">
                <a:solidFill>
                  <a:srgbClr val="D4D4D4"/>
                </a:solidFill>
                <a:latin typeface="Menlo" panose="020B0609030804020204" pitchFamily="49" charset="0"/>
              </a:rPr>
              <a:t> </a:t>
            </a:r>
            <a:r>
              <a:rPr lang="en-US">
                <a:solidFill>
                  <a:srgbClr val="569CD6"/>
                </a:solidFill>
                <a:latin typeface="Menlo" panose="020B0609030804020204" pitchFamily="49" charset="0"/>
              </a:rPr>
              <a:t>implements</a:t>
            </a:r>
            <a:r>
              <a:rPr lang="en-US">
                <a:solidFill>
                  <a:srgbClr val="D4D4D4"/>
                </a:solidFill>
                <a:latin typeface="Menlo" panose="020B0609030804020204" pitchFamily="49" charset="0"/>
              </a:rPr>
              <a:t> </a:t>
            </a:r>
            <a:r>
              <a:rPr lang="en-US">
                <a:solidFill>
                  <a:srgbClr val="4EC9B0"/>
                </a:solidFill>
                <a:latin typeface="Menlo" panose="020B0609030804020204" pitchFamily="49" charset="0"/>
              </a:rPr>
              <a:t>PersonRepoCustom</a:t>
            </a:r>
            <a:r>
              <a:rPr lang="en-US">
                <a:solidFill>
                  <a:srgbClr val="D4D4D4"/>
                </a:solidFill>
                <a:latin typeface="Menlo" panose="020B0609030804020204" pitchFamily="49" charset="0"/>
              </a:rPr>
              <a:t> {</a:t>
            </a:r>
          </a:p>
          <a:p>
            <a:r>
              <a:rPr lang="en-US">
                <a:solidFill>
                  <a:srgbClr val="D4D4D4"/>
                </a:solidFill>
                <a:latin typeface="Menlo" panose="020B0609030804020204" pitchFamily="49" charset="0"/>
              </a:rPr>
              <a:t>  @</a:t>
            </a:r>
            <a:r>
              <a:rPr lang="en-US">
                <a:solidFill>
                  <a:srgbClr val="4EC9B0"/>
                </a:solidFill>
                <a:latin typeface="Menlo" panose="020B0609030804020204" pitchFamily="49" charset="0"/>
              </a:rPr>
              <a:t>Autowired </a:t>
            </a:r>
            <a:r>
              <a:rPr lang="en-US">
                <a:solidFill>
                  <a:srgbClr val="D4D4D4"/>
                </a:solidFill>
                <a:latin typeface="Menlo" panose="020B0609030804020204" pitchFamily="49" charset="0"/>
              </a:rPr>
              <a:t>@</a:t>
            </a:r>
            <a:r>
              <a:rPr lang="en-US">
                <a:solidFill>
                  <a:srgbClr val="4EC9B0"/>
                </a:solidFill>
                <a:latin typeface="Menlo" panose="020B0609030804020204" pitchFamily="49" charset="0"/>
              </a:rPr>
              <a:t>Lazy PersonRepo</a:t>
            </a:r>
            <a:r>
              <a:rPr lang="en-US">
                <a:solidFill>
                  <a:srgbClr val="D4D4D4"/>
                </a:solidFill>
                <a:latin typeface="Menlo" panose="020B0609030804020204" pitchFamily="49" charset="0"/>
              </a:rPr>
              <a:t> </a:t>
            </a:r>
            <a:r>
              <a:rPr lang="en-US">
                <a:solidFill>
                  <a:srgbClr val="9CDCFE"/>
                </a:solidFill>
                <a:latin typeface="Menlo" panose="020B0609030804020204" pitchFamily="49" charset="0"/>
              </a:rPr>
              <a:t>personRepository</a:t>
            </a:r>
            <a:r>
              <a:rPr lang="en-US">
                <a:solidFill>
                  <a:srgbClr val="D4D4D4"/>
                </a:solidFill>
                <a:latin typeface="Menlo" panose="020B0609030804020204" pitchFamily="49" charset="0"/>
              </a:rPr>
              <a:t>;</a:t>
            </a:r>
          </a:p>
          <a:p>
            <a:br>
              <a:rPr lang="en-US">
                <a:solidFill>
                  <a:srgbClr val="D4D4D4"/>
                </a:solidFill>
                <a:latin typeface="Menlo" panose="020B0609030804020204" pitchFamily="49" charset="0"/>
              </a:rPr>
            </a:br>
            <a:r>
              <a:rPr lang="en-US">
                <a:solidFill>
                  <a:srgbClr val="D4D4D4"/>
                </a:solidFill>
                <a:latin typeface="Menlo" panose="020B0609030804020204" pitchFamily="49" charset="0"/>
              </a:rPr>
              <a:t>  @</a:t>
            </a:r>
            <a:r>
              <a:rPr lang="en-US">
                <a:solidFill>
                  <a:srgbClr val="4EC9B0"/>
                </a:solidFill>
                <a:latin typeface="Menlo" panose="020B0609030804020204" pitchFamily="49" charset="0"/>
              </a:rPr>
              <a:t>PersistenceContext </a:t>
            </a:r>
            <a:r>
              <a:rPr lang="en-US">
                <a:solidFill>
                  <a:srgbClr val="569CD6"/>
                </a:solidFill>
                <a:latin typeface="Menlo" panose="020B0609030804020204" pitchFamily="49" charset="0"/>
              </a:rPr>
              <a:t>private</a:t>
            </a:r>
            <a:r>
              <a:rPr lang="en-US">
                <a:solidFill>
                  <a:srgbClr val="D4D4D4"/>
                </a:solidFill>
                <a:latin typeface="Menlo" panose="020B0609030804020204" pitchFamily="49" charset="0"/>
              </a:rPr>
              <a:t> </a:t>
            </a:r>
            <a:r>
              <a:rPr lang="en-US">
                <a:solidFill>
                  <a:srgbClr val="4EC9B0"/>
                </a:solidFill>
                <a:latin typeface="Menlo" panose="020B0609030804020204" pitchFamily="49" charset="0"/>
              </a:rPr>
              <a:t>EntityManager</a:t>
            </a:r>
            <a:r>
              <a:rPr lang="en-US">
                <a:solidFill>
                  <a:srgbClr val="D4D4D4"/>
                </a:solidFill>
                <a:latin typeface="Menlo" panose="020B0609030804020204" pitchFamily="49" charset="0"/>
              </a:rPr>
              <a:t> </a:t>
            </a:r>
            <a:r>
              <a:rPr lang="en-US">
                <a:solidFill>
                  <a:srgbClr val="9CDCFE"/>
                </a:solidFill>
                <a:latin typeface="Menlo" panose="020B0609030804020204" pitchFamily="49" charset="0"/>
              </a:rPr>
              <a:t>em</a:t>
            </a:r>
            <a:r>
              <a:rPr lang="en-US">
                <a:solidFill>
                  <a:srgbClr val="D4D4D4"/>
                </a:solidFill>
                <a:latin typeface="Menlo" panose="020B0609030804020204" pitchFamily="49" charset="0"/>
              </a:rPr>
              <a:t>; </a:t>
            </a:r>
            <a:br>
              <a:rPr lang="en-US">
                <a:solidFill>
                  <a:srgbClr val="D4D4D4"/>
                </a:solidFill>
                <a:latin typeface="Menlo" panose="020B0609030804020204" pitchFamily="49" charset="0"/>
              </a:rPr>
            </a:br>
            <a:br>
              <a:rPr lang="en-US">
                <a:solidFill>
                  <a:srgbClr val="D4D4D4"/>
                </a:solidFill>
                <a:latin typeface="Menlo" panose="020B0609030804020204" pitchFamily="49" charset="0"/>
              </a:rPr>
            </a:br>
            <a:r>
              <a:rPr lang="en-US">
                <a:solidFill>
                  <a:srgbClr val="D4D4D4"/>
                </a:solidFill>
                <a:latin typeface="Menlo" panose="020B0609030804020204" pitchFamily="49" charset="0"/>
              </a:rPr>
              <a:t>  @</a:t>
            </a:r>
            <a:r>
              <a:rPr lang="en-US">
                <a:solidFill>
                  <a:srgbClr val="4EC9B0"/>
                </a:solidFill>
                <a:latin typeface="Menlo" panose="020B0609030804020204" pitchFamily="49" charset="0"/>
              </a:rPr>
              <a:t>Override</a:t>
            </a:r>
            <a:endParaRPr lang="en-US">
              <a:solidFill>
                <a:srgbClr val="D4D4D4"/>
              </a:solidFill>
              <a:latin typeface="Menlo" panose="020B0609030804020204" pitchFamily="49" charset="0"/>
            </a:endParaRPr>
          </a:p>
          <a:p>
            <a:r>
              <a:rPr lang="en-US">
                <a:solidFill>
                  <a:srgbClr val="569CD6"/>
                </a:solidFill>
                <a:latin typeface="Menlo" panose="020B0609030804020204" pitchFamily="49" charset="0"/>
              </a:rPr>
              <a:t>  public</a:t>
            </a:r>
            <a:r>
              <a:rPr lang="en-US">
                <a:solidFill>
                  <a:srgbClr val="D4D4D4"/>
                </a:solidFill>
                <a:latin typeface="Menlo" panose="020B0609030804020204" pitchFamily="49" charset="0"/>
              </a:rPr>
              <a:t> </a:t>
            </a:r>
            <a:r>
              <a:rPr lang="en-US">
                <a:solidFill>
                  <a:srgbClr val="4EC9B0"/>
                </a:solidFill>
                <a:latin typeface="Menlo" panose="020B0609030804020204" pitchFamily="49" charset="0"/>
              </a:rPr>
              <a:t>TreeMap</a:t>
            </a:r>
            <a:r>
              <a:rPr lang="en-US">
                <a:solidFill>
                  <a:srgbClr val="D4D4D4"/>
                </a:solidFill>
                <a:latin typeface="Menlo" panose="020B0609030804020204" pitchFamily="49" charset="0"/>
              </a:rPr>
              <a:t>&lt;</a:t>
            </a:r>
            <a:r>
              <a:rPr lang="en-US">
                <a:solidFill>
                  <a:srgbClr val="4EC9B0"/>
                </a:solidFill>
                <a:latin typeface="Menlo" panose="020B0609030804020204" pitchFamily="49" charset="0"/>
              </a:rPr>
              <a:t>String</a:t>
            </a:r>
            <a:r>
              <a:rPr lang="en-US">
                <a:solidFill>
                  <a:srgbClr val="D4D4D4"/>
                </a:solidFill>
                <a:latin typeface="Menlo" panose="020B0609030804020204" pitchFamily="49" charset="0"/>
              </a:rPr>
              <a:t>, </a:t>
            </a:r>
            <a:r>
              <a:rPr lang="en-US">
                <a:solidFill>
                  <a:srgbClr val="4EC9B0"/>
                </a:solidFill>
                <a:latin typeface="Menlo" panose="020B0609030804020204" pitchFamily="49" charset="0"/>
              </a:rPr>
              <a:t>List</a:t>
            </a:r>
            <a:r>
              <a:rPr lang="en-US">
                <a:solidFill>
                  <a:srgbClr val="D4D4D4"/>
                </a:solidFill>
                <a:latin typeface="Menlo" panose="020B0609030804020204" pitchFamily="49" charset="0"/>
              </a:rPr>
              <a:t>&lt;</a:t>
            </a:r>
            <a:r>
              <a:rPr lang="en-US">
                <a:solidFill>
                  <a:srgbClr val="4EC9B0"/>
                </a:solidFill>
                <a:latin typeface="Menlo" panose="020B0609030804020204" pitchFamily="49" charset="0"/>
              </a:rPr>
              <a:t>Person</a:t>
            </a:r>
            <a:r>
              <a:rPr lang="en-US">
                <a:solidFill>
                  <a:srgbClr val="D4D4D4"/>
                </a:solidFill>
                <a:latin typeface="Menlo" panose="020B0609030804020204" pitchFamily="49" charset="0"/>
              </a:rPr>
              <a:t>&gt;&gt; </a:t>
            </a:r>
            <a:r>
              <a:rPr lang="en-US">
                <a:solidFill>
                  <a:srgbClr val="DCDCAA"/>
                </a:solidFill>
                <a:latin typeface="Menlo" panose="020B0609030804020204" pitchFamily="49" charset="0"/>
              </a:rPr>
              <a:t>groupPeopleByOrderCity</a:t>
            </a:r>
            <a:r>
              <a:rPr lang="en-US">
                <a:solidFill>
                  <a:srgbClr val="D4D4D4"/>
                </a:solidFill>
                <a:latin typeface="Menlo" panose="020B0609030804020204" pitchFamily="49" charset="0"/>
              </a:rPr>
              <a:t>() {</a:t>
            </a:r>
          </a:p>
          <a:p>
            <a:r>
              <a:rPr lang="en-US">
                <a:solidFill>
                  <a:srgbClr val="C586C0"/>
                </a:solidFill>
                <a:latin typeface="Menlo" panose="020B0609030804020204" pitchFamily="49" charset="0"/>
              </a:rPr>
              <a:t>    return</a:t>
            </a:r>
            <a:r>
              <a:rPr lang="en-US">
                <a:solidFill>
                  <a:srgbClr val="D4D4D4"/>
                </a:solidFill>
                <a:latin typeface="Menlo" panose="020B0609030804020204" pitchFamily="49" charset="0"/>
              </a:rPr>
              <a:t> </a:t>
            </a:r>
            <a:r>
              <a:rPr lang="en-US">
                <a:solidFill>
                  <a:srgbClr val="9CDCFE"/>
                </a:solidFill>
                <a:latin typeface="Menlo" panose="020B0609030804020204" pitchFamily="49" charset="0"/>
              </a:rPr>
              <a:t>personRepository</a:t>
            </a:r>
            <a:r>
              <a:rPr lang="en-US">
                <a:solidFill>
                  <a:srgbClr val="D4D4D4"/>
                </a:solidFill>
                <a:latin typeface="Menlo" panose="020B0609030804020204" pitchFamily="49" charset="0"/>
              </a:rPr>
              <a:t>.</a:t>
            </a:r>
            <a:r>
              <a:rPr lang="en-US">
                <a:solidFill>
                  <a:srgbClr val="DCDCAA"/>
                </a:solidFill>
                <a:latin typeface="Menlo" panose="020B0609030804020204" pitchFamily="49" charset="0"/>
              </a:rPr>
              <a:t>findAll</a:t>
            </a:r>
            <a:r>
              <a:rPr lang="en-US">
                <a:solidFill>
                  <a:srgbClr val="D4D4D4"/>
                </a:solidFill>
                <a:latin typeface="Menlo" panose="020B0609030804020204" pitchFamily="49" charset="0"/>
              </a:rPr>
              <a:t>().</a:t>
            </a:r>
            <a:r>
              <a:rPr lang="en-US">
                <a:solidFill>
                  <a:srgbClr val="DCDCAA"/>
                </a:solidFill>
                <a:latin typeface="Menlo" panose="020B0609030804020204" pitchFamily="49" charset="0"/>
              </a:rPr>
              <a:t>stream</a:t>
            </a:r>
            <a:r>
              <a:rPr lang="en-US">
                <a:solidFill>
                  <a:srgbClr val="D4D4D4"/>
                </a:solidFill>
                <a:latin typeface="Menlo" panose="020B0609030804020204" pitchFamily="49" charset="0"/>
              </a:rPr>
              <a:t>()</a:t>
            </a:r>
          </a:p>
          <a:p>
            <a:r>
              <a:rPr lang="en-US">
                <a:solidFill>
                  <a:srgbClr val="D4D4D4"/>
                </a:solidFill>
                <a:latin typeface="Menlo" panose="020B0609030804020204" pitchFamily="49" charset="0"/>
              </a:rPr>
              <a:t>    .</a:t>
            </a:r>
            <a:r>
              <a:rPr lang="en-US">
                <a:solidFill>
                  <a:srgbClr val="DCDCAA"/>
                </a:solidFill>
                <a:latin typeface="Menlo" panose="020B0609030804020204" pitchFamily="49" charset="0"/>
              </a:rPr>
              <a:t>collect</a:t>
            </a:r>
            <a:r>
              <a:rPr lang="en-US">
                <a:solidFill>
                  <a:srgbClr val="D4D4D4"/>
                </a:solidFill>
                <a:latin typeface="Menlo" panose="020B0609030804020204" pitchFamily="49" charset="0"/>
              </a:rPr>
              <a:t>(</a:t>
            </a:r>
            <a:r>
              <a:rPr lang="en-US">
                <a:solidFill>
                  <a:srgbClr val="4EC9B0"/>
                </a:solidFill>
                <a:latin typeface="Menlo" panose="020B0609030804020204" pitchFamily="49" charset="0"/>
              </a:rPr>
              <a:t>Collectors</a:t>
            </a:r>
            <a:r>
              <a:rPr lang="en-US">
                <a:solidFill>
                  <a:srgbClr val="D4D4D4"/>
                </a:solidFill>
                <a:latin typeface="Menlo" panose="020B0609030804020204" pitchFamily="49" charset="0"/>
              </a:rPr>
              <a:t>.</a:t>
            </a:r>
            <a:r>
              <a:rPr lang="en-US">
                <a:solidFill>
                  <a:srgbClr val="DCDCAA"/>
                </a:solidFill>
                <a:latin typeface="Menlo" panose="020B0609030804020204" pitchFamily="49" charset="0"/>
              </a:rPr>
              <a:t>groupingBy</a:t>
            </a:r>
            <a:r>
              <a:rPr lang="en-US">
                <a:solidFill>
                  <a:srgbClr val="D4D4D4"/>
                </a:solidFill>
                <a:latin typeface="Menlo" panose="020B0609030804020204" pitchFamily="49" charset="0"/>
              </a:rPr>
              <a:t>(</a:t>
            </a:r>
            <a:r>
              <a:rPr lang="en-US">
                <a:solidFill>
                  <a:srgbClr val="4EC9B0"/>
                </a:solidFill>
                <a:latin typeface="Menlo" panose="020B0609030804020204" pitchFamily="49" charset="0"/>
              </a:rPr>
              <a:t>Person</a:t>
            </a:r>
            <a:r>
              <a:rPr lang="en-US">
                <a:solidFill>
                  <a:srgbClr val="C586C0"/>
                </a:solidFill>
                <a:latin typeface="Menlo" panose="020B0609030804020204" pitchFamily="49" charset="0"/>
              </a:rPr>
              <a:t>::</a:t>
            </a:r>
            <a:r>
              <a:rPr lang="en-US">
                <a:solidFill>
                  <a:srgbClr val="DCDCAA"/>
                </a:solidFill>
                <a:latin typeface="Menlo" panose="020B0609030804020204" pitchFamily="49" charset="0"/>
              </a:rPr>
              <a:t>getCity</a:t>
            </a:r>
            <a:r>
              <a:rPr lang="en-US">
                <a:solidFill>
                  <a:srgbClr val="D4D4D4"/>
                </a:solidFill>
                <a:latin typeface="Menlo" panose="020B0609030804020204" pitchFamily="49" charset="0"/>
              </a:rPr>
              <a:t>, </a:t>
            </a:r>
            <a:r>
              <a:rPr lang="en-US">
                <a:solidFill>
                  <a:srgbClr val="4EC9B0"/>
                </a:solidFill>
                <a:latin typeface="Menlo" panose="020B0609030804020204" pitchFamily="49" charset="0"/>
              </a:rPr>
              <a:t>TreeMap</a:t>
            </a:r>
            <a:r>
              <a:rPr lang="en-US">
                <a:solidFill>
                  <a:srgbClr val="C586C0"/>
                </a:solidFill>
                <a:latin typeface="Menlo" panose="020B0609030804020204" pitchFamily="49" charset="0"/>
              </a:rPr>
              <a:t>::new</a:t>
            </a:r>
            <a:r>
              <a:rPr lang="en-US">
                <a:solidFill>
                  <a:srgbClr val="D4D4D4"/>
                </a:solidFill>
                <a:latin typeface="Menlo" panose="020B0609030804020204" pitchFamily="49" charset="0"/>
              </a:rPr>
              <a:t>, </a:t>
            </a:r>
            <a:r>
              <a:rPr lang="en-US">
                <a:solidFill>
                  <a:srgbClr val="4EC9B0"/>
                </a:solidFill>
                <a:latin typeface="Menlo" panose="020B0609030804020204" pitchFamily="49" charset="0"/>
              </a:rPr>
              <a:t>Collectors</a:t>
            </a:r>
            <a:r>
              <a:rPr lang="en-US">
                <a:solidFill>
                  <a:srgbClr val="D4D4D4"/>
                </a:solidFill>
                <a:latin typeface="Menlo" panose="020B0609030804020204" pitchFamily="49" charset="0"/>
              </a:rPr>
              <a:t>.</a:t>
            </a:r>
            <a:r>
              <a:rPr lang="en-US">
                <a:solidFill>
                  <a:srgbClr val="DCDCAA"/>
                </a:solidFill>
                <a:latin typeface="Menlo" panose="020B0609030804020204" pitchFamily="49" charset="0"/>
              </a:rPr>
              <a:t>toList</a:t>
            </a:r>
            <a:r>
              <a:rPr lang="en-US">
                <a:solidFill>
                  <a:srgbClr val="D4D4D4"/>
                </a:solidFill>
                <a:latin typeface="Menlo" panose="020B0609030804020204" pitchFamily="49" charset="0"/>
              </a:rPr>
              <a:t>()));</a:t>
            </a:r>
          </a:p>
          <a:p>
            <a:r>
              <a:rPr lang="en-US">
                <a:solidFill>
                  <a:srgbClr val="D4D4D4"/>
                </a:solidFill>
                <a:latin typeface="Menlo" panose="020B0609030804020204" pitchFamily="49" charset="0"/>
              </a:rPr>
              <a:t>}</a:t>
            </a:r>
          </a:p>
        </p:txBody>
      </p:sp>
      <p:cxnSp>
        <p:nvCxnSpPr>
          <p:cNvPr id="6" name="Straight Connector 5">
            <a:extLst>
              <a:ext uri="{FF2B5EF4-FFF2-40B4-BE49-F238E27FC236}">
                <a16:creationId xmlns:a16="http://schemas.microsoft.com/office/drawing/2014/main" id="{01710D10-A686-FA48-A1E8-28B55CF610B2}"/>
              </a:ext>
            </a:extLst>
          </p:cNvPr>
          <p:cNvCxnSpPr/>
          <p:nvPr/>
        </p:nvCxnSpPr>
        <p:spPr>
          <a:xfrm>
            <a:off x="1352811" y="3651337"/>
            <a:ext cx="3062614" cy="0"/>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7F661FF8-D695-7242-A9DA-9525E473DD31}"/>
              </a:ext>
            </a:extLst>
          </p:cNvPr>
          <p:cNvCxnSpPr>
            <a:cxnSpLocks/>
          </p:cNvCxnSpPr>
          <p:nvPr/>
        </p:nvCxnSpPr>
        <p:spPr>
          <a:xfrm>
            <a:off x="645090" y="1597068"/>
            <a:ext cx="3025036" cy="0"/>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F5A62FDD-A7CD-5F47-82F3-B650A71F59D5}"/>
              </a:ext>
            </a:extLst>
          </p:cNvPr>
          <p:cNvSpPr txBox="1"/>
          <p:nvPr/>
        </p:nvSpPr>
        <p:spPr>
          <a:xfrm>
            <a:off x="839244" y="1572016"/>
            <a:ext cx="2359941" cy="276999"/>
          </a:xfrm>
          <a:prstGeom prst="rect">
            <a:avLst/>
          </a:prstGeom>
          <a:noFill/>
        </p:spPr>
        <p:txBody>
          <a:bodyPr wrap="none" rtlCol="0">
            <a:spAutoFit/>
          </a:bodyPr>
          <a:lstStyle/>
          <a:p>
            <a:r>
              <a:rPr lang="en-US" sz="1200">
                <a:solidFill>
                  <a:schemeClr val="bg1"/>
                </a:solidFill>
              </a:rPr>
              <a:t>T</a:t>
            </a:r>
            <a:r>
              <a:rPr lang="en-VN" sz="1200">
                <a:solidFill>
                  <a:schemeClr val="bg1"/>
                </a:solidFill>
              </a:rPr>
              <a:t>rả về kiểu dữ liệu khác với List</a:t>
            </a:r>
          </a:p>
        </p:txBody>
      </p:sp>
      <p:sp>
        <p:nvSpPr>
          <p:cNvPr id="9" name="TextBox 8">
            <a:extLst>
              <a:ext uri="{FF2B5EF4-FFF2-40B4-BE49-F238E27FC236}">
                <a16:creationId xmlns:a16="http://schemas.microsoft.com/office/drawing/2014/main" id="{C1D306C4-7D68-DA4E-A99C-08AC3EAA83CF}"/>
              </a:ext>
            </a:extLst>
          </p:cNvPr>
          <p:cNvSpPr txBox="1"/>
          <p:nvPr/>
        </p:nvSpPr>
        <p:spPr>
          <a:xfrm>
            <a:off x="2956470" y="4157778"/>
            <a:ext cx="3033203" cy="276999"/>
          </a:xfrm>
          <a:prstGeom prst="rect">
            <a:avLst/>
          </a:prstGeom>
          <a:noFill/>
        </p:spPr>
        <p:txBody>
          <a:bodyPr wrap="none" rtlCol="0">
            <a:spAutoFit/>
          </a:bodyPr>
          <a:lstStyle/>
          <a:p>
            <a:r>
              <a:rPr lang="vi-VN" sz="1200">
                <a:solidFill>
                  <a:schemeClr val="bg1"/>
                </a:solidFill>
              </a:rPr>
              <a:t>Sử dụng Java Stream để biến hoá dữ liệu</a:t>
            </a:r>
            <a:endParaRPr lang="en-VN" sz="1200">
              <a:solidFill>
                <a:schemeClr val="bg1"/>
              </a:solidFill>
            </a:endParaRPr>
          </a:p>
        </p:txBody>
      </p:sp>
    </p:spTree>
    <p:extLst>
      <p:ext uri="{BB962C8B-B14F-4D97-AF65-F5344CB8AC3E}">
        <p14:creationId xmlns:p14="http://schemas.microsoft.com/office/powerpoint/2010/main" val="425288852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96384A-EAEE-624A-95E2-8617386331C9}"/>
              </a:ext>
            </a:extLst>
          </p:cNvPr>
          <p:cNvSpPr>
            <a:spLocks noGrp="1"/>
          </p:cNvSpPr>
          <p:nvPr>
            <p:ph type="title"/>
          </p:nvPr>
        </p:nvSpPr>
        <p:spPr/>
        <p:txBody>
          <a:bodyPr/>
          <a:lstStyle/>
          <a:p>
            <a:r>
              <a:rPr lang="en-VN" sz="2400"/>
              <a:t>Dùng Query gì trong trường hợp nào?</a:t>
            </a:r>
          </a:p>
        </p:txBody>
      </p:sp>
      <p:sp>
        <p:nvSpPr>
          <p:cNvPr id="3" name="Text Placeholder 2">
            <a:extLst>
              <a:ext uri="{FF2B5EF4-FFF2-40B4-BE49-F238E27FC236}">
                <a16:creationId xmlns:a16="http://schemas.microsoft.com/office/drawing/2014/main" id="{DB29E9D4-BCAB-FF4E-A773-5E8D41293D9B}"/>
              </a:ext>
            </a:extLst>
          </p:cNvPr>
          <p:cNvSpPr>
            <a:spLocks noGrp="1"/>
          </p:cNvSpPr>
          <p:nvPr>
            <p:ph type="body" idx="1"/>
          </p:nvPr>
        </p:nvSpPr>
        <p:spPr>
          <a:xfrm>
            <a:off x="68013" y="667657"/>
            <a:ext cx="8947518" cy="4257443"/>
          </a:xfrm>
        </p:spPr>
        <p:txBody>
          <a:bodyPr/>
          <a:lstStyle/>
          <a:p>
            <a:r>
              <a:rPr lang="en-VN"/>
              <a:t>@NameQuery hãy hạn chế dùng. Nó không tách biệt rõ ràng giữa định nghĩa Entity và Query</a:t>
            </a:r>
          </a:p>
          <a:p>
            <a:r>
              <a:rPr lang="en-VN"/>
              <a:t>Derived Query viết biểu thức hàm sinh ra lệnh SQL tiện lợi khi truy vấn trong một repository</a:t>
            </a:r>
          </a:p>
          <a:p>
            <a:r>
              <a:rPr lang="en-VN"/>
              <a:t>Ưu tiên dùng Typed Query hơn là Untyped Query. Đằng nào cũng phải ép kiểu dữ liệu trả về.</a:t>
            </a:r>
          </a:p>
          <a:p>
            <a:r>
              <a:rPr lang="en-VN"/>
              <a:t>Dùng JPQL query khai báo trong repository sẽ clean code hơn là dùng EntityManager.createQuery</a:t>
            </a:r>
          </a:p>
          <a:p>
            <a:r>
              <a:rPr lang="en-VN"/>
              <a:t>Nếu phải trả về cấu trúc dữ liệu dạng Set, Map và xử lý phức tạp hãy viết Custom Repository</a:t>
            </a:r>
          </a:p>
        </p:txBody>
      </p:sp>
    </p:spTree>
    <p:extLst>
      <p:ext uri="{BB962C8B-B14F-4D97-AF65-F5344CB8AC3E}">
        <p14:creationId xmlns:p14="http://schemas.microsoft.com/office/powerpoint/2010/main" val="249599983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703D3A-519F-5F45-B53F-E3A0070A7B38}"/>
              </a:ext>
            </a:extLst>
          </p:cNvPr>
          <p:cNvSpPr>
            <a:spLocks noGrp="1"/>
          </p:cNvSpPr>
          <p:nvPr>
            <p:ph type="title"/>
          </p:nvPr>
        </p:nvSpPr>
        <p:spPr/>
        <p:txBody>
          <a:bodyPr/>
          <a:lstStyle/>
          <a:p>
            <a:r>
              <a:rPr lang="en-VN"/>
              <a:t>Join – Primary Key / Foreign Key</a:t>
            </a:r>
          </a:p>
        </p:txBody>
      </p:sp>
    </p:spTree>
    <p:extLst>
      <p:ext uri="{BB962C8B-B14F-4D97-AF65-F5344CB8AC3E}">
        <p14:creationId xmlns:p14="http://schemas.microsoft.com/office/powerpoint/2010/main" val="302732675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7CD9A2-DB7D-9547-A019-448445808B60}"/>
              </a:ext>
            </a:extLst>
          </p:cNvPr>
          <p:cNvSpPr>
            <a:spLocks noGrp="1"/>
          </p:cNvSpPr>
          <p:nvPr>
            <p:ph type="title"/>
          </p:nvPr>
        </p:nvSpPr>
        <p:spPr/>
        <p:txBody>
          <a:bodyPr/>
          <a:lstStyle/>
          <a:p>
            <a:r>
              <a:rPr lang="en-VN"/>
              <a:t>Transaction</a:t>
            </a:r>
          </a:p>
        </p:txBody>
      </p:sp>
    </p:spTree>
    <p:extLst>
      <p:ext uri="{BB962C8B-B14F-4D97-AF65-F5344CB8AC3E}">
        <p14:creationId xmlns:p14="http://schemas.microsoft.com/office/powerpoint/2010/main" val="29528124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36E6E-2334-4145-AB45-3244A60938CD}"/>
              </a:ext>
            </a:extLst>
          </p:cNvPr>
          <p:cNvSpPr>
            <a:spLocks noGrp="1"/>
          </p:cNvSpPr>
          <p:nvPr>
            <p:ph type="title"/>
          </p:nvPr>
        </p:nvSpPr>
        <p:spPr/>
        <p:txBody>
          <a:bodyPr/>
          <a:lstStyle/>
          <a:p>
            <a:r>
              <a:rPr lang="en-VN"/>
              <a:t>Bổ xung JPA vào maven</a:t>
            </a:r>
          </a:p>
        </p:txBody>
      </p:sp>
      <p:sp>
        <p:nvSpPr>
          <p:cNvPr id="4" name="Rectangle 3">
            <a:extLst>
              <a:ext uri="{FF2B5EF4-FFF2-40B4-BE49-F238E27FC236}">
                <a16:creationId xmlns:a16="http://schemas.microsoft.com/office/drawing/2014/main" id="{2D906192-A8D0-7D4C-92AE-4EDE2FE31076}"/>
              </a:ext>
            </a:extLst>
          </p:cNvPr>
          <p:cNvSpPr/>
          <p:nvPr/>
        </p:nvSpPr>
        <p:spPr>
          <a:xfrm>
            <a:off x="192703" y="806155"/>
            <a:ext cx="6510377" cy="1105431"/>
          </a:xfrm>
          <a:prstGeom prst="rect">
            <a:avLst/>
          </a:prstGeom>
          <a:solidFill>
            <a:schemeClr val="bg2"/>
          </a:solidFill>
        </p:spPr>
        <p:txBody>
          <a:bodyPr wrap="square">
            <a:spAutoFit/>
          </a:bodyPr>
          <a:lstStyle/>
          <a:p>
            <a:pPr>
              <a:lnSpc>
                <a:spcPct val="120000"/>
              </a:lnSpc>
            </a:pPr>
            <a:r>
              <a:rPr lang="en-US">
                <a:solidFill>
                  <a:srgbClr val="808080"/>
                </a:solidFill>
                <a:latin typeface="Menlo" panose="020B0609030804020204" pitchFamily="49" charset="0"/>
              </a:rPr>
              <a:t>&lt;</a:t>
            </a:r>
            <a:r>
              <a:rPr lang="en-US">
                <a:solidFill>
                  <a:srgbClr val="569CD6"/>
                </a:solidFill>
                <a:latin typeface="Menlo" panose="020B0609030804020204" pitchFamily="49" charset="0"/>
              </a:rPr>
              <a:t>dependency</a:t>
            </a:r>
            <a:r>
              <a:rPr lang="en-US">
                <a:solidFill>
                  <a:srgbClr val="808080"/>
                </a:solidFill>
                <a:latin typeface="Menlo" panose="020B0609030804020204" pitchFamily="49" charset="0"/>
              </a:rPr>
              <a:t>&gt;</a:t>
            </a:r>
            <a:endParaRPr lang="en-US">
              <a:solidFill>
                <a:srgbClr val="D4D4D4"/>
              </a:solidFill>
              <a:latin typeface="Menlo" panose="020B0609030804020204" pitchFamily="49" charset="0"/>
            </a:endParaRPr>
          </a:p>
          <a:p>
            <a:pPr>
              <a:lnSpc>
                <a:spcPct val="120000"/>
              </a:lnSpc>
            </a:pPr>
            <a:r>
              <a:rPr lang="en-US">
                <a:solidFill>
                  <a:srgbClr val="808080"/>
                </a:solidFill>
                <a:latin typeface="Menlo" panose="020B0609030804020204" pitchFamily="49" charset="0"/>
              </a:rPr>
              <a:t>  &lt;</a:t>
            </a:r>
            <a:r>
              <a:rPr lang="en-US">
                <a:solidFill>
                  <a:srgbClr val="569CD6"/>
                </a:solidFill>
                <a:latin typeface="Menlo" panose="020B0609030804020204" pitchFamily="49" charset="0"/>
              </a:rPr>
              <a:t>groupId</a:t>
            </a:r>
            <a:r>
              <a:rPr lang="en-US">
                <a:solidFill>
                  <a:srgbClr val="808080"/>
                </a:solidFill>
                <a:latin typeface="Menlo" panose="020B0609030804020204" pitchFamily="49" charset="0"/>
              </a:rPr>
              <a:t>&gt;</a:t>
            </a:r>
            <a:r>
              <a:rPr lang="en-US">
                <a:solidFill>
                  <a:srgbClr val="D4D4D4"/>
                </a:solidFill>
                <a:latin typeface="Menlo" panose="020B0609030804020204" pitchFamily="49" charset="0"/>
              </a:rPr>
              <a:t>org.springframework.boot</a:t>
            </a:r>
            <a:r>
              <a:rPr lang="en-US">
                <a:solidFill>
                  <a:srgbClr val="808080"/>
                </a:solidFill>
                <a:latin typeface="Menlo" panose="020B0609030804020204" pitchFamily="49" charset="0"/>
              </a:rPr>
              <a:t>&lt;/</a:t>
            </a:r>
            <a:r>
              <a:rPr lang="en-US">
                <a:solidFill>
                  <a:srgbClr val="569CD6"/>
                </a:solidFill>
                <a:latin typeface="Menlo" panose="020B0609030804020204" pitchFamily="49" charset="0"/>
              </a:rPr>
              <a:t>groupId</a:t>
            </a:r>
            <a:r>
              <a:rPr lang="en-US">
                <a:solidFill>
                  <a:srgbClr val="808080"/>
                </a:solidFill>
                <a:latin typeface="Menlo" panose="020B0609030804020204" pitchFamily="49" charset="0"/>
              </a:rPr>
              <a:t>&gt;</a:t>
            </a:r>
            <a:endParaRPr lang="en-US">
              <a:solidFill>
                <a:srgbClr val="D4D4D4"/>
              </a:solidFill>
              <a:latin typeface="Menlo" panose="020B0609030804020204" pitchFamily="49" charset="0"/>
            </a:endParaRPr>
          </a:p>
          <a:p>
            <a:pPr>
              <a:lnSpc>
                <a:spcPct val="120000"/>
              </a:lnSpc>
            </a:pPr>
            <a:r>
              <a:rPr lang="en-US">
                <a:solidFill>
                  <a:srgbClr val="808080"/>
                </a:solidFill>
                <a:latin typeface="Menlo" panose="020B0609030804020204" pitchFamily="49" charset="0"/>
              </a:rPr>
              <a:t>  &lt;</a:t>
            </a:r>
            <a:r>
              <a:rPr lang="en-US">
                <a:solidFill>
                  <a:srgbClr val="569CD6"/>
                </a:solidFill>
                <a:latin typeface="Menlo" panose="020B0609030804020204" pitchFamily="49" charset="0"/>
              </a:rPr>
              <a:t>artifactId</a:t>
            </a:r>
            <a:r>
              <a:rPr lang="en-US">
                <a:solidFill>
                  <a:srgbClr val="808080"/>
                </a:solidFill>
                <a:latin typeface="Menlo" panose="020B0609030804020204" pitchFamily="49" charset="0"/>
              </a:rPr>
              <a:t>&gt;</a:t>
            </a:r>
            <a:r>
              <a:rPr lang="en-US">
                <a:solidFill>
                  <a:srgbClr val="D4D4D4"/>
                </a:solidFill>
                <a:latin typeface="Menlo" panose="020B0609030804020204" pitchFamily="49" charset="0"/>
              </a:rPr>
              <a:t>spring-boot-starter-data-jpa</a:t>
            </a:r>
            <a:r>
              <a:rPr lang="en-US">
                <a:solidFill>
                  <a:srgbClr val="808080"/>
                </a:solidFill>
                <a:latin typeface="Menlo" panose="020B0609030804020204" pitchFamily="49" charset="0"/>
              </a:rPr>
              <a:t>&lt;/</a:t>
            </a:r>
            <a:r>
              <a:rPr lang="en-US">
                <a:solidFill>
                  <a:srgbClr val="569CD6"/>
                </a:solidFill>
                <a:latin typeface="Menlo" panose="020B0609030804020204" pitchFamily="49" charset="0"/>
              </a:rPr>
              <a:t>artifactId</a:t>
            </a:r>
            <a:r>
              <a:rPr lang="en-US">
                <a:solidFill>
                  <a:srgbClr val="808080"/>
                </a:solidFill>
                <a:latin typeface="Menlo" panose="020B0609030804020204" pitchFamily="49" charset="0"/>
              </a:rPr>
              <a:t>&gt;</a:t>
            </a:r>
            <a:endParaRPr lang="en-US">
              <a:solidFill>
                <a:srgbClr val="D4D4D4"/>
              </a:solidFill>
              <a:latin typeface="Menlo" panose="020B0609030804020204" pitchFamily="49" charset="0"/>
            </a:endParaRPr>
          </a:p>
          <a:p>
            <a:pPr>
              <a:lnSpc>
                <a:spcPct val="120000"/>
              </a:lnSpc>
            </a:pPr>
            <a:r>
              <a:rPr lang="en-US">
                <a:solidFill>
                  <a:srgbClr val="808080"/>
                </a:solidFill>
                <a:latin typeface="Menlo" panose="020B0609030804020204" pitchFamily="49" charset="0"/>
              </a:rPr>
              <a:t>&lt;/</a:t>
            </a:r>
            <a:r>
              <a:rPr lang="en-US">
                <a:solidFill>
                  <a:srgbClr val="569CD6"/>
                </a:solidFill>
                <a:latin typeface="Menlo" panose="020B0609030804020204" pitchFamily="49" charset="0"/>
              </a:rPr>
              <a:t>dependency</a:t>
            </a:r>
            <a:r>
              <a:rPr lang="en-US">
                <a:solidFill>
                  <a:srgbClr val="808080"/>
                </a:solidFill>
                <a:latin typeface="Menlo" panose="020B0609030804020204" pitchFamily="49" charset="0"/>
              </a:rPr>
              <a:t>&gt;</a:t>
            </a:r>
            <a:endParaRPr lang="en-US">
              <a:solidFill>
                <a:srgbClr val="D4D4D4"/>
              </a:solidFill>
              <a:latin typeface="Menlo" panose="020B0609030804020204" pitchFamily="49" charset="0"/>
            </a:endParaRPr>
          </a:p>
        </p:txBody>
      </p:sp>
      <p:sp>
        <p:nvSpPr>
          <p:cNvPr id="5" name="Rectangle 4">
            <a:extLst>
              <a:ext uri="{FF2B5EF4-FFF2-40B4-BE49-F238E27FC236}">
                <a16:creationId xmlns:a16="http://schemas.microsoft.com/office/drawing/2014/main" id="{7075BE4E-8D75-1547-B118-0F632F70E753}"/>
              </a:ext>
            </a:extLst>
          </p:cNvPr>
          <p:cNvSpPr/>
          <p:nvPr/>
        </p:nvSpPr>
        <p:spPr>
          <a:xfrm>
            <a:off x="177591" y="2088790"/>
            <a:ext cx="4572000" cy="1169551"/>
          </a:xfrm>
          <a:prstGeom prst="rect">
            <a:avLst/>
          </a:prstGeom>
          <a:solidFill>
            <a:schemeClr val="bg2"/>
          </a:solidFill>
        </p:spPr>
        <p:txBody>
          <a:bodyPr>
            <a:spAutoFit/>
          </a:bodyPr>
          <a:lstStyle/>
          <a:p>
            <a:r>
              <a:rPr lang="en-US">
                <a:solidFill>
                  <a:srgbClr val="808080"/>
                </a:solidFill>
                <a:latin typeface="Menlo" panose="020B0609030804020204" pitchFamily="49" charset="0"/>
              </a:rPr>
              <a:t>&lt;</a:t>
            </a:r>
            <a:r>
              <a:rPr lang="en-US">
                <a:solidFill>
                  <a:srgbClr val="569CD6"/>
                </a:solidFill>
                <a:latin typeface="Menlo" panose="020B0609030804020204" pitchFamily="49" charset="0"/>
              </a:rPr>
              <a:t>dependency</a:t>
            </a:r>
            <a:r>
              <a:rPr lang="en-US">
                <a:solidFill>
                  <a:srgbClr val="808080"/>
                </a:solidFill>
                <a:latin typeface="Menlo" panose="020B0609030804020204" pitchFamily="49" charset="0"/>
              </a:rPr>
              <a:t>&gt;</a:t>
            </a:r>
            <a:endParaRPr lang="en-US">
              <a:solidFill>
                <a:srgbClr val="D4D4D4"/>
              </a:solidFill>
              <a:latin typeface="Menlo" panose="020B0609030804020204" pitchFamily="49" charset="0"/>
            </a:endParaRPr>
          </a:p>
          <a:p>
            <a:r>
              <a:rPr lang="en-US">
                <a:solidFill>
                  <a:srgbClr val="808080"/>
                </a:solidFill>
                <a:latin typeface="Menlo" panose="020B0609030804020204" pitchFamily="49" charset="0"/>
              </a:rPr>
              <a:t>  &lt;</a:t>
            </a:r>
            <a:r>
              <a:rPr lang="en-US">
                <a:solidFill>
                  <a:srgbClr val="569CD6"/>
                </a:solidFill>
                <a:latin typeface="Menlo" panose="020B0609030804020204" pitchFamily="49" charset="0"/>
              </a:rPr>
              <a:t>groupId</a:t>
            </a:r>
            <a:r>
              <a:rPr lang="en-US">
                <a:solidFill>
                  <a:srgbClr val="808080"/>
                </a:solidFill>
                <a:latin typeface="Menlo" panose="020B0609030804020204" pitchFamily="49" charset="0"/>
              </a:rPr>
              <a:t>&gt;</a:t>
            </a:r>
            <a:r>
              <a:rPr lang="en-US">
                <a:solidFill>
                  <a:srgbClr val="D4D4D4"/>
                </a:solidFill>
                <a:latin typeface="Menlo" panose="020B0609030804020204" pitchFamily="49" charset="0"/>
              </a:rPr>
              <a:t>com.h2database</a:t>
            </a:r>
            <a:r>
              <a:rPr lang="en-US">
                <a:solidFill>
                  <a:srgbClr val="808080"/>
                </a:solidFill>
                <a:latin typeface="Menlo" panose="020B0609030804020204" pitchFamily="49" charset="0"/>
              </a:rPr>
              <a:t>&lt;/</a:t>
            </a:r>
            <a:r>
              <a:rPr lang="en-US">
                <a:solidFill>
                  <a:srgbClr val="569CD6"/>
                </a:solidFill>
                <a:latin typeface="Menlo" panose="020B0609030804020204" pitchFamily="49" charset="0"/>
              </a:rPr>
              <a:t>groupId</a:t>
            </a:r>
            <a:r>
              <a:rPr lang="en-US">
                <a:solidFill>
                  <a:srgbClr val="808080"/>
                </a:solidFill>
                <a:latin typeface="Menlo" panose="020B0609030804020204" pitchFamily="49" charset="0"/>
              </a:rPr>
              <a:t>&gt;</a:t>
            </a:r>
            <a:endParaRPr lang="en-US">
              <a:solidFill>
                <a:srgbClr val="D4D4D4"/>
              </a:solidFill>
              <a:latin typeface="Menlo" panose="020B0609030804020204" pitchFamily="49" charset="0"/>
            </a:endParaRPr>
          </a:p>
          <a:p>
            <a:r>
              <a:rPr lang="en-US">
                <a:solidFill>
                  <a:srgbClr val="808080"/>
                </a:solidFill>
                <a:latin typeface="Menlo" panose="020B0609030804020204" pitchFamily="49" charset="0"/>
              </a:rPr>
              <a:t>  &lt;</a:t>
            </a:r>
            <a:r>
              <a:rPr lang="en-US">
                <a:solidFill>
                  <a:srgbClr val="569CD6"/>
                </a:solidFill>
                <a:latin typeface="Menlo" panose="020B0609030804020204" pitchFamily="49" charset="0"/>
              </a:rPr>
              <a:t>artifactId</a:t>
            </a:r>
            <a:r>
              <a:rPr lang="en-US">
                <a:solidFill>
                  <a:srgbClr val="808080"/>
                </a:solidFill>
                <a:latin typeface="Menlo" panose="020B0609030804020204" pitchFamily="49" charset="0"/>
              </a:rPr>
              <a:t>&gt;</a:t>
            </a:r>
            <a:r>
              <a:rPr lang="en-US">
                <a:solidFill>
                  <a:srgbClr val="D4D4D4"/>
                </a:solidFill>
                <a:latin typeface="Menlo" panose="020B0609030804020204" pitchFamily="49" charset="0"/>
              </a:rPr>
              <a:t>h2</a:t>
            </a:r>
            <a:r>
              <a:rPr lang="en-US">
                <a:solidFill>
                  <a:srgbClr val="808080"/>
                </a:solidFill>
                <a:latin typeface="Menlo" panose="020B0609030804020204" pitchFamily="49" charset="0"/>
              </a:rPr>
              <a:t>&lt;/</a:t>
            </a:r>
            <a:r>
              <a:rPr lang="en-US">
                <a:solidFill>
                  <a:srgbClr val="569CD6"/>
                </a:solidFill>
                <a:latin typeface="Menlo" panose="020B0609030804020204" pitchFamily="49" charset="0"/>
              </a:rPr>
              <a:t>artifactId</a:t>
            </a:r>
            <a:r>
              <a:rPr lang="en-US">
                <a:solidFill>
                  <a:srgbClr val="808080"/>
                </a:solidFill>
                <a:latin typeface="Menlo" panose="020B0609030804020204" pitchFamily="49" charset="0"/>
              </a:rPr>
              <a:t>&gt;</a:t>
            </a:r>
            <a:endParaRPr lang="en-US">
              <a:solidFill>
                <a:srgbClr val="D4D4D4"/>
              </a:solidFill>
              <a:latin typeface="Menlo" panose="020B0609030804020204" pitchFamily="49" charset="0"/>
            </a:endParaRPr>
          </a:p>
          <a:p>
            <a:r>
              <a:rPr lang="en-US">
                <a:solidFill>
                  <a:srgbClr val="808080"/>
                </a:solidFill>
                <a:latin typeface="Menlo" panose="020B0609030804020204" pitchFamily="49" charset="0"/>
              </a:rPr>
              <a:t>  &lt;</a:t>
            </a:r>
            <a:r>
              <a:rPr lang="en-US">
                <a:solidFill>
                  <a:srgbClr val="569CD6"/>
                </a:solidFill>
                <a:latin typeface="Menlo" panose="020B0609030804020204" pitchFamily="49" charset="0"/>
              </a:rPr>
              <a:t>scope</a:t>
            </a:r>
            <a:r>
              <a:rPr lang="en-US">
                <a:solidFill>
                  <a:srgbClr val="808080"/>
                </a:solidFill>
                <a:latin typeface="Menlo" panose="020B0609030804020204" pitchFamily="49" charset="0"/>
              </a:rPr>
              <a:t>&gt;</a:t>
            </a:r>
            <a:r>
              <a:rPr lang="en-US">
                <a:solidFill>
                  <a:srgbClr val="D4D4D4"/>
                </a:solidFill>
                <a:latin typeface="Menlo" panose="020B0609030804020204" pitchFamily="49" charset="0"/>
              </a:rPr>
              <a:t>runtime</a:t>
            </a:r>
            <a:r>
              <a:rPr lang="en-US">
                <a:solidFill>
                  <a:srgbClr val="808080"/>
                </a:solidFill>
                <a:latin typeface="Menlo" panose="020B0609030804020204" pitchFamily="49" charset="0"/>
              </a:rPr>
              <a:t>&lt;/</a:t>
            </a:r>
            <a:r>
              <a:rPr lang="en-US">
                <a:solidFill>
                  <a:srgbClr val="569CD6"/>
                </a:solidFill>
                <a:latin typeface="Menlo" panose="020B0609030804020204" pitchFamily="49" charset="0"/>
              </a:rPr>
              <a:t>scope</a:t>
            </a:r>
            <a:r>
              <a:rPr lang="en-US">
                <a:solidFill>
                  <a:srgbClr val="808080"/>
                </a:solidFill>
                <a:latin typeface="Menlo" panose="020B0609030804020204" pitchFamily="49" charset="0"/>
              </a:rPr>
              <a:t>&gt;</a:t>
            </a:r>
            <a:endParaRPr lang="en-US">
              <a:solidFill>
                <a:srgbClr val="D4D4D4"/>
              </a:solidFill>
              <a:latin typeface="Menlo" panose="020B0609030804020204" pitchFamily="49" charset="0"/>
            </a:endParaRPr>
          </a:p>
          <a:p>
            <a:r>
              <a:rPr lang="en-US">
                <a:solidFill>
                  <a:srgbClr val="808080"/>
                </a:solidFill>
                <a:latin typeface="Menlo" panose="020B0609030804020204" pitchFamily="49" charset="0"/>
              </a:rPr>
              <a:t>&lt;/</a:t>
            </a:r>
            <a:r>
              <a:rPr lang="en-US">
                <a:solidFill>
                  <a:srgbClr val="569CD6"/>
                </a:solidFill>
                <a:latin typeface="Menlo" panose="020B0609030804020204" pitchFamily="49" charset="0"/>
              </a:rPr>
              <a:t>dependency</a:t>
            </a:r>
            <a:r>
              <a:rPr lang="en-US">
                <a:solidFill>
                  <a:srgbClr val="808080"/>
                </a:solidFill>
                <a:latin typeface="Menlo" panose="020B0609030804020204" pitchFamily="49" charset="0"/>
              </a:rPr>
              <a:t>&gt;</a:t>
            </a:r>
            <a:endParaRPr lang="en-US">
              <a:solidFill>
                <a:srgbClr val="D4D4D4"/>
              </a:solidFill>
              <a:latin typeface="Menlo" panose="020B0609030804020204" pitchFamily="49" charset="0"/>
            </a:endParaRPr>
          </a:p>
        </p:txBody>
      </p:sp>
      <p:sp>
        <p:nvSpPr>
          <p:cNvPr id="6" name="Rectangle 5">
            <a:extLst>
              <a:ext uri="{FF2B5EF4-FFF2-40B4-BE49-F238E27FC236}">
                <a16:creationId xmlns:a16="http://schemas.microsoft.com/office/drawing/2014/main" id="{BED6DADB-8E38-9540-896D-30F6C8DC587C}"/>
              </a:ext>
            </a:extLst>
          </p:cNvPr>
          <p:cNvSpPr/>
          <p:nvPr/>
        </p:nvSpPr>
        <p:spPr>
          <a:xfrm>
            <a:off x="177590" y="3453038"/>
            <a:ext cx="4572000" cy="1169551"/>
          </a:xfrm>
          <a:prstGeom prst="rect">
            <a:avLst/>
          </a:prstGeom>
          <a:solidFill>
            <a:schemeClr val="bg2"/>
          </a:solidFill>
        </p:spPr>
        <p:txBody>
          <a:bodyPr>
            <a:spAutoFit/>
          </a:bodyPr>
          <a:lstStyle/>
          <a:p>
            <a:r>
              <a:rPr lang="en-US">
                <a:solidFill>
                  <a:srgbClr val="808080"/>
                </a:solidFill>
                <a:latin typeface="Menlo" panose="020B0609030804020204" pitchFamily="49" charset="0"/>
              </a:rPr>
              <a:t>&lt;</a:t>
            </a:r>
            <a:r>
              <a:rPr lang="en-US">
                <a:solidFill>
                  <a:srgbClr val="569CD6"/>
                </a:solidFill>
                <a:latin typeface="Menlo" panose="020B0609030804020204" pitchFamily="49" charset="0"/>
              </a:rPr>
              <a:t>dependency</a:t>
            </a:r>
            <a:r>
              <a:rPr lang="en-US">
                <a:solidFill>
                  <a:srgbClr val="808080"/>
                </a:solidFill>
                <a:latin typeface="Menlo" panose="020B0609030804020204" pitchFamily="49" charset="0"/>
              </a:rPr>
              <a:t>&gt;</a:t>
            </a:r>
            <a:endParaRPr lang="en-US">
              <a:solidFill>
                <a:srgbClr val="D4D4D4"/>
              </a:solidFill>
              <a:latin typeface="Menlo" panose="020B0609030804020204" pitchFamily="49" charset="0"/>
            </a:endParaRPr>
          </a:p>
          <a:p>
            <a:r>
              <a:rPr lang="en-US">
                <a:solidFill>
                  <a:srgbClr val="808080"/>
                </a:solidFill>
                <a:latin typeface="Menlo" panose="020B0609030804020204" pitchFamily="49" charset="0"/>
              </a:rPr>
              <a:t>  &lt;</a:t>
            </a:r>
            <a:r>
              <a:rPr lang="en-US">
                <a:solidFill>
                  <a:srgbClr val="569CD6"/>
                </a:solidFill>
                <a:latin typeface="Menlo" panose="020B0609030804020204" pitchFamily="49" charset="0"/>
              </a:rPr>
              <a:t>groupId</a:t>
            </a:r>
            <a:r>
              <a:rPr lang="en-US">
                <a:solidFill>
                  <a:srgbClr val="808080"/>
                </a:solidFill>
                <a:latin typeface="Menlo" panose="020B0609030804020204" pitchFamily="49" charset="0"/>
              </a:rPr>
              <a:t>&gt;</a:t>
            </a:r>
            <a:r>
              <a:rPr lang="en-US">
                <a:solidFill>
                  <a:srgbClr val="D4D4D4"/>
                </a:solidFill>
                <a:latin typeface="Menlo" panose="020B0609030804020204" pitchFamily="49" charset="0"/>
              </a:rPr>
              <a:t>org.postgresql</a:t>
            </a:r>
            <a:r>
              <a:rPr lang="en-US">
                <a:solidFill>
                  <a:srgbClr val="808080"/>
                </a:solidFill>
                <a:latin typeface="Menlo" panose="020B0609030804020204" pitchFamily="49" charset="0"/>
              </a:rPr>
              <a:t>&lt;/</a:t>
            </a:r>
            <a:r>
              <a:rPr lang="en-US">
                <a:solidFill>
                  <a:srgbClr val="569CD6"/>
                </a:solidFill>
                <a:latin typeface="Menlo" panose="020B0609030804020204" pitchFamily="49" charset="0"/>
              </a:rPr>
              <a:t>groupId</a:t>
            </a:r>
            <a:r>
              <a:rPr lang="en-US">
                <a:solidFill>
                  <a:srgbClr val="808080"/>
                </a:solidFill>
                <a:latin typeface="Menlo" panose="020B0609030804020204" pitchFamily="49" charset="0"/>
              </a:rPr>
              <a:t>&gt;</a:t>
            </a:r>
            <a:endParaRPr lang="en-US">
              <a:solidFill>
                <a:srgbClr val="D4D4D4"/>
              </a:solidFill>
              <a:latin typeface="Menlo" panose="020B0609030804020204" pitchFamily="49" charset="0"/>
            </a:endParaRPr>
          </a:p>
          <a:p>
            <a:r>
              <a:rPr lang="en-US">
                <a:solidFill>
                  <a:srgbClr val="808080"/>
                </a:solidFill>
                <a:latin typeface="Menlo" panose="020B0609030804020204" pitchFamily="49" charset="0"/>
              </a:rPr>
              <a:t>  &lt;</a:t>
            </a:r>
            <a:r>
              <a:rPr lang="en-US">
                <a:solidFill>
                  <a:srgbClr val="569CD6"/>
                </a:solidFill>
                <a:latin typeface="Menlo" panose="020B0609030804020204" pitchFamily="49" charset="0"/>
              </a:rPr>
              <a:t>artifactId</a:t>
            </a:r>
            <a:r>
              <a:rPr lang="en-US">
                <a:solidFill>
                  <a:srgbClr val="808080"/>
                </a:solidFill>
                <a:latin typeface="Menlo" panose="020B0609030804020204" pitchFamily="49" charset="0"/>
              </a:rPr>
              <a:t>&gt;</a:t>
            </a:r>
            <a:r>
              <a:rPr lang="en-US">
                <a:solidFill>
                  <a:srgbClr val="D4D4D4"/>
                </a:solidFill>
                <a:latin typeface="Menlo" panose="020B0609030804020204" pitchFamily="49" charset="0"/>
              </a:rPr>
              <a:t>postgresql</a:t>
            </a:r>
            <a:r>
              <a:rPr lang="en-US">
                <a:solidFill>
                  <a:srgbClr val="808080"/>
                </a:solidFill>
                <a:latin typeface="Menlo" panose="020B0609030804020204" pitchFamily="49" charset="0"/>
              </a:rPr>
              <a:t>&lt;/</a:t>
            </a:r>
            <a:r>
              <a:rPr lang="en-US">
                <a:solidFill>
                  <a:srgbClr val="569CD6"/>
                </a:solidFill>
                <a:latin typeface="Menlo" panose="020B0609030804020204" pitchFamily="49" charset="0"/>
              </a:rPr>
              <a:t>artifactId</a:t>
            </a:r>
            <a:r>
              <a:rPr lang="en-US">
                <a:solidFill>
                  <a:srgbClr val="808080"/>
                </a:solidFill>
                <a:latin typeface="Menlo" panose="020B0609030804020204" pitchFamily="49" charset="0"/>
              </a:rPr>
              <a:t>&gt;</a:t>
            </a:r>
            <a:endParaRPr lang="en-US">
              <a:solidFill>
                <a:srgbClr val="D4D4D4"/>
              </a:solidFill>
              <a:latin typeface="Menlo" panose="020B0609030804020204" pitchFamily="49" charset="0"/>
            </a:endParaRPr>
          </a:p>
          <a:p>
            <a:r>
              <a:rPr lang="en-US">
                <a:solidFill>
                  <a:srgbClr val="808080"/>
                </a:solidFill>
                <a:latin typeface="Menlo" panose="020B0609030804020204" pitchFamily="49" charset="0"/>
              </a:rPr>
              <a:t>  &lt;</a:t>
            </a:r>
            <a:r>
              <a:rPr lang="en-US">
                <a:solidFill>
                  <a:srgbClr val="569CD6"/>
                </a:solidFill>
                <a:latin typeface="Menlo" panose="020B0609030804020204" pitchFamily="49" charset="0"/>
              </a:rPr>
              <a:t>scope</a:t>
            </a:r>
            <a:r>
              <a:rPr lang="en-US">
                <a:solidFill>
                  <a:srgbClr val="808080"/>
                </a:solidFill>
                <a:latin typeface="Menlo" panose="020B0609030804020204" pitchFamily="49" charset="0"/>
              </a:rPr>
              <a:t>&gt;</a:t>
            </a:r>
            <a:r>
              <a:rPr lang="en-US">
                <a:solidFill>
                  <a:srgbClr val="D4D4D4"/>
                </a:solidFill>
                <a:latin typeface="Menlo" panose="020B0609030804020204" pitchFamily="49" charset="0"/>
              </a:rPr>
              <a:t>runtime</a:t>
            </a:r>
            <a:r>
              <a:rPr lang="en-US">
                <a:solidFill>
                  <a:srgbClr val="808080"/>
                </a:solidFill>
                <a:latin typeface="Menlo" panose="020B0609030804020204" pitchFamily="49" charset="0"/>
              </a:rPr>
              <a:t>&lt;/</a:t>
            </a:r>
            <a:r>
              <a:rPr lang="en-US">
                <a:solidFill>
                  <a:srgbClr val="569CD6"/>
                </a:solidFill>
                <a:latin typeface="Menlo" panose="020B0609030804020204" pitchFamily="49" charset="0"/>
              </a:rPr>
              <a:t>scope</a:t>
            </a:r>
            <a:r>
              <a:rPr lang="en-US">
                <a:solidFill>
                  <a:srgbClr val="808080"/>
                </a:solidFill>
                <a:latin typeface="Menlo" panose="020B0609030804020204" pitchFamily="49" charset="0"/>
              </a:rPr>
              <a:t>&gt;</a:t>
            </a:r>
            <a:endParaRPr lang="en-US">
              <a:solidFill>
                <a:srgbClr val="D4D4D4"/>
              </a:solidFill>
              <a:latin typeface="Menlo" panose="020B0609030804020204" pitchFamily="49" charset="0"/>
            </a:endParaRPr>
          </a:p>
          <a:p>
            <a:r>
              <a:rPr lang="en-US">
                <a:solidFill>
                  <a:srgbClr val="808080"/>
                </a:solidFill>
                <a:latin typeface="Menlo" panose="020B0609030804020204" pitchFamily="49" charset="0"/>
              </a:rPr>
              <a:t>&lt;/</a:t>
            </a:r>
            <a:r>
              <a:rPr lang="en-US">
                <a:solidFill>
                  <a:srgbClr val="569CD6"/>
                </a:solidFill>
                <a:latin typeface="Menlo" panose="020B0609030804020204" pitchFamily="49" charset="0"/>
              </a:rPr>
              <a:t>dependency</a:t>
            </a:r>
            <a:r>
              <a:rPr lang="en-US">
                <a:solidFill>
                  <a:srgbClr val="808080"/>
                </a:solidFill>
                <a:latin typeface="Menlo" panose="020B0609030804020204" pitchFamily="49" charset="0"/>
              </a:rPr>
              <a:t>&gt;</a:t>
            </a:r>
            <a:endParaRPr lang="en-US">
              <a:solidFill>
                <a:srgbClr val="D4D4D4"/>
              </a:solidFill>
              <a:latin typeface="Menlo" panose="020B0609030804020204" pitchFamily="49" charset="0"/>
            </a:endParaRPr>
          </a:p>
        </p:txBody>
      </p:sp>
      <p:sp>
        <p:nvSpPr>
          <p:cNvPr id="7" name="TextBox 6">
            <a:extLst>
              <a:ext uri="{FF2B5EF4-FFF2-40B4-BE49-F238E27FC236}">
                <a16:creationId xmlns:a16="http://schemas.microsoft.com/office/drawing/2014/main" id="{28455EC3-B5D4-AC42-B5B1-03AFE44A6CE2}"/>
              </a:ext>
            </a:extLst>
          </p:cNvPr>
          <p:cNvSpPr txBox="1"/>
          <p:nvPr/>
        </p:nvSpPr>
        <p:spPr>
          <a:xfrm>
            <a:off x="6793765" y="1194010"/>
            <a:ext cx="514885" cy="307777"/>
          </a:xfrm>
          <a:prstGeom prst="rect">
            <a:avLst/>
          </a:prstGeom>
          <a:noFill/>
        </p:spPr>
        <p:txBody>
          <a:bodyPr wrap="none" rtlCol="0">
            <a:spAutoFit/>
          </a:bodyPr>
          <a:lstStyle/>
          <a:p>
            <a:r>
              <a:rPr lang="en-VN"/>
              <a:t>JPA</a:t>
            </a:r>
          </a:p>
        </p:txBody>
      </p:sp>
      <p:sp>
        <p:nvSpPr>
          <p:cNvPr id="9" name="TextBox 8">
            <a:extLst>
              <a:ext uri="{FF2B5EF4-FFF2-40B4-BE49-F238E27FC236}">
                <a16:creationId xmlns:a16="http://schemas.microsoft.com/office/drawing/2014/main" id="{4C324B87-8714-CF45-B889-2EF96807FA8B}"/>
              </a:ext>
            </a:extLst>
          </p:cNvPr>
          <p:cNvSpPr txBox="1"/>
          <p:nvPr/>
        </p:nvSpPr>
        <p:spPr>
          <a:xfrm>
            <a:off x="4830198" y="2487521"/>
            <a:ext cx="2084225" cy="307777"/>
          </a:xfrm>
          <a:prstGeom prst="rect">
            <a:avLst/>
          </a:prstGeom>
          <a:noFill/>
        </p:spPr>
        <p:txBody>
          <a:bodyPr wrap="none" rtlCol="0">
            <a:spAutoFit/>
          </a:bodyPr>
          <a:lstStyle/>
          <a:p>
            <a:r>
              <a:rPr lang="en-VN"/>
              <a:t>H2 in memory database</a:t>
            </a:r>
          </a:p>
        </p:txBody>
      </p:sp>
      <p:sp>
        <p:nvSpPr>
          <p:cNvPr id="10" name="TextBox 9">
            <a:extLst>
              <a:ext uri="{FF2B5EF4-FFF2-40B4-BE49-F238E27FC236}">
                <a16:creationId xmlns:a16="http://schemas.microsoft.com/office/drawing/2014/main" id="{28345B10-FE82-9243-A78C-F129625C9416}"/>
              </a:ext>
            </a:extLst>
          </p:cNvPr>
          <p:cNvSpPr txBox="1"/>
          <p:nvPr/>
        </p:nvSpPr>
        <p:spPr>
          <a:xfrm>
            <a:off x="4823901" y="3811259"/>
            <a:ext cx="1031051" cy="307777"/>
          </a:xfrm>
          <a:prstGeom prst="rect">
            <a:avLst/>
          </a:prstGeom>
          <a:noFill/>
        </p:spPr>
        <p:txBody>
          <a:bodyPr wrap="none" rtlCol="0">
            <a:spAutoFit/>
          </a:bodyPr>
          <a:lstStyle/>
          <a:p>
            <a:r>
              <a:rPr lang="en-VN"/>
              <a:t>Postgresql</a:t>
            </a:r>
          </a:p>
        </p:txBody>
      </p:sp>
    </p:spTree>
    <p:extLst>
      <p:ext uri="{BB962C8B-B14F-4D97-AF65-F5344CB8AC3E}">
        <p14:creationId xmlns:p14="http://schemas.microsoft.com/office/powerpoint/2010/main" val="12677339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81ED3F-B834-614F-8D6A-866550F4B0C8}"/>
              </a:ext>
            </a:extLst>
          </p:cNvPr>
          <p:cNvSpPr>
            <a:spLocks noGrp="1"/>
          </p:cNvSpPr>
          <p:nvPr>
            <p:ph type="title"/>
          </p:nvPr>
        </p:nvSpPr>
        <p:spPr/>
        <p:txBody>
          <a:bodyPr/>
          <a:lstStyle/>
          <a:p>
            <a:r>
              <a:rPr lang="en-VN"/>
              <a:t>Cấu hình kết nối CSDL</a:t>
            </a:r>
          </a:p>
        </p:txBody>
      </p:sp>
      <p:sp>
        <p:nvSpPr>
          <p:cNvPr id="4" name="Folded Corner 3">
            <a:extLst>
              <a:ext uri="{FF2B5EF4-FFF2-40B4-BE49-F238E27FC236}">
                <a16:creationId xmlns:a16="http://schemas.microsoft.com/office/drawing/2014/main" id="{331ADEC2-BCBC-F448-8F7F-D7A3524459A1}"/>
              </a:ext>
            </a:extLst>
          </p:cNvPr>
          <p:cNvSpPr/>
          <p:nvPr/>
        </p:nvSpPr>
        <p:spPr>
          <a:xfrm>
            <a:off x="3423334" y="1035312"/>
            <a:ext cx="2010168" cy="544106"/>
          </a:xfrm>
          <a:prstGeom prst="foldedCorne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a</a:t>
            </a:r>
            <a:r>
              <a:rPr lang="en-VN"/>
              <a:t>pplication.properties</a:t>
            </a:r>
          </a:p>
        </p:txBody>
      </p:sp>
      <p:sp>
        <p:nvSpPr>
          <p:cNvPr id="5" name="Folded Corner 4">
            <a:extLst>
              <a:ext uri="{FF2B5EF4-FFF2-40B4-BE49-F238E27FC236}">
                <a16:creationId xmlns:a16="http://schemas.microsoft.com/office/drawing/2014/main" id="{4C3DFDB1-6D85-6A4F-A9E3-81CF0C6FF076}"/>
              </a:ext>
            </a:extLst>
          </p:cNvPr>
          <p:cNvSpPr/>
          <p:nvPr/>
        </p:nvSpPr>
        <p:spPr>
          <a:xfrm>
            <a:off x="439566" y="2094555"/>
            <a:ext cx="2424545" cy="544106"/>
          </a:xfrm>
          <a:prstGeom prst="foldedCorne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application-dev.properties</a:t>
            </a:r>
            <a:endParaRPr lang="en-VN"/>
          </a:p>
        </p:txBody>
      </p:sp>
      <p:sp>
        <p:nvSpPr>
          <p:cNvPr id="6" name="Folded Corner 5">
            <a:extLst>
              <a:ext uri="{FF2B5EF4-FFF2-40B4-BE49-F238E27FC236}">
                <a16:creationId xmlns:a16="http://schemas.microsoft.com/office/drawing/2014/main" id="{52EC60C4-ABDD-F343-A5F8-45520577BCFE}"/>
              </a:ext>
            </a:extLst>
          </p:cNvPr>
          <p:cNvSpPr/>
          <p:nvPr/>
        </p:nvSpPr>
        <p:spPr>
          <a:xfrm>
            <a:off x="3214254" y="2080701"/>
            <a:ext cx="2424545" cy="544106"/>
          </a:xfrm>
          <a:prstGeom prst="foldedCorne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application-post.properties</a:t>
            </a:r>
            <a:endParaRPr lang="en-VN"/>
          </a:p>
        </p:txBody>
      </p:sp>
      <p:sp>
        <p:nvSpPr>
          <p:cNvPr id="7" name="Folded Corner 6">
            <a:extLst>
              <a:ext uri="{FF2B5EF4-FFF2-40B4-BE49-F238E27FC236}">
                <a16:creationId xmlns:a16="http://schemas.microsoft.com/office/drawing/2014/main" id="{C38D6C83-9C7A-1843-B20A-8D7DF23FF367}"/>
              </a:ext>
            </a:extLst>
          </p:cNvPr>
          <p:cNvSpPr/>
          <p:nvPr/>
        </p:nvSpPr>
        <p:spPr>
          <a:xfrm>
            <a:off x="6049397" y="2066846"/>
            <a:ext cx="2424545" cy="544106"/>
          </a:xfrm>
          <a:prstGeom prst="foldedCorne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application-mysql.properties</a:t>
            </a:r>
            <a:endParaRPr lang="en-VN"/>
          </a:p>
        </p:txBody>
      </p:sp>
      <p:cxnSp>
        <p:nvCxnSpPr>
          <p:cNvPr id="9" name="Straight Arrow Connector 8">
            <a:extLst>
              <a:ext uri="{FF2B5EF4-FFF2-40B4-BE49-F238E27FC236}">
                <a16:creationId xmlns:a16="http://schemas.microsoft.com/office/drawing/2014/main" id="{0312A5DB-8ECB-4A4D-B55E-7295DFABE5EA}"/>
              </a:ext>
            </a:extLst>
          </p:cNvPr>
          <p:cNvCxnSpPr>
            <a:stCxn id="5" idx="0"/>
            <a:endCxn id="4" idx="2"/>
          </p:cNvCxnSpPr>
          <p:nvPr/>
        </p:nvCxnSpPr>
        <p:spPr>
          <a:xfrm flipV="1">
            <a:off x="1651839" y="1579418"/>
            <a:ext cx="2776579" cy="51513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BE35E115-E2AF-5E47-9FFE-CA09A89B40AD}"/>
              </a:ext>
            </a:extLst>
          </p:cNvPr>
          <p:cNvCxnSpPr>
            <a:cxnSpLocks/>
            <a:stCxn id="6" idx="0"/>
            <a:endCxn id="4" idx="2"/>
          </p:cNvCxnSpPr>
          <p:nvPr/>
        </p:nvCxnSpPr>
        <p:spPr>
          <a:xfrm flipV="1">
            <a:off x="4426527" y="1579418"/>
            <a:ext cx="1891" cy="501283"/>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4FC8E593-AD98-9141-BED6-5497E7E34E29}"/>
              </a:ext>
            </a:extLst>
          </p:cNvPr>
          <p:cNvCxnSpPr>
            <a:cxnSpLocks/>
            <a:stCxn id="7" idx="0"/>
            <a:endCxn id="4" idx="2"/>
          </p:cNvCxnSpPr>
          <p:nvPr/>
        </p:nvCxnSpPr>
        <p:spPr>
          <a:xfrm flipH="1" flipV="1">
            <a:off x="4428418" y="1579418"/>
            <a:ext cx="2833252" cy="48742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8" name="Can 17">
            <a:extLst>
              <a:ext uri="{FF2B5EF4-FFF2-40B4-BE49-F238E27FC236}">
                <a16:creationId xmlns:a16="http://schemas.microsoft.com/office/drawing/2014/main" id="{527604AB-4F3E-DC47-BBEA-C35C784932E5}"/>
              </a:ext>
            </a:extLst>
          </p:cNvPr>
          <p:cNvSpPr/>
          <p:nvPr/>
        </p:nvSpPr>
        <p:spPr>
          <a:xfrm>
            <a:off x="1088211" y="2992583"/>
            <a:ext cx="1125997" cy="1231795"/>
          </a:xfrm>
          <a:prstGeom prst="can">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VN"/>
              <a:t>H2</a:t>
            </a:r>
          </a:p>
        </p:txBody>
      </p:sp>
      <p:sp>
        <p:nvSpPr>
          <p:cNvPr id="19" name="Can 18">
            <a:extLst>
              <a:ext uri="{FF2B5EF4-FFF2-40B4-BE49-F238E27FC236}">
                <a16:creationId xmlns:a16="http://schemas.microsoft.com/office/drawing/2014/main" id="{35DFBAAD-279C-C24D-BAA6-51973C6EDBA3}"/>
              </a:ext>
            </a:extLst>
          </p:cNvPr>
          <p:cNvSpPr/>
          <p:nvPr/>
        </p:nvSpPr>
        <p:spPr>
          <a:xfrm>
            <a:off x="3862899" y="3076969"/>
            <a:ext cx="1125997" cy="1231795"/>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VN"/>
              <a:t>Postgresql</a:t>
            </a:r>
          </a:p>
        </p:txBody>
      </p:sp>
      <p:sp>
        <p:nvSpPr>
          <p:cNvPr id="20" name="Can 19">
            <a:extLst>
              <a:ext uri="{FF2B5EF4-FFF2-40B4-BE49-F238E27FC236}">
                <a16:creationId xmlns:a16="http://schemas.microsoft.com/office/drawing/2014/main" id="{CA6390C3-B912-6048-B882-725DA3D82A99}"/>
              </a:ext>
            </a:extLst>
          </p:cNvPr>
          <p:cNvSpPr/>
          <p:nvPr/>
        </p:nvSpPr>
        <p:spPr>
          <a:xfrm>
            <a:off x="6719454" y="3107196"/>
            <a:ext cx="1125997" cy="1231795"/>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VN"/>
              <a:t>MySQL</a:t>
            </a:r>
          </a:p>
        </p:txBody>
      </p:sp>
      <p:cxnSp>
        <p:nvCxnSpPr>
          <p:cNvPr id="22" name="Straight Arrow Connector 21">
            <a:extLst>
              <a:ext uri="{FF2B5EF4-FFF2-40B4-BE49-F238E27FC236}">
                <a16:creationId xmlns:a16="http://schemas.microsoft.com/office/drawing/2014/main" id="{7CA9C171-2B8F-2A43-97C3-FA3B9120D5E6}"/>
              </a:ext>
            </a:extLst>
          </p:cNvPr>
          <p:cNvCxnSpPr>
            <a:stCxn id="5" idx="2"/>
            <a:endCxn id="18" idx="1"/>
          </p:cNvCxnSpPr>
          <p:nvPr/>
        </p:nvCxnSpPr>
        <p:spPr>
          <a:xfrm flipH="1">
            <a:off x="1651210" y="2638661"/>
            <a:ext cx="629" cy="35392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0EB2F798-0BBA-894C-9785-A8A48173339C}"/>
              </a:ext>
            </a:extLst>
          </p:cNvPr>
          <p:cNvCxnSpPr>
            <a:cxnSpLocks/>
            <a:stCxn id="6" idx="2"/>
            <a:endCxn id="19" idx="1"/>
          </p:cNvCxnSpPr>
          <p:nvPr/>
        </p:nvCxnSpPr>
        <p:spPr>
          <a:xfrm flipH="1">
            <a:off x="4425898" y="2624807"/>
            <a:ext cx="629" cy="45216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E1A1BB70-1FAB-6C44-884C-4E88BCAFCFB4}"/>
              </a:ext>
            </a:extLst>
          </p:cNvPr>
          <p:cNvCxnSpPr>
            <a:cxnSpLocks/>
            <a:stCxn id="7" idx="2"/>
            <a:endCxn id="20" idx="1"/>
          </p:cNvCxnSpPr>
          <p:nvPr/>
        </p:nvCxnSpPr>
        <p:spPr>
          <a:xfrm>
            <a:off x="7261670" y="2610952"/>
            <a:ext cx="20783" cy="49624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A3952726-22E1-4A43-A3A0-AB8D1FC71F7C}"/>
              </a:ext>
            </a:extLst>
          </p:cNvPr>
          <p:cNvSpPr txBox="1"/>
          <p:nvPr/>
        </p:nvSpPr>
        <p:spPr>
          <a:xfrm>
            <a:off x="876615" y="4360403"/>
            <a:ext cx="1558440" cy="523220"/>
          </a:xfrm>
          <a:prstGeom prst="rect">
            <a:avLst/>
          </a:prstGeom>
          <a:noFill/>
        </p:spPr>
        <p:txBody>
          <a:bodyPr wrap="none" rtlCol="0">
            <a:spAutoFit/>
          </a:bodyPr>
          <a:lstStyle/>
          <a:p>
            <a:r>
              <a:rPr lang="en-VN"/>
              <a:t>Chạy thử nghiệm</a:t>
            </a:r>
          </a:p>
          <a:p>
            <a:r>
              <a:rPr lang="en-VN"/>
              <a:t>Unit Test</a:t>
            </a:r>
          </a:p>
        </p:txBody>
      </p:sp>
      <p:sp>
        <p:nvSpPr>
          <p:cNvPr id="17" name="Text Placeholder 2">
            <a:extLst>
              <a:ext uri="{FF2B5EF4-FFF2-40B4-BE49-F238E27FC236}">
                <a16:creationId xmlns:a16="http://schemas.microsoft.com/office/drawing/2014/main" id="{242F9351-06F9-E444-B39C-3B415D45F9F7}"/>
              </a:ext>
            </a:extLst>
          </p:cNvPr>
          <p:cNvSpPr>
            <a:spLocks noGrp="1"/>
          </p:cNvSpPr>
          <p:nvPr>
            <p:ph type="body" idx="1"/>
          </p:nvPr>
        </p:nvSpPr>
        <p:spPr>
          <a:xfrm>
            <a:off x="5654815" y="861500"/>
            <a:ext cx="3300259" cy="816159"/>
          </a:xfrm>
        </p:spPr>
        <p:txBody>
          <a:bodyPr/>
          <a:lstStyle/>
          <a:p>
            <a:pPr marL="114300" indent="0">
              <a:lnSpc>
                <a:spcPct val="100000"/>
              </a:lnSpc>
              <a:spcBef>
                <a:spcPts val="0"/>
              </a:spcBef>
              <a:spcAft>
                <a:spcPts val="0"/>
              </a:spcAft>
              <a:buNone/>
            </a:pPr>
            <a:r>
              <a:rPr lang="en-US" sz="1400">
                <a:solidFill>
                  <a:schemeClr val="bg2"/>
                </a:solidFill>
                <a:latin typeface="RobotoMono Nerd Font" pitchFamily="2" charset="0"/>
                <a:ea typeface="RobotoMono Nerd Font" pitchFamily="2" charset="0"/>
              </a:rPr>
              <a:t>spring.profiles.active=dev</a:t>
            </a:r>
          </a:p>
          <a:p>
            <a:pPr marL="114300" indent="0">
              <a:lnSpc>
                <a:spcPct val="100000"/>
              </a:lnSpc>
              <a:spcBef>
                <a:spcPts val="0"/>
              </a:spcBef>
              <a:spcAft>
                <a:spcPts val="0"/>
              </a:spcAft>
              <a:buNone/>
            </a:pPr>
            <a:r>
              <a:rPr lang="en-US" sz="1400">
                <a:solidFill>
                  <a:schemeClr val="bg2"/>
                </a:solidFill>
                <a:latin typeface="RobotoMono Nerd Font" pitchFamily="2" charset="0"/>
                <a:ea typeface="RobotoMono Nerd Font" pitchFamily="2" charset="0"/>
              </a:rPr>
              <a:t>spring.profiles.active=post</a:t>
            </a:r>
          </a:p>
          <a:p>
            <a:pPr marL="114300" indent="0">
              <a:lnSpc>
                <a:spcPct val="100000"/>
              </a:lnSpc>
              <a:spcBef>
                <a:spcPts val="0"/>
              </a:spcBef>
              <a:spcAft>
                <a:spcPts val="0"/>
              </a:spcAft>
              <a:buNone/>
            </a:pPr>
            <a:r>
              <a:rPr lang="en-US" sz="1400">
                <a:solidFill>
                  <a:schemeClr val="bg2"/>
                </a:solidFill>
                <a:latin typeface="RobotoMono Nerd Font" pitchFamily="2" charset="0"/>
                <a:ea typeface="RobotoMono Nerd Font" pitchFamily="2" charset="0"/>
              </a:rPr>
              <a:t>spring.profiles.active=mysql</a:t>
            </a:r>
            <a:endParaRPr lang="en-VN" sz="1400">
              <a:solidFill>
                <a:schemeClr val="bg2"/>
              </a:solidFill>
              <a:latin typeface="RobotoMono Nerd Font" pitchFamily="2" charset="0"/>
              <a:ea typeface="RobotoMono Nerd Font" pitchFamily="2" charset="0"/>
            </a:endParaRPr>
          </a:p>
        </p:txBody>
      </p:sp>
    </p:spTree>
    <p:extLst>
      <p:ext uri="{BB962C8B-B14F-4D97-AF65-F5344CB8AC3E}">
        <p14:creationId xmlns:p14="http://schemas.microsoft.com/office/powerpoint/2010/main" val="12308791"/>
      </p:ext>
    </p:extLst>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Techmaster" id="{1923EB98-9606-B44D-A68A-36334CEC6D99}" vid="{F7F63856-23F9-044A-A089-532876F80378}"/>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Streamline</Template>
  <TotalTime>1930</TotalTime>
  <Words>6595</Words>
  <Application>Microsoft Macintosh PowerPoint</Application>
  <PresentationFormat>On-screen Show (16:9)</PresentationFormat>
  <Paragraphs>742</Paragraphs>
  <Slides>78</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78</vt:i4>
      </vt:variant>
    </vt:vector>
  </HeadingPairs>
  <TitlesOfParts>
    <vt:vector size="87" baseType="lpstr">
      <vt:lpstr>Arial</vt:lpstr>
      <vt:lpstr>Calibri</vt:lpstr>
      <vt:lpstr>Lato</vt:lpstr>
      <vt:lpstr>Menlo</vt:lpstr>
      <vt:lpstr>Raleway</vt:lpstr>
      <vt:lpstr>RobotoMono Nerd Font</vt:lpstr>
      <vt:lpstr>var(--vscode-repl-font-family)</vt:lpstr>
      <vt:lpstr>Verdana</vt:lpstr>
      <vt:lpstr>Streamline</vt:lpstr>
      <vt:lpstr>Lập trình JPA</vt:lpstr>
      <vt:lpstr>JPA là gì?</vt:lpstr>
      <vt:lpstr>PowerPoint Presentation</vt:lpstr>
      <vt:lpstr>PowerPoint Presentation</vt:lpstr>
      <vt:lpstr>PowerPoint Presentation</vt:lpstr>
      <vt:lpstr>JPA – Java Persistence API</vt:lpstr>
      <vt:lpstr>Clean Code khi lập trình database</vt:lpstr>
      <vt:lpstr>Bổ xung JPA vào maven</vt:lpstr>
      <vt:lpstr>Cấu hình kết nối CSDL</vt:lpstr>
      <vt:lpstr>PowerPoint Presentation</vt:lpstr>
      <vt:lpstr>PowerPoint Presentation</vt:lpstr>
      <vt:lpstr>PowerPoint Presentation</vt:lpstr>
      <vt:lpstr>PowerPoint Presentation</vt:lpstr>
      <vt:lpstr>PowerPoint Presentation</vt:lpstr>
      <vt:lpstr>PowerPoint Presentation</vt:lpstr>
      <vt:lpstr>Định nghĩa Entity</vt:lpstr>
      <vt:lpstr>@Entity, @Table</vt:lpstr>
      <vt:lpstr>Quy ước đặt tên bảng @Table(name="")</vt:lpstr>
      <vt:lpstr>Các loại thuộc tính khi định nghĩa Entity</vt:lpstr>
      <vt:lpstr>PowerPoint Presentation</vt:lpstr>
      <vt:lpstr>PowerPoint Presentation</vt:lpstr>
      <vt:lpstr>PowerPoint Presentation</vt:lpstr>
      <vt:lpstr>Định nghĩa primary key</vt:lpstr>
      <vt:lpstr>Mỗi Entity phải định nghĩa tối thiểu một primary key @Id</vt:lpstr>
      <vt:lpstr>@GeneratedValue sinh giá trị cho primary key</vt:lpstr>
      <vt:lpstr>@GeneratedValue(strategy = GenerationType.SEQUENCE) </vt:lpstr>
      <vt:lpstr>@GeneratedValue(strategy = GenerationType.TABLE) </vt:lpstr>
      <vt:lpstr>Custom ID generator</vt:lpstr>
      <vt:lpstr>Kiểm thử RandomID generator</vt:lpstr>
      <vt:lpstr>Composite Primary Key</vt:lpstr>
      <vt:lpstr>Kiểm thử composite key</vt:lpstr>
      <vt:lpstr>@NaturalId</vt:lpstr>
      <vt:lpstr>Tìm kiếm sử dụng NaturalId</vt:lpstr>
      <vt:lpstr>Định nghĩa trường trong Entity</vt:lpstr>
      <vt:lpstr>Các annotation định nghĩa Entity</vt:lpstr>
      <vt:lpstr>Hãy làm quen với bảng Person</vt:lpstr>
      <vt:lpstr>PowerPoint Presentation</vt:lpstr>
      <vt:lpstr>@Column bổ xung thuộc tính khi ánh xạ trường vào cột trong bảng </vt:lpstr>
      <vt:lpstr>@Transient – trường tính toán</vt:lpstr>
      <vt:lpstr>Chú ý không thể viết lệnh truy vấn trên trường transient</vt:lpstr>
      <vt:lpstr>@Formula sinh cột giả</vt:lpstr>
      <vt:lpstr>@Embeddable và @Embedded</vt:lpstr>
      <vt:lpstr>Entity Manager - TestingEntityManager</vt:lpstr>
      <vt:lpstr>PowerPoint Presentation</vt:lpstr>
      <vt:lpstr>EntityManager vs TestEntityManager</vt:lpstr>
      <vt:lpstr>2 cách khởi tạo EntityManager</vt:lpstr>
      <vt:lpstr>PowerPoint Presentation</vt:lpstr>
      <vt:lpstr>Repository Interface</vt:lpstr>
      <vt:lpstr>CRUD với Entity Manager</vt:lpstr>
      <vt:lpstr>PowerPoint Presentation</vt:lpstr>
      <vt:lpstr>PowerPoint Presentation</vt:lpstr>
      <vt:lpstr>Khi chạy Unit Test, transaction sẽ không commit xuống CSDL thực sự</vt:lpstr>
      <vt:lpstr>Một số chú ý</vt:lpstr>
      <vt:lpstr>CRUD với Repository</vt:lpstr>
      <vt:lpstr>CRUD Repository </vt:lpstr>
      <vt:lpstr>PowerPoint Presentation</vt:lpstr>
      <vt:lpstr>Query</vt:lpstr>
      <vt:lpstr>JPA cung cấp các loại query sau đây</vt:lpstr>
      <vt:lpstr>JPQL - Java Persistence Query Language</vt:lpstr>
      <vt:lpstr>@NamedQuery</vt:lpstr>
      <vt:lpstr>Gọi @NamedQuery</vt:lpstr>
      <vt:lpstr>Untyped Query vs Typed Query</vt:lpstr>
      <vt:lpstr>PowerPoint Presentation</vt:lpstr>
      <vt:lpstr>Native Query</vt:lpstr>
      <vt:lpstr>Ưu và nhược điểm khi dùng Native Query mà không dùng JPQL</vt:lpstr>
      <vt:lpstr>Derived Query</vt:lpstr>
      <vt:lpstr>Derived Query là gì?</vt:lpstr>
      <vt:lpstr>PowerPoint Presentation</vt:lpstr>
      <vt:lpstr>Các biểu thức phổ biến trong Derived Query</vt:lpstr>
      <vt:lpstr>JPA dịch derived query ra SQL như thế nào</vt:lpstr>
      <vt:lpstr>PowerPoint Presentation</vt:lpstr>
      <vt:lpstr>PowerPoint Presentation</vt:lpstr>
      <vt:lpstr>Tạo custom repository</vt:lpstr>
      <vt:lpstr>Khi nào cần tạo custom repository?</vt:lpstr>
      <vt:lpstr>PowerPoint Presentation</vt:lpstr>
      <vt:lpstr>Dùng Query gì trong trường hợp nào?</vt:lpstr>
      <vt:lpstr>Join – Primary Key / Foreign Key</vt:lpstr>
      <vt:lpstr>Transaction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Lập trình JPA</dc:title>
  <dc:creator>Microsoft Office User</dc:creator>
  <cp:lastModifiedBy>Microsoft Office User</cp:lastModifiedBy>
  <cp:revision>300</cp:revision>
  <cp:lastPrinted>2019-08-12T07:52:59Z</cp:lastPrinted>
  <dcterms:created xsi:type="dcterms:W3CDTF">2021-12-13T14:26:59Z</dcterms:created>
  <dcterms:modified xsi:type="dcterms:W3CDTF">2021-12-23T08:43:53Z</dcterms:modified>
</cp:coreProperties>
</file>