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33"/>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6" r:id="rId24"/>
    <p:sldId id="285" r:id="rId25"/>
    <p:sldId id="287" r:id="rId26"/>
    <p:sldId id="288" r:id="rId27"/>
    <p:sldId id="289" r:id="rId28"/>
    <p:sldId id="290" r:id="rId29"/>
    <p:sldId id="291" r:id="rId30"/>
    <p:sldId id="292" r:id="rId31"/>
    <p:sldId id="29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spring.io/spring-boot/docs/current/api/org/springframework/boot/test/autoconfigure/web/servlet/AutoConfigureMockMvc.html" TargetMode="External"/><Relationship Id="rId2" Type="http://schemas.openxmlformats.org/officeDocument/2006/relationships/hyperlink" Target="https://docs.spring.io/spring-framework/docs/5.3.13/javadoc-api/org/springframework/test/web/servlet/MockMvc.html?is-external=true" TargetMode="External"/><Relationship Id="rId1" Type="http://schemas.openxmlformats.org/officeDocument/2006/relationships/slideLayout" Target="../slideLayouts/slideLayout6.xml"/><Relationship Id="rId6" Type="http://schemas.openxmlformats.org/officeDocument/2006/relationships/hyperlink" Target="https://docs.spring.io/spring-boot/docs/current/api/org/springframework/boot/test/context/SpringBootTest.html" TargetMode="External"/><Relationship Id="rId5" Type="http://schemas.openxmlformats.org/officeDocument/2006/relationships/hyperlink" Target="https://docs.spring.io/spring-framework/docs/5.3.13/javadoc-api/org/springframework/context/annotation/Import.html?is-external=true" TargetMode="External"/><Relationship Id="rId4" Type="http://schemas.openxmlformats.org/officeDocument/2006/relationships/hyperlink" Target="https://docs.spring.io/spring-boot/docs/current/api/org/springframework/boot/test/mock/mockito/MockBean.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stackoverflow.com/questions/61433806/junit-5-with-spring-boot-when-to-use-extendwith-spring-or-mockito"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Mockito</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E056-8D52-914C-8240-56ED34A7D6B9}"/>
              </a:ext>
            </a:extLst>
          </p:cNvPr>
          <p:cNvSpPr>
            <a:spLocks noGrp="1"/>
          </p:cNvSpPr>
          <p:nvPr>
            <p:ph type="title"/>
          </p:nvPr>
        </p:nvSpPr>
        <p:spPr/>
        <p:txBody>
          <a:bodyPr/>
          <a:lstStyle/>
          <a:p>
            <a:r>
              <a:rPr lang="en-VN"/>
              <a:t>@Mock khác gì @MockBean?</a:t>
            </a:r>
          </a:p>
        </p:txBody>
      </p:sp>
      <p:sp>
        <p:nvSpPr>
          <p:cNvPr id="3" name="Text Placeholder 2">
            <a:extLst>
              <a:ext uri="{FF2B5EF4-FFF2-40B4-BE49-F238E27FC236}">
                <a16:creationId xmlns:a16="http://schemas.microsoft.com/office/drawing/2014/main" id="{4B4AFC23-CC88-F14B-9868-61DFD9BB43FE}"/>
              </a:ext>
            </a:extLst>
          </p:cNvPr>
          <p:cNvSpPr>
            <a:spLocks noGrp="1"/>
          </p:cNvSpPr>
          <p:nvPr>
            <p:ph type="body" idx="1"/>
          </p:nvPr>
        </p:nvSpPr>
        <p:spPr/>
        <p:txBody>
          <a:bodyPr/>
          <a:lstStyle/>
          <a:p>
            <a:r>
              <a:rPr lang="en-VN"/>
              <a:t>@Mock đánh dấu một đối tượng giả</a:t>
            </a:r>
          </a:p>
          <a:p>
            <a:r>
              <a:rPr lang="en-VN"/>
              <a:t>@MockBean tương tự như @Mock nhưng nạp vào Application Context, yêu cầu testing class đánh dấu bằng @SpringBootTest. Khi thực thi sẽ chậm hơn. Dùng với </a:t>
            </a:r>
            <a:r>
              <a:rPr lang="en-US"/>
              <a:t>@WebMvcTest để kiểm thử Controller</a:t>
            </a:r>
            <a:endParaRPr lang="en-VN"/>
          </a:p>
          <a:p>
            <a:endParaRPr lang="en-VN"/>
          </a:p>
        </p:txBody>
      </p:sp>
    </p:spTree>
    <p:extLst>
      <p:ext uri="{BB962C8B-B14F-4D97-AF65-F5344CB8AC3E}">
        <p14:creationId xmlns:p14="http://schemas.microsoft.com/office/powerpoint/2010/main" val="271517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E6D4-DAE3-E94E-AA4A-1717F518BF59}"/>
              </a:ext>
            </a:extLst>
          </p:cNvPr>
          <p:cNvSpPr>
            <a:spLocks noGrp="1"/>
          </p:cNvSpPr>
          <p:nvPr>
            <p:ph type="title"/>
          </p:nvPr>
        </p:nvSpPr>
        <p:spPr/>
        <p:txBody>
          <a:bodyPr/>
          <a:lstStyle/>
          <a:p>
            <a:r>
              <a:rPr lang="en-VN"/>
              <a:t>@InjectMocks</a:t>
            </a:r>
          </a:p>
        </p:txBody>
      </p:sp>
      <p:sp>
        <p:nvSpPr>
          <p:cNvPr id="5" name="Rectangle 4">
            <a:extLst>
              <a:ext uri="{FF2B5EF4-FFF2-40B4-BE49-F238E27FC236}">
                <a16:creationId xmlns:a16="http://schemas.microsoft.com/office/drawing/2014/main" id="{86472E4C-AB87-E743-ADA8-BB2F2E84C62A}"/>
              </a:ext>
            </a:extLst>
          </p:cNvPr>
          <p:cNvSpPr/>
          <p:nvPr/>
        </p:nvSpPr>
        <p:spPr>
          <a:xfrm>
            <a:off x="3054057" y="2205255"/>
            <a:ext cx="1167727" cy="4178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FilmService</a:t>
            </a:r>
          </a:p>
        </p:txBody>
      </p:sp>
      <p:sp>
        <p:nvSpPr>
          <p:cNvPr id="6" name="Rectangle 5">
            <a:extLst>
              <a:ext uri="{FF2B5EF4-FFF2-40B4-BE49-F238E27FC236}">
                <a16:creationId xmlns:a16="http://schemas.microsoft.com/office/drawing/2014/main" id="{3E694620-6993-0D41-A932-97A4A056CD80}"/>
              </a:ext>
            </a:extLst>
          </p:cNvPr>
          <p:cNvSpPr/>
          <p:nvPr/>
        </p:nvSpPr>
        <p:spPr>
          <a:xfrm>
            <a:off x="5958236" y="2945051"/>
            <a:ext cx="1247963" cy="536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UserService</a:t>
            </a:r>
          </a:p>
          <a:p>
            <a:pPr algn="ctr"/>
            <a:r>
              <a:rPr lang="en-VN" i="1"/>
              <a:t>mock</a:t>
            </a:r>
          </a:p>
        </p:txBody>
      </p:sp>
      <p:sp>
        <p:nvSpPr>
          <p:cNvPr id="7" name="Rectangle 6">
            <a:extLst>
              <a:ext uri="{FF2B5EF4-FFF2-40B4-BE49-F238E27FC236}">
                <a16:creationId xmlns:a16="http://schemas.microsoft.com/office/drawing/2014/main" id="{8A3DCAA4-23EF-2F4E-8620-3AC6BC7823BE}"/>
              </a:ext>
            </a:extLst>
          </p:cNvPr>
          <p:cNvSpPr/>
          <p:nvPr/>
        </p:nvSpPr>
        <p:spPr>
          <a:xfrm>
            <a:off x="5967825" y="1111204"/>
            <a:ext cx="1220208" cy="49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EmailClient</a:t>
            </a:r>
            <a:br>
              <a:rPr lang="en-VN"/>
            </a:br>
            <a:r>
              <a:rPr lang="en-VN" i="1"/>
              <a:t>mock</a:t>
            </a:r>
          </a:p>
        </p:txBody>
      </p:sp>
      <p:sp>
        <p:nvSpPr>
          <p:cNvPr id="8" name="Rectangle 7">
            <a:extLst>
              <a:ext uri="{FF2B5EF4-FFF2-40B4-BE49-F238E27FC236}">
                <a16:creationId xmlns:a16="http://schemas.microsoft.com/office/drawing/2014/main" id="{176CC510-9490-4E41-9458-B8914C22C9A6}"/>
              </a:ext>
            </a:extLst>
          </p:cNvPr>
          <p:cNvSpPr/>
          <p:nvPr/>
        </p:nvSpPr>
        <p:spPr>
          <a:xfrm>
            <a:off x="1964044" y="3342706"/>
            <a:ext cx="966881" cy="48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FilmRepo</a:t>
            </a:r>
          </a:p>
          <a:p>
            <a:pPr algn="ctr"/>
            <a:r>
              <a:rPr lang="en-VN" sz="1100" i="1"/>
              <a:t>mock</a:t>
            </a:r>
          </a:p>
        </p:txBody>
      </p:sp>
      <p:sp>
        <p:nvSpPr>
          <p:cNvPr id="9" name="Rectangle 8">
            <a:extLst>
              <a:ext uri="{FF2B5EF4-FFF2-40B4-BE49-F238E27FC236}">
                <a16:creationId xmlns:a16="http://schemas.microsoft.com/office/drawing/2014/main" id="{081AC6F4-2476-6742-A1F7-F4E52D5B2CD7}"/>
              </a:ext>
            </a:extLst>
          </p:cNvPr>
          <p:cNvSpPr/>
          <p:nvPr/>
        </p:nvSpPr>
        <p:spPr>
          <a:xfrm>
            <a:off x="5962777" y="2062947"/>
            <a:ext cx="1220208" cy="53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SMSClient</a:t>
            </a:r>
            <a:br>
              <a:rPr lang="en-VN"/>
            </a:br>
            <a:r>
              <a:rPr lang="en-VN" i="1"/>
              <a:t>mock</a:t>
            </a:r>
          </a:p>
        </p:txBody>
      </p:sp>
      <p:sp>
        <p:nvSpPr>
          <p:cNvPr id="10" name="Rectangle 9">
            <a:extLst>
              <a:ext uri="{FF2B5EF4-FFF2-40B4-BE49-F238E27FC236}">
                <a16:creationId xmlns:a16="http://schemas.microsoft.com/office/drawing/2014/main" id="{1562C973-4CD7-4841-BB25-F0C1CCF02A8D}"/>
              </a:ext>
            </a:extLst>
          </p:cNvPr>
          <p:cNvSpPr/>
          <p:nvPr/>
        </p:nvSpPr>
        <p:spPr>
          <a:xfrm>
            <a:off x="3018733" y="3339678"/>
            <a:ext cx="1238375" cy="499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GenereRepo</a:t>
            </a:r>
            <a:br>
              <a:rPr lang="en-VN"/>
            </a:br>
            <a:r>
              <a:rPr lang="en-VN" i="1"/>
              <a:t>mock</a:t>
            </a:r>
          </a:p>
        </p:txBody>
      </p:sp>
      <p:sp>
        <p:nvSpPr>
          <p:cNvPr id="11" name="Rectangle 10">
            <a:extLst>
              <a:ext uri="{FF2B5EF4-FFF2-40B4-BE49-F238E27FC236}">
                <a16:creationId xmlns:a16="http://schemas.microsoft.com/office/drawing/2014/main" id="{422DD55F-A963-2D4C-9C6E-FB2E08E5F484}"/>
              </a:ext>
            </a:extLst>
          </p:cNvPr>
          <p:cNvSpPr/>
          <p:nvPr/>
        </p:nvSpPr>
        <p:spPr>
          <a:xfrm>
            <a:off x="4339869" y="3346741"/>
            <a:ext cx="1358478" cy="492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ScheduleRepo</a:t>
            </a:r>
            <a:br>
              <a:rPr lang="en-VN"/>
            </a:br>
            <a:r>
              <a:rPr lang="en-VN" i="1"/>
              <a:t>mock</a:t>
            </a:r>
          </a:p>
        </p:txBody>
      </p:sp>
      <p:cxnSp>
        <p:nvCxnSpPr>
          <p:cNvPr id="13" name="Straight Connector 12">
            <a:extLst>
              <a:ext uri="{FF2B5EF4-FFF2-40B4-BE49-F238E27FC236}">
                <a16:creationId xmlns:a16="http://schemas.microsoft.com/office/drawing/2014/main" id="{CE9F9A7D-3D6E-594C-B054-EC4A62265C96}"/>
              </a:ext>
            </a:extLst>
          </p:cNvPr>
          <p:cNvCxnSpPr>
            <a:cxnSpLocks/>
            <a:stCxn id="5" idx="2"/>
            <a:endCxn id="8" idx="0"/>
          </p:cNvCxnSpPr>
          <p:nvPr/>
        </p:nvCxnSpPr>
        <p:spPr>
          <a:xfrm flipH="1">
            <a:off x="2447485" y="2623094"/>
            <a:ext cx="1190436" cy="71961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01E5D2-4033-B04F-97F6-D9FDB482D865}"/>
              </a:ext>
            </a:extLst>
          </p:cNvPr>
          <p:cNvCxnSpPr>
            <a:cxnSpLocks/>
            <a:stCxn id="5" idx="2"/>
            <a:endCxn id="10" idx="0"/>
          </p:cNvCxnSpPr>
          <p:nvPr/>
        </p:nvCxnSpPr>
        <p:spPr>
          <a:xfrm>
            <a:off x="3637921" y="2623094"/>
            <a:ext cx="0" cy="71658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2507F7-F828-B14B-8D05-535EE576ADFD}"/>
              </a:ext>
            </a:extLst>
          </p:cNvPr>
          <p:cNvCxnSpPr>
            <a:cxnSpLocks/>
            <a:stCxn id="5" idx="2"/>
            <a:endCxn id="11" idx="0"/>
          </p:cNvCxnSpPr>
          <p:nvPr/>
        </p:nvCxnSpPr>
        <p:spPr>
          <a:xfrm>
            <a:off x="3637921" y="2623094"/>
            <a:ext cx="1381187" cy="72364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FD533E-AF3D-984A-8799-3BA72A448E31}"/>
              </a:ext>
            </a:extLst>
          </p:cNvPr>
          <p:cNvCxnSpPr>
            <a:cxnSpLocks/>
            <a:stCxn id="5" idx="3"/>
            <a:endCxn id="7" idx="1"/>
          </p:cNvCxnSpPr>
          <p:nvPr/>
        </p:nvCxnSpPr>
        <p:spPr>
          <a:xfrm flipV="1">
            <a:off x="4221784" y="1361000"/>
            <a:ext cx="1746041" cy="10531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57BFEC-11DF-6E4A-A9CA-9CED72033EB4}"/>
              </a:ext>
            </a:extLst>
          </p:cNvPr>
          <p:cNvCxnSpPr>
            <a:cxnSpLocks/>
            <a:stCxn id="5" idx="3"/>
            <a:endCxn id="9" idx="1"/>
          </p:cNvCxnSpPr>
          <p:nvPr/>
        </p:nvCxnSpPr>
        <p:spPr>
          <a:xfrm flipV="1">
            <a:off x="4221784" y="2330405"/>
            <a:ext cx="1740993" cy="8377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D801C2-0FAD-F744-9CBA-2C1BCFF748EC}"/>
              </a:ext>
            </a:extLst>
          </p:cNvPr>
          <p:cNvCxnSpPr>
            <a:cxnSpLocks/>
            <a:stCxn id="5" idx="3"/>
            <a:endCxn id="6" idx="1"/>
          </p:cNvCxnSpPr>
          <p:nvPr/>
        </p:nvCxnSpPr>
        <p:spPr>
          <a:xfrm>
            <a:off x="4221784" y="2414175"/>
            <a:ext cx="1736452" cy="79934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8A75BB-302F-8845-9893-32B44F97EE0C}"/>
              </a:ext>
            </a:extLst>
          </p:cNvPr>
          <p:cNvSpPr txBox="1"/>
          <p:nvPr/>
        </p:nvSpPr>
        <p:spPr>
          <a:xfrm>
            <a:off x="3033870" y="1925690"/>
            <a:ext cx="1204176" cy="261610"/>
          </a:xfrm>
          <a:prstGeom prst="rect">
            <a:avLst/>
          </a:prstGeom>
          <a:noFill/>
        </p:spPr>
        <p:txBody>
          <a:bodyPr wrap="none" rtlCol="0">
            <a:spAutoFit/>
          </a:bodyPr>
          <a:lstStyle/>
          <a:p>
            <a:r>
              <a:rPr lang="en-VN" sz="1100">
                <a:latin typeface="RobotoMono Nerd Font" pitchFamily="2" charset="0"/>
                <a:ea typeface="RobotoMono Nerd Font" pitchFamily="2" charset="0"/>
              </a:rPr>
              <a:t>@InjectMocks</a:t>
            </a:r>
          </a:p>
        </p:txBody>
      </p:sp>
      <p:sp>
        <p:nvSpPr>
          <p:cNvPr id="21" name="TextBox 20">
            <a:extLst>
              <a:ext uri="{FF2B5EF4-FFF2-40B4-BE49-F238E27FC236}">
                <a16:creationId xmlns:a16="http://schemas.microsoft.com/office/drawing/2014/main" id="{9AECB285-EBBA-5344-AE3A-526C80C82491}"/>
              </a:ext>
            </a:extLst>
          </p:cNvPr>
          <p:cNvSpPr txBox="1"/>
          <p:nvPr/>
        </p:nvSpPr>
        <p:spPr>
          <a:xfrm>
            <a:off x="5881024" y="854852"/>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2" name="TextBox 21">
            <a:extLst>
              <a:ext uri="{FF2B5EF4-FFF2-40B4-BE49-F238E27FC236}">
                <a16:creationId xmlns:a16="http://schemas.microsoft.com/office/drawing/2014/main" id="{A86385AB-2AF9-EA45-AD8D-34E4CDD89F57}"/>
              </a:ext>
            </a:extLst>
          </p:cNvPr>
          <p:cNvSpPr txBox="1"/>
          <p:nvPr/>
        </p:nvSpPr>
        <p:spPr>
          <a:xfrm>
            <a:off x="1873207" y="3084334"/>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4" name="TextBox 23">
            <a:extLst>
              <a:ext uri="{FF2B5EF4-FFF2-40B4-BE49-F238E27FC236}">
                <a16:creationId xmlns:a16="http://schemas.microsoft.com/office/drawing/2014/main" id="{025748A6-DA27-944B-B94E-C85A614EAB88}"/>
              </a:ext>
            </a:extLst>
          </p:cNvPr>
          <p:cNvSpPr txBox="1"/>
          <p:nvPr/>
        </p:nvSpPr>
        <p:spPr>
          <a:xfrm>
            <a:off x="2926886" y="3096445"/>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5" name="TextBox 24">
            <a:extLst>
              <a:ext uri="{FF2B5EF4-FFF2-40B4-BE49-F238E27FC236}">
                <a16:creationId xmlns:a16="http://schemas.microsoft.com/office/drawing/2014/main" id="{091BDD52-D311-1847-A3D8-0A0A59C5F60B}"/>
              </a:ext>
            </a:extLst>
          </p:cNvPr>
          <p:cNvSpPr txBox="1"/>
          <p:nvPr/>
        </p:nvSpPr>
        <p:spPr>
          <a:xfrm>
            <a:off x="4271236" y="3096444"/>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7" name="TextBox 26">
            <a:extLst>
              <a:ext uri="{FF2B5EF4-FFF2-40B4-BE49-F238E27FC236}">
                <a16:creationId xmlns:a16="http://schemas.microsoft.com/office/drawing/2014/main" id="{E9E8B519-6B70-DB47-8858-249FF93A740D}"/>
              </a:ext>
            </a:extLst>
          </p:cNvPr>
          <p:cNvSpPr txBox="1"/>
          <p:nvPr/>
        </p:nvSpPr>
        <p:spPr>
          <a:xfrm>
            <a:off x="5863867" y="1806595"/>
            <a:ext cx="609462"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29" name="TextBox 28">
            <a:extLst>
              <a:ext uri="{FF2B5EF4-FFF2-40B4-BE49-F238E27FC236}">
                <a16:creationId xmlns:a16="http://schemas.microsoft.com/office/drawing/2014/main" id="{8770DC3D-35F8-2141-B1D0-F3B635AF04CF}"/>
              </a:ext>
            </a:extLst>
          </p:cNvPr>
          <p:cNvSpPr txBox="1"/>
          <p:nvPr/>
        </p:nvSpPr>
        <p:spPr>
          <a:xfrm>
            <a:off x="5851755" y="2690717"/>
            <a:ext cx="609462" cy="261610"/>
          </a:xfrm>
          <a:prstGeom prst="rect">
            <a:avLst/>
          </a:prstGeom>
          <a:noFill/>
        </p:spPr>
        <p:txBody>
          <a:bodyPr wrap="none" rtlCol="0">
            <a:spAutoFit/>
          </a:bodyPr>
          <a:lstStyle>
            <a:defPPr marR="0" lvl="0" algn="l" rtl="0">
              <a:lnSpc>
                <a:spcPct val="100000"/>
              </a:lnSpc>
              <a:spcBef>
                <a:spcPts val="0"/>
              </a:spcBef>
              <a:spcAft>
                <a:spcPts val="0"/>
              </a:spcAft>
            </a:defPPr>
            <a:lvl1pPr>
              <a:defRPr sz="1100">
                <a:latin typeface="RobotoMono Nerd Font" pitchFamily="2" charset="0"/>
                <a:ea typeface="RobotoMono Nerd Font" pitchFamily="2" charset="0"/>
              </a:defRPr>
            </a:lvl1pPr>
          </a:lstStyle>
          <a:p>
            <a:r>
              <a:rPr lang="en-VN"/>
              <a:t>@Mock</a:t>
            </a:r>
          </a:p>
        </p:txBody>
      </p:sp>
      <p:sp>
        <p:nvSpPr>
          <p:cNvPr id="30" name="TextBox 29">
            <a:extLst>
              <a:ext uri="{FF2B5EF4-FFF2-40B4-BE49-F238E27FC236}">
                <a16:creationId xmlns:a16="http://schemas.microsoft.com/office/drawing/2014/main" id="{5DFD06D1-F2A1-DE45-84CC-EA034FD35852}"/>
              </a:ext>
            </a:extLst>
          </p:cNvPr>
          <p:cNvSpPr txBox="1"/>
          <p:nvPr/>
        </p:nvSpPr>
        <p:spPr>
          <a:xfrm>
            <a:off x="260392" y="859900"/>
            <a:ext cx="5365571" cy="523220"/>
          </a:xfrm>
          <a:prstGeom prst="rect">
            <a:avLst/>
          </a:prstGeom>
          <a:noFill/>
        </p:spPr>
        <p:txBody>
          <a:bodyPr wrap="none" rtlCol="0">
            <a:spAutoFit/>
          </a:bodyPr>
          <a:lstStyle/>
          <a:p>
            <a:r>
              <a:rPr lang="en-VN"/>
              <a:t>@InjectMock đánh dấu class sẽ sử dụng (phụ thuộc) các @Mock</a:t>
            </a:r>
          </a:p>
          <a:p>
            <a:r>
              <a:rPr lang="en-VN"/>
              <a:t>class khác</a:t>
            </a:r>
          </a:p>
        </p:txBody>
      </p:sp>
    </p:spTree>
    <p:extLst>
      <p:ext uri="{BB962C8B-B14F-4D97-AF65-F5344CB8AC3E}">
        <p14:creationId xmlns:p14="http://schemas.microsoft.com/office/powerpoint/2010/main" val="389837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4FF7-6D7E-4445-968C-1CF95E35C7D8}"/>
              </a:ext>
            </a:extLst>
          </p:cNvPr>
          <p:cNvSpPr>
            <a:spLocks noGrp="1"/>
          </p:cNvSpPr>
          <p:nvPr>
            <p:ph type="title"/>
          </p:nvPr>
        </p:nvSpPr>
        <p:spPr/>
        <p:txBody>
          <a:bodyPr/>
          <a:lstStyle/>
          <a:p>
            <a:r>
              <a:rPr lang="en-VN"/>
              <a:t>Một ví dụ đơn giản nhất - basicmock</a:t>
            </a:r>
          </a:p>
        </p:txBody>
      </p:sp>
      <p:sp>
        <p:nvSpPr>
          <p:cNvPr id="4" name="Rectangle 3">
            <a:extLst>
              <a:ext uri="{FF2B5EF4-FFF2-40B4-BE49-F238E27FC236}">
                <a16:creationId xmlns:a16="http://schemas.microsoft.com/office/drawing/2014/main" id="{4E26F0EB-02AB-734F-883B-248DA5AD4E72}"/>
              </a:ext>
            </a:extLst>
          </p:cNvPr>
          <p:cNvSpPr/>
          <p:nvPr/>
        </p:nvSpPr>
        <p:spPr>
          <a:xfrm>
            <a:off x="1221394" y="1991424"/>
            <a:ext cx="1374628"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HelloController</a:t>
            </a:r>
          </a:p>
        </p:txBody>
      </p:sp>
      <p:sp>
        <p:nvSpPr>
          <p:cNvPr id="5" name="Rectangle 4">
            <a:extLst>
              <a:ext uri="{FF2B5EF4-FFF2-40B4-BE49-F238E27FC236}">
                <a16:creationId xmlns:a16="http://schemas.microsoft.com/office/drawing/2014/main" id="{7F9CFC78-D595-DE46-B874-D47085877E9A}"/>
              </a:ext>
            </a:extLst>
          </p:cNvPr>
          <p:cNvSpPr/>
          <p:nvPr/>
        </p:nvSpPr>
        <p:spPr>
          <a:xfrm>
            <a:off x="3415022" y="1993381"/>
            <a:ext cx="1270672" cy="43499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HelloService</a:t>
            </a:r>
          </a:p>
        </p:txBody>
      </p:sp>
      <p:sp>
        <p:nvSpPr>
          <p:cNvPr id="7" name="Rectangle 6">
            <a:extLst>
              <a:ext uri="{FF2B5EF4-FFF2-40B4-BE49-F238E27FC236}">
                <a16:creationId xmlns:a16="http://schemas.microsoft.com/office/drawing/2014/main" id="{556972F2-313C-4B49-A93F-536C37076123}"/>
              </a:ext>
            </a:extLst>
          </p:cNvPr>
          <p:cNvSpPr/>
          <p:nvPr/>
        </p:nvSpPr>
        <p:spPr>
          <a:xfrm>
            <a:off x="3248492" y="2859334"/>
            <a:ext cx="1603732"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HelloServiceImpl</a:t>
            </a:r>
          </a:p>
        </p:txBody>
      </p:sp>
      <p:cxnSp>
        <p:nvCxnSpPr>
          <p:cNvPr id="9" name="Straight Arrow Connector 8">
            <a:extLst>
              <a:ext uri="{FF2B5EF4-FFF2-40B4-BE49-F238E27FC236}">
                <a16:creationId xmlns:a16="http://schemas.microsoft.com/office/drawing/2014/main" id="{1FA7ECE3-04D8-E14D-9EC0-EFE2E006815A}"/>
              </a:ext>
            </a:extLst>
          </p:cNvPr>
          <p:cNvCxnSpPr>
            <a:stCxn id="4" idx="3"/>
            <a:endCxn id="5" idx="1"/>
          </p:cNvCxnSpPr>
          <p:nvPr/>
        </p:nvCxnSpPr>
        <p:spPr>
          <a:xfrm flipV="1">
            <a:off x="2596022" y="2210879"/>
            <a:ext cx="819000" cy="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963E0A-4310-C04F-A791-DAB640BA8877}"/>
              </a:ext>
            </a:extLst>
          </p:cNvPr>
          <p:cNvCxnSpPr>
            <a:stCxn id="7" idx="0"/>
            <a:endCxn id="5" idx="2"/>
          </p:cNvCxnSpPr>
          <p:nvPr/>
        </p:nvCxnSpPr>
        <p:spPr>
          <a:xfrm flipV="1">
            <a:off x="4050358" y="2428377"/>
            <a:ext cx="0" cy="430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3D631D-8B7D-E340-88D9-5977C21B6764}"/>
              </a:ext>
            </a:extLst>
          </p:cNvPr>
          <p:cNvSpPr/>
          <p:nvPr/>
        </p:nvSpPr>
        <p:spPr>
          <a:xfrm>
            <a:off x="5680992" y="1993801"/>
            <a:ext cx="1270672" cy="43499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HelloRepo</a:t>
            </a:r>
          </a:p>
        </p:txBody>
      </p:sp>
      <p:cxnSp>
        <p:nvCxnSpPr>
          <p:cNvPr id="15" name="Straight Arrow Connector 14">
            <a:extLst>
              <a:ext uri="{FF2B5EF4-FFF2-40B4-BE49-F238E27FC236}">
                <a16:creationId xmlns:a16="http://schemas.microsoft.com/office/drawing/2014/main" id="{A157B585-3393-4141-84B2-62E63D4DCCA9}"/>
              </a:ext>
            </a:extLst>
          </p:cNvPr>
          <p:cNvCxnSpPr>
            <a:stCxn id="5" idx="3"/>
            <a:endCxn id="13" idx="1"/>
          </p:cNvCxnSpPr>
          <p:nvPr/>
        </p:nvCxnSpPr>
        <p:spPr>
          <a:xfrm>
            <a:off x="4685694" y="2210879"/>
            <a:ext cx="995298" cy="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2212AC9-C419-B143-8951-E18B0DE2E40F}"/>
              </a:ext>
            </a:extLst>
          </p:cNvPr>
          <p:cNvSpPr/>
          <p:nvPr/>
        </p:nvSpPr>
        <p:spPr>
          <a:xfrm>
            <a:off x="5569801" y="2860343"/>
            <a:ext cx="1493054"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HelloRepoImpl</a:t>
            </a:r>
          </a:p>
        </p:txBody>
      </p:sp>
      <p:cxnSp>
        <p:nvCxnSpPr>
          <p:cNvPr id="20" name="Straight Arrow Connector 19">
            <a:extLst>
              <a:ext uri="{FF2B5EF4-FFF2-40B4-BE49-F238E27FC236}">
                <a16:creationId xmlns:a16="http://schemas.microsoft.com/office/drawing/2014/main" id="{72ECB2FE-B42D-6747-BBA5-DF52017C0B0B}"/>
              </a:ext>
            </a:extLst>
          </p:cNvPr>
          <p:cNvCxnSpPr>
            <a:cxnSpLocks/>
            <a:stCxn id="17" idx="0"/>
            <a:endCxn id="13" idx="2"/>
          </p:cNvCxnSpPr>
          <p:nvPr/>
        </p:nvCxnSpPr>
        <p:spPr>
          <a:xfrm flipV="1">
            <a:off x="6316328" y="2428797"/>
            <a:ext cx="0" cy="431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53624E-09F7-BE44-BC60-C774C61D5455}"/>
              </a:ext>
            </a:extLst>
          </p:cNvPr>
          <p:cNvSpPr txBox="1"/>
          <p:nvPr/>
        </p:nvSpPr>
        <p:spPr>
          <a:xfrm>
            <a:off x="2665133" y="2179257"/>
            <a:ext cx="671979" cy="246221"/>
          </a:xfrm>
          <a:prstGeom prst="rect">
            <a:avLst/>
          </a:prstGeom>
          <a:noFill/>
        </p:spPr>
        <p:txBody>
          <a:bodyPr wrap="none" rtlCol="0">
            <a:spAutoFit/>
          </a:bodyPr>
          <a:lstStyle/>
          <a:p>
            <a:r>
              <a:rPr lang="en-US" sz="1000"/>
              <a:t>depends</a:t>
            </a:r>
            <a:endParaRPr lang="en-VN" sz="1000"/>
          </a:p>
        </p:txBody>
      </p:sp>
      <p:sp>
        <p:nvSpPr>
          <p:cNvPr id="26" name="TextBox 25">
            <a:extLst>
              <a:ext uri="{FF2B5EF4-FFF2-40B4-BE49-F238E27FC236}">
                <a16:creationId xmlns:a16="http://schemas.microsoft.com/office/drawing/2014/main" id="{3DEE7E9B-EEF7-4941-992C-C47CA51BB2E9}"/>
              </a:ext>
            </a:extLst>
          </p:cNvPr>
          <p:cNvSpPr txBox="1"/>
          <p:nvPr/>
        </p:nvSpPr>
        <p:spPr>
          <a:xfrm>
            <a:off x="4819834" y="2181602"/>
            <a:ext cx="671979" cy="246221"/>
          </a:xfrm>
          <a:prstGeom prst="rect">
            <a:avLst/>
          </a:prstGeom>
          <a:noFill/>
        </p:spPr>
        <p:txBody>
          <a:bodyPr wrap="none" rtlCol="0">
            <a:spAutoFit/>
          </a:bodyPr>
          <a:lstStyle/>
          <a:p>
            <a:r>
              <a:rPr lang="en-US" sz="1000"/>
              <a:t>depends</a:t>
            </a:r>
            <a:endParaRPr lang="en-VN" sz="1000"/>
          </a:p>
        </p:txBody>
      </p:sp>
      <p:sp>
        <p:nvSpPr>
          <p:cNvPr id="27" name="TextBox 26">
            <a:extLst>
              <a:ext uri="{FF2B5EF4-FFF2-40B4-BE49-F238E27FC236}">
                <a16:creationId xmlns:a16="http://schemas.microsoft.com/office/drawing/2014/main" id="{B8CE3BE4-F6A8-214F-98AB-91629370BC45}"/>
              </a:ext>
            </a:extLst>
          </p:cNvPr>
          <p:cNvSpPr txBox="1"/>
          <p:nvPr/>
        </p:nvSpPr>
        <p:spPr>
          <a:xfrm>
            <a:off x="3982807" y="2545018"/>
            <a:ext cx="838691" cy="246221"/>
          </a:xfrm>
          <a:prstGeom prst="rect">
            <a:avLst/>
          </a:prstGeom>
          <a:noFill/>
        </p:spPr>
        <p:txBody>
          <a:bodyPr wrap="none" rtlCol="0">
            <a:spAutoFit/>
          </a:bodyPr>
          <a:lstStyle/>
          <a:p>
            <a:r>
              <a:rPr lang="en-US" sz="1000"/>
              <a:t>implements</a:t>
            </a:r>
            <a:endParaRPr lang="en-VN" sz="1000"/>
          </a:p>
        </p:txBody>
      </p:sp>
      <p:sp>
        <p:nvSpPr>
          <p:cNvPr id="28" name="TextBox 27">
            <a:extLst>
              <a:ext uri="{FF2B5EF4-FFF2-40B4-BE49-F238E27FC236}">
                <a16:creationId xmlns:a16="http://schemas.microsoft.com/office/drawing/2014/main" id="{EFFB5E52-6129-824D-A4F7-0ED3517D8DA6}"/>
              </a:ext>
            </a:extLst>
          </p:cNvPr>
          <p:cNvSpPr txBox="1"/>
          <p:nvPr/>
        </p:nvSpPr>
        <p:spPr>
          <a:xfrm>
            <a:off x="6278185" y="2533295"/>
            <a:ext cx="838691" cy="246221"/>
          </a:xfrm>
          <a:prstGeom prst="rect">
            <a:avLst/>
          </a:prstGeom>
          <a:noFill/>
        </p:spPr>
        <p:txBody>
          <a:bodyPr wrap="none" rtlCol="0">
            <a:spAutoFit/>
          </a:bodyPr>
          <a:lstStyle/>
          <a:p>
            <a:r>
              <a:rPr lang="en-US" sz="1000"/>
              <a:t>implements</a:t>
            </a:r>
            <a:endParaRPr lang="en-VN" sz="1000"/>
          </a:p>
        </p:txBody>
      </p:sp>
      <p:sp>
        <p:nvSpPr>
          <p:cNvPr id="16" name="TextBox 15">
            <a:extLst>
              <a:ext uri="{FF2B5EF4-FFF2-40B4-BE49-F238E27FC236}">
                <a16:creationId xmlns:a16="http://schemas.microsoft.com/office/drawing/2014/main" id="{8C3E875F-3E60-3241-B080-6B05E31AA2A7}"/>
              </a:ext>
            </a:extLst>
          </p:cNvPr>
          <p:cNvSpPr txBox="1"/>
          <p:nvPr/>
        </p:nvSpPr>
        <p:spPr>
          <a:xfrm>
            <a:off x="3469876" y="1731910"/>
            <a:ext cx="1204176" cy="261610"/>
          </a:xfrm>
          <a:prstGeom prst="rect">
            <a:avLst/>
          </a:prstGeom>
          <a:noFill/>
        </p:spPr>
        <p:txBody>
          <a:bodyPr wrap="none" rtlCol="0">
            <a:spAutoFit/>
          </a:bodyPr>
          <a:lstStyle/>
          <a:p>
            <a:r>
              <a:rPr lang="en-VN" sz="1100">
                <a:latin typeface="RobotoMono Nerd Font" pitchFamily="2" charset="0"/>
                <a:ea typeface="RobotoMono Nerd Font" pitchFamily="2" charset="0"/>
              </a:rPr>
              <a:t>@InjectMocks</a:t>
            </a:r>
          </a:p>
        </p:txBody>
      </p:sp>
      <p:sp>
        <p:nvSpPr>
          <p:cNvPr id="18" name="TextBox 17">
            <a:extLst>
              <a:ext uri="{FF2B5EF4-FFF2-40B4-BE49-F238E27FC236}">
                <a16:creationId xmlns:a16="http://schemas.microsoft.com/office/drawing/2014/main" id="{ED734770-58ED-AB4C-83DD-4FEF37B72BFB}"/>
              </a:ext>
            </a:extLst>
          </p:cNvPr>
          <p:cNvSpPr txBox="1"/>
          <p:nvPr/>
        </p:nvSpPr>
        <p:spPr>
          <a:xfrm>
            <a:off x="5874970" y="1751087"/>
            <a:ext cx="609462" cy="261610"/>
          </a:xfrm>
          <a:prstGeom prst="rect">
            <a:avLst/>
          </a:prstGeom>
          <a:noFill/>
        </p:spPr>
        <p:txBody>
          <a:bodyPr wrap="none" rtlCol="0">
            <a:spAutoFit/>
          </a:bodyPr>
          <a:lstStyle/>
          <a:p>
            <a:r>
              <a:rPr lang="en-VN" sz="1100">
                <a:latin typeface="RobotoMono Nerd Font" pitchFamily="2" charset="0"/>
                <a:ea typeface="RobotoMono Nerd Font" pitchFamily="2" charset="0"/>
              </a:rPr>
              <a:t>@Mock</a:t>
            </a:r>
          </a:p>
        </p:txBody>
      </p:sp>
    </p:spTree>
    <p:extLst>
      <p:ext uri="{BB962C8B-B14F-4D97-AF65-F5344CB8AC3E}">
        <p14:creationId xmlns:p14="http://schemas.microsoft.com/office/powerpoint/2010/main" val="151401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4C37CD-F553-6B4F-A16E-B44E0FC7CB08}"/>
              </a:ext>
            </a:extLst>
          </p:cNvPr>
          <p:cNvSpPr/>
          <p:nvPr/>
        </p:nvSpPr>
        <p:spPr>
          <a:xfrm>
            <a:off x="365444" y="753119"/>
            <a:ext cx="3180521" cy="846899"/>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6B005EC3-9E01-D04E-B288-7F73BDC7DE1C}"/>
              </a:ext>
            </a:extLst>
          </p:cNvPr>
          <p:cNvSpPr/>
          <p:nvPr/>
        </p:nvSpPr>
        <p:spPr>
          <a:xfrm>
            <a:off x="366013" y="2340854"/>
            <a:ext cx="5406887" cy="1881028"/>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Repository</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"Hello World"</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 </a:t>
            </a:r>
          </a:p>
          <a:p>
            <a:pPr>
              <a:lnSpc>
                <a:spcPct val="120000"/>
              </a:lnSpc>
            </a:pPr>
            <a:r>
              <a:rPr lang="en-US">
                <a:solidFill>
                  <a:srgbClr val="D4D4D4"/>
                </a:solidFill>
                <a:latin typeface="Menlo" panose="020B0609030804020204" pitchFamily="49" charset="0"/>
              </a:rPr>
              <a:t>}</a:t>
            </a:r>
          </a:p>
        </p:txBody>
      </p:sp>
      <p:pic>
        <p:nvPicPr>
          <p:cNvPr id="4" name="Picture 3">
            <a:extLst>
              <a:ext uri="{FF2B5EF4-FFF2-40B4-BE49-F238E27FC236}">
                <a16:creationId xmlns:a16="http://schemas.microsoft.com/office/drawing/2014/main" id="{917C71DF-E0C5-A64E-ABF2-2B94C8328C15}"/>
              </a:ext>
            </a:extLst>
          </p:cNvPr>
          <p:cNvPicPr>
            <a:picLocks noChangeAspect="1"/>
          </p:cNvPicPr>
          <p:nvPr/>
        </p:nvPicPr>
        <p:blipFill>
          <a:blip r:embed="rId2"/>
          <a:stretch>
            <a:fillRect/>
          </a:stretch>
        </p:blipFill>
        <p:spPr>
          <a:xfrm>
            <a:off x="4017985" y="810717"/>
            <a:ext cx="5023070" cy="1169474"/>
          </a:xfrm>
          <a:prstGeom prst="rect">
            <a:avLst/>
          </a:prstGeom>
        </p:spPr>
      </p:pic>
      <p:pic>
        <p:nvPicPr>
          <p:cNvPr id="6" name="Graphic 5" descr="Checkmark">
            <a:extLst>
              <a:ext uri="{FF2B5EF4-FFF2-40B4-BE49-F238E27FC236}">
                <a16:creationId xmlns:a16="http://schemas.microsoft.com/office/drawing/2014/main" id="{8B7C6012-F7E3-8E4A-9446-B188465C2D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8692" y="629787"/>
            <a:ext cx="199836" cy="199836"/>
          </a:xfrm>
          <a:prstGeom prst="rect">
            <a:avLst/>
          </a:prstGeom>
        </p:spPr>
      </p:pic>
      <p:pic>
        <p:nvPicPr>
          <p:cNvPr id="7" name="Graphic 6" descr="Checkmark">
            <a:extLst>
              <a:ext uri="{FF2B5EF4-FFF2-40B4-BE49-F238E27FC236}">
                <a16:creationId xmlns:a16="http://schemas.microsoft.com/office/drawing/2014/main" id="{C139AC3D-9C71-D54C-8CEB-FAAAE2479F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6755" y="1369583"/>
            <a:ext cx="199836" cy="199836"/>
          </a:xfrm>
          <a:prstGeom prst="rect">
            <a:avLst/>
          </a:prstGeom>
        </p:spPr>
      </p:pic>
    </p:spTree>
    <p:extLst>
      <p:ext uri="{BB962C8B-B14F-4D97-AF65-F5344CB8AC3E}">
        <p14:creationId xmlns:p14="http://schemas.microsoft.com/office/powerpoint/2010/main" val="300671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C7D79C-DEF5-5042-B1B9-6D42D1CCE7D3}"/>
              </a:ext>
            </a:extLst>
          </p:cNvPr>
          <p:cNvSpPr/>
          <p:nvPr/>
        </p:nvSpPr>
        <p:spPr>
          <a:xfrm>
            <a:off x="262103" y="728582"/>
            <a:ext cx="3544956" cy="846899"/>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a:t>
            </a:r>
            <a:r>
              <a:rPr lang="en-US">
                <a:solidFill>
                  <a:srgbClr val="D4D4D4"/>
                </a:solidFill>
                <a:latin typeface="Menlo" panose="020B0609030804020204" pitchFamily="49" charset="0"/>
              </a:rPr>
              <a:t> {</a:t>
            </a: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say</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362BF300-D99F-4C4E-A00B-990714A8AFD0}"/>
              </a:ext>
            </a:extLst>
          </p:cNvPr>
          <p:cNvSpPr/>
          <p:nvPr/>
        </p:nvSpPr>
        <p:spPr>
          <a:xfrm>
            <a:off x="256048" y="2387376"/>
            <a:ext cx="6069496" cy="2139560"/>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Service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Autowired</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say</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 </a:t>
            </a:r>
          </a:p>
          <a:p>
            <a:pPr>
              <a:lnSpc>
                <a:spcPct val="120000"/>
              </a:lnSpc>
            </a:pPr>
            <a:r>
              <a:rPr lang="en-US">
                <a:solidFill>
                  <a:srgbClr val="D4D4D4"/>
                </a:solidFill>
                <a:latin typeface="Menlo" panose="020B0609030804020204" pitchFamily="49" charset="0"/>
              </a:rPr>
              <a:t>}</a:t>
            </a:r>
          </a:p>
        </p:txBody>
      </p:sp>
      <p:pic>
        <p:nvPicPr>
          <p:cNvPr id="4" name="Picture 3">
            <a:extLst>
              <a:ext uri="{FF2B5EF4-FFF2-40B4-BE49-F238E27FC236}">
                <a16:creationId xmlns:a16="http://schemas.microsoft.com/office/drawing/2014/main" id="{6EAB6EB5-B926-2A44-BFC6-FAB5797BA8CF}"/>
              </a:ext>
            </a:extLst>
          </p:cNvPr>
          <p:cNvPicPr>
            <a:picLocks noChangeAspect="1"/>
          </p:cNvPicPr>
          <p:nvPr/>
        </p:nvPicPr>
        <p:blipFill>
          <a:blip r:embed="rId2"/>
          <a:stretch>
            <a:fillRect/>
          </a:stretch>
        </p:blipFill>
        <p:spPr>
          <a:xfrm>
            <a:off x="4017985" y="810717"/>
            <a:ext cx="5023070" cy="1169474"/>
          </a:xfrm>
          <a:prstGeom prst="rect">
            <a:avLst/>
          </a:prstGeom>
        </p:spPr>
      </p:pic>
      <p:pic>
        <p:nvPicPr>
          <p:cNvPr id="5" name="Graphic 4" descr="Checkmark">
            <a:extLst>
              <a:ext uri="{FF2B5EF4-FFF2-40B4-BE49-F238E27FC236}">
                <a16:creationId xmlns:a16="http://schemas.microsoft.com/office/drawing/2014/main" id="{A305BDA0-1038-5B4E-8B32-EB437F91E0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3002" y="617676"/>
            <a:ext cx="199836" cy="199836"/>
          </a:xfrm>
          <a:prstGeom prst="rect">
            <a:avLst/>
          </a:prstGeom>
        </p:spPr>
      </p:pic>
      <p:pic>
        <p:nvPicPr>
          <p:cNvPr id="6" name="Graphic 5" descr="Checkmark">
            <a:extLst>
              <a:ext uri="{FF2B5EF4-FFF2-40B4-BE49-F238E27FC236}">
                <a16:creationId xmlns:a16="http://schemas.microsoft.com/office/drawing/2014/main" id="{FE1B2703-99E6-5D4A-9131-50BF2A48E5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3722" y="1362519"/>
            <a:ext cx="199836" cy="199836"/>
          </a:xfrm>
          <a:prstGeom prst="rect">
            <a:avLst/>
          </a:prstGeom>
        </p:spPr>
      </p:pic>
    </p:spTree>
    <p:extLst>
      <p:ext uri="{BB962C8B-B14F-4D97-AF65-F5344CB8AC3E}">
        <p14:creationId xmlns:p14="http://schemas.microsoft.com/office/powerpoint/2010/main" val="358293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808A61-0141-DC46-8AFF-B58857E92835}"/>
              </a:ext>
            </a:extLst>
          </p:cNvPr>
          <p:cNvSpPr/>
          <p:nvPr/>
        </p:nvSpPr>
        <p:spPr>
          <a:xfrm>
            <a:off x="70300" y="284812"/>
            <a:ext cx="6675671" cy="4466351"/>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SpringBootTest</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HelloServiceTest</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Mock</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InjectMocks</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 auto inject helloRepo</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HelloService</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helloService</a:t>
            </a:r>
            <a:r>
              <a:rPr lang="en-US">
                <a:solidFill>
                  <a:srgbClr val="D4D4D4"/>
                </a:solidFill>
                <a:latin typeface="Menlo" panose="020B0609030804020204" pitchFamily="49" charset="0"/>
              </a:rPr>
              <a:t> =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HelloServiceImpl</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endParaRPr lang="en-US">
              <a:solidFill>
                <a:srgbClr val="D4D4D4"/>
              </a:solidFill>
              <a:latin typeface="Menlo" panose="020B0609030804020204" pitchFamily="49" charset="0"/>
            </a:endParaRP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Test</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  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testSay</a:t>
            </a:r>
            <a:r>
              <a:rPr lang="en-US">
                <a:solidFill>
                  <a:srgbClr val="D4D4D4"/>
                </a:solidFill>
                <a:latin typeface="Menlo" panose="020B0609030804020204" pitchFamily="49" charset="0"/>
              </a:rPr>
              <a:t>() {</a:t>
            </a:r>
          </a:p>
          <a:p>
            <a:pPr>
              <a:lnSpc>
                <a:spcPct val="120000"/>
              </a:lnSpc>
            </a:pPr>
            <a:r>
              <a:rPr lang="en-US">
                <a:solidFill>
                  <a:srgbClr val="DCDCAA"/>
                </a:solidFill>
                <a:latin typeface="Menlo" panose="020B0609030804020204" pitchFamily="49" charset="0"/>
              </a:rPr>
              <a:t>    when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helloRepo</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hi</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thenReturn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"Mock is great"</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result</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helloService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say</a:t>
            </a:r>
            <a:r>
              <a:rPr lang="en-US">
                <a:solidFill>
                  <a:srgbClr val="D4D4D4"/>
                </a:solidFill>
                <a:latin typeface="Menlo" panose="020B0609030804020204" pitchFamily="49" charset="0"/>
              </a:rPr>
              <a:t>();</a:t>
            </a:r>
          </a:p>
          <a:p>
            <a:pPr>
              <a:lnSpc>
                <a:spcPct val="120000"/>
              </a:lnSpc>
            </a:pPr>
            <a:r>
              <a:rPr lang="en-US">
                <a:solidFill>
                  <a:srgbClr val="DCDCAA"/>
                </a:solidFill>
                <a:latin typeface="Menlo" panose="020B0609030804020204" pitchFamily="49" charset="0"/>
              </a:rPr>
              <a:t>    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result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isEqualTo</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"Mock is great"</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a:t>
            </a:r>
          </a:p>
        </p:txBody>
      </p:sp>
      <p:sp>
        <p:nvSpPr>
          <p:cNvPr id="4" name="Oval 3">
            <a:extLst>
              <a:ext uri="{FF2B5EF4-FFF2-40B4-BE49-F238E27FC236}">
                <a16:creationId xmlns:a16="http://schemas.microsoft.com/office/drawing/2014/main" id="{85A6084E-8A11-9E47-A8E5-3A76DE4A86F2}"/>
              </a:ext>
            </a:extLst>
          </p:cNvPr>
          <p:cNvSpPr/>
          <p:nvPr/>
        </p:nvSpPr>
        <p:spPr>
          <a:xfrm>
            <a:off x="1780356" y="351228"/>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1</a:t>
            </a:r>
          </a:p>
        </p:txBody>
      </p:sp>
      <p:sp>
        <p:nvSpPr>
          <p:cNvPr id="5" name="Oval 4">
            <a:extLst>
              <a:ext uri="{FF2B5EF4-FFF2-40B4-BE49-F238E27FC236}">
                <a16:creationId xmlns:a16="http://schemas.microsoft.com/office/drawing/2014/main" id="{41F31021-7674-F849-8AC5-A8E840972397}"/>
              </a:ext>
            </a:extLst>
          </p:cNvPr>
          <p:cNvSpPr/>
          <p:nvPr/>
        </p:nvSpPr>
        <p:spPr>
          <a:xfrm>
            <a:off x="969912" y="854855"/>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2</a:t>
            </a:r>
          </a:p>
        </p:txBody>
      </p:sp>
      <p:sp>
        <p:nvSpPr>
          <p:cNvPr id="6" name="Oval 5">
            <a:extLst>
              <a:ext uri="{FF2B5EF4-FFF2-40B4-BE49-F238E27FC236}">
                <a16:creationId xmlns:a16="http://schemas.microsoft.com/office/drawing/2014/main" id="{505BC6D3-7C6F-BB4C-8542-3D59F35F612E}"/>
              </a:ext>
            </a:extLst>
          </p:cNvPr>
          <p:cNvSpPr/>
          <p:nvPr/>
        </p:nvSpPr>
        <p:spPr>
          <a:xfrm>
            <a:off x="1690532" y="1629975"/>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3</a:t>
            </a:r>
          </a:p>
        </p:txBody>
      </p:sp>
      <p:sp>
        <p:nvSpPr>
          <p:cNvPr id="7" name="Oval 6">
            <a:extLst>
              <a:ext uri="{FF2B5EF4-FFF2-40B4-BE49-F238E27FC236}">
                <a16:creationId xmlns:a16="http://schemas.microsoft.com/office/drawing/2014/main" id="{A49CFDBE-17C3-724E-BFAD-00E631EE493F}"/>
              </a:ext>
            </a:extLst>
          </p:cNvPr>
          <p:cNvSpPr/>
          <p:nvPr/>
        </p:nvSpPr>
        <p:spPr>
          <a:xfrm>
            <a:off x="5838638" y="3174161"/>
            <a:ext cx="230114" cy="2301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200"/>
              <a:t>4</a:t>
            </a:r>
          </a:p>
        </p:txBody>
      </p:sp>
      <p:sp>
        <p:nvSpPr>
          <p:cNvPr id="8" name="TextBox 7">
            <a:extLst>
              <a:ext uri="{FF2B5EF4-FFF2-40B4-BE49-F238E27FC236}">
                <a16:creationId xmlns:a16="http://schemas.microsoft.com/office/drawing/2014/main" id="{FF41FEF1-50B4-B942-B07D-5275B6A09EEA}"/>
              </a:ext>
            </a:extLst>
          </p:cNvPr>
          <p:cNvSpPr txBox="1"/>
          <p:nvPr/>
        </p:nvSpPr>
        <p:spPr>
          <a:xfrm>
            <a:off x="6745971" y="775121"/>
            <a:ext cx="2398029" cy="2229778"/>
          </a:xfrm>
          <a:prstGeom prst="rect">
            <a:avLst/>
          </a:prstGeom>
          <a:noFill/>
        </p:spPr>
        <p:txBody>
          <a:bodyPr wrap="square" rtlCol="0">
            <a:spAutoFit/>
          </a:bodyPr>
          <a:lstStyle/>
          <a:p>
            <a:pPr marL="138113" indent="-138113">
              <a:lnSpc>
                <a:spcPct val="120000"/>
              </a:lnSpc>
              <a:spcBef>
                <a:spcPts val="600"/>
              </a:spcBef>
              <a:buAutoNum type="arabicPeriod"/>
            </a:pPr>
            <a:r>
              <a:rPr lang="en-VN" sz="1000"/>
              <a:t>@SpringBootTest tạo application context</a:t>
            </a:r>
          </a:p>
          <a:p>
            <a:pPr marL="138113" indent="-138113">
              <a:lnSpc>
                <a:spcPct val="120000"/>
              </a:lnSpc>
              <a:spcBef>
                <a:spcPts val="600"/>
              </a:spcBef>
              <a:buAutoNum type="arabicPeriod"/>
            </a:pPr>
            <a:r>
              <a:rPr lang="en-VN" sz="1000"/>
              <a:t>@Mock HelloRepo sẽ tạo đối tượng giả nạp vào application context</a:t>
            </a:r>
          </a:p>
          <a:p>
            <a:pPr marL="138113" indent="-138113">
              <a:lnSpc>
                <a:spcPct val="120000"/>
              </a:lnSpc>
              <a:spcBef>
                <a:spcPts val="600"/>
              </a:spcBef>
              <a:buAutoNum type="arabicPeriod"/>
            </a:pPr>
            <a:r>
              <a:rPr lang="en-VN" sz="1000"/>
              <a:t>@InjectMocks đánh dấu helloService sẽ dùng các đối tượng giả (mock object)</a:t>
            </a:r>
          </a:p>
          <a:p>
            <a:pPr marL="138113" indent="-138113">
              <a:lnSpc>
                <a:spcPct val="120000"/>
              </a:lnSpc>
              <a:spcBef>
                <a:spcPts val="600"/>
              </a:spcBef>
              <a:buAutoNum type="arabicPeriod"/>
            </a:pPr>
            <a:r>
              <a:rPr lang="en-VN" sz="1000"/>
              <a:t>Khai báo giả lập phương thức ~ stubbing method</a:t>
            </a:r>
          </a:p>
          <a:p>
            <a:pPr marL="138113" indent="-138113">
              <a:lnSpc>
                <a:spcPct val="120000"/>
              </a:lnSpc>
              <a:spcBef>
                <a:spcPts val="600"/>
              </a:spcBef>
              <a:buAutoNum type="arabicPeriod"/>
            </a:pPr>
            <a:endParaRPr lang="en-VN" sz="1000"/>
          </a:p>
        </p:txBody>
      </p:sp>
    </p:spTree>
    <p:extLst>
      <p:ext uri="{BB962C8B-B14F-4D97-AF65-F5344CB8AC3E}">
        <p14:creationId xmlns:p14="http://schemas.microsoft.com/office/powerpoint/2010/main" val="373428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83EC-2024-C94D-BD1D-59A5E13963C7}"/>
              </a:ext>
            </a:extLst>
          </p:cNvPr>
          <p:cNvSpPr>
            <a:spLocks noGrp="1"/>
          </p:cNvSpPr>
          <p:nvPr>
            <p:ph type="title"/>
          </p:nvPr>
        </p:nvSpPr>
        <p:spPr/>
        <p:txBody>
          <a:bodyPr/>
          <a:lstStyle/>
          <a:p>
            <a:r>
              <a:rPr lang="en-VN"/>
              <a:t>Cú pháp when … thenReturn</a:t>
            </a:r>
          </a:p>
        </p:txBody>
      </p:sp>
      <p:sp>
        <p:nvSpPr>
          <p:cNvPr id="3" name="Text Placeholder 2">
            <a:extLst>
              <a:ext uri="{FF2B5EF4-FFF2-40B4-BE49-F238E27FC236}">
                <a16:creationId xmlns:a16="http://schemas.microsoft.com/office/drawing/2014/main" id="{BCF2700A-F7AF-4E46-9723-CD2511742E78}"/>
              </a:ext>
            </a:extLst>
          </p:cNvPr>
          <p:cNvSpPr>
            <a:spLocks noGrp="1"/>
          </p:cNvSpPr>
          <p:nvPr>
            <p:ph type="body" idx="1"/>
          </p:nvPr>
        </p:nvSpPr>
        <p:spPr/>
        <p:txBody>
          <a:bodyPr/>
          <a:lstStyle/>
          <a:p>
            <a:r>
              <a:rPr lang="en-VN" sz="1600"/>
              <a:t>Linh hồn của mocking đó là giả lập phương thức (stubbing method).</a:t>
            </a:r>
          </a:p>
          <a:p>
            <a:r>
              <a:rPr lang="en-VN" sz="1600"/>
              <a:t>Stubbing method giúp dev chủ động tối đa trong việc xử lý như thế nào khi đối tượng cần kiểm thử gọi đến các đối tượng phụ thuộc</a:t>
            </a:r>
          </a:p>
          <a:p>
            <a:r>
              <a:rPr lang="en-VN" sz="1600"/>
              <a:t>Stubbing method đảm bảo tất cả đối tượng phụ thuộc chạy đúng theo kịch bản mong muốn để duy nhất đối tượng cần kiểm thử quyết định đúng hay sai.</a:t>
            </a:r>
          </a:p>
        </p:txBody>
      </p:sp>
      <p:sp>
        <p:nvSpPr>
          <p:cNvPr id="4" name="Rectangle 3">
            <a:extLst>
              <a:ext uri="{FF2B5EF4-FFF2-40B4-BE49-F238E27FC236}">
                <a16:creationId xmlns:a16="http://schemas.microsoft.com/office/drawing/2014/main" id="{F3B25471-BB11-7044-A58B-F887F02FD2C8}"/>
              </a:ext>
            </a:extLst>
          </p:cNvPr>
          <p:cNvSpPr/>
          <p:nvPr/>
        </p:nvSpPr>
        <p:spPr>
          <a:xfrm>
            <a:off x="996153" y="2791470"/>
            <a:ext cx="6652108" cy="2136547"/>
          </a:xfrm>
          <a:prstGeom prst="rect">
            <a:avLst/>
          </a:prstGeom>
          <a:solidFill>
            <a:schemeClr val="bg2"/>
          </a:solidFill>
        </p:spPr>
        <p:txBody>
          <a:bodyPr wrap="square">
            <a:spAutoFit/>
          </a:bodyPr>
          <a:lstStyle/>
          <a:p>
            <a:pPr>
              <a:lnSpc>
                <a:spcPct val="120000"/>
              </a:lnSpc>
            </a:pP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Test</a:t>
            </a:r>
            <a:endParaRPr lang="en-US" sz="1600">
              <a:solidFill>
                <a:srgbClr val="D4D4D4"/>
              </a:solidFill>
              <a:latin typeface="Menlo" panose="020B0609030804020204" pitchFamily="49" charset="0"/>
            </a:endParaRPr>
          </a:p>
          <a:p>
            <a:pPr>
              <a:lnSpc>
                <a:spcPct val="120000"/>
              </a:lnSpc>
            </a:pPr>
            <a:r>
              <a:rPr lang="en-US" sz="1600">
                <a:solidFill>
                  <a:srgbClr val="4EC9B0"/>
                </a:solidFill>
                <a:latin typeface="Menlo" panose="020B0609030804020204" pitchFamily="49" charset="0"/>
              </a:rPr>
              <a:t>void</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testSay</a:t>
            </a:r>
            <a:r>
              <a:rPr lang="en-US" sz="1600">
                <a:solidFill>
                  <a:srgbClr val="D4D4D4"/>
                </a:solidFill>
                <a:latin typeface="Menlo" panose="020B0609030804020204" pitchFamily="49" charset="0"/>
              </a:rPr>
              <a:t>() {</a:t>
            </a:r>
          </a:p>
          <a:p>
            <a:pPr>
              <a:lnSpc>
                <a:spcPct val="120000"/>
              </a:lnSpc>
            </a:pPr>
            <a:r>
              <a:rPr lang="en-US" sz="1600">
                <a:solidFill>
                  <a:srgbClr val="DCDCAA"/>
                </a:solidFill>
                <a:latin typeface="Menlo" panose="020B0609030804020204" pitchFamily="49" charset="0"/>
              </a:rPr>
              <a:t>  when</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helloRepo</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hi</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thenReturn</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"Mock is great"</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String</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result</a:t>
            </a:r>
            <a:r>
              <a:rPr lang="en-US" sz="1600">
                <a:solidFill>
                  <a:srgbClr val="D4D4D4"/>
                </a:solidFill>
                <a:latin typeface="Menlo" panose="020B0609030804020204" pitchFamily="49" charset="0"/>
              </a:rPr>
              <a:t> = </a:t>
            </a:r>
            <a:r>
              <a:rPr lang="en-US" sz="1600">
                <a:solidFill>
                  <a:srgbClr val="9CDCFE"/>
                </a:solidFill>
                <a:latin typeface="Menlo" panose="020B0609030804020204" pitchFamily="49" charset="0"/>
              </a:rPr>
              <a:t>helloService</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say</a:t>
            </a:r>
            <a:r>
              <a:rPr lang="en-US" sz="1600">
                <a:solidFill>
                  <a:srgbClr val="D4D4D4"/>
                </a:solidFill>
                <a:latin typeface="Menlo" panose="020B0609030804020204" pitchFamily="49" charset="0"/>
              </a:rPr>
              <a:t>();</a:t>
            </a:r>
          </a:p>
          <a:p>
            <a:pPr>
              <a:lnSpc>
                <a:spcPct val="120000"/>
              </a:lnSpc>
            </a:pPr>
            <a:r>
              <a:rPr lang="en-US" sz="1600">
                <a:solidFill>
                  <a:srgbClr val="DCDCAA"/>
                </a:solidFill>
                <a:latin typeface="Menlo" panose="020B0609030804020204" pitchFamily="49" charset="0"/>
              </a:rPr>
              <a:t>  assertThat</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result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isEqualTo</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"Mock is great"</a:t>
            </a:r>
            <a:r>
              <a:rPr lang="en-US" sz="1600">
                <a:solidFill>
                  <a:srgbClr val="D4D4D4"/>
                </a:solidFill>
                <a:latin typeface="Menlo" panose="020B0609030804020204" pitchFamily="49" charset="0"/>
              </a:rPr>
              <a:t>);</a:t>
            </a:r>
          </a:p>
          <a:p>
            <a:pPr>
              <a:lnSpc>
                <a:spcPct val="120000"/>
              </a:lnSpc>
            </a:pPr>
            <a:r>
              <a:rPr lang="en-US" sz="1600">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A36241DB-4CBF-8C48-B4D0-4157F7E899B7}"/>
              </a:ext>
            </a:extLst>
          </p:cNvPr>
          <p:cNvCxnSpPr/>
          <p:nvPr/>
        </p:nvCxnSpPr>
        <p:spPr>
          <a:xfrm>
            <a:off x="1332238" y="3706045"/>
            <a:ext cx="600112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511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6556-15AB-BA4A-BA65-A75413B8BEA1}"/>
              </a:ext>
            </a:extLst>
          </p:cNvPr>
          <p:cNvSpPr>
            <a:spLocks noGrp="1"/>
          </p:cNvSpPr>
          <p:nvPr>
            <p:ph type="title"/>
          </p:nvPr>
        </p:nvSpPr>
        <p:spPr/>
        <p:txBody>
          <a:bodyPr/>
          <a:lstStyle/>
          <a:p>
            <a:r>
              <a:rPr lang="en-VN"/>
              <a:t>Còn nhiều biểu thức khác</a:t>
            </a:r>
          </a:p>
        </p:txBody>
      </p:sp>
      <p:sp>
        <p:nvSpPr>
          <p:cNvPr id="3" name="Text Placeholder 2">
            <a:extLst>
              <a:ext uri="{FF2B5EF4-FFF2-40B4-BE49-F238E27FC236}">
                <a16:creationId xmlns:a16="http://schemas.microsoft.com/office/drawing/2014/main" id="{6BC774E3-E155-9E49-8A16-83480E0F55A3}"/>
              </a:ext>
            </a:extLst>
          </p:cNvPr>
          <p:cNvSpPr>
            <a:spLocks noGrp="1"/>
          </p:cNvSpPr>
          <p:nvPr>
            <p:ph type="body" idx="1"/>
          </p:nvPr>
        </p:nvSpPr>
        <p:spPr/>
        <p:txBody>
          <a:bodyPr/>
          <a:lstStyle/>
          <a:p>
            <a:r>
              <a:rPr lang="en-US">
                <a:solidFill>
                  <a:srgbClr val="7030A0"/>
                </a:solidFill>
                <a:latin typeface="RobotoMono Nerd Font" pitchFamily="2" charset="0"/>
                <a:ea typeface="RobotoMono Nerd Font" pitchFamily="2" charset="0"/>
              </a:rPr>
              <a:t>when thenReturn </a:t>
            </a:r>
            <a:r>
              <a:rPr lang="en-VN"/>
              <a:t>trả về đối tượng cụ thể đơn giản</a:t>
            </a:r>
            <a:endParaRPr lang="en-US">
              <a:solidFill>
                <a:srgbClr val="7030A0"/>
              </a:solidFill>
              <a:latin typeface="RobotoMono Nerd Font" pitchFamily="2" charset="0"/>
              <a:ea typeface="RobotoMono Nerd Font" pitchFamily="2" charset="0"/>
            </a:endParaRPr>
          </a:p>
          <a:p>
            <a:r>
              <a:rPr lang="en-US">
                <a:solidFill>
                  <a:srgbClr val="7030A0"/>
                </a:solidFill>
                <a:latin typeface="RobotoMono Nerd Font" pitchFamily="2" charset="0"/>
                <a:ea typeface="RobotoMono Nerd Font" pitchFamily="2" charset="0"/>
              </a:rPr>
              <a:t>w</a:t>
            </a:r>
            <a:r>
              <a:rPr lang="en-VN">
                <a:solidFill>
                  <a:srgbClr val="7030A0"/>
                </a:solidFill>
                <a:latin typeface="RobotoMono Nerd Font" pitchFamily="2" charset="0"/>
                <a:ea typeface="RobotoMono Nerd Font" pitchFamily="2" charset="0"/>
              </a:rPr>
              <a:t>hen thenAnswer</a:t>
            </a:r>
            <a:r>
              <a:rPr lang="en-VN"/>
              <a:t> viết Lambda expression lấy tham số từ vế when, trả về đối tượng động hoặc quăng exeception</a:t>
            </a:r>
          </a:p>
          <a:p>
            <a:r>
              <a:rPr lang="en-US">
                <a:solidFill>
                  <a:srgbClr val="7030A0"/>
                </a:solidFill>
                <a:latin typeface="RobotoMono Nerd Font" pitchFamily="2" charset="0"/>
                <a:ea typeface="RobotoMono Nerd Font" pitchFamily="2" charset="0"/>
              </a:rPr>
              <a:t>w</a:t>
            </a:r>
            <a:r>
              <a:rPr lang="en-VN">
                <a:solidFill>
                  <a:srgbClr val="7030A0"/>
                </a:solidFill>
                <a:latin typeface="RobotoMono Nerd Font" pitchFamily="2" charset="0"/>
                <a:ea typeface="RobotoMono Nerd Font" pitchFamily="2" charset="0"/>
              </a:rPr>
              <a:t>hen thenThrow </a:t>
            </a:r>
            <a:r>
              <a:rPr lang="en-VN"/>
              <a:t>quăng exception</a:t>
            </a:r>
          </a:p>
          <a:p>
            <a:r>
              <a:rPr lang="en-US">
                <a:solidFill>
                  <a:srgbClr val="7030A0"/>
                </a:solidFill>
              </a:rPr>
              <a:t>w</a:t>
            </a:r>
            <a:r>
              <a:rPr lang="en-VN">
                <a:solidFill>
                  <a:srgbClr val="7030A0"/>
                </a:solidFill>
              </a:rPr>
              <a:t>hen thenCallRealMethod </a:t>
            </a:r>
            <a:r>
              <a:rPr lang="en-VN"/>
              <a:t>gọi phương thức thật</a:t>
            </a:r>
          </a:p>
          <a:p>
            <a:endParaRPr lang="en-VN"/>
          </a:p>
        </p:txBody>
      </p:sp>
      <p:sp>
        <p:nvSpPr>
          <p:cNvPr id="4" name="Rectangle 3">
            <a:extLst>
              <a:ext uri="{FF2B5EF4-FFF2-40B4-BE49-F238E27FC236}">
                <a16:creationId xmlns:a16="http://schemas.microsoft.com/office/drawing/2014/main" id="{47DC2F9E-1D6E-944B-A4A4-C4108E1B8327}"/>
              </a:ext>
            </a:extLst>
          </p:cNvPr>
          <p:cNvSpPr/>
          <p:nvPr/>
        </p:nvSpPr>
        <p:spPr>
          <a:xfrm>
            <a:off x="299753" y="4356942"/>
            <a:ext cx="4962590" cy="307777"/>
          </a:xfrm>
          <a:prstGeom prst="rect">
            <a:avLst/>
          </a:prstGeom>
        </p:spPr>
        <p:txBody>
          <a:bodyPr wrap="square">
            <a:spAutoFit/>
          </a:bodyPr>
          <a:lstStyle/>
          <a:p>
            <a:r>
              <a:rPr lang="en-VN"/>
              <a:t>https://stacktraceguru.com/unittest/thenreturn-vs-thenanswer</a:t>
            </a:r>
          </a:p>
        </p:txBody>
      </p:sp>
    </p:spTree>
    <p:extLst>
      <p:ext uri="{BB962C8B-B14F-4D97-AF65-F5344CB8AC3E}">
        <p14:creationId xmlns:p14="http://schemas.microsoft.com/office/powerpoint/2010/main" val="330070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E37A-20B1-7E4B-9CA9-B9674E510924}"/>
              </a:ext>
            </a:extLst>
          </p:cNvPr>
          <p:cNvSpPr>
            <a:spLocks noGrp="1"/>
          </p:cNvSpPr>
          <p:nvPr>
            <p:ph type="title"/>
          </p:nvPr>
        </p:nvSpPr>
        <p:spPr/>
        <p:txBody>
          <a:bodyPr/>
          <a:lstStyle/>
          <a:p>
            <a:r>
              <a:rPr lang="en-VN"/>
              <a:t>Lấy tham số từ vế when</a:t>
            </a:r>
          </a:p>
        </p:txBody>
      </p:sp>
      <p:sp>
        <p:nvSpPr>
          <p:cNvPr id="4" name="Rectangle 3">
            <a:extLst>
              <a:ext uri="{FF2B5EF4-FFF2-40B4-BE49-F238E27FC236}">
                <a16:creationId xmlns:a16="http://schemas.microsoft.com/office/drawing/2014/main" id="{3B3B4263-61CA-C14B-85E9-E64FFA391F24}"/>
              </a:ext>
            </a:extLst>
          </p:cNvPr>
          <p:cNvSpPr/>
          <p:nvPr/>
        </p:nvSpPr>
        <p:spPr>
          <a:xfrm>
            <a:off x="221030" y="794018"/>
            <a:ext cx="8741301" cy="1424236"/>
          </a:xfrm>
          <a:prstGeom prst="rect">
            <a:avLst/>
          </a:prstGeom>
          <a:solidFill>
            <a:schemeClr val="bg2"/>
          </a:solidFill>
        </p:spPr>
        <p:txBody>
          <a:bodyPr wrap="square">
            <a:spAutoFit/>
          </a:bodyPr>
          <a:lstStyle/>
          <a:p>
            <a:pPr>
              <a:lnSpc>
                <a:spcPct val="150000"/>
              </a:lnSpc>
            </a:pP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filmRepo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findById</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anyString</a:t>
            </a:r>
            <a:r>
              <a:rPr lang="en-US" sz="2000">
                <a:solidFill>
                  <a:srgbClr val="D4D4D4"/>
                </a:solidFill>
                <a:latin typeface="Menlo" panose="020B0609030804020204" pitchFamily="49" charset="0"/>
              </a:rPr>
              <a:t>()))</a:t>
            </a:r>
          </a:p>
          <a:p>
            <a:pPr>
              <a:lnSpc>
                <a:spcPct val="150000"/>
              </a:lnSpc>
            </a:pP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thenAnswer</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invocation</a:t>
            </a:r>
            <a:r>
              <a:rPr lang="en-US" sz="2000">
                <a:solidFill>
                  <a:srgbClr val="D4D4D4"/>
                </a:solidFill>
                <a:latin typeface="Menlo" panose="020B0609030804020204" pitchFamily="49" charset="0"/>
              </a:rPr>
              <a:t> </a:t>
            </a:r>
            <a:r>
              <a:rPr lang="en-US" sz="2000">
                <a:solidFill>
                  <a:srgbClr val="569CD6"/>
                </a:solidFill>
                <a:latin typeface="Menlo" panose="020B0609030804020204" pitchFamily="49" charset="0"/>
              </a:rPr>
              <a:t>-&gt;</a:t>
            </a:r>
            <a:r>
              <a:rPr lang="en-US" sz="2000">
                <a:solidFill>
                  <a:srgbClr val="D4D4D4"/>
                </a:solidFill>
                <a:latin typeface="Menlo" panose="020B0609030804020204" pitchFamily="49" charset="0"/>
              </a:rPr>
              <a:t> </a:t>
            </a:r>
            <a:r>
              <a:rPr lang="en-US" sz="2000">
                <a:solidFill>
                  <a:srgbClr val="4EC9B0"/>
                </a:solidFill>
                <a:latin typeface="Menlo" panose="020B0609030804020204" pitchFamily="49" charset="0"/>
              </a:rPr>
              <a:t>Optional</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of</a:t>
            </a:r>
            <a:r>
              <a:rPr lang="en-US" sz="2000">
                <a:solidFill>
                  <a:srgbClr val="D4D4D4"/>
                </a:solidFill>
                <a:latin typeface="Menlo" panose="020B0609030804020204" pitchFamily="49" charset="0"/>
              </a:rPr>
              <a:t>(</a:t>
            </a:r>
            <a:r>
              <a:rPr lang="en-US" sz="2000">
                <a:solidFill>
                  <a:srgbClr val="C586C0"/>
                </a:solidFill>
                <a:latin typeface="Menlo" panose="020B0609030804020204" pitchFamily="49" charset="0"/>
              </a:rPr>
              <a:t>new</a:t>
            </a:r>
            <a:r>
              <a:rPr lang="en-US" sz="2000">
                <a:solidFill>
                  <a:srgbClr val="D4D4D4"/>
                </a:solidFill>
                <a:latin typeface="Menlo" panose="020B0609030804020204" pitchFamily="49" charset="0"/>
              </a:rPr>
              <a:t> </a:t>
            </a:r>
            <a:r>
              <a:rPr lang="en-US" sz="2000">
                <a:solidFill>
                  <a:srgbClr val="DCDCAA"/>
                </a:solidFill>
                <a:latin typeface="Menlo" panose="020B0609030804020204" pitchFamily="49" charset="0"/>
              </a:rPr>
              <a:t>Film</a:t>
            </a:r>
            <a:r>
              <a:rPr lang="en-US" sz="2000">
                <a:solidFill>
                  <a:srgbClr val="D4D4D4"/>
                </a:solidFill>
                <a:latin typeface="Menlo" panose="020B0609030804020204" pitchFamily="49" charset="0"/>
              </a:rPr>
              <a:t>((</a:t>
            </a:r>
            <a:r>
              <a:rPr lang="en-US" sz="2000">
                <a:solidFill>
                  <a:srgbClr val="4EC9B0"/>
                </a:solidFill>
                <a:latin typeface="Menlo" panose="020B0609030804020204" pitchFamily="49" charset="0"/>
              </a:rPr>
              <a:t>String</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invocation</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getArguments</a:t>
            </a:r>
            <a:r>
              <a:rPr lang="en-US" sz="2000">
                <a:solidFill>
                  <a:srgbClr val="D4D4D4"/>
                </a:solidFill>
                <a:latin typeface="Menlo" panose="020B0609030804020204" pitchFamily="49" charset="0"/>
              </a:rPr>
              <a:t>()[</a:t>
            </a:r>
            <a:r>
              <a:rPr lang="en-US" sz="2000">
                <a:solidFill>
                  <a:srgbClr val="B5CEA8"/>
                </a:solidFill>
                <a:latin typeface="Menlo" panose="020B0609030804020204" pitchFamily="49" charset="0"/>
              </a:rPr>
              <a:t>0</a:t>
            </a:r>
            <a:r>
              <a:rPr lang="en-US" sz="2000">
                <a:solidFill>
                  <a:srgbClr val="D4D4D4"/>
                </a:solidFill>
                <a:latin typeface="Menlo" panose="020B0609030804020204" pitchFamily="49" charset="0"/>
              </a:rPr>
              <a:t>], </a:t>
            </a:r>
            <a:r>
              <a:rPr lang="en-US" sz="2000">
                <a:solidFill>
                  <a:srgbClr val="CE9178"/>
                </a:solidFill>
                <a:latin typeface="Menlo" panose="020B0609030804020204" pitchFamily="49" charset="0"/>
              </a:rPr>
              <a:t>"Titanic"</a:t>
            </a:r>
            <a:r>
              <a:rPr lang="en-US" sz="2000">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9D207E26-6C80-8549-9D65-DD3EFF801002}"/>
              </a:ext>
            </a:extLst>
          </p:cNvPr>
          <p:cNvCxnSpPr>
            <a:cxnSpLocks/>
          </p:cNvCxnSpPr>
          <p:nvPr/>
        </p:nvCxnSpPr>
        <p:spPr>
          <a:xfrm>
            <a:off x="3827158" y="1259572"/>
            <a:ext cx="167529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316362-AA21-AF42-BE78-56589432436A}"/>
              </a:ext>
            </a:extLst>
          </p:cNvPr>
          <p:cNvCxnSpPr>
            <a:cxnSpLocks/>
          </p:cNvCxnSpPr>
          <p:nvPr/>
        </p:nvCxnSpPr>
        <p:spPr>
          <a:xfrm>
            <a:off x="2193147" y="1714753"/>
            <a:ext cx="1411645"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E709077-F537-1042-8F0E-A435851F15C0}"/>
              </a:ext>
            </a:extLst>
          </p:cNvPr>
          <p:cNvCxnSpPr>
            <a:cxnSpLocks/>
          </p:cNvCxnSpPr>
          <p:nvPr/>
        </p:nvCxnSpPr>
        <p:spPr>
          <a:xfrm>
            <a:off x="1181857" y="2174982"/>
            <a:ext cx="5077445"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1973346-A512-A345-8556-A2CBEF406395}"/>
              </a:ext>
            </a:extLst>
          </p:cNvPr>
          <p:cNvSpPr txBox="1"/>
          <p:nvPr/>
        </p:nvSpPr>
        <p:spPr>
          <a:xfrm>
            <a:off x="436005" y="2579698"/>
            <a:ext cx="8065028" cy="954107"/>
          </a:xfrm>
          <a:prstGeom prst="rect">
            <a:avLst/>
          </a:prstGeom>
          <a:noFill/>
        </p:spPr>
        <p:txBody>
          <a:bodyPr wrap="none" rtlCol="0">
            <a:spAutoFit/>
          </a:bodyPr>
          <a:lstStyle/>
          <a:p>
            <a:r>
              <a:rPr lang="en-VN"/>
              <a:t>Ngoài anyString còn có anyChar, anyInt, anyFloat, anyDouble, anyShort, anyList, anySet, anyMap, </a:t>
            </a:r>
          </a:p>
          <a:p>
            <a:r>
              <a:rPr lang="en-VN"/>
              <a:t>anyCollection, anyIterable… Xem thêm về </a:t>
            </a:r>
            <a:r>
              <a:rPr lang="en-VN" b="1"/>
              <a:t>Mock Argument Matchers</a:t>
            </a:r>
            <a:br>
              <a:rPr lang="en-VN"/>
            </a:br>
            <a:endParaRPr lang="en-VN"/>
          </a:p>
          <a:p>
            <a:r>
              <a:rPr lang="en-US"/>
              <a:t>https://javadoc.io/doc/org.mockito/mockito-core/latest/org/mockito/ArgumentMatchers.html</a:t>
            </a:r>
            <a:r>
              <a:rPr lang="en-VN"/>
              <a:t> </a:t>
            </a:r>
          </a:p>
        </p:txBody>
      </p:sp>
    </p:spTree>
    <p:extLst>
      <p:ext uri="{BB962C8B-B14F-4D97-AF65-F5344CB8AC3E}">
        <p14:creationId xmlns:p14="http://schemas.microsoft.com/office/powerpoint/2010/main" val="214760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38C6-0DAC-B340-90D1-A87BC30D0A7B}"/>
              </a:ext>
            </a:extLst>
          </p:cNvPr>
          <p:cNvSpPr>
            <a:spLocks noGrp="1"/>
          </p:cNvSpPr>
          <p:nvPr>
            <p:ph type="title"/>
          </p:nvPr>
        </p:nvSpPr>
        <p:spPr/>
        <p:txBody>
          <a:bodyPr/>
          <a:lstStyle/>
          <a:p>
            <a:r>
              <a:rPr lang="en-VN"/>
              <a:t>Nhờ có argument matchers</a:t>
            </a:r>
          </a:p>
        </p:txBody>
      </p:sp>
      <p:sp>
        <p:nvSpPr>
          <p:cNvPr id="3" name="Text Placeholder 2">
            <a:extLst>
              <a:ext uri="{FF2B5EF4-FFF2-40B4-BE49-F238E27FC236}">
                <a16:creationId xmlns:a16="http://schemas.microsoft.com/office/drawing/2014/main" id="{19236108-28A3-1746-B281-C55F5CF42FF0}"/>
              </a:ext>
            </a:extLst>
          </p:cNvPr>
          <p:cNvSpPr>
            <a:spLocks noGrp="1"/>
          </p:cNvSpPr>
          <p:nvPr>
            <p:ph type="body" idx="1"/>
          </p:nvPr>
        </p:nvSpPr>
        <p:spPr/>
        <p:txBody>
          <a:bodyPr/>
          <a:lstStyle/>
          <a:p>
            <a:pPr marL="114300" indent="0">
              <a:buNone/>
            </a:pPr>
            <a:r>
              <a:rPr lang="en-VN"/>
              <a:t>Có thể viết kịch bản stubbing method như sau:</a:t>
            </a:r>
          </a:p>
          <a:p>
            <a:r>
              <a:rPr lang="en-VN"/>
              <a:t>Ứng với tham số như thế này, chạy hàm này, trả về kết quả này</a:t>
            </a:r>
          </a:p>
          <a:p>
            <a:r>
              <a:rPr lang="en-VN"/>
              <a:t>Ứng với tham số như thế kia, chạy hàm khác, trả về kết quả khác</a:t>
            </a:r>
          </a:p>
          <a:p>
            <a:r>
              <a:rPr lang="en-VN"/>
              <a:t>Ứng với tham số như thế khác nữa, thì chạy hàm thực sự (callRealMethod)</a:t>
            </a:r>
          </a:p>
        </p:txBody>
      </p:sp>
    </p:spTree>
    <p:extLst>
      <p:ext uri="{BB962C8B-B14F-4D97-AF65-F5344CB8AC3E}">
        <p14:creationId xmlns:p14="http://schemas.microsoft.com/office/powerpoint/2010/main" val="258418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C548-50DA-1A4C-B710-70A02FD0A664}"/>
              </a:ext>
            </a:extLst>
          </p:cNvPr>
          <p:cNvSpPr>
            <a:spLocks noGrp="1"/>
          </p:cNvSpPr>
          <p:nvPr>
            <p:ph type="title"/>
          </p:nvPr>
        </p:nvSpPr>
        <p:spPr/>
        <p:txBody>
          <a:bodyPr/>
          <a:lstStyle/>
          <a:p>
            <a:r>
              <a:rPr lang="en-VN"/>
              <a:t>Câu chuyện thực tế</a:t>
            </a:r>
          </a:p>
        </p:txBody>
      </p:sp>
      <p:sp>
        <p:nvSpPr>
          <p:cNvPr id="3" name="Text Placeholder 2">
            <a:extLst>
              <a:ext uri="{FF2B5EF4-FFF2-40B4-BE49-F238E27FC236}">
                <a16:creationId xmlns:a16="http://schemas.microsoft.com/office/drawing/2014/main" id="{52B41B33-A6C1-4D4C-9934-4685F28E13D6}"/>
              </a:ext>
            </a:extLst>
          </p:cNvPr>
          <p:cNvSpPr>
            <a:spLocks noGrp="1"/>
          </p:cNvSpPr>
          <p:nvPr>
            <p:ph type="body" idx="1"/>
          </p:nvPr>
        </p:nvSpPr>
        <p:spPr/>
        <p:txBody>
          <a:bodyPr/>
          <a:lstStyle/>
          <a:p>
            <a:pPr marL="114300" indent="0">
              <a:buNone/>
            </a:pPr>
            <a:r>
              <a:rPr lang="en-VN"/>
              <a:t>Tôi có một cái máy tính hỏng, bật chỉ nghe tiếng bíp bíp nhưng không boot vào hệ điều hành. Vậy nguyên nhân từ đâu? Có thể là RAM hỏng, CPU hỏng, card đồ hoạ hỏng, ổ cứng hỏng, mainboard hỏng…</a:t>
            </a:r>
          </a:p>
          <a:p>
            <a:pPr marL="114300" indent="0">
              <a:buNone/>
            </a:pPr>
            <a:r>
              <a:rPr lang="en-VN"/>
              <a:t>Vậy làm sao để tìm ra nguyên nhân?</a:t>
            </a:r>
          </a:p>
        </p:txBody>
      </p:sp>
    </p:spTree>
    <p:extLst>
      <p:ext uri="{BB962C8B-B14F-4D97-AF65-F5344CB8AC3E}">
        <p14:creationId xmlns:p14="http://schemas.microsoft.com/office/powerpoint/2010/main" val="3481705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FC1E-EC66-3E42-BA4B-ED0D5DE8BB86}"/>
              </a:ext>
            </a:extLst>
          </p:cNvPr>
          <p:cNvSpPr>
            <a:spLocks noGrp="1"/>
          </p:cNvSpPr>
          <p:nvPr>
            <p:ph type="title"/>
          </p:nvPr>
        </p:nvSpPr>
        <p:spPr/>
        <p:txBody>
          <a:bodyPr/>
          <a:lstStyle/>
          <a:p>
            <a:r>
              <a:rPr lang="en-VN"/>
              <a:t>Stubbing void method</a:t>
            </a:r>
          </a:p>
        </p:txBody>
      </p:sp>
      <p:sp>
        <p:nvSpPr>
          <p:cNvPr id="3" name="Text Placeholder 2">
            <a:extLst>
              <a:ext uri="{FF2B5EF4-FFF2-40B4-BE49-F238E27FC236}">
                <a16:creationId xmlns:a16="http://schemas.microsoft.com/office/drawing/2014/main" id="{D68BAED9-53E7-1F4B-9ABA-CF9CBCB68C3A}"/>
              </a:ext>
            </a:extLst>
          </p:cNvPr>
          <p:cNvSpPr>
            <a:spLocks noGrp="1"/>
          </p:cNvSpPr>
          <p:nvPr>
            <p:ph type="body" idx="1"/>
          </p:nvPr>
        </p:nvSpPr>
        <p:spPr>
          <a:xfrm>
            <a:off x="394885" y="3026855"/>
            <a:ext cx="8824685" cy="861501"/>
          </a:xfrm>
        </p:spPr>
        <p:txBody>
          <a:bodyPr/>
          <a:lstStyle/>
          <a:p>
            <a:pPr marL="114300" indent="0">
              <a:buNone/>
            </a:pPr>
            <a:r>
              <a:rPr lang="en-US"/>
              <a:t>The method when(T) in the type Mockito is not applicable for the arguments (void)</a:t>
            </a:r>
            <a:endParaRPr lang="en-VN"/>
          </a:p>
        </p:txBody>
      </p:sp>
      <p:sp>
        <p:nvSpPr>
          <p:cNvPr id="4" name="Rectangle 3">
            <a:extLst>
              <a:ext uri="{FF2B5EF4-FFF2-40B4-BE49-F238E27FC236}">
                <a16:creationId xmlns:a16="http://schemas.microsoft.com/office/drawing/2014/main" id="{4BF82AAE-9FBA-AA4E-B7BB-31B71B21E897}"/>
              </a:ext>
            </a:extLst>
          </p:cNvPr>
          <p:cNvSpPr/>
          <p:nvPr/>
        </p:nvSpPr>
        <p:spPr>
          <a:xfrm>
            <a:off x="343845" y="900687"/>
            <a:ext cx="6827772" cy="846899"/>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EmailService</a:t>
            </a:r>
            <a:r>
              <a:rPr lang="en-US">
                <a:solidFill>
                  <a:srgbClr val="D4D4D4"/>
                </a:solidFill>
                <a:latin typeface="Menlo" panose="020B0609030804020204" pitchFamily="49" charset="0"/>
              </a:rPr>
              <a:t> {</a:t>
            </a: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send</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to</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subject</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body</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75620728-5646-B74B-BA6D-AE4D0F2BFFA5}"/>
              </a:ext>
            </a:extLst>
          </p:cNvPr>
          <p:cNvSpPr/>
          <p:nvPr/>
        </p:nvSpPr>
        <p:spPr>
          <a:xfrm>
            <a:off x="351400" y="1943556"/>
            <a:ext cx="6835329" cy="588366"/>
          </a:xfrm>
          <a:prstGeom prst="rect">
            <a:avLst/>
          </a:prstGeom>
          <a:solidFill>
            <a:schemeClr val="bg2"/>
          </a:solidFill>
        </p:spPr>
        <p:txBody>
          <a:bodyPr wrap="square">
            <a:spAutoFit/>
          </a:bodyPr>
          <a:lstStyle/>
          <a:p>
            <a:pPr>
              <a:lnSpc>
                <a:spcPct val="120000"/>
              </a:lnSpc>
            </a:pPr>
            <a:r>
              <a:rPr lang="en-US">
                <a:solidFill>
                  <a:srgbClr val="DCDCAA"/>
                </a:solidFill>
                <a:latin typeface="Menlo" panose="020B0609030804020204" pitchFamily="49" charset="0"/>
              </a:rPr>
              <a:t>when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emailService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send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anyString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anyString</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anyString</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thenThrow</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RuntimeException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"Email is invalid"</a:t>
            </a:r>
            <a:r>
              <a:rPr lang="en-US">
                <a:solidFill>
                  <a:srgbClr val="D4D4D4"/>
                </a:solidFill>
                <a:latin typeface="Menlo" panose="020B0609030804020204" pitchFamily="49" charset="0"/>
              </a:rPr>
              <a:t>));</a:t>
            </a:r>
          </a:p>
        </p:txBody>
      </p:sp>
      <p:pic>
        <p:nvPicPr>
          <p:cNvPr id="7" name="Graphic 6" descr="No sign">
            <a:extLst>
              <a:ext uri="{FF2B5EF4-FFF2-40B4-BE49-F238E27FC236}">
                <a16:creationId xmlns:a16="http://schemas.microsoft.com/office/drawing/2014/main" id="{4BE13DEF-165F-AC44-B811-F7107ED062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821" y="3069054"/>
            <a:ext cx="409074" cy="409074"/>
          </a:xfrm>
          <a:prstGeom prst="rect">
            <a:avLst/>
          </a:prstGeom>
        </p:spPr>
      </p:pic>
    </p:spTree>
    <p:extLst>
      <p:ext uri="{BB962C8B-B14F-4D97-AF65-F5344CB8AC3E}">
        <p14:creationId xmlns:p14="http://schemas.microsoft.com/office/powerpoint/2010/main" val="371072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0CEF-9718-9445-A483-38C0CFEFC605}"/>
              </a:ext>
            </a:extLst>
          </p:cNvPr>
          <p:cNvSpPr>
            <a:spLocks noGrp="1"/>
          </p:cNvSpPr>
          <p:nvPr>
            <p:ph type="title"/>
          </p:nvPr>
        </p:nvSpPr>
        <p:spPr/>
        <p:txBody>
          <a:bodyPr/>
          <a:lstStyle/>
          <a:p>
            <a:r>
              <a:rPr lang="en-VN"/>
              <a:t>doThrow</a:t>
            </a:r>
          </a:p>
        </p:txBody>
      </p:sp>
      <p:sp>
        <p:nvSpPr>
          <p:cNvPr id="4" name="Rectangle 3">
            <a:extLst>
              <a:ext uri="{FF2B5EF4-FFF2-40B4-BE49-F238E27FC236}">
                <a16:creationId xmlns:a16="http://schemas.microsoft.com/office/drawing/2014/main" id="{455E69D3-DFD7-874C-B348-076335E0D987}"/>
              </a:ext>
            </a:extLst>
          </p:cNvPr>
          <p:cNvSpPr/>
          <p:nvPr/>
        </p:nvSpPr>
        <p:spPr>
          <a:xfrm>
            <a:off x="789709" y="921435"/>
            <a:ext cx="6276109" cy="954685"/>
          </a:xfrm>
          <a:prstGeom prst="rect">
            <a:avLst/>
          </a:prstGeom>
          <a:solidFill>
            <a:schemeClr val="bg2"/>
          </a:solidFill>
        </p:spPr>
        <p:txBody>
          <a:bodyPr wrap="square">
            <a:spAutoFit/>
          </a:bodyPr>
          <a:lstStyle/>
          <a:p>
            <a:pPr>
              <a:lnSpc>
                <a:spcPct val="120000"/>
              </a:lnSpc>
            </a:pPr>
            <a:r>
              <a:rPr lang="en-US" sz="1600">
                <a:solidFill>
                  <a:srgbClr val="DCDCAA"/>
                </a:solidFill>
                <a:latin typeface="Menlo" panose="020B0609030804020204" pitchFamily="49" charset="0"/>
              </a:rPr>
              <a:t>doThrow</a:t>
            </a:r>
            <a:r>
              <a:rPr lang="en-US" sz="1600">
                <a:solidFill>
                  <a:srgbClr val="D4D4D4"/>
                </a:solidFill>
                <a:latin typeface="Menlo" panose="020B0609030804020204" pitchFamily="49" charset="0"/>
              </a:rPr>
              <a:t>(</a:t>
            </a:r>
            <a:r>
              <a:rPr lang="en-US" sz="1600">
                <a:solidFill>
                  <a:srgbClr val="C586C0"/>
                </a:solidFill>
                <a:latin typeface="Menlo" panose="020B0609030804020204" pitchFamily="49" charset="0"/>
              </a:rPr>
              <a:t>new</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RuntimeException</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"Email is invalid"</a:t>
            </a:r>
            <a:r>
              <a:rPr lang="en-US" sz="1600">
                <a:solidFill>
                  <a:srgbClr val="D4D4D4"/>
                </a:solidFill>
                <a:latin typeface="Menlo" panose="020B0609030804020204" pitchFamily="49" charset="0"/>
              </a:rPr>
              <a:t>))</a:t>
            </a:r>
          </a:p>
          <a:p>
            <a:pPr>
              <a:lnSpc>
                <a:spcPct val="120000"/>
              </a:lnSpc>
            </a:pP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when</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emailService</a:t>
            </a:r>
            <a:r>
              <a:rPr lang="en-US" sz="1600">
                <a:solidFill>
                  <a:srgbClr val="D4D4D4"/>
                </a:solidFill>
                <a:latin typeface="Menlo" panose="020B0609030804020204" pitchFamily="49" charset="0"/>
              </a:rPr>
              <a:t>)</a:t>
            </a:r>
          </a:p>
          <a:p>
            <a:pPr>
              <a:lnSpc>
                <a:spcPct val="120000"/>
              </a:lnSpc>
            </a:pP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send</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anyString</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anyString</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anyString</a:t>
            </a:r>
            <a:r>
              <a:rPr lang="en-US" sz="1600">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F069D44D-FC47-2A44-A264-8F2A6D09765B}"/>
              </a:ext>
            </a:extLst>
          </p:cNvPr>
          <p:cNvSpPr txBox="1"/>
          <p:nvPr/>
        </p:nvSpPr>
        <p:spPr>
          <a:xfrm>
            <a:off x="657461" y="2357792"/>
            <a:ext cx="2977097" cy="1547090"/>
          </a:xfrm>
          <a:prstGeom prst="rect">
            <a:avLst/>
          </a:prstGeom>
          <a:noFill/>
        </p:spPr>
        <p:txBody>
          <a:bodyPr wrap="none" rtlCol="0">
            <a:spAutoFit/>
          </a:bodyPr>
          <a:lstStyle/>
          <a:p>
            <a:pPr>
              <a:lnSpc>
                <a:spcPct val="120000"/>
              </a:lnSpc>
            </a:pPr>
            <a:r>
              <a:rPr lang="en-VN" sz="1600"/>
              <a:t>Các biểu thức với void method</a:t>
            </a:r>
          </a:p>
          <a:p>
            <a:pPr marL="285750" indent="-285750">
              <a:lnSpc>
                <a:spcPct val="120000"/>
              </a:lnSpc>
              <a:buFont typeface="Arial" panose="020B0604020202020204" pitchFamily="34" charset="0"/>
              <a:buChar char="•"/>
            </a:pPr>
            <a:r>
              <a:rPr lang="en-VN" sz="1600">
                <a:latin typeface="RobotoMono Nerd Font" pitchFamily="2" charset="0"/>
                <a:ea typeface="RobotoMono Nerd Font" pitchFamily="2" charset="0"/>
              </a:rPr>
              <a:t>doCallRealMethod</a:t>
            </a:r>
          </a:p>
          <a:p>
            <a:pPr marL="285750" indent="-285750">
              <a:lnSpc>
                <a:spcPct val="120000"/>
              </a:lnSpc>
              <a:buFont typeface="Arial" panose="020B0604020202020204" pitchFamily="34" charset="0"/>
              <a:buChar char="•"/>
            </a:pPr>
            <a:r>
              <a:rPr lang="en-VN" sz="1600">
                <a:latin typeface="RobotoMono Nerd Font" pitchFamily="2" charset="0"/>
                <a:ea typeface="RobotoMono Nerd Font" pitchFamily="2" charset="0"/>
              </a:rPr>
              <a:t>doAnswer</a:t>
            </a:r>
          </a:p>
          <a:p>
            <a:pPr marL="285750" indent="-285750">
              <a:lnSpc>
                <a:spcPct val="120000"/>
              </a:lnSpc>
              <a:buFont typeface="Arial" panose="020B0604020202020204" pitchFamily="34" charset="0"/>
              <a:buChar char="•"/>
            </a:pPr>
            <a:r>
              <a:rPr lang="en-VN" sz="1600">
                <a:latin typeface="RobotoMono Nerd Font" pitchFamily="2" charset="0"/>
                <a:ea typeface="RobotoMono Nerd Font" pitchFamily="2" charset="0"/>
              </a:rPr>
              <a:t>doNothing</a:t>
            </a:r>
          </a:p>
          <a:p>
            <a:pPr marL="285750" indent="-285750">
              <a:lnSpc>
                <a:spcPct val="120000"/>
              </a:lnSpc>
              <a:buFont typeface="Arial" panose="020B0604020202020204" pitchFamily="34" charset="0"/>
              <a:buChar char="•"/>
            </a:pPr>
            <a:r>
              <a:rPr lang="en-US" sz="1600">
                <a:latin typeface="RobotoMono Nerd Font" pitchFamily="2" charset="0"/>
                <a:ea typeface="RobotoMono Nerd Font" pitchFamily="2" charset="0"/>
              </a:rPr>
              <a:t>doReturn</a:t>
            </a:r>
            <a:endParaRPr lang="en-VN" sz="1600">
              <a:latin typeface="RobotoMono Nerd Font" pitchFamily="2" charset="0"/>
              <a:ea typeface="RobotoMono Nerd Font" pitchFamily="2" charset="0"/>
            </a:endParaRPr>
          </a:p>
        </p:txBody>
      </p:sp>
    </p:spTree>
    <p:extLst>
      <p:ext uri="{BB962C8B-B14F-4D97-AF65-F5344CB8AC3E}">
        <p14:creationId xmlns:p14="http://schemas.microsoft.com/office/powerpoint/2010/main" val="201886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313AF0-7A2C-7F4C-B4D0-F6DF376FFCD4}"/>
              </a:ext>
            </a:extLst>
          </p:cNvPr>
          <p:cNvSpPr/>
          <p:nvPr/>
        </p:nvSpPr>
        <p:spPr>
          <a:xfrm>
            <a:off x="306059" y="0"/>
            <a:ext cx="5459952" cy="1622495"/>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HelloRepo</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pPr>
              <a:lnSpc>
                <a:spcPct val="120000"/>
              </a:lnSpc>
            </a:pPr>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foo</a:t>
            </a:r>
            <a:r>
              <a:rPr lang="en-US">
                <a:solidFill>
                  <a:srgbClr val="D4D4D4"/>
                </a:solidFill>
                <a:latin typeface="Menlo" panose="020B0609030804020204" pitchFamily="49" charset="0"/>
              </a:rPr>
              <a:t>() {</a:t>
            </a:r>
          </a:p>
          <a:p>
            <a:pPr>
              <a:lnSpc>
                <a:spcPct val="120000"/>
              </a:lnSpc>
            </a:pPr>
            <a:r>
              <a:rPr lang="en-US">
                <a:solidFill>
                  <a:srgbClr val="4EC9B0"/>
                </a:solidFill>
                <a:latin typeface="Menlo" panose="020B0609030804020204" pitchFamily="49" charset="0"/>
              </a:rPr>
              <a:t>    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"Foo is called"</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F3CBC8FA-B1AA-6748-A0B2-ADB52B6277DB}"/>
              </a:ext>
            </a:extLst>
          </p:cNvPr>
          <p:cNvSpPr/>
          <p:nvPr/>
        </p:nvSpPr>
        <p:spPr>
          <a:xfrm>
            <a:off x="283389" y="1694037"/>
            <a:ext cx="5482621" cy="1363963"/>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testDoNothing</a:t>
            </a:r>
            <a:r>
              <a:rPr lang="vi-VN">
                <a:solidFill>
                  <a:srgbClr val="D4D4D4"/>
                </a:solidFill>
                <a:latin typeface="Menlo" panose="020B0609030804020204" pitchFamily="49" charset="0"/>
              </a:rPr>
              <a:t>() {</a:t>
            </a:r>
          </a:p>
          <a:p>
            <a:pPr>
              <a:lnSpc>
                <a:spcPct val="120000"/>
              </a:lnSpc>
            </a:pPr>
            <a:r>
              <a:rPr lang="vi-VN">
                <a:solidFill>
                  <a:srgbClr val="DCDCAA"/>
                </a:solidFill>
                <a:latin typeface="Menlo" panose="020B0609030804020204" pitchFamily="49" charset="0"/>
              </a:rPr>
              <a:t>  doNothing</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9CDCFE"/>
                </a:solidFill>
                <a:latin typeface="Menlo" panose="020B0609030804020204" pitchFamily="49" charset="0"/>
              </a:rPr>
              <a:t>  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823F1B6D-616D-0040-8B45-BF6D6813D27C}"/>
              </a:ext>
            </a:extLst>
          </p:cNvPr>
          <p:cNvSpPr/>
          <p:nvPr/>
        </p:nvSpPr>
        <p:spPr>
          <a:xfrm>
            <a:off x="287169" y="3369114"/>
            <a:ext cx="5531740" cy="1622495"/>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testCallRealMethod</a:t>
            </a:r>
            <a:r>
              <a:rPr lang="vi-VN">
                <a:solidFill>
                  <a:srgbClr val="D4D4D4"/>
                </a:solidFill>
                <a:latin typeface="Menlo" panose="020B0609030804020204" pitchFamily="49" charset="0"/>
              </a:rPr>
              <a:t>() {</a:t>
            </a:r>
          </a:p>
          <a:p>
            <a:pPr>
              <a:lnSpc>
                <a:spcPct val="120000"/>
              </a:lnSpc>
            </a:pPr>
            <a:r>
              <a:rPr lang="vi-VN">
                <a:solidFill>
                  <a:srgbClr val="4EC9B0"/>
                </a:solidFill>
                <a:latin typeface="Menlo" panose="020B0609030804020204" pitchFamily="49" charset="0"/>
              </a:rPr>
              <a:t>  HelloRepo</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 = </a:t>
            </a:r>
            <a:r>
              <a:rPr lang="vi-VN">
                <a:solidFill>
                  <a:srgbClr val="DCDCAA"/>
                </a:solidFill>
                <a:latin typeface="Menlo" panose="020B0609030804020204" pitchFamily="49" charset="0"/>
              </a:rPr>
              <a:t>mock</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HelloRepoImpl</a:t>
            </a:r>
            <a:r>
              <a:rPr lang="vi-VN">
                <a:solidFill>
                  <a:srgbClr val="D4D4D4"/>
                </a:solidFill>
                <a:latin typeface="Menlo" panose="020B0609030804020204" pitchFamily="49" charset="0"/>
              </a:rPr>
              <a:t>.</a:t>
            </a:r>
            <a:r>
              <a:rPr lang="vi-VN">
                <a:solidFill>
                  <a:srgbClr val="C586C0"/>
                </a:solidFill>
                <a:latin typeface="Menlo" panose="020B0609030804020204" pitchFamily="49" charset="0"/>
              </a:rPr>
              <a:t>class</a:t>
            </a:r>
            <a:r>
              <a:rPr lang="vi-VN">
                <a:solidFill>
                  <a:srgbClr val="D4D4D4"/>
                </a:solidFill>
                <a:latin typeface="Menlo" panose="020B0609030804020204" pitchFamily="49" charset="0"/>
              </a:rPr>
              <a:t>);</a:t>
            </a:r>
          </a:p>
          <a:p>
            <a:pPr>
              <a:lnSpc>
                <a:spcPct val="120000"/>
              </a:lnSpc>
            </a:pPr>
            <a:r>
              <a:rPr lang="vi-VN">
                <a:solidFill>
                  <a:srgbClr val="DCDCAA"/>
                </a:solidFill>
                <a:latin typeface="Menlo" panose="020B0609030804020204" pitchFamily="49" charset="0"/>
              </a:rPr>
              <a:t>  doCallRealMethod</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9CDCFE"/>
                </a:solidFill>
                <a:latin typeface="Menlo" panose="020B0609030804020204" pitchFamily="49" charset="0"/>
              </a:rPr>
              <a:t>  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foo</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F7E43548-C865-044B-BEFE-936A0BEF06E8}"/>
              </a:ext>
            </a:extLst>
          </p:cNvPr>
          <p:cNvSpPr txBox="1"/>
          <p:nvPr/>
        </p:nvSpPr>
        <p:spPr>
          <a:xfrm>
            <a:off x="5834023" y="2123524"/>
            <a:ext cx="3156633" cy="523220"/>
          </a:xfrm>
          <a:prstGeom prst="rect">
            <a:avLst/>
          </a:prstGeom>
          <a:noFill/>
        </p:spPr>
        <p:txBody>
          <a:bodyPr wrap="none" rtlCol="0">
            <a:spAutoFit/>
          </a:bodyPr>
          <a:lstStyle/>
          <a:p>
            <a:r>
              <a:rPr lang="en-VN"/>
              <a:t>Không làm gì nếu phương thức được</a:t>
            </a:r>
          </a:p>
          <a:p>
            <a:r>
              <a:rPr lang="en-VN"/>
              <a:t>gọi</a:t>
            </a:r>
          </a:p>
        </p:txBody>
      </p:sp>
      <p:sp>
        <p:nvSpPr>
          <p:cNvPr id="7" name="TextBox 6">
            <a:extLst>
              <a:ext uri="{FF2B5EF4-FFF2-40B4-BE49-F238E27FC236}">
                <a16:creationId xmlns:a16="http://schemas.microsoft.com/office/drawing/2014/main" id="{5737B5BE-0B0B-5449-9F01-31D63D9D903B}"/>
              </a:ext>
            </a:extLst>
          </p:cNvPr>
          <p:cNvSpPr txBox="1"/>
          <p:nvPr/>
        </p:nvSpPr>
        <p:spPr>
          <a:xfrm>
            <a:off x="5820169" y="3900684"/>
            <a:ext cx="3236784" cy="523220"/>
          </a:xfrm>
          <a:prstGeom prst="rect">
            <a:avLst/>
          </a:prstGeom>
          <a:noFill/>
        </p:spPr>
        <p:txBody>
          <a:bodyPr wrap="none" rtlCol="0">
            <a:spAutoFit/>
          </a:bodyPr>
          <a:lstStyle/>
          <a:p>
            <a:r>
              <a:rPr lang="en-VN"/>
              <a:t>Chạy phương thức thật. Chỉ hợp lý khi</a:t>
            </a:r>
          </a:p>
          <a:p>
            <a:r>
              <a:rPr lang="en-VN"/>
              <a:t>xen kẽ gọi phương thức thật và giả</a:t>
            </a:r>
          </a:p>
        </p:txBody>
      </p:sp>
    </p:spTree>
    <p:extLst>
      <p:ext uri="{BB962C8B-B14F-4D97-AF65-F5344CB8AC3E}">
        <p14:creationId xmlns:p14="http://schemas.microsoft.com/office/powerpoint/2010/main" val="268571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7C141D-41DD-914C-BE90-DB14E7F93AFA}"/>
              </a:ext>
            </a:extLst>
          </p:cNvPr>
          <p:cNvSpPr/>
          <p:nvPr/>
        </p:nvSpPr>
        <p:spPr>
          <a:xfrm>
            <a:off x="105797" y="923454"/>
            <a:ext cx="8871947" cy="3318409"/>
          </a:xfrm>
          <a:prstGeom prst="rect">
            <a:avLst/>
          </a:prstGeom>
          <a:solidFill>
            <a:schemeClr val="bg2"/>
          </a:solidFill>
        </p:spPr>
        <p:txBody>
          <a:bodyPr wrap="square">
            <a:spAutoFit/>
          </a:bodyPr>
          <a:lstStyle/>
          <a:p>
            <a:pPr>
              <a:lnSpc>
                <a:spcPct val="120000"/>
              </a:lnSpc>
            </a:pPr>
            <a:r>
              <a:rPr lang="en-US" sz="1600">
                <a:solidFill>
                  <a:srgbClr val="4EC9B0"/>
                </a:solidFill>
                <a:latin typeface="Menlo" panose="020B0609030804020204" pitchFamily="49" charset="0"/>
              </a:rPr>
              <a:t>HelloRepo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helloRepo</a:t>
            </a:r>
            <a:r>
              <a:rPr lang="en-US" sz="1600">
                <a:solidFill>
                  <a:srgbClr val="D4D4D4"/>
                </a:solidFill>
                <a:latin typeface="Menlo" panose="020B0609030804020204" pitchFamily="49" charset="0"/>
              </a:rPr>
              <a:t> = </a:t>
            </a:r>
            <a:r>
              <a:rPr lang="en-US" sz="1600">
                <a:solidFill>
                  <a:srgbClr val="DCDCAA"/>
                </a:solidFill>
                <a:latin typeface="Menlo" panose="020B0609030804020204" pitchFamily="49" charset="0"/>
              </a:rPr>
              <a:t>mock</a:t>
            </a: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HelloRepoImpl</a:t>
            </a:r>
            <a:r>
              <a:rPr lang="en-US" sz="1600">
                <a:solidFill>
                  <a:srgbClr val="D4D4D4"/>
                </a:solidFill>
                <a:latin typeface="Menlo" panose="020B0609030804020204" pitchFamily="49" charset="0"/>
              </a:rPr>
              <a:t>.</a:t>
            </a:r>
            <a:r>
              <a:rPr lang="en-US" sz="1600">
                <a:solidFill>
                  <a:srgbClr val="C586C0"/>
                </a:solidFill>
                <a:latin typeface="Menlo" panose="020B0609030804020204" pitchFamily="49" charset="0"/>
              </a:rPr>
              <a:t>class</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CDCAA"/>
                </a:solidFill>
                <a:latin typeface="Menlo" panose="020B0609030804020204" pitchFamily="49" charset="0"/>
              </a:rPr>
              <a:t>when</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helloRepo</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bar</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anyInt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thenAnswer</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invocation</a:t>
            </a:r>
            <a:r>
              <a:rPr lang="en-US" sz="1600">
                <a:solidFill>
                  <a:srgbClr val="D4D4D4"/>
                </a:solidFill>
                <a:latin typeface="Menlo" panose="020B0609030804020204" pitchFamily="49" charset="0"/>
              </a:rPr>
              <a:t> </a:t>
            </a:r>
            <a:r>
              <a:rPr lang="en-US" sz="1600">
                <a:solidFill>
                  <a:srgbClr val="569CD6"/>
                </a:solidFill>
                <a:latin typeface="Menlo" panose="020B0609030804020204" pitchFamily="49" charset="0"/>
              </a:rPr>
              <a:t>-&gt;</a:t>
            </a:r>
            <a:r>
              <a:rPr lang="en-US" sz="1600">
                <a:solidFill>
                  <a:srgbClr val="D4D4D4"/>
                </a:solidFill>
                <a:latin typeface="Menlo" panose="020B0609030804020204" pitchFamily="49" charset="0"/>
              </a:rPr>
              <a:t>{</a:t>
            </a:r>
          </a:p>
          <a:p>
            <a:pPr>
              <a:lnSpc>
                <a:spcPct val="120000"/>
              </a:lnSpc>
            </a:pPr>
            <a:r>
              <a:rPr lang="en-US" sz="1600">
                <a:solidFill>
                  <a:srgbClr val="4EC9B0"/>
                </a:solidFill>
                <a:latin typeface="Menlo" panose="020B0609030804020204" pitchFamily="49" charset="0"/>
              </a:rPr>
              <a:t>  int</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number</a:t>
            </a:r>
            <a:r>
              <a:rPr lang="en-US" sz="1600">
                <a:solidFill>
                  <a:srgbClr val="D4D4D4"/>
                </a:solidFill>
                <a:latin typeface="Menlo" panose="020B0609030804020204" pitchFamily="49" charset="0"/>
              </a:rPr>
              <a:t> = (</a:t>
            </a:r>
            <a:r>
              <a:rPr lang="en-US" sz="1600">
                <a:solidFill>
                  <a:srgbClr val="4EC9B0"/>
                </a:solidFill>
                <a:latin typeface="Menlo" panose="020B0609030804020204" pitchFamily="49" charset="0"/>
              </a:rPr>
              <a:t>int</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invocation</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getArguments</a:t>
            </a:r>
            <a:r>
              <a:rPr lang="en-US" sz="1600">
                <a:solidFill>
                  <a:srgbClr val="D4D4D4"/>
                </a:solidFill>
                <a:latin typeface="Menlo" panose="020B0609030804020204" pitchFamily="49" charset="0"/>
              </a:rPr>
              <a:t>()[</a:t>
            </a:r>
            <a:r>
              <a:rPr lang="en-US" sz="1600">
                <a:solidFill>
                  <a:srgbClr val="B5CEA8"/>
                </a:solidFill>
                <a:latin typeface="Menlo" panose="020B0609030804020204" pitchFamily="49" charset="0"/>
              </a:rPr>
              <a:t>0</a:t>
            </a:r>
            <a:r>
              <a:rPr lang="en-US" sz="1600">
                <a:solidFill>
                  <a:srgbClr val="D4D4D4"/>
                </a:solidFill>
                <a:latin typeface="Menlo" panose="020B0609030804020204" pitchFamily="49" charset="0"/>
              </a:rPr>
              <a:t>];</a:t>
            </a:r>
          </a:p>
          <a:p>
            <a:pPr>
              <a:lnSpc>
                <a:spcPct val="120000"/>
              </a:lnSpc>
            </a:pPr>
            <a:r>
              <a:rPr lang="en-US" sz="1600">
                <a:solidFill>
                  <a:srgbClr val="4EC9B0"/>
                </a:solidFill>
                <a:latin typeface="Menlo" panose="020B0609030804020204" pitchFamily="49" charset="0"/>
              </a:rPr>
              <a:t>  var</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list</a:t>
            </a:r>
            <a:r>
              <a:rPr lang="en-US" sz="1600">
                <a:solidFill>
                  <a:srgbClr val="D4D4D4"/>
                </a:solidFill>
                <a:latin typeface="Menlo" panose="020B0609030804020204" pitchFamily="49" charset="0"/>
              </a:rPr>
              <a:t> = </a:t>
            </a:r>
            <a:r>
              <a:rPr lang="en-US" sz="1600">
                <a:solidFill>
                  <a:srgbClr val="C586C0"/>
                </a:solidFill>
                <a:latin typeface="Menlo" panose="020B0609030804020204" pitchFamily="49" charset="0"/>
              </a:rPr>
              <a:t>new</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ArrayList</a:t>
            </a:r>
            <a:r>
              <a:rPr lang="en-US" sz="1600">
                <a:solidFill>
                  <a:srgbClr val="D4D4D4"/>
                </a:solidFill>
                <a:latin typeface="Menlo" panose="020B0609030804020204" pitchFamily="49" charset="0"/>
              </a:rPr>
              <a:t>&lt;</a:t>
            </a:r>
            <a:r>
              <a:rPr lang="en-US" sz="1600">
                <a:solidFill>
                  <a:srgbClr val="4EC9B0"/>
                </a:solidFill>
                <a:latin typeface="Menlo" panose="020B0609030804020204" pitchFamily="49" charset="0"/>
              </a:rPr>
              <a:t>String</a:t>
            </a:r>
            <a:r>
              <a:rPr lang="en-US" sz="1600">
                <a:solidFill>
                  <a:srgbClr val="D4D4D4"/>
                </a:solidFill>
                <a:latin typeface="Menlo" panose="020B0609030804020204" pitchFamily="49" charset="0"/>
              </a:rPr>
              <a:t>&gt;(</a:t>
            </a:r>
            <a:r>
              <a:rPr lang="en-US" sz="1600">
                <a:solidFill>
                  <a:srgbClr val="4EC9B0"/>
                </a:solidFill>
                <a:latin typeface="Menlo" panose="020B0609030804020204" pitchFamily="49" charset="0"/>
              </a:rPr>
              <a:t>List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of</a:t>
            </a:r>
            <a:r>
              <a:rPr lang="en-US" sz="1600">
                <a:solidFill>
                  <a:srgbClr val="D4D4D4"/>
                </a:solidFill>
                <a:latin typeface="Menlo" panose="020B0609030804020204" pitchFamily="49" charset="0"/>
              </a:rPr>
              <a:t>(</a:t>
            </a:r>
            <a:r>
              <a:rPr lang="en-US" sz="1600">
                <a:solidFill>
                  <a:srgbClr val="CE9178"/>
                </a:solidFill>
                <a:latin typeface="Menlo" panose="020B0609030804020204" pitchFamily="49" charset="0"/>
              </a:rPr>
              <a:t>"a"</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"b"</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"c"</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"d"</a:t>
            </a:r>
            <a:r>
              <a:rPr lang="en-US" sz="1600">
                <a:solidFill>
                  <a:srgbClr val="D4D4D4"/>
                </a:solidFill>
                <a:latin typeface="Menlo" panose="020B0609030804020204" pitchFamily="49" charset="0"/>
              </a:rPr>
              <a:t>, </a:t>
            </a:r>
            <a:r>
              <a:rPr lang="en-US" sz="1600">
                <a:solidFill>
                  <a:srgbClr val="CE9178"/>
                </a:solidFill>
                <a:latin typeface="Menlo" panose="020B0609030804020204" pitchFamily="49" charset="0"/>
              </a:rPr>
              <a:t>"e"</a:t>
            </a:r>
            <a:r>
              <a:rPr lang="en-US" sz="1600">
                <a:solidFill>
                  <a:srgbClr val="D4D4D4"/>
                </a:solidFill>
                <a:latin typeface="Menlo" panose="020B0609030804020204" pitchFamily="49" charset="0"/>
              </a:rPr>
              <a:t>));</a:t>
            </a:r>
          </a:p>
          <a:p>
            <a:pPr>
              <a:lnSpc>
                <a:spcPct val="120000"/>
              </a:lnSpc>
            </a:pPr>
            <a:r>
              <a:rPr lang="en-US" sz="1600">
                <a:solidFill>
                  <a:srgbClr val="C586C0"/>
                </a:solidFill>
                <a:latin typeface="Menlo" panose="020B0609030804020204" pitchFamily="49" charset="0"/>
              </a:rPr>
              <a:t>  if</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number</a:t>
            </a:r>
            <a:r>
              <a:rPr lang="en-US" sz="1600">
                <a:solidFill>
                  <a:srgbClr val="D4D4D4"/>
                </a:solidFill>
                <a:latin typeface="Menlo" panose="020B0609030804020204" pitchFamily="49" charset="0"/>
              </a:rPr>
              <a:t> &lt; </a:t>
            </a:r>
            <a:r>
              <a:rPr lang="en-US" sz="1600">
                <a:solidFill>
                  <a:srgbClr val="B5CEA8"/>
                </a:solidFill>
                <a:latin typeface="Menlo" panose="020B0609030804020204" pitchFamily="49" charset="0"/>
              </a:rPr>
              <a:t>5</a:t>
            </a:r>
            <a:r>
              <a:rPr lang="en-US" sz="1600">
                <a:solidFill>
                  <a:srgbClr val="D4D4D4"/>
                </a:solidFill>
                <a:latin typeface="Menlo" panose="020B0609030804020204" pitchFamily="49" charset="0"/>
              </a:rPr>
              <a:t>) {</a:t>
            </a:r>
          </a:p>
          <a:p>
            <a:pPr>
              <a:lnSpc>
                <a:spcPct val="120000"/>
              </a:lnSpc>
            </a:pPr>
            <a:r>
              <a:rPr lang="en-US" sz="1600">
                <a:solidFill>
                  <a:srgbClr val="C586C0"/>
                </a:solidFill>
                <a:latin typeface="Menlo" panose="020B0609030804020204" pitchFamily="49" charset="0"/>
              </a:rPr>
              <a:t>    return</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list</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subList</a:t>
            </a:r>
            <a:r>
              <a:rPr lang="en-US" sz="1600">
                <a:solidFill>
                  <a:srgbClr val="D4D4D4"/>
                </a:solidFill>
                <a:latin typeface="Menlo" panose="020B0609030804020204" pitchFamily="49" charset="0"/>
              </a:rPr>
              <a:t>(</a:t>
            </a:r>
            <a:r>
              <a:rPr lang="en-US" sz="1600">
                <a:solidFill>
                  <a:srgbClr val="B5CEA8"/>
                </a:solidFill>
                <a:latin typeface="Menlo" panose="020B0609030804020204" pitchFamily="49" charset="0"/>
              </a:rPr>
              <a:t>0</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number</a:t>
            </a:r>
            <a:r>
              <a:rPr lang="en-US" sz="1600">
                <a:solidFill>
                  <a:srgbClr val="D4D4D4"/>
                </a:solidFill>
                <a:latin typeface="Menlo" panose="020B0609030804020204" pitchFamily="49" charset="0"/>
              </a:rPr>
              <a:t>); </a:t>
            </a:r>
            <a:r>
              <a:rPr lang="en-US" sz="1600">
                <a:solidFill>
                  <a:srgbClr val="6A9955"/>
                </a:solidFill>
                <a:latin typeface="Menlo" panose="020B0609030804020204" pitchFamily="49" charset="0"/>
              </a:rPr>
              <a:t>//Giả lập</a:t>
            </a:r>
            <a:endParaRPr lang="en-US" sz="1600">
              <a:solidFill>
                <a:srgbClr val="D4D4D4"/>
              </a:solidFill>
              <a:latin typeface="Menlo" panose="020B0609030804020204" pitchFamily="49" charset="0"/>
            </a:endParaRPr>
          </a:p>
          <a:p>
            <a:pPr>
              <a:lnSpc>
                <a:spcPct val="120000"/>
              </a:lnSpc>
            </a:pPr>
            <a:r>
              <a:rPr lang="en-US" sz="1600">
                <a:solidFill>
                  <a:srgbClr val="D4D4D4"/>
                </a:solidFill>
                <a:latin typeface="Menlo" panose="020B0609030804020204" pitchFamily="49" charset="0"/>
              </a:rPr>
              <a:t>  } </a:t>
            </a:r>
            <a:r>
              <a:rPr lang="en-US" sz="1600">
                <a:solidFill>
                  <a:srgbClr val="C586C0"/>
                </a:solidFill>
                <a:latin typeface="Menlo" panose="020B0609030804020204" pitchFamily="49" charset="0"/>
              </a:rPr>
              <a:t>else</a:t>
            </a:r>
            <a:r>
              <a:rPr lang="en-US" sz="1600">
                <a:solidFill>
                  <a:srgbClr val="D4D4D4"/>
                </a:solidFill>
                <a:latin typeface="Menlo" panose="020B0609030804020204" pitchFamily="49" charset="0"/>
              </a:rPr>
              <a:t> {</a:t>
            </a:r>
          </a:p>
          <a:p>
            <a:pPr>
              <a:lnSpc>
                <a:spcPct val="120000"/>
              </a:lnSpc>
            </a:pPr>
            <a:r>
              <a:rPr lang="en-US" sz="1600">
                <a:solidFill>
                  <a:srgbClr val="C586C0"/>
                </a:solidFill>
                <a:latin typeface="Menlo" panose="020B0609030804020204" pitchFamily="49" charset="0"/>
              </a:rPr>
              <a:t>    return</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invocation</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callRealMethod</a:t>
            </a:r>
            <a:r>
              <a:rPr lang="en-US" sz="1600">
                <a:solidFill>
                  <a:srgbClr val="D4D4D4"/>
                </a:solidFill>
                <a:latin typeface="Menlo" panose="020B0609030804020204" pitchFamily="49" charset="0"/>
              </a:rPr>
              <a:t>(); </a:t>
            </a:r>
            <a:r>
              <a:rPr lang="en-US" sz="1600">
                <a:solidFill>
                  <a:srgbClr val="6A9955"/>
                </a:solidFill>
                <a:latin typeface="Menlo" panose="020B0609030804020204" pitchFamily="49" charset="0"/>
              </a:rPr>
              <a:t>//Gọi hàm thật</a:t>
            </a:r>
            <a:endParaRPr lang="en-US" sz="1600">
              <a:solidFill>
                <a:srgbClr val="D4D4D4"/>
              </a:solidFill>
              <a:latin typeface="Menlo" panose="020B0609030804020204" pitchFamily="49" charset="0"/>
            </a:endParaRPr>
          </a:p>
          <a:p>
            <a:pPr>
              <a:lnSpc>
                <a:spcPct val="120000"/>
              </a:lnSpc>
            </a:pPr>
            <a:r>
              <a:rPr lang="en-US" sz="1600">
                <a:solidFill>
                  <a:srgbClr val="D4D4D4"/>
                </a:solidFill>
                <a:latin typeface="Menlo" panose="020B0609030804020204" pitchFamily="49" charset="0"/>
              </a:rPr>
              <a:t>  }</a:t>
            </a:r>
          </a:p>
          <a:p>
            <a:pPr>
              <a:lnSpc>
                <a:spcPct val="120000"/>
              </a:lnSpc>
            </a:pPr>
            <a:r>
              <a:rPr lang="en-US" sz="1600">
                <a:solidFill>
                  <a:srgbClr val="D4D4D4"/>
                </a:solidFill>
                <a:latin typeface="Menlo" panose="020B0609030804020204" pitchFamily="49" charset="0"/>
              </a:rPr>
              <a:t>});</a:t>
            </a:r>
          </a:p>
        </p:txBody>
      </p:sp>
      <p:sp>
        <p:nvSpPr>
          <p:cNvPr id="5" name="Title 4">
            <a:extLst>
              <a:ext uri="{FF2B5EF4-FFF2-40B4-BE49-F238E27FC236}">
                <a16:creationId xmlns:a16="http://schemas.microsoft.com/office/drawing/2014/main" id="{1FC91B93-8CEC-624D-9CE6-96EE9BC0F1D7}"/>
              </a:ext>
            </a:extLst>
          </p:cNvPr>
          <p:cNvSpPr>
            <a:spLocks noGrp="1"/>
          </p:cNvSpPr>
          <p:nvPr>
            <p:ph type="title"/>
          </p:nvPr>
        </p:nvSpPr>
        <p:spPr/>
        <p:txBody>
          <a:bodyPr/>
          <a:lstStyle/>
          <a:p>
            <a:r>
              <a:rPr lang="en-VN"/>
              <a:t>Trộn lẫn việc gọi hàm thật và hàm giả lập</a:t>
            </a:r>
          </a:p>
        </p:txBody>
      </p:sp>
      <p:cxnSp>
        <p:nvCxnSpPr>
          <p:cNvPr id="8" name="Straight Connector 7">
            <a:extLst>
              <a:ext uri="{FF2B5EF4-FFF2-40B4-BE49-F238E27FC236}">
                <a16:creationId xmlns:a16="http://schemas.microsoft.com/office/drawing/2014/main" id="{41FE9C3C-CA19-2E4A-85FF-303DB875AF57}"/>
              </a:ext>
            </a:extLst>
          </p:cNvPr>
          <p:cNvCxnSpPr/>
          <p:nvPr/>
        </p:nvCxnSpPr>
        <p:spPr>
          <a:xfrm>
            <a:off x="1564304" y="3000139"/>
            <a:ext cx="277342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7F620E-00BD-E045-90B0-F42B8AD2DBEA}"/>
              </a:ext>
            </a:extLst>
          </p:cNvPr>
          <p:cNvCxnSpPr>
            <a:cxnSpLocks/>
          </p:cNvCxnSpPr>
          <p:nvPr/>
        </p:nvCxnSpPr>
        <p:spPr>
          <a:xfrm>
            <a:off x="1588235" y="3605961"/>
            <a:ext cx="330116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48BE9-CF44-B94A-BC3C-002380B9FF39}"/>
              </a:ext>
            </a:extLst>
          </p:cNvPr>
          <p:cNvSpPr/>
          <p:nvPr/>
        </p:nvSpPr>
        <p:spPr>
          <a:xfrm>
            <a:off x="785930" y="1338857"/>
            <a:ext cx="7655267" cy="2647648"/>
          </a:xfrm>
          <a:prstGeom prst="rect">
            <a:avLst/>
          </a:prstGeom>
          <a:solidFill>
            <a:schemeClr val="bg2"/>
          </a:solidFill>
        </p:spPr>
        <p:txBody>
          <a:bodyPr wrap="square">
            <a:spAutoFit/>
          </a:bodyPr>
          <a:lstStyle/>
          <a:p>
            <a:pPr>
              <a:lnSpc>
                <a:spcPct val="120000"/>
              </a:lnSpc>
            </a:pPr>
            <a:r>
              <a:rPr lang="en-US" sz="2000">
                <a:solidFill>
                  <a:srgbClr val="DCDCAA"/>
                </a:solidFill>
                <a:latin typeface="Menlo" panose="020B0609030804020204" pitchFamily="49" charset="0"/>
              </a:rPr>
              <a:t>doReturn</a:t>
            </a:r>
            <a:r>
              <a:rPr lang="en-US" sz="2000">
                <a:solidFill>
                  <a:srgbClr val="D4D4D4"/>
                </a:solidFill>
                <a:latin typeface="Menlo" panose="020B0609030804020204" pitchFamily="49" charset="0"/>
              </a:rPr>
              <a:t>(</a:t>
            </a:r>
            <a:r>
              <a:rPr lang="en-US" sz="2000">
                <a:solidFill>
                  <a:srgbClr val="CE9178"/>
                </a:solidFill>
                <a:latin typeface="Menlo" panose="020B0609030804020204" pitchFamily="49" charset="0"/>
              </a:rPr>
              <a:t>"BII"</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helloRepo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hi</a:t>
            </a:r>
            <a:r>
              <a:rPr lang="en-US" sz="2000">
                <a:solidFill>
                  <a:srgbClr val="D4D4D4"/>
                </a:solidFill>
                <a:latin typeface="Menlo" panose="020B0609030804020204" pitchFamily="49" charset="0"/>
              </a:rPr>
              <a:t>();</a:t>
            </a:r>
          </a:p>
          <a:p>
            <a:pPr>
              <a:lnSpc>
                <a:spcPct val="120000"/>
              </a:lnSpc>
            </a:pPr>
            <a:br>
              <a:rPr lang="en-US" sz="2000">
                <a:solidFill>
                  <a:srgbClr val="D4D4D4"/>
                </a:solidFill>
                <a:latin typeface="Menlo" panose="020B0609030804020204" pitchFamily="49" charset="0"/>
              </a:rPr>
            </a:br>
            <a:r>
              <a:rPr lang="en-US" sz="2000">
                <a:solidFill>
                  <a:srgbClr val="DCDCAA"/>
                </a:solidFill>
                <a:latin typeface="Menlo" panose="020B0609030804020204" pitchFamily="49" charset="0"/>
              </a:rPr>
              <a:t>doAnswer</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i</a:t>
            </a:r>
            <a:r>
              <a:rPr lang="en-US" sz="2000">
                <a:solidFill>
                  <a:srgbClr val="D4D4D4"/>
                </a:solidFill>
                <a:latin typeface="Menlo" panose="020B0609030804020204" pitchFamily="49" charset="0"/>
              </a:rPr>
              <a:t> </a:t>
            </a:r>
            <a:r>
              <a:rPr lang="en-US" sz="2000">
                <a:solidFill>
                  <a:srgbClr val="569CD6"/>
                </a:solidFill>
                <a:latin typeface="Menlo" panose="020B0609030804020204" pitchFamily="49" charset="0"/>
              </a:rPr>
              <a:t>-&gt;</a:t>
            </a:r>
            <a:r>
              <a:rPr lang="en-US" sz="2000">
                <a:solidFill>
                  <a:srgbClr val="D4D4D4"/>
                </a:solidFill>
                <a:latin typeface="Menlo" panose="020B0609030804020204" pitchFamily="49" charset="0"/>
              </a:rPr>
              <a:t> {</a:t>
            </a:r>
          </a:p>
          <a:p>
            <a:pPr>
              <a:lnSpc>
                <a:spcPct val="120000"/>
              </a:lnSpc>
            </a:pPr>
            <a:r>
              <a:rPr lang="en-US" sz="2000">
                <a:solidFill>
                  <a:srgbClr val="C586C0"/>
                </a:solidFill>
                <a:latin typeface="Menlo" panose="020B0609030804020204" pitchFamily="49" charset="0"/>
              </a:rPr>
              <a:t>  return</a:t>
            </a:r>
            <a:r>
              <a:rPr lang="en-US" sz="2000">
                <a:solidFill>
                  <a:srgbClr val="D4D4D4"/>
                </a:solidFill>
                <a:latin typeface="Menlo" panose="020B0609030804020204" pitchFamily="49" charset="0"/>
              </a:rPr>
              <a:t> </a:t>
            </a:r>
            <a:r>
              <a:rPr lang="en-US" sz="2000">
                <a:solidFill>
                  <a:srgbClr val="CE9178"/>
                </a:solidFill>
                <a:latin typeface="Menlo" panose="020B0609030804020204" pitchFamily="49" charset="0"/>
              </a:rPr>
              <a:t>"BOO"</a:t>
            </a:r>
            <a:r>
              <a:rPr lang="en-US" sz="2000">
                <a:solidFill>
                  <a:srgbClr val="D4D4D4"/>
                </a:solidFill>
                <a:latin typeface="Menlo" panose="020B0609030804020204" pitchFamily="49" charset="0"/>
              </a:rPr>
              <a:t>;</a:t>
            </a:r>
          </a:p>
          <a:p>
            <a:pPr>
              <a:lnSpc>
                <a:spcPct val="120000"/>
              </a:lnSpc>
            </a:pP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helloRepo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hi</a:t>
            </a:r>
            <a:r>
              <a:rPr lang="en-US" sz="2000">
                <a:solidFill>
                  <a:srgbClr val="D4D4D4"/>
                </a:solidFill>
                <a:latin typeface="Menlo" panose="020B0609030804020204" pitchFamily="49" charset="0"/>
              </a:rPr>
              <a:t>();</a:t>
            </a:r>
          </a:p>
          <a:p>
            <a:pPr>
              <a:lnSpc>
                <a:spcPct val="120000"/>
              </a:lnSpc>
            </a:pPr>
            <a:br>
              <a:rPr lang="en-US" sz="2000">
                <a:solidFill>
                  <a:srgbClr val="D4D4D4"/>
                </a:solidFill>
                <a:latin typeface="Menlo" panose="020B0609030804020204" pitchFamily="49" charset="0"/>
              </a:rPr>
            </a:br>
            <a:r>
              <a:rPr lang="en-US" sz="2000">
                <a:solidFill>
                  <a:srgbClr val="DCDCAA"/>
                </a:solidFill>
                <a:latin typeface="Menlo" panose="020B0609030804020204" pitchFamily="49" charset="0"/>
              </a:rPr>
              <a:t>when</a:t>
            </a:r>
            <a:r>
              <a:rPr lang="en-US" sz="2000">
                <a:solidFill>
                  <a:srgbClr val="D4D4D4"/>
                </a:solidFill>
                <a:latin typeface="Menlo" panose="020B0609030804020204" pitchFamily="49" charset="0"/>
              </a:rPr>
              <a:t>(</a:t>
            </a:r>
            <a:r>
              <a:rPr lang="en-US" sz="2000">
                <a:solidFill>
                  <a:srgbClr val="9CDCFE"/>
                </a:solidFill>
                <a:latin typeface="Menlo" panose="020B0609030804020204" pitchFamily="49" charset="0"/>
              </a:rPr>
              <a:t>helloRepo</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hi</a:t>
            </a:r>
            <a:r>
              <a:rPr lang="en-US" sz="2000">
                <a:solidFill>
                  <a:srgbClr val="D4D4D4"/>
                </a:solidFill>
                <a:latin typeface="Menlo" panose="020B0609030804020204" pitchFamily="49" charset="0"/>
              </a:rPr>
              <a:t>()).</a:t>
            </a:r>
            <a:r>
              <a:rPr lang="en-US" sz="2000">
                <a:solidFill>
                  <a:srgbClr val="DCDCAA"/>
                </a:solidFill>
                <a:latin typeface="Menlo" panose="020B0609030804020204" pitchFamily="49" charset="0"/>
              </a:rPr>
              <a:t>thenReturn</a:t>
            </a:r>
            <a:r>
              <a:rPr lang="en-US" sz="2000">
                <a:solidFill>
                  <a:srgbClr val="D4D4D4"/>
                </a:solidFill>
                <a:latin typeface="Menlo" panose="020B0609030804020204" pitchFamily="49" charset="0"/>
              </a:rPr>
              <a:t>(</a:t>
            </a:r>
            <a:r>
              <a:rPr lang="en-US" sz="2000">
                <a:solidFill>
                  <a:srgbClr val="CE9178"/>
                </a:solidFill>
                <a:latin typeface="Menlo" panose="020B0609030804020204" pitchFamily="49" charset="0"/>
              </a:rPr>
              <a:t>"BAA"</a:t>
            </a:r>
            <a:r>
              <a:rPr lang="en-US" sz="2000">
                <a:solidFill>
                  <a:srgbClr val="D4D4D4"/>
                </a:solidFill>
                <a:latin typeface="Menlo" panose="020B0609030804020204" pitchFamily="49" charset="0"/>
              </a:rPr>
              <a:t>);</a:t>
            </a:r>
          </a:p>
        </p:txBody>
      </p:sp>
      <p:sp>
        <p:nvSpPr>
          <p:cNvPr id="3" name="Title 2">
            <a:extLst>
              <a:ext uri="{FF2B5EF4-FFF2-40B4-BE49-F238E27FC236}">
                <a16:creationId xmlns:a16="http://schemas.microsoft.com/office/drawing/2014/main" id="{89652E4D-E3F4-A549-8DB7-32DCB46F9490}"/>
              </a:ext>
            </a:extLst>
          </p:cNvPr>
          <p:cNvSpPr>
            <a:spLocks noGrp="1"/>
          </p:cNvSpPr>
          <p:nvPr>
            <p:ph type="title"/>
          </p:nvPr>
        </p:nvSpPr>
        <p:spPr/>
        <p:txBody>
          <a:bodyPr/>
          <a:lstStyle/>
          <a:p>
            <a:r>
              <a:rPr lang="en-VN"/>
              <a:t>Có nhiều cách giả lập return kết quả</a:t>
            </a:r>
          </a:p>
        </p:txBody>
      </p:sp>
      <p:sp>
        <p:nvSpPr>
          <p:cNvPr id="5" name="Oval 4">
            <a:extLst>
              <a:ext uri="{FF2B5EF4-FFF2-40B4-BE49-F238E27FC236}">
                <a16:creationId xmlns:a16="http://schemas.microsoft.com/office/drawing/2014/main" id="{C044B343-F647-B648-8601-A95CB981ABE2}"/>
              </a:ext>
            </a:extLst>
          </p:cNvPr>
          <p:cNvSpPr/>
          <p:nvPr/>
        </p:nvSpPr>
        <p:spPr>
          <a:xfrm>
            <a:off x="6536827" y="1420721"/>
            <a:ext cx="287167" cy="2871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1</a:t>
            </a:r>
          </a:p>
        </p:txBody>
      </p:sp>
      <p:sp>
        <p:nvSpPr>
          <p:cNvPr id="6" name="Oval 5">
            <a:extLst>
              <a:ext uri="{FF2B5EF4-FFF2-40B4-BE49-F238E27FC236}">
                <a16:creationId xmlns:a16="http://schemas.microsoft.com/office/drawing/2014/main" id="{E4420890-8043-B344-96A8-89F6F1C8C64A}"/>
              </a:ext>
            </a:extLst>
          </p:cNvPr>
          <p:cNvSpPr/>
          <p:nvPr/>
        </p:nvSpPr>
        <p:spPr>
          <a:xfrm>
            <a:off x="3220553" y="2147455"/>
            <a:ext cx="287167" cy="2871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2</a:t>
            </a:r>
          </a:p>
        </p:txBody>
      </p:sp>
      <p:sp>
        <p:nvSpPr>
          <p:cNvPr id="7" name="Oval 6">
            <a:extLst>
              <a:ext uri="{FF2B5EF4-FFF2-40B4-BE49-F238E27FC236}">
                <a16:creationId xmlns:a16="http://schemas.microsoft.com/office/drawing/2014/main" id="{A3E15D08-D2A6-094D-A03A-3669E505382C}"/>
              </a:ext>
            </a:extLst>
          </p:cNvPr>
          <p:cNvSpPr/>
          <p:nvPr/>
        </p:nvSpPr>
        <p:spPr>
          <a:xfrm>
            <a:off x="6878152" y="3621075"/>
            <a:ext cx="287167" cy="2871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3</a:t>
            </a:r>
          </a:p>
        </p:txBody>
      </p:sp>
    </p:spTree>
    <p:extLst>
      <p:ext uri="{BB962C8B-B14F-4D97-AF65-F5344CB8AC3E}">
        <p14:creationId xmlns:p14="http://schemas.microsoft.com/office/powerpoint/2010/main" val="372647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85E-5A1B-784C-85C7-F5FCDA861CEB}"/>
              </a:ext>
            </a:extLst>
          </p:cNvPr>
          <p:cNvSpPr>
            <a:spLocks noGrp="1"/>
          </p:cNvSpPr>
          <p:nvPr>
            <p:ph type="title"/>
          </p:nvPr>
        </p:nvSpPr>
        <p:spPr/>
        <p:txBody>
          <a:bodyPr/>
          <a:lstStyle/>
          <a:p>
            <a:r>
              <a:rPr lang="en-US"/>
              <a:t>v</a:t>
            </a:r>
            <a:r>
              <a:rPr lang="en-VN"/>
              <a:t>erify kiểm tra số lần thực thi</a:t>
            </a:r>
          </a:p>
        </p:txBody>
      </p:sp>
      <p:sp>
        <p:nvSpPr>
          <p:cNvPr id="4" name="Rectangle 3">
            <a:extLst>
              <a:ext uri="{FF2B5EF4-FFF2-40B4-BE49-F238E27FC236}">
                <a16:creationId xmlns:a16="http://schemas.microsoft.com/office/drawing/2014/main" id="{69414726-0886-1A4F-BD08-4B42DE50C7B0}"/>
              </a:ext>
            </a:extLst>
          </p:cNvPr>
          <p:cNvSpPr/>
          <p:nvPr/>
        </p:nvSpPr>
        <p:spPr>
          <a:xfrm>
            <a:off x="264496" y="772080"/>
            <a:ext cx="8494095" cy="1291059"/>
          </a:xfrm>
          <a:prstGeom prst="rect">
            <a:avLst/>
          </a:prstGeom>
          <a:solidFill>
            <a:schemeClr val="bg2"/>
          </a:solidFill>
          <a:ln>
            <a:noFill/>
          </a:ln>
        </p:spPr>
        <p:txBody>
          <a:bodyPr wrap="square">
            <a:spAutoFit/>
          </a:bodyPr>
          <a:lstStyle/>
          <a:p>
            <a:pPr>
              <a:lnSpc>
                <a:spcPct val="150000"/>
              </a:lnSpc>
            </a:pPr>
            <a:r>
              <a:rPr lang="en-US" sz="1800">
                <a:solidFill>
                  <a:srgbClr val="DCDCAA"/>
                </a:solidFill>
                <a:latin typeface="Menlo" panose="020B0609030804020204" pitchFamily="49" charset="0"/>
              </a:rPr>
              <a:t>verify</a:t>
            </a:r>
            <a:r>
              <a:rPr lang="en-US" sz="1800">
                <a:solidFill>
                  <a:srgbClr val="D4D4D4"/>
                </a:solidFill>
                <a:latin typeface="Menlo" panose="020B0609030804020204" pitchFamily="49" charset="0"/>
              </a:rPr>
              <a:t>(mock, </a:t>
            </a:r>
            <a:r>
              <a:rPr lang="en-US" sz="1800">
                <a:solidFill>
                  <a:srgbClr val="DCDCAA"/>
                </a:solidFill>
                <a:latin typeface="Menlo" panose="020B0609030804020204" pitchFamily="49" charset="0"/>
              </a:rPr>
              <a:t>times</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5</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someMethod</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"called five times"</a:t>
            </a:r>
            <a:r>
              <a:rPr lang="en-US" sz="1800">
                <a:solidFill>
                  <a:srgbClr val="D4D4D4"/>
                </a:solidFill>
                <a:latin typeface="Menlo" panose="020B0609030804020204" pitchFamily="49" charset="0"/>
              </a:rPr>
              <a:t>); </a:t>
            </a:r>
          </a:p>
          <a:p>
            <a:pPr>
              <a:lnSpc>
                <a:spcPct val="150000"/>
              </a:lnSpc>
            </a:pPr>
            <a:r>
              <a:rPr lang="en-US" sz="1800">
                <a:solidFill>
                  <a:srgbClr val="DCDCAA"/>
                </a:solidFill>
                <a:latin typeface="Menlo" panose="020B0609030804020204" pitchFamily="49" charset="0"/>
              </a:rPr>
              <a:t>verify</a:t>
            </a:r>
            <a:r>
              <a:rPr lang="en-US" sz="1800">
                <a:solidFill>
                  <a:srgbClr val="D4D4D4"/>
                </a:solidFill>
                <a:latin typeface="Menlo" panose="020B0609030804020204" pitchFamily="49" charset="0"/>
              </a:rPr>
              <a:t>(mock, </a:t>
            </a:r>
            <a:r>
              <a:rPr lang="en-US" sz="1800">
                <a:solidFill>
                  <a:srgbClr val="DCDCAA"/>
                </a:solidFill>
                <a:latin typeface="Menlo" panose="020B0609030804020204" pitchFamily="49" charset="0"/>
              </a:rPr>
              <a:t>atLeast</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2</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someMethod</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"called least 2 times"</a:t>
            </a:r>
            <a:r>
              <a:rPr lang="en-US" sz="1800">
                <a:solidFill>
                  <a:srgbClr val="D4D4D4"/>
                </a:solidFill>
                <a:latin typeface="Menlo" panose="020B0609030804020204" pitchFamily="49" charset="0"/>
              </a:rPr>
              <a:t>);</a:t>
            </a:r>
          </a:p>
          <a:p>
            <a:pPr>
              <a:lnSpc>
                <a:spcPct val="150000"/>
              </a:lnSpc>
            </a:pPr>
            <a:r>
              <a:rPr lang="en-US" sz="1800">
                <a:solidFill>
                  <a:srgbClr val="DCDCAA"/>
                </a:solidFill>
                <a:latin typeface="Menlo" panose="020B0609030804020204" pitchFamily="49" charset="0"/>
              </a:rPr>
              <a:t>verify</a:t>
            </a:r>
            <a:r>
              <a:rPr lang="en-US" sz="1800">
                <a:solidFill>
                  <a:srgbClr val="D4D4D4"/>
                </a:solidFill>
                <a:latin typeface="Menlo" panose="020B0609030804020204" pitchFamily="49" charset="0"/>
              </a:rPr>
              <a:t>(mock, </a:t>
            </a:r>
            <a:r>
              <a:rPr lang="en-US" sz="1800">
                <a:solidFill>
                  <a:srgbClr val="DCDCAA"/>
                </a:solidFill>
                <a:latin typeface="Menlo" panose="020B0609030804020204" pitchFamily="49" charset="0"/>
              </a:rPr>
              <a:t>atLeastOnce</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someMethod</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"at least once"</a:t>
            </a:r>
            <a:r>
              <a:rPr lang="en-US" sz="18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E8670054-9A2C-5944-AA9F-EDE0AECDB5A2}"/>
              </a:ext>
            </a:extLst>
          </p:cNvPr>
          <p:cNvSpPr/>
          <p:nvPr/>
        </p:nvSpPr>
        <p:spPr>
          <a:xfrm>
            <a:off x="260717" y="2334323"/>
            <a:ext cx="8497875" cy="2398092"/>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testSay</a:t>
            </a:r>
            <a:r>
              <a:rPr lang="vi-VN">
                <a:solidFill>
                  <a:srgbClr val="D4D4D4"/>
                </a:solidFill>
                <a:latin typeface="Menlo" panose="020B0609030804020204" pitchFamily="49" charset="0"/>
              </a:rPr>
              <a:t>() {</a:t>
            </a:r>
          </a:p>
          <a:p>
            <a:pPr>
              <a:lnSpc>
                <a:spcPct val="120000"/>
              </a:lnSpc>
            </a:pPr>
            <a:r>
              <a:rPr lang="vi-VN">
                <a:solidFill>
                  <a:srgbClr val="DCDCAA"/>
                </a:solidFill>
                <a:latin typeface="Menlo" panose="020B0609030804020204" pitchFamily="49" charset="0"/>
              </a:rPr>
              <a:t>  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hi</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thenReturn</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"Mock is great"</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result</a:t>
            </a:r>
            <a:r>
              <a:rPr lang="vi-VN">
                <a:solidFill>
                  <a:srgbClr val="D4D4D4"/>
                </a:solidFill>
                <a:latin typeface="Menlo" panose="020B0609030804020204" pitchFamily="49" charset="0"/>
              </a:rPr>
              <a:t> = </a:t>
            </a:r>
            <a:r>
              <a:rPr lang="vi-VN">
                <a:solidFill>
                  <a:srgbClr val="9CDCFE"/>
                </a:solidFill>
                <a:latin typeface="Menlo" panose="020B0609030804020204" pitchFamily="49" charset="0"/>
              </a:rPr>
              <a:t>helloService</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say</a:t>
            </a:r>
            <a:r>
              <a:rPr lang="vi-VN">
                <a:solidFill>
                  <a:srgbClr val="D4D4D4"/>
                </a:solidFill>
                <a:latin typeface="Menlo" panose="020B0609030804020204" pitchFamily="49" charset="0"/>
              </a:rPr>
              <a:t>();</a:t>
            </a:r>
          </a:p>
          <a:p>
            <a:pPr>
              <a:lnSpc>
                <a:spcPct val="120000"/>
              </a:lnSpc>
            </a:pPr>
            <a:r>
              <a:rPr lang="vi-VN">
                <a:solidFill>
                  <a:srgbClr val="DCDCAA"/>
                </a:solidFill>
                <a:latin typeface="Menlo" panose="020B0609030804020204" pitchFamily="49" charset="0"/>
              </a:rPr>
              <a:t>  assertThat</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result</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isEqualTo</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"Mock is great"</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verify</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helloRepo</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times</a:t>
            </a:r>
            <a:r>
              <a:rPr lang="vi-VN">
                <a:solidFill>
                  <a:srgbClr val="D4D4D4"/>
                </a:solidFill>
                <a:latin typeface="Menlo" panose="020B0609030804020204" pitchFamily="49" charset="0"/>
              </a:rPr>
              <a:t>(</a:t>
            </a:r>
            <a:r>
              <a:rPr lang="vi-VN">
                <a:solidFill>
                  <a:srgbClr val="B5CEA8"/>
                </a:solidFill>
                <a:latin typeface="Menlo" panose="020B0609030804020204" pitchFamily="49" charset="0"/>
              </a:rPr>
              <a:t>1</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hi</a:t>
            </a:r>
            <a:r>
              <a:rPr lang="vi-VN">
                <a:solidFill>
                  <a:srgbClr val="D4D4D4"/>
                </a:solidFill>
                <a:latin typeface="Menlo" panose="020B0609030804020204" pitchFamily="49" charset="0"/>
              </a:rPr>
              <a:t>(); </a:t>
            </a:r>
            <a:r>
              <a:rPr lang="vi-VN">
                <a:solidFill>
                  <a:srgbClr val="6A9955"/>
                </a:solidFill>
                <a:latin typeface="Menlo" panose="020B0609030804020204" pitchFamily="49" charset="0"/>
              </a:rPr>
              <a:t>// helloRepo.hi() được gọi ít nhất một lần</a:t>
            </a:r>
            <a:endParaRPr lang="vi-VN">
              <a:solidFill>
                <a:srgbClr val="D4D4D4"/>
              </a:solidFill>
              <a:latin typeface="Menlo" panose="020B0609030804020204" pitchFamily="49" charset="0"/>
            </a:endParaRPr>
          </a:p>
          <a:p>
            <a:pPr>
              <a:lnSpc>
                <a:spcPct val="120000"/>
              </a:lnSpc>
            </a:pPr>
            <a:r>
              <a:rPr lang="vi-VN">
                <a:solidFill>
                  <a:srgbClr val="D4D4D4"/>
                </a:solidFill>
                <a:latin typeface="Menlo" panose="020B0609030804020204" pitchFamily="49" charset="0"/>
              </a:rPr>
              <a:t>}</a:t>
            </a:r>
          </a:p>
        </p:txBody>
      </p:sp>
      <p:cxnSp>
        <p:nvCxnSpPr>
          <p:cNvPr id="7" name="Straight Connector 6">
            <a:extLst>
              <a:ext uri="{FF2B5EF4-FFF2-40B4-BE49-F238E27FC236}">
                <a16:creationId xmlns:a16="http://schemas.microsoft.com/office/drawing/2014/main" id="{75702901-F961-8940-8DB9-FA848DF17F7C}"/>
              </a:ext>
            </a:extLst>
          </p:cNvPr>
          <p:cNvCxnSpPr/>
          <p:nvPr/>
        </p:nvCxnSpPr>
        <p:spPr>
          <a:xfrm>
            <a:off x="566777" y="4420860"/>
            <a:ext cx="3438446"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98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0D8B-2AE0-7E42-BD3D-83A27AC20C66}"/>
              </a:ext>
            </a:extLst>
          </p:cNvPr>
          <p:cNvSpPr>
            <a:spLocks noGrp="1"/>
          </p:cNvSpPr>
          <p:nvPr>
            <p:ph type="title"/>
          </p:nvPr>
        </p:nvSpPr>
        <p:spPr/>
        <p:txBody>
          <a:bodyPr/>
          <a:lstStyle/>
          <a:p>
            <a:r>
              <a:rPr lang="en-VN"/>
              <a:t>Tổng kết lại mockito làm được gì</a:t>
            </a:r>
          </a:p>
        </p:txBody>
      </p:sp>
      <p:sp>
        <p:nvSpPr>
          <p:cNvPr id="3" name="Text Placeholder 2">
            <a:extLst>
              <a:ext uri="{FF2B5EF4-FFF2-40B4-BE49-F238E27FC236}">
                <a16:creationId xmlns:a16="http://schemas.microsoft.com/office/drawing/2014/main" id="{B0EECFF5-4184-9D4D-91B1-4DFE1DC5C376}"/>
              </a:ext>
            </a:extLst>
          </p:cNvPr>
          <p:cNvSpPr>
            <a:spLocks noGrp="1"/>
          </p:cNvSpPr>
          <p:nvPr>
            <p:ph type="body" idx="1"/>
          </p:nvPr>
        </p:nvSpPr>
        <p:spPr>
          <a:xfrm>
            <a:off x="168414" y="811241"/>
            <a:ext cx="8824685" cy="4257443"/>
          </a:xfrm>
        </p:spPr>
        <p:txBody>
          <a:bodyPr/>
          <a:lstStyle/>
          <a:p>
            <a:pPr>
              <a:buFont typeface="+mj-lt"/>
              <a:buAutoNum type="arabicPeriod"/>
            </a:pPr>
            <a:r>
              <a:rPr lang="en-VN"/>
              <a:t>Giả lập phương thức của mocking object, đảm bảo phương thức này đúng ý đồ của dev để dev chuyên tâm test logic của đối tượng được inject mock</a:t>
            </a:r>
          </a:p>
          <a:p>
            <a:pPr>
              <a:buFont typeface="+mj-lt"/>
              <a:buAutoNum type="arabicPeriod"/>
            </a:pPr>
            <a:r>
              <a:rPr lang="en-VN"/>
              <a:t>Dùng argument marcher để tuỳ biến các trường hợp giả lập theo tham số</a:t>
            </a:r>
          </a:p>
          <a:p>
            <a:pPr>
              <a:buFont typeface="+mj-lt"/>
              <a:buAutoNum type="arabicPeriod"/>
            </a:pPr>
            <a:r>
              <a:rPr lang="en-VN"/>
              <a:t>Giả lập kết quả trả về, giả lập logic, giả lập quăng exception</a:t>
            </a:r>
          </a:p>
          <a:p>
            <a:pPr>
              <a:buFont typeface="+mj-lt"/>
              <a:buAutoNum type="arabicPeriod"/>
            </a:pPr>
            <a:r>
              <a:rPr lang="en-VN"/>
              <a:t>Kiểm tra được phương thức giả lập được gọi bao nhiêu lần</a:t>
            </a:r>
          </a:p>
          <a:p>
            <a:pPr>
              <a:buFont typeface="+mj-lt"/>
              <a:buAutoNum type="arabicPeriod"/>
            </a:pPr>
            <a:endParaRPr lang="en-VN"/>
          </a:p>
        </p:txBody>
      </p:sp>
    </p:spTree>
    <p:extLst>
      <p:ext uri="{BB962C8B-B14F-4D97-AF65-F5344CB8AC3E}">
        <p14:creationId xmlns:p14="http://schemas.microsoft.com/office/powerpoint/2010/main" val="26706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9763-EBA6-8041-91DC-5A912FF10C7C}"/>
              </a:ext>
            </a:extLst>
          </p:cNvPr>
          <p:cNvSpPr>
            <a:spLocks noGrp="1"/>
          </p:cNvSpPr>
          <p:nvPr>
            <p:ph type="title"/>
          </p:nvPr>
        </p:nvSpPr>
        <p:spPr/>
        <p:txBody>
          <a:bodyPr/>
          <a:lstStyle/>
          <a:p>
            <a:r>
              <a:rPr lang="en-VN"/>
              <a:t>Kiểm thử Controller</a:t>
            </a:r>
          </a:p>
        </p:txBody>
      </p:sp>
    </p:spTree>
    <p:extLst>
      <p:ext uri="{BB962C8B-B14F-4D97-AF65-F5344CB8AC3E}">
        <p14:creationId xmlns:p14="http://schemas.microsoft.com/office/powerpoint/2010/main" val="277249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DBFB8-1760-E647-984D-DA4E186ABDF3}"/>
              </a:ext>
            </a:extLst>
          </p:cNvPr>
          <p:cNvSpPr/>
          <p:nvPr/>
        </p:nvSpPr>
        <p:spPr>
          <a:xfrm>
            <a:off x="1243130" y="1714785"/>
            <a:ext cx="6827772" cy="3056927"/>
          </a:xfrm>
          <a:prstGeom prst="rect">
            <a:avLst/>
          </a:prstGeom>
          <a:solidFill>
            <a:schemeClr val="bg2"/>
          </a:solidFill>
        </p:spPr>
        <p:txBody>
          <a:bodyPr wrap="square">
            <a:spAutoFit/>
          </a:bodyPr>
          <a:lstStyle/>
          <a:p>
            <a:pPr>
              <a:lnSpc>
                <a:spcPct val="12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RestController</a:t>
            </a:r>
            <a:endParaRPr lang="en-US" sz="1800">
              <a:solidFill>
                <a:srgbClr val="D4D4D4"/>
              </a:solidFill>
              <a:latin typeface="Menlo" panose="020B0609030804020204" pitchFamily="49" charset="0"/>
            </a:endParaRPr>
          </a:p>
          <a:p>
            <a:pPr>
              <a:lnSpc>
                <a:spcPct val="120000"/>
              </a:lnSpc>
            </a:pPr>
            <a:r>
              <a:rPr lang="en-US" sz="1800">
                <a:solidFill>
                  <a:srgbClr val="569CD6"/>
                </a:solidFill>
                <a:latin typeface="Menlo" panose="020B0609030804020204" pitchFamily="49" charset="0"/>
              </a:rPr>
              <a:t>public</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class</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HelloController</a:t>
            </a:r>
            <a:r>
              <a:rPr lang="en-US" sz="1800">
                <a:solidFill>
                  <a:srgbClr val="D4D4D4"/>
                </a:solidFill>
                <a:latin typeface="Menlo" panose="020B0609030804020204" pitchFamily="49" charset="0"/>
              </a:rPr>
              <a:t> {</a:t>
            </a:r>
          </a:p>
          <a:p>
            <a:pPr>
              <a:lnSpc>
                <a:spcPct val="120000"/>
              </a:lnSpc>
            </a:pP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Autowired</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private</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HelloService</a:t>
            </a:r>
            <a:r>
              <a:rPr lang="en-US" sz="1800">
                <a:solidFill>
                  <a:srgbClr val="D4D4D4"/>
                </a:solidFill>
                <a:latin typeface="Menlo" panose="020B0609030804020204" pitchFamily="49" charset="0"/>
              </a:rPr>
              <a:t> </a:t>
            </a:r>
            <a:r>
              <a:rPr lang="en-US" sz="1800">
                <a:solidFill>
                  <a:srgbClr val="9CDCFE"/>
                </a:solidFill>
                <a:latin typeface="Menlo" panose="020B0609030804020204" pitchFamily="49" charset="0"/>
              </a:rPr>
              <a:t>helloService</a:t>
            </a:r>
            <a:r>
              <a:rPr lang="en-US" sz="1800">
                <a:solidFill>
                  <a:srgbClr val="D4D4D4"/>
                </a:solidFill>
                <a:latin typeface="Menlo" panose="020B0609030804020204" pitchFamily="49" charset="0"/>
              </a:rPr>
              <a:t>;</a:t>
            </a:r>
          </a:p>
          <a:p>
            <a:pPr>
              <a:lnSpc>
                <a:spcPct val="120000"/>
              </a:lnSpc>
            </a:pPr>
            <a:r>
              <a:rPr lang="en-US" sz="1800">
                <a:solidFill>
                  <a:srgbClr val="D4D4D4"/>
                </a:solidFill>
                <a:latin typeface="Menlo" panose="020B0609030804020204" pitchFamily="49" charset="0"/>
              </a:rPr>
              <a:t>  </a:t>
            </a:r>
            <a:br>
              <a:rPr lang="en-US" sz="1800">
                <a:solidFill>
                  <a:srgbClr val="D4D4D4"/>
                </a:solidFill>
                <a:latin typeface="Menlo" panose="020B0609030804020204" pitchFamily="49" charset="0"/>
              </a:rPr>
            </a:b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GetMapping</a:t>
            </a:r>
            <a:r>
              <a:rPr lang="en-US" sz="1800">
                <a:solidFill>
                  <a:srgbClr val="D4D4D4"/>
                </a:solidFill>
                <a:latin typeface="Menlo" panose="020B0609030804020204" pitchFamily="49" charset="0"/>
              </a:rPr>
              <a:t>(</a:t>
            </a:r>
            <a:r>
              <a:rPr lang="en-US" sz="1800">
                <a:solidFill>
                  <a:srgbClr val="CE9178"/>
                </a:solidFill>
                <a:latin typeface="Menlo" panose="020B0609030804020204" pitchFamily="49" charset="0"/>
              </a:rPr>
              <a:t>"/hi"</a:t>
            </a:r>
            <a:r>
              <a:rPr lang="en-US" sz="1800">
                <a:solidFill>
                  <a:srgbClr val="D4D4D4"/>
                </a:solidFill>
                <a:latin typeface="Menlo" panose="020B0609030804020204" pitchFamily="49" charset="0"/>
              </a:rPr>
              <a:t>)</a:t>
            </a:r>
          </a:p>
          <a:p>
            <a:pPr>
              <a:lnSpc>
                <a:spcPct val="120000"/>
              </a:lnSpc>
            </a:pPr>
            <a:r>
              <a:rPr lang="en-US" sz="1800">
                <a:solidFill>
                  <a:srgbClr val="569CD6"/>
                </a:solidFill>
                <a:latin typeface="Menlo" panose="020B0609030804020204" pitchFamily="49" charset="0"/>
              </a:rPr>
              <a:t>  public</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String</a:t>
            </a:r>
            <a:r>
              <a:rPr lang="en-US" sz="1800">
                <a:solidFill>
                  <a:srgbClr val="D4D4D4"/>
                </a:solidFill>
                <a:latin typeface="Menlo" panose="020B0609030804020204" pitchFamily="49" charset="0"/>
              </a:rPr>
              <a:t> </a:t>
            </a:r>
            <a:r>
              <a:rPr lang="en-US" sz="1800">
                <a:solidFill>
                  <a:srgbClr val="DCDCAA"/>
                </a:solidFill>
                <a:latin typeface="Menlo" panose="020B0609030804020204" pitchFamily="49" charset="0"/>
              </a:rPr>
              <a:t>hello</a:t>
            </a:r>
            <a:r>
              <a:rPr lang="en-US" sz="1800">
                <a:solidFill>
                  <a:srgbClr val="D4D4D4"/>
                </a:solidFill>
                <a:latin typeface="Menlo" panose="020B0609030804020204" pitchFamily="49" charset="0"/>
              </a:rPr>
              <a:t>() {</a:t>
            </a:r>
          </a:p>
          <a:p>
            <a:pPr>
              <a:lnSpc>
                <a:spcPct val="120000"/>
              </a:lnSpc>
            </a:pPr>
            <a:r>
              <a:rPr lang="en-US" sz="1800">
                <a:solidFill>
                  <a:srgbClr val="C586C0"/>
                </a:solidFill>
                <a:latin typeface="Menlo" panose="020B0609030804020204" pitchFamily="49" charset="0"/>
              </a:rPr>
              <a:t>   return</a:t>
            </a:r>
            <a:r>
              <a:rPr lang="en-US" sz="1800">
                <a:solidFill>
                  <a:srgbClr val="D4D4D4"/>
                </a:solidFill>
                <a:latin typeface="Menlo" panose="020B0609030804020204" pitchFamily="49" charset="0"/>
              </a:rPr>
              <a:t> </a:t>
            </a:r>
            <a:r>
              <a:rPr lang="en-US" sz="1800">
                <a:solidFill>
                  <a:srgbClr val="9CDCFE"/>
                </a:solidFill>
                <a:latin typeface="Menlo" panose="020B0609030804020204" pitchFamily="49" charset="0"/>
              </a:rPr>
              <a:t>helloService</a:t>
            </a:r>
            <a:r>
              <a:rPr lang="en-US" sz="1800">
                <a:solidFill>
                  <a:srgbClr val="D4D4D4"/>
                </a:solidFill>
                <a:latin typeface="Menlo" panose="020B0609030804020204" pitchFamily="49" charset="0"/>
              </a:rPr>
              <a:t>.</a:t>
            </a:r>
            <a:r>
              <a:rPr lang="en-US" sz="1800">
                <a:solidFill>
                  <a:srgbClr val="DCDCAA"/>
                </a:solidFill>
                <a:latin typeface="Menlo" panose="020B0609030804020204" pitchFamily="49" charset="0"/>
              </a:rPr>
              <a:t>say</a:t>
            </a:r>
            <a:r>
              <a:rPr lang="en-US" sz="1800">
                <a:solidFill>
                  <a:srgbClr val="D4D4D4"/>
                </a:solidFill>
                <a:latin typeface="Menlo" panose="020B0609030804020204" pitchFamily="49" charset="0"/>
              </a:rPr>
              <a:t>();</a:t>
            </a:r>
          </a:p>
          <a:p>
            <a:pPr>
              <a:lnSpc>
                <a:spcPct val="120000"/>
              </a:lnSpc>
            </a:pPr>
            <a:r>
              <a:rPr lang="en-US" sz="1800">
                <a:solidFill>
                  <a:srgbClr val="D4D4D4"/>
                </a:solidFill>
                <a:latin typeface="Menlo" panose="020B0609030804020204" pitchFamily="49" charset="0"/>
              </a:rPr>
              <a:t>  }</a:t>
            </a:r>
          </a:p>
          <a:p>
            <a:pPr>
              <a:lnSpc>
                <a:spcPct val="120000"/>
              </a:lnSpc>
            </a:pPr>
            <a:r>
              <a:rPr lang="en-US" sz="18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2C0E405E-3E39-2742-8B9A-D37C86907F67}"/>
              </a:ext>
            </a:extLst>
          </p:cNvPr>
          <p:cNvSpPr/>
          <p:nvPr/>
        </p:nvSpPr>
        <p:spPr>
          <a:xfrm>
            <a:off x="2551431" y="804970"/>
            <a:ext cx="1374628" cy="4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HelloController</a:t>
            </a:r>
          </a:p>
        </p:txBody>
      </p:sp>
      <p:sp>
        <p:nvSpPr>
          <p:cNvPr id="4" name="Rectangle 3">
            <a:extLst>
              <a:ext uri="{FF2B5EF4-FFF2-40B4-BE49-F238E27FC236}">
                <a16:creationId xmlns:a16="http://schemas.microsoft.com/office/drawing/2014/main" id="{91AE723D-1E1B-F34F-B196-0F779CAD90BD}"/>
              </a:ext>
            </a:extLst>
          </p:cNvPr>
          <p:cNvSpPr/>
          <p:nvPr/>
        </p:nvSpPr>
        <p:spPr>
          <a:xfrm>
            <a:off x="4745059" y="806927"/>
            <a:ext cx="1270672" cy="43499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HelloService</a:t>
            </a:r>
          </a:p>
        </p:txBody>
      </p:sp>
      <p:cxnSp>
        <p:nvCxnSpPr>
          <p:cNvPr id="5" name="Straight Arrow Connector 4">
            <a:extLst>
              <a:ext uri="{FF2B5EF4-FFF2-40B4-BE49-F238E27FC236}">
                <a16:creationId xmlns:a16="http://schemas.microsoft.com/office/drawing/2014/main" id="{2795F9C2-89FA-2340-AF13-CC04C58A16A2}"/>
              </a:ext>
            </a:extLst>
          </p:cNvPr>
          <p:cNvCxnSpPr>
            <a:stCxn id="3" idx="3"/>
            <a:endCxn id="4" idx="1"/>
          </p:cNvCxnSpPr>
          <p:nvPr/>
        </p:nvCxnSpPr>
        <p:spPr>
          <a:xfrm flipV="1">
            <a:off x="3926059" y="1024425"/>
            <a:ext cx="819000" cy="4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6639DBC-9B74-CB4A-A61B-79B05D56AB3A}"/>
              </a:ext>
            </a:extLst>
          </p:cNvPr>
          <p:cNvSpPr txBox="1"/>
          <p:nvPr/>
        </p:nvSpPr>
        <p:spPr>
          <a:xfrm>
            <a:off x="3995170" y="992803"/>
            <a:ext cx="671979" cy="246221"/>
          </a:xfrm>
          <a:prstGeom prst="rect">
            <a:avLst/>
          </a:prstGeom>
          <a:noFill/>
        </p:spPr>
        <p:txBody>
          <a:bodyPr wrap="none" rtlCol="0">
            <a:spAutoFit/>
          </a:bodyPr>
          <a:lstStyle/>
          <a:p>
            <a:r>
              <a:rPr lang="en-US" sz="1000"/>
              <a:t>depends</a:t>
            </a:r>
            <a:endParaRPr lang="en-VN" sz="1000"/>
          </a:p>
        </p:txBody>
      </p:sp>
    </p:spTree>
    <p:extLst>
      <p:ext uri="{BB962C8B-B14F-4D97-AF65-F5344CB8AC3E}">
        <p14:creationId xmlns:p14="http://schemas.microsoft.com/office/powerpoint/2010/main" val="1663756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644D9E-23C6-1E49-B3CB-66D8E006C087}"/>
              </a:ext>
            </a:extLst>
          </p:cNvPr>
          <p:cNvSpPr/>
          <p:nvPr/>
        </p:nvSpPr>
        <p:spPr>
          <a:xfrm>
            <a:off x="287165" y="225505"/>
            <a:ext cx="8426083" cy="4724883"/>
          </a:xfrm>
          <a:prstGeom prst="rect">
            <a:avLst/>
          </a:prstGeom>
          <a:solidFill>
            <a:schemeClr val="bg2"/>
          </a:solidFill>
        </p:spPr>
        <p:txBody>
          <a:bodyPr wrap="square">
            <a:spAutoFit/>
          </a:bodyPr>
          <a:lstStyle/>
          <a:p>
            <a:pPr>
              <a:lnSpc>
                <a:spcPct val="120000"/>
              </a:lnSpc>
            </a:pP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WebMvcTest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HelloController</a:t>
            </a:r>
            <a:r>
              <a:rPr lang="vi-VN">
                <a:solidFill>
                  <a:srgbClr val="D4D4D4"/>
                </a:solidFill>
                <a:latin typeface="Menlo" panose="020B0609030804020204" pitchFamily="49" charset="0"/>
              </a:rPr>
              <a:t>.</a:t>
            </a:r>
            <a:r>
              <a:rPr lang="vi-VN">
                <a:solidFill>
                  <a:srgbClr val="C586C0"/>
                </a:solidFill>
                <a:latin typeface="Menlo" panose="020B0609030804020204" pitchFamily="49" charset="0"/>
              </a:rPr>
              <a:t>class</a:t>
            </a:r>
            <a:r>
              <a:rPr lang="vi-VN">
                <a:solidFill>
                  <a:srgbClr val="D4D4D4"/>
                </a:solidFill>
                <a:latin typeface="Menlo" panose="020B0609030804020204" pitchFamily="49" charset="0"/>
              </a:rPr>
              <a:t>)</a:t>
            </a:r>
          </a:p>
          <a:p>
            <a:pPr>
              <a:lnSpc>
                <a:spcPct val="120000"/>
              </a:lnSpc>
            </a:pPr>
            <a:r>
              <a:rPr lang="vi-VN">
                <a:solidFill>
                  <a:srgbClr val="569CD6"/>
                </a:solidFill>
                <a:latin typeface="Menlo" panose="020B0609030804020204" pitchFamily="49" charset="0"/>
              </a:rPr>
              <a:t>public</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class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HelloControllerTest</a:t>
            </a:r>
            <a:r>
              <a:rPr lang="vi-VN">
                <a:solidFill>
                  <a:srgbClr val="D4D4D4"/>
                </a:solidFill>
                <a:latin typeface="Menlo" panose="020B0609030804020204" pitchFamily="49" charset="0"/>
              </a:rPr>
              <a:t> {</a:t>
            </a:r>
          </a:p>
          <a:p>
            <a:pPr>
              <a:lnSpc>
                <a:spcPct val="12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Autowired</a:t>
            </a:r>
            <a:endParaRPr lang="vi-VN">
              <a:solidFill>
                <a:srgbClr val="D4D4D4"/>
              </a:solidFill>
              <a:latin typeface="Menlo" panose="020B0609030804020204" pitchFamily="49" charset="0"/>
            </a:endParaRPr>
          </a:p>
          <a:p>
            <a:pPr>
              <a:lnSpc>
                <a:spcPct val="120000"/>
              </a:lnSpc>
            </a:pPr>
            <a:r>
              <a:rPr lang="vi-VN">
                <a:solidFill>
                  <a:srgbClr val="569CD6"/>
                </a:solidFill>
                <a:latin typeface="Menlo" panose="020B0609030804020204" pitchFamily="49" charset="0"/>
              </a:rPr>
              <a:t>  private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MockMvc</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mvc</a:t>
            </a:r>
            <a:r>
              <a:rPr lang="vi-VN">
                <a:solidFill>
                  <a:srgbClr val="D4D4D4"/>
                </a:solidFill>
                <a:latin typeface="Menlo" panose="020B0609030804020204" pitchFamily="49" charset="0"/>
              </a:rPr>
              <a:t>; </a:t>
            </a:r>
            <a:r>
              <a:rPr lang="vi-VN">
                <a:solidFill>
                  <a:srgbClr val="6A9955"/>
                </a:solidFill>
                <a:latin typeface="Menlo" panose="020B0609030804020204" pitchFamily="49" charset="0"/>
              </a:rPr>
              <a:t>//Phải có đối tượng này</a:t>
            </a:r>
            <a:endParaRPr lang="vi-VN">
              <a:solidFill>
                <a:srgbClr val="D4D4D4"/>
              </a:solidFill>
              <a:latin typeface="Menlo" panose="020B0609030804020204" pitchFamily="49" charset="0"/>
            </a:endParaRP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MockBean</a:t>
            </a:r>
            <a:r>
              <a:rPr lang="vi-VN">
                <a:solidFill>
                  <a:srgbClr val="D4D4D4"/>
                </a:solidFill>
                <a:latin typeface="Menlo" panose="020B0609030804020204" pitchFamily="49" charset="0"/>
              </a:rPr>
              <a:t> </a:t>
            </a:r>
            <a:r>
              <a:rPr lang="vi-VN">
                <a:solidFill>
                  <a:srgbClr val="6A9955"/>
                </a:solidFill>
                <a:latin typeface="Menlo" panose="020B0609030804020204" pitchFamily="49" charset="0"/>
              </a:rPr>
              <a:t>//Thử thay bằng @Mock xem thế nào</a:t>
            </a:r>
            <a:endParaRPr lang="vi-VN">
              <a:solidFill>
                <a:srgbClr val="D4D4D4"/>
              </a:solidFill>
              <a:latin typeface="Menlo" panose="020B0609030804020204" pitchFamily="49" charset="0"/>
            </a:endParaRPr>
          </a:p>
          <a:p>
            <a:pPr>
              <a:lnSpc>
                <a:spcPct val="120000"/>
              </a:lnSpc>
            </a:pPr>
            <a:r>
              <a:rPr lang="vi-VN">
                <a:solidFill>
                  <a:srgbClr val="569CD6"/>
                </a:solidFill>
                <a:latin typeface="Menlo" panose="020B0609030804020204" pitchFamily="49" charset="0"/>
              </a:rPr>
              <a:t>  private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HelloService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helloService</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Test</a:t>
            </a:r>
            <a:endParaRPr lang="vi-VN">
              <a:solidFill>
                <a:srgbClr val="D4D4D4"/>
              </a:solidFill>
              <a:latin typeface="Menlo" panose="020B0609030804020204" pitchFamily="49" charset="0"/>
            </a:endParaRPr>
          </a:p>
          <a:p>
            <a:pPr>
              <a:lnSpc>
                <a:spcPct val="120000"/>
              </a:lnSpc>
            </a:pPr>
            <a:r>
              <a:rPr lang="vi-VN">
                <a:solidFill>
                  <a:srgbClr val="569CD6"/>
                </a:solidFill>
                <a:latin typeface="Menlo" panose="020B0609030804020204" pitchFamily="49" charset="0"/>
              </a:rPr>
              <a:t>  public</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void</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testHello</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throws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Exception</a:t>
            </a:r>
            <a:r>
              <a:rPr lang="vi-VN">
                <a:solidFill>
                  <a:srgbClr val="D4D4D4"/>
                </a:solidFill>
                <a:latin typeface="Menlo" panose="020B0609030804020204" pitchFamily="49" charset="0"/>
              </a:rPr>
              <a:t> {</a:t>
            </a:r>
          </a:p>
          <a:p>
            <a:pPr>
              <a:lnSpc>
                <a:spcPct val="120000"/>
              </a:lnSpc>
            </a:pPr>
            <a:r>
              <a:rPr lang="vi-VN">
                <a:solidFill>
                  <a:srgbClr val="DCDCAA"/>
                </a:solidFill>
                <a:latin typeface="Menlo" panose="020B0609030804020204" pitchFamily="49" charset="0"/>
              </a:rPr>
              <a:t>    when</a:t>
            </a:r>
            <a:r>
              <a:rPr lang="vi-VN">
                <a:solidFill>
                  <a:srgbClr val="D4D4D4"/>
                </a:solidFill>
                <a:latin typeface="Menlo" panose="020B0609030804020204" pitchFamily="49" charset="0"/>
              </a:rPr>
              <a:t>(</a:t>
            </a:r>
            <a:r>
              <a:rPr lang="vi-VN">
                <a:solidFill>
                  <a:srgbClr val="9CDCFE"/>
                </a:solidFill>
                <a:latin typeface="Menlo" panose="020B0609030804020204" pitchFamily="49" charset="0"/>
              </a:rPr>
              <a:t>helloService</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say</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thenReturn</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"Umbala"</a:t>
            </a:r>
            <a:r>
              <a:rPr lang="vi-VN">
                <a:solidFill>
                  <a:srgbClr val="D4D4D4"/>
                </a:solidFill>
                <a:latin typeface="Menlo" panose="020B0609030804020204" pitchFamily="49" charset="0"/>
              </a:rPr>
              <a:t>);</a:t>
            </a:r>
          </a:p>
          <a:p>
            <a:pPr>
              <a:lnSpc>
                <a:spcPct val="120000"/>
              </a:lnSpc>
            </a:pPr>
            <a:br>
              <a:rPr lang="vi-VN">
                <a:solidFill>
                  <a:srgbClr val="D4D4D4"/>
                </a:solidFill>
                <a:latin typeface="Menlo" panose="020B0609030804020204" pitchFamily="49" charset="0"/>
              </a:rPr>
            </a:b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mvc</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perform</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MockMvcRequestBuilders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get</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"/hi"</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accept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MediaType</a:t>
            </a:r>
            <a:r>
              <a:rPr lang="vi-VN">
                <a:solidFill>
                  <a:srgbClr val="D4D4D4"/>
                </a:solidFill>
                <a:latin typeface="Menlo" panose="020B0609030804020204" pitchFamily="49" charset="0"/>
              </a:rPr>
              <a:t>.</a:t>
            </a:r>
            <a:r>
              <a:rPr lang="vi-VN">
                <a:solidFill>
                  <a:srgbClr val="4FC1FF"/>
                </a:solidFill>
                <a:latin typeface="Menlo" panose="020B0609030804020204" pitchFamily="49" charset="0"/>
              </a:rPr>
              <a:t>APPLICATION_JSON</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andExpect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MockMvcResultMatchers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status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isOk</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andExpect</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MockMvcResultMatchers</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content</a:t>
            </a:r>
            <a:r>
              <a:rPr lang="vi-VN">
                <a:solidFill>
                  <a:srgbClr val="D4D4D4"/>
                </a:solidFill>
                <a:latin typeface="Menlo" panose="020B0609030804020204" pitchFamily="49" charset="0"/>
              </a:rPr>
              <a:t>().</a:t>
            </a:r>
            <a:r>
              <a:rPr lang="vi-VN">
                <a:solidFill>
                  <a:srgbClr val="DCDCAA"/>
                </a:solidFill>
                <a:latin typeface="Menlo" panose="020B0609030804020204" pitchFamily="49" charset="0"/>
              </a:rPr>
              <a:t>string</a:t>
            </a:r>
            <a:r>
              <a:rPr lang="vi-VN">
                <a:solidFill>
                  <a:srgbClr val="D4D4D4"/>
                </a:solidFill>
                <a:latin typeface="Menlo" panose="020B0609030804020204" pitchFamily="49" charset="0"/>
              </a:rPr>
              <a:t>(</a:t>
            </a:r>
            <a:r>
              <a:rPr lang="vi-VN">
                <a:solidFill>
                  <a:srgbClr val="CE9178"/>
                </a:solidFill>
                <a:latin typeface="Menlo" panose="020B0609030804020204" pitchFamily="49" charset="0"/>
              </a:rPr>
              <a:t>"Umbala"</a:t>
            </a:r>
            <a:r>
              <a:rPr lang="vi-VN">
                <a:solidFill>
                  <a:srgbClr val="D4D4D4"/>
                </a:solidFill>
                <a:latin typeface="Menlo" panose="020B0609030804020204" pitchFamily="49" charset="0"/>
              </a:rPr>
              <a:t>));</a:t>
            </a:r>
          </a:p>
          <a:p>
            <a:pPr>
              <a:lnSpc>
                <a:spcPct val="120000"/>
              </a:lnSpc>
            </a:pPr>
            <a:r>
              <a:rPr lang="vi-VN">
                <a:solidFill>
                  <a:srgbClr val="D4D4D4"/>
                </a:solidFill>
                <a:latin typeface="Menlo" panose="020B0609030804020204" pitchFamily="49" charset="0"/>
              </a:rPr>
              <a:t>  }</a:t>
            </a:r>
          </a:p>
          <a:p>
            <a:pPr>
              <a:lnSpc>
                <a:spcPct val="120000"/>
              </a:lnSpc>
            </a:pPr>
            <a:r>
              <a:rPr lang="vi-VN">
                <a:solidFill>
                  <a:srgbClr val="D4D4D4"/>
                </a:solidFill>
                <a:latin typeface="Menlo" panose="020B0609030804020204" pitchFamily="49" charset="0"/>
              </a:rPr>
              <a:t>}</a:t>
            </a:r>
          </a:p>
        </p:txBody>
      </p:sp>
      <p:cxnSp>
        <p:nvCxnSpPr>
          <p:cNvPr id="4" name="Straight Connector 3">
            <a:extLst>
              <a:ext uri="{FF2B5EF4-FFF2-40B4-BE49-F238E27FC236}">
                <a16:creationId xmlns:a16="http://schemas.microsoft.com/office/drawing/2014/main" id="{6BA14552-EDFC-5D41-BCA8-F309DACF2B99}"/>
              </a:ext>
            </a:extLst>
          </p:cNvPr>
          <p:cNvCxnSpPr/>
          <p:nvPr/>
        </p:nvCxnSpPr>
        <p:spPr>
          <a:xfrm>
            <a:off x="385408" y="521435"/>
            <a:ext cx="3559359"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2BBAA2A-ABCA-3947-9FCF-648399CCC918}"/>
              </a:ext>
            </a:extLst>
          </p:cNvPr>
          <p:cNvCxnSpPr>
            <a:cxnSpLocks/>
          </p:cNvCxnSpPr>
          <p:nvPr/>
        </p:nvCxnSpPr>
        <p:spPr>
          <a:xfrm>
            <a:off x="613378" y="1799832"/>
            <a:ext cx="950926"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C66F7-D777-8645-B88F-8D39ABCA1915}"/>
              </a:ext>
            </a:extLst>
          </p:cNvPr>
          <p:cNvCxnSpPr>
            <a:cxnSpLocks/>
          </p:cNvCxnSpPr>
          <p:nvPr/>
        </p:nvCxnSpPr>
        <p:spPr>
          <a:xfrm>
            <a:off x="620935" y="1316182"/>
            <a:ext cx="1993796"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37126D-9BB1-C041-BA18-BEE916B63476}"/>
              </a:ext>
            </a:extLst>
          </p:cNvPr>
          <p:cNvCxnSpPr>
            <a:cxnSpLocks/>
          </p:cNvCxnSpPr>
          <p:nvPr/>
        </p:nvCxnSpPr>
        <p:spPr>
          <a:xfrm>
            <a:off x="809861" y="3583290"/>
            <a:ext cx="472188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01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F48B-40FD-6B48-80D8-869CEA829F8D}"/>
              </a:ext>
            </a:extLst>
          </p:cNvPr>
          <p:cNvSpPr>
            <a:spLocks noGrp="1"/>
          </p:cNvSpPr>
          <p:nvPr>
            <p:ph type="title"/>
          </p:nvPr>
        </p:nvSpPr>
        <p:spPr/>
        <p:txBody>
          <a:bodyPr/>
          <a:lstStyle/>
          <a:p>
            <a:r>
              <a:rPr lang="en-VN"/>
              <a:t>Khi tôi mang máy tính để cửa hàng sửa chữa</a:t>
            </a:r>
          </a:p>
        </p:txBody>
      </p:sp>
      <p:sp>
        <p:nvSpPr>
          <p:cNvPr id="3" name="Text Placeholder 2">
            <a:extLst>
              <a:ext uri="{FF2B5EF4-FFF2-40B4-BE49-F238E27FC236}">
                <a16:creationId xmlns:a16="http://schemas.microsoft.com/office/drawing/2014/main" id="{48B0F924-DE71-2042-BC38-10910A7F1492}"/>
              </a:ext>
            </a:extLst>
          </p:cNvPr>
          <p:cNvSpPr>
            <a:spLocks noGrp="1"/>
          </p:cNvSpPr>
          <p:nvPr>
            <p:ph type="body" idx="1"/>
          </p:nvPr>
        </p:nvSpPr>
        <p:spPr>
          <a:xfrm>
            <a:off x="136684" y="582880"/>
            <a:ext cx="8824685" cy="2154266"/>
          </a:xfrm>
        </p:spPr>
        <p:txBody>
          <a:bodyPr/>
          <a:lstStyle/>
          <a:p>
            <a:pPr marL="114300" indent="0">
              <a:buNone/>
            </a:pPr>
            <a:r>
              <a:rPr lang="en-VN" sz="1600"/>
              <a:t>Nhân viên kỹ thuật, lần lượt tháo từng bộ phận ra, thay bộ phận tương tự anh ta chắc chắn chạy tốt vào cho đến khi máy tính chạy được.</a:t>
            </a:r>
          </a:p>
          <a:p>
            <a:pPr marL="114300" indent="0">
              <a:buNone/>
            </a:pPr>
            <a:r>
              <a:rPr lang="en-VN" sz="1600" b="1"/>
              <a:t>Cách sửa chữa này ai cũng có thể làm được. Bản chất là thay thế từng thành phần để tìm ra nguyên nhân gây lỗi. </a:t>
            </a:r>
          </a:p>
        </p:txBody>
      </p:sp>
      <p:pic>
        <p:nvPicPr>
          <p:cNvPr id="4" name="Picture 3">
            <a:extLst>
              <a:ext uri="{FF2B5EF4-FFF2-40B4-BE49-F238E27FC236}">
                <a16:creationId xmlns:a16="http://schemas.microsoft.com/office/drawing/2014/main" id="{279F267B-50BF-9049-AF17-BE843B9B948C}"/>
              </a:ext>
            </a:extLst>
          </p:cNvPr>
          <p:cNvPicPr>
            <a:picLocks noChangeAspect="1"/>
          </p:cNvPicPr>
          <p:nvPr/>
        </p:nvPicPr>
        <p:blipFill>
          <a:blip r:embed="rId2"/>
          <a:stretch>
            <a:fillRect/>
          </a:stretch>
        </p:blipFill>
        <p:spPr>
          <a:xfrm>
            <a:off x="1513906" y="2186158"/>
            <a:ext cx="6634036" cy="2957342"/>
          </a:xfrm>
          <a:prstGeom prst="rect">
            <a:avLst/>
          </a:prstGeom>
        </p:spPr>
      </p:pic>
    </p:spTree>
    <p:extLst>
      <p:ext uri="{BB962C8B-B14F-4D97-AF65-F5344CB8AC3E}">
        <p14:creationId xmlns:p14="http://schemas.microsoft.com/office/powerpoint/2010/main" val="970513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CAC99-D747-BB47-80A9-ADBA948923B6}"/>
              </a:ext>
            </a:extLst>
          </p:cNvPr>
          <p:cNvSpPr/>
          <p:nvPr/>
        </p:nvSpPr>
        <p:spPr>
          <a:xfrm>
            <a:off x="90684" y="38897"/>
            <a:ext cx="8871947" cy="5104603"/>
          </a:xfrm>
          <a:prstGeom prst="rect">
            <a:avLst/>
          </a:prstGeom>
        </p:spPr>
        <p:txBody>
          <a:bodyPr wrap="square">
            <a:spAutoFit/>
          </a:bodyPr>
          <a:lstStyle/>
          <a:p>
            <a:pPr>
              <a:lnSpc>
                <a:spcPct val="130000"/>
              </a:lnSpc>
            </a:pPr>
            <a:r>
              <a:rPr lang="vi-VN" sz="1800" b="1">
                <a:solidFill>
                  <a:srgbClr val="7030A0"/>
                </a:solidFill>
                <a:latin typeface="Menlo" panose="020B0609030804020204" pitchFamily="49" charset="0"/>
              </a:rPr>
              <a:t>@WebMvcTest</a:t>
            </a:r>
            <a:r>
              <a:rPr lang="en-US" sz="1800" b="1">
                <a:solidFill>
                  <a:srgbClr val="7030A0"/>
                </a:solidFill>
                <a:latin typeface="dejavu serif"/>
              </a:rPr>
              <a:t> </a:t>
            </a:r>
            <a:r>
              <a:rPr lang="en-US" sz="1800">
                <a:solidFill>
                  <a:srgbClr val="474747"/>
                </a:solidFill>
                <a:latin typeface="dejavu serif"/>
              </a:rPr>
              <a:t>that can be used for a Spring MVC test that focuses </a:t>
            </a:r>
            <a:r>
              <a:rPr lang="en-US" sz="1800" b="1">
                <a:solidFill>
                  <a:srgbClr val="474747"/>
                </a:solidFill>
                <a:latin typeface="dejavu serif"/>
              </a:rPr>
              <a:t>only</a:t>
            </a:r>
            <a:r>
              <a:rPr lang="en-US" sz="1800">
                <a:solidFill>
                  <a:srgbClr val="474747"/>
                </a:solidFill>
                <a:latin typeface="dejavu serif"/>
              </a:rPr>
              <a:t> on Spring MVC components. Using this annotation will disable full auto-configuration and instead apply only configuration relevant to MVC tests (i.e. @Controller, @ControllerAdvice, @JsonComponent, Converter/GenericConverter, Filter, WebMvcConfigurer and HandlerMethodArgumentResolver beans but not @Component, @Service or @Repository beans).</a:t>
            </a:r>
          </a:p>
          <a:p>
            <a:pPr>
              <a:lnSpc>
                <a:spcPct val="130000"/>
              </a:lnSpc>
            </a:pPr>
            <a:r>
              <a:rPr lang="en-US" sz="1800">
                <a:solidFill>
                  <a:srgbClr val="474747"/>
                </a:solidFill>
                <a:latin typeface="dejavu serif"/>
              </a:rPr>
              <a:t>By default, tests annotated with @WebMvcTest will also auto-configure Spring Security and </a:t>
            </a:r>
            <a:r>
              <a:rPr lang="en-US" sz="1800">
                <a:solidFill>
                  <a:srgbClr val="4A6782"/>
                </a:solidFill>
                <a:latin typeface="dejavu serif"/>
                <a:hlinkClick r:id="rId2" tooltip="class or interface in org.springframework.test.web.servlet"/>
              </a:rPr>
              <a:t>MockMvc</a:t>
            </a:r>
            <a:r>
              <a:rPr lang="en-US" sz="1800">
                <a:solidFill>
                  <a:srgbClr val="474747"/>
                </a:solidFill>
                <a:latin typeface="dejavu serif"/>
              </a:rPr>
              <a:t> (include support for HtmlUnit WebClient and Selenium WebDriver). For more fine-grained control of MockMVC the </a:t>
            </a:r>
            <a:r>
              <a:rPr lang="en-US" sz="1800">
                <a:solidFill>
                  <a:srgbClr val="4A6782"/>
                </a:solidFill>
                <a:latin typeface="dejavu serif"/>
                <a:hlinkClick r:id="rId3" tooltip="annotation in org.springframework.boot.test.autoconfigure.web.servlet"/>
              </a:rPr>
              <a:t>@AutoConfigureMockMvc</a:t>
            </a:r>
            <a:r>
              <a:rPr lang="en-US" sz="1800">
                <a:solidFill>
                  <a:srgbClr val="474747"/>
                </a:solidFill>
                <a:latin typeface="dejavu serif"/>
              </a:rPr>
              <a:t> annotation can be used.</a:t>
            </a:r>
          </a:p>
          <a:p>
            <a:pPr>
              <a:lnSpc>
                <a:spcPct val="130000"/>
              </a:lnSpc>
            </a:pPr>
            <a:r>
              <a:rPr lang="en-US" sz="1800">
                <a:solidFill>
                  <a:srgbClr val="474747"/>
                </a:solidFill>
                <a:latin typeface="dejavu serif"/>
              </a:rPr>
              <a:t>Typically @WebMvcTest is used in combination with </a:t>
            </a:r>
            <a:r>
              <a:rPr lang="en-US" sz="1800">
                <a:solidFill>
                  <a:srgbClr val="4A6782"/>
                </a:solidFill>
                <a:latin typeface="dejavu serif"/>
                <a:hlinkClick r:id="rId4" tooltip="annotation in org.springframework.boot.test.mock.mockito"/>
              </a:rPr>
              <a:t>@MockBean</a:t>
            </a:r>
            <a:r>
              <a:rPr lang="en-US" sz="1800">
                <a:solidFill>
                  <a:srgbClr val="474747"/>
                </a:solidFill>
                <a:latin typeface="dejavu serif"/>
              </a:rPr>
              <a:t> or </a:t>
            </a:r>
            <a:r>
              <a:rPr lang="en-US" sz="1800">
                <a:solidFill>
                  <a:srgbClr val="4A6782"/>
                </a:solidFill>
                <a:latin typeface="dejavu serif"/>
                <a:hlinkClick r:id="rId5" tooltip="class or interface in org.springframework.context.annotation"/>
              </a:rPr>
              <a:t>@Import</a:t>
            </a:r>
            <a:r>
              <a:rPr lang="en-US" sz="1800">
                <a:solidFill>
                  <a:srgbClr val="474747"/>
                </a:solidFill>
                <a:latin typeface="dejavu serif"/>
              </a:rPr>
              <a:t> to create any collaborators required by your @Controller beans.</a:t>
            </a:r>
          </a:p>
          <a:p>
            <a:pPr>
              <a:lnSpc>
                <a:spcPct val="130000"/>
              </a:lnSpc>
            </a:pPr>
            <a:r>
              <a:rPr lang="en-US" sz="1800">
                <a:solidFill>
                  <a:srgbClr val="474747"/>
                </a:solidFill>
                <a:latin typeface="dejavu serif"/>
              </a:rPr>
              <a:t>If you are looking to load your full application configuration and use MockMVC, you should consider </a:t>
            </a:r>
            <a:r>
              <a:rPr lang="en-US" sz="1800">
                <a:solidFill>
                  <a:srgbClr val="4A6782"/>
                </a:solidFill>
                <a:latin typeface="dejavu serif"/>
                <a:hlinkClick r:id="rId6" tooltip="annotation in org.springframework.boot.test.context"/>
              </a:rPr>
              <a:t>@SpringBootTest</a:t>
            </a:r>
            <a:r>
              <a:rPr lang="en-US" sz="1800">
                <a:solidFill>
                  <a:srgbClr val="474747"/>
                </a:solidFill>
                <a:latin typeface="dejavu serif"/>
              </a:rPr>
              <a:t> combined with </a:t>
            </a:r>
            <a:r>
              <a:rPr lang="en-US" sz="1800">
                <a:solidFill>
                  <a:srgbClr val="4A6782"/>
                </a:solidFill>
                <a:latin typeface="dejavu serif"/>
                <a:hlinkClick r:id="rId3" tooltip="annotation in org.springframework.boot.test.autoconfigure.web.servlet"/>
              </a:rPr>
              <a:t>@AutoConfigureMockMvc</a:t>
            </a:r>
            <a:r>
              <a:rPr lang="en-US" sz="1800">
                <a:solidFill>
                  <a:srgbClr val="474747"/>
                </a:solidFill>
                <a:latin typeface="dejavu serif"/>
              </a:rPr>
              <a:t> rather than this annotation.</a:t>
            </a:r>
          </a:p>
        </p:txBody>
      </p:sp>
    </p:spTree>
    <p:extLst>
      <p:ext uri="{BB962C8B-B14F-4D97-AF65-F5344CB8AC3E}">
        <p14:creationId xmlns:p14="http://schemas.microsoft.com/office/powerpoint/2010/main" val="107978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F53C-234B-2D47-9516-1816D671F81B}"/>
              </a:ext>
            </a:extLst>
          </p:cNvPr>
          <p:cNvSpPr>
            <a:spLocks noGrp="1"/>
          </p:cNvSpPr>
          <p:nvPr>
            <p:ph type="title"/>
          </p:nvPr>
        </p:nvSpPr>
        <p:spPr/>
        <p:txBody>
          <a:bodyPr/>
          <a:lstStyle/>
          <a:p>
            <a:r>
              <a:rPr lang="en-VN"/>
              <a:t>Câu hỏi</a:t>
            </a:r>
          </a:p>
        </p:txBody>
      </p:sp>
      <p:sp>
        <p:nvSpPr>
          <p:cNvPr id="3" name="Text Placeholder 2">
            <a:extLst>
              <a:ext uri="{FF2B5EF4-FFF2-40B4-BE49-F238E27FC236}">
                <a16:creationId xmlns:a16="http://schemas.microsoft.com/office/drawing/2014/main" id="{872750D8-571D-FC48-A3B3-4AE668016C02}"/>
              </a:ext>
            </a:extLst>
          </p:cNvPr>
          <p:cNvSpPr>
            <a:spLocks noGrp="1"/>
          </p:cNvSpPr>
          <p:nvPr>
            <p:ph type="body" idx="1"/>
          </p:nvPr>
        </p:nvSpPr>
        <p:spPr/>
        <p:txBody>
          <a:bodyPr/>
          <a:lstStyle/>
          <a:p>
            <a:r>
              <a:rPr lang="en-VN"/>
              <a:t>Mock phục vụ mục đích gì?</a:t>
            </a:r>
          </a:p>
          <a:p>
            <a:r>
              <a:rPr lang="en-VN"/>
              <a:t>@Mock khác gì với @InjectMocks ?</a:t>
            </a:r>
          </a:p>
          <a:p>
            <a:r>
              <a:rPr lang="en-VN"/>
              <a:t>@MockBean khác @Mock?</a:t>
            </a:r>
          </a:p>
          <a:p>
            <a:r>
              <a:rPr lang="en-VN"/>
              <a:t>thenReturn khác gì với thenAnswer?</a:t>
            </a:r>
          </a:p>
          <a:p>
            <a:r>
              <a:rPr lang="en-VN"/>
              <a:t>Có 2 cách để ném Exception, đó là những cú pháp gì?</a:t>
            </a:r>
          </a:p>
          <a:p>
            <a:r>
              <a:rPr lang="en-VN"/>
              <a:t>verify dùng để làm gì?</a:t>
            </a:r>
          </a:p>
          <a:p>
            <a:endParaRPr lang="en-VN"/>
          </a:p>
          <a:p>
            <a:endParaRPr lang="en-VN"/>
          </a:p>
        </p:txBody>
      </p:sp>
    </p:spTree>
    <p:extLst>
      <p:ext uri="{BB962C8B-B14F-4D97-AF65-F5344CB8AC3E}">
        <p14:creationId xmlns:p14="http://schemas.microsoft.com/office/powerpoint/2010/main" val="23937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A60B-C1FB-F440-B598-2C804DB8078F}"/>
              </a:ext>
            </a:extLst>
          </p:cNvPr>
          <p:cNvSpPr>
            <a:spLocks noGrp="1"/>
          </p:cNvSpPr>
          <p:nvPr>
            <p:ph type="title"/>
          </p:nvPr>
        </p:nvSpPr>
        <p:spPr>
          <a:xfrm>
            <a:off x="235200" y="173262"/>
            <a:ext cx="8707200" cy="535200"/>
          </a:xfrm>
        </p:spPr>
        <p:txBody>
          <a:bodyPr/>
          <a:lstStyle/>
          <a:p>
            <a:r>
              <a:rPr lang="en-VN"/>
              <a:t>Ứng dụng đặt vé xem phim</a:t>
            </a:r>
          </a:p>
        </p:txBody>
      </p:sp>
      <p:sp>
        <p:nvSpPr>
          <p:cNvPr id="4" name="Rectangle 3">
            <a:extLst>
              <a:ext uri="{FF2B5EF4-FFF2-40B4-BE49-F238E27FC236}">
                <a16:creationId xmlns:a16="http://schemas.microsoft.com/office/drawing/2014/main" id="{988215C7-B767-D449-A7E3-E9121B8E0999}"/>
              </a:ext>
            </a:extLst>
          </p:cNvPr>
          <p:cNvSpPr/>
          <p:nvPr/>
        </p:nvSpPr>
        <p:spPr>
          <a:xfrm>
            <a:off x="1149056" y="841731"/>
            <a:ext cx="1295906"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FilmController</a:t>
            </a:r>
          </a:p>
        </p:txBody>
      </p:sp>
      <p:sp>
        <p:nvSpPr>
          <p:cNvPr id="5" name="Rectangle 4">
            <a:extLst>
              <a:ext uri="{FF2B5EF4-FFF2-40B4-BE49-F238E27FC236}">
                <a16:creationId xmlns:a16="http://schemas.microsoft.com/office/drawing/2014/main" id="{E23580FB-0839-0341-97A8-C0D2966A5A21}"/>
              </a:ext>
            </a:extLst>
          </p:cNvPr>
          <p:cNvSpPr/>
          <p:nvPr/>
        </p:nvSpPr>
        <p:spPr>
          <a:xfrm>
            <a:off x="1213145" y="1854030"/>
            <a:ext cx="1167727" cy="4178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FilmService</a:t>
            </a:r>
          </a:p>
        </p:txBody>
      </p:sp>
      <p:sp>
        <p:nvSpPr>
          <p:cNvPr id="6" name="Rectangle 5">
            <a:extLst>
              <a:ext uri="{FF2B5EF4-FFF2-40B4-BE49-F238E27FC236}">
                <a16:creationId xmlns:a16="http://schemas.microsoft.com/office/drawing/2014/main" id="{40B6F684-163A-A04B-9041-76E8B94BAD71}"/>
              </a:ext>
            </a:extLst>
          </p:cNvPr>
          <p:cNvSpPr/>
          <p:nvPr/>
        </p:nvSpPr>
        <p:spPr>
          <a:xfrm>
            <a:off x="4117324" y="2309211"/>
            <a:ext cx="1167727"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UserService</a:t>
            </a:r>
          </a:p>
        </p:txBody>
      </p:sp>
      <p:sp>
        <p:nvSpPr>
          <p:cNvPr id="7" name="Rectangle 6">
            <a:extLst>
              <a:ext uri="{FF2B5EF4-FFF2-40B4-BE49-F238E27FC236}">
                <a16:creationId xmlns:a16="http://schemas.microsoft.com/office/drawing/2014/main" id="{7E566009-E051-8C40-A4C1-87955A8CA8B1}"/>
              </a:ext>
            </a:extLst>
          </p:cNvPr>
          <p:cNvSpPr/>
          <p:nvPr/>
        </p:nvSpPr>
        <p:spPr>
          <a:xfrm>
            <a:off x="4126913" y="1080928"/>
            <a:ext cx="1220208"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EmailClient</a:t>
            </a:r>
          </a:p>
        </p:txBody>
      </p:sp>
      <p:sp>
        <p:nvSpPr>
          <p:cNvPr id="8" name="Rectangle 7">
            <a:extLst>
              <a:ext uri="{FF2B5EF4-FFF2-40B4-BE49-F238E27FC236}">
                <a16:creationId xmlns:a16="http://schemas.microsoft.com/office/drawing/2014/main" id="{013E5912-CF2D-9048-B05B-D97D8157AC4A}"/>
              </a:ext>
            </a:extLst>
          </p:cNvPr>
          <p:cNvSpPr/>
          <p:nvPr/>
        </p:nvSpPr>
        <p:spPr>
          <a:xfrm>
            <a:off x="123132" y="2993497"/>
            <a:ext cx="966881"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FilmRepo</a:t>
            </a:r>
          </a:p>
        </p:txBody>
      </p:sp>
      <p:sp>
        <p:nvSpPr>
          <p:cNvPr id="9" name="Rectangle 8">
            <a:extLst>
              <a:ext uri="{FF2B5EF4-FFF2-40B4-BE49-F238E27FC236}">
                <a16:creationId xmlns:a16="http://schemas.microsoft.com/office/drawing/2014/main" id="{3C7A68B5-0FBB-424C-BD46-5A0B5F6D1747}"/>
              </a:ext>
            </a:extLst>
          </p:cNvPr>
          <p:cNvSpPr/>
          <p:nvPr/>
        </p:nvSpPr>
        <p:spPr>
          <a:xfrm>
            <a:off x="4121865" y="1663277"/>
            <a:ext cx="1220208"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SMSClient</a:t>
            </a:r>
          </a:p>
        </p:txBody>
      </p:sp>
      <p:sp>
        <p:nvSpPr>
          <p:cNvPr id="10" name="Rectangle 9">
            <a:extLst>
              <a:ext uri="{FF2B5EF4-FFF2-40B4-BE49-F238E27FC236}">
                <a16:creationId xmlns:a16="http://schemas.microsoft.com/office/drawing/2014/main" id="{37F1861C-7390-564E-B810-AD2E450DB430}"/>
              </a:ext>
            </a:extLst>
          </p:cNvPr>
          <p:cNvSpPr/>
          <p:nvPr/>
        </p:nvSpPr>
        <p:spPr>
          <a:xfrm>
            <a:off x="4163246" y="3006617"/>
            <a:ext cx="1075883"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UserRepo</a:t>
            </a:r>
          </a:p>
        </p:txBody>
      </p:sp>
      <p:sp>
        <p:nvSpPr>
          <p:cNvPr id="11" name="Rectangle 10">
            <a:extLst>
              <a:ext uri="{FF2B5EF4-FFF2-40B4-BE49-F238E27FC236}">
                <a16:creationId xmlns:a16="http://schemas.microsoft.com/office/drawing/2014/main" id="{DA5DC116-ED07-0C44-885C-D0A46E0B700B}"/>
              </a:ext>
            </a:extLst>
          </p:cNvPr>
          <p:cNvSpPr/>
          <p:nvPr/>
        </p:nvSpPr>
        <p:spPr>
          <a:xfrm>
            <a:off x="1177821" y="2988453"/>
            <a:ext cx="1238375"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GenereRepo</a:t>
            </a:r>
          </a:p>
        </p:txBody>
      </p:sp>
      <p:sp>
        <p:nvSpPr>
          <p:cNvPr id="12" name="Rectangle 11">
            <a:extLst>
              <a:ext uri="{FF2B5EF4-FFF2-40B4-BE49-F238E27FC236}">
                <a16:creationId xmlns:a16="http://schemas.microsoft.com/office/drawing/2014/main" id="{7A3F179B-8778-794F-8536-9D683DE850EB}"/>
              </a:ext>
            </a:extLst>
          </p:cNvPr>
          <p:cNvSpPr/>
          <p:nvPr/>
        </p:nvSpPr>
        <p:spPr>
          <a:xfrm>
            <a:off x="2498957" y="2995516"/>
            <a:ext cx="1358478"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ScheduleRepo</a:t>
            </a:r>
          </a:p>
        </p:txBody>
      </p:sp>
      <p:cxnSp>
        <p:nvCxnSpPr>
          <p:cNvPr id="14" name="Straight Connector 13">
            <a:extLst>
              <a:ext uri="{FF2B5EF4-FFF2-40B4-BE49-F238E27FC236}">
                <a16:creationId xmlns:a16="http://schemas.microsoft.com/office/drawing/2014/main" id="{94BDA696-C453-664D-B991-EC05CCAF77AA}"/>
              </a:ext>
            </a:extLst>
          </p:cNvPr>
          <p:cNvCxnSpPr>
            <a:stCxn id="4" idx="2"/>
            <a:endCxn id="5" idx="0"/>
          </p:cNvCxnSpPr>
          <p:nvPr/>
        </p:nvCxnSpPr>
        <p:spPr>
          <a:xfrm>
            <a:off x="1797009" y="1259570"/>
            <a:ext cx="0" cy="59446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DBF675-CF94-B246-A0DA-239E3E04D96A}"/>
              </a:ext>
            </a:extLst>
          </p:cNvPr>
          <p:cNvCxnSpPr>
            <a:stCxn id="5" idx="2"/>
            <a:endCxn id="8" idx="0"/>
          </p:cNvCxnSpPr>
          <p:nvPr/>
        </p:nvCxnSpPr>
        <p:spPr>
          <a:xfrm flipH="1">
            <a:off x="606573" y="2271869"/>
            <a:ext cx="1190436" cy="72162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612152-A1BF-5C4C-B2CC-14775F08D0F2}"/>
              </a:ext>
            </a:extLst>
          </p:cNvPr>
          <p:cNvCxnSpPr>
            <a:stCxn id="5" idx="2"/>
            <a:endCxn id="11" idx="0"/>
          </p:cNvCxnSpPr>
          <p:nvPr/>
        </p:nvCxnSpPr>
        <p:spPr>
          <a:xfrm>
            <a:off x="1797009" y="2271869"/>
            <a:ext cx="0" cy="71658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0B5FD3-4E0E-5348-8B56-7F2234E4F46E}"/>
              </a:ext>
            </a:extLst>
          </p:cNvPr>
          <p:cNvCxnSpPr>
            <a:stCxn id="5" idx="2"/>
            <a:endCxn id="12" idx="0"/>
          </p:cNvCxnSpPr>
          <p:nvPr/>
        </p:nvCxnSpPr>
        <p:spPr>
          <a:xfrm>
            <a:off x="1797009" y="2271869"/>
            <a:ext cx="1381187" cy="72364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D5814F-44B5-4549-AE15-3A9E4F6E344F}"/>
              </a:ext>
            </a:extLst>
          </p:cNvPr>
          <p:cNvCxnSpPr>
            <a:stCxn id="6" idx="2"/>
            <a:endCxn id="10" idx="0"/>
          </p:cNvCxnSpPr>
          <p:nvPr/>
        </p:nvCxnSpPr>
        <p:spPr>
          <a:xfrm>
            <a:off x="4701188" y="2727050"/>
            <a:ext cx="0" cy="27956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an 28">
            <a:extLst>
              <a:ext uri="{FF2B5EF4-FFF2-40B4-BE49-F238E27FC236}">
                <a16:creationId xmlns:a16="http://schemas.microsoft.com/office/drawing/2014/main" id="{525D1B78-D1B2-B749-A1DF-EAD5EFE9B0C8}"/>
              </a:ext>
            </a:extLst>
          </p:cNvPr>
          <p:cNvSpPr/>
          <p:nvPr/>
        </p:nvSpPr>
        <p:spPr>
          <a:xfrm>
            <a:off x="1283793" y="4099661"/>
            <a:ext cx="1035513" cy="5147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Postgresql</a:t>
            </a:r>
          </a:p>
        </p:txBody>
      </p:sp>
      <p:cxnSp>
        <p:nvCxnSpPr>
          <p:cNvPr id="36" name="Straight Connector 35">
            <a:extLst>
              <a:ext uri="{FF2B5EF4-FFF2-40B4-BE49-F238E27FC236}">
                <a16:creationId xmlns:a16="http://schemas.microsoft.com/office/drawing/2014/main" id="{6B331247-5D5B-9948-A6F6-D98A0C8C82AD}"/>
              </a:ext>
            </a:extLst>
          </p:cNvPr>
          <p:cNvCxnSpPr>
            <a:cxnSpLocks/>
            <a:stCxn id="8" idx="2"/>
            <a:endCxn id="29" idx="1"/>
          </p:cNvCxnSpPr>
          <p:nvPr/>
        </p:nvCxnSpPr>
        <p:spPr>
          <a:xfrm>
            <a:off x="606573" y="3411336"/>
            <a:ext cx="1194977" cy="68832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B62C36F-D308-B644-894E-8B0361B88EFA}"/>
              </a:ext>
            </a:extLst>
          </p:cNvPr>
          <p:cNvCxnSpPr>
            <a:stCxn id="11" idx="2"/>
            <a:endCxn id="29" idx="1"/>
          </p:cNvCxnSpPr>
          <p:nvPr/>
        </p:nvCxnSpPr>
        <p:spPr>
          <a:xfrm>
            <a:off x="1797009" y="3406292"/>
            <a:ext cx="4541" cy="69336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3B3898-2125-514B-B27B-942502550064}"/>
              </a:ext>
            </a:extLst>
          </p:cNvPr>
          <p:cNvCxnSpPr>
            <a:stCxn id="12" idx="2"/>
            <a:endCxn id="29" idx="1"/>
          </p:cNvCxnSpPr>
          <p:nvPr/>
        </p:nvCxnSpPr>
        <p:spPr>
          <a:xfrm flipH="1">
            <a:off x="1801550" y="3413355"/>
            <a:ext cx="1376646" cy="68630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an 42">
            <a:extLst>
              <a:ext uri="{FF2B5EF4-FFF2-40B4-BE49-F238E27FC236}">
                <a16:creationId xmlns:a16="http://schemas.microsoft.com/office/drawing/2014/main" id="{7E60E1A0-79F1-4A42-AC61-5BFD753D7566}"/>
              </a:ext>
            </a:extLst>
          </p:cNvPr>
          <p:cNvSpPr/>
          <p:nvPr/>
        </p:nvSpPr>
        <p:spPr>
          <a:xfrm>
            <a:off x="4185448" y="4112782"/>
            <a:ext cx="1035513" cy="5147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MySQL</a:t>
            </a:r>
          </a:p>
        </p:txBody>
      </p:sp>
      <p:cxnSp>
        <p:nvCxnSpPr>
          <p:cNvPr id="45" name="Straight Connector 44">
            <a:extLst>
              <a:ext uri="{FF2B5EF4-FFF2-40B4-BE49-F238E27FC236}">
                <a16:creationId xmlns:a16="http://schemas.microsoft.com/office/drawing/2014/main" id="{5F26316C-1D54-CA44-A744-E7E91EE05865}"/>
              </a:ext>
            </a:extLst>
          </p:cNvPr>
          <p:cNvCxnSpPr>
            <a:stCxn id="10" idx="2"/>
            <a:endCxn id="43" idx="1"/>
          </p:cNvCxnSpPr>
          <p:nvPr/>
        </p:nvCxnSpPr>
        <p:spPr>
          <a:xfrm>
            <a:off x="4701188" y="3424456"/>
            <a:ext cx="2017" cy="6883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98B6AFF-E597-B34F-AC3B-5DD612042E8B}"/>
              </a:ext>
            </a:extLst>
          </p:cNvPr>
          <p:cNvCxnSpPr>
            <a:stCxn id="5" idx="3"/>
            <a:endCxn id="7" idx="1"/>
          </p:cNvCxnSpPr>
          <p:nvPr/>
        </p:nvCxnSpPr>
        <p:spPr>
          <a:xfrm flipV="1">
            <a:off x="2380872" y="1289848"/>
            <a:ext cx="1746041" cy="77310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6A3886-EB4D-1643-93F6-A39FEC7006C2}"/>
              </a:ext>
            </a:extLst>
          </p:cNvPr>
          <p:cNvCxnSpPr>
            <a:cxnSpLocks/>
            <a:stCxn id="5" idx="3"/>
            <a:endCxn id="9" idx="1"/>
          </p:cNvCxnSpPr>
          <p:nvPr/>
        </p:nvCxnSpPr>
        <p:spPr>
          <a:xfrm flipV="1">
            <a:off x="2380872" y="1872197"/>
            <a:ext cx="1740993" cy="19075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87D6C81-0330-004A-B0D2-A6A71CA91B75}"/>
              </a:ext>
            </a:extLst>
          </p:cNvPr>
          <p:cNvCxnSpPr>
            <a:cxnSpLocks/>
            <a:stCxn id="5" idx="3"/>
            <a:endCxn id="6" idx="1"/>
          </p:cNvCxnSpPr>
          <p:nvPr/>
        </p:nvCxnSpPr>
        <p:spPr>
          <a:xfrm>
            <a:off x="2380872" y="2062950"/>
            <a:ext cx="1736452" cy="45518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A457EAA-306B-1F44-B854-BFA2D5A12292}"/>
              </a:ext>
            </a:extLst>
          </p:cNvPr>
          <p:cNvSpPr txBox="1"/>
          <p:nvPr/>
        </p:nvSpPr>
        <p:spPr>
          <a:xfrm>
            <a:off x="5431899" y="3112593"/>
            <a:ext cx="3500153" cy="1600438"/>
          </a:xfrm>
          <a:prstGeom prst="rect">
            <a:avLst/>
          </a:prstGeom>
          <a:noFill/>
        </p:spPr>
        <p:txBody>
          <a:bodyPr wrap="square" rtlCol="0">
            <a:spAutoFit/>
          </a:bodyPr>
          <a:lstStyle/>
          <a:p>
            <a:r>
              <a:rPr lang="en-VN"/>
              <a:t>Để kiểm thử FilmService, bạn sẽ phải đảm bảo kết nối tới Postgresql, MySQL, Email, SMTP Server, SMS Server….</a:t>
            </a:r>
          </a:p>
          <a:p>
            <a:endParaRPr lang="en-VN"/>
          </a:p>
          <a:p>
            <a:r>
              <a:rPr lang="en-VN"/>
              <a:t>Bất kỳ một dịch vụ hay server nào lỗi sẽ ảnh hưởng đến kết quả kiểm thử.</a:t>
            </a:r>
          </a:p>
          <a:p>
            <a:r>
              <a:rPr lang="en-VN"/>
              <a:t> </a:t>
            </a:r>
          </a:p>
        </p:txBody>
      </p:sp>
      <p:sp>
        <p:nvSpPr>
          <p:cNvPr id="60" name="Rectangle 59">
            <a:extLst>
              <a:ext uri="{FF2B5EF4-FFF2-40B4-BE49-F238E27FC236}">
                <a16:creationId xmlns:a16="http://schemas.microsoft.com/office/drawing/2014/main" id="{CEF27A90-5213-DF46-9495-734A275B4BC1}"/>
              </a:ext>
            </a:extLst>
          </p:cNvPr>
          <p:cNvSpPr/>
          <p:nvPr/>
        </p:nvSpPr>
        <p:spPr>
          <a:xfrm>
            <a:off x="5884055" y="1081937"/>
            <a:ext cx="1388756" cy="417839"/>
          </a:xfrm>
          <a:prstGeom prst="rect">
            <a:avLst/>
          </a:prstGeom>
          <a:solidFill>
            <a:schemeClr val="accent6">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SMTP Server</a:t>
            </a:r>
          </a:p>
        </p:txBody>
      </p:sp>
      <p:sp>
        <p:nvSpPr>
          <p:cNvPr id="61" name="Rectangle 60">
            <a:extLst>
              <a:ext uri="{FF2B5EF4-FFF2-40B4-BE49-F238E27FC236}">
                <a16:creationId xmlns:a16="http://schemas.microsoft.com/office/drawing/2014/main" id="{0A7CCC7A-9729-6D44-BA41-BE00976C2014}"/>
              </a:ext>
            </a:extLst>
          </p:cNvPr>
          <p:cNvSpPr/>
          <p:nvPr/>
        </p:nvSpPr>
        <p:spPr>
          <a:xfrm>
            <a:off x="5891120" y="1664288"/>
            <a:ext cx="1405914" cy="417839"/>
          </a:xfrm>
          <a:prstGeom prst="rect">
            <a:avLst/>
          </a:prstGeom>
          <a:solidFill>
            <a:schemeClr val="accent6">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SMS Server</a:t>
            </a:r>
          </a:p>
        </p:txBody>
      </p:sp>
      <p:cxnSp>
        <p:nvCxnSpPr>
          <p:cNvPr id="63" name="Straight Connector 62">
            <a:extLst>
              <a:ext uri="{FF2B5EF4-FFF2-40B4-BE49-F238E27FC236}">
                <a16:creationId xmlns:a16="http://schemas.microsoft.com/office/drawing/2014/main" id="{E1F1800C-EFC3-4C4A-9DC6-F97A9EB1BB5D}"/>
              </a:ext>
            </a:extLst>
          </p:cNvPr>
          <p:cNvCxnSpPr>
            <a:stCxn id="7" idx="3"/>
            <a:endCxn id="60" idx="1"/>
          </p:cNvCxnSpPr>
          <p:nvPr/>
        </p:nvCxnSpPr>
        <p:spPr>
          <a:xfrm>
            <a:off x="5347121" y="1289848"/>
            <a:ext cx="536934" cy="100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BD3FDD-C62C-3744-B8B3-2CA2FBE58A07}"/>
              </a:ext>
            </a:extLst>
          </p:cNvPr>
          <p:cNvCxnSpPr>
            <a:cxnSpLocks/>
            <a:stCxn id="9" idx="3"/>
            <a:endCxn id="61" idx="1"/>
          </p:cNvCxnSpPr>
          <p:nvPr/>
        </p:nvCxnSpPr>
        <p:spPr>
          <a:xfrm>
            <a:off x="5342073" y="1872197"/>
            <a:ext cx="549047" cy="101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32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E8C0-6323-FC40-BD71-4EC184E7D831}"/>
              </a:ext>
            </a:extLst>
          </p:cNvPr>
          <p:cNvSpPr>
            <a:spLocks noGrp="1"/>
          </p:cNvSpPr>
          <p:nvPr>
            <p:ph type="title"/>
          </p:nvPr>
        </p:nvSpPr>
        <p:spPr/>
        <p:txBody>
          <a:bodyPr/>
          <a:lstStyle/>
          <a:p>
            <a:r>
              <a:rPr lang="en-VN"/>
              <a:t>Mock: làm giả đối tượng</a:t>
            </a:r>
          </a:p>
        </p:txBody>
      </p:sp>
      <p:sp>
        <p:nvSpPr>
          <p:cNvPr id="4" name="Rectangle 3">
            <a:extLst>
              <a:ext uri="{FF2B5EF4-FFF2-40B4-BE49-F238E27FC236}">
                <a16:creationId xmlns:a16="http://schemas.microsoft.com/office/drawing/2014/main" id="{C87C03EA-1C2C-DD42-AB77-89120300CE85}"/>
              </a:ext>
            </a:extLst>
          </p:cNvPr>
          <p:cNvSpPr/>
          <p:nvPr/>
        </p:nvSpPr>
        <p:spPr>
          <a:xfrm>
            <a:off x="3014190" y="2040745"/>
            <a:ext cx="1295906" cy="41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FilmController</a:t>
            </a:r>
          </a:p>
        </p:txBody>
      </p:sp>
      <p:sp>
        <p:nvSpPr>
          <p:cNvPr id="5" name="Rectangle 4">
            <a:extLst>
              <a:ext uri="{FF2B5EF4-FFF2-40B4-BE49-F238E27FC236}">
                <a16:creationId xmlns:a16="http://schemas.microsoft.com/office/drawing/2014/main" id="{C28625EB-FB72-CC4A-8325-F70E75B9A342}"/>
              </a:ext>
            </a:extLst>
          </p:cNvPr>
          <p:cNvSpPr/>
          <p:nvPr/>
        </p:nvSpPr>
        <p:spPr>
          <a:xfrm>
            <a:off x="3078279" y="3053044"/>
            <a:ext cx="1167727" cy="4178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FilmService</a:t>
            </a:r>
          </a:p>
        </p:txBody>
      </p:sp>
      <p:sp>
        <p:nvSpPr>
          <p:cNvPr id="6" name="Rectangle 5">
            <a:extLst>
              <a:ext uri="{FF2B5EF4-FFF2-40B4-BE49-F238E27FC236}">
                <a16:creationId xmlns:a16="http://schemas.microsoft.com/office/drawing/2014/main" id="{FC8B0823-A484-1542-B291-B49C50CCB66B}"/>
              </a:ext>
            </a:extLst>
          </p:cNvPr>
          <p:cNvSpPr/>
          <p:nvPr/>
        </p:nvSpPr>
        <p:spPr>
          <a:xfrm>
            <a:off x="5982458" y="3792840"/>
            <a:ext cx="1247963" cy="536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UserService</a:t>
            </a:r>
          </a:p>
          <a:p>
            <a:pPr algn="ctr"/>
            <a:r>
              <a:rPr lang="en-VN" i="1"/>
              <a:t>mock</a:t>
            </a:r>
          </a:p>
        </p:txBody>
      </p:sp>
      <p:sp>
        <p:nvSpPr>
          <p:cNvPr id="7" name="Rectangle 6">
            <a:extLst>
              <a:ext uri="{FF2B5EF4-FFF2-40B4-BE49-F238E27FC236}">
                <a16:creationId xmlns:a16="http://schemas.microsoft.com/office/drawing/2014/main" id="{BE702F28-4AA2-7F40-8361-7024DE12EE5D}"/>
              </a:ext>
            </a:extLst>
          </p:cNvPr>
          <p:cNvSpPr/>
          <p:nvPr/>
        </p:nvSpPr>
        <p:spPr>
          <a:xfrm>
            <a:off x="5992047" y="2279942"/>
            <a:ext cx="1220208" cy="49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EmailClient</a:t>
            </a:r>
            <a:br>
              <a:rPr lang="en-VN"/>
            </a:br>
            <a:r>
              <a:rPr lang="en-VN" i="1"/>
              <a:t>mock</a:t>
            </a:r>
          </a:p>
        </p:txBody>
      </p:sp>
      <p:sp>
        <p:nvSpPr>
          <p:cNvPr id="8" name="Rectangle 7">
            <a:extLst>
              <a:ext uri="{FF2B5EF4-FFF2-40B4-BE49-F238E27FC236}">
                <a16:creationId xmlns:a16="http://schemas.microsoft.com/office/drawing/2014/main" id="{527E787C-4CBE-194F-808F-51067C387954}"/>
              </a:ext>
            </a:extLst>
          </p:cNvPr>
          <p:cNvSpPr/>
          <p:nvPr/>
        </p:nvSpPr>
        <p:spPr>
          <a:xfrm>
            <a:off x="1988266" y="4190495"/>
            <a:ext cx="966881" cy="48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FilmRepo</a:t>
            </a:r>
          </a:p>
          <a:p>
            <a:pPr algn="ctr"/>
            <a:r>
              <a:rPr lang="en-VN" sz="1100" i="1"/>
              <a:t>mock</a:t>
            </a:r>
          </a:p>
        </p:txBody>
      </p:sp>
      <p:sp>
        <p:nvSpPr>
          <p:cNvPr id="9" name="Rectangle 8">
            <a:extLst>
              <a:ext uri="{FF2B5EF4-FFF2-40B4-BE49-F238E27FC236}">
                <a16:creationId xmlns:a16="http://schemas.microsoft.com/office/drawing/2014/main" id="{811B6D23-8658-E64C-AF67-A6E6C831043D}"/>
              </a:ext>
            </a:extLst>
          </p:cNvPr>
          <p:cNvSpPr/>
          <p:nvPr/>
        </p:nvSpPr>
        <p:spPr>
          <a:xfrm>
            <a:off x="5986999" y="2995515"/>
            <a:ext cx="1220208" cy="53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SMSClient</a:t>
            </a:r>
            <a:br>
              <a:rPr lang="en-VN"/>
            </a:br>
            <a:r>
              <a:rPr lang="en-VN" i="1"/>
              <a:t>mock</a:t>
            </a:r>
          </a:p>
        </p:txBody>
      </p:sp>
      <p:sp>
        <p:nvSpPr>
          <p:cNvPr id="11" name="Rectangle 10">
            <a:extLst>
              <a:ext uri="{FF2B5EF4-FFF2-40B4-BE49-F238E27FC236}">
                <a16:creationId xmlns:a16="http://schemas.microsoft.com/office/drawing/2014/main" id="{1D7E1F33-C688-C843-AE26-32A0E51C123D}"/>
              </a:ext>
            </a:extLst>
          </p:cNvPr>
          <p:cNvSpPr/>
          <p:nvPr/>
        </p:nvSpPr>
        <p:spPr>
          <a:xfrm>
            <a:off x="3042955" y="4187467"/>
            <a:ext cx="1238375" cy="499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GenereRepo</a:t>
            </a:r>
            <a:br>
              <a:rPr lang="en-VN"/>
            </a:br>
            <a:r>
              <a:rPr lang="en-VN" i="1"/>
              <a:t>mock</a:t>
            </a:r>
          </a:p>
        </p:txBody>
      </p:sp>
      <p:sp>
        <p:nvSpPr>
          <p:cNvPr id="12" name="Rectangle 11">
            <a:extLst>
              <a:ext uri="{FF2B5EF4-FFF2-40B4-BE49-F238E27FC236}">
                <a16:creationId xmlns:a16="http://schemas.microsoft.com/office/drawing/2014/main" id="{DCC8D430-C379-D240-A63A-844839371A4E}"/>
              </a:ext>
            </a:extLst>
          </p:cNvPr>
          <p:cNvSpPr/>
          <p:nvPr/>
        </p:nvSpPr>
        <p:spPr>
          <a:xfrm>
            <a:off x="4364091" y="4194530"/>
            <a:ext cx="1358478" cy="492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ScheduleRepo</a:t>
            </a:r>
            <a:br>
              <a:rPr lang="en-VN"/>
            </a:br>
            <a:r>
              <a:rPr lang="en-VN" i="1"/>
              <a:t>mock</a:t>
            </a:r>
          </a:p>
        </p:txBody>
      </p:sp>
      <p:cxnSp>
        <p:nvCxnSpPr>
          <p:cNvPr id="13" name="Straight Connector 12">
            <a:extLst>
              <a:ext uri="{FF2B5EF4-FFF2-40B4-BE49-F238E27FC236}">
                <a16:creationId xmlns:a16="http://schemas.microsoft.com/office/drawing/2014/main" id="{989D2F6D-D5EA-7949-A310-0B271B4E1F3E}"/>
              </a:ext>
            </a:extLst>
          </p:cNvPr>
          <p:cNvCxnSpPr>
            <a:stCxn id="4" idx="2"/>
            <a:endCxn id="5" idx="0"/>
          </p:cNvCxnSpPr>
          <p:nvPr/>
        </p:nvCxnSpPr>
        <p:spPr>
          <a:xfrm>
            <a:off x="3662143" y="2458584"/>
            <a:ext cx="0" cy="59446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EABBFC-7102-0348-82C9-064780271CD6}"/>
              </a:ext>
            </a:extLst>
          </p:cNvPr>
          <p:cNvCxnSpPr>
            <a:cxnSpLocks/>
            <a:stCxn id="5" idx="2"/>
            <a:endCxn id="8" idx="0"/>
          </p:cNvCxnSpPr>
          <p:nvPr/>
        </p:nvCxnSpPr>
        <p:spPr>
          <a:xfrm flipH="1">
            <a:off x="2471707" y="3470883"/>
            <a:ext cx="1190436" cy="71961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125FBB-CA50-4E4E-81B8-D49A2CAEA015}"/>
              </a:ext>
            </a:extLst>
          </p:cNvPr>
          <p:cNvCxnSpPr>
            <a:cxnSpLocks/>
            <a:stCxn id="5" idx="2"/>
            <a:endCxn id="11" idx="0"/>
          </p:cNvCxnSpPr>
          <p:nvPr/>
        </p:nvCxnSpPr>
        <p:spPr>
          <a:xfrm>
            <a:off x="3662143" y="3470883"/>
            <a:ext cx="0" cy="71658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3BAAE6-BFF3-5443-BE2E-992476F729E1}"/>
              </a:ext>
            </a:extLst>
          </p:cNvPr>
          <p:cNvCxnSpPr>
            <a:cxnSpLocks/>
            <a:stCxn id="5" idx="2"/>
            <a:endCxn id="12" idx="0"/>
          </p:cNvCxnSpPr>
          <p:nvPr/>
        </p:nvCxnSpPr>
        <p:spPr>
          <a:xfrm>
            <a:off x="3662143" y="3470883"/>
            <a:ext cx="1381187" cy="72364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9CC483-2A22-194A-8F27-8BD362F6574B}"/>
              </a:ext>
            </a:extLst>
          </p:cNvPr>
          <p:cNvCxnSpPr>
            <a:cxnSpLocks/>
            <a:stCxn id="5" idx="3"/>
            <a:endCxn id="7" idx="1"/>
          </p:cNvCxnSpPr>
          <p:nvPr/>
        </p:nvCxnSpPr>
        <p:spPr>
          <a:xfrm flipV="1">
            <a:off x="4246006" y="2529738"/>
            <a:ext cx="1746041" cy="7322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CA87F6-BC3E-5041-8F11-C294467A4C6A}"/>
              </a:ext>
            </a:extLst>
          </p:cNvPr>
          <p:cNvCxnSpPr>
            <a:cxnSpLocks/>
            <a:stCxn id="5" idx="3"/>
            <a:endCxn id="9" idx="1"/>
          </p:cNvCxnSpPr>
          <p:nvPr/>
        </p:nvCxnSpPr>
        <p:spPr>
          <a:xfrm>
            <a:off x="4246006" y="3261964"/>
            <a:ext cx="1740993" cy="100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4802F9-CBF3-B642-9E07-CDF2BC12260E}"/>
              </a:ext>
            </a:extLst>
          </p:cNvPr>
          <p:cNvCxnSpPr>
            <a:cxnSpLocks/>
            <a:stCxn id="5" idx="3"/>
            <a:endCxn id="6" idx="1"/>
          </p:cNvCxnSpPr>
          <p:nvPr/>
        </p:nvCxnSpPr>
        <p:spPr>
          <a:xfrm>
            <a:off x="4246006" y="3261964"/>
            <a:ext cx="1736452" cy="79934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61856A-5F0E-8A4F-BE36-DB9D36C012C4}"/>
              </a:ext>
            </a:extLst>
          </p:cNvPr>
          <p:cNvSpPr txBox="1"/>
          <p:nvPr/>
        </p:nvSpPr>
        <p:spPr>
          <a:xfrm>
            <a:off x="314892" y="799344"/>
            <a:ext cx="8623217" cy="1169551"/>
          </a:xfrm>
          <a:prstGeom prst="rect">
            <a:avLst/>
          </a:prstGeom>
          <a:noFill/>
        </p:spPr>
        <p:txBody>
          <a:bodyPr wrap="square" rtlCol="0">
            <a:spAutoFit/>
          </a:bodyPr>
          <a:lstStyle/>
          <a:p>
            <a:r>
              <a:rPr lang="en-VN"/>
              <a:t>Ứng dụng clean code cần phải đảm bảo từng thành phần phải kiểm thử được. Để kiểm thử tự động logic của FilmService, cần đảm bảo các hàm test luôn chạy mà không phụ thuộc vào CSDL hay dịch vụ bên ngoài. Mock là kỹ thuật / thư viện tạo ra đối tượng giả có những phương thức (stubbing methods) luôn chạy đúng khi được gọi.</a:t>
            </a:r>
          </a:p>
          <a:p>
            <a:endParaRPr lang="en-VN"/>
          </a:p>
        </p:txBody>
      </p:sp>
    </p:spTree>
    <p:extLst>
      <p:ext uri="{BB962C8B-B14F-4D97-AF65-F5344CB8AC3E}">
        <p14:creationId xmlns:p14="http://schemas.microsoft.com/office/powerpoint/2010/main" val="47584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i nào nên cho trẻ ngậm ti giả? Những nguyên tắc mẹ cần lưu ý">
            <a:extLst>
              <a:ext uri="{FF2B5EF4-FFF2-40B4-BE49-F238E27FC236}">
                <a16:creationId xmlns:a16="http://schemas.microsoft.com/office/drawing/2014/main" id="{10D4976F-27B5-FE40-82DF-AB3E84E17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11" y="1075872"/>
            <a:ext cx="5026173" cy="3772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874E99-CB71-6F4A-98F2-423BC111D70D}"/>
              </a:ext>
            </a:extLst>
          </p:cNvPr>
          <p:cNvSpPr txBox="1"/>
          <p:nvPr/>
        </p:nvSpPr>
        <p:spPr>
          <a:xfrm>
            <a:off x="3730268" y="478395"/>
            <a:ext cx="2175596" cy="400110"/>
          </a:xfrm>
          <a:prstGeom prst="rect">
            <a:avLst/>
          </a:prstGeom>
          <a:noFill/>
        </p:spPr>
        <p:txBody>
          <a:bodyPr wrap="none" rtlCol="0">
            <a:spAutoFit/>
          </a:bodyPr>
          <a:lstStyle/>
          <a:p>
            <a:r>
              <a:rPr lang="en-VN" sz="2000"/>
              <a:t>Giả mà như thật !</a:t>
            </a:r>
          </a:p>
        </p:txBody>
      </p:sp>
    </p:spTree>
    <p:extLst>
      <p:ext uri="{BB962C8B-B14F-4D97-AF65-F5344CB8AC3E}">
        <p14:creationId xmlns:p14="http://schemas.microsoft.com/office/powerpoint/2010/main" val="402196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CD0AA7-DDE5-784A-8E09-296A1394EE16}"/>
              </a:ext>
            </a:extLst>
          </p:cNvPr>
          <p:cNvSpPr>
            <a:spLocks noGrp="1"/>
          </p:cNvSpPr>
          <p:nvPr>
            <p:ph type="title"/>
          </p:nvPr>
        </p:nvSpPr>
        <p:spPr/>
        <p:txBody>
          <a:bodyPr/>
          <a:lstStyle/>
          <a:p>
            <a:r>
              <a:rPr lang="en-VN"/>
              <a:t>Sử dụng mockito</a:t>
            </a:r>
          </a:p>
        </p:txBody>
      </p:sp>
      <p:sp>
        <p:nvSpPr>
          <p:cNvPr id="5" name="Rectangle 4">
            <a:extLst>
              <a:ext uri="{FF2B5EF4-FFF2-40B4-BE49-F238E27FC236}">
                <a16:creationId xmlns:a16="http://schemas.microsoft.com/office/drawing/2014/main" id="{25BAB2D6-8A48-E64E-A362-4D947C425097}"/>
              </a:ext>
            </a:extLst>
          </p:cNvPr>
          <p:cNvSpPr/>
          <p:nvPr/>
        </p:nvSpPr>
        <p:spPr>
          <a:xfrm>
            <a:off x="1135429" y="1661250"/>
            <a:ext cx="5749819" cy="1754326"/>
          </a:xfrm>
          <a:prstGeom prst="rect">
            <a:avLst/>
          </a:prstGeom>
          <a:solidFill>
            <a:schemeClr val="bg2"/>
          </a:solidFill>
        </p:spPr>
        <p:txBody>
          <a:bodyPr wrap="square">
            <a:spAutoFit/>
          </a:bodyPr>
          <a:lstStyle/>
          <a:p>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dependency</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groupId</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org.mockito</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groupId</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artifactId</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mockito-core</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artifactId</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version</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4.1.0</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version</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  &lt;</a:t>
            </a:r>
            <a:r>
              <a:rPr lang="en-US" sz="1800">
                <a:solidFill>
                  <a:srgbClr val="569CD6"/>
                </a:solidFill>
                <a:latin typeface="Menlo" panose="020B0609030804020204" pitchFamily="49" charset="0"/>
              </a:rPr>
              <a:t>scope</a:t>
            </a:r>
            <a:r>
              <a:rPr lang="en-US" sz="1800">
                <a:solidFill>
                  <a:srgbClr val="808080"/>
                </a:solidFill>
                <a:latin typeface="Menlo" panose="020B0609030804020204" pitchFamily="49" charset="0"/>
              </a:rPr>
              <a:t>&gt;</a:t>
            </a:r>
            <a:r>
              <a:rPr lang="en-US" sz="1800">
                <a:solidFill>
                  <a:srgbClr val="D4D4D4"/>
                </a:solidFill>
                <a:latin typeface="Menlo" panose="020B0609030804020204" pitchFamily="49" charset="0"/>
              </a:rPr>
              <a:t>test</a:t>
            </a:r>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scope</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a:p>
            <a:r>
              <a:rPr lang="en-US" sz="1800">
                <a:solidFill>
                  <a:srgbClr val="808080"/>
                </a:solidFill>
                <a:latin typeface="Menlo" panose="020B0609030804020204" pitchFamily="49" charset="0"/>
              </a:rPr>
              <a:t>&lt;/</a:t>
            </a:r>
            <a:r>
              <a:rPr lang="en-US" sz="1800">
                <a:solidFill>
                  <a:srgbClr val="569CD6"/>
                </a:solidFill>
                <a:latin typeface="Menlo" panose="020B0609030804020204" pitchFamily="49" charset="0"/>
              </a:rPr>
              <a:t>dependency</a:t>
            </a:r>
            <a:r>
              <a:rPr lang="en-US" sz="1800">
                <a:solidFill>
                  <a:srgbClr val="808080"/>
                </a:solidFill>
                <a:latin typeface="Menlo" panose="020B0609030804020204" pitchFamily="49" charset="0"/>
              </a:rPr>
              <a:t>&gt;</a:t>
            </a:r>
            <a:endParaRPr lang="en-US" sz="1800">
              <a:solidFill>
                <a:srgbClr val="D4D4D4"/>
              </a:solidFill>
              <a:latin typeface="Menlo" panose="020B0609030804020204" pitchFamily="49" charset="0"/>
            </a:endParaRPr>
          </a:p>
        </p:txBody>
      </p:sp>
      <p:sp>
        <p:nvSpPr>
          <p:cNvPr id="6" name="Folded Corner 5">
            <a:extLst>
              <a:ext uri="{FF2B5EF4-FFF2-40B4-BE49-F238E27FC236}">
                <a16:creationId xmlns:a16="http://schemas.microsoft.com/office/drawing/2014/main" id="{357460E0-C490-F74E-88BC-4F5047209BE5}"/>
              </a:ext>
            </a:extLst>
          </p:cNvPr>
          <p:cNvSpPr/>
          <p:nvPr/>
        </p:nvSpPr>
        <p:spPr>
          <a:xfrm>
            <a:off x="6279686" y="3106537"/>
            <a:ext cx="865955" cy="103551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pom.xml</a:t>
            </a:r>
          </a:p>
        </p:txBody>
      </p:sp>
    </p:spTree>
    <p:extLst>
      <p:ext uri="{BB962C8B-B14F-4D97-AF65-F5344CB8AC3E}">
        <p14:creationId xmlns:p14="http://schemas.microsoft.com/office/powerpoint/2010/main" val="419724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6776-8124-4A4F-A61C-FC4510790FB5}"/>
              </a:ext>
            </a:extLst>
          </p:cNvPr>
          <p:cNvSpPr>
            <a:spLocks noGrp="1"/>
          </p:cNvSpPr>
          <p:nvPr>
            <p:ph type="title"/>
          </p:nvPr>
        </p:nvSpPr>
        <p:spPr/>
        <p:txBody>
          <a:bodyPr/>
          <a:lstStyle/>
          <a:p>
            <a:r>
              <a:rPr lang="en-VN"/>
              <a:t>Sử dụng khi có và không có @SpringBootTest</a:t>
            </a:r>
          </a:p>
        </p:txBody>
      </p:sp>
      <p:sp>
        <p:nvSpPr>
          <p:cNvPr id="3" name="Text Placeholder 2">
            <a:extLst>
              <a:ext uri="{FF2B5EF4-FFF2-40B4-BE49-F238E27FC236}">
                <a16:creationId xmlns:a16="http://schemas.microsoft.com/office/drawing/2014/main" id="{2E83A3EF-425B-1742-9D44-7350A9D3B326}"/>
              </a:ext>
            </a:extLst>
          </p:cNvPr>
          <p:cNvSpPr>
            <a:spLocks noGrp="1"/>
          </p:cNvSpPr>
          <p:nvPr>
            <p:ph type="body" idx="1"/>
          </p:nvPr>
        </p:nvSpPr>
        <p:spPr/>
        <p:txBody>
          <a:bodyPr/>
          <a:lstStyle/>
          <a:p>
            <a:r>
              <a:rPr lang="en-VN" sz="1600"/>
              <a:t>Nếu testing class đã được đánh dấu bởi </a:t>
            </a:r>
            <a:r>
              <a:rPr lang="en-VN" sz="1600">
                <a:solidFill>
                  <a:srgbClr val="7030A0"/>
                </a:solidFill>
              </a:rPr>
              <a:t>@SpringBootTest </a:t>
            </a:r>
            <a:r>
              <a:rPr lang="en-VN" sz="1600"/>
              <a:t>thì bạn có thể dùng các mock annotation luôn.</a:t>
            </a:r>
          </a:p>
          <a:p>
            <a:r>
              <a:rPr lang="en-VN" sz="1600"/>
              <a:t>Nếu testing class không đánh dấu bởi </a:t>
            </a:r>
            <a:r>
              <a:rPr lang="en-VN" sz="1600">
                <a:solidFill>
                  <a:srgbClr val="7030A0"/>
                </a:solidFill>
              </a:rPr>
              <a:t>@SpringBootTest </a:t>
            </a:r>
            <a:r>
              <a:rPr lang="en-VN" sz="1600"/>
              <a:t>thì bạn cần phải dùng </a:t>
            </a:r>
            <a:r>
              <a:rPr lang="en-US" sz="1600">
                <a:solidFill>
                  <a:srgbClr val="7030A0"/>
                </a:solidFill>
              </a:rPr>
              <a:t>@ExtendWith(MockitoExtension.class)</a:t>
            </a:r>
          </a:p>
          <a:p>
            <a:r>
              <a:rPr lang="en-US" sz="1600">
                <a:solidFill>
                  <a:schemeClr val="bg2"/>
                </a:solidFill>
              </a:rPr>
              <a:t>Khác biệt </a:t>
            </a:r>
            <a:r>
              <a:rPr lang="en-VN" sz="1600">
                <a:solidFill>
                  <a:schemeClr val="bg2"/>
                </a:solidFill>
              </a:rPr>
              <a:t>@SpringBootTest và </a:t>
            </a:r>
            <a:r>
              <a:rPr lang="en-US" sz="1600">
                <a:solidFill>
                  <a:schemeClr val="bg2"/>
                </a:solidFill>
              </a:rPr>
              <a:t>@ExtendWith(MockitoExtension.class) là gì? Xem </a:t>
            </a:r>
            <a:r>
              <a:rPr lang="en-US" sz="1600">
                <a:solidFill>
                  <a:schemeClr val="bg2"/>
                </a:solidFill>
                <a:hlinkClick r:id="rId2"/>
              </a:rPr>
              <a:t>https://stackoverflow.com/questions/61433806/junit-5-with-spring-boot-when-to-use-extendwith-spring-or-mockito</a:t>
            </a:r>
            <a:r>
              <a:rPr lang="en-US" sz="1600">
                <a:solidFill>
                  <a:schemeClr val="bg2"/>
                </a:solidFill>
              </a:rPr>
              <a:t> </a:t>
            </a:r>
          </a:p>
          <a:p>
            <a:pPr lvl="1"/>
            <a:r>
              <a:rPr lang="en-VN" sz="1600">
                <a:solidFill>
                  <a:schemeClr val="bg2"/>
                </a:solidFill>
              </a:rPr>
              <a:t>@SpringBootTest hỗ trợ @MockBean, nạp đối tượng mock vào ApplicationContext</a:t>
            </a:r>
          </a:p>
          <a:p>
            <a:pPr lvl="1"/>
            <a:r>
              <a:rPr lang="en-US" sz="1600">
                <a:solidFill>
                  <a:schemeClr val="bg2"/>
                </a:solidFill>
              </a:rPr>
              <a:t>@ExtendWith(MockitoExtension.class) chỉ hỗ trợ @Mock. Tốc độ thực thi nhanh hơn, nhưng không hỗ trợ @Autowired</a:t>
            </a:r>
          </a:p>
          <a:p>
            <a:endParaRPr lang="en-VN" sz="1600"/>
          </a:p>
        </p:txBody>
      </p:sp>
    </p:spTree>
    <p:extLst>
      <p:ext uri="{BB962C8B-B14F-4D97-AF65-F5344CB8AC3E}">
        <p14:creationId xmlns:p14="http://schemas.microsoft.com/office/powerpoint/2010/main" val="252555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D39DF-4040-C549-979C-5E479AA4596B}"/>
              </a:ext>
            </a:extLst>
          </p:cNvPr>
          <p:cNvSpPr/>
          <p:nvPr/>
        </p:nvSpPr>
        <p:spPr>
          <a:xfrm>
            <a:off x="968901" y="244918"/>
            <a:ext cx="7309143" cy="4500271"/>
          </a:xfrm>
          <a:prstGeom prst="rect">
            <a:avLst/>
          </a:prstGeom>
          <a:solidFill>
            <a:schemeClr val="bg2"/>
          </a:solidFill>
        </p:spPr>
        <p:txBody>
          <a:bodyPr wrap="square">
            <a:spAutoFit/>
          </a:bodyPr>
          <a:lstStyle/>
          <a:p>
            <a:pPr>
              <a:lnSpc>
                <a:spcPct val="120000"/>
              </a:lnSpc>
            </a:pP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ExtendWith</a:t>
            </a:r>
            <a:r>
              <a:rPr lang="en-US" sz="1600">
                <a:solidFill>
                  <a:srgbClr val="D4D4D4"/>
                </a:solidFill>
                <a:latin typeface="Menlo" panose="020B0609030804020204" pitchFamily="49" charset="0"/>
              </a:rPr>
              <a:t>(</a:t>
            </a:r>
            <a:r>
              <a:rPr lang="en-US" sz="1600">
                <a:solidFill>
                  <a:srgbClr val="4EC9B0"/>
                </a:solidFill>
                <a:latin typeface="Menlo" panose="020B0609030804020204" pitchFamily="49" charset="0"/>
              </a:rPr>
              <a:t>MockitoExtension</a:t>
            </a:r>
            <a:r>
              <a:rPr lang="en-US" sz="1600">
                <a:solidFill>
                  <a:srgbClr val="D4D4D4"/>
                </a:solidFill>
                <a:latin typeface="Menlo" panose="020B0609030804020204" pitchFamily="49" charset="0"/>
              </a:rPr>
              <a:t>.</a:t>
            </a:r>
            <a:r>
              <a:rPr lang="en-US" sz="1600">
                <a:solidFill>
                  <a:srgbClr val="C586C0"/>
                </a:solidFill>
                <a:latin typeface="Menlo" panose="020B0609030804020204" pitchFamily="49" charset="0"/>
              </a:rPr>
              <a:t>class</a:t>
            </a:r>
            <a:r>
              <a:rPr lang="en-US" sz="1600">
                <a:solidFill>
                  <a:srgbClr val="D4D4D4"/>
                </a:solidFill>
                <a:latin typeface="Menlo" panose="020B0609030804020204" pitchFamily="49" charset="0"/>
              </a:rPr>
              <a:t>)</a:t>
            </a:r>
          </a:p>
          <a:p>
            <a:pPr>
              <a:lnSpc>
                <a:spcPct val="120000"/>
              </a:lnSpc>
            </a:pPr>
            <a:r>
              <a:rPr lang="en-US" sz="1600">
                <a:solidFill>
                  <a:srgbClr val="6A9955"/>
                </a:solidFill>
                <a:latin typeface="Menlo" panose="020B0609030804020204" pitchFamily="49" charset="0"/>
              </a:rPr>
              <a:t>//@SpringBootTest</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class</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FilmRentTest</a:t>
            </a:r>
            <a:r>
              <a:rPr lang="en-US" sz="1600">
                <a:solidFill>
                  <a:srgbClr val="D4D4D4"/>
                </a:solidFill>
                <a:latin typeface="Menlo" panose="020B0609030804020204" pitchFamily="49" charset="0"/>
              </a:rPr>
              <a:t> {</a:t>
            </a:r>
          </a:p>
          <a:p>
            <a:pPr>
              <a:lnSpc>
                <a:spcPct val="120000"/>
              </a:lnSpc>
            </a:pP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Mock</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FilmRepo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filmRepo</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Mock</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CustomerRepo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customerRepo</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Mock</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EmailService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emailService</a:t>
            </a:r>
            <a:r>
              <a:rPr lang="en-US" sz="1600">
                <a:solidFill>
                  <a:srgbClr val="D4D4D4"/>
                </a:solidFill>
                <a:latin typeface="Menlo" panose="020B0609030804020204" pitchFamily="49" charset="0"/>
              </a:rPr>
              <a:t>;</a:t>
            </a:r>
          </a:p>
          <a:p>
            <a:pPr>
              <a:lnSpc>
                <a:spcPct val="120000"/>
              </a:lnSpc>
            </a:pPr>
            <a:br>
              <a:rPr lang="en-US" sz="1600">
                <a:solidFill>
                  <a:srgbClr val="D4D4D4"/>
                </a:solidFill>
                <a:latin typeface="Menlo" panose="020B0609030804020204" pitchFamily="49" charset="0"/>
              </a:rPr>
            </a:b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InjectMocks</a:t>
            </a:r>
            <a:endParaRPr lang="en-US" sz="1600">
              <a:solidFill>
                <a:srgbClr val="D4D4D4"/>
              </a:solidFill>
              <a:latin typeface="Menlo" panose="020B0609030804020204" pitchFamily="49" charset="0"/>
            </a:endParaRPr>
          </a:p>
          <a:p>
            <a:pPr>
              <a:lnSpc>
                <a:spcPct val="120000"/>
              </a:lnSpc>
            </a:pPr>
            <a:r>
              <a:rPr lang="en-US" sz="1600">
                <a:solidFill>
                  <a:srgbClr val="569CD6"/>
                </a:solidFill>
                <a:latin typeface="Menlo" panose="020B0609030804020204" pitchFamily="49" charset="0"/>
              </a:rPr>
              <a:t>  private</a:t>
            </a:r>
            <a:r>
              <a:rPr lang="en-US" sz="1600">
                <a:solidFill>
                  <a:srgbClr val="D4D4D4"/>
                </a:solidFill>
                <a:latin typeface="Menlo" panose="020B0609030804020204" pitchFamily="49" charset="0"/>
              </a:rPr>
              <a:t> </a:t>
            </a:r>
            <a:r>
              <a:rPr lang="en-US" sz="1600">
                <a:solidFill>
                  <a:srgbClr val="4EC9B0"/>
                </a:solidFill>
                <a:latin typeface="Menlo" panose="020B0609030804020204" pitchFamily="49" charset="0"/>
              </a:rPr>
              <a:t>FilmService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filmService</a:t>
            </a:r>
            <a:r>
              <a:rPr lang="en-US" sz="1600">
                <a:solidFill>
                  <a:srgbClr val="D4D4D4"/>
                </a:solidFill>
                <a:latin typeface="Menlo" panose="020B0609030804020204" pitchFamily="49" charset="0"/>
              </a:rPr>
              <a:t> = </a:t>
            </a:r>
            <a:r>
              <a:rPr lang="en-US" sz="1600">
                <a:solidFill>
                  <a:srgbClr val="C586C0"/>
                </a:solidFill>
                <a:latin typeface="Menlo" panose="020B0609030804020204" pitchFamily="49" charset="0"/>
              </a:rPr>
              <a:t>new</a:t>
            </a:r>
            <a:r>
              <a:rPr lang="en-US" sz="1600">
                <a:solidFill>
                  <a:srgbClr val="D4D4D4"/>
                </a:solidFill>
                <a:latin typeface="Menlo" panose="020B0609030804020204" pitchFamily="49" charset="0"/>
              </a:rPr>
              <a:t> </a:t>
            </a:r>
            <a:r>
              <a:rPr lang="en-US" sz="1600">
                <a:solidFill>
                  <a:srgbClr val="DCDCAA"/>
                </a:solidFill>
                <a:latin typeface="Menlo" panose="020B0609030804020204" pitchFamily="49" charset="0"/>
              </a:rPr>
              <a:t>FilmServiceImpl</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filmRepo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customerRepo</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emailService</a:t>
            </a:r>
            <a:r>
              <a:rPr lang="en-US" sz="1600">
                <a:solidFill>
                  <a:srgbClr val="D4D4D4"/>
                </a:solidFill>
                <a:latin typeface="Menlo" panose="020B0609030804020204" pitchFamily="49" charset="0"/>
              </a:rPr>
              <a:t>);</a:t>
            </a:r>
          </a:p>
        </p:txBody>
      </p:sp>
    </p:spTree>
    <p:extLst>
      <p:ext uri="{BB962C8B-B14F-4D97-AF65-F5344CB8AC3E}">
        <p14:creationId xmlns:p14="http://schemas.microsoft.com/office/powerpoint/2010/main" val="92578188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593</TotalTime>
  <Words>2096</Words>
  <Application>Microsoft Macintosh PowerPoint</Application>
  <PresentationFormat>On-screen Show (16:9)</PresentationFormat>
  <Paragraphs>279</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dejavu serif</vt:lpstr>
      <vt:lpstr>Lato</vt:lpstr>
      <vt:lpstr>Menlo</vt:lpstr>
      <vt:lpstr>Raleway</vt:lpstr>
      <vt:lpstr>RobotoMono Nerd Font</vt:lpstr>
      <vt:lpstr>Verdana</vt:lpstr>
      <vt:lpstr>Streamline</vt:lpstr>
      <vt:lpstr>Mockito</vt:lpstr>
      <vt:lpstr>Câu chuyện thực tế</vt:lpstr>
      <vt:lpstr>Khi tôi mang máy tính để cửa hàng sửa chữa</vt:lpstr>
      <vt:lpstr>Ứng dụng đặt vé xem phim</vt:lpstr>
      <vt:lpstr>Mock: làm giả đối tượng</vt:lpstr>
      <vt:lpstr>PowerPoint Presentation</vt:lpstr>
      <vt:lpstr>Sử dụng mockito</vt:lpstr>
      <vt:lpstr>Sử dụng khi có và không có @SpringBootTest</vt:lpstr>
      <vt:lpstr>PowerPoint Presentation</vt:lpstr>
      <vt:lpstr>@Mock khác gì @MockBean?</vt:lpstr>
      <vt:lpstr>@InjectMocks</vt:lpstr>
      <vt:lpstr>Một ví dụ đơn giản nhất - basicmock</vt:lpstr>
      <vt:lpstr>PowerPoint Presentation</vt:lpstr>
      <vt:lpstr>PowerPoint Presentation</vt:lpstr>
      <vt:lpstr>PowerPoint Presentation</vt:lpstr>
      <vt:lpstr>Cú pháp when … thenReturn</vt:lpstr>
      <vt:lpstr>Còn nhiều biểu thức khác</vt:lpstr>
      <vt:lpstr>Lấy tham số từ vế when</vt:lpstr>
      <vt:lpstr>Nhờ có argument matchers</vt:lpstr>
      <vt:lpstr>Stubbing void method</vt:lpstr>
      <vt:lpstr>doThrow</vt:lpstr>
      <vt:lpstr>PowerPoint Presentation</vt:lpstr>
      <vt:lpstr>Trộn lẫn việc gọi hàm thật và hàm giả lập</vt:lpstr>
      <vt:lpstr>Có nhiều cách giả lập return kết quả</vt:lpstr>
      <vt:lpstr>verify kiểm tra số lần thực thi</vt:lpstr>
      <vt:lpstr>Tổng kết lại mockito làm được gì</vt:lpstr>
      <vt:lpstr>Kiểm thử Controller</vt:lpstr>
      <vt:lpstr>PowerPoint Presentation</vt:lpstr>
      <vt:lpstr>PowerPoint Presentation</vt:lpstr>
      <vt:lpstr>PowerPoint Presentation</vt:lpstr>
      <vt:lpstr>Câu hỏi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Microsoft Office User</dc:creator>
  <cp:lastModifiedBy>Microsoft Office User</cp:lastModifiedBy>
  <cp:revision>84</cp:revision>
  <cp:lastPrinted>2019-08-12T07:52:59Z</cp:lastPrinted>
  <dcterms:created xsi:type="dcterms:W3CDTF">2021-11-29T03:48:25Z</dcterms:created>
  <dcterms:modified xsi:type="dcterms:W3CDTF">2021-11-30T09:07:27Z</dcterms:modified>
</cp:coreProperties>
</file>