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59" r:id="rId1"/>
  </p:sldMasterIdLst>
  <p:notesMasterIdLst>
    <p:notesMasterId r:id="rId18"/>
  </p:notesMasterIdLst>
  <p:sldIdLst>
    <p:sldId id="256" r:id="rId2"/>
    <p:sldId id="257" r:id="rId3"/>
    <p:sldId id="258" r:id="rId4"/>
    <p:sldId id="260" r:id="rId5"/>
    <p:sldId id="266" r:id="rId6"/>
    <p:sldId id="268" r:id="rId7"/>
    <p:sldId id="267" r:id="rId8"/>
    <p:sldId id="261" r:id="rId9"/>
    <p:sldId id="263" r:id="rId10"/>
    <p:sldId id="259" r:id="rId11"/>
    <p:sldId id="265" r:id="rId12"/>
    <p:sldId id="262" r:id="rId13"/>
    <p:sldId id="264"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66"/>
    <p:restoredTop sz="94674"/>
  </p:normalViewPr>
  <p:slideViewPr>
    <p:cSldViewPr snapToGrid="0">
      <p:cViewPr varScale="1">
        <p:scale>
          <a:sx n="169" d="100"/>
          <a:sy n="169" d="100"/>
        </p:scale>
        <p:origin x="110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Font typeface="Verdana"/>
              <a:buNone/>
              <a:defRPr sz="4200">
                <a:solidFill>
                  <a:schemeClr val="dk2"/>
                </a:solidFill>
                <a:latin typeface="Verdana"/>
                <a:ea typeface="Verdana"/>
                <a:cs typeface="Verdana"/>
                <a:sym typeface="Verdana"/>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r>
              <a:rPr lang="en-US"/>
              <a:t>Click to edit Master title style</a:t>
            </a:r>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Font typeface="Verdana"/>
              <a:buNone/>
              <a:defRPr sz="1600">
                <a:latin typeface="Verdana"/>
                <a:ea typeface="Verdana"/>
                <a:cs typeface="Verdana"/>
                <a:sym typeface="Verdana"/>
              </a:defRPr>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r>
              <a:rPr lang="en-US"/>
              <a:t>Click to edit Master subtitle style</a:t>
            </a:r>
            <a:endParaRPr/>
          </a:p>
        </p:txBody>
      </p:sp>
      <p:pic>
        <p:nvPicPr>
          <p:cNvPr id="9" name="Google Shape;88;p13">
            <a:extLst>
              <a:ext uri="{FF2B5EF4-FFF2-40B4-BE49-F238E27FC236}">
                <a16:creationId xmlns:a16="http://schemas.microsoft.com/office/drawing/2014/main" id="{3811FFA8-94A8-3545-8FA8-AEFC1DD0A6FA}"/>
              </a:ext>
            </a:extLst>
          </p:cNvPr>
          <p:cNvPicPr preferRelativeResize="0"/>
          <p:nvPr userDrawn="1"/>
        </p:nvPicPr>
        <p:blipFill>
          <a:blip r:embed="rId2">
            <a:alphaModFix/>
          </a:blip>
          <a:stretch>
            <a:fillRect/>
          </a:stretch>
        </p:blipFill>
        <p:spPr>
          <a:xfrm>
            <a:off x="7987722" y="41560"/>
            <a:ext cx="1097280" cy="40468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r>
              <a:rPr lang="en-US"/>
              <a:t>Click to edit Master title style</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Lef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0BE2371-B43E-B949-A441-25404EB8CD5E}"/>
              </a:ext>
            </a:extLst>
          </p:cNvPr>
          <p:cNvSpPr>
            <a:spLocks noGrp="1"/>
          </p:cNvSpPr>
          <p:nvPr>
            <p:ph type="pic" sz="quarter" idx="11"/>
          </p:nvPr>
        </p:nvSpPr>
        <p:spPr>
          <a:xfrm>
            <a:off x="163961" y="145044"/>
            <a:ext cx="4962986" cy="4679204"/>
          </a:xfrm>
        </p:spPr>
        <p:txBody>
          <a:bodyPr/>
          <a:lstStyle>
            <a:lvl1pPr marL="146050" indent="0">
              <a:buFontTx/>
              <a:buNone/>
              <a:defRPr/>
            </a:lvl1pPr>
          </a:lstStyle>
          <a:p>
            <a:r>
              <a:rPr lang="en-US"/>
              <a:t>Click icon to add picture</a:t>
            </a:r>
          </a:p>
        </p:txBody>
      </p:sp>
      <p:sp>
        <p:nvSpPr>
          <p:cNvPr id="7" name="Text Placeholder 6">
            <a:extLst>
              <a:ext uri="{FF2B5EF4-FFF2-40B4-BE49-F238E27FC236}">
                <a16:creationId xmlns:a16="http://schemas.microsoft.com/office/drawing/2014/main" id="{54987891-ED52-B549-9825-24B03047D767}"/>
              </a:ext>
            </a:extLst>
          </p:cNvPr>
          <p:cNvSpPr>
            <a:spLocks noGrp="1"/>
          </p:cNvSpPr>
          <p:nvPr>
            <p:ph type="body" sz="quarter" idx="12" hasCustomPrompt="1"/>
          </p:nvPr>
        </p:nvSpPr>
        <p:spPr>
          <a:xfrm>
            <a:off x="163961" y="4824248"/>
            <a:ext cx="4962986" cy="258554"/>
          </a:xfrm>
        </p:spPr>
        <p:txBody>
          <a:bodyPr anchor="ctr"/>
          <a:lstStyle>
            <a:lvl1pPr marL="72000" indent="0">
              <a:lnSpc>
                <a:spcPct val="100000"/>
              </a:lnSpc>
              <a:buNone/>
              <a:defRPr sz="900" i="1"/>
            </a:lvl1pPr>
            <a:lvl2pPr marL="615950" indent="0">
              <a:buNone/>
              <a:defRPr/>
            </a:lvl2pPr>
            <a:lvl3pPr marL="1073150" indent="0">
              <a:buNone/>
              <a:defRPr/>
            </a:lvl3pPr>
            <a:lvl4pPr marL="1530350" indent="0">
              <a:buNone/>
              <a:defRPr/>
            </a:lvl4pPr>
            <a:lvl5pPr marL="1987550" indent="0">
              <a:buNone/>
              <a:defRPr/>
            </a:lvl5pPr>
          </a:lstStyle>
          <a:p>
            <a:pPr lvl="0"/>
            <a:r>
              <a:rPr lang="en-US"/>
              <a:t>Type image caption here</a:t>
            </a:r>
          </a:p>
        </p:txBody>
      </p:sp>
      <p:sp>
        <p:nvSpPr>
          <p:cNvPr id="9" name="Content Placeholder 8">
            <a:extLst>
              <a:ext uri="{FF2B5EF4-FFF2-40B4-BE49-F238E27FC236}">
                <a16:creationId xmlns:a16="http://schemas.microsoft.com/office/drawing/2014/main" id="{0C9758D7-06EA-8548-B716-D16B13FB3CF1}"/>
              </a:ext>
            </a:extLst>
          </p:cNvPr>
          <p:cNvSpPr>
            <a:spLocks noGrp="1"/>
          </p:cNvSpPr>
          <p:nvPr>
            <p:ph sz="quarter" idx="13"/>
          </p:nvPr>
        </p:nvSpPr>
        <p:spPr>
          <a:xfrm>
            <a:off x="5241169" y="145043"/>
            <a:ext cx="3795625" cy="49377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1000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Righ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0BE2371-B43E-B949-A441-25404EB8CD5E}"/>
              </a:ext>
            </a:extLst>
          </p:cNvPr>
          <p:cNvSpPr>
            <a:spLocks noGrp="1"/>
          </p:cNvSpPr>
          <p:nvPr>
            <p:ph type="pic" sz="quarter" idx="11"/>
          </p:nvPr>
        </p:nvSpPr>
        <p:spPr>
          <a:xfrm>
            <a:off x="4067503" y="94594"/>
            <a:ext cx="4962986" cy="4679204"/>
          </a:xfrm>
        </p:spPr>
        <p:txBody>
          <a:bodyPr/>
          <a:lstStyle>
            <a:lvl1pPr marL="146050" indent="0">
              <a:buFontTx/>
              <a:buNone/>
              <a:defRPr/>
            </a:lvl1pPr>
          </a:lstStyle>
          <a:p>
            <a:r>
              <a:rPr lang="en-US"/>
              <a:t>Click icon to add picture</a:t>
            </a:r>
          </a:p>
        </p:txBody>
      </p:sp>
      <p:sp>
        <p:nvSpPr>
          <p:cNvPr id="7" name="Text Placeholder 6">
            <a:extLst>
              <a:ext uri="{FF2B5EF4-FFF2-40B4-BE49-F238E27FC236}">
                <a16:creationId xmlns:a16="http://schemas.microsoft.com/office/drawing/2014/main" id="{54987891-ED52-B549-9825-24B03047D767}"/>
              </a:ext>
            </a:extLst>
          </p:cNvPr>
          <p:cNvSpPr>
            <a:spLocks noGrp="1"/>
          </p:cNvSpPr>
          <p:nvPr>
            <p:ph type="body" sz="quarter" idx="12" hasCustomPrompt="1"/>
          </p:nvPr>
        </p:nvSpPr>
        <p:spPr>
          <a:xfrm>
            <a:off x="4067503" y="4799024"/>
            <a:ext cx="4962986" cy="258554"/>
          </a:xfrm>
        </p:spPr>
        <p:txBody>
          <a:bodyPr anchor="ctr"/>
          <a:lstStyle>
            <a:lvl1pPr marL="72000" indent="0">
              <a:lnSpc>
                <a:spcPct val="100000"/>
              </a:lnSpc>
              <a:buNone/>
              <a:defRPr sz="900" i="1"/>
            </a:lvl1pPr>
            <a:lvl2pPr marL="615950" indent="0">
              <a:buNone/>
              <a:defRPr/>
            </a:lvl2pPr>
            <a:lvl3pPr marL="1073150" indent="0">
              <a:buNone/>
              <a:defRPr/>
            </a:lvl3pPr>
            <a:lvl4pPr marL="1530350" indent="0">
              <a:buNone/>
              <a:defRPr/>
            </a:lvl4pPr>
            <a:lvl5pPr marL="1987550" indent="0">
              <a:buNone/>
              <a:defRPr/>
            </a:lvl5pPr>
          </a:lstStyle>
          <a:p>
            <a:pPr lvl="0"/>
            <a:r>
              <a:rPr lang="en-US"/>
              <a:t>Type image caption here</a:t>
            </a:r>
          </a:p>
        </p:txBody>
      </p:sp>
      <p:sp>
        <p:nvSpPr>
          <p:cNvPr id="9" name="Content Placeholder 8">
            <a:extLst>
              <a:ext uri="{FF2B5EF4-FFF2-40B4-BE49-F238E27FC236}">
                <a16:creationId xmlns:a16="http://schemas.microsoft.com/office/drawing/2014/main" id="{0C9758D7-06EA-8548-B716-D16B13FB3CF1}"/>
              </a:ext>
            </a:extLst>
          </p:cNvPr>
          <p:cNvSpPr>
            <a:spLocks noGrp="1"/>
          </p:cNvSpPr>
          <p:nvPr>
            <p:ph sz="quarter" idx="13"/>
          </p:nvPr>
        </p:nvSpPr>
        <p:spPr>
          <a:xfrm>
            <a:off x="101610" y="94594"/>
            <a:ext cx="3858687" cy="49629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6947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reserve="1">
  <p:cSld name="Orange Section">
    <p:bg>
      <p:bgPr>
        <a:solidFill>
          <a:schemeClr val="accent3"/>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Verdana"/>
              <a:buNone/>
              <a:defRPr sz="3600">
                <a:solidFill>
                  <a:schemeClr val="lt1"/>
                </a:solidFill>
                <a:latin typeface="Verdana"/>
                <a:ea typeface="Verdana"/>
                <a:cs typeface="Verdana"/>
                <a:sym typeface="Verdana"/>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r>
              <a:rPr lang="en-US"/>
              <a:t>Click to edit Master title style</a:t>
            </a:r>
            <a:endParaRPr/>
          </a:p>
        </p:txBody>
      </p:sp>
      <p:pic>
        <p:nvPicPr>
          <p:cNvPr id="7" name="Picture 6">
            <a:extLst>
              <a:ext uri="{FF2B5EF4-FFF2-40B4-BE49-F238E27FC236}">
                <a16:creationId xmlns:a16="http://schemas.microsoft.com/office/drawing/2014/main" id="{A7AFBC8E-7897-F947-8EC6-CE38216743FB}"/>
              </a:ext>
            </a:extLst>
          </p:cNvPr>
          <p:cNvPicPr>
            <a:picLocks noChangeAspect="1"/>
          </p:cNvPicPr>
          <p:nvPr userDrawn="1"/>
        </p:nvPicPr>
        <p:blipFill>
          <a:blip r:embed="rId2"/>
          <a:stretch>
            <a:fillRect/>
          </a:stretch>
        </p:blipFill>
        <p:spPr>
          <a:xfrm>
            <a:off x="8569164" y="4590918"/>
            <a:ext cx="515380" cy="502132"/>
          </a:xfrm>
          <a:prstGeom prst="rect">
            <a:avLst/>
          </a:prstGeom>
        </p:spPr>
      </p:pic>
    </p:spTree>
    <p:extLst>
      <p:ext uri="{BB962C8B-B14F-4D97-AF65-F5344CB8AC3E}">
        <p14:creationId xmlns:p14="http://schemas.microsoft.com/office/powerpoint/2010/main" val="615167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reserve="1">
  <p:cSld name="1_Section header">
    <p:bg>
      <p:bgPr>
        <a:solidFill>
          <a:schemeClr val="bg2">
            <a:lumMod val="90000"/>
            <a:lumOff val="10000"/>
          </a:schemeClr>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Verdana"/>
              <a:buNone/>
              <a:defRPr sz="3600">
                <a:solidFill>
                  <a:schemeClr val="lt1"/>
                </a:solidFill>
                <a:latin typeface="Verdana"/>
                <a:ea typeface="Verdana"/>
                <a:cs typeface="Verdana"/>
                <a:sym typeface="Verdana"/>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r>
              <a:rPr lang="en-US"/>
              <a:t>Click to edit Master title style</a:t>
            </a:r>
            <a:endParaRPr/>
          </a:p>
        </p:txBody>
      </p:sp>
      <p:pic>
        <p:nvPicPr>
          <p:cNvPr id="3" name="Picture 2">
            <a:extLst>
              <a:ext uri="{FF2B5EF4-FFF2-40B4-BE49-F238E27FC236}">
                <a16:creationId xmlns:a16="http://schemas.microsoft.com/office/drawing/2014/main" id="{D0D8FDD8-271D-3F4F-A6BA-7E299901C490}"/>
              </a:ext>
            </a:extLst>
          </p:cNvPr>
          <p:cNvPicPr>
            <a:picLocks noChangeAspect="1"/>
          </p:cNvPicPr>
          <p:nvPr userDrawn="1"/>
        </p:nvPicPr>
        <p:blipFill>
          <a:blip r:embed="rId2"/>
          <a:stretch>
            <a:fillRect/>
          </a:stretch>
        </p:blipFill>
        <p:spPr>
          <a:xfrm>
            <a:off x="8569164" y="4590918"/>
            <a:ext cx="515380" cy="502132"/>
          </a:xfrm>
          <a:prstGeom prst="rect">
            <a:avLst/>
          </a:prstGeom>
        </p:spPr>
      </p:pic>
    </p:spTree>
    <p:extLst>
      <p:ext uri="{BB962C8B-B14F-4D97-AF65-F5344CB8AC3E}">
        <p14:creationId xmlns:p14="http://schemas.microsoft.com/office/powerpoint/2010/main" val="442516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23"/>
        <p:cNvGrpSpPr/>
        <p:nvPr/>
      </p:nvGrpSpPr>
      <p:grpSpPr>
        <a:xfrm>
          <a:off x="0" y="0"/>
          <a:ext cx="0" cy="0"/>
          <a:chOff x="0" y="0"/>
          <a:chExt cx="0" cy="0"/>
        </a:xfrm>
      </p:grpSpPr>
      <p:sp>
        <p:nvSpPr>
          <p:cNvPr id="24" name="Google Shape;24;p4"/>
          <p:cNvSpPr/>
          <p:nvPr/>
        </p:nvSpPr>
        <p:spPr>
          <a:xfrm>
            <a:off x="0" y="0"/>
            <a:ext cx="9144000" cy="713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a:spLocks noGrp="1"/>
          </p:cNvSpPr>
          <p:nvPr>
            <p:ph type="title"/>
          </p:nvPr>
        </p:nvSpPr>
        <p:spPr>
          <a:xfrm>
            <a:off x="235200" y="106650"/>
            <a:ext cx="87072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1pPr>
            <a:lvl2pPr lvl="1">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2pPr>
            <a:lvl3pPr lvl="2">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3pPr>
            <a:lvl4pPr lvl="3">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4pPr>
            <a:lvl5pPr lvl="4">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5pPr>
            <a:lvl6pPr lvl="5">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6pPr>
            <a:lvl7pPr lvl="6">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7pPr>
            <a:lvl8pPr lvl="7">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8pPr>
            <a:lvl9pPr lvl="8">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9pPr>
          </a:lstStyle>
          <a:p>
            <a:r>
              <a:rPr lang="en-US"/>
              <a:t>Click to edit Master title style</a:t>
            </a:r>
            <a:endParaRPr/>
          </a:p>
        </p:txBody>
      </p:sp>
      <p:sp>
        <p:nvSpPr>
          <p:cNvPr id="29" name="Google Shape;29;p4"/>
          <p:cNvSpPr txBox="1">
            <a:spLocks noGrp="1"/>
          </p:cNvSpPr>
          <p:nvPr>
            <p:ph type="body" idx="1"/>
          </p:nvPr>
        </p:nvSpPr>
        <p:spPr>
          <a:xfrm>
            <a:off x="130629" y="667657"/>
            <a:ext cx="8824685" cy="4257443"/>
          </a:xfrm>
          <a:prstGeom prst="rect">
            <a:avLst/>
          </a:prstGeom>
        </p:spPr>
        <p:txBody>
          <a:bodyPr spcFirstLastPara="1" wrap="square" lIns="91425" tIns="91425" rIns="91425" bIns="91425" anchor="t" anchorCtr="0">
            <a:noAutofit/>
          </a:bodyPr>
          <a:lstStyle>
            <a:lvl1pPr marL="457200" lvl="0" indent="-342900">
              <a:lnSpc>
                <a:spcPct val="120000"/>
              </a:lnSpc>
              <a:spcBef>
                <a:spcPts val="600"/>
              </a:spcBef>
              <a:spcAft>
                <a:spcPts val="60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Tree>
    <p:extLst>
      <p:ext uri="{BB962C8B-B14F-4D97-AF65-F5344CB8AC3E}">
        <p14:creationId xmlns:p14="http://schemas.microsoft.com/office/powerpoint/2010/main" val="2875975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preserve="1" userDrawn="1">
  <p:cSld name="Compare">
    <p:spTree>
      <p:nvGrpSpPr>
        <p:cNvPr id="1" name="Shape 23"/>
        <p:cNvGrpSpPr/>
        <p:nvPr/>
      </p:nvGrpSpPr>
      <p:grpSpPr>
        <a:xfrm>
          <a:off x="0" y="0"/>
          <a:ext cx="0" cy="0"/>
          <a:chOff x="0" y="0"/>
          <a:chExt cx="0" cy="0"/>
        </a:xfrm>
      </p:grpSpPr>
      <p:sp>
        <p:nvSpPr>
          <p:cNvPr id="24" name="Google Shape;24;p4"/>
          <p:cNvSpPr/>
          <p:nvPr/>
        </p:nvSpPr>
        <p:spPr>
          <a:xfrm>
            <a:off x="133004" y="66502"/>
            <a:ext cx="4156364" cy="646598"/>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cs typeface="Verdana" panose="020B0604030504040204" pitchFamily="34" charset="0"/>
            </a:endParaRPr>
          </a:p>
        </p:txBody>
      </p:sp>
      <p:sp>
        <p:nvSpPr>
          <p:cNvPr id="29" name="Google Shape;29;p4"/>
          <p:cNvSpPr txBox="1">
            <a:spLocks noGrp="1"/>
          </p:cNvSpPr>
          <p:nvPr>
            <p:ph type="body" idx="1"/>
          </p:nvPr>
        </p:nvSpPr>
        <p:spPr>
          <a:xfrm>
            <a:off x="-101600" y="627063"/>
            <a:ext cx="4390968" cy="4385511"/>
          </a:xfrm>
          <a:prstGeom prst="rect">
            <a:avLst/>
          </a:prstGeom>
        </p:spPr>
        <p:txBody>
          <a:bodyPr spcFirstLastPara="1" wrap="square" lIns="91425" tIns="91425" rIns="91425" bIns="91425" anchor="t" anchorCtr="0">
            <a:noAutofit/>
          </a:bodyPr>
          <a:lstStyle>
            <a:lvl1pPr marL="457200" lvl="0" indent="-342900">
              <a:lnSpc>
                <a:spcPct val="120000"/>
              </a:lnSpc>
              <a:spcBef>
                <a:spcPts val="400"/>
              </a:spcBef>
              <a:spcAft>
                <a:spcPts val="40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
        <p:nvSpPr>
          <p:cNvPr id="9" name="Google Shape;29;p4">
            <a:extLst>
              <a:ext uri="{FF2B5EF4-FFF2-40B4-BE49-F238E27FC236}">
                <a16:creationId xmlns:a16="http://schemas.microsoft.com/office/drawing/2014/main" id="{D34BD757-B64C-5341-9F8C-4C7B02691D88}"/>
              </a:ext>
            </a:extLst>
          </p:cNvPr>
          <p:cNvSpPr txBox="1">
            <a:spLocks noGrp="1"/>
          </p:cNvSpPr>
          <p:nvPr>
            <p:ph type="body" idx="10"/>
          </p:nvPr>
        </p:nvSpPr>
        <p:spPr>
          <a:xfrm>
            <a:off x="4296229" y="627063"/>
            <a:ext cx="4689829" cy="4385511"/>
          </a:xfrm>
          <a:prstGeom prst="rect">
            <a:avLst/>
          </a:prstGeom>
        </p:spPr>
        <p:txBody>
          <a:bodyPr spcFirstLastPara="1" wrap="square" lIns="91425" tIns="91425" rIns="91425" bIns="91425" anchor="t" anchorCtr="0">
            <a:noAutofit/>
          </a:bodyPr>
          <a:lstStyle>
            <a:lvl1pPr marL="457200" lvl="0" indent="-342900">
              <a:lnSpc>
                <a:spcPct val="120000"/>
              </a:lnSpc>
              <a:spcBef>
                <a:spcPts val="400"/>
              </a:spcBef>
              <a:spcAft>
                <a:spcPts val="40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
        <p:nvSpPr>
          <p:cNvPr id="10" name="Google Shape;24;p4">
            <a:extLst>
              <a:ext uri="{FF2B5EF4-FFF2-40B4-BE49-F238E27FC236}">
                <a16:creationId xmlns:a16="http://schemas.microsoft.com/office/drawing/2014/main" id="{49AEFE09-D6C4-294D-92E1-61561C66FD7B}"/>
              </a:ext>
            </a:extLst>
          </p:cNvPr>
          <p:cNvSpPr/>
          <p:nvPr userDrawn="1"/>
        </p:nvSpPr>
        <p:spPr>
          <a:xfrm>
            <a:off x="4538749" y="66502"/>
            <a:ext cx="4447309" cy="646598"/>
          </a:xfrm>
          <a:prstGeom prst="rect">
            <a:avLst/>
          </a:prstGeom>
          <a:solidFill>
            <a:srgbClr val="FFC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vi-VN" sz="3200">
              <a:latin typeface="Verdana" panose="020B0604030504040204" pitchFamily="34" charset="0"/>
              <a:ea typeface="Verdana" panose="020B0604030504040204" pitchFamily="34" charset="0"/>
              <a:cs typeface="Verdana" panose="020B0604030504040204" pitchFamily="34" charset="0"/>
            </a:endParaRPr>
          </a:p>
        </p:txBody>
      </p:sp>
      <p:sp>
        <p:nvSpPr>
          <p:cNvPr id="5" name="Text Placeholder 4">
            <a:extLst>
              <a:ext uri="{FF2B5EF4-FFF2-40B4-BE49-F238E27FC236}">
                <a16:creationId xmlns:a16="http://schemas.microsoft.com/office/drawing/2014/main" id="{F381435D-00D5-2E46-A966-68424C76CCC8}"/>
              </a:ext>
            </a:extLst>
          </p:cNvPr>
          <p:cNvSpPr>
            <a:spLocks noGrp="1"/>
          </p:cNvSpPr>
          <p:nvPr>
            <p:ph type="body" sz="quarter" idx="11" hasCustomPrompt="1"/>
          </p:nvPr>
        </p:nvSpPr>
        <p:spPr>
          <a:xfrm>
            <a:off x="210235" y="114030"/>
            <a:ext cx="3981439" cy="551538"/>
          </a:xfrm>
        </p:spPr>
        <p:txBody>
          <a:bodyPr vert="horz" anchor="ctr"/>
          <a:lstStyle>
            <a:lvl1pPr marL="72000" indent="0" algn="l">
              <a:lnSpc>
                <a:spcPct val="100000"/>
              </a:lnSpc>
              <a:buNone/>
              <a:defRPr sz="2600" b="1">
                <a:solidFill>
                  <a:schemeClr val="bg2"/>
                </a:solidFill>
              </a:defRPr>
            </a:lvl1pPr>
            <a:lvl2pPr marL="615950" indent="0">
              <a:buNone/>
              <a:defRPr/>
            </a:lvl2pPr>
          </a:lstStyle>
          <a:p>
            <a:pPr lvl="0"/>
            <a:r>
              <a:rPr lang="en-US"/>
              <a:t>Item A</a:t>
            </a:r>
          </a:p>
        </p:txBody>
      </p:sp>
      <p:sp>
        <p:nvSpPr>
          <p:cNvPr id="11" name="Text Placeholder 4">
            <a:extLst>
              <a:ext uri="{FF2B5EF4-FFF2-40B4-BE49-F238E27FC236}">
                <a16:creationId xmlns:a16="http://schemas.microsoft.com/office/drawing/2014/main" id="{8C80F61F-A519-434C-87D7-9ED7C5A064B8}"/>
              </a:ext>
            </a:extLst>
          </p:cNvPr>
          <p:cNvSpPr>
            <a:spLocks noGrp="1"/>
          </p:cNvSpPr>
          <p:nvPr>
            <p:ph type="body" sz="quarter" idx="12" hasCustomPrompt="1"/>
          </p:nvPr>
        </p:nvSpPr>
        <p:spPr>
          <a:xfrm>
            <a:off x="4651414" y="115327"/>
            <a:ext cx="4249825" cy="551538"/>
          </a:xfrm>
        </p:spPr>
        <p:txBody>
          <a:bodyPr vert="horz" anchor="ctr"/>
          <a:lstStyle>
            <a:lvl1pPr marL="72000" indent="0" algn="l">
              <a:lnSpc>
                <a:spcPct val="100000"/>
              </a:lnSpc>
              <a:buNone/>
              <a:defRPr sz="2600" b="1">
                <a:solidFill>
                  <a:schemeClr val="bg2"/>
                </a:solidFill>
              </a:defRPr>
            </a:lvl1pPr>
            <a:lvl2pPr marL="615950" indent="0">
              <a:buNone/>
              <a:defRPr/>
            </a:lvl2pPr>
          </a:lstStyle>
          <a:p>
            <a:pPr lvl="0"/>
            <a:r>
              <a:rPr lang="en-US"/>
              <a:t>Item B</a:t>
            </a:r>
          </a:p>
        </p:txBody>
      </p:sp>
    </p:spTree>
    <p:extLst>
      <p:ext uri="{BB962C8B-B14F-4D97-AF65-F5344CB8AC3E}">
        <p14:creationId xmlns:p14="http://schemas.microsoft.com/office/powerpoint/2010/main" val="1609961249"/>
      </p:ext>
    </p:extLst>
  </p:cSld>
  <p:clrMapOvr>
    <a:masterClrMapping/>
  </p:clrMapOvr>
  <p:extLst>
    <p:ext uri="{DCECCB84-F9BA-43D5-87BE-67443E8EF086}">
      <p15:sldGuideLst xmlns:p15="http://schemas.microsoft.com/office/powerpoint/2012/main">
        <p15:guide id="1" orient="horz" pos="395"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770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EmptyWhit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CA6B3A-911E-F24D-BB0D-EA968747D6D5}"/>
              </a:ext>
            </a:extLst>
          </p:cNvPr>
          <p:cNvSpPr>
            <a:spLocks noGrp="1"/>
          </p:cNvSpPr>
          <p:nvPr>
            <p:ph sz="quarter" idx="10"/>
          </p:nvPr>
        </p:nvSpPr>
        <p:spPr>
          <a:xfrm>
            <a:off x="179173" y="191530"/>
            <a:ext cx="8748584" cy="47758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2564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mptyBlack">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079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EmptyBlack">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B192DB-C740-4947-A40F-B2CB5B7A4A47}"/>
              </a:ext>
            </a:extLst>
          </p:cNvPr>
          <p:cNvSpPr>
            <a:spLocks noGrp="1"/>
          </p:cNvSpPr>
          <p:nvPr>
            <p:ph sz="quarter" idx="10"/>
          </p:nvPr>
        </p:nvSpPr>
        <p:spPr>
          <a:xfrm>
            <a:off x="192088" y="203200"/>
            <a:ext cx="8729662" cy="4826000"/>
          </a:xfrm>
        </p:spPr>
        <p:txBody>
          <a:bodyPr/>
          <a:lstStyle>
            <a:lvl1pPr>
              <a:lnSpc>
                <a:spcPct val="120000"/>
              </a:lnSpc>
              <a:spcBef>
                <a:spcPts val="600"/>
              </a:spcBef>
              <a:spcAft>
                <a:spcPts val="600"/>
              </a:spcAft>
              <a:defRPr sz="2800">
                <a:solidFill>
                  <a:schemeClr val="bg1"/>
                </a:solidFill>
              </a:defRPr>
            </a:lvl1pPr>
            <a:lvl2pPr>
              <a:lnSpc>
                <a:spcPct val="120000"/>
              </a:lnSpc>
              <a:spcBef>
                <a:spcPts val="600"/>
              </a:spcBef>
              <a:spcAft>
                <a:spcPts val="600"/>
              </a:spcAft>
              <a:defRPr sz="2400">
                <a:solidFill>
                  <a:schemeClr val="bg1"/>
                </a:solidFill>
              </a:defRPr>
            </a:lvl2pPr>
            <a:lvl3pPr>
              <a:lnSpc>
                <a:spcPct val="120000"/>
              </a:lnSpc>
              <a:spcBef>
                <a:spcPts val="600"/>
              </a:spcBef>
              <a:spcAft>
                <a:spcPts val="600"/>
              </a:spcAft>
              <a:defRPr sz="2400">
                <a:solidFill>
                  <a:schemeClr val="bg1"/>
                </a:solidFill>
              </a:defRPr>
            </a:lvl3pPr>
            <a:lvl4pPr>
              <a:lnSpc>
                <a:spcPct val="120000"/>
              </a:lnSpc>
              <a:spcBef>
                <a:spcPts val="600"/>
              </a:spcBef>
              <a:spcAft>
                <a:spcPts val="600"/>
              </a:spcAft>
              <a:defRPr sz="2400">
                <a:solidFill>
                  <a:schemeClr val="bg1"/>
                </a:solidFill>
              </a:defRPr>
            </a:lvl4pPr>
            <a:lvl5pPr>
              <a:lnSpc>
                <a:spcPct val="120000"/>
              </a:lnSpc>
              <a:spcBef>
                <a:spcPts val="600"/>
              </a:spcBef>
              <a:spcAft>
                <a:spcPts val="600"/>
              </a:spcAft>
              <a:defRPr sz="2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9015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Verdana"/>
              <a:buNone/>
              <a:defRPr sz="2800" b="1">
                <a:latin typeface="Verdana"/>
                <a:ea typeface="Verdana"/>
                <a:cs typeface="Verdana"/>
                <a:sym typeface="Verdana"/>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Verdana"/>
              <a:buChar char="●"/>
              <a:defRPr sz="1300">
                <a:solidFill>
                  <a:schemeClr val="accent1"/>
                </a:solidFill>
                <a:latin typeface="Verdana"/>
                <a:ea typeface="Verdana"/>
                <a:cs typeface="Verdana"/>
                <a:sym typeface="Verdana"/>
              </a:defRPr>
            </a:lvl1pPr>
            <a:lvl2pPr marL="914400" lvl="1"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2pPr>
            <a:lvl3pPr marL="1371600" lvl="2"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3pPr>
            <a:lvl4pPr marL="1828800" lvl="3"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4pPr>
            <a:lvl5pPr marL="2286000" lvl="4"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5pPr>
            <a:lvl6pPr marL="2743200" lvl="5"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6pPr>
            <a:lvl7pPr marL="3200400" lvl="6"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7pPr>
            <a:lvl8pPr marL="3657600" lvl="7"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8pPr>
            <a:lvl9pPr marL="4114800" lvl="8" indent="-298450">
              <a:lnSpc>
                <a:spcPct val="115000"/>
              </a:lnSpc>
              <a:spcBef>
                <a:spcPts val="1600"/>
              </a:spcBef>
              <a:spcAft>
                <a:spcPts val="1600"/>
              </a:spcAft>
              <a:buClr>
                <a:schemeClr val="accent1"/>
              </a:buClr>
              <a:buSzPts val="1100"/>
              <a:buFont typeface="Verdana"/>
              <a:buChar char="■"/>
              <a:defRPr sz="1100">
                <a:solidFill>
                  <a:schemeClr val="accent1"/>
                </a:solidFill>
                <a:latin typeface="Verdana"/>
                <a:ea typeface="Verdana"/>
                <a:cs typeface="Verdana"/>
                <a:sym typeface="Verdana"/>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81" r:id="rId2"/>
    <p:sldLayoutId id="2147483687" r:id="rId3"/>
    <p:sldLayoutId id="2147483663" r:id="rId4"/>
    <p:sldLayoutId id="2147483682" r:id="rId5"/>
    <p:sldLayoutId id="2147483683" r:id="rId6"/>
    <p:sldLayoutId id="2147483688" r:id="rId7"/>
    <p:sldLayoutId id="2147483684" r:id="rId8"/>
    <p:sldLayoutId id="2147483689" r:id="rId9"/>
    <p:sldLayoutId id="2147483652"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412350" y="1322450"/>
            <a:ext cx="82143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Reactive Programming</a:t>
            </a:r>
            <a:endParaRPr/>
          </a:p>
        </p:txBody>
      </p:sp>
      <p:sp>
        <p:nvSpPr>
          <p:cNvPr id="87" name="Google Shape;87;p13"/>
          <p:cNvSpPr txBox="1">
            <a:spLocks noGrp="1"/>
          </p:cNvSpPr>
          <p:nvPr>
            <p:ph type="subTitle" idx="1"/>
          </p:nvPr>
        </p:nvSpPr>
        <p:spPr>
          <a:xfrm>
            <a:off x="575125" y="3172900"/>
            <a:ext cx="7842600" cy="1107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br>
              <a:rPr lang="en" sz="1800">
                <a:solidFill>
                  <a:srgbClr val="000000"/>
                </a:solidFill>
              </a:rPr>
            </a:br>
            <a:r>
              <a:rPr lang="en" sz="1800">
                <a:solidFill>
                  <a:srgbClr val="000000"/>
                </a:solidFill>
              </a:rPr>
              <a:t>cuong@techmaster.vn</a:t>
            </a:r>
            <a:endParaRPr sz="1800">
              <a:solidFill>
                <a:srgbClr val="000000"/>
              </a:solidFill>
            </a:endParaRPr>
          </a:p>
        </p:txBody>
      </p:sp>
      <p:pic>
        <p:nvPicPr>
          <p:cNvPr id="88" name="Google Shape;88;p13"/>
          <p:cNvPicPr preferRelativeResize="0"/>
          <p:nvPr/>
        </p:nvPicPr>
        <p:blipFill>
          <a:blip r:embed="rId3">
            <a:alphaModFix/>
          </a:blip>
          <a:stretch>
            <a:fillRect/>
          </a:stretch>
        </p:blipFill>
        <p:spPr>
          <a:xfrm>
            <a:off x="7917543" y="50801"/>
            <a:ext cx="1121908" cy="39188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59271-22FC-0E4C-ACA3-95502C1F0DD2}"/>
              </a:ext>
            </a:extLst>
          </p:cNvPr>
          <p:cNvSpPr>
            <a:spLocks noGrp="1"/>
          </p:cNvSpPr>
          <p:nvPr>
            <p:ph type="title"/>
          </p:nvPr>
        </p:nvSpPr>
        <p:spPr/>
        <p:txBody>
          <a:bodyPr/>
          <a:lstStyle/>
          <a:p>
            <a:r>
              <a:rPr lang="en-VN"/>
              <a:t>Benchmark tốc độ Spring Boot với Quarkus</a:t>
            </a:r>
          </a:p>
        </p:txBody>
      </p:sp>
      <p:pic>
        <p:nvPicPr>
          <p:cNvPr id="4" name="Picture 3">
            <a:extLst>
              <a:ext uri="{FF2B5EF4-FFF2-40B4-BE49-F238E27FC236}">
                <a16:creationId xmlns:a16="http://schemas.microsoft.com/office/drawing/2014/main" id="{F312E940-179F-2645-8CBA-C78FF653C926}"/>
              </a:ext>
            </a:extLst>
          </p:cNvPr>
          <p:cNvPicPr>
            <a:picLocks noChangeAspect="1"/>
          </p:cNvPicPr>
          <p:nvPr/>
        </p:nvPicPr>
        <p:blipFill>
          <a:blip r:embed="rId2"/>
          <a:stretch>
            <a:fillRect/>
          </a:stretch>
        </p:blipFill>
        <p:spPr>
          <a:xfrm>
            <a:off x="0" y="2077121"/>
            <a:ext cx="9144000" cy="1336880"/>
          </a:xfrm>
          <a:prstGeom prst="rect">
            <a:avLst/>
          </a:prstGeom>
        </p:spPr>
      </p:pic>
      <p:sp>
        <p:nvSpPr>
          <p:cNvPr id="5" name="Rectangle 4">
            <a:extLst>
              <a:ext uri="{FF2B5EF4-FFF2-40B4-BE49-F238E27FC236}">
                <a16:creationId xmlns:a16="http://schemas.microsoft.com/office/drawing/2014/main" id="{D001CBBE-084B-1C41-BE5D-71D4034C56D0}"/>
              </a:ext>
            </a:extLst>
          </p:cNvPr>
          <p:cNvSpPr/>
          <p:nvPr/>
        </p:nvSpPr>
        <p:spPr>
          <a:xfrm>
            <a:off x="71791" y="719317"/>
            <a:ext cx="8830383" cy="954107"/>
          </a:xfrm>
          <a:prstGeom prst="rect">
            <a:avLst/>
          </a:prstGeom>
        </p:spPr>
        <p:txBody>
          <a:bodyPr wrap="square">
            <a:spAutoFit/>
          </a:bodyPr>
          <a:lstStyle/>
          <a:p>
            <a:r>
              <a:rPr lang="en-VN"/>
              <a:t>Kết quả đo đạc tốc độ mới nhất 2021-02-08</a:t>
            </a:r>
            <a:br>
              <a:rPr lang="en-VN"/>
            </a:br>
            <a:endParaRPr lang="en-VN"/>
          </a:p>
          <a:p>
            <a:r>
              <a:rPr lang="en-VN"/>
              <a:t>https://www.techempower.com/benchmarks/#section=data-r20&amp;hw=cl&amp;test=composite&amp;l=zik0vz-sf&amp;p=zik0zi-zik0zj-zik0zj-zik0vz-188v&amp;f=zijunz-zik0zj-zik0zj-zik0zj-zik0zj-zik0zj-zik0zj-zik0zj-xan9xb-zik0zj-zik0zj-cn3</a:t>
            </a:r>
          </a:p>
        </p:txBody>
      </p:sp>
      <p:pic>
        <p:nvPicPr>
          <p:cNvPr id="6" name="Picture 5">
            <a:extLst>
              <a:ext uri="{FF2B5EF4-FFF2-40B4-BE49-F238E27FC236}">
                <a16:creationId xmlns:a16="http://schemas.microsoft.com/office/drawing/2014/main" id="{11E78AA0-A17B-EE43-9F26-B08BDD90319B}"/>
              </a:ext>
            </a:extLst>
          </p:cNvPr>
          <p:cNvPicPr>
            <a:picLocks noChangeAspect="1"/>
          </p:cNvPicPr>
          <p:nvPr/>
        </p:nvPicPr>
        <p:blipFill>
          <a:blip r:embed="rId3"/>
          <a:stretch>
            <a:fillRect/>
          </a:stretch>
        </p:blipFill>
        <p:spPr>
          <a:xfrm>
            <a:off x="0" y="3699379"/>
            <a:ext cx="9144000" cy="1444121"/>
          </a:xfrm>
          <a:prstGeom prst="rect">
            <a:avLst/>
          </a:prstGeom>
        </p:spPr>
      </p:pic>
      <p:sp>
        <p:nvSpPr>
          <p:cNvPr id="7" name="TextBox 6">
            <a:extLst>
              <a:ext uri="{FF2B5EF4-FFF2-40B4-BE49-F238E27FC236}">
                <a16:creationId xmlns:a16="http://schemas.microsoft.com/office/drawing/2014/main" id="{536D3991-D61D-184B-8D53-69D0FC130A35}"/>
              </a:ext>
            </a:extLst>
          </p:cNvPr>
          <p:cNvSpPr txBox="1"/>
          <p:nvPr/>
        </p:nvSpPr>
        <p:spPr>
          <a:xfrm>
            <a:off x="98241" y="1738116"/>
            <a:ext cx="6878806" cy="307777"/>
          </a:xfrm>
          <a:prstGeom prst="rect">
            <a:avLst/>
          </a:prstGeom>
          <a:noFill/>
        </p:spPr>
        <p:txBody>
          <a:bodyPr wrap="none" rtlCol="0">
            <a:spAutoFit/>
          </a:bodyPr>
          <a:lstStyle/>
          <a:p>
            <a:r>
              <a:rPr lang="en-VN"/>
              <a:t>So sánh Quarkus với Spring Boot. Quarkus có điểm trung bình gấp 3 lần Spring Boot</a:t>
            </a:r>
          </a:p>
        </p:txBody>
      </p:sp>
      <p:sp>
        <p:nvSpPr>
          <p:cNvPr id="8" name="TextBox 7">
            <a:extLst>
              <a:ext uri="{FF2B5EF4-FFF2-40B4-BE49-F238E27FC236}">
                <a16:creationId xmlns:a16="http://schemas.microsoft.com/office/drawing/2014/main" id="{2B4FD8B1-7CC5-4740-A20B-E1D4FED20FC0}"/>
              </a:ext>
            </a:extLst>
          </p:cNvPr>
          <p:cNvSpPr txBox="1"/>
          <p:nvPr/>
        </p:nvSpPr>
        <p:spPr>
          <a:xfrm>
            <a:off x="0" y="3447263"/>
            <a:ext cx="6178294" cy="307777"/>
          </a:xfrm>
          <a:prstGeom prst="rect">
            <a:avLst/>
          </a:prstGeom>
          <a:noFill/>
        </p:spPr>
        <p:txBody>
          <a:bodyPr wrap="none" rtlCol="0">
            <a:spAutoFit/>
          </a:bodyPr>
          <a:lstStyle/>
          <a:p>
            <a:r>
              <a:rPr lang="en-VN"/>
              <a:t>Quarkus chậm hơn 10% so với framework Golang có tốc độ tốt nhất là Fiber</a:t>
            </a:r>
          </a:p>
        </p:txBody>
      </p:sp>
    </p:spTree>
    <p:extLst>
      <p:ext uri="{BB962C8B-B14F-4D97-AF65-F5344CB8AC3E}">
        <p14:creationId xmlns:p14="http://schemas.microsoft.com/office/powerpoint/2010/main" val="76979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F830-609E-2C45-9173-609FDFD58E9C}"/>
              </a:ext>
            </a:extLst>
          </p:cNvPr>
          <p:cNvSpPr>
            <a:spLocks noGrp="1"/>
          </p:cNvSpPr>
          <p:nvPr>
            <p:ph type="title"/>
          </p:nvPr>
        </p:nvSpPr>
        <p:spPr/>
        <p:txBody>
          <a:bodyPr/>
          <a:lstStyle/>
          <a:p>
            <a:r>
              <a:rPr lang="en-VN" sz="1800"/>
              <a:t>Spring Boot phổ biến ASP.net Core nhưng lại chậm hơn khá nhiều</a:t>
            </a:r>
          </a:p>
        </p:txBody>
      </p:sp>
      <p:pic>
        <p:nvPicPr>
          <p:cNvPr id="4" name="Picture 3">
            <a:extLst>
              <a:ext uri="{FF2B5EF4-FFF2-40B4-BE49-F238E27FC236}">
                <a16:creationId xmlns:a16="http://schemas.microsoft.com/office/drawing/2014/main" id="{2A69EB80-07DA-D644-9437-8B3648A45C6B}"/>
              </a:ext>
            </a:extLst>
          </p:cNvPr>
          <p:cNvPicPr>
            <a:picLocks noChangeAspect="1"/>
          </p:cNvPicPr>
          <p:nvPr/>
        </p:nvPicPr>
        <p:blipFill>
          <a:blip r:embed="rId2"/>
          <a:stretch>
            <a:fillRect/>
          </a:stretch>
        </p:blipFill>
        <p:spPr>
          <a:xfrm>
            <a:off x="0" y="3809467"/>
            <a:ext cx="9144000" cy="1151937"/>
          </a:xfrm>
          <a:prstGeom prst="rect">
            <a:avLst/>
          </a:prstGeom>
        </p:spPr>
      </p:pic>
      <p:pic>
        <p:nvPicPr>
          <p:cNvPr id="5" name="Picture 4">
            <a:extLst>
              <a:ext uri="{FF2B5EF4-FFF2-40B4-BE49-F238E27FC236}">
                <a16:creationId xmlns:a16="http://schemas.microsoft.com/office/drawing/2014/main" id="{B3509E98-89C9-2248-91B3-4B3862854850}"/>
              </a:ext>
            </a:extLst>
          </p:cNvPr>
          <p:cNvPicPr>
            <a:picLocks noChangeAspect="1"/>
          </p:cNvPicPr>
          <p:nvPr/>
        </p:nvPicPr>
        <p:blipFill>
          <a:blip r:embed="rId3"/>
          <a:stretch>
            <a:fillRect/>
          </a:stretch>
        </p:blipFill>
        <p:spPr>
          <a:xfrm>
            <a:off x="1186453" y="707700"/>
            <a:ext cx="6332493" cy="2927229"/>
          </a:xfrm>
          <a:prstGeom prst="rect">
            <a:avLst/>
          </a:prstGeom>
        </p:spPr>
      </p:pic>
    </p:spTree>
    <p:extLst>
      <p:ext uri="{BB962C8B-B14F-4D97-AF65-F5344CB8AC3E}">
        <p14:creationId xmlns:p14="http://schemas.microsoft.com/office/powerpoint/2010/main" val="2908723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86454-AC79-F14C-B6EF-10231A3DA8FC}"/>
              </a:ext>
            </a:extLst>
          </p:cNvPr>
          <p:cNvSpPr>
            <a:spLocks noGrp="1"/>
          </p:cNvSpPr>
          <p:nvPr>
            <p:ph type="title"/>
          </p:nvPr>
        </p:nvSpPr>
        <p:spPr/>
        <p:txBody>
          <a:bodyPr/>
          <a:lstStyle/>
          <a:p>
            <a:r>
              <a:rPr lang="en-VN" sz="2000"/>
              <a:t>Khi chuyển sang Spring Boot Web Flux, được và mất gì?</a:t>
            </a:r>
          </a:p>
        </p:txBody>
      </p:sp>
      <p:sp>
        <p:nvSpPr>
          <p:cNvPr id="3" name="Text Placeholder 2">
            <a:extLst>
              <a:ext uri="{FF2B5EF4-FFF2-40B4-BE49-F238E27FC236}">
                <a16:creationId xmlns:a16="http://schemas.microsoft.com/office/drawing/2014/main" id="{C707A79E-324D-C049-9DBB-FD6C26FD6876}"/>
              </a:ext>
            </a:extLst>
          </p:cNvPr>
          <p:cNvSpPr>
            <a:spLocks noGrp="1"/>
          </p:cNvSpPr>
          <p:nvPr>
            <p:ph type="body" idx="1"/>
          </p:nvPr>
        </p:nvSpPr>
        <p:spPr/>
        <p:txBody>
          <a:bodyPr/>
          <a:lstStyle/>
          <a:p>
            <a:r>
              <a:rPr lang="en-VN"/>
              <a:t>Có thêm WebFlux là thư viện non blocking dựa trên Netty. Học thêm khái niệm Mono – Flux</a:t>
            </a:r>
          </a:p>
          <a:p>
            <a:r>
              <a:rPr lang="en-VN"/>
              <a:t>JPA hay JDBC là thư viện blocking vẫn có thể dùng với Web Flux nhưng sẽ triệt tiêu tác dụng của non-blocking khi thực hiện câu lệnh truy vấn tốn nhiều thời gian</a:t>
            </a:r>
          </a:p>
          <a:p>
            <a:endParaRPr lang="en-VN"/>
          </a:p>
        </p:txBody>
      </p:sp>
    </p:spTree>
    <p:extLst>
      <p:ext uri="{BB962C8B-B14F-4D97-AF65-F5344CB8AC3E}">
        <p14:creationId xmlns:p14="http://schemas.microsoft.com/office/powerpoint/2010/main" val="773447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4">
            <a:extLst>
              <a:ext uri="{FF2B5EF4-FFF2-40B4-BE49-F238E27FC236}">
                <a16:creationId xmlns:a16="http://schemas.microsoft.com/office/drawing/2014/main" id="{683D1447-A3A2-B649-AF98-2E306C7B629B}"/>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4" name="Picture 3">
            <a:extLst>
              <a:ext uri="{FF2B5EF4-FFF2-40B4-BE49-F238E27FC236}">
                <a16:creationId xmlns:a16="http://schemas.microsoft.com/office/drawing/2014/main" id="{356990D5-3A08-634C-8069-73B13D7A939E}"/>
              </a:ext>
            </a:extLst>
          </p:cNvPr>
          <p:cNvPicPr>
            <a:picLocks noChangeAspect="1"/>
          </p:cNvPicPr>
          <p:nvPr/>
        </p:nvPicPr>
        <p:blipFill>
          <a:blip r:embed="rId2"/>
          <a:stretch>
            <a:fillRect/>
          </a:stretch>
        </p:blipFill>
        <p:spPr>
          <a:xfrm>
            <a:off x="1167728" y="0"/>
            <a:ext cx="6808543" cy="5143500"/>
          </a:xfrm>
          <a:prstGeom prst="rect">
            <a:avLst/>
          </a:prstGeom>
        </p:spPr>
      </p:pic>
    </p:spTree>
    <p:extLst>
      <p:ext uri="{BB962C8B-B14F-4D97-AF65-F5344CB8AC3E}">
        <p14:creationId xmlns:p14="http://schemas.microsoft.com/office/powerpoint/2010/main" val="1033145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70874-EE2B-1D41-98A9-D3BE802BB4C5}"/>
              </a:ext>
            </a:extLst>
          </p:cNvPr>
          <p:cNvSpPr>
            <a:spLocks noGrp="1"/>
          </p:cNvSpPr>
          <p:nvPr>
            <p:ph type="title"/>
          </p:nvPr>
        </p:nvSpPr>
        <p:spPr/>
        <p:txBody>
          <a:bodyPr/>
          <a:lstStyle/>
          <a:p>
            <a:r>
              <a:rPr lang="en-VN"/>
              <a:t>Demo Async</a:t>
            </a:r>
          </a:p>
        </p:txBody>
      </p:sp>
    </p:spTree>
    <p:extLst>
      <p:ext uri="{BB962C8B-B14F-4D97-AF65-F5344CB8AC3E}">
        <p14:creationId xmlns:p14="http://schemas.microsoft.com/office/powerpoint/2010/main" val="3487861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92891-65B3-384C-8783-34134FC4B889}"/>
              </a:ext>
            </a:extLst>
          </p:cNvPr>
          <p:cNvSpPr>
            <a:spLocks noGrp="1"/>
          </p:cNvSpPr>
          <p:nvPr>
            <p:ph type="title"/>
          </p:nvPr>
        </p:nvSpPr>
        <p:spPr/>
        <p:txBody>
          <a:bodyPr/>
          <a:lstStyle/>
          <a:p>
            <a:r>
              <a:rPr lang="en-VN"/>
              <a:t>Async khác gì Non Blocking?</a:t>
            </a:r>
          </a:p>
        </p:txBody>
      </p:sp>
      <p:sp>
        <p:nvSpPr>
          <p:cNvPr id="3" name="Text Placeholder 2">
            <a:extLst>
              <a:ext uri="{FF2B5EF4-FFF2-40B4-BE49-F238E27FC236}">
                <a16:creationId xmlns:a16="http://schemas.microsoft.com/office/drawing/2014/main" id="{03F5DC50-3CEE-1D45-B76C-4E38CEBA9909}"/>
              </a:ext>
            </a:extLst>
          </p:cNvPr>
          <p:cNvSpPr>
            <a:spLocks noGrp="1"/>
          </p:cNvSpPr>
          <p:nvPr>
            <p:ph type="body" idx="1"/>
          </p:nvPr>
        </p:nvSpPr>
        <p:spPr/>
        <p:txBody>
          <a:bodyPr/>
          <a:lstStyle/>
          <a:p>
            <a:r>
              <a:rPr lang="en-VN"/>
              <a:t>Async là kỹ thuật lập trình bất đồng bộ, sử dụng các thread khác nhau, mỗi thread xử lý một tác vụ. Chúng ta hiểu mỗi thread cũng như một nhân viên bán hàng</a:t>
            </a:r>
          </a:p>
          <a:p>
            <a:r>
              <a:rPr lang="en-VN"/>
              <a:t>Non blocking không đối lập với Async, và cũng không phải là Async. Non blocking mô tả cách phục vụ yêu cầu không làm chậm lại việc phục vụ các yêu cầu tiếp theo</a:t>
            </a:r>
          </a:p>
          <a:p>
            <a:r>
              <a:rPr lang="en-VN"/>
              <a:t>Non blocking có thể dùng 1 hoặc nhóm nhiều thread</a:t>
            </a:r>
          </a:p>
        </p:txBody>
      </p:sp>
    </p:spTree>
    <p:extLst>
      <p:ext uri="{BB962C8B-B14F-4D97-AF65-F5344CB8AC3E}">
        <p14:creationId xmlns:p14="http://schemas.microsoft.com/office/powerpoint/2010/main" val="611896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38458-087F-3C41-8864-E192A79960C8}"/>
              </a:ext>
            </a:extLst>
          </p:cNvPr>
          <p:cNvSpPr>
            <a:spLocks noGrp="1"/>
          </p:cNvSpPr>
          <p:nvPr>
            <p:ph type="title"/>
          </p:nvPr>
        </p:nvSpPr>
        <p:spPr/>
        <p:txBody>
          <a:bodyPr/>
          <a:lstStyle/>
          <a:p>
            <a:r>
              <a:rPr lang="en-VN"/>
              <a:t>Thí nghiệm</a:t>
            </a:r>
          </a:p>
        </p:txBody>
      </p:sp>
      <p:sp>
        <p:nvSpPr>
          <p:cNvPr id="4" name="Rectangle 3">
            <a:extLst>
              <a:ext uri="{FF2B5EF4-FFF2-40B4-BE49-F238E27FC236}">
                <a16:creationId xmlns:a16="http://schemas.microsoft.com/office/drawing/2014/main" id="{F04483D7-6F79-AD45-86A8-EA77349817BA}"/>
              </a:ext>
            </a:extLst>
          </p:cNvPr>
          <p:cNvSpPr/>
          <p:nvPr/>
        </p:nvSpPr>
        <p:spPr>
          <a:xfrm>
            <a:off x="612118" y="1239353"/>
            <a:ext cx="2070625" cy="77081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BookClient</a:t>
            </a:r>
            <a:br>
              <a:rPr lang="en-VN"/>
            </a:br>
            <a:r>
              <a:rPr lang="en-VN"/>
              <a:t>dùng RestTemplate</a:t>
            </a:r>
          </a:p>
        </p:txBody>
      </p:sp>
      <p:sp>
        <p:nvSpPr>
          <p:cNvPr id="5" name="Rectangle 4">
            <a:extLst>
              <a:ext uri="{FF2B5EF4-FFF2-40B4-BE49-F238E27FC236}">
                <a16:creationId xmlns:a16="http://schemas.microsoft.com/office/drawing/2014/main" id="{F1A9F4EC-4B7A-0A48-B739-A72BF196C79E}"/>
              </a:ext>
            </a:extLst>
          </p:cNvPr>
          <p:cNvSpPr/>
          <p:nvPr/>
        </p:nvSpPr>
        <p:spPr>
          <a:xfrm>
            <a:off x="643607" y="3273451"/>
            <a:ext cx="2031580" cy="76955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BookClientNetty</a:t>
            </a:r>
            <a:br>
              <a:rPr lang="en-VN"/>
            </a:br>
            <a:r>
              <a:rPr lang="en-VN"/>
              <a:t>dùng WebClient Netty</a:t>
            </a:r>
          </a:p>
        </p:txBody>
      </p:sp>
      <p:sp>
        <p:nvSpPr>
          <p:cNvPr id="6" name="TextBox 5">
            <a:extLst>
              <a:ext uri="{FF2B5EF4-FFF2-40B4-BE49-F238E27FC236}">
                <a16:creationId xmlns:a16="http://schemas.microsoft.com/office/drawing/2014/main" id="{4A0BC2EB-2A75-A64C-B44A-DEA3AC989323}"/>
              </a:ext>
            </a:extLst>
          </p:cNvPr>
          <p:cNvSpPr txBox="1"/>
          <p:nvPr/>
        </p:nvSpPr>
        <p:spPr>
          <a:xfrm>
            <a:off x="536549" y="2032841"/>
            <a:ext cx="2273379" cy="523220"/>
          </a:xfrm>
          <a:prstGeom prst="rect">
            <a:avLst/>
          </a:prstGeom>
          <a:noFill/>
        </p:spPr>
        <p:txBody>
          <a:bodyPr wrap="none" rtlCol="0">
            <a:spAutoFit/>
          </a:bodyPr>
          <a:lstStyle/>
          <a:p>
            <a:r>
              <a:rPr lang="en-US"/>
              <a:t>B</a:t>
            </a:r>
            <a:r>
              <a:rPr lang="en-VN"/>
              <a:t>locking</a:t>
            </a:r>
            <a:br>
              <a:rPr lang="en-VN"/>
            </a:br>
            <a:r>
              <a:rPr lang="en-VN"/>
              <a:t>http://locahost:8080/books</a:t>
            </a:r>
          </a:p>
        </p:txBody>
      </p:sp>
      <p:sp>
        <p:nvSpPr>
          <p:cNvPr id="7" name="TextBox 6">
            <a:extLst>
              <a:ext uri="{FF2B5EF4-FFF2-40B4-BE49-F238E27FC236}">
                <a16:creationId xmlns:a16="http://schemas.microsoft.com/office/drawing/2014/main" id="{A479517A-4A0B-DC49-A657-3E3B208029BE}"/>
              </a:ext>
            </a:extLst>
          </p:cNvPr>
          <p:cNvSpPr txBox="1"/>
          <p:nvPr/>
        </p:nvSpPr>
        <p:spPr>
          <a:xfrm>
            <a:off x="545365" y="4112282"/>
            <a:ext cx="2313454" cy="523220"/>
          </a:xfrm>
          <a:prstGeom prst="rect">
            <a:avLst/>
          </a:prstGeom>
          <a:noFill/>
        </p:spPr>
        <p:txBody>
          <a:bodyPr wrap="none" rtlCol="0">
            <a:spAutoFit/>
          </a:bodyPr>
          <a:lstStyle/>
          <a:p>
            <a:r>
              <a:rPr lang="en-VN"/>
              <a:t>Non-blocking</a:t>
            </a:r>
          </a:p>
          <a:p>
            <a:r>
              <a:rPr lang="en-VN"/>
              <a:t>http://localhost:8080/books</a:t>
            </a:r>
          </a:p>
        </p:txBody>
      </p:sp>
      <p:sp>
        <p:nvSpPr>
          <p:cNvPr id="8" name="Rectangle 7">
            <a:extLst>
              <a:ext uri="{FF2B5EF4-FFF2-40B4-BE49-F238E27FC236}">
                <a16:creationId xmlns:a16="http://schemas.microsoft.com/office/drawing/2014/main" id="{9BB842E0-5A4C-464A-9C4E-33DCC4DC38CD}"/>
              </a:ext>
            </a:extLst>
          </p:cNvPr>
          <p:cNvSpPr/>
          <p:nvPr/>
        </p:nvSpPr>
        <p:spPr>
          <a:xfrm>
            <a:off x="5570786" y="1217941"/>
            <a:ext cx="2070625" cy="77081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BookStore</a:t>
            </a:r>
            <a:br>
              <a:rPr lang="en-VN"/>
            </a:br>
            <a:r>
              <a:rPr lang="en-VN"/>
              <a:t>dùng TomCat</a:t>
            </a:r>
          </a:p>
        </p:txBody>
      </p:sp>
      <p:sp>
        <p:nvSpPr>
          <p:cNvPr id="9" name="TextBox 8">
            <a:extLst>
              <a:ext uri="{FF2B5EF4-FFF2-40B4-BE49-F238E27FC236}">
                <a16:creationId xmlns:a16="http://schemas.microsoft.com/office/drawing/2014/main" id="{3AA6B52E-79AA-DE4C-BA52-43CAA4D56352}"/>
              </a:ext>
            </a:extLst>
          </p:cNvPr>
          <p:cNvSpPr txBox="1"/>
          <p:nvPr/>
        </p:nvSpPr>
        <p:spPr>
          <a:xfrm>
            <a:off x="5472545" y="2034100"/>
            <a:ext cx="3078087" cy="523220"/>
          </a:xfrm>
          <a:prstGeom prst="rect">
            <a:avLst/>
          </a:prstGeom>
          <a:noFill/>
        </p:spPr>
        <p:txBody>
          <a:bodyPr wrap="none" rtlCol="0">
            <a:spAutoFit/>
          </a:bodyPr>
          <a:lstStyle/>
          <a:p>
            <a:r>
              <a:rPr lang="en-US"/>
              <a:t>B</a:t>
            </a:r>
            <a:r>
              <a:rPr lang="en-VN"/>
              <a:t>locking</a:t>
            </a:r>
            <a:br>
              <a:rPr lang="en-VN"/>
            </a:br>
            <a:r>
              <a:rPr lang="en-VN"/>
              <a:t>http://locahost:9000/api/randombook</a:t>
            </a:r>
          </a:p>
        </p:txBody>
      </p:sp>
      <p:sp>
        <p:nvSpPr>
          <p:cNvPr id="10" name="Rectangle 9">
            <a:extLst>
              <a:ext uri="{FF2B5EF4-FFF2-40B4-BE49-F238E27FC236}">
                <a16:creationId xmlns:a16="http://schemas.microsoft.com/office/drawing/2014/main" id="{F96E4905-D333-EE41-961A-6124DCAE6064}"/>
              </a:ext>
            </a:extLst>
          </p:cNvPr>
          <p:cNvSpPr/>
          <p:nvPr/>
        </p:nvSpPr>
        <p:spPr>
          <a:xfrm>
            <a:off x="5549375" y="3236926"/>
            <a:ext cx="2070625" cy="77081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BookStoreNetty</a:t>
            </a:r>
            <a:br>
              <a:rPr lang="en-VN"/>
            </a:br>
            <a:r>
              <a:rPr lang="en-VN"/>
              <a:t>dùng Netty</a:t>
            </a:r>
          </a:p>
        </p:txBody>
      </p:sp>
      <p:sp>
        <p:nvSpPr>
          <p:cNvPr id="11" name="TextBox 10">
            <a:extLst>
              <a:ext uri="{FF2B5EF4-FFF2-40B4-BE49-F238E27FC236}">
                <a16:creationId xmlns:a16="http://schemas.microsoft.com/office/drawing/2014/main" id="{4C8CC490-C20F-A54B-A83F-2060511E612B}"/>
              </a:ext>
            </a:extLst>
          </p:cNvPr>
          <p:cNvSpPr txBox="1"/>
          <p:nvPr/>
        </p:nvSpPr>
        <p:spPr>
          <a:xfrm>
            <a:off x="5458691" y="4068200"/>
            <a:ext cx="3078087" cy="523220"/>
          </a:xfrm>
          <a:prstGeom prst="rect">
            <a:avLst/>
          </a:prstGeom>
          <a:noFill/>
        </p:spPr>
        <p:txBody>
          <a:bodyPr wrap="none" rtlCol="0">
            <a:spAutoFit/>
          </a:bodyPr>
          <a:lstStyle/>
          <a:p>
            <a:r>
              <a:rPr lang="en-US"/>
              <a:t>NonB</a:t>
            </a:r>
            <a:r>
              <a:rPr lang="en-VN"/>
              <a:t>locking</a:t>
            </a:r>
            <a:br>
              <a:rPr lang="en-VN"/>
            </a:br>
            <a:r>
              <a:rPr lang="en-VN"/>
              <a:t>http://locahost:9000/api/randombook</a:t>
            </a:r>
          </a:p>
        </p:txBody>
      </p:sp>
      <p:cxnSp>
        <p:nvCxnSpPr>
          <p:cNvPr id="13" name="Straight Arrow Connector 12">
            <a:extLst>
              <a:ext uri="{FF2B5EF4-FFF2-40B4-BE49-F238E27FC236}">
                <a16:creationId xmlns:a16="http://schemas.microsoft.com/office/drawing/2014/main" id="{9CC2EEA7-3661-3143-A92C-044BF87F509A}"/>
              </a:ext>
            </a:extLst>
          </p:cNvPr>
          <p:cNvCxnSpPr>
            <a:cxnSpLocks/>
            <a:stCxn id="4" idx="3"/>
            <a:endCxn id="10" idx="1"/>
          </p:cNvCxnSpPr>
          <p:nvPr/>
        </p:nvCxnSpPr>
        <p:spPr>
          <a:xfrm>
            <a:off x="2682743" y="1624761"/>
            <a:ext cx="2866632" cy="1997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CB32C94-2EB1-DE46-A1A5-A3D4BDC82E62}"/>
              </a:ext>
            </a:extLst>
          </p:cNvPr>
          <p:cNvCxnSpPr>
            <a:stCxn id="5" idx="3"/>
            <a:endCxn id="8" idx="1"/>
          </p:cNvCxnSpPr>
          <p:nvPr/>
        </p:nvCxnSpPr>
        <p:spPr>
          <a:xfrm flipV="1">
            <a:off x="2675187" y="1603349"/>
            <a:ext cx="2895599" cy="2054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4C547B5-4FD8-2345-8589-E9C31A29AA2D}"/>
              </a:ext>
            </a:extLst>
          </p:cNvPr>
          <p:cNvCxnSpPr>
            <a:cxnSpLocks/>
            <a:stCxn id="4" idx="3"/>
            <a:endCxn id="8" idx="1"/>
          </p:cNvCxnSpPr>
          <p:nvPr/>
        </p:nvCxnSpPr>
        <p:spPr>
          <a:xfrm flipV="1">
            <a:off x="2682743" y="1603349"/>
            <a:ext cx="2888043" cy="21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D8ABF69-0791-5B41-9EB8-63D4D81E6416}"/>
              </a:ext>
            </a:extLst>
          </p:cNvPr>
          <p:cNvCxnSpPr>
            <a:stCxn id="5" idx="3"/>
            <a:endCxn id="10" idx="1"/>
          </p:cNvCxnSpPr>
          <p:nvPr/>
        </p:nvCxnSpPr>
        <p:spPr>
          <a:xfrm flipV="1">
            <a:off x="2675187" y="3622334"/>
            <a:ext cx="2874188" cy="35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6867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tomers People Queue At Cash Desk With Cashier In Supermarket. Shopping  Vector Concept. People Queue In Store Market Illustration Royalty Free  Cliparts, Vectors, And Stock Illustration. Image 88692111.">
            <a:extLst>
              <a:ext uri="{FF2B5EF4-FFF2-40B4-BE49-F238E27FC236}">
                <a16:creationId xmlns:a16="http://schemas.microsoft.com/office/drawing/2014/main" id="{E4033219-9082-5544-BAC6-BC0D610649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38" t="17201" r="3046" b="15686"/>
          <a:stretch/>
        </p:blipFill>
        <p:spPr bwMode="auto">
          <a:xfrm>
            <a:off x="4813825" y="3344929"/>
            <a:ext cx="4239491" cy="179857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C335712-E35A-3347-A4BD-DD5B4732D4EA}"/>
              </a:ext>
            </a:extLst>
          </p:cNvPr>
          <p:cNvSpPr>
            <a:spLocks noGrp="1"/>
          </p:cNvSpPr>
          <p:nvPr>
            <p:ph type="title"/>
          </p:nvPr>
        </p:nvSpPr>
        <p:spPr/>
        <p:txBody>
          <a:bodyPr/>
          <a:lstStyle/>
          <a:p>
            <a:r>
              <a:rPr lang="en-VN"/>
              <a:t>Blocking Shop</a:t>
            </a:r>
          </a:p>
        </p:txBody>
      </p:sp>
      <p:sp>
        <p:nvSpPr>
          <p:cNvPr id="3" name="Text Placeholder 2">
            <a:extLst>
              <a:ext uri="{FF2B5EF4-FFF2-40B4-BE49-F238E27FC236}">
                <a16:creationId xmlns:a16="http://schemas.microsoft.com/office/drawing/2014/main" id="{6816EF74-931C-3C41-BA03-25F657C9E138}"/>
              </a:ext>
            </a:extLst>
          </p:cNvPr>
          <p:cNvSpPr>
            <a:spLocks noGrp="1"/>
          </p:cNvSpPr>
          <p:nvPr>
            <p:ph type="body" idx="1"/>
          </p:nvPr>
        </p:nvSpPr>
        <p:spPr/>
        <p:txBody>
          <a:bodyPr/>
          <a:lstStyle/>
          <a:p>
            <a:pPr marL="114300" indent="0">
              <a:buNone/>
            </a:pPr>
            <a:r>
              <a:rPr lang="en-VN"/>
              <a:t>Ở một cửa hàng siêu VIP, từ lúc khách hàng bước chân vào cửa hàng cho đến lúc thanh toán, mang hàng về, sẽ có riêng một nhân viên bán hàng phục vụ. </a:t>
            </a:r>
          </a:p>
          <a:p>
            <a:pPr marL="114300" indent="0">
              <a:buNone/>
            </a:pPr>
            <a:r>
              <a:rPr lang="en-VN"/>
              <a:t>Nếu khách hàng yêu cầu một mặt hàng không có trong kho, nhân viên bán hàng sẽ phải đặt hàng, chờ người mang đến và chỉ đóng gói khi có đủ hết các mặt hàng khách yêu cầu.</a:t>
            </a:r>
          </a:p>
          <a:p>
            <a:pPr marL="114300" indent="0">
              <a:buNone/>
            </a:pPr>
            <a:r>
              <a:rPr lang="en-VN"/>
              <a:t>Cửa hàng này thường xuyên bị quá tải, và khách hàng</a:t>
            </a:r>
            <a:br>
              <a:rPr lang="en-VN"/>
            </a:br>
            <a:r>
              <a:rPr lang="en-VN"/>
              <a:t>phải chờ đợi rất lâu. Để phục vụ</a:t>
            </a:r>
            <a:br>
              <a:rPr lang="en-VN"/>
            </a:br>
            <a:r>
              <a:rPr lang="en-VN"/>
              <a:t>được nhiều khách, thì phải thuê nhiều</a:t>
            </a:r>
            <a:br>
              <a:rPr lang="en-VN"/>
            </a:br>
            <a:r>
              <a:rPr lang="en-VN"/>
              <a:t>nhân viên bán hàng. Khi không có khách</a:t>
            </a:r>
            <a:br>
              <a:rPr lang="en-VN"/>
            </a:br>
            <a:r>
              <a:rPr lang="en-VN"/>
              <a:t>họ lại ngồi rỗi việc</a:t>
            </a:r>
          </a:p>
        </p:txBody>
      </p:sp>
    </p:spTree>
    <p:extLst>
      <p:ext uri="{BB962C8B-B14F-4D97-AF65-F5344CB8AC3E}">
        <p14:creationId xmlns:p14="http://schemas.microsoft.com/office/powerpoint/2010/main" val="3906392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ECF98-B73E-4F40-8FEB-3060BFA51A21}"/>
              </a:ext>
            </a:extLst>
          </p:cNvPr>
          <p:cNvSpPr>
            <a:spLocks noGrp="1"/>
          </p:cNvSpPr>
          <p:nvPr>
            <p:ph type="title"/>
          </p:nvPr>
        </p:nvSpPr>
        <p:spPr/>
        <p:txBody>
          <a:bodyPr/>
          <a:lstStyle/>
          <a:p>
            <a:r>
              <a:rPr lang="en-VN"/>
              <a:t>Non Blocking System</a:t>
            </a:r>
          </a:p>
        </p:txBody>
      </p:sp>
      <p:sp>
        <p:nvSpPr>
          <p:cNvPr id="3" name="Text Placeholder 2">
            <a:extLst>
              <a:ext uri="{FF2B5EF4-FFF2-40B4-BE49-F238E27FC236}">
                <a16:creationId xmlns:a16="http://schemas.microsoft.com/office/drawing/2014/main" id="{7B7C3DB1-A369-964F-A59C-64DE549CE616}"/>
              </a:ext>
            </a:extLst>
          </p:cNvPr>
          <p:cNvSpPr>
            <a:spLocks noGrp="1"/>
          </p:cNvSpPr>
          <p:nvPr>
            <p:ph type="body" idx="1"/>
          </p:nvPr>
        </p:nvSpPr>
        <p:spPr/>
        <p:txBody>
          <a:bodyPr/>
          <a:lstStyle/>
          <a:p>
            <a:pPr marL="114300" indent="0">
              <a:buNone/>
            </a:pPr>
            <a:r>
              <a:rPr lang="en-VN" sz="1600"/>
              <a:t>Để phục vụ được nhiều khách hàng hơn, khách hàng nhận được luôn món hàng mình yêu cầu, số lượng nhân viên bán hàng ít hơn, mô hình non-blocking shop ra đời. Nếu bạn đã từng đi ăn KFC hay Mc Donald, bạn sẽ phải xếp hàng đợi. Khi đến lượt bạn đặt món và thanh toán tiền luôn. Nhân viên thu ngân in ra một hoá đơn có mã. Khi nào đồ án hoàn thành họ sẽ gọi khách hàng theo mã hoá đơn đến nhận.</a:t>
            </a:r>
          </a:p>
          <a:p>
            <a:pPr marL="114300" indent="0">
              <a:buNone/>
            </a:pPr>
            <a:r>
              <a:rPr lang="en-VN" sz="1600"/>
              <a:t>Hệ thống đặt chỗ ở bệnh viện hay ngân hàng phát phiếu cho người xếp hàng, khi nào đến lượt thì thông báo trên bảng điện tử, loa, hoặc nhắn tin.</a:t>
            </a:r>
          </a:p>
          <a:p>
            <a:pPr marL="114300" indent="0">
              <a:buNone/>
            </a:pPr>
            <a:r>
              <a:rPr lang="en-VN" sz="1600"/>
              <a:t>Hệ thống non-blocking có chung một đặc điểm là mỗi request từ bắt đầu đến khi kết thúc, không ngăn cản các request khác. Nhân sự phục vụ không cần tăng nhưng xử lý được số lượng khách hàng (request) cao hơn. Trải nghiệm khách hàng tốt hơn: không phải đợi chờ lâu.</a:t>
            </a:r>
          </a:p>
        </p:txBody>
      </p:sp>
    </p:spTree>
    <p:extLst>
      <p:ext uri="{BB962C8B-B14F-4D97-AF65-F5344CB8AC3E}">
        <p14:creationId xmlns:p14="http://schemas.microsoft.com/office/powerpoint/2010/main" val="2996102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D9AF4-8F2D-F94B-8185-9320DE10128E}"/>
              </a:ext>
            </a:extLst>
          </p:cNvPr>
          <p:cNvSpPr>
            <a:spLocks noGrp="1"/>
          </p:cNvSpPr>
          <p:nvPr>
            <p:ph type="title"/>
          </p:nvPr>
        </p:nvSpPr>
        <p:spPr/>
        <p:txBody>
          <a:bodyPr/>
          <a:lstStyle/>
          <a:p>
            <a:r>
              <a:rPr lang="en-VN" sz="2400"/>
              <a:t>Blocking System tệ nhưng tại sao nó phổ biến?</a:t>
            </a:r>
          </a:p>
        </p:txBody>
      </p:sp>
      <p:sp>
        <p:nvSpPr>
          <p:cNvPr id="3" name="Text Placeholder 2">
            <a:extLst>
              <a:ext uri="{FF2B5EF4-FFF2-40B4-BE49-F238E27FC236}">
                <a16:creationId xmlns:a16="http://schemas.microsoft.com/office/drawing/2014/main" id="{94E4DE8A-39CE-4D46-8C30-7E6CC9BF4EF1}"/>
              </a:ext>
            </a:extLst>
          </p:cNvPr>
          <p:cNvSpPr>
            <a:spLocks noGrp="1"/>
          </p:cNvSpPr>
          <p:nvPr>
            <p:ph type="body" idx="1"/>
          </p:nvPr>
        </p:nvSpPr>
        <p:spPr/>
        <p:txBody>
          <a:bodyPr/>
          <a:lstStyle/>
          <a:p>
            <a:r>
              <a:rPr lang="en-VN"/>
              <a:t>Nó nguyên thuỷ - đơn giản, không cần lắp đặt hệ thống đặt lịch, thông báo đến lượt. Mỗi yêu cầu sẽ được xử lý tuần tự từ đầu đến cuối. Chưa xong thì chờ cho đến khi kết quả trả về.</a:t>
            </a:r>
          </a:p>
          <a:p>
            <a:r>
              <a:rPr lang="en-VN"/>
              <a:t>Với lập trình người ta gọi là cách lập trình tuần tự, kiểu ra lệnh: sequential – imperative. Từ ngày đầu lập trình, mọi lập trình sẽ học cách lập trình này trước tiên.</a:t>
            </a:r>
          </a:p>
          <a:p>
            <a:r>
              <a:rPr lang="en-VN"/>
              <a:t>Chỉ khi nào hệ thống quá tải người ta mới nghĩ đến giải pháp thay thế blocking system </a:t>
            </a:r>
          </a:p>
        </p:txBody>
      </p:sp>
    </p:spTree>
    <p:extLst>
      <p:ext uri="{BB962C8B-B14F-4D97-AF65-F5344CB8AC3E}">
        <p14:creationId xmlns:p14="http://schemas.microsoft.com/office/powerpoint/2010/main" val="3083713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EA7E7-7098-1847-AF71-ECE070C93776}"/>
              </a:ext>
            </a:extLst>
          </p:cNvPr>
          <p:cNvSpPr>
            <a:spLocks noGrp="1"/>
          </p:cNvSpPr>
          <p:nvPr>
            <p:ph type="title"/>
          </p:nvPr>
        </p:nvSpPr>
        <p:spPr/>
        <p:txBody>
          <a:bodyPr/>
          <a:lstStyle/>
          <a:p>
            <a:r>
              <a:rPr lang="en-VN"/>
              <a:t>Non blocking và Reactive</a:t>
            </a:r>
          </a:p>
        </p:txBody>
      </p:sp>
      <p:sp>
        <p:nvSpPr>
          <p:cNvPr id="3" name="Text Placeholder 2">
            <a:extLst>
              <a:ext uri="{FF2B5EF4-FFF2-40B4-BE49-F238E27FC236}">
                <a16:creationId xmlns:a16="http://schemas.microsoft.com/office/drawing/2014/main" id="{AA02CFA7-69DE-0443-986D-32E8B977E9E6}"/>
              </a:ext>
            </a:extLst>
          </p:cNvPr>
          <p:cNvSpPr>
            <a:spLocks noGrp="1"/>
          </p:cNvSpPr>
          <p:nvPr>
            <p:ph type="body" idx="1"/>
          </p:nvPr>
        </p:nvSpPr>
        <p:spPr>
          <a:xfrm>
            <a:off x="123072" y="614758"/>
            <a:ext cx="8824685" cy="4257443"/>
          </a:xfrm>
        </p:spPr>
        <p:txBody>
          <a:bodyPr/>
          <a:lstStyle/>
          <a:p>
            <a:r>
              <a:rPr lang="en-VN">
                <a:solidFill>
                  <a:srgbClr val="7030A0"/>
                </a:solidFill>
              </a:rPr>
              <a:t>Non blocking </a:t>
            </a:r>
            <a:r>
              <a:rPr lang="en-VN"/>
              <a:t>tên cơ chế tiếp nhận - xử lý yêu cầu. Quá trình xử lý một yêu cầu sẽ không cản trở hay bắt các yêu cấu tiếp theo phải chờ đợi.</a:t>
            </a:r>
          </a:p>
          <a:p>
            <a:r>
              <a:rPr lang="en-VN"/>
              <a:t>Còn </a:t>
            </a:r>
            <a:r>
              <a:rPr lang="en-VN">
                <a:solidFill>
                  <a:srgbClr val="7030A0"/>
                </a:solidFill>
              </a:rPr>
              <a:t>Reactive</a:t>
            </a:r>
            <a:r>
              <a:rPr lang="en-VN"/>
              <a:t> là đặc điểm của một hệ thống phản hồi, đáp ứng nhanh ngay cả khi số lượng yêu cầu tăng cao. Reactive là 1 trong 4 tính chất:</a:t>
            </a:r>
          </a:p>
          <a:p>
            <a:pPr lvl="1">
              <a:spcBef>
                <a:spcPts val="400"/>
              </a:spcBef>
              <a:buFont typeface="+mj-lt"/>
              <a:buAutoNum type="arabicPeriod"/>
            </a:pPr>
            <a:r>
              <a:rPr lang="en-VN">
                <a:solidFill>
                  <a:srgbClr val="7030A0"/>
                </a:solidFill>
              </a:rPr>
              <a:t>Reactiveness</a:t>
            </a:r>
            <a:r>
              <a:rPr lang="en-VN"/>
              <a:t>: phản hồi nhanh</a:t>
            </a:r>
          </a:p>
          <a:p>
            <a:pPr lvl="1">
              <a:spcBef>
                <a:spcPts val="400"/>
              </a:spcBef>
              <a:buFont typeface="+mj-lt"/>
              <a:buAutoNum type="arabicPeriod"/>
            </a:pPr>
            <a:r>
              <a:rPr lang="en-VN">
                <a:solidFill>
                  <a:srgbClr val="7030A0"/>
                </a:solidFill>
              </a:rPr>
              <a:t>Resilience</a:t>
            </a:r>
            <a:r>
              <a:rPr lang="en-VN"/>
              <a:t>: chịu lỗi tốt</a:t>
            </a:r>
          </a:p>
          <a:p>
            <a:pPr lvl="1">
              <a:spcBef>
                <a:spcPts val="400"/>
              </a:spcBef>
              <a:buFont typeface="+mj-lt"/>
              <a:buAutoNum type="arabicPeriod"/>
            </a:pPr>
            <a:r>
              <a:rPr lang="en-VN">
                <a:solidFill>
                  <a:srgbClr val="7030A0"/>
                </a:solidFill>
              </a:rPr>
              <a:t>Elasticity</a:t>
            </a:r>
            <a:r>
              <a:rPr lang="en-VN"/>
              <a:t>: đáp ứng tốt khi số lượng tải, tần suất truy cập biến động</a:t>
            </a:r>
          </a:p>
          <a:p>
            <a:pPr lvl="1">
              <a:spcBef>
                <a:spcPts val="400"/>
              </a:spcBef>
              <a:buFont typeface="+mj-lt"/>
              <a:buAutoNum type="arabicPeriod"/>
            </a:pPr>
            <a:r>
              <a:rPr lang="en-VN">
                <a:solidFill>
                  <a:srgbClr val="7030A0"/>
                </a:solidFill>
              </a:rPr>
              <a:t>Message</a:t>
            </a:r>
            <a:r>
              <a:rPr lang="en-VN"/>
              <a:t> driven communication: các thành phần trong hệ thống giao tiếp với nhau qua thông điệp: subscribe - publish</a:t>
            </a:r>
          </a:p>
        </p:txBody>
      </p:sp>
    </p:spTree>
    <p:extLst>
      <p:ext uri="{BB962C8B-B14F-4D97-AF65-F5344CB8AC3E}">
        <p14:creationId xmlns:p14="http://schemas.microsoft.com/office/powerpoint/2010/main" val="2063799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Reactive Kafka Spring Online Sale, UP TO 54% OFF">
            <a:extLst>
              <a:ext uri="{FF2B5EF4-FFF2-40B4-BE49-F238E27FC236}">
                <a16:creationId xmlns:a16="http://schemas.microsoft.com/office/drawing/2014/main" id="{53AAB440-B410-2E44-9124-F30C486EF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527" y="1288038"/>
            <a:ext cx="6944906" cy="342301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580AFFE-685B-6C46-9435-338F4327474C}"/>
              </a:ext>
            </a:extLst>
          </p:cNvPr>
          <p:cNvSpPr>
            <a:spLocks noGrp="1"/>
          </p:cNvSpPr>
          <p:nvPr>
            <p:ph type="title"/>
          </p:nvPr>
        </p:nvSpPr>
        <p:spPr/>
        <p:txBody>
          <a:bodyPr/>
          <a:lstStyle/>
          <a:p>
            <a:r>
              <a:rPr lang="en-VN"/>
              <a:t>4 tính chất căn bản của Reactive System</a:t>
            </a:r>
          </a:p>
        </p:txBody>
      </p:sp>
    </p:spTree>
    <p:extLst>
      <p:ext uri="{BB962C8B-B14F-4D97-AF65-F5344CB8AC3E}">
        <p14:creationId xmlns:p14="http://schemas.microsoft.com/office/powerpoint/2010/main" val="3105812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43D8D-FDE7-A04B-A10A-81ED866ADD82}"/>
              </a:ext>
            </a:extLst>
          </p:cNvPr>
          <p:cNvSpPr>
            <a:spLocks noGrp="1"/>
          </p:cNvSpPr>
          <p:nvPr>
            <p:ph type="title"/>
          </p:nvPr>
        </p:nvSpPr>
        <p:spPr/>
        <p:txBody>
          <a:bodyPr/>
          <a:lstStyle/>
          <a:p>
            <a:r>
              <a:rPr lang="en-VN" sz="1900"/>
              <a:t>Reactive User Interface liên quan gì tới Reactive Back End ?</a:t>
            </a:r>
          </a:p>
        </p:txBody>
      </p:sp>
      <p:sp>
        <p:nvSpPr>
          <p:cNvPr id="3" name="Text Placeholder 2">
            <a:extLst>
              <a:ext uri="{FF2B5EF4-FFF2-40B4-BE49-F238E27FC236}">
                <a16:creationId xmlns:a16="http://schemas.microsoft.com/office/drawing/2014/main" id="{125956FD-D258-FB4F-B272-28911A72374D}"/>
              </a:ext>
            </a:extLst>
          </p:cNvPr>
          <p:cNvSpPr>
            <a:spLocks noGrp="1"/>
          </p:cNvSpPr>
          <p:nvPr>
            <p:ph type="body" idx="1"/>
          </p:nvPr>
        </p:nvSpPr>
        <p:spPr/>
        <p:txBody>
          <a:bodyPr/>
          <a:lstStyle/>
          <a:p>
            <a:r>
              <a:rPr lang="en-VN"/>
              <a:t>Ở phần trước, chúng ta bàn tới hệ thống dịch vụ (back end service) có tính chất Reactive sử dụng cơ chế non-blocking để xử lý được nhiều yêu cầu đồng thời hơn. Tạm gọi là reactive back end.</a:t>
            </a:r>
          </a:p>
          <a:p>
            <a:r>
              <a:rPr lang="en-VN"/>
              <a:t>Phía giao diện cũng có Reactive User Interface. Tính chất của Reactive User Interface là giao diện phản hồi nhanh, nhậy với thao tác người dùng ngược lại với tình trạng giật, lag khi thao tác bấm chuột, chạm…</a:t>
            </a:r>
          </a:p>
          <a:p>
            <a:r>
              <a:rPr lang="en-VN"/>
              <a:t>Một Reactive User Interface vẫn có thể kết nối vào hệ thống blocking cổ điển miễn là response time của mỗi request đủ ngắn. </a:t>
            </a:r>
          </a:p>
          <a:p>
            <a:r>
              <a:rPr lang="en-VN"/>
              <a:t>Tuy nhiên khi số lượng request tăng, hệ thống blocking sẽ không đáp ứng được Reactive User Interface </a:t>
            </a:r>
            <a:r>
              <a:rPr lang="en-VN">
                <a:sym typeface="Wingdings" pitchFamily="2" charset="2"/>
              </a:rPr>
              <a:t> giao diện bị đơ</a:t>
            </a:r>
            <a:endParaRPr lang="en-VN"/>
          </a:p>
          <a:p>
            <a:endParaRPr lang="en-VN"/>
          </a:p>
        </p:txBody>
      </p:sp>
    </p:spTree>
    <p:extLst>
      <p:ext uri="{BB962C8B-B14F-4D97-AF65-F5344CB8AC3E}">
        <p14:creationId xmlns:p14="http://schemas.microsoft.com/office/powerpoint/2010/main" val="1439827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6297A-A274-8342-9A65-9104B5B890EA}"/>
              </a:ext>
            </a:extLst>
          </p:cNvPr>
          <p:cNvSpPr>
            <a:spLocks noGrp="1"/>
          </p:cNvSpPr>
          <p:nvPr>
            <p:ph type="title"/>
          </p:nvPr>
        </p:nvSpPr>
        <p:spPr/>
        <p:txBody>
          <a:bodyPr/>
          <a:lstStyle/>
          <a:p>
            <a:r>
              <a:rPr lang="en-VN" sz="2400"/>
              <a:t>Spring Boot web app blocking hay non-blocking? </a:t>
            </a:r>
          </a:p>
        </p:txBody>
      </p:sp>
      <p:sp>
        <p:nvSpPr>
          <p:cNvPr id="3" name="Text Placeholder 2">
            <a:extLst>
              <a:ext uri="{FF2B5EF4-FFF2-40B4-BE49-F238E27FC236}">
                <a16:creationId xmlns:a16="http://schemas.microsoft.com/office/drawing/2014/main" id="{A7A7D161-E7BE-CF42-ADEB-DBF951A47621}"/>
              </a:ext>
            </a:extLst>
          </p:cNvPr>
          <p:cNvSpPr>
            <a:spLocks noGrp="1"/>
          </p:cNvSpPr>
          <p:nvPr>
            <p:ph type="body" idx="1"/>
          </p:nvPr>
        </p:nvSpPr>
        <p:spPr/>
        <p:txBody>
          <a:bodyPr/>
          <a:lstStyle/>
          <a:p>
            <a:r>
              <a:rPr lang="en-VN" sz="1600"/>
              <a:t>Spring Boot phát triển từ mô hình servelet. Mỗi request đến sẽ có một thread phục vụ cho đến khi có kết quả trả về hoặc exception được xử lý.</a:t>
            </a:r>
          </a:p>
          <a:p>
            <a:r>
              <a:rPr lang="en-VN" sz="1600"/>
              <a:t>95% dự án hiện tại dùng cơ chế Blocking cổ điển.</a:t>
            </a:r>
          </a:p>
          <a:p>
            <a:endParaRPr lang="en-VN" sz="1600"/>
          </a:p>
        </p:txBody>
      </p:sp>
      <p:pic>
        <p:nvPicPr>
          <p:cNvPr id="1026" name="Picture 2" descr="Servlet Container and Spring Framework - Moss GU">
            <a:extLst>
              <a:ext uri="{FF2B5EF4-FFF2-40B4-BE49-F238E27FC236}">
                <a16:creationId xmlns:a16="http://schemas.microsoft.com/office/drawing/2014/main" id="{41B55144-17E2-154C-8693-7A079A8334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540" y="2081278"/>
            <a:ext cx="6499041" cy="3062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6910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rvlet and Reactive Stacks in Spring Framework 5">
            <a:extLst>
              <a:ext uri="{FF2B5EF4-FFF2-40B4-BE49-F238E27FC236}">
                <a16:creationId xmlns:a16="http://schemas.microsoft.com/office/drawing/2014/main" id="{231E43E7-39E5-D144-9B8D-2AD6C25A63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476" y="536549"/>
            <a:ext cx="6777886" cy="368782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AEF71CB-5C78-3E42-8015-AC9AF1E3544E}"/>
              </a:ext>
            </a:extLst>
          </p:cNvPr>
          <p:cNvSpPr txBox="1"/>
          <p:nvPr/>
        </p:nvSpPr>
        <p:spPr>
          <a:xfrm>
            <a:off x="1949712" y="4352846"/>
            <a:ext cx="1531188" cy="369332"/>
          </a:xfrm>
          <a:prstGeom prst="rect">
            <a:avLst/>
          </a:prstGeom>
          <a:noFill/>
        </p:spPr>
        <p:txBody>
          <a:bodyPr wrap="none" rtlCol="0">
            <a:spAutoFit/>
          </a:bodyPr>
          <a:lstStyle/>
          <a:p>
            <a:r>
              <a:rPr lang="en-VN" sz="1800"/>
              <a:t>95% thị phần</a:t>
            </a:r>
          </a:p>
        </p:txBody>
      </p:sp>
      <p:sp>
        <p:nvSpPr>
          <p:cNvPr id="4" name="TextBox 3">
            <a:extLst>
              <a:ext uri="{FF2B5EF4-FFF2-40B4-BE49-F238E27FC236}">
                <a16:creationId xmlns:a16="http://schemas.microsoft.com/office/drawing/2014/main" id="{D71B4770-2918-F847-8A8B-DCC402855CB8}"/>
              </a:ext>
            </a:extLst>
          </p:cNvPr>
          <p:cNvSpPr txBox="1"/>
          <p:nvPr/>
        </p:nvSpPr>
        <p:spPr>
          <a:xfrm>
            <a:off x="4443531" y="4369220"/>
            <a:ext cx="4111021" cy="369332"/>
          </a:xfrm>
          <a:prstGeom prst="rect">
            <a:avLst/>
          </a:prstGeom>
          <a:noFill/>
        </p:spPr>
        <p:txBody>
          <a:bodyPr wrap="square" rtlCol="0">
            <a:spAutoFit/>
          </a:bodyPr>
          <a:lstStyle/>
          <a:p>
            <a:r>
              <a:rPr lang="en-US" sz="1800"/>
              <a:t>C</a:t>
            </a:r>
            <a:r>
              <a:rPr lang="en-VN" sz="1800"/>
              <a:t>òn rất mới, ít lập trình viên nắm vững</a:t>
            </a:r>
          </a:p>
        </p:txBody>
      </p:sp>
    </p:spTree>
    <p:extLst>
      <p:ext uri="{BB962C8B-B14F-4D97-AF65-F5344CB8AC3E}">
        <p14:creationId xmlns:p14="http://schemas.microsoft.com/office/powerpoint/2010/main" val="3458225357"/>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chmaster" id="{1923EB98-9606-B44D-A68A-36334CEC6D99}" vid="{F7F63856-23F9-044A-A089-532876F8037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Streamline</Template>
  <TotalTime>325</TotalTime>
  <Words>1100</Words>
  <Application>Microsoft Macintosh PowerPoint</Application>
  <PresentationFormat>On-screen Show (16:9)</PresentationFormat>
  <Paragraphs>56</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Lato</vt:lpstr>
      <vt:lpstr>Raleway</vt:lpstr>
      <vt:lpstr>Verdana</vt:lpstr>
      <vt:lpstr>Streamline</vt:lpstr>
      <vt:lpstr>Reactive Programming</vt:lpstr>
      <vt:lpstr>Blocking Shop</vt:lpstr>
      <vt:lpstr>Non Blocking System</vt:lpstr>
      <vt:lpstr>Blocking System tệ nhưng tại sao nó phổ biến?</vt:lpstr>
      <vt:lpstr>Non blocking và Reactive</vt:lpstr>
      <vt:lpstr>4 tính chất căn bản của Reactive System</vt:lpstr>
      <vt:lpstr>Reactive User Interface liên quan gì tới Reactive Back End ?</vt:lpstr>
      <vt:lpstr>Spring Boot web app blocking hay non-blocking? </vt:lpstr>
      <vt:lpstr>PowerPoint Presentation</vt:lpstr>
      <vt:lpstr>Benchmark tốc độ Spring Boot với Quarkus</vt:lpstr>
      <vt:lpstr>Spring Boot phổ biến ASP.net Core nhưng lại chậm hơn khá nhiều</vt:lpstr>
      <vt:lpstr>Khi chuyển sang Spring Boot Web Flux, được và mất gì?</vt:lpstr>
      <vt:lpstr>PowerPoint Presentation</vt:lpstr>
      <vt:lpstr>Demo Async</vt:lpstr>
      <vt:lpstr>Async khác gì Non Blocking?</vt:lpstr>
      <vt:lpstr>Thí nghiệm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Reactive Programming</dc:title>
  <dc:creator>Microsoft Office User</dc:creator>
  <cp:lastModifiedBy>Microsoft Office User</cp:lastModifiedBy>
  <cp:revision>58</cp:revision>
  <cp:lastPrinted>2019-08-12T07:52:59Z</cp:lastPrinted>
  <dcterms:created xsi:type="dcterms:W3CDTF">2021-12-29T09:29:54Z</dcterms:created>
  <dcterms:modified xsi:type="dcterms:W3CDTF">2022-01-06T08:52:52Z</dcterms:modified>
</cp:coreProperties>
</file>