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109"/>
  </p:notesMasterIdLst>
  <p:sldIdLst>
    <p:sldId id="256" r:id="rId2"/>
    <p:sldId id="257" r:id="rId3"/>
    <p:sldId id="260" r:id="rId4"/>
    <p:sldId id="258" r:id="rId5"/>
    <p:sldId id="259" r:id="rId6"/>
    <p:sldId id="262" r:id="rId7"/>
    <p:sldId id="261" r:id="rId8"/>
    <p:sldId id="264" r:id="rId9"/>
    <p:sldId id="267" r:id="rId10"/>
    <p:sldId id="268" r:id="rId11"/>
    <p:sldId id="269" r:id="rId12"/>
    <p:sldId id="279" r:id="rId13"/>
    <p:sldId id="280" r:id="rId14"/>
    <p:sldId id="270" r:id="rId15"/>
    <p:sldId id="271" r:id="rId16"/>
    <p:sldId id="281" r:id="rId17"/>
    <p:sldId id="284" r:id="rId18"/>
    <p:sldId id="335" r:id="rId19"/>
    <p:sldId id="333" r:id="rId20"/>
    <p:sldId id="282" r:id="rId21"/>
    <p:sldId id="336" r:id="rId22"/>
    <p:sldId id="283" r:id="rId23"/>
    <p:sldId id="285" r:id="rId24"/>
    <p:sldId id="286" r:id="rId25"/>
    <p:sldId id="287" r:id="rId26"/>
    <p:sldId id="288" r:id="rId27"/>
    <p:sldId id="289" r:id="rId28"/>
    <p:sldId id="290" r:id="rId29"/>
    <p:sldId id="294" r:id="rId30"/>
    <p:sldId id="292" r:id="rId31"/>
    <p:sldId id="293" r:id="rId32"/>
    <p:sldId id="308" r:id="rId33"/>
    <p:sldId id="309" r:id="rId34"/>
    <p:sldId id="324" r:id="rId35"/>
    <p:sldId id="325" r:id="rId36"/>
    <p:sldId id="331" r:id="rId37"/>
    <p:sldId id="332" r:id="rId38"/>
    <p:sldId id="334" r:id="rId39"/>
    <p:sldId id="337" r:id="rId40"/>
    <p:sldId id="338" r:id="rId41"/>
    <p:sldId id="327" r:id="rId42"/>
    <p:sldId id="339" r:id="rId43"/>
    <p:sldId id="307" r:id="rId44"/>
    <p:sldId id="265" r:id="rId45"/>
    <p:sldId id="295" r:id="rId46"/>
    <p:sldId id="297" r:id="rId47"/>
    <p:sldId id="266" r:id="rId48"/>
    <p:sldId id="315" r:id="rId49"/>
    <p:sldId id="298" r:id="rId50"/>
    <p:sldId id="299" r:id="rId51"/>
    <p:sldId id="345" r:id="rId52"/>
    <p:sldId id="272" r:id="rId53"/>
    <p:sldId id="275" r:id="rId54"/>
    <p:sldId id="300" r:id="rId55"/>
    <p:sldId id="301" r:id="rId56"/>
    <p:sldId id="306" r:id="rId57"/>
    <p:sldId id="310" r:id="rId58"/>
    <p:sldId id="348" r:id="rId59"/>
    <p:sldId id="350" r:id="rId60"/>
    <p:sldId id="349" r:id="rId61"/>
    <p:sldId id="351" r:id="rId62"/>
    <p:sldId id="276" r:id="rId63"/>
    <p:sldId id="311" r:id="rId64"/>
    <p:sldId id="313" r:id="rId65"/>
    <p:sldId id="312" r:id="rId66"/>
    <p:sldId id="318" r:id="rId67"/>
    <p:sldId id="317" r:id="rId68"/>
    <p:sldId id="314" r:id="rId69"/>
    <p:sldId id="319" r:id="rId70"/>
    <p:sldId id="320" r:id="rId71"/>
    <p:sldId id="273" r:id="rId72"/>
    <p:sldId id="277" r:id="rId73"/>
    <p:sldId id="352" r:id="rId74"/>
    <p:sldId id="278" r:id="rId75"/>
    <p:sldId id="303" r:id="rId76"/>
    <p:sldId id="326" r:id="rId77"/>
    <p:sldId id="328" r:id="rId78"/>
    <p:sldId id="329" r:id="rId79"/>
    <p:sldId id="340" r:id="rId80"/>
    <p:sldId id="342" r:id="rId81"/>
    <p:sldId id="343" r:id="rId82"/>
    <p:sldId id="344" r:id="rId83"/>
    <p:sldId id="304" r:id="rId84"/>
    <p:sldId id="305" r:id="rId85"/>
    <p:sldId id="323" r:id="rId86"/>
    <p:sldId id="330" r:id="rId87"/>
    <p:sldId id="321" r:id="rId88"/>
    <p:sldId id="346" r:id="rId89"/>
    <p:sldId id="353" r:id="rId90"/>
    <p:sldId id="354" r:id="rId91"/>
    <p:sldId id="356" r:id="rId92"/>
    <p:sldId id="355" r:id="rId93"/>
    <p:sldId id="357" r:id="rId94"/>
    <p:sldId id="358" r:id="rId95"/>
    <p:sldId id="359" r:id="rId96"/>
    <p:sldId id="361" r:id="rId97"/>
    <p:sldId id="363" r:id="rId98"/>
    <p:sldId id="362" r:id="rId99"/>
    <p:sldId id="364" r:id="rId100"/>
    <p:sldId id="365" r:id="rId101"/>
    <p:sldId id="369" r:id="rId102"/>
    <p:sldId id="367" r:id="rId103"/>
    <p:sldId id="370" r:id="rId104"/>
    <p:sldId id="371" r:id="rId105"/>
    <p:sldId id="372" r:id="rId106"/>
    <p:sldId id="368" r:id="rId107"/>
    <p:sldId id="274" r:id="rId10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2D8D0-98AB-8B43-9740-D3864C2A352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B74DA2E-E1A5-A044-94FE-1786F0A3158F}">
      <dgm:prSet phldrT="[Text]"/>
      <dgm:spPr/>
      <dgm:t>
        <a:bodyPr/>
        <a:lstStyle/>
        <a:p>
          <a:r>
            <a:rPr lang="en-US"/>
            <a:t>JDBC</a:t>
          </a:r>
        </a:p>
      </dgm:t>
    </dgm:pt>
    <dgm:pt modelId="{3A56B0D5-370C-1946-8BF2-A2306363812A}" type="parTrans" cxnId="{2F403544-5893-C74B-A14E-40B8B4AE4796}">
      <dgm:prSet/>
      <dgm:spPr/>
      <dgm:t>
        <a:bodyPr/>
        <a:lstStyle/>
        <a:p>
          <a:endParaRPr lang="en-US"/>
        </a:p>
      </dgm:t>
    </dgm:pt>
    <dgm:pt modelId="{39BDAA20-81BA-6D47-ABBB-548934837503}" type="sibTrans" cxnId="{2F403544-5893-C74B-A14E-40B8B4AE4796}">
      <dgm:prSet/>
      <dgm:spPr/>
      <dgm:t>
        <a:bodyPr/>
        <a:lstStyle/>
        <a:p>
          <a:endParaRPr lang="en-US"/>
        </a:p>
      </dgm:t>
    </dgm:pt>
    <dgm:pt modelId="{C1ECF456-DCFB-E448-A028-0C4EC9A378A8}">
      <dgm:prSet phldrT="[Text]"/>
      <dgm:spPr/>
      <dgm:t>
        <a:bodyPr/>
        <a:lstStyle/>
        <a:p>
          <a:r>
            <a:rPr lang="en-US"/>
            <a:t>Hibernate</a:t>
          </a:r>
        </a:p>
      </dgm:t>
    </dgm:pt>
    <dgm:pt modelId="{BF7B6FBC-FCBB-CD43-B425-093E05CFAC24}" type="parTrans" cxnId="{2A39FD20-F31E-2044-B220-0BFA8A3165A6}">
      <dgm:prSet/>
      <dgm:spPr/>
      <dgm:t>
        <a:bodyPr/>
        <a:lstStyle/>
        <a:p>
          <a:endParaRPr lang="en-US"/>
        </a:p>
      </dgm:t>
    </dgm:pt>
    <dgm:pt modelId="{CC46AEA6-0129-5040-8566-128222E96260}" type="sibTrans" cxnId="{2A39FD20-F31E-2044-B220-0BFA8A3165A6}">
      <dgm:prSet/>
      <dgm:spPr/>
      <dgm:t>
        <a:bodyPr/>
        <a:lstStyle/>
        <a:p>
          <a:endParaRPr lang="en-US"/>
        </a:p>
      </dgm:t>
    </dgm:pt>
    <dgm:pt modelId="{B4CF9CE3-4C0E-2E43-99FF-E7FDFE32BC1B}">
      <dgm:prSet phldrT="[Text]"/>
      <dgm:spPr/>
      <dgm:t>
        <a:bodyPr/>
        <a:lstStyle/>
        <a:p>
          <a:r>
            <a:rPr lang="en-US"/>
            <a:t>JPA</a:t>
          </a:r>
        </a:p>
      </dgm:t>
    </dgm:pt>
    <dgm:pt modelId="{DE5F9E88-111A-B547-999F-F5C1D529F7EE}" type="parTrans" cxnId="{B50F889F-A196-C042-A1CC-67CDA719249D}">
      <dgm:prSet/>
      <dgm:spPr/>
      <dgm:t>
        <a:bodyPr/>
        <a:lstStyle/>
        <a:p>
          <a:endParaRPr lang="en-US"/>
        </a:p>
      </dgm:t>
    </dgm:pt>
    <dgm:pt modelId="{FF2D4883-930D-A34A-8FAE-B6D46AFA299B}" type="sibTrans" cxnId="{B50F889F-A196-C042-A1CC-67CDA719249D}">
      <dgm:prSet/>
      <dgm:spPr/>
      <dgm:t>
        <a:bodyPr/>
        <a:lstStyle/>
        <a:p>
          <a:endParaRPr lang="en-US"/>
        </a:p>
      </dgm:t>
    </dgm:pt>
    <dgm:pt modelId="{5B61DD16-81EF-0743-815D-81CCB8239BAD}">
      <dgm:prSet phldrT="[Text]"/>
      <dgm:spPr/>
      <dgm:t>
        <a:bodyPr/>
        <a:lstStyle/>
        <a:p>
          <a:r>
            <a:rPr lang="en-US"/>
            <a:t>Quarkus</a:t>
          </a:r>
          <a:br>
            <a:rPr lang="en-US"/>
          </a:br>
          <a:r>
            <a:rPr lang="en-US"/>
            <a:t>Panache</a:t>
          </a:r>
        </a:p>
      </dgm:t>
    </dgm:pt>
    <dgm:pt modelId="{D23CDDAF-320E-6048-8ACB-CEE2252150EE}" type="parTrans" cxnId="{4BDA4581-87AC-0447-9648-9141804B04C5}">
      <dgm:prSet/>
      <dgm:spPr/>
      <dgm:t>
        <a:bodyPr/>
        <a:lstStyle/>
        <a:p>
          <a:endParaRPr lang="en-US"/>
        </a:p>
      </dgm:t>
    </dgm:pt>
    <dgm:pt modelId="{7B1C179F-A8B6-B34D-AA13-D2BA869D5DA8}" type="sibTrans" cxnId="{4BDA4581-87AC-0447-9648-9141804B04C5}">
      <dgm:prSet/>
      <dgm:spPr/>
      <dgm:t>
        <a:bodyPr/>
        <a:lstStyle/>
        <a:p>
          <a:endParaRPr lang="en-US"/>
        </a:p>
      </dgm:t>
    </dgm:pt>
    <dgm:pt modelId="{C7CC9416-0521-0748-BFBB-B48D4F24196F}">
      <dgm:prSet phldrT="[Text]"/>
      <dgm:spPr/>
      <dgm:t>
        <a:bodyPr/>
        <a:lstStyle/>
        <a:p>
          <a:r>
            <a:rPr lang="en-US"/>
            <a:t>JOOQ</a:t>
          </a:r>
        </a:p>
      </dgm:t>
    </dgm:pt>
    <dgm:pt modelId="{C6FB3886-8EC3-0A4E-A0D9-A8A8E63E017D}" type="parTrans" cxnId="{DD3DF934-0AA3-5A45-B9E5-36981926167E}">
      <dgm:prSet/>
      <dgm:spPr/>
      <dgm:t>
        <a:bodyPr/>
        <a:lstStyle/>
        <a:p>
          <a:endParaRPr lang="en-US"/>
        </a:p>
      </dgm:t>
    </dgm:pt>
    <dgm:pt modelId="{3B513A02-8A8E-2E43-9153-0ED30DD2F823}" type="sibTrans" cxnId="{DD3DF934-0AA3-5A45-B9E5-36981926167E}">
      <dgm:prSet/>
      <dgm:spPr/>
      <dgm:t>
        <a:bodyPr/>
        <a:lstStyle/>
        <a:p>
          <a:endParaRPr lang="en-US"/>
        </a:p>
      </dgm:t>
    </dgm:pt>
    <dgm:pt modelId="{61FA2D78-8169-A046-A4DA-B52E0F1456DC}" type="pres">
      <dgm:prSet presAssocID="{2012D8D0-98AB-8B43-9740-D3864C2A3529}" presName="cycle" presStyleCnt="0">
        <dgm:presLayoutVars>
          <dgm:dir/>
          <dgm:resizeHandles val="exact"/>
        </dgm:presLayoutVars>
      </dgm:prSet>
      <dgm:spPr/>
    </dgm:pt>
    <dgm:pt modelId="{D6141D4A-3B51-F947-AD44-F466F1D6843A}" type="pres">
      <dgm:prSet presAssocID="{BB74DA2E-E1A5-A044-94FE-1786F0A3158F}" presName="node" presStyleLbl="node1" presStyleIdx="0" presStyleCnt="5">
        <dgm:presLayoutVars>
          <dgm:bulletEnabled val="1"/>
        </dgm:presLayoutVars>
      </dgm:prSet>
      <dgm:spPr/>
    </dgm:pt>
    <dgm:pt modelId="{CE301343-C4E3-8146-9B64-AF266814AF20}" type="pres">
      <dgm:prSet presAssocID="{39BDAA20-81BA-6D47-ABBB-548934837503}" presName="sibTrans" presStyleLbl="sibTrans2D1" presStyleIdx="0" presStyleCnt="5"/>
      <dgm:spPr/>
    </dgm:pt>
    <dgm:pt modelId="{339ED714-45E1-6E49-890D-FC73A505CC82}" type="pres">
      <dgm:prSet presAssocID="{39BDAA20-81BA-6D47-ABBB-548934837503}" presName="connectorText" presStyleLbl="sibTrans2D1" presStyleIdx="0" presStyleCnt="5"/>
      <dgm:spPr/>
    </dgm:pt>
    <dgm:pt modelId="{EF47BDBF-1973-3840-B7E9-B037A4DF3674}" type="pres">
      <dgm:prSet presAssocID="{C1ECF456-DCFB-E448-A028-0C4EC9A378A8}" presName="node" presStyleLbl="node1" presStyleIdx="1" presStyleCnt="5">
        <dgm:presLayoutVars>
          <dgm:bulletEnabled val="1"/>
        </dgm:presLayoutVars>
      </dgm:prSet>
      <dgm:spPr/>
    </dgm:pt>
    <dgm:pt modelId="{30AA2547-E125-0349-ABA8-49788E28CCEC}" type="pres">
      <dgm:prSet presAssocID="{CC46AEA6-0129-5040-8566-128222E96260}" presName="sibTrans" presStyleLbl="sibTrans2D1" presStyleIdx="1" presStyleCnt="5"/>
      <dgm:spPr/>
    </dgm:pt>
    <dgm:pt modelId="{6A4862EB-7C2F-574E-8CD3-CD2C6E16BD62}" type="pres">
      <dgm:prSet presAssocID="{CC46AEA6-0129-5040-8566-128222E96260}" presName="connectorText" presStyleLbl="sibTrans2D1" presStyleIdx="1" presStyleCnt="5"/>
      <dgm:spPr/>
    </dgm:pt>
    <dgm:pt modelId="{35456281-AD1C-2A48-B18C-307DEBD9CC4F}" type="pres">
      <dgm:prSet presAssocID="{B4CF9CE3-4C0E-2E43-99FF-E7FDFE32BC1B}" presName="node" presStyleLbl="node1" presStyleIdx="2" presStyleCnt="5">
        <dgm:presLayoutVars>
          <dgm:bulletEnabled val="1"/>
        </dgm:presLayoutVars>
      </dgm:prSet>
      <dgm:spPr/>
    </dgm:pt>
    <dgm:pt modelId="{B088E84F-CEBA-1140-B233-2CDAB433D4C3}" type="pres">
      <dgm:prSet presAssocID="{FF2D4883-930D-A34A-8FAE-B6D46AFA299B}" presName="sibTrans" presStyleLbl="sibTrans2D1" presStyleIdx="2" presStyleCnt="5"/>
      <dgm:spPr/>
    </dgm:pt>
    <dgm:pt modelId="{9E63DF85-23EA-C544-8E5F-C9007C3E3382}" type="pres">
      <dgm:prSet presAssocID="{FF2D4883-930D-A34A-8FAE-B6D46AFA299B}" presName="connectorText" presStyleLbl="sibTrans2D1" presStyleIdx="2" presStyleCnt="5"/>
      <dgm:spPr/>
    </dgm:pt>
    <dgm:pt modelId="{D3EAB065-07B3-8245-B197-004B4C7853D9}" type="pres">
      <dgm:prSet presAssocID="{5B61DD16-81EF-0743-815D-81CCB8239BAD}" presName="node" presStyleLbl="node1" presStyleIdx="3" presStyleCnt="5">
        <dgm:presLayoutVars>
          <dgm:bulletEnabled val="1"/>
        </dgm:presLayoutVars>
      </dgm:prSet>
      <dgm:spPr/>
    </dgm:pt>
    <dgm:pt modelId="{6C04AF96-D2A8-224D-9F62-F2D233BF41F3}" type="pres">
      <dgm:prSet presAssocID="{7B1C179F-A8B6-B34D-AA13-D2BA869D5DA8}" presName="sibTrans" presStyleLbl="sibTrans2D1" presStyleIdx="3" presStyleCnt="5"/>
      <dgm:spPr/>
    </dgm:pt>
    <dgm:pt modelId="{B0B8FC3D-F6D4-DB4C-BDDC-D716F2E1FF9C}" type="pres">
      <dgm:prSet presAssocID="{7B1C179F-A8B6-B34D-AA13-D2BA869D5DA8}" presName="connectorText" presStyleLbl="sibTrans2D1" presStyleIdx="3" presStyleCnt="5"/>
      <dgm:spPr/>
    </dgm:pt>
    <dgm:pt modelId="{2C35540D-31CC-5146-B7DA-A7194F453FD2}" type="pres">
      <dgm:prSet presAssocID="{C7CC9416-0521-0748-BFBB-B48D4F24196F}" presName="node" presStyleLbl="node1" presStyleIdx="4" presStyleCnt="5">
        <dgm:presLayoutVars>
          <dgm:bulletEnabled val="1"/>
        </dgm:presLayoutVars>
      </dgm:prSet>
      <dgm:spPr/>
    </dgm:pt>
    <dgm:pt modelId="{769ED0D7-5068-D240-B1F2-0F94FFBFC702}" type="pres">
      <dgm:prSet presAssocID="{3B513A02-8A8E-2E43-9153-0ED30DD2F823}" presName="sibTrans" presStyleLbl="sibTrans2D1" presStyleIdx="4" presStyleCnt="5"/>
      <dgm:spPr/>
    </dgm:pt>
    <dgm:pt modelId="{2C703912-CD1B-144B-8AA2-DBB55E27924C}" type="pres">
      <dgm:prSet presAssocID="{3B513A02-8A8E-2E43-9153-0ED30DD2F823}" presName="connectorText" presStyleLbl="sibTrans2D1" presStyleIdx="4" presStyleCnt="5"/>
      <dgm:spPr/>
    </dgm:pt>
  </dgm:ptLst>
  <dgm:cxnLst>
    <dgm:cxn modelId="{F5F39E06-EF75-6149-BDC2-83C3E348F41E}" type="presOf" srcId="{FF2D4883-930D-A34A-8FAE-B6D46AFA299B}" destId="{B088E84F-CEBA-1140-B233-2CDAB433D4C3}" srcOrd="0" destOrd="0" presId="urn:microsoft.com/office/officeart/2005/8/layout/cycle2"/>
    <dgm:cxn modelId="{A74C6B08-FAB4-C242-8F38-E7DF1162BDB6}" type="presOf" srcId="{5B61DD16-81EF-0743-815D-81CCB8239BAD}" destId="{D3EAB065-07B3-8245-B197-004B4C7853D9}" srcOrd="0" destOrd="0" presId="urn:microsoft.com/office/officeart/2005/8/layout/cycle2"/>
    <dgm:cxn modelId="{F0507B10-3469-9E46-9DA7-F4BDFD688CD1}" type="presOf" srcId="{2012D8D0-98AB-8B43-9740-D3864C2A3529}" destId="{61FA2D78-8169-A046-A4DA-B52E0F1456DC}" srcOrd="0" destOrd="0" presId="urn:microsoft.com/office/officeart/2005/8/layout/cycle2"/>
    <dgm:cxn modelId="{5D6B4A14-A6E7-224A-8FE5-9581F8A9D292}" type="presOf" srcId="{CC46AEA6-0129-5040-8566-128222E96260}" destId="{6A4862EB-7C2F-574E-8CD3-CD2C6E16BD62}" srcOrd="1" destOrd="0" presId="urn:microsoft.com/office/officeart/2005/8/layout/cycle2"/>
    <dgm:cxn modelId="{2A39FD20-F31E-2044-B220-0BFA8A3165A6}" srcId="{2012D8D0-98AB-8B43-9740-D3864C2A3529}" destId="{C1ECF456-DCFB-E448-A028-0C4EC9A378A8}" srcOrd="1" destOrd="0" parTransId="{BF7B6FBC-FCBB-CD43-B425-093E05CFAC24}" sibTransId="{CC46AEA6-0129-5040-8566-128222E96260}"/>
    <dgm:cxn modelId="{DD3DF934-0AA3-5A45-B9E5-36981926167E}" srcId="{2012D8D0-98AB-8B43-9740-D3864C2A3529}" destId="{C7CC9416-0521-0748-BFBB-B48D4F24196F}" srcOrd="4" destOrd="0" parTransId="{C6FB3886-8EC3-0A4E-A0D9-A8A8E63E017D}" sibTransId="{3B513A02-8A8E-2E43-9153-0ED30DD2F823}"/>
    <dgm:cxn modelId="{244DA739-527C-F140-8D22-BEAF7372FB54}" type="presOf" srcId="{BB74DA2E-E1A5-A044-94FE-1786F0A3158F}" destId="{D6141D4A-3B51-F947-AD44-F466F1D6843A}" srcOrd="0" destOrd="0" presId="urn:microsoft.com/office/officeart/2005/8/layout/cycle2"/>
    <dgm:cxn modelId="{2F403544-5893-C74B-A14E-40B8B4AE4796}" srcId="{2012D8D0-98AB-8B43-9740-D3864C2A3529}" destId="{BB74DA2E-E1A5-A044-94FE-1786F0A3158F}" srcOrd="0" destOrd="0" parTransId="{3A56B0D5-370C-1946-8BF2-A2306363812A}" sibTransId="{39BDAA20-81BA-6D47-ABBB-548934837503}"/>
    <dgm:cxn modelId="{CE872A52-2006-E14C-885B-E913244A6A95}" type="presOf" srcId="{3B513A02-8A8E-2E43-9153-0ED30DD2F823}" destId="{769ED0D7-5068-D240-B1F2-0F94FFBFC702}" srcOrd="0" destOrd="0" presId="urn:microsoft.com/office/officeart/2005/8/layout/cycle2"/>
    <dgm:cxn modelId="{B024485D-7C9D-4946-A879-E5FC9C30BF96}" type="presOf" srcId="{C1ECF456-DCFB-E448-A028-0C4EC9A378A8}" destId="{EF47BDBF-1973-3840-B7E9-B037A4DF3674}" srcOrd="0" destOrd="0" presId="urn:microsoft.com/office/officeart/2005/8/layout/cycle2"/>
    <dgm:cxn modelId="{835C3B63-4B3D-634F-B5C0-3069C4C9788B}" type="presOf" srcId="{C7CC9416-0521-0748-BFBB-B48D4F24196F}" destId="{2C35540D-31CC-5146-B7DA-A7194F453FD2}" srcOrd="0" destOrd="0" presId="urn:microsoft.com/office/officeart/2005/8/layout/cycle2"/>
    <dgm:cxn modelId="{333EDE69-3527-1E48-8B18-38532F1DD73E}" type="presOf" srcId="{CC46AEA6-0129-5040-8566-128222E96260}" destId="{30AA2547-E125-0349-ABA8-49788E28CCEC}" srcOrd="0" destOrd="0" presId="urn:microsoft.com/office/officeart/2005/8/layout/cycle2"/>
    <dgm:cxn modelId="{512F3A79-DC2B-7141-85F4-F1FF341528C7}" type="presOf" srcId="{39BDAA20-81BA-6D47-ABBB-548934837503}" destId="{339ED714-45E1-6E49-890D-FC73A505CC82}" srcOrd="1" destOrd="0" presId="urn:microsoft.com/office/officeart/2005/8/layout/cycle2"/>
    <dgm:cxn modelId="{4BDA4581-87AC-0447-9648-9141804B04C5}" srcId="{2012D8D0-98AB-8B43-9740-D3864C2A3529}" destId="{5B61DD16-81EF-0743-815D-81CCB8239BAD}" srcOrd="3" destOrd="0" parTransId="{D23CDDAF-320E-6048-8ACB-CEE2252150EE}" sibTransId="{7B1C179F-A8B6-B34D-AA13-D2BA869D5DA8}"/>
    <dgm:cxn modelId="{476B8E91-825B-8946-A72F-D1F3FE2FD4B1}" type="presOf" srcId="{39BDAA20-81BA-6D47-ABBB-548934837503}" destId="{CE301343-C4E3-8146-9B64-AF266814AF20}" srcOrd="0" destOrd="0" presId="urn:microsoft.com/office/officeart/2005/8/layout/cycle2"/>
    <dgm:cxn modelId="{B50F889F-A196-C042-A1CC-67CDA719249D}" srcId="{2012D8D0-98AB-8B43-9740-D3864C2A3529}" destId="{B4CF9CE3-4C0E-2E43-99FF-E7FDFE32BC1B}" srcOrd="2" destOrd="0" parTransId="{DE5F9E88-111A-B547-999F-F5C1D529F7EE}" sibTransId="{FF2D4883-930D-A34A-8FAE-B6D46AFA299B}"/>
    <dgm:cxn modelId="{9C115FAC-A30B-E84B-81E7-F5005CFA68ED}" type="presOf" srcId="{FF2D4883-930D-A34A-8FAE-B6D46AFA299B}" destId="{9E63DF85-23EA-C544-8E5F-C9007C3E3382}" srcOrd="1" destOrd="0" presId="urn:microsoft.com/office/officeart/2005/8/layout/cycle2"/>
    <dgm:cxn modelId="{F67CBED1-C85C-CF40-94BA-8A11A02B8043}" type="presOf" srcId="{B4CF9CE3-4C0E-2E43-99FF-E7FDFE32BC1B}" destId="{35456281-AD1C-2A48-B18C-307DEBD9CC4F}" srcOrd="0" destOrd="0" presId="urn:microsoft.com/office/officeart/2005/8/layout/cycle2"/>
    <dgm:cxn modelId="{230CC6D1-9EE0-0848-B70D-D4B7ACE5B889}" type="presOf" srcId="{3B513A02-8A8E-2E43-9153-0ED30DD2F823}" destId="{2C703912-CD1B-144B-8AA2-DBB55E27924C}" srcOrd="1" destOrd="0" presId="urn:microsoft.com/office/officeart/2005/8/layout/cycle2"/>
    <dgm:cxn modelId="{C90B88F7-0F7E-2B46-9E2B-D7424BC8F885}" type="presOf" srcId="{7B1C179F-A8B6-B34D-AA13-D2BA869D5DA8}" destId="{B0B8FC3D-F6D4-DB4C-BDDC-D716F2E1FF9C}" srcOrd="1" destOrd="0" presId="urn:microsoft.com/office/officeart/2005/8/layout/cycle2"/>
    <dgm:cxn modelId="{8A9EF8FD-EE73-0F4D-9C5A-715E56415855}" type="presOf" srcId="{7B1C179F-A8B6-B34D-AA13-D2BA869D5DA8}" destId="{6C04AF96-D2A8-224D-9F62-F2D233BF41F3}" srcOrd="0" destOrd="0" presId="urn:microsoft.com/office/officeart/2005/8/layout/cycle2"/>
    <dgm:cxn modelId="{615CFFD6-9880-7045-89D7-8E537C565BD0}" type="presParOf" srcId="{61FA2D78-8169-A046-A4DA-B52E0F1456DC}" destId="{D6141D4A-3B51-F947-AD44-F466F1D6843A}" srcOrd="0" destOrd="0" presId="urn:microsoft.com/office/officeart/2005/8/layout/cycle2"/>
    <dgm:cxn modelId="{AE45AA01-D0EC-5546-83C7-6EA1C0D2B3EA}" type="presParOf" srcId="{61FA2D78-8169-A046-A4DA-B52E0F1456DC}" destId="{CE301343-C4E3-8146-9B64-AF266814AF20}" srcOrd="1" destOrd="0" presId="urn:microsoft.com/office/officeart/2005/8/layout/cycle2"/>
    <dgm:cxn modelId="{D1684E94-0F4B-874E-8275-AAC9F8EAB5AD}" type="presParOf" srcId="{CE301343-C4E3-8146-9B64-AF266814AF20}" destId="{339ED714-45E1-6E49-890D-FC73A505CC82}" srcOrd="0" destOrd="0" presId="urn:microsoft.com/office/officeart/2005/8/layout/cycle2"/>
    <dgm:cxn modelId="{7AC19DBF-31A5-CF42-8B5F-B7C3F341C3E3}" type="presParOf" srcId="{61FA2D78-8169-A046-A4DA-B52E0F1456DC}" destId="{EF47BDBF-1973-3840-B7E9-B037A4DF3674}" srcOrd="2" destOrd="0" presId="urn:microsoft.com/office/officeart/2005/8/layout/cycle2"/>
    <dgm:cxn modelId="{41AFAAF4-3225-B349-97EB-5A3A43A80FF9}" type="presParOf" srcId="{61FA2D78-8169-A046-A4DA-B52E0F1456DC}" destId="{30AA2547-E125-0349-ABA8-49788E28CCEC}" srcOrd="3" destOrd="0" presId="urn:microsoft.com/office/officeart/2005/8/layout/cycle2"/>
    <dgm:cxn modelId="{C4ED35A2-E935-7F43-94DC-9838F90A1513}" type="presParOf" srcId="{30AA2547-E125-0349-ABA8-49788E28CCEC}" destId="{6A4862EB-7C2F-574E-8CD3-CD2C6E16BD62}" srcOrd="0" destOrd="0" presId="urn:microsoft.com/office/officeart/2005/8/layout/cycle2"/>
    <dgm:cxn modelId="{7A226258-953E-5E44-8BD3-5BA88E571E6F}" type="presParOf" srcId="{61FA2D78-8169-A046-A4DA-B52E0F1456DC}" destId="{35456281-AD1C-2A48-B18C-307DEBD9CC4F}" srcOrd="4" destOrd="0" presId="urn:microsoft.com/office/officeart/2005/8/layout/cycle2"/>
    <dgm:cxn modelId="{31CABCF7-5BC4-DE43-B672-1664599425F7}" type="presParOf" srcId="{61FA2D78-8169-A046-A4DA-B52E0F1456DC}" destId="{B088E84F-CEBA-1140-B233-2CDAB433D4C3}" srcOrd="5" destOrd="0" presId="urn:microsoft.com/office/officeart/2005/8/layout/cycle2"/>
    <dgm:cxn modelId="{72FF280C-9F9E-1246-8481-6FF9F195DDA6}" type="presParOf" srcId="{B088E84F-CEBA-1140-B233-2CDAB433D4C3}" destId="{9E63DF85-23EA-C544-8E5F-C9007C3E3382}" srcOrd="0" destOrd="0" presId="urn:microsoft.com/office/officeart/2005/8/layout/cycle2"/>
    <dgm:cxn modelId="{C44EC596-C22D-1241-BB29-FF1DD8918EF4}" type="presParOf" srcId="{61FA2D78-8169-A046-A4DA-B52E0F1456DC}" destId="{D3EAB065-07B3-8245-B197-004B4C7853D9}" srcOrd="6" destOrd="0" presId="urn:microsoft.com/office/officeart/2005/8/layout/cycle2"/>
    <dgm:cxn modelId="{5CF63A3B-B064-6049-8494-63E125C311A5}" type="presParOf" srcId="{61FA2D78-8169-A046-A4DA-B52E0F1456DC}" destId="{6C04AF96-D2A8-224D-9F62-F2D233BF41F3}" srcOrd="7" destOrd="0" presId="urn:microsoft.com/office/officeart/2005/8/layout/cycle2"/>
    <dgm:cxn modelId="{ED57264A-CB6B-4B4A-98F5-439949E5D954}" type="presParOf" srcId="{6C04AF96-D2A8-224D-9F62-F2D233BF41F3}" destId="{B0B8FC3D-F6D4-DB4C-BDDC-D716F2E1FF9C}" srcOrd="0" destOrd="0" presId="urn:microsoft.com/office/officeart/2005/8/layout/cycle2"/>
    <dgm:cxn modelId="{E94E3400-24AF-C54C-ADB6-2E5344A450B0}" type="presParOf" srcId="{61FA2D78-8169-A046-A4DA-B52E0F1456DC}" destId="{2C35540D-31CC-5146-B7DA-A7194F453FD2}" srcOrd="8" destOrd="0" presId="urn:microsoft.com/office/officeart/2005/8/layout/cycle2"/>
    <dgm:cxn modelId="{7E5111EE-8B6B-E145-88E6-350C2F8AE204}" type="presParOf" srcId="{61FA2D78-8169-A046-A4DA-B52E0F1456DC}" destId="{769ED0D7-5068-D240-B1F2-0F94FFBFC702}" srcOrd="9" destOrd="0" presId="urn:microsoft.com/office/officeart/2005/8/layout/cycle2"/>
    <dgm:cxn modelId="{080BC37F-A2EB-2141-8F29-B018DC04C65C}" type="presParOf" srcId="{769ED0D7-5068-D240-B1F2-0F94FFBFC702}" destId="{2C703912-CD1B-144B-8AA2-DBB55E27924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41D4A-3B51-F947-AD44-F466F1D6843A}">
      <dsp:nvSpPr>
        <dsp:cNvPr id="0" name=""/>
        <dsp:cNvSpPr/>
      </dsp:nvSpPr>
      <dsp:spPr>
        <a:xfrm>
          <a:off x="2434828" y="401"/>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JDBC</a:t>
          </a:r>
        </a:p>
      </dsp:txBody>
      <dsp:txXfrm>
        <a:off x="2614422" y="179995"/>
        <a:ext cx="867155" cy="867155"/>
      </dsp:txXfrm>
    </dsp:sp>
    <dsp:sp modelId="{CE301343-C4E3-8146-9B64-AF266814AF20}">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32045" y="996915"/>
        <a:ext cx="228964" cy="248335"/>
      </dsp:txXfrm>
    </dsp:sp>
    <dsp:sp modelId="{EF47BDBF-1973-3840-B7E9-B037A4DF3674}">
      <dsp:nvSpPr>
        <dsp:cNvPr id="0" name=""/>
        <dsp:cNvSpPr/>
      </dsp:nvSpPr>
      <dsp:spPr>
        <a:xfrm>
          <a:off x="3926250"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Hibernate</a:t>
          </a:r>
        </a:p>
      </dsp:txBody>
      <dsp:txXfrm>
        <a:off x="4105844" y="1263576"/>
        <a:ext cx="867155" cy="867155"/>
      </dsp:txXfrm>
    </dsp:sp>
    <dsp:sp modelId="{30AA2547-E125-0349-ABA8-49788E28CCEC}">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158126" y="2394156"/>
        <a:ext cx="228964" cy="248335"/>
      </dsp:txXfrm>
    </dsp:sp>
    <dsp:sp modelId="{35456281-AD1C-2A48-B18C-307DEBD9CC4F}">
      <dsp:nvSpPr>
        <dsp:cNvPr id="0" name=""/>
        <dsp:cNvSpPr/>
      </dsp:nvSpPr>
      <dsp:spPr>
        <a:xfrm>
          <a:off x="3356577"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JPA</a:t>
          </a:r>
        </a:p>
      </dsp:txBody>
      <dsp:txXfrm>
        <a:off x="3536171" y="3016849"/>
        <a:ext cx="867155" cy="867155"/>
      </dsp:txXfrm>
    </dsp:sp>
    <dsp:sp modelId="{B088E84F-CEBA-1140-B233-2CDAB433D4C3}">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991839" y="3326259"/>
        <a:ext cx="228964" cy="248335"/>
      </dsp:txXfrm>
    </dsp:sp>
    <dsp:sp modelId="{D3EAB065-07B3-8245-B197-004B4C7853D9}">
      <dsp:nvSpPr>
        <dsp:cNvPr id="0" name=""/>
        <dsp:cNvSpPr/>
      </dsp:nvSpPr>
      <dsp:spPr>
        <a:xfrm>
          <a:off x="1513078"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Quarkus</a:t>
          </a:r>
          <a:br>
            <a:rPr lang="en-US" sz="1500" kern="1200"/>
          </a:br>
          <a:r>
            <a:rPr lang="en-US" sz="1500" kern="1200"/>
            <a:t>Panache</a:t>
          </a:r>
        </a:p>
      </dsp:txBody>
      <dsp:txXfrm>
        <a:off x="1692672" y="3016849"/>
        <a:ext cx="867155" cy="867155"/>
      </dsp:txXfrm>
    </dsp:sp>
    <dsp:sp modelId="{6C04AF96-D2A8-224D-9F62-F2D233BF41F3}">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744954" y="2505090"/>
        <a:ext cx="228964" cy="248335"/>
      </dsp:txXfrm>
    </dsp:sp>
    <dsp:sp modelId="{2C35540D-31CC-5146-B7DA-A7194F453FD2}">
      <dsp:nvSpPr>
        <dsp:cNvPr id="0" name=""/>
        <dsp:cNvSpPr/>
      </dsp:nvSpPr>
      <dsp:spPr>
        <a:xfrm>
          <a:off x="943405"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JOOQ</a:t>
          </a:r>
        </a:p>
      </dsp:txBody>
      <dsp:txXfrm>
        <a:off x="1122999" y="1263576"/>
        <a:ext cx="867155" cy="867155"/>
      </dsp:txXfrm>
    </dsp:sp>
    <dsp:sp modelId="{769ED0D7-5068-D240-B1F2-0F94FFBFC702}">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Lập trình JPA</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55798-7426-724E-BFC4-001C117BA63A}"/>
              </a:ext>
            </a:extLst>
          </p:cNvPr>
          <p:cNvSpPr/>
          <p:nvPr/>
        </p:nvSpPr>
        <p:spPr>
          <a:xfrm>
            <a:off x="0" y="1197197"/>
            <a:ext cx="9144000"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spring.jpa.properties.hibernate.hbm2ddl.import_files</a:t>
            </a:r>
            <a:r>
              <a:rPr lang="en-US" sz="1800">
                <a:solidFill>
                  <a:srgbClr val="D4D4D4"/>
                </a:solidFill>
                <a:latin typeface="RobotoMono Nerd Font" pitchFamily="2" charset="0"/>
                <a:ea typeface="RobotoMono Nerd Font" pitchFamily="2" charset="0"/>
              </a:rPr>
              <a:t>=f_post.sql,naturalperson.sql,person.sql </a:t>
            </a:r>
            <a:r>
              <a:rPr lang="en-US" sz="1800">
                <a:solidFill>
                  <a:srgbClr val="92D050"/>
                </a:solidFill>
                <a:latin typeface="RobotoMono Nerd Font" pitchFamily="2" charset="0"/>
                <a:ea typeface="RobotoMono Nerd Font" pitchFamily="2" charset="0"/>
              </a:rPr>
              <a:t>//chèn dữ lieu ban đầu vào bảng</a:t>
            </a:r>
          </a:p>
          <a:p>
            <a:pPr>
              <a:lnSpc>
                <a:spcPct val="200000"/>
              </a:lnSpc>
            </a:pPr>
            <a:r>
              <a:rPr lang="en-US" sz="1800">
                <a:solidFill>
                  <a:srgbClr val="569CD6"/>
                </a:solidFill>
                <a:latin typeface="RobotoMono Nerd Font" pitchFamily="2" charset="0"/>
                <a:ea typeface="RobotoMono Nerd Font" pitchFamily="2" charset="0"/>
              </a:rPr>
              <a:t>spring.jpa.hibernate.ddl-auto</a:t>
            </a:r>
            <a:r>
              <a:rPr lang="en-US" sz="1800">
                <a:solidFill>
                  <a:srgbClr val="D4D4D4"/>
                </a:solidFill>
                <a:latin typeface="RobotoMono Nerd Font" pitchFamily="2" charset="0"/>
                <a:ea typeface="RobotoMono Nerd Font" pitchFamily="2" charset="0"/>
              </a:rPr>
              <a:t>=create </a:t>
            </a:r>
            <a:r>
              <a:rPr lang="en-US" sz="1800">
                <a:solidFill>
                  <a:srgbClr val="92D050"/>
                </a:solidFill>
                <a:latin typeface="RobotoMono Nerd Font" pitchFamily="2" charset="0"/>
                <a:ea typeface="RobotoMono Nerd Font" pitchFamily="2" charset="0"/>
              </a:rPr>
              <a:t>//tự động tạo bảng</a:t>
            </a:r>
          </a:p>
          <a:p>
            <a:pPr>
              <a:lnSpc>
                <a:spcPct val="200000"/>
              </a:lnSpc>
            </a:pPr>
            <a:r>
              <a:rPr lang="en-US" sz="1800">
                <a:solidFill>
                  <a:srgbClr val="569CD6"/>
                </a:solidFill>
                <a:latin typeface="RobotoMono Nerd Font" pitchFamily="2" charset="0"/>
                <a:ea typeface="RobotoMono Nerd Font" pitchFamily="2" charset="0"/>
              </a:rPr>
              <a:t>spring.jpa.show-sql</a:t>
            </a:r>
            <a:r>
              <a:rPr lang="en-US" sz="1800">
                <a:solidFill>
                  <a:srgbClr val="D4D4D4"/>
                </a:solidFill>
                <a:latin typeface="RobotoMono Nerd Font" pitchFamily="2" charset="0"/>
                <a:ea typeface="RobotoMono Nerd Font" pitchFamily="2" charset="0"/>
              </a:rPr>
              <a:t>=false </a:t>
            </a:r>
            <a:r>
              <a:rPr lang="en-US" sz="1800">
                <a:solidFill>
                  <a:srgbClr val="92D050"/>
                </a:solidFill>
                <a:latin typeface="RobotoMono Nerd Font" pitchFamily="2" charset="0"/>
                <a:ea typeface="RobotoMono Nerd Font" pitchFamily="2" charset="0"/>
              </a:rPr>
              <a:t>//hiển thị câu lệnh SQL trong console</a:t>
            </a:r>
          </a:p>
          <a:p>
            <a:pPr>
              <a:lnSpc>
                <a:spcPct val="200000"/>
              </a:lnSpc>
            </a:pPr>
            <a:r>
              <a:rPr lang="en-US" sz="1800">
                <a:solidFill>
                  <a:srgbClr val="569CD6"/>
                </a:solidFill>
                <a:latin typeface="RobotoMono Nerd Font" pitchFamily="2" charset="0"/>
                <a:ea typeface="RobotoMono Nerd Font" pitchFamily="2" charset="0"/>
              </a:rPr>
              <a:t>spring.jpa.properties.hibernate.format_sql</a:t>
            </a:r>
            <a:r>
              <a:rPr lang="en-US" sz="1800">
                <a:solidFill>
                  <a:srgbClr val="D4D4D4"/>
                </a:solidFill>
                <a:latin typeface="RobotoMono Nerd Font" pitchFamily="2" charset="0"/>
                <a:ea typeface="RobotoMono Nerd Font" pitchFamily="2" charset="0"/>
              </a:rPr>
              <a:t>=false</a:t>
            </a:r>
          </a:p>
        </p:txBody>
      </p:sp>
      <p:sp>
        <p:nvSpPr>
          <p:cNvPr id="4" name="TextBox 3">
            <a:extLst>
              <a:ext uri="{FF2B5EF4-FFF2-40B4-BE49-F238E27FC236}">
                <a16:creationId xmlns:a16="http://schemas.microsoft.com/office/drawing/2014/main" id="{6C66D585-54CE-D146-823D-D8740213969D}"/>
              </a:ext>
            </a:extLst>
          </p:cNvPr>
          <p:cNvSpPr txBox="1"/>
          <p:nvPr/>
        </p:nvSpPr>
        <p:spPr>
          <a:xfrm>
            <a:off x="279610" y="483650"/>
            <a:ext cx="8315097" cy="307777"/>
          </a:xfrm>
          <a:prstGeom prst="rect">
            <a:avLst/>
          </a:prstGeom>
          <a:noFill/>
        </p:spPr>
        <p:txBody>
          <a:bodyPr wrap="none" rtlCol="0">
            <a:spAutoFit/>
          </a:bodyPr>
          <a:lstStyle/>
          <a:p>
            <a:r>
              <a:rPr lang="en-US"/>
              <a:t>a</a:t>
            </a:r>
            <a:r>
              <a:rPr lang="en-VN"/>
              <a:t>pplication.properties chỉ nên lưu những cấu hình chung có thể áp dụng cho các loại CSDL khác nhau</a:t>
            </a:r>
          </a:p>
        </p:txBody>
      </p:sp>
    </p:spTree>
    <p:extLst>
      <p:ext uri="{BB962C8B-B14F-4D97-AF65-F5344CB8AC3E}">
        <p14:creationId xmlns:p14="http://schemas.microsoft.com/office/powerpoint/2010/main" val="41004980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76AC8B-9CB6-8240-87EB-9B0404074135}"/>
              </a:ext>
            </a:extLst>
          </p:cNvPr>
          <p:cNvSpPr>
            <a:spLocks noGrp="1"/>
          </p:cNvSpPr>
          <p:nvPr>
            <p:ph type="body" idx="4294967295"/>
          </p:nvPr>
        </p:nvSpPr>
        <p:spPr>
          <a:xfrm>
            <a:off x="0" y="0"/>
            <a:ext cx="8824913" cy="704850"/>
          </a:xfrm>
        </p:spPr>
        <p:txBody>
          <a:bodyPr/>
          <a:lstStyle/>
          <a:p>
            <a:pPr marL="114300" indent="0">
              <a:buNone/>
            </a:pPr>
            <a:r>
              <a:rPr lang="en-VN" sz="1400"/>
              <a:t>Khi chuyển từ quan hệ Unidirection One – Many sang Bidirection One -Many, cần bổ xung </a:t>
            </a:r>
            <a:r>
              <a:rPr lang="en-VN" sz="1400" b="1">
                <a:solidFill>
                  <a:srgbClr val="7030A0"/>
                </a:solidFill>
              </a:rPr>
              <a:t>helper method </a:t>
            </a:r>
            <a:r>
              <a:rPr lang="en-VN" sz="1400"/>
              <a:t>khi thêm hoặc xoá</a:t>
            </a:r>
          </a:p>
        </p:txBody>
      </p:sp>
      <p:sp>
        <p:nvSpPr>
          <p:cNvPr id="4" name="Rectangle 3">
            <a:extLst>
              <a:ext uri="{FF2B5EF4-FFF2-40B4-BE49-F238E27FC236}">
                <a16:creationId xmlns:a16="http://schemas.microsoft.com/office/drawing/2014/main" id="{00CBF398-CE2B-FC45-9EEE-4632EDED05AD}"/>
              </a:ext>
            </a:extLst>
          </p:cNvPr>
          <p:cNvSpPr/>
          <p:nvPr/>
        </p:nvSpPr>
        <p:spPr>
          <a:xfrm>
            <a:off x="-1" y="709962"/>
            <a:ext cx="9043101" cy="4142673"/>
          </a:xfrm>
          <a:prstGeom prst="rect">
            <a:avLst/>
          </a:prstGeom>
          <a:solidFill>
            <a:schemeClr val="bg2"/>
          </a:solidFill>
        </p:spPr>
        <p:txBody>
          <a:bodyPr wrap="square">
            <a:spAutoFit/>
          </a:bodyPr>
          <a:lstStyle/>
          <a:p>
            <a:pPr>
              <a:lnSpc>
                <a:spcPct val="110000"/>
              </a:lnSpc>
            </a:pP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class</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Department</a:t>
            </a:r>
            <a:r>
              <a:rPr lang="vi-VN" sz="1200">
                <a:solidFill>
                  <a:srgbClr val="D4D4D4"/>
                </a:solidFill>
                <a:latin typeface="RobotoMono Nerd Font" pitchFamily="2" charset="0"/>
                <a:ea typeface="RobotoMono Nerd Font" pitchFamily="2" charset="0"/>
              </a:rPr>
              <a:t> {</a:t>
            </a: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OneToMany</a:t>
            </a:r>
            <a:r>
              <a:rPr lang="vi-VN" sz="1200">
                <a:solidFill>
                  <a:srgbClr val="D4D4D4"/>
                </a:solidFill>
                <a:latin typeface="RobotoMono Nerd Font" pitchFamily="2" charset="0"/>
                <a:ea typeface="RobotoMono Nerd Font" pitchFamily="2" charset="0"/>
              </a:rPr>
              <a:t>(mappedBy = </a:t>
            </a:r>
            <a:r>
              <a:rPr lang="vi-VN" sz="1200">
                <a:solidFill>
                  <a:srgbClr val="CE9178"/>
                </a:solidFill>
                <a:latin typeface="RobotoMono Nerd Font" pitchFamily="2" charset="0"/>
                <a:ea typeface="RobotoMono Nerd Font" pitchFamily="2" charset="0"/>
              </a:rPr>
              <a:t>"department"</a:t>
            </a:r>
            <a:r>
              <a:rPr lang="vi-VN" sz="1200">
                <a:solidFill>
                  <a:srgbClr val="D4D4D4"/>
                </a:solidFill>
                <a:latin typeface="RobotoMono Nerd Font" pitchFamily="2" charset="0"/>
                <a:ea typeface="RobotoMono Nerd Font" pitchFamily="2" charset="0"/>
              </a:rPr>
              <a:t>, cascade = </a:t>
            </a:r>
            <a:r>
              <a:rPr lang="vi-VN" sz="1200">
                <a:solidFill>
                  <a:srgbClr val="9CDCFE"/>
                </a:solidFill>
                <a:latin typeface="RobotoMono Nerd Font" pitchFamily="2" charset="0"/>
                <a:ea typeface="RobotoMono Nerd Font" pitchFamily="2" charset="0"/>
              </a:rPr>
              <a:t>CascadeType</a:t>
            </a:r>
            <a:r>
              <a:rPr lang="vi-VN" sz="1200">
                <a:solidFill>
                  <a:srgbClr val="D4D4D4"/>
                </a:solidFill>
                <a:latin typeface="RobotoMono Nerd Font" pitchFamily="2" charset="0"/>
                <a:ea typeface="RobotoMono Nerd Font" pitchFamily="2" charset="0"/>
              </a:rPr>
              <a:t>.</a:t>
            </a:r>
            <a:r>
              <a:rPr lang="vi-VN" sz="1200">
                <a:solidFill>
                  <a:srgbClr val="9CDCFE"/>
                </a:solidFill>
                <a:latin typeface="RobotoMono Nerd Font" pitchFamily="2" charset="0"/>
                <a:ea typeface="RobotoMono Nerd Font" pitchFamily="2" charset="0"/>
              </a:rPr>
              <a:t>ALL</a:t>
            </a:r>
            <a:r>
              <a:rPr lang="vi-VN" sz="1200">
                <a:solidFill>
                  <a:srgbClr val="D4D4D4"/>
                </a:solidFill>
                <a:latin typeface="RobotoMono Nerd Font" pitchFamily="2" charset="0"/>
                <a:ea typeface="RobotoMono Nerd Font" pitchFamily="2" charset="0"/>
              </a:rPr>
              <a:t>, orphanRemoval = </a:t>
            </a:r>
            <a:r>
              <a:rPr lang="vi-VN" sz="1200">
                <a:solidFill>
                  <a:srgbClr val="569CD6"/>
                </a:solidFill>
                <a:latin typeface="RobotoMono Nerd Font" pitchFamily="2" charset="0"/>
                <a:ea typeface="RobotoMono Nerd Font" pitchFamily="2" charset="0"/>
              </a:rPr>
              <a:t>false</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569CD6"/>
                </a:solidFill>
                <a:latin typeface="RobotoMono Nerd Font" pitchFamily="2" charset="0"/>
                <a:ea typeface="RobotoMono Nerd Font" pitchFamily="2" charset="0"/>
              </a:rPr>
              <a:t>  private</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List</a:t>
            </a:r>
            <a:r>
              <a:rPr lang="vi-VN" sz="1200">
                <a:solidFill>
                  <a:srgbClr val="D4D4D4"/>
                </a:solidFill>
                <a:latin typeface="RobotoMono Nerd Font" pitchFamily="2" charset="0"/>
                <a:ea typeface="RobotoMono Nerd Font" pitchFamily="2" charset="0"/>
              </a:rPr>
              <a:t>&lt;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&gt; </a:t>
            </a:r>
            <a:r>
              <a:rPr lang="vi-VN" sz="1200">
                <a:solidFill>
                  <a:srgbClr val="9CDCFE"/>
                </a:solidFill>
                <a:latin typeface="RobotoMono Nerd Font" pitchFamily="2" charset="0"/>
                <a:ea typeface="RobotoMono Nerd Font" pitchFamily="2" charset="0"/>
              </a:rPr>
              <a:t>professors</a:t>
            </a:r>
            <a:r>
              <a:rPr lang="vi-VN" sz="1200">
                <a:solidFill>
                  <a:srgbClr val="D4D4D4"/>
                </a:solidFill>
                <a:latin typeface="RobotoMono Nerd Font" pitchFamily="2" charset="0"/>
                <a:ea typeface="RobotoMono Nerd Font" pitchFamily="2" charset="0"/>
              </a:rPr>
              <a:t> = </a:t>
            </a:r>
            <a:r>
              <a:rPr lang="vi-VN" sz="1200">
                <a:solidFill>
                  <a:srgbClr val="C586C0"/>
                </a:solidFill>
                <a:latin typeface="RobotoMono Nerd Font" pitchFamily="2" charset="0"/>
                <a:ea typeface="RobotoMono Nerd Font" pitchFamily="2" charset="0"/>
              </a:rPr>
              <a:t>new</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ArrayList</a:t>
            </a:r>
            <a:r>
              <a:rPr lang="vi-VN" sz="1200">
                <a:solidFill>
                  <a:srgbClr val="D4D4D4"/>
                </a:solidFill>
                <a:latin typeface="RobotoMono Nerd Font" pitchFamily="2" charset="0"/>
                <a:ea typeface="RobotoMono Nerd Font" pitchFamily="2" charset="0"/>
              </a:rPr>
              <a:t>&lt;&gt;();</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add</a:t>
            </a:r>
            <a:r>
              <a:rPr lang="vi-VN" sz="1200">
                <a:solidFill>
                  <a:srgbClr val="D4D4D4"/>
                </a:solidFill>
                <a:latin typeface="RobotoMono Nerd Font" pitchFamily="2" charset="0"/>
                <a:ea typeface="RobotoMono Nerd Font" pitchFamily="2" charset="0"/>
              </a:rPr>
              <a: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this</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add</a:t>
            </a:r>
            <a:r>
              <a:rPr lang="vi-VN" sz="1200">
                <a:solidFill>
                  <a:srgbClr val="D4D4D4"/>
                </a:solidFill>
                <a:latin typeface="RobotoMono Nerd Font" pitchFamily="2" charset="0"/>
                <a:ea typeface="RobotoMono Nerd Font" pitchFamily="2" charset="0"/>
              </a:rPr>
              <a:t>(professor);</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569CD6"/>
                </a:solidFill>
                <a:latin typeface="RobotoMono Nerd Font" pitchFamily="2" charset="0"/>
                <a:ea typeface="RobotoMono Nerd Font" pitchFamily="2" charset="0"/>
              </a:rPr>
              <a:t>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remove</a:t>
            </a:r>
            <a:r>
              <a:rPr lang="vi-VN" sz="1200">
                <a:solidFill>
                  <a:srgbClr val="D4D4D4"/>
                </a:solidFill>
                <a:latin typeface="RobotoMono Nerd Font" pitchFamily="2" charset="0"/>
                <a:ea typeface="RobotoMono Nerd Font" pitchFamily="2" charset="0"/>
              </a:rPr>
              <a:t>(</a:t>
            </a:r>
            <a:r>
              <a:rPr lang="vi-VN" sz="1200">
                <a:solidFill>
                  <a:srgbClr val="4EC9B0"/>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professor</a:t>
            </a:r>
            <a:r>
              <a:rPr lang="vi-VN" sz="1200">
                <a:solidFill>
                  <a:srgbClr val="D4D4D4"/>
                </a:solidFill>
                <a:latin typeface="RobotoMono Nerd Font" pitchFamily="2" charset="0"/>
                <a:ea typeface="RobotoMono Nerd Font" pitchFamily="2" charset="0"/>
              </a:rPr>
              <a:t>) { </a:t>
            </a:r>
          </a:p>
          <a:p>
            <a:pPr>
              <a:lnSpc>
                <a:spcPct val="110000"/>
              </a:lnSpc>
            </a:pPr>
            <a:r>
              <a:rPr lang="vi-VN" sz="1200">
                <a:solidFill>
                  <a:srgbClr val="9CDCFE"/>
                </a:solidFill>
                <a:latin typeface="RobotoMono Nerd Font" pitchFamily="2" charset="0"/>
                <a:ea typeface="RobotoMono Nerd Font" pitchFamily="2" charset="0"/>
              </a:rPr>
              <a:t>    professor</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null</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remove</a:t>
            </a:r>
            <a:r>
              <a:rPr lang="vi-VN" sz="1200">
                <a:solidFill>
                  <a:srgbClr val="D4D4D4"/>
                </a:solidFill>
                <a:latin typeface="RobotoMono Nerd Font" pitchFamily="2" charset="0"/>
                <a:ea typeface="RobotoMono Nerd Font" pitchFamily="2" charset="0"/>
              </a:rPr>
              <a:t>(professor); </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br>
              <a:rPr lang="vi-VN" sz="1200">
                <a:solidFill>
                  <a:srgbClr val="D4D4D4"/>
                </a:solidFill>
                <a:latin typeface="RobotoMono Nerd Font" pitchFamily="2" charset="0"/>
                <a:ea typeface="RobotoMono Nerd Font" pitchFamily="2" charset="0"/>
              </a:rPr>
            </a:b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PreRemove</a:t>
            </a:r>
            <a:endParaRPr lang="vi-VN" sz="1200">
              <a:solidFill>
                <a:srgbClr val="D4D4D4"/>
              </a:solidFill>
              <a:latin typeface="RobotoMono Nerd Font" pitchFamily="2" charset="0"/>
              <a:ea typeface="RobotoMono Nerd Font" pitchFamily="2" charset="0"/>
            </a:endParaRPr>
          </a:p>
          <a:p>
            <a:pPr>
              <a:lnSpc>
                <a:spcPct val="110000"/>
              </a:lnSpc>
            </a:pPr>
            <a:r>
              <a:rPr lang="vi-VN" sz="1200">
                <a:solidFill>
                  <a:srgbClr val="569CD6"/>
                </a:solidFill>
                <a:latin typeface="RobotoMono Nerd Font" pitchFamily="2" charset="0"/>
                <a:ea typeface="RobotoMono Nerd Font" pitchFamily="2" charset="0"/>
              </a:rPr>
              <a:t>  public</a:t>
            </a:r>
            <a:r>
              <a:rPr lang="vi-VN" sz="1200">
                <a:solidFill>
                  <a:srgbClr val="D4D4D4"/>
                </a:solidFill>
                <a:latin typeface="RobotoMono Nerd Font" pitchFamily="2" charset="0"/>
                <a:ea typeface="RobotoMono Nerd Font" pitchFamily="2" charset="0"/>
              </a:rPr>
              <a:t> </a:t>
            </a:r>
            <a:r>
              <a:rPr lang="vi-VN" sz="1200">
                <a:solidFill>
                  <a:srgbClr val="4EC9B0"/>
                </a:solidFill>
                <a:latin typeface="RobotoMono Nerd Font" pitchFamily="2" charset="0"/>
                <a:ea typeface="RobotoMono Nerd Font" pitchFamily="2" charset="0"/>
              </a:rPr>
              <a:t>void</a:t>
            </a:r>
            <a:r>
              <a:rPr lang="vi-VN" sz="1200">
                <a:solidFill>
                  <a:srgbClr val="D4D4D4"/>
                </a:solidFill>
                <a:latin typeface="RobotoMono Nerd Font" pitchFamily="2" charset="0"/>
                <a:ea typeface="RobotoMono Nerd Font" pitchFamily="2" charset="0"/>
              </a:rPr>
              <a:t> </a:t>
            </a:r>
            <a:r>
              <a:rPr lang="vi-VN" sz="1200">
                <a:solidFill>
                  <a:srgbClr val="DCDCAA"/>
                </a:solidFill>
                <a:latin typeface="RobotoMono Nerd Font" pitchFamily="2" charset="0"/>
                <a:ea typeface="RobotoMono Nerd Font" pitchFamily="2" charset="0"/>
              </a:rPr>
              <a:t>preRemove</a:t>
            </a: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stream</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forEach</a:t>
            </a:r>
            <a:r>
              <a:rPr lang="vi-VN" sz="1200">
                <a:solidFill>
                  <a:srgbClr val="D4D4D4"/>
                </a:solidFill>
                <a:latin typeface="RobotoMono Nerd Font" pitchFamily="2" charset="0"/>
                <a:ea typeface="RobotoMono Nerd Font" pitchFamily="2" charset="0"/>
              </a:rPr>
              <a:t>(p </a:t>
            </a:r>
            <a:r>
              <a:rPr lang="vi-VN" sz="1200">
                <a:solidFill>
                  <a:srgbClr val="569CD6"/>
                </a:solidFill>
                <a:latin typeface="RobotoMono Nerd Font" pitchFamily="2" charset="0"/>
                <a:ea typeface="RobotoMono Nerd Font" pitchFamily="2" charset="0"/>
              </a:rPr>
              <a:t>-&gt;</a:t>
            </a:r>
            <a:r>
              <a:rPr lang="vi-VN" sz="1200">
                <a:solidFill>
                  <a:srgbClr val="D4D4D4"/>
                </a:solidFill>
                <a:latin typeface="RobotoMono Nerd Font" pitchFamily="2" charset="0"/>
                <a:ea typeface="RobotoMono Nerd Font" pitchFamily="2" charset="0"/>
              </a:rPr>
              <a:t> </a:t>
            </a:r>
            <a:r>
              <a:rPr lang="vi-VN" sz="1200">
                <a:solidFill>
                  <a:srgbClr val="9CDCFE"/>
                </a:solidFill>
                <a:latin typeface="RobotoMono Nerd Font" pitchFamily="2" charset="0"/>
                <a:ea typeface="RobotoMono Nerd Font" pitchFamily="2" charset="0"/>
              </a:rPr>
              <a:t>p</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setDepartment</a:t>
            </a:r>
            <a:r>
              <a:rPr lang="vi-VN" sz="1200">
                <a:solidFill>
                  <a:srgbClr val="D4D4D4"/>
                </a:solidFill>
                <a:latin typeface="RobotoMono Nerd Font" pitchFamily="2" charset="0"/>
                <a:ea typeface="RobotoMono Nerd Font" pitchFamily="2" charset="0"/>
              </a:rPr>
              <a:t>(</a:t>
            </a:r>
            <a:r>
              <a:rPr lang="vi-VN" sz="1200">
                <a:solidFill>
                  <a:srgbClr val="569CD6"/>
                </a:solidFill>
                <a:latin typeface="RobotoMono Nerd Font" pitchFamily="2" charset="0"/>
                <a:ea typeface="RobotoMono Nerd Font" pitchFamily="2" charset="0"/>
              </a:rPr>
              <a:t>null</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9CDCFE"/>
                </a:solidFill>
                <a:latin typeface="RobotoMono Nerd Font" pitchFamily="2" charset="0"/>
                <a:ea typeface="RobotoMono Nerd Font" pitchFamily="2" charset="0"/>
              </a:rPr>
              <a:t>    professors</a:t>
            </a:r>
            <a:r>
              <a:rPr lang="vi-VN" sz="1200">
                <a:solidFill>
                  <a:srgbClr val="D4D4D4"/>
                </a:solidFill>
                <a:latin typeface="RobotoMono Nerd Font" pitchFamily="2" charset="0"/>
                <a:ea typeface="RobotoMono Nerd Font" pitchFamily="2" charset="0"/>
              </a:rPr>
              <a:t>.</a:t>
            </a:r>
            <a:r>
              <a:rPr lang="vi-VN" sz="1200">
                <a:solidFill>
                  <a:srgbClr val="DCDCAA"/>
                </a:solidFill>
                <a:latin typeface="RobotoMono Nerd Font" pitchFamily="2" charset="0"/>
                <a:ea typeface="RobotoMono Nerd Font" pitchFamily="2" charset="0"/>
              </a:rPr>
              <a:t>clear</a:t>
            </a:r>
            <a:r>
              <a:rPr lang="vi-VN" sz="1200">
                <a:solidFill>
                  <a:srgbClr val="D4D4D4"/>
                </a:solidFill>
                <a:latin typeface="RobotoMono Nerd Font" pitchFamily="2" charset="0"/>
                <a:ea typeface="RobotoMono Nerd Font" pitchFamily="2" charset="0"/>
              </a:rPr>
              <a:t>();</a:t>
            </a:r>
          </a:p>
          <a:p>
            <a:pPr>
              <a:lnSpc>
                <a:spcPct val="110000"/>
              </a:lnSpc>
            </a:pPr>
            <a:r>
              <a:rPr lang="vi-VN" sz="1200">
                <a:solidFill>
                  <a:srgbClr val="D4D4D4"/>
                </a:solidFill>
                <a:latin typeface="RobotoMono Nerd Font" pitchFamily="2" charset="0"/>
                <a:ea typeface="RobotoMono Nerd Font" pitchFamily="2" charset="0"/>
              </a:rPr>
              <a:t>  }</a:t>
            </a:r>
          </a:p>
          <a:p>
            <a:pPr>
              <a:lnSpc>
                <a:spcPct val="110000"/>
              </a:lnSpc>
            </a:pPr>
            <a:r>
              <a:rPr lang="vi-VN" sz="1200">
                <a:solidFill>
                  <a:srgbClr val="D4D4D4"/>
                </a:solidFill>
                <a:latin typeface="RobotoMono Nerd Font" pitchFamily="2" charset="0"/>
                <a:ea typeface="RobotoMono Nerd Font" pitchFamily="2" charset="0"/>
              </a:rPr>
              <a:t>}</a:t>
            </a:r>
          </a:p>
        </p:txBody>
      </p:sp>
      <p:sp>
        <p:nvSpPr>
          <p:cNvPr id="5" name="Right Brace 4">
            <a:extLst>
              <a:ext uri="{FF2B5EF4-FFF2-40B4-BE49-F238E27FC236}">
                <a16:creationId xmlns:a16="http://schemas.microsoft.com/office/drawing/2014/main" id="{F26D5709-8887-7849-9FE2-1C4D5A991C67}"/>
              </a:ext>
            </a:extLst>
          </p:cNvPr>
          <p:cNvSpPr/>
          <p:nvPr/>
        </p:nvSpPr>
        <p:spPr>
          <a:xfrm>
            <a:off x="4275609" y="1570245"/>
            <a:ext cx="170268" cy="624314"/>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6" name="TextBox 5">
            <a:extLst>
              <a:ext uri="{FF2B5EF4-FFF2-40B4-BE49-F238E27FC236}">
                <a16:creationId xmlns:a16="http://schemas.microsoft.com/office/drawing/2014/main" id="{255D3651-8BCB-3644-A4BC-AAF832828EBB}"/>
              </a:ext>
            </a:extLst>
          </p:cNvPr>
          <p:cNvSpPr txBox="1"/>
          <p:nvPr/>
        </p:nvSpPr>
        <p:spPr>
          <a:xfrm>
            <a:off x="4420651" y="1727900"/>
            <a:ext cx="3076483" cy="307777"/>
          </a:xfrm>
          <a:prstGeom prst="rect">
            <a:avLst/>
          </a:prstGeom>
          <a:noFill/>
        </p:spPr>
        <p:txBody>
          <a:bodyPr wrap="none" rtlCol="0">
            <a:spAutoFit/>
          </a:bodyPr>
          <a:lstStyle/>
          <a:p>
            <a:r>
              <a:rPr lang="en-VN">
                <a:solidFill>
                  <a:srgbClr val="FFFF00"/>
                </a:solidFill>
              </a:rPr>
              <a:t>Thêm một professor vào department</a:t>
            </a:r>
          </a:p>
        </p:txBody>
      </p:sp>
      <p:sp>
        <p:nvSpPr>
          <p:cNvPr id="7" name="Right Brace 6">
            <a:extLst>
              <a:ext uri="{FF2B5EF4-FFF2-40B4-BE49-F238E27FC236}">
                <a16:creationId xmlns:a16="http://schemas.microsoft.com/office/drawing/2014/main" id="{0B904731-FEE8-8546-8BFB-B3DF6FA711BD}"/>
              </a:ext>
            </a:extLst>
          </p:cNvPr>
          <p:cNvSpPr/>
          <p:nvPr/>
        </p:nvSpPr>
        <p:spPr>
          <a:xfrm>
            <a:off x="4276659" y="2643352"/>
            <a:ext cx="170268" cy="624314"/>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8" name="TextBox 7">
            <a:extLst>
              <a:ext uri="{FF2B5EF4-FFF2-40B4-BE49-F238E27FC236}">
                <a16:creationId xmlns:a16="http://schemas.microsoft.com/office/drawing/2014/main" id="{53B42E45-03A5-2941-955B-D7090F52894E}"/>
              </a:ext>
            </a:extLst>
          </p:cNvPr>
          <p:cNvSpPr txBox="1"/>
          <p:nvPr/>
        </p:nvSpPr>
        <p:spPr>
          <a:xfrm>
            <a:off x="4402783" y="2794701"/>
            <a:ext cx="3206327" cy="307777"/>
          </a:xfrm>
          <a:prstGeom prst="rect">
            <a:avLst/>
          </a:prstGeom>
          <a:noFill/>
        </p:spPr>
        <p:txBody>
          <a:bodyPr wrap="none" rtlCol="0">
            <a:spAutoFit/>
          </a:bodyPr>
          <a:lstStyle/>
          <a:p>
            <a:r>
              <a:rPr lang="en-VN">
                <a:solidFill>
                  <a:srgbClr val="FFFF00"/>
                </a:solidFill>
              </a:rPr>
              <a:t>Loại một professor ra khỏi department</a:t>
            </a:r>
          </a:p>
        </p:txBody>
      </p:sp>
      <p:sp>
        <p:nvSpPr>
          <p:cNvPr id="9" name="Right Brace 8">
            <a:extLst>
              <a:ext uri="{FF2B5EF4-FFF2-40B4-BE49-F238E27FC236}">
                <a16:creationId xmlns:a16="http://schemas.microsoft.com/office/drawing/2014/main" id="{056567AA-792B-AB48-8C85-8A4762A4C813}"/>
              </a:ext>
            </a:extLst>
          </p:cNvPr>
          <p:cNvSpPr/>
          <p:nvPr/>
        </p:nvSpPr>
        <p:spPr>
          <a:xfrm>
            <a:off x="5734444" y="3689131"/>
            <a:ext cx="170268" cy="733623"/>
          </a:xfrm>
          <a:prstGeom prst="rightBrace">
            <a:avLst>
              <a:gd name="adj1" fmla="val 8333"/>
              <a:gd name="adj2" fmla="val 53704"/>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10" name="TextBox 9">
            <a:extLst>
              <a:ext uri="{FF2B5EF4-FFF2-40B4-BE49-F238E27FC236}">
                <a16:creationId xmlns:a16="http://schemas.microsoft.com/office/drawing/2014/main" id="{AED0B29D-FAC5-E740-AED9-5BCD5DEFFA3D}"/>
              </a:ext>
            </a:extLst>
          </p:cNvPr>
          <p:cNvSpPr txBox="1"/>
          <p:nvPr/>
        </p:nvSpPr>
        <p:spPr>
          <a:xfrm>
            <a:off x="5859518" y="3709099"/>
            <a:ext cx="3116559" cy="738664"/>
          </a:xfrm>
          <a:prstGeom prst="rect">
            <a:avLst/>
          </a:prstGeom>
          <a:noFill/>
        </p:spPr>
        <p:txBody>
          <a:bodyPr wrap="none" rtlCol="0">
            <a:spAutoFit/>
          </a:bodyPr>
          <a:lstStyle/>
          <a:p>
            <a:r>
              <a:rPr lang="en-VN">
                <a:solidFill>
                  <a:srgbClr val="FFFF00"/>
                </a:solidFill>
              </a:rPr>
              <a:t>Trước khi xoá department thì set null</a:t>
            </a:r>
          </a:p>
          <a:p>
            <a:r>
              <a:rPr lang="en-VN">
                <a:solidFill>
                  <a:srgbClr val="FFFF00"/>
                </a:solidFill>
              </a:rPr>
              <a:t>foreign key department ở tất cả</a:t>
            </a:r>
            <a:br>
              <a:rPr lang="en-VN">
                <a:solidFill>
                  <a:srgbClr val="FFFF00"/>
                </a:solidFill>
              </a:rPr>
            </a:br>
            <a:r>
              <a:rPr lang="en-VN">
                <a:solidFill>
                  <a:srgbClr val="FFFF00"/>
                </a:solidFill>
              </a:rPr>
              <a:t>professor thuộc department</a:t>
            </a:r>
          </a:p>
        </p:txBody>
      </p:sp>
    </p:spTree>
    <p:extLst>
      <p:ext uri="{BB962C8B-B14F-4D97-AF65-F5344CB8AC3E}">
        <p14:creationId xmlns:p14="http://schemas.microsoft.com/office/powerpoint/2010/main" val="25943748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A81C5-9E9F-AB4B-932E-5911547E6BC4}"/>
              </a:ext>
            </a:extLst>
          </p:cNvPr>
          <p:cNvSpPr/>
          <p:nvPr/>
        </p:nvSpPr>
        <p:spPr>
          <a:xfrm>
            <a:off x="176575" y="1107942"/>
            <a:ext cx="3600843" cy="2462213"/>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 {</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ManyToOne</a:t>
            </a:r>
            <a:r>
              <a:rPr lang="en-US">
                <a:solidFill>
                  <a:srgbClr val="D4D4D4"/>
                </a:solidFill>
                <a:latin typeface="RobotoMono Nerd Font" pitchFamily="2" charset="0"/>
                <a:ea typeface="RobotoMono Nerd Font" pitchFamily="2" charset="0"/>
              </a:rPr>
              <a:t>(</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fetch = </a:t>
            </a:r>
            <a:r>
              <a:rPr lang="en-US">
                <a:solidFill>
                  <a:srgbClr val="9CDCFE"/>
                </a:solidFill>
                <a:latin typeface="RobotoMono Nerd Font" pitchFamily="2" charset="0"/>
                <a:ea typeface="RobotoMono Nerd Font" pitchFamily="2" charset="0"/>
              </a:rPr>
              <a:t>FetchType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LAZY</a:t>
            </a:r>
            <a:r>
              <a:rPr lang="en-US">
                <a:solidFill>
                  <a:srgbClr val="D4D4D4"/>
                </a:solidFill>
                <a:latin typeface="RobotoMono Nerd Font" pitchFamily="2" charset="0"/>
                <a:ea typeface="RobotoMono Nerd Font" pitchFamily="2" charset="0"/>
              </a:rPr>
              <a:t>, </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ALL</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PreRemove</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  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preRemove</a:t>
            </a:r>
            <a:r>
              <a:rPr lang="en-US">
                <a:solidFill>
                  <a:srgbClr val="D4D4D4"/>
                </a:solidFill>
                <a:latin typeface="RobotoMono Nerd Font" pitchFamily="2" charset="0"/>
                <a:ea typeface="RobotoMono Nerd Font" pitchFamily="2" charset="0"/>
              </a:rPr>
              <a:t>() {</a:t>
            </a:r>
          </a:p>
          <a:p>
            <a:r>
              <a:rPr lang="en-US">
                <a:solidFill>
                  <a:srgbClr val="9CDCFE"/>
                </a:solidFill>
                <a:latin typeface="RobotoMono Nerd Font" pitchFamily="2" charset="0"/>
                <a:ea typeface="RobotoMono Nerd Font" pitchFamily="2" charset="0"/>
              </a:rPr>
              <a:t>    department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this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73799B9-08C8-7C45-8602-3BF258B45DD7}"/>
              </a:ext>
            </a:extLst>
          </p:cNvPr>
          <p:cNvSpPr txBox="1"/>
          <p:nvPr/>
        </p:nvSpPr>
        <p:spPr>
          <a:xfrm>
            <a:off x="3890928" y="2371135"/>
            <a:ext cx="5044968" cy="1345048"/>
          </a:xfrm>
          <a:prstGeom prst="rect">
            <a:avLst/>
          </a:prstGeom>
          <a:noFill/>
        </p:spPr>
        <p:txBody>
          <a:bodyPr wrap="square" rtlCol="0">
            <a:spAutoFit/>
          </a:bodyPr>
          <a:lstStyle/>
          <a:p>
            <a:pPr>
              <a:lnSpc>
                <a:spcPct val="150000"/>
              </a:lnSpc>
            </a:pPr>
            <a:r>
              <a:rPr lang="en-VN"/>
              <a:t>Trước khi xoá một Professor (ví dụ professor này qua đời), khoa mà giáo sư </a:t>
            </a:r>
            <a:r>
              <a:rPr lang="en-US"/>
              <a:t>đang làm việc cần phải loại giáo sư ra khỏi khoa. Cần làm việc này ở </a:t>
            </a:r>
            <a:r>
              <a:rPr lang="en-US">
                <a:solidFill>
                  <a:srgbClr val="7030A0"/>
                </a:solidFill>
              </a:rPr>
              <a:t>@PreRemove </a:t>
            </a:r>
            <a:r>
              <a:rPr lang="en-US"/>
              <a:t>trước khi đối tượng Professor trở thành null</a:t>
            </a:r>
            <a:endParaRPr lang="en-VN"/>
          </a:p>
        </p:txBody>
      </p:sp>
      <p:sp>
        <p:nvSpPr>
          <p:cNvPr id="4" name="Left Arrow 3">
            <a:extLst>
              <a:ext uri="{FF2B5EF4-FFF2-40B4-BE49-F238E27FC236}">
                <a16:creationId xmlns:a16="http://schemas.microsoft.com/office/drawing/2014/main" id="{99ABDA10-6C92-BD4E-931A-41596EDE46FD}"/>
              </a:ext>
            </a:extLst>
          </p:cNvPr>
          <p:cNvSpPr/>
          <p:nvPr/>
        </p:nvSpPr>
        <p:spPr>
          <a:xfrm>
            <a:off x="3317066" y="2793650"/>
            <a:ext cx="554946" cy="472966"/>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9689160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1EFCB-EB81-FD46-8530-32E1AA65BE78}"/>
              </a:ext>
            </a:extLst>
          </p:cNvPr>
          <p:cNvSpPr/>
          <p:nvPr/>
        </p:nvSpPr>
        <p:spPr>
          <a:xfrm>
            <a:off x="151349" y="264569"/>
            <a:ext cx="8790852" cy="4832092"/>
          </a:xfrm>
          <a:prstGeom prst="rect">
            <a:avLst/>
          </a:prstGeom>
          <a:solidFill>
            <a:schemeClr val="bg2"/>
          </a:solidFill>
        </p:spPr>
        <p:txBody>
          <a:bodyPr wrap="square">
            <a:spAutoFit/>
          </a:bodyPr>
          <a:lstStyle/>
          <a:p>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"Math"</a:t>
            </a:r>
            <a:r>
              <a:rPr lang="vi-VN">
                <a:solidFill>
                  <a:srgbClr val="D4D4D4"/>
                </a:solidFill>
                <a:latin typeface="RobotoMono Nerd Font" pitchFamily="2" charset="0"/>
                <a:ea typeface="RobotoMono Nerd Font" pitchFamily="2" charset="0"/>
              </a:rPr>
              <a:t>);</a:t>
            </a:r>
          </a:p>
          <a:p>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"New Ton"</a:t>
            </a:r>
            <a:r>
              <a:rPr lang="vi-VN">
                <a:solidFill>
                  <a:srgbClr val="D4D4D4"/>
                </a:solidFill>
                <a:latin typeface="RobotoMono Nerd Font" pitchFamily="2" charset="0"/>
                <a:ea typeface="RobotoMono Nerd Font" pitchFamily="2" charset="0"/>
              </a:rPr>
              <a:t>);</a:t>
            </a:r>
          </a:p>
          <a:p>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persist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flush</a:t>
            </a:r>
            <a:r>
              <a:rPr lang="vi-VN">
                <a:solidFill>
                  <a:srgbClr val="D4D4D4"/>
                </a:solidFill>
                <a:latin typeface="RobotoMono Nerd Font" pitchFamily="2" charset="0"/>
                <a:ea typeface="RobotoMono Nerd Font" pitchFamily="2" charset="0"/>
              </a:rPr>
              <a:t>();</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2</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//Có 2 giáo sư</a:t>
            </a:r>
          </a:p>
          <a:p>
            <a:br>
              <a:rPr lang="vi-VN">
                <a:solidFill>
                  <a:srgbClr val="D4D4D4"/>
                </a:solidFill>
                <a:latin typeface="RobotoMono Nerd Font" pitchFamily="2" charset="0"/>
                <a:ea typeface="RobotoMono Nerd Font" pitchFamily="2" charset="0"/>
              </a:rPr>
            </a:br>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remove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newton</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flush</a:t>
            </a:r>
            <a:r>
              <a:rPr lang="vi-VN">
                <a:solidFill>
                  <a:srgbClr val="D4D4D4"/>
                </a:solidFill>
                <a:latin typeface="RobotoMono Nerd Font" pitchFamily="2" charset="0"/>
                <a:ea typeface="RobotoMono Nerd Font" pitchFamily="2" charset="0"/>
              </a:rPr>
              <a:t>();</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1</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//Newton mất khoa Toán chỉ còn 1 giáo sư</a:t>
            </a:r>
          </a:p>
          <a:p>
            <a:br>
              <a:rPr lang="vi-VN">
                <a:solidFill>
                  <a:srgbClr val="92D050"/>
                </a:solidFill>
                <a:latin typeface="RobotoMono Nerd Font" pitchFamily="2" charset="0"/>
                <a:ea typeface="RobotoMono Nerd Font" pitchFamily="2" charset="0"/>
              </a:rPr>
            </a:br>
            <a:r>
              <a:rPr lang="vi-VN">
                <a:solidFill>
                  <a:srgbClr val="9CDCFE"/>
                </a:solidFill>
                <a:latin typeface="RobotoMono Nerd Font" pitchFamily="2" charset="0"/>
                <a:ea typeface="RobotoMono Nerd Font" pitchFamily="2" charset="0"/>
              </a:rPr>
              <a:t>em</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remove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mathDept</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//Giải tán khoa Toán</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getDepartment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isNull</a:t>
            </a:r>
            <a:r>
              <a:rPr lang="vi-VN">
                <a:solidFill>
                  <a:srgbClr val="D4D4D4"/>
                </a:solidFill>
                <a:latin typeface="RobotoMono Nerd Font" pitchFamily="2" charset="0"/>
                <a:ea typeface="RobotoMono Nerd Font" pitchFamily="2" charset="0"/>
              </a:rPr>
              <a:t>(); </a:t>
            </a:r>
            <a:r>
              <a:rPr lang="vi-VN">
                <a:solidFill>
                  <a:srgbClr val="92D050"/>
                </a:solidFill>
                <a:latin typeface="RobotoMono Nerd Font" pitchFamily="2" charset="0"/>
                <a:ea typeface="RobotoMono Nerd Font" pitchFamily="2" charset="0"/>
              </a:rPr>
              <a:t>//Einstein sẽ thất nghiệp</a:t>
            </a:r>
          </a:p>
          <a:p>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"Physics"</a:t>
            </a:r>
            <a:r>
              <a:rPr lang="vi-VN">
                <a:solidFill>
                  <a:srgbClr val="D4D4D4"/>
                </a:solidFill>
                <a:latin typeface="RobotoMono Nerd Font" pitchFamily="2" charset="0"/>
                <a:ea typeface="RobotoMono Nerd Font" pitchFamily="2" charset="0"/>
              </a:rPr>
              <a:t>);</a:t>
            </a:r>
          </a:p>
          <a:p>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add</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92D050"/>
                </a:solidFill>
                <a:latin typeface="RobotoMono Nerd Font" pitchFamily="2" charset="0"/>
                <a:ea typeface="RobotoMono Nerd Font" pitchFamily="2" charset="0"/>
              </a:rPr>
              <a:t> //Einstein xin vào khoa Vật lý</a:t>
            </a:r>
          </a:p>
          <a:p>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getProfessors</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hasSize</a:t>
            </a:r>
            <a:r>
              <a:rPr lang="vi-VN">
                <a:solidFill>
                  <a:srgbClr val="D4D4D4"/>
                </a:solidFill>
                <a:latin typeface="RobotoMono Nerd Font" pitchFamily="2" charset="0"/>
                <a:ea typeface="RobotoMono Nerd Font" pitchFamily="2" charset="0"/>
              </a:rPr>
              <a:t>(</a:t>
            </a:r>
            <a:r>
              <a:rPr lang="vi-VN">
                <a:solidFill>
                  <a:srgbClr val="B5CEA8"/>
                </a:solidFill>
                <a:latin typeface="RobotoMono Nerd Font" pitchFamily="2" charset="0"/>
                <a:ea typeface="RobotoMono Nerd Font" pitchFamily="2" charset="0"/>
              </a:rPr>
              <a:t>1</a:t>
            </a:r>
            <a:r>
              <a:rPr lang="vi-VN">
                <a:solidFill>
                  <a:srgbClr val="D4D4D4"/>
                </a:solidFill>
                <a:latin typeface="RobotoMono Nerd Font" pitchFamily="2" charset="0"/>
                <a:ea typeface="RobotoMono Nerd Font" pitchFamily="2" charset="0"/>
              </a:rPr>
              <a:t>);</a:t>
            </a:r>
          </a:p>
          <a:p>
            <a:br>
              <a:rPr lang="vi-VN">
                <a:solidFill>
                  <a:srgbClr val="D4D4D4"/>
                </a:solidFill>
                <a:latin typeface="RobotoMono Nerd Font" pitchFamily="2" charset="0"/>
                <a:ea typeface="RobotoMono Nerd Font" pitchFamily="2" charset="0"/>
              </a:rPr>
            </a:br>
            <a:r>
              <a:rPr lang="vi-VN">
                <a:solidFill>
                  <a:srgbClr val="DCDCAA"/>
                </a:solidFill>
                <a:latin typeface="RobotoMono Nerd Font" pitchFamily="2" charset="0"/>
                <a:ea typeface="RobotoMono Nerd Font" pitchFamily="2" charset="0"/>
              </a:rPr>
              <a:t>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einstein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getDepartment</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isEqualTo</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physicsDept</a:t>
            </a:r>
            <a:r>
              <a:rPr lang="vi-VN">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175397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328D-3BAB-F241-B266-39BFBD52A9DF}"/>
              </a:ext>
            </a:extLst>
          </p:cNvPr>
          <p:cNvSpPr>
            <a:spLocks noGrp="1"/>
          </p:cNvSpPr>
          <p:nvPr>
            <p:ph type="title"/>
          </p:nvPr>
        </p:nvSpPr>
        <p:spPr/>
        <p:txBody>
          <a:bodyPr/>
          <a:lstStyle/>
          <a:p>
            <a:r>
              <a:rPr lang="en-VN"/>
              <a:t>orphanRemoval có tác dụng gì?</a:t>
            </a:r>
          </a:p>
        </p:txBody>
      </p:sp>
      <p:sp>
        <p:nvSpPr>
          <p:cNvPr id="3" name="Text Placeholder 2">
            <a:extLst>
              <a:ext uri="{FF2B5EF4-FFF2-40B4-BE49-F238E27FC236}">
                <a16:creationId xmlns:a16="http://schemas.microsoft.com/office/drawing/2014/main" id="{E19F2D9C-7F9A-AB41-950F-9B1465894FA9}"/>
              </a:ext>
            </a:extLst>
          </p:cNvPr>
          <p:cNvSpPr>
            <a:spLocks noGrp="1"/>
          </p:cNvSpPr>
          <p:nvPr>
            <p:ph type="body" idx="1"/>
          </p:nvPr>
        </p:nvSpPr>
        <p:spPr/>
        <p:txBody>
          <a:bodyPr/>
          <a:lstStyle/>
          <a:p>
            <a:r>
              <a:rPr lang="en-VN"/>
              <a:t>Trong quan hệ One-Many có kiểu liên hệ (association) và kiểu cha con (parent – child)</a:t>
            </a:r>
          </a:p>
          <a:p>
            <a:r>
              <a:rPr lang="en-VN"/>
              <a:t>Kiểu liên hệ, quan hệ có tính tham chiếu, lỏng lẻo, xoá bản ghi ở One, thì không được xoá bản ghi ở Many. Ví dụ Department – Professor. Department giải tán, Professor vẫn tồn tại tìm việc mới.</a:t>
            </a:r>
          </a:p>
          <a:p>
            <a:r>
              <a:rPr lang="en-VN"/>
              <a:t>Kiểu cha con, quan hệ ràng buộc sống còn. Xoá bản ghi ở One thì phải xoá bản ghi ở Many. Ví dụ Order – OrderLine hoặc User – Email.</a:t>
            </a:r>
          </a:p>
          <a:p>
            <a:r>
              <a:rPr lang="en-VN"/>
              <a:t>Nếu đã có Cascading.Remove rồi thì sao cần phải có orphanRemoval?</a:t>
            </a:r>
            <a:br>
              <a:rPr lang="en-VN"/>
            </a:br>
            <a:r>
              <a:rPr lang="en-VN"/>
              <a:t>Khác biệt giữa Cascading.Remove với orphanRemoval là gì?</a:t>
            </a:r>
          </a:p>
        </p:txBody>
      </p:sp>
    </p:spTree>
    <p:extLst>
      <p:ext uri="{BB962C8B-B14F-4D97-AF65-F5344CB8AC3E}">
        <p14:creationId xmlns:p14="http://schemas.microsoft.com/office/powerpoint/2010/main" val="13720642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1FB4-E064-1E43-837B-135D59862A8C}"/>
              </a:ext>
            </a:extLst>
          </p:cNvPr>
          <p:cNvSpPr>
            <a:spLocks noGrp="1"/>
          </p:cNvSpPr>
          <p:nvPr>
            <p:ph type="title"/>
          </p:nvPr>
        </p:nvSpPr>
        <p:spPr/>
        <p:txBody>
          <a:bodyPr/>
          <a:lstStyle/>
          <a:p>
            <a:r>
              <a:rPr lang="en-VN"/>
              <a:t>CascadeType.REMOVE xoá Parent là xoá Child</a:t>
            </a:r>
          </a:p>
        </p:txBody>
      </p:sp>
      <p:sp>
        <p:nvSpPr>
          <p:cNvPr id="3" name="Text Placeholder 2">
            <a:extLst>
              <a:ext uri="{FF2B5EF4-FFF2-40B4-BE49-F238E27FC236}">
                <a16:creationId xmlns:a16="http://schemas.microsoft.com/office/drawing/2014/main" id="{E15DEC1F-0323-DA44-B887-FE0613E4DF83}"/>
              </a:ext>
            </a:extLst>
          </p:cNvPr>
          <p:cNvSpPr>
            <a:spLocks noGrp="1"/>
          </p:cNvSpPr>
          <p:nvPr>
            <p:ph type="body" idx="1"/>
          </p:nvPr>
        </p:nvSpPr>
        <p:spPr>
          <a:xfrm>
            <a:off x="8803933" y="3153919"/>
            <a:ext cx="9204455" cy="4257443"/>
          </a:xfrm>
        </p:spPr>
        <p:txBody>
          <a:bodyPr/>
          <a:lstStyle/>
          <a:p>
            <a:endParaRPr lang="en-VN" sz="1600"/>
          </a:p>
          <a:p>
            <a:r>
              <a:rPr lang="en-VN" sz="1600"/>
              <a:t>Trong quan hệ One-Many, nếu đã bật CascadeType.REMOVE thì </a:t>
            </a:r>
            <a:r>
              <a:rPr lang="en-VN" sz="1600">
                <a:solidFill>
                  <a:srgbClr val="7030A0"/>
                </a:solidFill>
              </a:rPr>
              <a:t>có hay không có orphanRemoval không quan trọng</a:t>
            </a:r>
            <a:r>
              <a:rPr lang="en-VN" sz="1600"/>
              <a:t>. Xoá Parent là xoá Child !</a:t>
            </a:r>
          </a:p>
          <a:p>
            <a:r>
              <a:rPr lang="en-VN" sz="1600"/>
              <a:t>Chạy </a:t>
            </a:r>
            <a:r>
              <a:rPr lang="en-US" sz="1600"/>
              <a:t>testOrphanRemovalOneMany ở file </a:t>
            </a:r>
            <a:r>
              <a:rPr lang="en-VN" sz="1600"/>
              <a:t>OrphanRemovalTest.java </a:t>
            </a:r>
            <a:endParaRPr lang="en-US" sz="1600"/>
          </a:p>
          <a:p>
            <a:r>
              <a:rPr lang="en-US" sz="1600"/>
              <a:t>Nếu CascadeType.PERSIST (có nghĩa không chủ động xoá liên hoàn) thì nếu bật orphanRemoval = true, xoá Parent thì Child cũng sẽ bị xoá</a:t>
            </a:r>
          </a:p>
        </p:txBody>
      </p:sp>
      <p:sp>
        <p:nvSpPr>
          <p:cNvPr id="4" name="Rectangle 3">
            <a:extLst>
              <a:ext uri="{FF2B5EF4-FFF2-40B4-BE49-F238E27FC236}">
                <a16:creationId xmlns:a16="http://schemas.microsoft.com/office/drawing/2014/main" id="{09FDF528-4436-3E42-8541-54EB5E966865}"/>
              </a:ext>
            </a:extLst>
          </p:cNvPr>
          <p:cNvSpPr/>
          <p:nvPr/>
        </p:nvSpPr>
        <p:spPr>
          <a:xfrm>
            <a:off x="313617" y="883376"/>
            <a:ext cx="8256049" cy="523220"/>
          </a:xfrm>
          <a:prstGeom prst="rect">
            <a:avLst/>
          </a:prstGeom>
          <a:solidFill>
            <a:schemeClr val="bg2"/>
          </a:solidFill>
        </p:spPr>
        <p:txBody>
          <a:bodyPr wrap="square">
            <a:spAutoFit/>
          </a:bodyPr>
          <a:lstStyle/>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Post</a:t>
            </a:r>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OneToMany</a:t>
            </a:r>
            <a:r>
              <a:rPr lang="en-US">
                <a:solidFill>
                  <a:srgbClr val="D4D4D4"/>
                </a:solidFill>
                <a:latin typeface="RobotoMono Nerd Font" pitchFamily="2" charset="0"/>
                <a:ea typeface="RobotoMono Nerd Font" pitchFamily="2" charset="0"/>
              </a:rPr>
              <a:t>(cascade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 orphanRemoval = </a:t>
            </a:r>
            <a:r>
              <a:rPr lang="en-US">
                <a:solidFill>
                  <a:srgbClr val="569CD6"/>
                </a:solidFill>
                <a:latin typeface="RobotoMono Nerd Font" pitchFamily="2" charset="0"/>
                <a:ea typeface="RobotoMono Nerd Font" pitchFamily="2" charset="0"/>
              </a:rPr>
              <a:t>true</a:t>
            </a:r>
            <a:r>
              <a:rPr lang="en-US">
                <a:solidFill>
                  <a:srgbClr val="D4D4D4"/>
                </a:solidFill>
                <a:latin typeface="RobotoMono Nerd Font" pitchFamily="2" charset="0"/>
                <a:ea typeface="RobotoMono Nerd Font" pitchFamily="2" charset="0"/>
              </a:rPr>
              <a:t>)</a:t>
            </a:r>
          </a:p>
        </p:txBody>
      </p:sp>
      <p:graphicFrame>
        <p:nvGraphicFramePr>
          <p:cNvPr id="5" name="Table 5">
            <a:extLst>
              <a:ext uri="{FF2B5EF4-FFF2-40B4-BE49-F238E27FC236}">
                <a16:creationId xmlns:a16="http://schemas.microsoft.com/office/drawing/2014/main" id="{1F2EB548-B303-E646-86F3-3C519874DAEF}"/>
              </a:ext>
            </a:extLst>
          </p:cNvPr>
          <p:cNvGraphicFramePr>
            <a:graphicFrameLocks noGrp="1"/>
          </p:cNvGraphicFramePr>
          <p:nvPr>
            <p:extLst>
              <p:ext uri="{D42A27DB-BD31-4B8C-83A1-F6EECF244321}">
                <p14:modId xmlns:p14="http://schemas.microsoft.com/office/powerpoint/2010/main" val="2506498688"/>
              </p:ext>
            </p:extLst>
          </p:nvPr>
        </p:nvGraphicFramePr>
        <p:xfrm>
          <a:off x="324952" y="1854673"/>
          <a:ext cx="8290056" cy="1386204"/>
        </p:xfrm>
        <a:graphic>
          <a:graphicData uri="http://schemas.openxmlformats.org/drawingml/2006/table">
            <a:tbl>
              <a:tblPr firstRow="1" bandRow="1">
                <a:tableStyleId>{5C22544A-7EE6-4342-B048-85BDC9FD1C3A}</a:tableStyleId>
              </a:tblPr>
              <a:tblGrid>
                <a:gridCol w="3627372">
                  <a:extLst>
                    <a:ext uri="{9D8B030D-6E8A-4147-A177-3AD203B41FA5}">
                      <a16:colId xmlns:a16="http://schemas.microsoft.com/office/drawing/2014/main" val="3878901187"/>
                    </a:ext>
                  </a:extLst>
                </a:gridCol>
                <a:gridCol w="2100853">
                  <a:extLst>
                    <a:ext uri="{9D8B030D-6E8A-4147-A177-3AD203B41FA5}">
                      <a16:colId xmlns:a16="http://schemas.microsoft.com/office/drawing/2014/main" val="3148859049"/>
                    </a:ext>
                  </a:extLst>
                </a:gridCol>
                <a:gridCol w="2561831">
                  <a:extLst>
                    <a:ext uri="{9D8B030D-6E8A-4147-A177-3AD203B41FA5}">
                      <a16:colId xmlns:a16="http://schemas.microsoft.com/office/drawing/2014/main" val="1472050814"/>
                    </a:ext>
                  </a:extLst>
                </a:gridCol>
              </a:tblGrid>
              <a:tr h="462068">
                <a:tc>
                  <a:txBody>
                    <a:bodyPr/>
                    <a:lstStyle/>
                    <a:p>
                      <a:r>
                        <a:rPr lang="en-VN" b="0"/>
                        <a:t>CascadeType</a:t>
                      </a:r>
                    </a:p>
                  </a:txBody>
                  <a:tcPr anchor="ctr"/>
                </a:tc>
                <a:tc>
                  <a:txBody>
                    <a:bodyPr/>
                    <a:lstStyle/>
                    <a:p>
                      <a:r>
                        <a:rPr lang="en-VN" b="0"/>
                        <a:t>orphanRemoval = true</a:t>
                      </a:r>
                    </a:p>
                  </a:txBody>
                  <a:tcPr anchor="ctr"/>
                </a:tc>
                <a:tc>
                  <a:txBody>
                    <a:bodyPr/>
                    <a:lstStyle/>
                    <a:p>
                      <a:r>
                        <a:rPr lang="en-US" b="0"/>
                        <a:t>orphanRemoval = false</a:t>
                      </a:r>
                      <a:endParaRPr lang="en-VN" b="0"/>
                    </a:p>
                  </a:txBody>
                  <a:tcPr anchor="ctr"/>
                </a:tc>
                <a:extLst>
                  <a:ext uri="{0D108BD9-81ED-4DB2-BD59-A6C34878D82A}">
                    <a16:rowId xmlns:a16="http://schemas.microsoft.com/office/drawing/2014/main" val="162504516"/>
                  </a:ext>
                </a:extLst>
              </a:tr>
              <a:tr h="462068">
                <a:tc>
                  <a:txBody>
                    <a:bodyPr/>
                    <a:lstStyle/>
                    <a:p>
                      <a:r>
                        <a:rPr lang="en-VN">
                          <a:solidFill>
                            <a:schemeClr val="bg2"/>
                          </a:solidFill>
                        </a:rPr>
                        <a:t>ALL, REMOVE</a:t>
                      </a:r>
                    </a:p>
                  </a:txBody>
                  <a:tcPr anchor="ctr"/>
                </a:tc>
                <a:tc gridSpan="2">
                  <a:txBody>
                    <a:bodyPr/>
                    <a:lstStyle/>
                    <a:p>
                      <a:pPr algn="ctr"/>
                      <a:r>
                        <a:rPr lang="en-VN">
                          <a:solidFill>
                            <a:schemeClr val="bg2"/>
                          </a:solidFill>
                        </a:rPr>
                        <a:t>Xoá Parent là xoá Child</a:t>
                      </a:r>
                    </a:p>
                  </a:txBody>
                  <a:tcPr anchor="ctr"/>
                </a:tc>
                <a:tc hMerge="1">
                  <a:txBody>
                    <a:bodyPr/>
                    <a:lstStyle/>
                    <a:p>
                      <a:pPr algn="ctr"/>
                      <a:endParaRPr lang="en-VN">
                        <a:solidFill>
                          <a:schemeClr val="bg2"/>
                        </a:solidFill>
                      </a:endParaRPr>
                    </a:p>
                  </a:txBody>
                  <a:tcPr anchor="ctr"/>
                </a:tc>
                <a:extLst>
                  <a:ext uri="{0D108BD9-81ED-4DB2-BD59-A6C34878D82A}">
                    <a16:rowId xmlns:a16="http://schemas.microsoft.com/office/drawing/2014/main" val="3094998772"/>
                  </a:ext>
                </a:extLst>
              </a:tr>
              <a:tr h="4620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VN">
                          <a:solidFill>
                            <a:schemeClr val="bg2"/>
                          </a:solidFill>
                        </a:rPr>
                        <a:t>PERSIST, MERGE, REFRESH, DETACH</a:t>
                      </a:r>
                    </a:p>
                  </a:txBody>
                  <a:tcPr anchor="ctr"/>
                </a:tc>
                <a:tc>
                  <a:txBody>
                    <a:bodyPr/>
                    <a:lstStyle/>
                    <a:p>
                      <a:r>
                        <a:rPr lang="en-VN">
                          <a:solidFill>
                            <a:schemeClr val="bg2"/>
                          </a:solidFill>
                        </a:rPr>
                        <a:t>Xoá Parent, xoá Child</a:t>
                      </a:r>
                    </a:p>
                  </a:txBody>
                  <a:tcPr anchor="ctr"/>
                </a:tc>
                <a:tc>
                  <a:txBody>
                    <a:bodyPr/>
                    <a:lstStyle/>
                    <a:p>
                      <a:r>
                        <a:rPr lang="en-VN">
                          <a:solidFill>
                            <a:srgbClr val="7030A0"/>
                          </a:solidFill>
                        </a:rPr>
                        <a:t>Xoá Parent, không xoá Child</a:t>
                      </a:r>
                    </a:p>
                  </a:txBody>
                  <a:tcPr anchor="ctr"/>
                </a:tc>
                <a:extLst>
                  <a:ext uri="{0D108BD9-81ED-4DB2-BD59-A6C34878D82A}">
                    <a16:rowId xmlns:a16="http://schemas.microsoft.com/office/drawing/2014/main" val="2289408095"/>
                  </a:ext>
                </a:extLst>
              </a:tr>
            </a:tbl>
          </a:graphicData>
        </a:graphic>
      </p:graphicFrame>
    </p:spTree>
    <p:extLst>
      <p:ext uri="{BB962C8B-B14F-4D97-AF65-F5344CB8AC3E}">
        <p14:creationId xmlns:p14="http://schemas.microsoft.com/office/powerpoint/2010/main" val="2917683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857C-D0D7-1E44-A1D7-080EBDC10A29}"/>
              </a:ext>
            </a:extLst>
          </p:cNvPr>
          <p:cNvSpPr>
            <a:spLocks noGrp="1"/>
          </p:cNvSpPr>
          <p:nvPr>
            <p:ph type="title"/>
          </p:nvPr>
        </p:nvSpPr>
        <p:spPr/>
        <p:txBody>
          <a:bodyPr/>
          <a:lstStyle/>
          <a:p>
            <a:r>
              <a:rPr lang="en-VN"/>
              <a:t>orphanRemoval trong quan hệ Many-Many</a:t>
            </a:r>
          </a:p>
        </p:txBody>
      </p:sp>
      <p:sp>
        <p:nvSpPr>
          <p:cNvPr id="3" name="Text Placeholder 2">
            <a:extLst>
              <a:ext uri="{FF2B5EF4-FFF2-40B4-BE49-F238E27FC236}">
                <a16:creationId xmlns:a16="http://schemas.microsoft.com/office/drawing/2014/main" id="{AFF9A217-015F-7D4E-9461-AC13DDF48470}"/>
              </a:ext>
            </a:extLst>
          </p:cNvPr>
          <p:cNvSpPr>
            <a:spLocks noGrp="1"/>
          </p:cNvSpPr>
          <p:nvPr>
            <p:ph type="body" idx="1"/>
          </p:nvPr>
        </p:nvSpPr>
        <p:spPr/>
        <p:txBody>
          <a:bodyPr/>
          <a:lstStyle/>
          <a:p>
            <a:r>
              <a:rPr lang="en-VN"/>
              <a:t>Quan hệ Many-Many sẽ có một bảng trung gian. Nếu bản ghi bảng A và bản ghi bảng B không quan hệ với nhau thì sẽ không tồn tại bản ghi A-B ở bảng trung gian và ngược lại.</a:t>
            </a:r>
          </a:p>
          <a:p>
            <a:r>
              <a:rPr lang="en-VN"/>
              <a:t>Khi một bản ghi ở bảng B không có bản ghi trung gian A-B nào liên hệ thì xoá bản ghi này, hãy bật orphanRemoval = true.</a:t>
            </a:r>
          </a:p>
        </p:txBody>
      </p:sp>
    </p:spTree>
    <p:extLst>
      <p:ext uri="{BB962C8B-B14F-4D97-AF65-F5344CB8AC3E}">
        <p14:creationId xmlns:p14="http://schemas.microsoft.com/office/powerpoint/2010/main" val="24698427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B028-59C5-434B-9F50-A9066358CBE7}"/>
              </a:ext>
            </a:extLst>
          </p:cNvPr>
          <p:cNvSpPr>
            <a:spLocks noGrp="1"/>
          </p:cNvSpPr>
          <p:nvPr>
            <p:ph type="title"/>
          </p:nvPr>
        </p:nvSpPr>
        <p:spPr/>
        <p:txBody>
          <a:bodyPr/>
          <a:lstStyle/>
          <a:p>
            <a:r>
              <a:rPr lang="en-VN"/>
              <a:t>Kinh nghiệm hay dùng One-Many</a:t>
            </a:r>
          </a:p>
        </p:txBody>
      </p:sp>
      <p:sp>
        <p:nvSpPr>
          <p:cNvPr id="3" name="Text Placeholder 2">
            <a:extLst>
              <a:ext uri="{FF2B5EF4-FFF2-40B4-BE49-F238E27FC236}">
                <a16:creationId xmlns:a16="http://schemas.microsoft.com/office/drawing/2014/main" id="{DAF55823-DE12-1944-85AF-66D982327EE9}"/>
              </a:ext>
            </a:extLst>
          </p:cNvPr>
          <p:cNvSpPr>
            <a:spLocks noGrp="1"/>
          </p:cNvSpPr>
          <p:nvPr>
            <p:ph type="body" idx="1"/>
          </p:nvPr>
        </p:nvSpPr>
        <p:spPr/>
        <p:txBody>
          <a:bodyPr/>
          <a:lstStyle/>
          <a:p>
            <a:pPr marL="114300" indent="0">
              <a:buNone/>
            </a:pPr>
            <a:r>
              <a:rPr lang="en-US"/>
              <a:t>https://thorben-janssen.com/best-practices-many-one-one-many-associations-mappings/</a:t>
            </a:r>
            <a:endParaRPr lang="en-VN"/>
          </a:p>
        </p:txBody>
      </p:sp>
    </p:spTree>
    <p:extLst>
      <p:ext uri="{BB962C8B-B14F-4D97-AF65-F5344CB8AC3E}">
        <p14:creationId xmlns:p14="http://schemas.microsoft.com/office/powerpoint/2010/main" val="34761551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D9A2-DB7D-9547-A019-448445808B60}"/>
              </a:ext>
            </a:extLst>
          </p:cNvPr>
          <p:cNvSpPr>
            <a:spLocks noGrp="1"/>
          </p:cNvSpPr>
          <p:nvPr>
            <p:ph type="title"/>
          </p:nvPr>
        </p:nvSpPr>
        <p:spPr/>
        <p:txBody>
          <a:bodyPr/>
          <a:lstStyle/>
          <a:p>
            <a:r>
              <a:rPr lang="en-VN"/>
              <a:t>Transaction</a:t>
            </a:r>
          </a:p>
        </p:txBody>
      </p:sp>
    </p:spTree>
    <p:extLst>
      <p:ext uri="{BB962C8B-B14F-4D97-AF65-F5344CB8AC3E}">
        <p14:creationId xmlns:p14="http://schemas.microsoft.com/office/powerpoint/2010/main" val="295281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530BAF-309B-804E-8FA4-EACFFC67DEC9}"/>
              </a:ext>
            </a:extLst>
          </p:cNvPr>
          <p:cNvSpPr/>
          <p:nvPr/>
        </p:nvSpPr>
        <p:spPr>
          <a:xfrm>
            <a:off x="1" y="1127261"/>
            <a:ext cx="9143999" cy="3333926"/>
          </a:xfrm>
          <a:prstGeom prst="rect">
            <a:avLst/>
          </a:prstGeom>
          <a:solidFill>
            <a:schemeClr val="bg2"/>
          </a:solidFill>
        </p:spPr>
        <p:txBody>
          <a:bodyPr wrap="square">
            <a:spAutoFit/>
          </a:bodyPr>
          <a:lstStyle/>
          <a:p>
            <a:pPr>
              <a:lnSpc>
                <a:spcPct val="200000"/>
              </a:lnSpc>
            </a:pPr>
            <a:r>
              <a:rPr lang="en-US" sz="1800">
                <a:solidFill>
                  <a:srgbClr val="569CD6"/>
                </a:solidFill>
                <a:latin typeface="RobotoMono Nerd Font" pitchFamily="2" charset="0"/>
                <a:ea typeface="RobotoMono Nerd Font" pitchFamily="2" charset="0"/>
              </a:rPr>
              <a:t>spring.datasource.url</a:t>
            </a:r>
            <a:r>
              <a:rPr lang="en-US" sz="1800">
                <a:solidFill>
                  <a:srgbClr val="D4D4D4"/>
                </a:solidFill>
                <a:latin typeface="RobotoMono Nerd Font" pitchFamily="2" charset="0"/>
                <a:ea typeface="RobotoMono Nerd Font" pitchFamily="2" charset="0"/>
              </a:rPr>
              <a:t>=jdbc:h2:mem:test</a:t>
            </a:r>
          </a:p>
          <a:p>
            <a:pPr>
              <a:lnSpc>
                <a:spcPct val="200000"/>
              </a:lnSpc>
            </a:pPr>
            <a:r>
              <a:rPr lang="en-US" sz="1800">
                <a:solidFill>
                  <a:srgbClr val="569CD6"/>
                </a:solidFill>
                <a:latin typeface="RobotoMono Nerd Font" pitchFamily="2" charset="0"/>
                <a:ea typeface="RobotoMono Nerd Font" pitchFamily="2" charset="0"/>
              </a:rPr>
              <a:t>spring.datasource.driverClassName</a:t>
            </a:r>
            <a:r>
              <a:rPr lang="en-US" sz="1800">
                <a:solidFill>
                  <a:srgbClr val="D4D4D4"/>
                </a:solidFill>
                <a:latin typeface="RobotoMono Nerd Font" pitchFamily="2" charset="0"/>
                <a:ea typeface="RobotoMono Nerd Font" pitchFamily="2" charset="0"/>
              </a:rPr>
              <a:t>=org.h2.Driver</a:t>
            </a:r>
          </a:p>
          <a:p>
            <a:pPr>
              <a:lnSpc>
                <a:spcPct val="200000"/>
              </a:lnSpc>
            </a:pPr>
            <a:r>
              <a:rPr lang="en-US" sz="1800">
                <a:solidFill>
                  <a:srgbClr val="569CD6"/>
                </a:solidFill>
                <a:latin typeface="RobotoMono Nerd Font" pitchFamily="2" charset="0"/>
                <a:ea typeface="RobotoMono Nerd Font" pitchFamily="2" charset="0"/>
              </a:rPr>
              <a:t>spring.datasource.username</a:t>
            </a:r>
            <a:r>
              <a:rPr lang="en-US" sz="1800">
                <a:solidFill>
                  <a:srgbClr val="D4D4D4"/>
                </a:solidFill>
                <a:latin typeface="RobotoMono Nerd Font" pitchFamily="2" charset="0"/>
                <a:ea typeface="RobotoMono Nerd Font" pitchFamily="2" charset="0"/>
              </a:rPr>
              <a:t>=sa</a:t>
            </a:r>
          </a:p>
          <a:p>
            <a:pPr>
              <a:lnSpc>
                <a:spcPct val="200000"/>
              </a:lnSpc>
            </a:pPr>
            <a:r>
              <a:rPr lang="en-US" sz="1800">
                <a:solidFill>
                  <a:srgbClr val="569CD6"/>
                </a:solidFill>
                <a:latin typeface="RobotoMono Nerd Font" pitchFamily="2" charset="0"/>
                <a:ea typeface="RobotoMono Nerd Font" pitchFamily="2" charset="0"/>
              </a:rPr>
              <a:t>spring.datasource.password</a:t>
            </a:r>
            <a:r>
              <a:rPr lang="en-US" sz="1800">
                <a:solidFill>
                  <a:srgbClr val="D4D4D4"/>
                </a:solidFill>
                <a:latin typeface="RobotoMono Nerd Font" pitchFamily="2" charset="0"/>
                <a:ea typeface="RobotoMono Nerd Font" pitchFamily="2" charset="0"/>
              </a:rPr>
              <a:t>=</a:t>
            </a:r>
            <a:r>
              <a:rPr lang="en-US" sz="1800">
                <a:solidFill>
                  <a:srgbClr val="B5CEA8"/>
                </a:solidFill>
                <a:latin typeface="RobotoMono Nerd Font" pitchFamily="2" charset="0"/>
                <a:ea typeface="RobotoMono Nerd Font" pitchFamily="2" charset="0"/>
              </a:rPr>
              <a:t>123</a:t>
            </a:r>
            <a:endParaRPr lang="en-US" sz="1800">
              <a:solidFill>
                <a:srgbClr val="D4D4D4"/>
              </a:solidFill>
              <a:latin typeface="RobotoMono Nerd Font" pitchFamily="2" charset="0"/>
              <a:ea typeface="RobotoMono Nerd Font" pitchFamily="2" charset="0"/>
            </a:endParaRPr>
          </a:p>
          <a:p>
            <a:pPr>
              <a:lnSpc>
                <a:spcPct val="200000"/>
              </a:lnSpc>
            </a:pPr>
            <a:r>
              <a:rPr lang="en-US" sz="1800">
                <a:solidFill>
                  <a:srgbClr val="569CD6"/>
                </a:solidFill>
                <a:latin typeface="RobotoMono Nerd Font" pitchFamily="2" charset="0"/>
                <a:ea typeface="RobotoMono Nerd Font" pitchFamily="2" charset="0"/>
              </a:rPr>
              <a:t>spring.jpa.database-platform</a:t>
            </a:r>
            <a:r>
              <a:rPr lang="en-US" sz="1800">
                <a:solidFill>
                  <a:srgbClr val="D4D4D4"/>
                </a:solidFill>
                <a:latin typeface="RobotoMono Nerd Font" pitchFamily="2" charset="0"/>
                <a:ea typeface="RobotoMono Nerd Font" pitchFamily="2" charset="0"/>
              </a:rPr>
              <a:t>=org.hibernate.dialect.H2Dialect</a:t>
            </a:r>
          </a:p>
          <a:p>
            <a:pPr>
              <a:lnSpc>
                <a:spcPct val="200000"/>
              </a:lnSpc>
            </a:pPr>
            <a:r>
              <a:rPr lang="en-US" sz="1800">
                <a:solidFill>
                  <a:srgbClr val="569CD6"/>
                </a:solidFill>
                <a:latin typeface="RobotoMono Nerd Font" pitchFamily="2" charset="0"/>
                <a:ea typeface="RobotoMono Nerd Font" pitchFamily="2" charset="0"/>
              </a:rPr>
              <a:t>spring.h2.console.enabled</a:t>
            </a:r>
            <a:r>
              <a:rPr lang="en-US" sz="1800">
                <a:solidFill>
                  <a:srgbClr val="D4D4D4"/>
                </a:solidFill>
                <a:latin typeface="RobotoMono Nerd Font" pitchFamily="2" charset="0"/>
                <a:ea typeface="RobotoMono Nerd Font" pitchFamily="2" charset="0"/>
              </a:rPr>
              <a:t>=true </a:t>
            </a:r>
            <a:r>
              <a:rPr lang="en-US" sz="1800">
                <a:solidFill>
                  <a:srgbClr val="92D050"/>
                </a:solidFill>
                <a:latin typeface="RobotoMono Nerd Font" pitchFamily="2" charset="0"/>
                <a:ea typeface="RobotoMono Nerd Font" pitchFamily="2" charset="0"/>
              </a:rPr>
              <a:t>//bật web console để thao tác H2 </a:t>
            </a:r>
          </a:p>
        </p:txBody>
      </p:sp>
      <p:sp>
        <p:nvSpPr>
          <p:cNvPr id="3" name="TextBox 2">
            <a:extLst>
              <a:ext uri="{FF2B5EF4-FFF2-40B4-BE49-F238E27FC236}">
                <a16:creationId xmlns:a16="http://schemas.microsoft.com/office/drawing/2014/main" id="{E720CF8F-AE00-4B44-9D7C-CCC6E8DB9937}"/>
              </a:ext>
            </a:extLst>
          </p:cNvPr>
          <p:cNvSpPr txBox="1"/>
          <p:nvPr/>
        </p:nvSpPr>
        <p:spPr>
          <a:xfrm>
            <a:off x="2652516" y="453421"/>
            <a:ext cx="3825086" cy="307777"/>
          </a:xfrm>
          <a:prstGeom prst="rect">
            <a:avLst/>
          </a:prstGeom>
          <a:noFill/>
        </p:spPr>
        <p:txBody>
          <a:bodyPr wrap="none" rtlCol="0">
            <a:spAutoFit/>
          </a:bodyPr>
          <a:lstStyle/>
          <a:p>
            <a:r>
              <a:rPr lang="en-US">
                <a:solidFill>
                  <a:srgbClr val="7030A0"/>
                </a:solidFill>
              </a:rPr>
              <a:t>a</a:t>
            </a:r>
            <a:r>
              <a:rPr lang="en-VN">
                <a:solidFill>
                  <a:srgbClr val="7030A0"/>
                </a:solidFill>
              </a:rPr>
              <a:t>pplication-dev.properties </a:t>
            </a:r>
            <a:r>
              <a:rPr lang="en-VN"/>
              <a:t>cấu hình kết nối H2</a:t>
            </a:r>
          </a:p>
        </p:txBody>
      </p:sp>
    </p:spTree>
    <p:extLst>
      <p:ext uri="{BB962C8B-B14F-4D97-AF65-F5344CB8AC3E}">
        <p14:creationId xmlns:p14="http://schemas.microsoft.com/office/powerpoint/2010/main" val="391631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730F-D325-F34B-9EE2-8DC32823A7D2}"/>
              </a:ext>
            </a:extLst>
          </p:cNvPr>
          <p:cNvPicPr>
            <a:picLocks noChangeAspect="1"/>
          </p:cNvPicPr>
          <p:nvPr/>
        </p:nvPicPr>
        <p:blipFill>
          <a:blip r:embed="rId2"/>
          <a:stretch>
            <a:fillRect/>
          </a:stretch>
        </p:blipFill>
        <p:spPr>
          <a:xfrm>
            <a:off x="2036269" y="902837"/>
            <a:ext cx="5280052" cy="4186874"/>
          </a:xfrm>
          <a:prstGeom prst="rect">
            <a:avLst/>
          </a:prstGeom>
        </p:spPr>
      </p:pic>
      <p:sp>
        <p:nvSpPr>
          <p:cNvPr id="3" name="Rectangle 2">
            <a:extLst>
              <a:ext uri="{FF2B5EF4-FFF2-40B4-BE49-F238E27FC236}">
                <a16:creationId xmlns:a16="http://schemas.microsoft.com/office/drawing/2014/main" id="{CCDF60BB-B6B7-1E46-8E75-A361E50A6F53}"/>
              </a:ext>
            </a:extLst>
          </p:cNvPr>
          <p:cNvSpPr/>
          <p:nvPr/>
        </p:nvSpPr>
        <p:spPr>
          <a:xfrm>
            <a:off x="637774" y="305000"/>
            <a:ext cx="7937607" cy="338554"/>
          </a:xfrm>
          <a:prstGeom prst="rect">
            <a:avLst/>
          </a:prstGeom>
          <a:solidFill>
            <a:schemeClr val="bg2"/>
          </a:solidFill>
        </p:spPr>
        <p:txBody>
          <a:bodyPr wrap="square">
            <a:spAutoFit/>
          </a:bodyPr>
          <a:lstStyle/>
          <a:p>
            <a:r>
              <a:rPr lang="en-US" sz="1600">
                <a:solidFill>
                  <a:srgbClr val="569CD6"/>
                </a:solidFill>
                <a:latin typeface="RobotoMono Nerd Font" pitchFamily="2" charset="0"/>
                <a:ea typeface="RobotoMono Nerd Font" pitchFamily="2" charset="0"/>
              </a:rPr>
              <a:t>spring.h2.console.enabled</a:t>
            </a:r>
            <a:r>
              <a:rPr lang="en-US" sz="1600">
                <a:solidFill>
                  <a:srgbClr val="D4D4D4"/>
                </a:solidFill>
                <a:latin typeface="RobotoMono Nerd Font" pitchFamily="2" charset="0"/>
                <a:ea typeface="RobotoMono Nerd Font" pitchFamily="2" charset="0"/>
              </a:rPr>
              <a:t>=true </a:t>
            </a:r>
            <a:r>
              <a:rPr lang="en-US" sz="1600">
                <a:solidFill>
                  <a:srgbClr val="92D050"/>
                </a:solidFill>
                <a:latin typeface="RobotoMono Nerd Font" pitchFamily="2" charset="0"/>
                <a:ea typeface="RobotoMono Nerd Font" pitchFamily="2" charset="0"/>
              </a:rPr>
              <a:t>//bật web console để thao tác H2 </a:t>
            </a:r>
          </a:p>
        </p:txBody>
      </p:sp>
    </p:spTree>
    <p:extLst>
      <p:ext uri="{BB962C8B-B14F-4D97-AF65-F5344CB8AC3E}">
        <p14:creationId xmlns:p14="http://schemas.microsoft.com/office/powerpoint/2010/main" val="129410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3193E-51F8-1940-A678-E28D513FB6CF}"/>
              </a:ext>
            </a:extLst>
          </p:cNvPr>
          <p:cNvPicPr>
            <a:picLocks noChangeAspect="1"/>
          </p:cNvPicPr>
          <p:nvPr/>
        </p:nvPicPr>
        <p:blipFill>
          <a:blip r:embed="rId2"/>
          <a:stretch>
            <a:fillRect/>
          </a:stretch>
        </p:blipFill>
        <p:spPr>
          <a:xfrm>
            <a:off x="837853" y="0"/>
            <a:ext cx="7468294" cy="5143500"/>
          </a:xfrm>
          <a:prstGeom prst="rect">
            <a:avLst/>
          </a:prstGeom>
        </p:spPr>
      </p:pic>
    </p:spTree>
    <p:extLst>
      <p:ext uri="{BB962C8B-B14F-4D97-AF65-F5344CB8AC3E}">
        <p14:creationId xmlns:p14="http://schemas.microsoft.com/office/powerpoint/2010/main" val="71956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3FC78-F8FC-E449-94B0-D3C3A7CCC464}"/>
              </a:ext>
            </a:extLst>
          </p:cNvPr>
          <p:cNvSpPr/>
          <p:nvPr/>
        </p:nvSpPr>
        <p:spPr>
          <a:xfrm>
            <a:off x="238045" y="1331298"/>
            <a:ext cx="8505431" cy="2779928"/>
          </a:xfrm>
          <a:prstGeom prst="rect">
            <a:avLst/>
          </a:prstGeom>
          <a:solidFill>
            <a:schemeClr val="bg2"/>
          </a:solidFill>
        </p:spPr>
        <p:txBody>
          <a:bodyPr wrap="square">
            <a:spAutoFit/>
          </a:bodyPr>
          <a:lstStyle/>
          <a:p>
            <a:pPr>
              <a:lnSpc>
                <a:spcPct val="200000"/>
              </a:lnSpc>
            </a:pPr>
            <a:r>
              <a:rPr lang="en-US" sz="1800">
                <a:solidFill>
                  <a:srgbClr val="569CD6"/>
                </a:solidFill>
                <a:latin typeface="Menlo" panose="020B0609030804020204" pitchFamily="49" charset="0"/>
              </a:rPr>
              <a:t>spring.jpa.hibernate.ddl-auto</a:t>
            </a:r>
            <a:r>
              <a:rPr lang="en-US" sz="1800">
                <a:solidFill>
                  <a:srgbClr val="D4D4D4"/>
                </a:solidFill>
                <a:latin typeface="Menlo" panose="020B0609030804020204" pitchFamily="49" charset="0"/>
              </a:rPr>
              <a:t>=update</a:t>
            </a: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=jdbc:mysql://localhost:</a:t>
            </a:r>
            <a:r>
              <a:rPr lang="en-US" sz="1800">
                <a:solidFill>
                  <a:srgbClr val="B5CEA8"/>
                </a:solidFill>
                <a:latin typeface="Menlo" panose="020B0609030804020204" pitchFamily="49" charset="0"/>
              </a:rPr>
              <a:t>3306</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a:p>
            <a:pPr>
              <a:lnSpc>
                <a:spcPct val="200000"/>
              </a:lnSpc>
            </a:pPr>
            <a:r>
              <a:rPr lang="en-US" sz="1800">
                <a:solidFill>
                  <a:srgbClr val="569CD6"/>
                </a:solidFill>
                <a:latin typeface="Menlo" panose="020B0609030804020204" pitchFamily="49" charset="0"/>
              </a:rPr>
              <a:t>spring.datasource.driver-class-name</a:t>
            </a:r>
            <a:r>
              <a:rPr lang="en-US" sz="1800">
                <a:solidFill>
                  <a:srgbClr val="D4D4D4"/>
                </a:solidFill>
                <a:latin typeface="Menlo" panose="020B0609030804020204" pitchFamily="49" charset="0"/>
              </a:rPr>
              <a:t>=com.mysql.cj.jdbc.Driver</a:t>
            </a:r>
          </a:p>
        </p:txBody>
      </p:sp>
      <p:sp>
        <p:nvSpPr>
          <p:cNvPr id="3" name="Rectangle 2">
            <a:extLst>
              <a:ext uri="{FF2B5EF4-FFF2-40B4-BE49-F238E27FC236}">
                <a16:creationId xmlns:a16="http://schemas.microsoft.com/office/drawing/2014/main" id="{17D8F792-A724-284A-A2EB-E1E0A610FDEC}"/>
              </a:ext>
            </a:extLst>
          </p:cNvPr>
          <p:cNvSpPr/>
          <p:nvPr/>
        </p:nvSpPr>
        <p:spPr>
          <a:xfrm>
            <a:off x="2175808" y="385022"/>
            <a:ext cx="4373313" cy="307777"/>
          </a:xfrm>
          <a:prstGeom prst="rect">
            <a:avLst/>
          </a:prstGeom>
        </p:spPr>
        <p:txBody>
          <a:bodyPr wrap="none">
            <a:spAutoFit/>
          </a:bodyPr>
          <a:lstStyle/>
          <a:p>
            <a:r>
              <a:rPr lang="en-US">
                <a:solidFill>
                  <a:srgbClr val="7030A0"/>
                </a:solidFill>
              </a:rPr>
              <a:t>a</a:t>
            </a:r>
            <a:r>
              <a:rPr lang="en-VN">
                <a:solidFill>
                  <a:srgbClr val="7030A0"/>
                </a:solidFill>
              </a:rPr>
              <a:t>pplication-mysql.properties </a:t>
            </a:r>
            <a:r>
              <a:rPr lang="en-VN"/>
              <a:t>cấu hình kết nối MySQL</a:t>
            </a:r>
          </a:p>
        </p:txBody>
      </p:sp>
    </p:spTree>
    <p:extLst>
      <p:ext uri="{BB962C8B-B14F-4D97-AF65-F5344CB8AC3E}">
        <p14:creationId xmlns:p14="http://schemas.microsoft.com/office/powerpoint/2010/main" val="4117655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253737-C429-EC40-8E44-FDAB8AE60526}"/>
              </a:ext>
            </a:extLst>
          </p:cNvPr>
          <p:cNvSpPr/>
          <p:nvPr/>
        </p:nvSpPr>
        <p:spPr>
          <a:xfrm>
            <a:off x="280880" y="353324"/>
            <a:ext cx="8675464" cy="3887924"/>
          </a:xfrm>
          <a:prstGeom prst="rect">
            <a:avLst/>
          </a:prstGeom>
          <a:solidFill>
            <a:schemeClr val="bg2"/>
          </a:solidFill>
        </p:spPr>
        <p:txBody>
          <a:bodyPr wrap="square">
            <a:spAutoFit/>
          </a:bodyPr>
          <a:lstStyle/>
          <a:p>
            <a:pPr>
              <a:lnSpc>
                <a:spcPct val="200000"/>
              </a:lnSpc>
            </a:pPr>
            <a:r>
              <a:rPr lang="en-US" sz="1800">
                <a:solidFill>
                  <a:srgbClr val="6A9955"/>
                </a:solidFill>
                <a:latin typeface="Menlo" panose="020B0609030804020204" pitchFamily="49" charset="0"/>
              </a:rPr>
              <a:t>## default connection pool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spring.datasource.hikari.connectionTimeout</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20000</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spring.datasource.hikari.maximumPoolSize</a:t>
            </a:r>
            <a:r>
              <a:rPr lang="en-US" sz="1800">
                <a:solidFill>
                  <a:srgbClr val="D4D4D4"/>
                </a:solidFill>
                <a:latin typeface="Menlo" panose="020B0609030804020204" pitchFamily="49" charset="0"/>
              </a:rPr>
              <a:t>=</a:t>
            </a:r>
            <a:r>
              <a:rPr lang="en-US" sz="1800">
                <a:solidFill>
                  <a:srgbClr val="B5CEA8"/>
                </a:solidFill>
                <a:latin typeface="Menlo" panose="020B0609030804020204" pitchFamily="49" charset="0"/>
              </a:rPr>
              <a:t>5</a:t>
            </a:r>
            <a:endParaRPr lang="en-US" sz="1800">
              <a:solidFill>
                <a:srgbClr val="D4D4D4"/>
              </a:solidFill>
              <a:latin typeface="Menlo" panose="020B0609030804020204" pitchFamily="49" charset="0"/>
            </a:endParaRPr>
          </a:p>
          <a:p>
            <a:pPr>
              <a:lnSpc>
                <a:spcPct val="200000"/>
              </a:lnSpc>
            </a:pPr>
            <a:r>
              <a:rPr lang="en-US" sz="1800">
                <a:solidFill>
                  <a:srgbClr val="6A9955"/>
                </a:solidFill>
                <a:latin typeface="Menlo" panose="020B0609030804020204" pitchFamily="49" charset="0"/>
              </a:rPr>
              <a:t>## PostgreSQL</a:t>
            </a:r>
            <a:endParaRPr lang="en-US" sz="1800">
              <a:solidFill>
                <a:srgbClr val="D4D4D4"/>
              </a:solidFill>
              <a:latin typeface="Menlo" panose="020B0609030804020204" pitchFamily="49" charset="0"/>
            </a:endParaRPr>
          </a:p>
          <a:p>
            <a:pPr>
              <a:lnSpc>
                <a:spcPct val="200000"/>
              </a:lnSpc>
            </a:pPr>
            <a:r>
              <a:rPr lang="en-US" sz="1800">
                <a:solidFill>
                  <a:srgbClr val="569CD6"/>
                </a:solidFill>
                <a:latin typeface="Menlo" panose="020B0609030804020204" pitchFamily="49" charset="0"/>
              </a:rPr>
              <a:t>spring.datasource.url</a:t>
            </a:r>
            <a:r>
              <a:rPr lang="en-US" sz="1800">
                <a:solidFill>
                  <a:srgbClr val="D4D4D4"/>
                </a:solidFill>
                <a:latin typeface="Menlo" panose="020B0609030804020204" pitchFamily="49" charset="0"/>
              </a:rPr>
              <a:t>=jdbc:postgresql://localhost:</a:t>
            </a:r>
            <a:r>
              <a:rPr lang="en-US" sz="1800">
                <a:solidFill>
                  <a:srgbClr val="B5CEA8"/>
                </a:solidFill>
                <a:latin typeface="Menlo" panose="020B0609030804020204" pitchFamily="49" charset="0"/>
              </a:rPr>
              <a:t>5432</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spring.datasource.username</a:t>
            </a:r>
            <a:r>
              <a:rPr lang="en-US" sz="1800">
                <a:solidFill>
                  <a:srgbClr val="D4D4D4"/>
                </a:solidFill>
                <a:latin typeface="Menlo" panose="020B0609030804020204" pitchFamily="49" charset="0"/>
              </a:rPr>
              <a:t>=demo</a:t>
            </a:r>
          </a:p>
          <a:p>
            <a:pPr>
              <a:lnSpc>
                <a:spcPct val="200000"/>
              </a:lnSpc>
            </a:pPr>
            <a:r>
              <a:rPr lang="en-US" sz="1800">
                <a:solidFill>
                  <a:srgbClr val="569CD6"/>
                </a:solidFill>
                <a:latin typeface="Menlo" panose="020B0609030804020204" pitchFamily="49" charset="0"/>
              </a:rPr>
              <a:t>spring.datasource.password</a:t>
            </a:r>
            <a:r>
              <a:rPr lang="en-US" sz="1800">
                <a:solidFill>
                  <a:srgbClr val="D4D4D4"/>
                </a:solidFill>
                <a:latin typeface="Menlo" panose="020B0609030804020204" pitchFamily="49" charset="0"/>
              </a:rPr>
              <a:t>=toiyeuhanoi123-</a:t>
            </a:r>
          </a:p>
        </p:txBody>
      </p:sp>
      <p:sp>
        <p:nvSpPr>
          <p:cNvPr id="3" name="Rectangle 2">
            <a:extLst>
              <a:ext uri="{FF2B5EF4-FFF2-40B4-BE49-F238E27FC236}">
                <a16:creationId xmlns:a16="http://schemas.microsoft.com/office/drawing/2014/main" id="{DFE453CB-CEC7-4745-A5B0-42C6208F3E38}"/>
              </a:ext>
            </a:extLst>
          </p:cNvPr>
          <p:cNvSpPr/>
          <p:nvPr/>
        </p:nvSpPr>
        <p:spPr>
          <a:xfrm>
            <a:off x="2321805" y="54609"/>
            <a:ext cx="4402167" cy="307777"/>
          </a:xfrm>
          <a:prstGeom prst="rect">
            <a:avLst/>
          </a:prstGeom>
        </p:spPr>
        <p:txBody>
          <a:bodyPr wrap="none">
            <a:spAutoFit/>
          </a:bodyPr>
          <a:lstStyle/>
          <a:p>
            <a:r>
              <a:rPr lang="en-US">
                <a:solidFill>
                  <a:srgbClr val="7030A0"/>
                </a:solidFill>
              </a:rPr>
              <a:t>a</a:t>
            </a:r>
            <a:r>
              <a:rPr lang="en-VN">
                <a:solidFill>
                  <a:srgbClr val="7030A0"/>
                </a:solidFill>
              </a:rPr>
              <a:t>pplication-pos.properties </a:t>
            </a:r>
            <a:r>
              <a:rPr lang="en-VN"/>
              <a:t>cấu hình kết nối Postgresql</a:t>
            </a:r>
          </a:p>
        </p:txBody>
      </p:sp>
      <p:sp>
        <p:nvSpPr>
          <p:cNvPr id="4" name="Rectangle 3">
            <a:extLst>
              <a:ext uri="{FF2B5EF4-FFF2-40B4-BE49-F238E27FC236}">
                <a16:creationId xmlns:a16="http://schemas.microsoft.com/office/drawing/2014/main" id="{A53E8A4B-67CC-454B-BF82-74EB3090D586}"/>
              </a:ext>
            </a:extLst>
          </p:cNvPr>
          <p:cNvSpPr/>
          <p:nvPr/>
        </p:nvSpPr>
        <p:spPr>
          <a:xfrm>
            <a:off x="195943" y="4620280"/>
            <a:ext cx="8586908" cy="523220"/>
          </a:xfrm>
          <a:prstGeom prst="rect">
            <a:avLst/>
          </a:prstGeom>
        </p:spPr>
        <p:txBody>
          <a:bodyPr wrap="square">
            <a:spAutoFit/>
          </a:bodyPr>
          <a:lstStyle/>
          <a:p>
            <a:r>
              <a:rPr lang="en-VN">
                <a:solidFill>
                  <a:srgbClr val="7030A0"/>
                </a:solidFill>
                <a:latin typeface="RobotoMono Nerd Font" pitchFamily="2" charset="0"/>
                <a:ea typeface="RobotoMono Nerd Font" pitchFamily="2" charset="0"/>
              </a:rPr>
              <a:t>docker run --name pg -p 5432:5432 -e POSTGRES_USER=demo -e POSTGRES_PASSWORD=toiyeuhanoi123- -d postgres:14.1-alpine</a:t>
            </a:r>
          </a:p>
        </p:txBody>
      </p:sp>
      <p:sp>
        <p:nvSpPr>
          <p:cNvPr id="5" name="TextBox 4">
            <a:extLst>
              <a:ext uri="{FF2B5EF4-FFF2-40B4-BE49-F238E27FC236}">
                <a16:creationId xmlns:a16="http://schemas.microsoft.com/office/drawing/2014/main" id="{174699E7-F900-7340-911A-83C115D5562E}"/>
              </a:ext>
            </a:extLst>
          </p:cNvPr>
          <p:cNvSpPr txBox="1"/>
          <p:nvPr/>
        </p:nvSpPr>
        <p:spPr>
          <a:xfrm>
            <a:off x="207469" y="4333795"/>
            <a:ext cx="3355406" cy="307777"/>
          </a:xfrm>
          <a:prstGeom prst="rect">
            <a:avLst/>
          </a:prstGeom>
          <a:noFill/>
        </p:spPr>
        <p:txBody>
          <a:bodyPr wrap="none" rtlCol="0">
            <a:spAutoFit/>
          </a:bodyPr>
          <a:lstStyle/>
          <a:p>
            <a:r>
              <a:rPr lang="en-VN"/>
              <a:t>Lệnh để khởi động Postgresql container</a:t>
            </a:r>
          </a:p>
        </p:txBody>
      </p:sp>
    </p:spTree>
    <p:extLst>
      <p:ext uri="{BB962C8B-B14F-4D97-AF65-F5344CB8AC3E}">
        <p14:creationId xmlns:p14="http://schemas.microsoft.com/office/powerpoint/2010/main" val="14083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B9E6-76D2-1D4E-9819-4392E64952FF}"/>
              </a:ext>
            </a:extLst>
          </p:cNvPr>
          <p:cNvSpPr>
            <a:spLocks noGrp="1"/>
          </p:cNvSpPr>
          <p:nvPr>
            <p:ph type="title"/>
          </p:nvPr>
        </p:nvSpPr>
        <p:spPr/>
        <p:txBody>
          <a:bodyPr/>
          <a:lstStyle/>
          <a:p>
            <a:r>
              <a:rPr lang="en-VN"/>
              <a:t>Định nghĩa Entity</a:t>
            </a:r>
          </a:p>
        </p:txBody>
      </p:sp>
    </p:spTree>
    <p:extLst>
      <p:ext uri="{BB962C8B-B14F-4D97-AF65-F5344CB8AC3E}">
        <p14:creationId xmlns:p14="http://schemas.microsoft.com/office/powerpoint/2010/main" val="60090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A613-6CE2-C44E-91C0-7C6A9B8409D6}"/>
              </a:ext>
            </a:extLst>
          </p:cNvPr>
          <p:cNvSpPr>
            <a:spLocks noGrp="1"/>
          </p:cNvSpPr>
          <p:nvPr>
            <p:ph type="title"/>
          </p:nvPr>
        </p:nvSpPr>
        <p:spPr/>
        <p:txBody>
          <a:bodyPr/>
          <a:lstStyle/>
          <a:p>
            <a:r>
              <a:rPr lang="en-VN"/>
              <a:t>@Entity, @Table</a:t>
            </a:r>
          </a:p>
        </p:txBody>
      </p:sp>
      <p:sp>
        <p:nvSpPr>
          <p:cNvPr id="3" name="Text Placeholder 2">
            <a:extLst>
              <a:ext uri="{FF2B5EF4-FFF2-40B4-BE49-F238E27FC236}">
                <a16:creationId xmlns:a16="http://schemas.microsoft.com/office/drawing/2014/main" id="{D2B30BFD-6073-6B44-BF25-866C5522ADA1}"/>
              </a:ext>
            </a:extLst>
          </p:cNvPr>
          <p:cNvSpPr>
            <a:spLocks noGrp="1"/>
          </p:cNvSpPr>
          <p:nvPr>
            <p:ph type="body" idx="1"/>
          </p:nvPr>
        </p:nvSpPr>
        <p:spPr>
          <a:xfrm>
            <a:off x="120469" y="637177"/>
            <a:ext cx="8824685" cy="1018903"/>
          </a:xfrm>
        </p:spPr>
        <p:txBody>
          <a:bodyPr/>
          <a:lstStyle/>
          <a:p>
            <a:r>
              <a:rPr lang="en-VN"/>
              <a:t>@Entity cấu hình tên entity. Các lệnh JPQL sử dụng tên entity</a:t>
            </a:r>
          </a:p>
          <a:p>
            <a:r>
              <a:rPr lang="en-VN"/>
              <a:t>@Table cấu hình tên table trong CSDL. Các lệnh native SQL </a:t>
            </a:r>
          </a:p>
        </p:txBody>
      </p:sp>
      <p:sp>
        <p:nvSpPr>
          <p:cNvPr id="4" name="Rectangle 3">
            <a:extLst>
              <a:ext uri="{FF2B5EF4-FFF2-40B4-BE49-F238E27FC236}">
                <a16:creationId xmlns:a16="http://schemas.microsoft.com/office/drawing/2014/main" id="{67BA7A8B-E498-2642-9FC4-97D95E3B70ED}"/>
              </a:ext>
            </a:extLst>
          </p:cNvPr>
          <p:cNvSpPr/>
          <p:nvPr/>
        </p:nvSpPr>
        <p:spPr>
          <a:xfrm>
            <a:off x="2235200" y="1735058"/>
            <a:ext cx="3291840" cy="1290353"/>
          </a:xfrm>
          <a:prstGeom prst="rect">
            <a:avLst/>
          </a:prstGeom>
          <a:solidFill>
            <a:schemeClr val="bg2"/>
          </a:solidFill>
        </p:spPr>
        <p:txBody>
          <a:bodyPr wrap="square">
            <a:spAutoFit/>
          </a:bodyPr>
          <a:lstStyle/>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Entity</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a:t>
            </a:r>
            <a:r>
              <a:rPr lang="en-US" sz="1800">
                <a:solidFill>
                  <a:srgbClr val="D4D4D4"/>
                </a:solidFill>
                <a:latin typeface="Menlo" panose="020B0609030804020204" pitchFamily="49" charset="0"/>
              </a:rPr>
              <a:t>)</a:t>
            </a:r>
          </a:p>
          <a:p>
            <a:pPr>
              <a:lnSpc>
                <a:spcPct val="150000"/>
              </a:lnSpc>
            </a:pPr>
            <a:r>
              <a:rPr lang="en-US" sz="1800">
                <a:solidFill>
                  <a:srgbClr val="D4D4D4"/>
                </a:solidFill>
                <a:latin typeface="Menlo" panose="020B0609030804020204" pitchFamily="49" charset="0"/>
              </a:rPr>
              <a:t>@</a:t>
            </a:r>
            <a:r>
              <a:rPr lang="en-US" sz="1800">
                <a:solidFill>
                  <a:srgbClr val="4EC9B0"/>
                </a:solidFill>
                <a:latin typeface="Menlo" panose="020B0609030804020204" pitchFamily="49" charset="0"/>
              </a:rPr>
              <a:t>Table</a:t>
            </a:r>
            <a:r>
              <a:rPr lang="en-US" sz="1800">
                <a:solidFill>
                  <a:srgbClr val="D4D4D4"/>
                </a:solidFill>
                <a:latin typeface="Menlo" panose="020B0609030804020204" pitchFamily="49" charset="0"/>
              </a:rPr>
              <a:t>(name=</a:t>
            </a:r>
            <a:r>
              <a:rPr lang="en-US" sz="1800">
                <a:solidFill>
                  <a:srgbClr val="CE9178"/>
                </a:solidFill>
                <a:latin typeface="Menlo" panose="020B0609030804020204" pitchFamily="49" charset="0"/>
              </a:rPr>
              <a:t>"users"</a:t>
            </a:r>
            <a:r>
              <a:rPr lang="en-US" sz="1800">
                <a:solidFill>
                  <a:srgbClr val="D4D4D4"/>
                </a:solidFill>
                <a:latin typeface="Menlo" panose="020B0609030804020204" pitchFamily="49" charset="0"/>
              </a:rPr>
              <a:t>)</a:t>
            </a:r>
          </a:p>
          <a:p>
            <a:pPr>
              <a:lnSpc>
                <a:spcPct val="150000"/>
              </a:lnSpc>
            </a:pPr>
            <a:r>
              <a:rPr lang="en-US" sz="1800">
                <a:solidFill>
                  <a:srgbClr val="569CD6"/>
                </a:solidFill>
                <a:latin typeface="Menlo" panose="020B0609030804020204" pitchFamily="49" charset="0"/>
              </a:rPr>
              <a:t>public</a:t>
            </a:r>
            <a:r>
              <a:rPr lang="en-US" sz="1800">
                <a:solidFill>
                  <a:srgbClr val="D4D4D4"/>
                </a:solidFill>
                <a:latin typeface="Menlo" panose="020B0609030804020204" pitchFamily="49" charset="0"/>
              </a:rPr>
              <a:t> </a:t>
            </a:r>
            <a:r>
              <a:rPr lang="en-US" sz="1800">
                <a:solidFill>
                  <a:srgbClr val="569CD6"/>
                </a:solidFill>
                <a:latin typeface="Menlo" panose="020B0609030804020204" pitchFamily="49" charset="0"/>
              </a:rPr>
              <a:t>class</a:t>
            </a:r>
            <a:r>
              <a:rPr lang="en-US" sz="1800">
                <a:solidFill>
                  <a:srgbClr val="D4D4D4"/>
                </a:solidFill>
                <a:latin typeface="Menlo" panose="020B0609030804020204" pitchFamily="49" charset="0"/>
              </a:rPr>
              <a:t> </a:t>
            </a:r>
            <a:r>
              <a:rPr lang="en-US" sz="1800">
                <a:solidFill>
                  <a:srgbClr val="4EC9B0"/>
                </a:solidFill>
                <a:latin typeface="Menlo" panose="020B0609030804020204" pitchFamily="49" charset="0"/>
              </a:rPr>
              <a:t>User</a:t>
            </a:r>
            <a:r>
              <a:rPr lang="en-US" sz="1800">
                <a:solidFill>
                  <a:srgbClr val="D4D4D4"/>
                </a:solidFill>
                <a:latin typeface="Menlo" panose="020B0609030804020204" pitchFamily="49" charset="0"/>
              </a:rPr>
              <a:t> </a:t>
            </a:r>
            <a:endParaRPr lang="en-VN" sz="1800"/>
          </a:p>
        </p:txBody>
      </p:sp>
      <p:sp>
        <p:nvSpPr>
          <p:cNvPr id="5" name="Rectangle 4">
            <a:extLst>
              <a:ext uri="{FF2B5EF4-FFF2-40B4-BE49-F238E27FC236}">
                <a16:creationId xmlns:a16="http://schemas.microsoft.com/office/drawing/2014/main" id="{3CD12E2D-9B40-F24E-B661-1EB4ABDE6014}"/>
              </a:ext>
            </a:extLst>
          </p:cNvPr>
          <p:cNvSpPr/>
          <p:nvPr/>
        </p:nvSpPr>
        <p:spPr>
          <a:xfrm>
            <a:off x="1859280" y="381000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a:t>
            </a:r>
          </a:p>
        </p:txBody>
      </p:sp>
      <p:sp>
        <p:nvSpPr>
          <p:cNvPr id="6" name="Rectangle 5">
            <a:extLst>
              <a:ext uri="{FF2B5EF4-FFF2-40B4-BE49-F238E27FC236}">
                <a16:creationId xmlns:a16="http://schemas.microsoft.com/office/drawing/2014/main" id="{14F77ABC-EA15-8746-81B7-87BA0D877544}"/>
              </a:ext>
            </a:extLst>
          </p:cNvPr>
          <p:cNvSpPr/>
          <p:nvPr/>
        </p:nvSpPr>
        <p:spPr>
          <a:xfrm>
            <a:off x="4714240" y="3840480"/>
            <a:ext cx="130048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400"/>
              <a:t>users</a:t>
            </a:r>
          </a:p>
        </p:txBody>
      </p:sp>
      <p:sp>
        <p:nvSpPr>
          <p:cNvPr id="7" name="Left-Right Arrow 6">
            <a:extLst>
              <a:ext uri="{FF2B5EF4-FFF2-40B4-BE49-F238E27FC236}">
                <a16:creationId xmlns:a16="http://schemas.microsoft.com/office/drawing/2014/main" id="{6D3681CB-8B04-D044-91C5-13D8E61D9661}"/>
              </a:ext>
            </a:extLst>
          </p:cNvPr>
          <p:cNvSpPr/>
          <p:nvPr/>
        </p:nvSpPr>
        <p:spPr>
          <a:xfrm>
            <a:off x="3190240" y="4074160"/>
            <a:ext cx="1493520" cy="355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05468B94-A487-CB4F-B390-2C15F282E311}"/>
              </a:ext>
            </a:extLst>
          </p:cNvPr>
          <p:cNvSpPr txBox="1"/>
          <p:nvPr/>
        </p:nvSpPr>
        <p:spPr>
          <a:xfrm>
            <a:off x="1828800" y="3383280"/>
            <a:ext cx="1313180" cy="369332"/>
          </a:xfrm>
          <a:prstGeom prst="rect">
            <a:avLst/>
          </a:prstGeom>
          <a:noFill/>
        </p:spPr>
        <p:txBody>
          <a:bodyPr wrap="none" rtlCol="0">
            <a:spAutoFit/>
          </a:bodyPr>
          <a:lstStyle/>
          <a:p>
            <a:r>
              <a:rPr lang="en-VN" sz="1800"/>
              <a:t>Java Entity</a:t>
            </a:r>
          </a:p>
        </p:txBody>
      </p:sp>
      <p:sp>
        <p:nvSpPr>
          <p:cNvPr id="9" name="TextBox 8">
            <a:extLst>
              <a:ext uri="{FF2B5EF4-FFF2-40B4-BE49-F238E27FC236}">
                <a16:creationId xmlns:a16="http://schemas.microsoft.com/office/drawing/2014/main" id="{1398BAD6-38B2-5A40-8FD2-7B968016D37A}"/>
              </a:ext>
            </a:extLst>
          </p:cNvPr>
          <p:cNvSpPr txBox="1"/>
          <p:nvPr/>
        </p:nvSpPr>
        <p:spPr>
          <a:xfrm>
            <a:off x="4988560" y="3413760"/>
            <a:ext cx="761747" cy="369332"/>
          </a:xfrm>
          <a:prstGeom prst="rect">
            <a:avLst/>
          </a:prstGeom>
          <a:noFill/>
        </p:spPr>
        <p:txBody>
          <a:bodyPr wrap="none" rtlCol="0">
            <a:spAutoFit/>
          </a:bodyPr>
          <a:lstStyle/>
          <a:p>
            <a:r>
              <a:rPr lang="en-VN" sz="1800"/>
              <a:t>Table</a:t>
            </a:r>
          </a:p>
        </p:txBody>
      </p:sp>
    </p:spTree>
    <p:extLst>
      <p:ext uri="{BB962C8B-B14F-4D97-AF65-F5344CB8AC3E}">
        <p14:creationId xmlns:p14="http://schemas.microsoft.com/office/powerpoint/2010/main" val="26018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73-86FE-6B41-BC95-2EAA93174E5F}"/>
              </a:ext>
            </a:extLst>
          </p:cNvPr>
          <p:cNvSpPr>
            <a:spLocks noGrp="1"/>
          </p:cNvSpPr>
          <p:nvPr>
            <p:ph type="title"/>
          </p:nvPr>
        </p:nvSpPr>
        <p:spPr/>
        <p:txBody>
          <a:bodyPr/>
          <a:lstStyle/>
          <a:p>
            <a:r>
              <a:rPr lang="en-VN"/>
              <a:t>Quy ước đặt tên bảng @Table(name=</a:t>
            </a:r>
            <a:r>
              <a:rPr lang="en-US" sz="2800">
                <a:solidFill>
                  <a:srgbClr val="CE9178"/>
                </a:solidFill>
                <a:latin typeface="Menlo" panose="020B0609030804020204" pitchFamily="49" charset="0"/>
              </a:rPr>
              <a:t>""</a:t>
            </a:r>
            <a:r>
              <a:rPr lang="en-VN"/>
              <a:t>)</a:t>
            </a:r>
          </a:p>
        </p:txBody>
      </p:sp>
      <p:sp>
        <p:nvSpPr>
          <p:cNvPr id="3" name="Text Placeholder 2">
            <a:extLst>
              <a:ext uri="{FF2B5EF4-FFF2-40B4-BE49-F238E27FC236}">
                <a16:creationId xmlns:a16="http://schemas.microsoft.com/office/drawing/2014/main" id="{3DDB1260-B71B-4747-A479-BF490A38F3EA}"/>
              </a:ext>
            </a:extLst>
          </p:cNvPr>
          <p:cNvSpPr>
            <a:spLocks noGrp="1"/>
          </p:cNvSpPr>
          <p:nvPr>
            <p:ph type="body" idx="1"/>
          </p:nvPr>
        </p:nvSpPr>
        <p:spPr>
          <a:xfrm>
            <a:off x="130629" y="753856"/>
            <a:ext cx="8824685" cy="4171244"/>
          </a:xfrm>
        </p:spPr>
        <p:txBody>
          <a:bodyPr/>
          <a:lstStyle/>
          <a:p>
            <a:r>
              <a:rPr lang="en-VN"/>
              <a:t>Luôn dùng danh từ tiếng Anh, số ít, đơn giản, phổ biến, dễ nhớ. </a:t>
            </a:r>
            <a:r>
              <a:rPr lang="en-US"/>
              <a:t>"</a:t>
            </a:r>
            <a:r>
              <a:rPr lang="en-VN"/>
              <a:t>job</a:t>
            </a:r>
            <a:r>
              <a:rPr lang="en-US"/>
              <a:t>"</a:t>
            </a:r>
            <a:r>
              <a:rPr lang="en-VN"/>
              <a:t> sẽ dễ đánh vần hơn </a:t>
            </a:r>
            <a:r>
              <a:rPr lang="en-US"/>
              <a:t>"</a:t>
            </a:r>
            <a:r>
              <a:rPr lang="en-VN"/>
              <a:t>occupation</a:t>
            </a:r>
            <a:r>
              <a:rPr lang="en-US"/>
              <a:t>"</a:t>
            </a:r>
            <a:endParaRPr lang="en-VN"/>
          </a:p>
          <a:p>
            <a:r>
              <a:rPr lang="en-VN"/>
              <a:t>Không cần bổ xung prefix kiểu như </a:t>
            </a:r>
            <a:r>
              <a:rPr lang="en-US"/>
              <a:t>"</a:t>
            </a:r>
            <a:r>
              <a:rPr lang="en-VN"/>
              <a:t>tbl</a:t>
            </a:r>
            <a:r>
              <a:rPr lang="en-US"/>
              <a:t>"</a:t>
            </a:r>
            <a:r>
              <a:rPr lang="en-VN"/>
              <a:t>, </a:t>
            </a:r>
            <a:r>
              <a:rPr lang="en-US"/>
              <a:t>"</a:t>
            </a:r>
            <a:r>
              <a:rPr lang="en-VN"/>
              <a:t>list</a:t>
            </a:r>
            <a:r>
              <a:rPr lang="en-US"/>
              <a:t>"</a:t>
            </a:r>
            <a:r>
              <a:rPr lang="en-VN"/>
              <a:t>….</a:t>
            </a:r>
          </a:p>
          <a:p>
            <a:r>
              <a:rPr lang="en-VN"/>
              <a:t>Tránh dùng lại từ khoá của CSDL. Ví dụ với Postgresql hãy tránh đặt tên bảng tên user, select, order, except, default</a:t>
            </a:r>
          </a:p>
        </p:txBody>
      </p:sp>
    </p:spTree>
    <p:extLst>
      <p:ext uri="{BB962C8B-B14F-4D97-AF65-F5344CB8AC3E}">
        <p14:creationId xmlns:p14="http://schemas.microsoft.com/office/powerpoint/2010/main" val="10136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FA5D-7DB0-BB46-9999-AB40C53A10B6}"/>
              </a:ext>
            </a:extLst>
          </p:cNvPr>
          <p:cNvSpPr>
            <a:spLocks noGrp="1"/>
          </p:cNvSpPr>
          <p:nvPr>
            <p:ph type="title"/>
          </p:nvPr>
        </p:nvSpPr>
        <p:spPr/>
        <p:txBody>
          <a:bodyPr/>
          <a:lstStyle/>
          <a:p>
            <a:r>
              <a:rPr lang="en-VN"/>
              <a:t>Các loại thuộc tính khi định nghĩa Entity</a:t>
            </a:r>
          </a:p>
        </p:txBody>
      </p:sp>
      <p:sp>
        <p:nvSpPr>
          <p:cNvPr id="3" name="Text Placeholder 2">
            <a:extLst>
              <a:ext uri="{FF2B5EF4-FFF2-40B4-BE49-F238E27FC236}">
                <a16:creationId xmlns:a16="http://schemas.microsoft.com/office/drawing/2014/main" id="{3A5C24B5-A052-9248-8A36-499B3E34C408}"/>
              </a:ext>
            </a:extLst>
          </p:cNvPr>
          <p:cNvSpPr>
            <a:spLocks noGrp="1"/>
          </p:cNvSpPr>
          <p:nvPr>
            <p:ph type="body" idx="1"/>
          </p:nvPr>
        </p:nvSpPr>
        <p:spPr/>
        <p:txBody>
          <a:bodyPr/>
          <a:lstStyle/>
          <a:p>
            <a:r>
              <a:rPr lang="en-VN"/>
              <a:t>Primary Key: duy nhất (trong 1 bảng, trong 1 hệ CSDL, trong cả 1 hệ mặt trời), không đổi, khó đoán hoặc tự tăng hoặc có thể sắp xếp.</a:t>
            </a:r>
          </a:p>
          <a:p>
            <a:r>
              <a:rPr lang="en-VN"/>
              <a:t>Trường căn bản ánh xạ xuống cột trong bảng</a:t>
            </a:r>
          </a:p>
          <a:p>
            <a:r>
              <a:rPr lang="en-VN"/>
              <a:t>Các thuộc tính cấu hình trường khi ánh xạ vào cột ở CSDL</a:t>
            </a:r>
          </a:p>
          <a:p>
            <a:r>
              <a:rPr lang="en-VN"/>
              <a:t>Trường dạng @Formula sinh dữ liệu lúc truy vấn SQL</a:t>
            </a:r>
          </a:p>
          <a:p>
            <a:r>
              <a:rPr lang="en-VN"/>
              <a:t>Trường dạng @Transient sinh dữ liệu khi gọi phương thức getter</a:t>
            </a:r>
          </a:p>
          <a:p>
            <a:r>
              <a:rPr lang="en-VN"/>
              <a:t>Định nghĩa các quan hệ thông qua foreign key</a:t>
            </a:r>
          </a:p>
          <a:p>
            <a:r>
              <a:rPr lang="en-VN"/>
              <a:t>Các luật để validate dữ liệu của trường</a:t>
            </a:r>
          </a:p>
          <a:p>
            <a:pPr marL="114300" indent="0">
              <a:buNone/>
            </a:pPr>
            <a:r>
              <a:rPr lang="en-VN"/>
              <a:t>Trong phần tiếp theo sẽ đề cập từng loại trường một</a:t>
            </a:r>
          </a:p>
        </p:txBody>
      </p:sp>
    </p:spTree>
    <p:extLst>
      <p:ext uri="{BB962C8B-B14F-4D97-AF65-F5344CB8AC3E}">
        <p14:creationId xmlns:p14="http://schemas.microsoft.com/office/powerpoint/2010/main" val="181187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1749-CC26-2547-86ED-E76DD47DA0B4}"/>
              </a:ext>
            </a:extLst>
          </p:cNvPr>
          <p:cNvSpPr>
            <a:spLocks noGrp="1"/>
          </p:cNvSpPr>
          <p:nvPr>
            <p:ph type="title"/>
          </p:nvPr>
        </p:nvSpPr>
        <p:spPr/>
        <p:txBody>
          <a:bodyPr/>
          <a:lstStyle/>
          <a:p>
            <a:r>
              <a:rPr lang="en-VN"/>
              <a:t>JPA là gì?</a:t>
            </a:r>
          </a:p>
        </p:txBody>
      </p:sp>
      <p:sp>
        <p:nvSpPr>
          <p:cNvPr id="3" name="Text Placeholder 2">
            <a:extLst>
              <a:ext uri="{FF2B5EF4-FFF2-40B4-BE49-F238E27FC236}">
                <a16:creationId xmlns:a16="http://schemas.microsoft.com/office/drawing/2014/main" id="{82BE3AB4-9FDD-9646-B11D-2175E6B0D947}"/>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16016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004E1C-EBA6-C440-9586-A7167511C733}"/>
              </a:ext>
            </a:extLst>
          </p:cNvPr>
          <p:cNvSpPr/>
          <p:nvPr/>
        </p:nvSpPr>
        <p:spPr>
          <a:xfrm>
            <a:off x="1" y="0"/>
            <a:ext cx="9144000" cy="5047536"/>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"users"</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User</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(strategy = </a:t>
            </a:r>
            <a:r>
              <a:rPr lang="en-US">
                <a:solidFill>
                  <a:srgbClr val="9CDCFE"/>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IDENTITY</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User</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 = name;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date</a:t>
            </a:r>
            <a:r>
              <a:rPr lang="en-US">
                <a:solidFill>
                  <a:srgbClr val="D4D4D4"/>
                </a:solidFill>
                <a:latin typeface="Menlo" panose="020B0609030804020204" pitchFamily="49" charset="0"/>
              </a:rPr>
              <a:t> = date;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mobile</a:t>
            </a:r>
            <a:r>
              <a:rPr lang="en-US">
                <a:solidFill>
                  <a:srgbClr val="D4D4D4"/>
                </a:solidFill>
                <a:latin typeface="Menlo" panose="020B0609030804020204" pitchFamily="49" charset="0"/>
              </a:rPr>
              <a:t> = mobile;</a:t>
            </a:r>
          </a:p>
          <a:p>
            <a:r>
              <a:rPr lang="en-US">
                <a:solidFill>
                  <a:srgbClr val="569CD6"/>
                </a:solidFill>
                <a:latin typeface="Menlo" panose="020B0609030804020204" pitchFamily="49" charset="0"/>
              </a:rPr>
              <a:t>    this</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email</a:t>
            </a:r>
            <a:r>
              <a:rPr lang="en-US">
                <a:solidFill>
                  <a:srgbClr val="D4D4D4"/>
                </a:solidFill>
                <a:latin typeface="Menlo" panose="020B0609030804020204" pitchFamily="49" charset="0"/>
              </a:rPr>
              <a:t> = email;</a:t>
            </a:r>
          </a:p>
          <a:p>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p>
        </p:txBody>
      </p:sp>
      <p:sp>
        <p:nvSpPr>
          <p:cNvPr id="2" name="TextBox 1">
            <a:extLst>
              <a:ext uri="{FF2B5EF4-FFF2-40B4-BE49-F238E27FC236}">
                <a16:creationId xmlns:a16="http://schemas.microsoft.com/office/drawing/2014/main" id="{6DD0F529-4DD7-EB44-8174-120B1D5510D1}"/>
              </a:ext>
            </a:extLst>
          </p:cNvPr>
          <p:cNvSpPr txBox="1"/>
          <p:nvPr/>
        </p:nvSpPr>
        <p:spPr>
          <a:xfrm>
            <a:off x="4488238" y="244306"/>
            <a:ext cx="1138453" cy="400110"/>
          </a:xfrm>
          <a:prstGeom prst="rect">
            <a:avLst/>
          </a:prstGeom>
          <a:noFill/>
        </p:spPr>
        <p:txBody>
          <a:bodyPr wrap="none" rtlCol="0">
            <a:spAutoFit/>
          </a:bodyPr>
          <a:lstStyle/>
          <a:p>
            <a:r>
              <a:rPr lang="en-VN" sz="2000">
                <a:solidFill>
                  <a:schemeClr val="bg1"/>
                </a:solidFill>
              </a:rPr>
              <a:t>Ví dụ #1</a:t>
            </a:r>
          </a:p>
        </p:txBody>
      </p:sp>
    </p:spTree>
    <p:extLst>
      <p:ext uri="{BB962C8B-B14F-4D97-AF65-F5344CB8AC3E}">
        <p14:creationId xmlns:p14="http://schemas.microsoft.com/office/powerpoint/2010/main" val="287671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A757CC-8AF1-6346-86CD-14381181733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AD052F15-0FD1-4245-80C4-C9D8679A7571}"/>
              </a:ext>
            </a:extLst>
          </p:cNvPr>
          <p:cNvSpPr txBox="1"/>
          <p:nvPr/>
        </p:nvSpPr>
        <p:spPr>
          <a:xfrm>
            <a:off x="4571999" y="858559"/>
            <a:ext cx="1138453" cy="400110"/>
          </a:xfrm>
          <a:prstGeom prst="rect">
            <a:avLst/>
          </a:prstGeom>
          <a:noFill/>
        </p:spPr>
        <p:txBody>
          <a:bodyPr wrap="none" rtlCol="0">
            <a:spAutoFit/>
          </a:bodyPr>
          <a:lstStyle/>
          <a:p>
            <a:r>
              <a:rPr lang="en-VN" sz="2000">
                <a:solidFill>
                  <a:schemeClr val="bg1"/>
                </a:solidFill>
              </a:rPr>
              <a:t>Ví dụ #2</a:t>
            </a:r>
          </a:p>
        </p:txBody>
      </p:sp>
    </p:spTree>
    <p:extLst>
      <p:ext uri="{BB962C8B-B14F-4D97-AF65-F5344CB8AC3E}">
        <p14:creationId xmlns:p14="http://schemas.microsoft.com/office/powerpoint/2010/main" val="15046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EA31C-EE27-CC49-BC3F-FF6E509D7605}"/>
              </a:ext>
            </a:extLst>
          </p:cNvPr>
          <p:cNvPicPr>
            <a:picLocks noChangeAspect="1"/>
          </p:cNvPicPr>
          <p:nvPr/>
        </p:nvPicPr>
        <p:blipFill>
          <a:blip r:embed="rId2"/>
          <a:stretch>
            <a:fillRect/>
          </a:stretch>
        </p:blipFill>
        <p:spPr>
          <a:xfrm>
            <a:off x="160530" y="140821"/>
            <a:ext cx="4925359" cy="2639249"/>
          </a:xfrm>
          <a:prstGeom prst="rect">
            <a:avLst/>
          </a:prstGeom>
        </p:spPr>
      </p:pic>
      <p:sp>
        <p:nvSpPr>
          <p:cNvPr id="3" name="Rectangle 2">
            <a:extLst>
              <a:ext uri="{FF2B5EF4-FFF2-40B4-BE49-F238E27FC236}">
                <a16:creationId xmlns:a16="http://schemas.microsoft.com/office/drawing/2014/main" id="{EB52A525-EB05-9A49-B10B-1C16E468BA6C}"/>
              </a:ext>
            </a:extLst>
          </p:cNvPr>
          <p:cNvSpPr/>
          <p:nvPr/>
        </p:nvSpPr>
        <p:spPr>
          <a:xfrm>
            <a:off x="2458720" y="2988648"/>
            <a:ext cx="6685280" cy="2062103"/>
          </a:xfrm>
          <a:prstGeom prst="rect">
            <a:avLst/>
          </a:prstGeom>
          <a:solidFill>
            <a:schemeClr val="bg1">
              <a:lumMod val="85000"/>
            </a:schemeClr>
          </a:solidFill>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public.users (</a:t>
            </a:r>
          </a:p>
          <a:p>
            <a:r>
              <a:rPr lang="en-US" sz="1600">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latin typeface="Menlo" panose="020B0609030804020204" pitchFamily="49" charset="0"/>
              </a:rPr>
              <a:t> </a:t>
            </a:r>
            <a:r>
              <a:rPr lang="en-US" sz="1600" b="1">
                <a:solidFill>
                  <a:srgbClr val="941100"/>
                </a:solidFill>
                <a:effectLst/>
                <a:latin typeface="Menlo" panose="020B0609030804020204" pitchFamily="49" charset="0"/>
              </a:rPr>
              <a:t>NOT</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 </a:t>
            </a:r>
            <a:r>
              <a:rPr lang="en-US" sz="1600" b="1">
                <a:solidFill>
                  <a:srgbClr val="941100"/>
                </a:solidFill>
                <a:effectLst/>
                <a:latin typeface="Menlo" panose="020B0609030804020204" pitchFamily="49" charset="0"/>
              </a:rPr>
              <a:t>GENERATED</a:t>
            </a:r>
            <a:r>
              <a:rPr lang="en-US" sz="1600">
                <a:latin typeface="Menlo" panose="020B0609030804020204" pitchFamily="49" charset="0"/>
              </a:rPr>
              <a:t> </a:t>
            </a:r>
            <a:r>
              <a:rPr lang="en-US" sz="1600" b="1">
                <a:solidFill>
                  <a:srgbClr val="941100"/>
                </a:solidFill>
                <a:effectLst/>
                <a:latin typeface="Menlo" panose="020B0609030804020204" pitchFamily="49" charset="0"/>
              </a:rPr>
              <a:t>BY</a:t>
            </a:r>
            <a:r>
              <a:rPr lang="en-US" sz="1600">
                <a:latin typeface="Menlo" panose="020B0609030804020204" pitchFamily="49" charset="0"/>
              </a:rPr>
              <a:t> </a:t>
            </a:r>
            <a:r>
              <a:rPr lang="en-US" sz="1600" b="1">
                <a:solidFill>
                  <a:srgbClr val="941100"/>
                </a:solidFill>
                <a:effectLst/>
                <a:latin typeface="Menlo" panose="020B0609030804020204" pitchFamily="49" charset="0"/>
              </a:rPr>
              <a:t>DEFAULT</a:t>
            </a:r>
            <a:r>
              <a:rPr lang="en-US" sz="1600">
                <a:latin typeface="Menlo" panose="020B0609030804020204" pitchFamily="49" charset="0"/>
              </a:rPr>
              <a:t> </a:t>
            </a:r>
            <a:r>
              <a:rPr lang="en-US" sz="1600" b="1">
                <a:solidFill>
                  <a:srgbClr val="941100"/>
                </a:solidFill>
                <a:effectLst/>
                <a:latin typeface="Menlo" panose="020B0609030804020204" pitchFamily="49" charset="0"/>
              </a:rPr>
              <a:t>AS IDENTITY</a:t>
            </a:r>
            <a:r>
              <a:rPr lang="en-US" sz="1600">
                <a:latin typeface="Menlo" panose="020B0609030804020204" pitchFamily="49" charset="0"/>
              </a:rPr>
              <a:t>,</a:t>
            </a:r>
            <a:endParaRPr lang="en-US" sz="1600">
              <a:solidFill>
                <a:srgbClr val="941100"/>
              </a:solidFill>
              <a:effectLst/>
              <a:latin typeface="Menlo" panose="020B0609030804020204" pitchFamily="49" charset="0"/>
            </a:endParaRPr>
          </a:p>
          <a:p>
            <a:r>
              <a:rPr lang="en-US" sz="1600">
                <a:solidFill>
                  <a:srgbClr val="011993"/>
                </a:solidFill>
                <a:effectLst/>
                <a:latin typeface="Menlo" panose="020B0609030804020204" pitchFamily="49" charset="0"/>
              </a:rPr>
              <a:t>  "date"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email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mobile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255</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a:effectLst/>
                <a:latin typeface="Menlo" panose="020B0609030804020204" pitchFamily="49" charset="0"/>
              </a:rPr>
              <a:t>  fullname </a:t>
            </a:r>
            <a:r>
              <a:rPr lang="en-US" sz="1600" b="1">
                <a:solidFill>
                  <a:srgbClr val="011993"/>
                </a:solidFill>
                <a:effectLst/>
                <a:latin typeface="Menlo" panose="020B0609030804020204" pitchFamily="49" charset="0"/>
              </a:rPr>
              <a:t>varchar</a:t>
            </a:r>
            <a:r>
              <a:rPr lang="en-US" sz="1600">
                <a:effectLst/>
                <a:latin typeface="Menlo" panose="020B0609030804020204" pitchFamily="49" charset="0"/>
              </a:rPr>
              <a:t>(</a:t>
            </a:r>
            <a:r>
              <a:rPr lang="en-US" sz="1600">
                <a:solidFill>
                  <a:srgbClr val="0433FF"/>
                </a:solidFill>
                <a:effectLst/>
                <a:latin typeface="Menlo" panose="020B0609030804020204" pitchFamily="49" charset="0"/>
              </a:rPr>
              <a:t>50</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latin typeface="Menlo" panose="020B0609030804020204" pitchFamily="49" charset="0"/>
              </a:rPr>
              <a:t> users_pkey </a:t>
            </a:r>
            <a:r>
              <a:rPr lang="en-US" sz="1600" b="1">
                <a:solidFill>
                  <a:srgbClr val="941100"/>
                </a:solidFill>
                <a:effectLst/>
                <a:latin typeface="Menlo" panose="020B0609030804020204" pitchFamily="49" charset="0"/>
              </a:rPr>
              <a:t>PRIMARY</a:t>
            </a:r>
            <a:r>
              <a:rPr lang="en-US" sz="1600">
                <a:latin typeface="Menlo" panose="020B0609030804020204" pitchFamily="49" charset="0"/>
              </a:rPr>
              <a:t> </a:t>
            </a:r>
            <a:r>
              <a:rPr lang="en-US" sz="1600" b="1">
                <a:solidFill>
                  <a:srgbClr val="941100"/>
                </a:solidFill>
                <a:effectLst/>
                <a:latin typeface="Menlo" panose="020B0609030804020204" pitchFamily="49" charset="0"/>
              </a:rPr>
              <a:t>KEY</a:t>
            </a:r>
            <a:r>
              <a:rPr lang="en-US" sz="1600">
                <a:latin typeface="Menlo" panose="020B0609030804020204" pitchFamily="49" charset="0"/>
              </a:rPr>
              <a:t> (id)</a:t>
            </a:r>
            <a:endParaRPr lang="en-US" sz="1600">
              <a:solidFill>
                <a:srgbClr val="941100"/>
              </a:solidFill>
              <a:effectLst/>
              <a:latin typeface="Menlo" panose="020B0609030804020204" pitchFamily="49" charset="0"/>
            </a:endParaRP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sp>
        <p:nvSpPr>
          <p:cNvPr id="4" name="TextBox 3">
            <a:extLst>
              <a:ext uri="{FF2B5EF4-FFF2-40B4-BE49-F238E27FC236}">
                <a16:creationId xmlns:a16="http://schemas.microsoft.com/office/drawing/2014/main" id="{1E5C218A-851F-AF48-89AA-BB0E7373F056}"/>
              </a:ext>
            </a:extLst>
          </p:cNvPr>
          <p:cNvSpPr txBox="1"/>
          <p:nvPr/>
        </p:nvSpPr>
        <p:spPr>
          <a:xfrm>
            <a:off x="2407920" y="1300480"/>
            <a:ext cx="3942105" cy="369332"/>
          </a:xfrm>
          <a:prstGeom prst="rect">
            <a:avLst/>
          </a:prstGeom>
          <a:noFill/>
        </p:spPr>
        <p:txBody>
          <a:bodyPr wrap="none" rtlCol="0">
            <a:spAutoFit/>
          </a:bodyPr>
          <a:lstStyle/>
          <a:p>
            <a:r>
              <a:rPr lang="en-VN" sz="1800"/>
              <a:t>Cấu trúc bảng xem trong H2 console</a:t>
            </a:r>
          </a:p>
        </p:txBody>
      </p:sp>
      <p:sp>
        <p:nvSpPr>
          <p:cNvPr id="5" name="TextBox 4">
            <a:extLst>
              <a:ext uri="{FF2B5EF4-FFF2-40B4-BE49-F238E27FC236}">
                <a16:creationId xmlns:a16="http://schemas.microsoft.com/office/drawing/2014/main" id="{2E69FE68-2685-294A-A481-521AFFFC7518}"/>
              </a:ext>
            </a:extLst>
          </p:cNvPr>
          <p:cNvSpPr txBox="1"/>
          <p:nvPr/>
        </p:nvSpPr>
        <p:spPr>
          <a:xfrm>
            <a:off x="3715923" y="2579321"/>
            <a:ext cx="4314001" cy="369332"/>
          </a:xfrm>
          <a:prstGeom prst="rect">
            <a:avLst/>
          </a:prstGeom>
          <a:noFill/>
        </p:spPr>
        <p:txBody>
          <a:bodyPr wrap="none" rtlCol="0">
            <a:spAutoFit/>
          </a:bodyPr>
          <a:lstStyle/>
          <a:p>
            <a:r>
              <a:rPr lang="en-VN" sz="1800"/>
              <a:t>DDL Script khi sinh bảng vào Postgresql</a:t>
            </a:r>
          </a:p>
        </p:txBody>
      </p:sp>
    </p:spTree>
    <p:extLst>
      <p:ext uri="{BB962C8B-B14F-4D97-AF65-F5344CB8AC3E}">
        <p14:creationId xmlns:p14="http://schemas.microsoft.com/office/powerpoint/2010/main" val="153779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CAE8-EFB3-9D41-B348-19BC280111CC}"/>
              </a:ext>
            </a:extLst>
          </p:cNvPr>
          <p:cNvSpPr>
            <a:spLocks noGrp="1"/>
          </p:cNvSpPr>
          <p:nvPr>
            <p:ph type="title"/>
          </p:nvPr>
        </p:nvSpPr>
        <p:spPr/>
        <p:txBody>
          <a:bodyPr/>
          <a:lstStyle/>
          <a:p>
            <a:r>
              <a:rPr lang="en-VN"/>
              <a:t>Định nghĩa primary key</a:t>
            </a:r>
          </a:p>
        </p:txBody>
      </p:sp>
    </p:spTree>
    <p:extLst>
      <p:ext uri="{BB962C8B-B14F-4D97-AF65-F5344CB8AC3E}">
        <p14:creationId xmlns:p14="http://schemas.microsoft.com/office/powerpoint/2010/main" val="1645487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7EFB-3BAC-294E-B701-789F28D4550A}"/>
              </a:ext>
            </a:extLst>
          </p:cNvPr>
          <p:cNvSpPr>
            <a:spLocks noGrp="1"/>
          </p:cNvSpPr>
          <p:nvPr>
            <p:ph type="title"/>
          </p:nvPr>
        </p:nvSpPr>
        <p:spPr/>
        <p:txBody>
          <a:bodyPr/>
          <a:lstStyle/>
          <a:p>
            <a:r>
              <a:rPr lang="en-VN" sz="2000"/>
              <a:t>Mỗi Entity phải định nghĩa tối thiểu một primary key @Id</a:t>
            </a:r>
          </a:p>
        </p:txBody>
      </p:sp>
      <p:sp>
        <p:nvSpPr>
          <p:cNvPr id="3" name="Text Placeholder 2">
            <a:extLst>
              <a:ext uri="{FF2B5EF4-FFF2-40B4-BE49-F238E27FC236}">
                <a16:creationId xmlns:a16="http://schemas.microsoft.com/office/drawing/2014/main" id="{9E616465-42D6-9341-97D6-338A20A27ABF}"/>
              </a:ext>
            </a:extLst>
          </p:cNvPr>
          <p:cNvSpPr>
            <a:spLocks noGrp="1"/>
          </p:cNvSpPr>
          <p:nvPr>
            <p:ph type="body" idx="1"/>
          </p:nvPr>
        </p:nvSpPr>
        <p:spPr>
          <a:xfrm>
            <a:off x="130629" y="585361"/>
            <a:ext cx="8824685" cy="1453751"/>
          </a:xfrm>
        </p:spPr>
        <p:txBody>
          <a:bodyPr/>
          <a:lstStyle/>
          <a:p>
            <a:r>
              <a:rPr lang="en-VN" sz="1600">
                <a:solidFill>
                  <a:srgbClr val="7030A0"/>
                </a:solidFill>
              </a:rPr>
              <a:t>@Id </a:t>
            </a:r>
            <a:r>
              <a:rPr lang="en-VN" sz="1600"/>
              <a:t>xác định trường nào là primary key</a:t>
            </a:r>
          </a:p>
          <a:p>
            <a:r>
              <a:rPr lang="en-VN" sz="1600"/>
              <a:t>Nếu không có </a:t>
            </a:r>
            <a:r>
              <a:rPr lang="en-VN" sz="1600">
                <a:solidFill>
                  <a:srgbClr val="7030A0"/>
                </a:solidFill>
              </a:rPr>
              <a:t>@Id</a:t>
            </a:r>
            <a:r>
              <a:rPr lang="en-VN" sz="1600"/>
              <a:t>, khi biên dịch sẽ báo lỗi</a:t>
            </a:r>
          </a:p>
          <a:p>
            <a:r>
              <a:rPr lang="en-VN" sz="1600"/>
              <a:t>Nếu có nhiều hơn một </a:t>
            </a:r>
            <a:r>
              <a:rPr lang="en-VN" sz="1600">
                <a:solidFill>
                  <a:srgbClr val="7030A0"/>
                </a:solidFill>
              </a:rPr>
              <a:t>@Id </a:t>
            </a:r>
            <a:r>
              <a:rPr lang="en-VN" sz="1600"/>
              <a:t>thì không định nghĩa như thế này</a:t>
            </a:r>
          </a:p>
          <a:p>
            <a:endParaRPr lang="en-VN" sz="1600"/>
          </a:p>
        </p:txBody>
      </p:sp>
      <p:sp>
        <p:nvSpPr>
          <p:cNvPr id="4" name="Rectangle 3">
            <a:extLst>
              <a:ext uri="{FF2B5EF4-FFF2-40B4-BE49-F238E27FC236}">
                <a16:creationId xmlns:a16="http://schemas.microsoft.com/office/drawing/2014/main" id="{F3417032-1A0B-C34F-819E-73EA68DCC725}"/>
              </a:ext>
            </a:extLst>
          </p:cNvPr>
          <p:cNvSpPr/>
          <p:nvPr/>
        </p:nvSpPr>
        <p:spPr>
          <a:xfrm>
            <a:off x="676656" y="2163604"/>
            <a:ext cx="7809883" cy="2246769"/>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Data</a:t>
            </a:r>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"compound"</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Compound</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id1</a:t>
            </a:r>
            <a:r>
              <a:rPr lang="en-US">
                <a:solidFill>
                  <a:srgbClr val="D4D4D4"/>
                </a:solidFill>
                <a:latin typeface="Menlo" panose="020B0609030804020204" pitchFamily="49" charset="0"/>
              </a:rPr>
              <a:t>;</a:t>
            </a:r>
          </a:p>
          <a:p>
            <a:endParaRPr lang="en-US">
              <a:solidFill>
                <a:srgbClr val="D4D4D4"/>
              </a:solidFill>
              <a:latin typeface="Menlo" panose="020B0609030804020204" pitchFamily="49" charset="0"/>
            </a:endParaRP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AUTO</a:t>
            </a:r>
            <a:r>
              <a:rPr lang="en-US">
                <a:solidFill>
                  <a:srgbClr val="D4D4D4"/>
                </a:solidFill>
                <a:latin typeface="Menlo" panose="020B0609030804020204" pitchFamily="49" charset="0"/>
              </a:rPr>
              <a:t>)</a:t>
            </a:r>
          </a:p>
          <a:p>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id2</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5" name="Right Brace 4">
            <a:extLst>
              <a:ext uri="{FF2B5EF4-FFF2-40B4-BE49-F238E27FC236}">
                <a16:creationId xmlns:a16="http://schemas.microsoft.com/office/drawing/2014/main" id="{5B43D7FA-F989-444A-9D13-F7AB3324EA62}"/>
              </a:ext>
            </a:extLst>
          </p:cNvPr>
          <p:cNvSpPr/>
          <p:nvPr/>
        </p:nvSpPr>
        <p:spPr>
          <a:xfrm>
            <a:off x="6506598" y="3030367"/>
            <a:ext cx="226711" cy="1020198"/>
          </a:xfrm>
          <a:prstGeom prst="righ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solidFill>
                <a:srgbClr val="FFFF00"/>
              </a:solidFill>
            </a:endParaRPr>
          </a:p>
        </p:txBody>
      </p:sp>
      <p:sp>
        <p:nvSpPr>
          <p:cNvPr id="6" name="TextBox 5">
            <a:extLst>
              <a:ext uri="{FF2B5EF4-FFF2-40B4-BE49-F238E27FC236}">
                <a16:creationId xmlns:a16="http://schemas.microsoft.com/office/drawing/2014/main" id="{2849F1A8-7874-264E-BF60-38C28EE68C36}"/>
              </a:ext>
            </a:extLst>
          </p:cNvPr>
          <p:cNvSpPr txBox="1"/>
          <p:nvPr/>
        </p:nvSpPr>
        <p:spPr>
          <a:xfrm>
            <a:off x="6854222" y="3400662"/>
            <a:ext cx="1189749" cy="307777"/>
          </a:xfrm>
          <a:prstGeom prst="rect">
            <a:avLst/>
          </a:prstGeom>
          <a:noFill/>
        </p:spPr>
        <p:txBody>
          <a:bodyPr wrap="none" rtlCol="0">
            <a:spAutoFit/>
          </a:bodyPr>
          <a:lstStyle/>
          <a:p>
            <a:r>
              <a:rPr lang="en-VN">
                <a:solidFill>
                  <a:srgbClr val="FFFF00"/>
                </a:solidFill>
              </a:rPr>
              <a:t>Lỗi biên dịch</a:t>
            </a:r>
          </a:p>
        </p:txBody>
      </p:sp>
      <p:sp>
        <p:nvSpPr>
          <p:cNvPr id="7" name="Rectangle 6">
            <a:extLst>
              <a:ext uri="{FF2B5EF4-FFF2-40B4-BE49-F238E27FC236}">
                <a16:creationId xmlns:a16="http://schemas.microsoft.com/office/drawing/2014/main" id="{D40C5B7A-2089-ED49-8EB4-6B24A729CF0A}"/>
              </a:ext>
            </a:extLst>
          </p:cNvPr>
          <p:cNvSpPr/>
          <p:nvPr/>
        </p:nvSpPr>
        <p:spPr>
          <a:xfrm>
            <a:off x="865502" y="4609917"/>
            <a:ext cx="7276351" cy="307777"/>
          </a:xfrm>
          <a:prstGeom prst="rect">
            <a:avLst/>
          </a:prstGeom>
        </p:spPr>
        <p:txBody>
          <a:bodyPr wrap="none">
            <a:spAutoFit/>
          </a:bodyPr>
          <a:lstStyle/>
          <a:p>
            <a:r>
              <a:rPr lang="en-VN"/>
              <a:t>Hướng định nghĩa composite key  https://www.baeldung.com/jpa-composite-primary-keys</a:t>
            </a:r>
          </a:p>
        </p:txBody>
      </p:sp>
    </p:spTree>
    <p:extLst>
      <p:ext uri="{BB962C8B-B14F-4D97-AF65-F5344CB8AC3E}">
        <p14:creationId xmlns:p14="http://schemas.microsoft.com/office/powerpoint/2010/main" val="3977081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343-9DFC-144A-B517-A2CBB830B98A}"/>
              </a:ext>
            </a:extLst>
          </p:cNvPr>
          <p:cNvSpPr>
            <a:spLocks noGrp="1"/>
          </p:cNvSpPr>
          <p:nvPr>
            <p:ph type="title"/>
          </p:nvPr>
        </p:nvSpPr>
        <p:spPr/>
        <p:txBody>
          <a:bodyPr/>
          <a:lstStyle/>
          <a:p>
            <a:r>
              <a:rPr lang="en-US" sz="2000">
                <a:solidFill>
                  <a:schemeClr val="bg2"/>
                </a:solidFill>
              </a:rPr>
              <a:t>@GeneratedValue sinh giá trị cho primary key</a:t>
            </a:r>
            <a:endParaRPr lang="en-VN" sz="2000">
              <a:solidFill>
                <a:schemeClr val="bg2"/>
              </a:solidFill>
            </a:endParaRPr>
          </a:p>
        </p:txBody>
      </p:sp>
      <p:sp>
        <p:nvSpPr>
          <p:cNvPr id="3" name="Text Placeholder 2">
            <a:extLst>
              <a:ext uri="{FF2B5EF4-FFF2-40B4-BE49-F238E27FC236}">
                <a16:creationId xmlns:a16="http://schemas.microsoft.com/office/drawing/2014/main" id="{69761D70-4F70-F04C-8158-65C40E012884}"/>
              </a:ext>
            </a:extLst>
          </p:cNvPr>
          <p:cNvSpPr>
            <a:spLocks noGrp="1"/>
          </p:cNvSpPr>
          <p:nvPr>
            <p:ph type="body" idx="1"/>
          </p:nvPr>
        </p:nvSpPr>
        <p:spPr/>
        <p:txBody>
          <a:bodyPr/>
          <a:lstStyle/>
          <a:p>
            <a:r>
              <a:rPr lang="en-US" sz="1600">
                <a:solidFill>
                  <a:srgbClr val="7030A0"/>
                </a:solidFill>
              </a:rPr>
              <a:t>@GeneratedValue(strategy = GenerationType.AUTO) </a:t>
            </a:r>
            <a:r>
              <a:rPr lang="en-US" sz="1600"/>
              <a:t>chế độ mặc định, không tự sinh giá trị cho primary. Dev phải tự sinh, đảm bảo các tính chất của primary key</a:t>
            </a:r>
            <a:endParaRPr lang="en-VN" sz="1600"/>
          </a:p>
          <a:p>
            <a:r>
              <a:rPr lang="en-US" sz="1600">
                <a:solidFill>
                  <a:srgbClr val="7030A0"/>
                </a:solidFill>
              </a:rPr>
              <a:t>@GeneratedValue(strategy = GenerationType.IDENTITY)</a:t>
            </a:r>
            <a:br>
              <a:rPr lang="en-US" sz="1600">
                <a:solidFill>
                  <a:srgbClr val="7030A0"/>
                </a:solidFill>
              </a:rPr>
            </a:br>
            <a:r>
              <a:rPr lang="en-US" sz="1600">
                <a:latin typeface="Menlo" panose="020B0609030804020204" pitchFamily="49" charset="0"/>
              </a:rPr>
              <a:t>id </a:t>
            </a:r>
            <a:r>
              <a:rPr lang="en-US" sz="1600" b="1">
                <a:solidFill>
                  <a:srgbClr val="011993"/>
                </a:solidFill>
                <a:latin typeface="Menlo" panose="020B0609030804020204" pitchFamily="49" charset="0"/>
              </a:rPr>
              <a:t>int8</a:t>
            </a:r>
            <a:r>
              <a:rPr lang="en-US" sz="1600">
                <a:latin typeface="Menlo" panose="020B0609030804020204" pitchFamily="49" charset="0"/>
              </a:rPr>
              <a:t> </a:t>
            </a:r>
            <a:r>
              <a:rPr lang="en-US" sz="1600" b="1">
                <a:solidFill>
                  <a:srgbClr val="941100"/>
                </a:solidFill>
                <a:latin typeface="Menlo" panose="020B0609030804020204" pitchFamily="49" charset="0"/>
              </a:rPr>
              <a:t>NOT</a:t>
            </a:r>
            <a:r>
              <a:rPr lang="en-US" sz="1600">
                <a:latin typeface="Menlo" panose="020B0609030804020204" pitchFamily="49" charset="0"/>
              </a:rPr>
              <a:t> </a:t>
            </a:r>
            <a:r>
              <a:rPr lang="en-US" sz="1600" b="1">
                <a:solidFill>
                  <a:srgbClr val="941100"/>
                </a:solidFill>
                <a:latin typeface="Menlo" panose="020B0609030804020204" pitchFamily="49" charset="0"/>
              </a:rPr>
              <a:t>NULL</a:t>
            </a:r>
            <a:r>
              <a:rPr lang="en-US" sz="1600">
                <a:latin typeface="Menlo" panose="020B0609030804020204" pitchFamily="49" charset="0"/>
              </a:rPr>
              <a:t> </a:t>
            </a:r>
            <a:r>
              <a:rPr lang="en-US" sz="1600" b="1">
                <a:solidFill>
                  <a:srgbClr val="941100"/>
                </a:solidFill>
                <a:latin typeface="Menlo" panose="020B0609030804020204" pitchFamily="49" charset="0"/>
              </a:rPr>
              <a:t>GENERATED</a:t>
            </a:r>
            <a:r>
              <a:rPr lang="en-US" sz="1600">
                <a:latin typeface="Menlo" panose="020B0609030804020204" pitchFamily="49" charset="0"/>
              </a:rPr>
              <a:t> </a:t>
            </a:r>
            <a:r>
              <a:rPr lang="en-US" sz="1600" b="1">
                <a:solidFill>
                  <a:srgbClr val="941100"/>
                </a:solidFill>
                <a:latin typeface="Menlo" panose="020B0609030804020204" pitchFamily="49" charset="0"/>
              </a:rPr>
              <a:t>BY</a:t>
            </a:r>
            <a:r>
              <a:rPr lang="en-US" sz="1600">
                <a:latin typeface="Menlo" panose="020B0609030804020204" pitchFamily="49" charset="0"/>
              </a:rPr>
              <a:t> </a:t>
            </a:r>
            <a:r>
              <a:rPr lang="en-US" sz="1600" b="1">
                <a:solidFill>
                  <a:srgbClr val="941100"/>
                </a:solidFill>
                <a:latin typeface="Menlo" panose="020B0609030804020204" pitchFamily="49" charset="0"/>
              </a:rPr>
              <a:t>DEFAULT</a:t>
            </a:r>
            <a:r>
              <a:rPr lang="en-US" sz="1600">
                <a:latin typeface="Menlo" panose="020B0609030804020204" pitchFamily="49" charset="0"/>
              </a:rPr>
              <a:t> </a:t>
            </a:r>
            <a:r>
              <a:rPr lang="en-US" sz="1600" b="1">
                <a:solidFill>
                  <a:srgbClr val="941100"/>
                </a:solidFill>
                <a:latin typeface="Menlo" panose="020B0609030804020204" pitchFamily="49" charset="0"/>
              </a:rPr>
              <a:t>AS IDENTITY</a:t>
            </a:r>
            <a:endParaRPr lang="en-US" sz="1600">
              <a:solidFill>
                <a:srgbClr val="7030A0"/>
              </a:solidFill>
            </a:endParaRPr>
          </a:p>
          <a:p>
            <a:r>
              <a:rPr lang="en-US" sz="1600">
                <a:solidFill>
                  <a:srgbClr val="7030A0"/>
                </a:solidFill>
              </a:rPr>
              <a:t>@GeneratedValue(strategy = GenerationType.SEQUENCE)</a:t>
            </a:r>
            <a:br>
              <a:rPr lang="en-US" sz="1600">
                <a:solidFill>
                  <a:srgbClr val="7030A0"/>
                </a:solidFill>
              </a:rPr>
            </a:br>
            <a:r>
              <a:rPr lang="en-US" sz="1600"/>
              <a:t>Tạo ra hibernate sequence, mỗi lần insert bản ghi thì lấy ra giá trị tiếp theo</a:t>
            </a:r>
          </a:p>
          <a:p>
            <a:r>
              <a:rPr lang="en-US" sz="1600">
                <a:solidFill>
                  <a:srgbClr val="7030A0"/>
                </a:solidFill>
              </a:rPr>
              <a:t>@GeneratedValue(strategy = GenerationType.TABLE)</a:t>
            </a:r>
            <a:br>
              <a:rPr lang="en-US" sz="1600">
                <a:solidFill>
                  <a:srgbClr val="7030A0"/>
                </a:solidFill>
              </a:rPr>
            </a:br>
            <a:r>
              <a:rPr lang="en-US" sz="1600"/>
              <a:t>Tạo ra bảng để lưu giá trị primary key</a:t>
            </a:r>
            <a:br>
              <a:rPr lang="en-US" sz="1600">
                <a:solidFill>
                  <a:srgbClr val="7030A0"/>
                </a:solidFill>
              </a:rPr>
            </a:br>
            <a:endParaRPr lang="en-VN"/>
          </a:p>
        </p:txBody>
      </p:sp>
    </p:spTree>
    <p:extLst>
      <p:ext uri="{BB962C8B-B14F-4D97-AF65-F5344CB8AC3E}">
        <p14:creationId xmlns:p14="http://schemas.microsoft.com/office/powerpoint/2010/main" val="97120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A70-17AA-6A40-AB17-A57A70A37004}"/>
              </a:ext>
            </a:extLst>
          </p:cNvPr>
          <p:cNvSpPr>
            <a:spLocks noGrp="1"/>
          </p:cNvSpPr>
          <p:nvPr>
            <p:ph type="title"/>
          </p:nvPr>
        </p:nvSpPr>
        <p:spPr/>
        <p:txBody>
          <a:bodyPr/>
          <a:lstStyle/>
          <a:p>
            <a:r>
              <a:rPr lang="en-US" sz="1800">
                <a:solidFill>
                  <a:schemeClr val="bg2"/>
                </a:solidFill>
              </a:rPr>
              <a:t>@GeneratedValue(strategy = GenerationType.SEQUENCE)</a:t>
            </a:r>
            <a:br>
              <a:rPr lang="en-US" sz="1800">
                <a:solidFill>
                  <a:schemeClr val="bg2"/>
                </a:solidFill>
              </a:rPr>
            </a:br>
            <a:endParaRPr lang="en-VN" sz="1800">
              <a:solidFill>
                <a:schemeClr val="bg2"/>
              </a:solidFill>
            </a:endParaRPr>
          </a:p>
        </p:txBody>
      </p:sp>
      <p:sp>
        <p:nvSpPr>
          <p:cNvPr id="4" name="Rectangle 3">
            <a:extLst>
              <a:ext uri="{FF2B5EF4-FFF2-40B4-BE49-F238E27FC236}">
                <a16:creationId xmlns:a16="http://schemas.microsoft.com/office/drawing/2014/main" id="{56F3D061-C1A0-4445-81F4-65FDB3D28C9F}"/>
              </a:ext>
            </a:extLst>
          </p:cNvPr>
          <p:cNvSpPr/>
          <p:nvPr/>
        </p:nvSpPr>
        <p:spPr>
          <a:xfrm>
            <a:off x="95655" y="636185"/>
            <a:ext cx="4171545" cy="1723549"/>
          </a:xfrm>
          <a:prstGeom prst="rect">
            <a:avLst/>
          </a:prstGeom>
          <a:solidFill>
            <a:schemeClr val="bg2"/>
          </a:solidFill>
        </p:spPr>
        <p:txBody>
          <a:bodyPr wrap="square">
            <a:spAutoFit/>
          </a:bodyPr>
          <a:lstStyle/>
          <a:p>
            <a:pPr rtl="1" latinLnBrk="1"/>
            <a:r>
              <a:rPr lang="en-US" sz="1100">
                <a:solidFill>
                  <a:srgbClr val="3794FF"/>
                </a:solidFill>
                <a:effectLst/>
                <a:latin typeface="var(--vscode-repl-font-family)"/>
              </a:rPr>
              <a:t>1</a:t>
            </a:r>
            <a:endParaRPr lang="en-US" sz="1050">
              <a:solidFill>
                <a:srgbClr val="3794FF"/>
              </a:solidFill>
              <a:latin typeface="RobotoMono Nerd Font" pitchFamily="2" charset="0"/>
              <a:ea typeface="RobotoMono Nerd Font" pitchFamily="2" charset="0"/>
            </a:endParaRPr>
          </a:p>
          <a:p>
            <a:pPr rtl="1" latinLnBrk="1"/>
            <a:r>
              <a:rPr lang="en-US" sz="1050">
                <a:solidFill>
                  <a:srgbClr val="3794FF"/>
                </a:solidFill>
                <a:latin typeface="RobotoMono Nerd Font" pitchFamily="2" charset="0"/>
                <a:ea typeface="RobotoMono Nerd Font" pitchFamily="2" charset="0"/>
              </a:rPr>
              <a:t>Hibernate: call next value for hibernate_sequence </a:t>
            </a:r>
          </a:p>
          <a:p>
            <a:pPr rtl="1" latinLnBrk="1"/>
            <a:r>
              <a:rPr lang="en-US" sz="1100">
                <a:solidFill>
                  <a:srgbClr val="3794FF"/>
                </a:solidFill>
                <a:effectLst/>
                <a:latin typeface="var(--vscode-repl-font-family)"/>
              </a:rPr>
              <a:t>2 </a:t>
            </a: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3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4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Hibernate: call next value for hibernate_sequence </a:t>
            </a:r>
            <a:endParaRPr lang="en-US" sz="1050" u="sng">
              <a:solidFill>
                <a:srgbClr val="CCCCCC"/>
              </a:solidFill>
              <a:effectLst/>
              <a:latin typeface="RobotoMono Nerd Font" pitchFamily="2" charset="0"/>
              <a:ea typeface="RobotoMono Nerd Font" pitchFamily="2" charset="0"/>
            </a:endParaRPr>
          </a:p>
          <a:p>
            <a:pPr rtl="1" latinLnBrk="1"/>
            <a:r>
              <a:rPr lang="en-US" sz="1050">
                <a:solidFill>
                  <a:srgbClr val="3794FF"/>
                </a:solidFill>
                <a:effectLst/>
                <a:latin typeface="RobotoMono Nerd Font" pitchFamily="2" charset="0"/>
                <a:ea typeface="RobotoMono Nerd Font" pitchFamily="2" charset="0"/>
              </a:rPr>
              <a:t>5 </a:t>
            </a:r>
            <a:endParaRPr lang="en-US" sz="1050" u="sng">
              <a:solidFill>
                <a:srgbClr val="CCCCCC"/>
              </a:solidFill>
              <a:effectLst/>
              <a:latin typeface="RobotoMono Nerd Font" pitchFamily="2" charset="0"/>
              <a:ea typeface="RobotoMono Nerd Font" pitchFamily="2" charset="0"/>
            </a:endParaRPr>
          </a:p>
          <a:p>
            <a:pPr latinLnBrk="1"/>
            <a:r>
              <a:rPr lang="en-US" sz="1050">
                <a:solidFill>
                  <a:srgbClr val="3794FF"/>
                </a:solidFill>
                <a:latin typeface="RobotoMono Nerd Font" pitchFamily="2" charset="0"/>
                <a:ea typeface="RobotoMono Nerd Font" pitchFamily="2" charset="0"/>
              </a:rPr>
              <a:t>Hibernate: call next value for hibernate_sequence</a:t>
            </a:r>
            <a:endParaRPr lang="en-US" sz="1100">
              <a:effectLst/>
              <a:latin typeface="var(--vscode-repl-font-family)"/>
            </a:endParaRPr>
          </a:p>
        </p:txBody>
      </p:sp>
      <p:pic>
        <p:nvPicPr>
          <p:cNvPr id="5" name="Picture 4">
            <a:extLst>
              <a:ext uri="{FF2B5EF4-FFF2-40B4-BE49-F238E27FC236}">
                <a16:creationId xmlns:a16="http://schemas.microsoft.com/office/drawing/2014/main" id="{FDA3E0AD-F22D-D74E-9534-540370D6DCE9}"/>
              </a:ext>
            </a:extLst>
          </p:cNvPr>
          <p:cNvPicPr>
            <a:picLocks noChangeAspect="1"/>
          </p:cNvPicPr>
          <p:nvPr/>
        </p:nvPicPr>
        <p:blipFill>
          <a:blip r:embed="rId2"/>
          <a:stretch>
            <a:fillRect/>
          </a:stretch>
        </p:blipFill>
        <p:spPr>
          <a:xfrm>
            <a:off x="3657599" y="2046875"/>
            <a:ext cx="5413985" cy="3096625"/>
          </a:xfrm>
          <a:prstGeom prst="rect">
            <a:avLst/>
          </a:prstGeom>
        </p:spPr>
      </p:pic>
      <p:sp>
        <p:nvSpPr>
          <p:cNvPr id="6" name="TextBox 5">
            <a:extLst>
              <a:ext uri="{FF2B5EF4-FFF2-40B4-BE49-F238E27FC236}">
                <a16:creationId xmlns:a16="http://schemas.microsoft.com/office/drawing/2014/main" id="{483F71C4-4C97-2A4A-A9FF-9BE15A4F9F96}"/>
              </a:ext>
            </a:extLst>
          </p:cNvPr>
          <p:cNvSpPr txBox="1"/>
          <p:nvPr/>
        </p:nvSpPr>
        <p:spPr>
          <a:xfrm>
            <a:off x="4483768" y="1275347"/>
            <a:ext cx="4222631" cy="523220"/>
          </a:xfrm>
          <a:prstGeom prst="rect">
            <a:avLst/>
          </a:prstGeom>
          <a:noFill/>
        </p:spPr>
        <p:txBody>
          <a:bodyPr wrap="none" rtlCol="0">
            <a:spAutoFit/>
          </a:bodyPr>
          <a:lstStyle/>
          <a:p>
            <a:r>
              <a:rPr lang="en-VN"/>
              <a:t>Màn hình console in ra lệnh lấy giá trị tiếp theo của</a:t>
            </a:r>
          </a:p>
          <a:p>
            <a:r>
              <a:rPr lang="en-VN"/>
              <a:t>sequence</a:t>
            </a:r>
          </a:p>
        </p:txBody>
      </p:sp>
      <p:sp>
        <p:nvSpPr>
          <p:cNvPr id="7" name="TextBox 6">
            <a:extLst>
              <a:ext uri="{FF2B5EF4-FFF2-40B4-BE49-F238E27FC236}">
                <a16:creationId xmlns:a16="http://schemas.microsoft.com/office/drawing/2014/main" id="{F54C15F5-4A64-AA45-B628-E56A3214B331}"/>
              </a:ext>
            </a:extLst>
          </p:cNvPr>
          <p:cNvSpPr txBox="1"/>
          <p:nvPr/>
        </p:nvSpPr>
        <p:spPr>
          <a:xfrm>
            <a:off x="1748590" y="3577389"/>
            <a:ext cx="2076209" cy="523220"/>
          </a:xfrm>
          <a:prstGeom prst="rect">
            <a:avLst/>
          </a:prstGeom>
          <a:noFill/>
        </p:spPr>
        <p:txBody>
          <a:bodyPr wrap="none" rtlCol="0">
            <a:spAutoFit/>
          </a:bodyPr>
          <a:lstStyle/>
          <a:p>
            <a:r>
              <a:rPr lang="vi-VN"/>
              <a:t>hibernate_sequence</a:t>
            </a:r>
          </a:p>
          <a:p>
            <a:r>
              <a:rPr lang="vi-VN"/>
              <a:t>trong CSDL Postgresql</a:t>
            </a:r>
            <a:endParaRPr lang="en-VN"/>
          </a:p>
        </p:txBody>
      </p:sp>
    </p:spTree>
    <p:extLst>
      <p:ext uri="{BB962C8B-B14F-4D97-AF65-F5344CB8AC3E}">
        <p14:creationId xmlns:p14="http://schemas.microsoft.com/office/powerpoint/2010/main" val="3226523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70A-9269-1346-9DEB-FB7FC84B22C6}"/>
              </a:ext>
            </a:extLst>
          </p:cNvPr>
          <p:cNvSpPr>
            <a:spLocks noGrp="1"/>
          </p:cNvSpPr>
          <p:nvPr>
            <p:ph type="title"/>
          </p:nvPr>
        </p:nvSpPr>
        <p:spPr/>
        <p:txBody>
          <a:bodyPr/>
          <a:lstStyle/>
          <a:p>
            <a:r>
              <a:rPr lang="en-US" sz="2000">
                <a:solidFill>
                  <a:schemeClr val="bg2"/>
                </a:solidFill>
              </a:rPr>
              <a:t>@GeneratedValue(strategy = GenerationType.TABLE)</a:t>
            </a:r>
            <a:br>
              <a:rPr lang="en-US" sz="2000">
                <a:solidFill>
                  <a:schemeClr val="bg2"/>
                </a:solidFill>
              </a:rPr>
            </a:br>
            <a:endParaRPr lang="en-VN" sz="2000"/>
          </a:p>
        </p:txBody>
      </p:sp>
      <p:sp>
        <p:nvSpPr>
          <p:cNvPr id="4" name="Rectangle 3">
            <a:extLst>
              <a:ext uri="{FF2B5EF4-FFF2-40B4-BE49-F238E27FC236}">
                <a16:creationId xmlns:a16="http://schemas.microsoft.com/office/drawing/2014/main" id="{A5193061-CF69-6D4E-B4BA-79FC9042E878}"/>
              </a:ext>
            </a:extLst>
          </p:cNvPr>
          <p:cNvSpPr/>
          <p:nvPr/>
        </p:nvSpPr>
        <p:spPr>
          <a:xfrm>
            <a:off x="0" y="1087344"/>
            <a:ext cx="9144000" cy="3426836"/>
          </a:xfrm>
          <a:prstGeom prst="rect">
            <a:avLst/>
          </a:prstGeom>
          <a:solidFill>
            <a:schemeClr val="bg2"/>
          </a:solidFill>
        </p:spPr>
        <p:txBody>
          <a:bodyPr wrap="square">
            <a:spAutoFit/>
          </a:bodyPr>
          <a:lstStyle/>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Entity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Table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"demotableid"</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TableID</a:t>
            </a:r>
            <a:r>
              <a:rPr lang="en-US">
                <a:solidFill>
                  <a:srgbClr val="D4D4D4"/>
                </a:solidFill>
                <a:latin typeface="Menlo" panose="020B0609030804020204" pitchFamily="49" charset="0"/>
              </a:rPr>
              <a:t> {</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TableGenerator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table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pkColumnName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p>
          <a:p>
            <a:pPr>
              <a:lnSpc>
                <a:spcPct val="130000"/>
              </a:lnSpc>
            </a:pPr>
            <a:r>
              <a:rPr lang="en-US">
                <a:solidFill>
                  <a:srgbClr val="DCDCAA"/>
                </a:solidFill>
                <a:latin typeface="Menlo" panose="020B0609030804020204" pitchFamily="49" charset="0"/>
              </a:rPr>
              <a:t>    valueColumnName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"value"</a:t>
            </a:r>
            <a:r>
              <a:rPr lang="en-US">
                <a:solidFill>
                  <a:srgbClr val="D4D4D4"/>
                </a:solidFill>
                <a:latin typeface="Menlo" panose="020B0609030804020204" pitchFamily="49" charset="0"/>
              </a:rPr>
              <a:t>,</a:t>
            </a:r>
          </a:p>
          <a:p>
            <a:pPr>
              <a:lnSpc>
                <a:spcPct val="130000"/>
              </a:lnSpc>
            </a:pPr>
            <a:r>
              <a:rPr lang="en-US">
                <a:solidFill>
                  <a:srgbClr val="DCDCAA"/>
                </a:solidFill>
                <a:latin typeface="Menlo" panose="020B0609030804020204" pitchFamily="49" charset="0"/>
              </a:rPr>
              <a:t>    allocationSize</a:t>
            </a:r>
            <a:r>
              <a:rPr lang="en-US">
                <a:solidFill>
                  <a:srgbClr val="D4D4D4"/>
                </a:solidFill>
                <a:latin typeface="Menlo" panose="020B0609030804020204" pitchFamily="49" charset="0"/>
              </a:rPr>
              <a:t> = </a:t>
            </a:r>
            <a:r>
              <a:rPr lang="en-US">
                <a:solidFill>
                  <a:srgbClr val="B5CEA8"/>
                </a:solidFill>
                <a:latin typeface="Menlo" panose="020B0609030804020204" pitchFamily="49" charset="0"/>
              </a:rPr>
              <a:t>10</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Id</a:t>
            </a:r>
            <a:endParaRPr lang="en-US">
              <a:solidFill>
                <a:srgbClr val="D4D4D4"/>
              </a:solidFill>
              <a:latin typeface="Menlo" panose="020B0609030804020204" pitchFamily="49" charset="0"/>
            </a:endParaRPr>
          </a:p>
          <a:p>
            <a:pPr>
              <a:lnSpc>
                <a:spcPct val="130000"/>
              </a:lnSpc>
            </a:pP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GeneratedValue</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strategy</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GenerationType</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TABLE</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generator</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"table_id_generator"</a:t>
            </a:r>
            <a:r>
              <a:rPr lang="en-US">
                <a:solidFill>
                  <a:srgbClr val="D4D4D4"/>
                </a:solidFill>
                <a:latin typeface="Menlo" panose="020B0609030804020204" pitchFamily="49" charset="0"/>
              </a:rPr>
              <a:t>)</a:t>
            </a:r>
          </a:p>
          <a:p>
            <a:pPr>
              <a:lnSpc>
                <a:spcPct val="130000"/>
              </a:lnSpc>
            </a:pPr>
            <a:r>
              <a:rPr lang="en-US">
                <a:solidFill>
                  <a:srgbClr val="569CD6"/>
                </a:solidFill>
                <a:latin typeface="Menlo" panose="020B0609030804020204" pitchFamily="49" charset="0"/>
              </a:rPr>
              <a:t>  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a:p>
            <a:pPr>
              <a:lnSpc>
                <a:spcPct val="130000"/>
              </a:lnSpc>
            </a:pPr>
            <a:r>
              <a:rPr lang="en-US">
                <a:solidFill>
                  <a:srgbClr val="D4D4D4"/>
                </a:solidFill>
                <a:latin typeface="Menlo" panose="020B0609030804020204" pitchFamily="49" charset="0"/>
              </a:rPr>
              <a:t>}</a:t>
            </a:r>
          </a:p>
        </p:txBody>
      </p:sp>
      <p:sp>
        <p:nvSpPr>
          <p:cNvPr id="5" name="Left Arrow 4">
            <a:extLst>
              <a:ext uri="{FF2B5EF4-FFF2-40B4-BE49-F238E27FC236}">
                <a16:creationId xmlns:a16="http://schemas.microsoft.com/office/drawing/2014/main" id="{8C5C741C-3683-FB4A-B1BA-D0009A9C8150}"/>
              </a:ext>
            </a:extLst>
          </p:cNvPr>
          <p:cNvSpPr/>
          <p:nvPr/>
        </p:nvSpPr>
        <p:spPr>
          <a:xfrm>
            <a:off x="4866361" y="1741118"/>
            <a:ext cx="2956142" cy="1334022"/>
          </a:xfrm>
          <a:prstGeom prst="leftArrow">
            <a:avLst>
              <a:gd name="adj1" fmla="val 76291"/>
              <a:gd name="adj2" fmla="val 50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Tạo ra bảng table_id để lưu các giá trị primary key</a:t>
            </a:r>
          </a:p>
        </p:txBody>
      </p:sp>
    </p:spTree>
    <p:extLst>
      <p:ext uri="{BB962C8B-B14F-4D97-AF65-F5344CB8AC3E}">
        <p14:creationId xmlns:p14="http://schemas.microsoft.com/office/powerpoint/2010/main" val="167455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7F57-6925-4A43-881D-08BC98076611}"/>
              </a:ext>
            </a:extLst>
          </p:cNvPr>
          <p:cNvSpPr>
            <a:spLocks noGrp="1"/>
          </p:cNvSpPr>
          <p:nvPr>
            <p:ph type="title"/>
          </p:nvPr>
        </p:nvSpPr>
        <p:spPr/>
        <p:txBody>
          <a:bodyPr/>
          <a:lstStyle/>
          <a:p>
            <a:r>
              <a:rPr lang="en-VN"/>
              <a:t>Custom ID generator</a:t>
            </a:r>
          </a:p>
        </p:txBody>
      </p:sp>
      <p:sp>
        <p:nvSpPr>
          <p:cNvPr id="4" name="Rectangle 3">
            <a:extLst>
              <a:ext uri="{FF2B5EF4-FFF2-40B4-BE49-F238E27FC236}">
                <a16:creationId xmlns:a16="http://schemas.microsoft.com/office/drawing/2014/main" id="{0D778A5C-5005-8F40-BF10-0284461AE2EE}"/>
              </a:ext>
            </a:extLst>
          </p:cNvPr>
          <p:cNvSpPr/>
          <p:nvPr/>
        </p:nvSpPr>
        <p:spPr>
          <a:xfrm>
            <a:off x="68893" y="2778635"/>
            <a:ext cx="4484319" cy="2272160"/>
          </a:xfrm>
          <a:prstGeom prst="rect">
            <a:avLst/>
          </a:prstGeom>
          <a:solidFill>
            <a:schemeClr val="bg2"/>
          </a:solidFill>
        </p:spPr>
        <p:txBody>
          <a:bodyPr wrap="square">
            <a:spAutoFit/>
          </a:bodyPr>
          <a:lstStyle/>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Data</a:t>
            </a:r>
            <a:endParaRPr lang="en-US" sz="1100">
              <a:solidFill>
                <a:srgbClr val="D4D4D4"/>
              </a:solidFill>
              <a:latin typeface="Menlo" panose="020B0609030804020204" pitchFamily="49" charset="0"/>
            </a:endParaRP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Entity</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Table</a:t>
            </a:r>
            <a:r>
              <a:rPr lang="en-US" sz="1100">
                <a:solidFill>
                  <a:srgbClr val="D4D4D4"/>
                </a:solidFill>
                <a:latin typeface="Menlo" panose="020B0609030804020204" pitchFamily="49" charset="0"/>
              </a:rPr>
              <a:t>(name=</a:t>
            </a:r>
            <a:r>
              <a:rPr lang="en-US" sz="1100">
                <a:solidFill>
                  <a:srgbClr val="CE9178"/>
                </a:solidFill>
                <a:latin typeface="Menlo" panose="020B0609030804020204" pitchFamily="49" charset="0"/>
              </a:rPr>
              <a:t>"bar"</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public</a:t>
            </a:r>
            <a:r>
              <a:rPr lang="en-US" sz="1100">
                <a:solidFill>
                  <a:srgbClr val="D4D4D4"/>
                </a:solidFill>
                <a:latin typeface="Menlo" panose="020B0609030804020204" pitchFamily="49" charset="0"/>
              </a:rPr>
              <a:t> </a:t>
            </a:r>
            <a:r>
              <a:rPr lang="en-US" sz="1100">
                <a:solidFill>
                  <a:srgbClr val="569CD6"/>
                </a:solidFill>
                <a:latin typeface="Menlo" panose="020B0609030804020204" pitchFamily="49" charset="0"/>
              </a:rPr>
              <a:t>class</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Bar</a:t>
            </a:r>
            <a:r>
              <a:rPr lang="en-US" sz="1100">
                <a:solidFill>
                  <a:srgbClr val="D4D4D4"/>
                </a:solidFill>
                <a:latin typeface="Menlo" panose="020B0609030804020204" pitchFamily="49" charset="0"/>
              </a:rPr>
              <a:t> {</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GenericGenerator</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name</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 </a:t>
            </a:r>
            <a:r>
              <a:rPr lang="en-US" sz="1100">
                <a:solidFill>
                  <a:srgbClr val="DCDCAA"/>
                </a:solidFill>
                <a:latin typeface="Menlo" panose="020B0609030804020204" pitchFamily="49" charset="0"/>
              </a:rPr>
              <a:t>strategy</a:t>
            </a:r>
            <a:r>
              <a:rPr lang="en-US" sz="1100">
                <a:solidFill>
                  <a:srgbClr val="D4D4D4"/>
                </a:solidFill>
                <a:latin typeface="Menlo" panose="020B0609030804020204" pitchFamily="49" charset="0"/>
              </a:rPr>
              <a:t> =   </a:t>
            </a:r>
            <a:r>
              <a:rPr lang="en-US" sz="1100">
                <a:solidFill>
                  <a:srgbClr val="CE9178"/>
                </a:solidFill>
                <a:latin typeface="Menlo" panose="020B0609030804020204" pitchFamily="49" charset="0"/>
              </a:rPr>
              <a:t>"vn.techmaster.demojpa.model.id.RandomIDGenerator"</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Id</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GeneratedValue</a:t>
            </a:r>
            <a:r>
              <a:rPr lang="en-US" sz="1100">
                <a:solidFill>
                  <a:srgbClr val="D4D4D4"/>
                </a:solidFill>
                <a:latin typeface="Menlo" panose="020B0609030804020204" pitchFamily="49" charset="0"/>
              </a:rPr>
              <a:t>(</a:t>
            </a:r>
            <a:r>
              <a:rPr lang="en-US" sz="1100">
                <a:solidFill>
                  <a:srgbClr val="DCDCAA"/>
                </a:solidFill>
                <a:latin typeface="Menlo" panose="020B0609030804020204" pitchFamily="49" charset="0"/>
              </a:rPr>
              <a:t>generator</a:t>
            </a:r>
            <a:r>
              <a:rPr lang="en-US" sz="1100">
                <a:solidFill>
                  <a:srgbClr val="D4D4D4"/>
                </a:solidFill>
                <a:latin typeface="Menlo" panose="020B0609030804020204" pitchFamily="49" charset="0"/>
              </a:rPr>
              <a:t>=</a:t>
            </a:r>
            <a:r>
              <a:rPr lang="en-US" sz="1100">
                <a:solidFill>
                  <a:srgbClr val="CE9178"/>
                </a:solidFill>
                <a:latin typeface="Menlo" panose="020B0609030804020204" pitchFamily="49" charset="0"/>
              </a:rPr>
              <a:t>"random_id"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id</a:t>
            </a:r>
            <a:r>
              <a:rPr lang="en-US" sz="1100">
                <a:solidFill>
                  <a:srgbClr val="D4D4D4"/>
                </a:solidFill>
                <a:latin typeface="Menlo" panose="020B0609030804020204" pitchFamily="49" charset="0"/>
              </a:rPr>
              <a:t>;</a:t>
            </a:r>
          </a:p>
          <a:p>
            <a:pPr>
              <a:lnSpc>
                <a:spcPct val="130000"/>
              </a:lnSpc>
            </a:pPr>
            <a:r>
              <a:rPr lang="en-US" sz="1100">
                <a:solidFill>
                  <a:srgbClr val="569CD6"/>
                </a:solidFill>
                <a:latin typeface="Menlo" panose="020B0609030804020204" pitchFamily="49" charset="0"/>
              </a:rPr>
              <a:t>  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String</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name</a:t>
            </a:r>
            <a:r>
              <a:rPr lang="en-US" sz="1100">
                <a:solidFill>
                  <a:srgbClr val="D4D4D4"/>
                </a:solidFill>
                <a:latin typeface="Menlo" panose="020B0609030804020204" pitchFamily="49" charset="0"/>
              </a:rPr>
              <a:t>;</a:t>
            </a:r>
          </a:p>
          <a:p>
            <a:pPr>
              <a:lnSpc>
                <a:spcPct val="130000"/>
              </a:lnSpc>
            </a:pP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3A3B13D9-BEEC-0C49-9748-C61E4EF276F0}"/>
              </a:ext>
            </a:extLst>
          </p:cNvPr>
          <p:cNvSpPr/>
          <p:nvPr/>
        </p:nvSpPr>
        <p:spPr>
          <a:xfrm>
            <a:off x="68891" y="894718"/>
            <a:ext cx="7966556" cy="1848198"/>
          </a:xfrm>
          <a:prstGeom prst="rect">
            <a:avLst/>
          </a:prstGeom>
          <a:solidFill>
            <a:schemeClr val="bg2"/>
          </a:solidFill>
        </p:spPr>
        <p:txBody>
          <a:bodyPr wrap="square">
            <a:spAutoFit/>
          </a:bodyPr>
          <a:lstStyle/>
          <a:p>
            <a:pPr>
              <a:lnSpc>
                <a:spcPct val="120000"/>
              </a:lnSpc>
            </a:pPr>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RandomIDGenerator</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implements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IdentifierGenerator</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Override</a:t>
            </a:r>
            <a:endParaRPr lang="en-US" sz="1200">
              <a:solidFill>
                <a:srgbClr val="D4D4D4"/>
              </a:solidFill>
              <a:latin typeface="RobotoMono Nerd Font" pitchFamily="2" charset="0"/>
              <a:ea typeface="RobotoMono Nerd Font" pitchFamily="2" charset="0"/>
            </a:endParaRPr>
          </a:p>
          <a:p>
            <a:pPr>
              <a:lnSpc>
                <a:spcPct val="120000"/>
              </a:lnSpc>
            </a:pPr>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Serializable</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generate</a:t>
            </a:r>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SharedSessionContractImplementor</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session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Object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obj</a:t>
            </a:r>
            <a:r>
              <a:rPr lang="en-US" sz="1200">
                <a:solidFill>
                  <a:srgbClr val="D4D4D4"/>
                </a:solidFill>
                <a:latin typeface="RobotoMono Nerd Font" pitchFamily="2" charset="0"/>
                <a:ea typeface="RobotoMono Nerd Font" pitchFamily="2" charset="0"/>
              </a:rPr>
              <a:t>) </a:t>
            </a:r>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throws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HibernateException</a:t>
            </a: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4EC9B0"/>
                </a:solidFill>
                <a:latin typeface="RobotoMono Nerd Font" pitchFamily="2" charset="0"/>
                <a:ea typeface="RobotoMono Nerd Font" pitchFamily="2" charset="0"/>
              </a:rPr>
              <a:t>   RandomString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B5CEA8"/>
                </a:solidFill>
                <a:latin typeface="RobotoMono Nerd Font" pitchFamily="2" charset="0"/>
                <a:ea typeface="RobotoMono Nerd Font" pitchFamily="2" charset="0"/>
              </a:rPr>
              <a:t>10</a:t>
            </a:r>
            <a:r>
              <a:rPr lang="en-US" sz="1200">
                <a:solidFill>
                  <a:srgbClr val="D4D4D4"/>
                </a:solidFill>
                <a:latin typeface="RobotoMono Nerd Font" pitchFamily="2" charset="0"/>
                <a:ea typeface="RobotoMono Nerd Font" pitchFamily="2" charset="0"/>
              </a:rPr>
              <a:t>);</a:t>
            </a:r>
            <a:r>
              <a:rPr lang="en-US" sz="1200">
                <a:solidFill>
                  <a:srgbClr val="92D050"/>
                </a:solidFill>
                <a:latin typeface="RobotoMono Nerd Font" pitchFamily="2" charset="0"/>
                <a:ea typeface="RobotoMono Nerd Font" pitchFamily="2" charset="0"/>
              </a:rPr>
              <a:t>//Sinh chuỗi ngẫu nhiên 10 ký tự</a:t>
            </a:r>
          </a:p>
          <a:p>
            <a:pPr>
              <a:lnSpc>
                <a:spcPct val="120000"/>
              </a:lnSpc>
            </a:pPr>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randomString</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nextString</a:t>
            </a:r>
            <a:r>
              <a:rPr lang="en-US" sz="1200">
                <a:solidFill>
                  <a:srgbClr val="D4D4D4"/>
                </a:solidFill>
                <a:latin typeface="RobotoMono Nerd Font" pitchFamily="2" charset="0"/>
                <a:ea typeface="RobotoMono Nerd Font" pitchFamily="2" charset="0"/>
              </a:rPr>
              <a:t>();</a:t>
            </a:r>
          </a:p>
          <a:p>
            <a:pPr>
              <a:lnSpc>
                <a:spcPct val="120000"/>
              </a:lnSpc>
            </a:pPr>
            <a:r>
              <a:rPr lang="en-US" sz="1200">
                <a:solidFill>
                  <a:srgbClr val="D4D4D4"/>
                </a:solidFill>
                <a:latin typeface="RobotoMono Nerd Font" pitchFamily="2" charset="0"/>
                <a:ea typeface="RobotoMono Nerd Font" pitchFamily="2" charset="0"/>
              </a:rPr>
              <a:t>  }</a:t>
            </a:r>
          </a:p>
          <a:p>
            <a:pPr>
              <a:lnSpc>
                <a:spcPct val="120000"/>
              </a:lnSpc>
            </a:pPr>
            <a:r>
              <a:rPr lang="en-US" sz="1200">
                <a:solidFill>
                  <a:srgbClr val="D4D4D4"/>
                </a:solidFill>
                <a:latin typeface="RobotoMono Nerd Font" pitchFamily="2" charset="0"/>
                <a:ea typeface="RobotoMono Nerd Font" pitchFamily="2" charset="0"/>
              </a:rPr>
              <a:t>}</a:t>
            </a:r>
          </a:p>
        </p:txBody>
      </p:sp>
      <p:sp>
        <p:nvSpPr>
          <p:cNvPr id="6" name="Bent Arrow 5">
            <a:extLst>
              <a:ext uri="{FF2B5EF4-FFF2-40B4-BE49-F238E27FC236}">
                <a16:creationId xmlns:a16="http://schemas.microsoft.com/office/drawing/2014/main" id="{C987DACD-EE9A-A04D-87CF-8FB74498FEBB}"/>
              </a:ext>
            </a:extLst>
          </p:cNvPr>
          <p:cNvSpPr/>
          <p:nvPr/>
        </p:nvSpPr>
        <p:spPr>
          <a:xfrm rot="10800000">
            <a:off x="4490581" y="2141950"/>
            <a:ext cx="951978" cy="2054266"/>
          </a:xfrm>
          <a:prstGeom prst="bentArrow">
            <a:avLst>
              <a:gd name="adj1" fmla="val 18421"/>
              <a:gd name="adj2" fmla="val 20724"/>
              <a:gd name="adj3" fmla="val 26974"/>
              <a:gd name="adj4" fmla="val 17434"/>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7" name="TextBox 6">
            <a:extLst>
              <a:ext uri="{FF2B5EF4-FFF2-40B4-BE49-F238E27FC236}">
                <a16:creationId xmlns:a16="http://schemas.microsoft.com/office/drawing/2014/main" id="{B24CB12B-D751-1849-8FA3-8FE89B8F110C}"/>
              </a:ext>
            </a:extLst>
          </p:cNvPr>
          <p:cNvSpPr txBox="1"/>
          <p:nvPr/>
        </p:nvSpPr>
        <p:spPr>
          <a:xfrm>
            <a:off x="5592871" y="3118981"/>
            <a:ext cx="3098925" cy="523220"/>
          </a:xfrm>
          <a:prstGeom prst="rect">
            <a:avLst/>
          </a:prstGeom>
          <a:noFill/>
        </p:spPr>
        <p:txBody>
          <a:bodyPr wrap="none" rtlCol="0">
            <a:spAutoFit/>
          </a:bodyPr>
          <a:lstStyle/>
          <a:p>
            <a:r>
              <a:rPr lang="en-VN"/>
              <a:t>Khi muốn gán vào primary một chuỗi</a:t>
            </a:r>
          </a:p>
          <a:p>
            <a:r>
              <a:rPr lang="en-VN"/>
              <a:t>gồm 10 ký tự ngẫu nhiên a-z,A-Z,0-9</a:t>
            </a:r>
          </a:p>
        </p:txBody>
      </p:sp>
    </p:spTree>
    <p:extLst>
      <p:ext uri="{BB962C8B-B14F-4D97-AF65-F5344CB8AC3E}">
        <p14:creationId xmlns:p14="http://schemas.microsoft.com/office/powerpoint/2010/main" val="40090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D86A5-C50E-1149-9A54-ACE429F7CA1B}"/>
              </a:ext>
            </a:extLst>
          </p:cNvPr>
          <p:cNvPicPr>
            <a:picLocks noChangeAspect="1"/>
          </p:cNvPicPr>
          <p:nvPr/>
        </p:nvPicPr>
        <p:blipFill>
          <a:blip r:embed="rId2"/>
          <a:stretch>
            <a:fillRect/>
          </a:stretch>
        </p:blipFill>
        <p:spPr>
          <a:xfrm>
            <a:off x="0" y="1928812"/>
            <a:ext cx="9144000" cy="1285875"/>
          </a:xfrm>
          <a:prstGeom prst="rect">
            <a:avLst/>
          </a:prstGeom>
        </p:spPr>
      </p:pic>
      <p:sp>
        <p:nvSpPr>
          <p:cNvPr id="3" name="Title 2">
            <a:extLst>
              <a:ext uri="{FF2B5EF4-FFF2-40B4-BE49-F238E27FC236}">
                <a16:creationId xmlns:a16="http://schemas.microsoft.com/office/drawing/2014/main" id="{4691678B-24D3-9E4D-8613-A164C6FF12EB}"/>
              </a:ext>
            </a:extLst>
          </p:cNvPr>
          <p:cNvSpPr>
            <a:spLocks noGrp="1"/>
          </p:cNvSpPr>
          <p:nvPr>
            <p:ph type="title"/>
          </p:nvPr>
        </p:nvSpPr>
        <p:spPr/>
        <p:txBody>
          <a:bodyPr/>
          <a:lstStyle/>
          <a:p>
            <a:r>
              <a:rPr lang="en-VN"/>
              <a:t>Kiểm thử RandomID generator</a:t>
            </a:r>
          </a:p>
        </p:txBody>
      </p:sp>
      <p:sp>
        <p:nvSpPr>
          <p:cNvPr id="5" name="TextBox 4">
            <a:extLst>
              <a:ext uri="{FF2B5EF4-FFF2-40B4-BE49-F238E27FC236}">
                <a16:creationId xmlns:a16="http://schemas.microsoft.com/office/drawing/2014/main" id="{FC6ED7A9-1BDF-C944-B589-A09E5EB47BA8}"/>
              </a:ext>
            </a:extLst>
          </p:cNvPr>
          <p:cNvSpPr txBox="1"/>
          <p:nvPr/>
        </p:nvSpPr>
        <p:spPr>
          <a:xfrm>
            <a:off x="302781" y="1150570"/>
            <a:ext cx="8847294" cy="523220"/>
          </a:xfrm>
          <a:prstGeom prst="rect">
            <a:avLst/>
          </a:prstGeom>
          <a:noFill/>
        </p:spPr>
        <p:txBody>
          <a:bodyPr wrap="none" rtlCol="0">
            <a:spAutoFit/>
          </a:bodyPr>
          <a:lstStyle/>
          <a:p>
            <a:r>
              <a:rPr lang="en-VN"/>
              <a:t>File IdTest.java. Khi chạy kiểm thử ở chế độ debug, chúng ta thấy chuỗi ID 10 ký tự ngẫu nhiên đã được sinh</a:t>
            </a:r>
          </a:p>
          <a:p>
            <a:r>
              <a:rPr lang="en-VN"/>
              <a:t>ra</a:t>
            </a:r>
          </a:p>
        </p:txBody>
      </p:sp>
    </p:spTree>
    <p:extLst>
      <p:ext uri="{BB962C8B-B14F-4D97-AF65-F5344CB8AC3E}">
        <p14:creationId xmlns:p14="http://schemas.microsoft.com/office/powerpoint/2010/main" val="137750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173BD32-6EB4-6844-84AB-2B3E0867C7F3}"/>
              </a:ext>
            </a:extLst>
          </p:cNvPr>
          <p:cNvGraphicFramePr/>
          <p:nvPr>
            <p:extLst>
              <p:ext uri="{D42A27DB-BD31-4B8C-83A1-F6EECF244321}">
                <p14:modId xmlns:p14="http://schemas.microsoft.com/office/powerpoint/2010/main" val="27880832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15E3-E585-E341-8C46-37A111B5E348}"/>
              </a:ext>
            </a:extLst>
          </p:cNvPr>
          <p:cNvSpPr>
            <a:spLocks noGrp="1"/>
          </p:cNvSpPr>
          <p:nvPr>
            <p:ph type="title"/>
          </p:nvPr>
        </p:nvSpPr>
        <p:spPr/>
        <p:txBody>
          <a:bodyPr/>
          <a:lstStyle/>
          <a:p>
            <a:r>
              <a:rPr lang="en-VN"/>
              <a:t>Composite Primary Key</a:t>
            </a:r>
          </a:p>
        </p:txBody>
      </p:sp>
      <p:pic>
        <p:nvPicPr>
          <p:cNvPr id="4" name="Picture 3">
            <a:extLst>
              <a:ext uri="{FF2B5EF4-FFF2-40B4-BE49-F238E27FC236}">
                <a16:creationId xmlns:a16="http://schemas.microsoft.com/office/drawing/2014/main" id="{FBE34BF4-D5DB-CC46-8919-A9037A83F652}"/>
              </a:ext>
            </a:extLst>
          </p:cNvPr>
          <p:cNvPicPr>
            <a:picLocks noChangeAspect="1"/>
          </p:cNvPicPr>
          <p:nvPr/>
        </p:nvPicPr>
        <p:blipFill>
          <a:blip r:embed="rId2"/>
          <a:stretch>
            <a:fillRect/>
          </a:stretch>
        </p:blipFill>
        <p:spPr>
          <a:xfrm>
            <a:off x="4941392" y="76381"/>
            <a:ext cx="3990660" cy="1083949"/>
          </a:xfrm>
          <a:prstGeom prst="rect">
            <a:avLst/>
          </a:prstGeom>
        </p:spPr>
      </p:pic>
      <p:sp>
        <p:nvSpPr>
          <p:cNvPr id="6" name="Rectangle 5">
            <a:extLst>
              <a:ext uri="{FF2B5EF4-FFF2-40B4-BE49-F238E27FC236}">
                <a16:creationId xmlns:a16="http://schemas.microsoft.com/office/drawing/2014/main" id="{7F38C09D-2A20-BC47-BAC4-71A59D498AC7}"/>
              </a:ext>
            </a:extLst>
          </p:cNvPr>
          <p:cNvSpPr/>
          <p:nvPr/>
        </p:nvSpPr>
        <p:spPr>
          <a:xfrm>
            <a:off x="154418" y="1073855"/>
            <a:ext cx="5077645" cy="1231106"/>
          </a:xfrm>
          <a:prstGeom prst="rect">
            <a:avLst/>
          </a:prstGeom>
          <a:solidFill>
            <a:schemeClr val="bg2"/>
          </a:solidFill>
        </p:spPr>
        <p:txBody>
          <a:bodyPr wrap="square">
            <a:spAutoFit/>
          </a:bodyPr>
          <a:lstStyle/>
          <a:p>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implements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Serializable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7" name="TextBox 6">
            <a:extLst>
              <a:ext uri="{FF2B5EF4-FFF2-40B4-BE49-F238E27FC236}">
                <a16:creationId xmlns:a16="http://schemas.microsoft.com/office/drawing/2014/main" id="{4C2241D0-AA3B-6744-BF81-D02EEA5E6588}"/>
              </a:ext>
            </a:extLst>
          </p:cNvPr>
          <p:cNvSpPr txBox="1"/>
          <p:nvPr/>
        </p:nvSpPr>
        <p:spPr>
          <a:xfrm>
            <a:off x="66612" y="726675"/>
            <a:ext cx="2443298" cy="307777"/>
          </a:xfrm>
          <a:prstGeom prst="rect">
            <a:avLst/>
          </a:prstGeom>
          <a:noFill/>
        </p:spPr>
        <p:txBody>
          <a:bodyPr wrap="none" rtlCol="0">
            <a:spAutoFit/>
          </a:bodyPr>
          <a:lstStyle/>
          <a:p>
            <a:r>
              <a:rPr lang="en-VN"/>
              <a:t>1. Định nghĩa composite key</a:t>
            </a:r>
          </a:p>
        </p:txBody>
      </p:sp>
      <p:sp>
        <p:nvSpPr>
          <p:cNvPr id="8" name="Rectangle 7">
            <a:extLst>
              <a:ext uri="{FF2B5EF4-FFF2-40B4-BE49-F238E27FC236}">
                <a16:creationId xmlns:a16="http://schemas.microsoft.com/office/drawing/2014/main" id="{45512841-B211-C642-B654-AD6BF39F0C31}"/>
              </a:ext>
            </a:extLst>
          </p:cNvPr>
          <p:cNvSpPr/>
          <p:nvPr/>
        </p:nvSpPr>
        <p:spPr>
          <a:xfrm>
            <a:off x="148362" y="2944448"/>
            <a:ext cx="5095814" cy="2123658"/>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AllArgsConstructor</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IdClass</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StudentSubjectId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StudentSubject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studentId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subjectId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int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score</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TextBox 8">
            <a:extLst>
              <a:ext uri="{FF2B5EF4-FFF2-40B4-BE49-F238E27FC236}">
                <a16:creationId xmlns:a16="http://schemas.microsoft.com/office/drawing/2014/main" id="{391F3121-C6F0-6749-9E62-A1ABBEDA6CE9}"/>
              </a:ext>
            </a:extLst>
          </p:cNvPr>
          <p:cNvSpPr txBox="1"/>
          <p:nvPr/>
        </p:nvSpPr>
        <p:spPr>
          <a:xfrm>
            <a:off x="96890" y="2586761"/>
            <a:ext cx="3377848" cy="307777"/>
          </a:xfrm>
          <a:prstGeom prst="rect">
            <a:avLst/>
          </a:prstGeom>
          <a:noFill/>
        </p:spPr>
        <p:txBody>
          <a:bodyPr wrap="none" rtlCol="0">
            <a:spAutoFit/>
          </a:bodyPr>
          <a:lstStyle/>
          <a:p>
            <a:r>
              <a:rPr lang="en-VN"/>
              <a:t>2. Định nghĩa Entity cho bảng trung gian</a:t>
            </a:r>
          </a:p>
        </p:txBody>
      </p:sp>
    </p:spTree>
    <p:extLst>
      <p:ext uri="{BB962C8B-B14F-4D97-AF65-F5344CB8AC3E}">
        <p14:creationId xmlns:p14="http://schemas.microsoft.com/office/powerpoint/2010/main" val="142890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9581F3-F559-944F-BF41-876A8BE54AED}"/>
              </a:ext>
            </a:extLst>
          </p:cNvPr>
          <p:cNvSpPr/>
          <p:nvPr/>
        </p:nvSpPr>
        <p:spPr>
          <a:xfrm>
            <a:off x="248280" y="1073602"/>
            <a:ext cx="8332546" cy="3950569"/>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testCompositeKey</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"Math"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5</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"OX-11"</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"English"</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StudentSubject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"OX-13"</a:t>
            </a:r>
            <a:r>
              <a:rPr lang="en-US">
                <a:solidFill>
                  <a:srgbClr val="D4D4D4"/>
                </a:solidFill>
                <a:latin typeface="RobotoMono Nerd Font" pitchFamily="2" charset="0"/>
                <a:ea typeface="RobotoMono Nerd Font" pitchFamily="2" charset="0"/>
              </a:rPr>
              <a:t>, </a:t>
            </a:r>
            <a:r>
              <a:rPr lang="en-US">
                <a:solidFill>
                  <a:srgbClr val="CE9178"/>
                </a:solidFill>
                <a:latin typeface="RobotoMono Nerd Font" pitchFamily="2" charset="0"/>
                <a:ea typeface="RobotoMono Nerd Font" pitchFamily="2" charset="0"/>
              </a:rPr>
              <a:t>"Physics"</a:t>
            </a:r>
            <a:r>
              <a:rPr lang="en-US">
                <a:solidFill>
                  <a:srgbClr val="D4D4D4"/>
                </a:solidFill>
                <a:latin typeface="RobotoMono Nerd Font" pitchFamily="2" charset="0"/>
                <a:ea typeface="RobotoMono Nerd Font" pitchFamily="2" charset="0"/>
              </a:rPr>
              <a:t>, </a:t>
            </a:r>
            <a:r>
              <a:rPr lang="en-US">
                <a:solidFill>
                  <a:srgbClr val="B5CEA8"/>
                </a:solidFill>
                <a:latin typeface="RobotoMono Nerd Font" pitchFamily="2" charset="0"/>
                <a:ea typeface="RobotoMono Nerd Font" pitchFamily="2" charset="0"/>
              </a:rPr>
              <a:t>8</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ss2</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ss3</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createQuery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ss FROM StudentSubject 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a:t>
            </a:r>
            <a:r>
              <a:rPr lang="en-US">
                <a:solidFill>
                  <a:srgbClr val="C586C0"/>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StudentSubject</a:t>
            </a:r>
            <a:r>
              <a:rPr lang="en-US">
                <a:solidFill>
                  <a:srgbClr val="D4D4D4"/>
                </a:solidFill>
                <a:latin typeface="RobotoMono Nerd Font" pitchFamily="2" charset="0"/>
                <a:ea typeface="RobotoMono Nerd Font" pitchFamily="2" charset="0"/>
              </a:rPr>
              <a:t>&gt; </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getResultList</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result</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hasSize</a:t>
            </a:r>
            <a:r>
              <a:rPr lang="en-US">
                <a:solidFill>
                  <a:srgbClr val="D4D4D4"/>
                </a:solidFill>
                <a:latin typeface="RobotoMono Nerd Font" pitchFamily="2" charset="0"/>
                <a:ea typeface="RobotoMono Nerd Font" pitchFamily="2" charset="0"/>
              </a:rPr>
              <a:t>(</a:t>
            </a:r>
            <a:r>
              <a:rPr lang="en-US">
                <a:solidFill>
                  <a:srgbClr val="B5CEA8"/>
                </a:solidFill>
                <a:latin typeface="RobotoMono Nerd Font" pitchFamily="2" charset="0"/>
                <a:ea typeface="RobotoMono Nerd Font" pitchFamily="2" charset="0"/>
              </a:rPr>
              <a:t>3</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Title 2">
            <a:extLst>
              <a:ext uri="{FF2B5EF4-FFF2-40B4-BE49-F238E27FC236}">
                <a16:creationId xmlns:a16="http://schemas.microsoft.com/office/drawing/2014/main" id="{054FFBEC-5AF6-3749-90F8-447C57F3D47F}"/>
              </a:ext>
            </a:extLst>
          </p:cNvPr>
          <p:cNvSpPr>
            <a:spLocks noGrp="1"/>
          </p:cNvSpPr>
          <p:nvPr>
            <p:ph type="title"/>
          </p:nvPr>
        </p:nvSpPr>
        <p:spPr/>
        <p:txBody>
          <a:bodyPr/>
          <a:lstStyle/>
          <a:p>
            <a:r>
              <a:rPr lang="en-VN"/>
              <a:t>Kiểm thử composite key</a:t>
            </a:r>
          </a:p>
        </p:txBody>
      </p:sp>
      <p:sp>
        <p:nvSpPr>
          <p:cNvPr id="5" name="TextBox 4">
            <a:extLst>
              <a:ext uri="{FF2B5EF4-FFF2-40B4-BE49-F238E27FC236}">
                <a16:creationId xmlns:a16="http://schemas.microsoft.com/office/drawing/2014/main" id="{D1E7C1D2-ED66-1447-BFC6-3D26F8A76956}"/>
              </a:ext>
            </a:extLst>
          </p:cNvPr>
          <p:cNvSpPr txBox="1"/>
          <p:nvPr/>
        </p:nvSpPr>
        <p:spPr>
          <a:xfrm>
            <a:off x="163503" y="756953"/>
            <a:ext cx="1329210" cy="307777"/>
          </a:xfrm>
          <a:prstGeom prst="rect">
            <a:avLst/>
          </a:prstGeom>
          <a:noFill/>
        </p:spPr>
        <p:txBody>
          <a:bodyPr wrap="none" rtlCol="0">
            <a:spAutoFit/>
          </a:bodyPr>
          <a:lstStyle/>
          <a:p>
            <a:r>
              <a:rPr lang="en-US"/>
              <a:t>F</a:t>
            </a:r>
            <a:r>
              <a:rPr lang="en-VN"/>
              <a:t>ile idtest.java</a:t>
            </a:r>
          </a:p>
        </p:txBody>
      </p:sp>
    </p:spTree>
    <p:extLst>
      <p:ext uri="{BB962C8B-B14F-4D97-AF65-F5344CB8AC3E}">
        <p14:creationId xmlns:p14="http://schemas.microsoft.com/office/powerpoint/2010/main" val="1066380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435C-3970-7A46-A9AF-8C0D77560F0E}"/>
              </a:ext>
            </a:extLst>
          </p:cNvPr>
          <p:cNvSpPr>
            <a:spLocks noGrp="1"/>
          </p:cNvSpPr>
          <p:nvPr>
            <p:ph type="title"/>
          </p:nvPr>
        </p:nvSpPr>
        <p:spPr/>
        <p:txBody>
          <a:bodyPr/>
          <a:lstStyle/>
          <a:p>
            <a:r>
              <a:rPr lang="en-VN"/>
              <a:t>@NaturalId</a:t>
            </a:r>
          </a:p>
        </p:txBody>
      </p:sp>
      <p:sp>
        <p:nvSpPr>
          <p:cNvPr id="3" name="Text Placeholder 2">
            <a:extLst>
              <a:ext uri="{FF2B5EF4-FFF2-40B4-BE49-F238E27FC236}">
                <a16:creationId xmlns:a16="http://schemas.microsoft.com/office/drawing/2014/main" id="{244C41B3-BBFC-C844-89BC-9FB2DEE1E99B}"/>
              </a:ext>
            </a:extLst>
          </p:cNvPr>
          <p:cNvSpPr>
            <a:spLocks noGrp="1"/>
          </p:cNvSpPr>
          <p:nvPr>
            <p:ph type="body" idx="1"/>
          </p:nvPr>
        </p:nvSpPr>
        <p:spPr>
          <a:xfrm>
            <a:off x="0" y="667657"/>
            <a:ext cx="9143999" cy="4257443"/>
          </a:xfrm>
        </p:spPr>
        <p:txBody>
          <a:bodyPr/>
          <a:lstStyle/>
          <a:p>
            <a:pPr>
              <a:lnSpc>
                <a:spcPct val="100000"/>
              </a:lnSpc>
              <a:spcBef>
                <a:spcPts val="400"/>
              </a:spcBef>
              <a:spcAft>
                <a:spcPts val="400"/>
              </a:spcAft>
            </a:pPr>
            <a:r>
              <a:rPr lang="en-VN" sz="1400"/>
              <a:t>@NaturalID tạo unique constrain lên một trường không phải PrimaryKey</a:t>
            </a:r>
          </a:p>
          <a:p>
            <a:pPr>
              <a:lnSpc>
                <a:spcPct val="100000"/>
              </a:lnSpc>
              <a:spcBef>
                <a:spcPts val="400"/>
              </a:spcBef>
              <a:spcAft>
                <a:spcPts val="400"/>
              </a:spcAft>
            </a:pPr>
            <a:r>
              <a:rPr lang="en-VN" sz="1400"/>
              <a:t>Dùng cho những dữ liệu bản chất đã là unique mà không cần hệ thống sinh ví dụ như email, di động, mã căn cước, ISBN</a:t>
            </a:r>
          </a:p>
          <a:p>
            <a:pPr>
              <a:lnSpc>
                <a:spcPct val="100000"/>
              </a:lnSpc>
              <a:spcBef>
                <a:spcPts val="400"/>
              </a:spcBef>
              <a:spcAft>
                <a:spcPts val="400"/>
              </a:spcAft>
            </a:pPr>
            <a:r>
              <a:rPr lang="en-VN" sz="1400"/>
              <a:t>@Id, primary cần giữ nguyên không đổi, nhưng @NaturalId có thể được phép thay đổi, miễn  đảm bảo duy nhất</a:t>
            </a:r>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a:p>
            <a:pPr>
              <a:spcBef>
                <a:spcPts val="400"/>
              </a:spcBef>
              <a:spcAft>
                <a:spcPts val="400"/>
              </a:spcAft>
            </a:pPr>
            <a:endParaRPr lang="en-VN" sz="1400"/>
          </a:p>
        </p:txBody>
      </p:sp>
      <p:sp>
        <p:nvSpPr>
          <p:cNvPr id="4" name="Rectangle 3">
            <a:extLst>
              <a:ext uri="{FF2B5EF4-FFF2-40B4-BE49-F238E27FC236}">
                <a16:creationId xmlns:a16="http://schemas.microsoft.com/office/drawing/2014/main" id="{650018CB-133F-1644-BB93-460D9B85311B}"/>
              </a:ext>
            </a:extLst>
          </p:cNvPr>
          <p:cNvSpPr/>
          <p:nvPr/>
        </p:nvSpPr>
        <p:spPr>
          <a:xfrm>
            <a:off x="0" y="2230449"/>
            <a:ext cx="4764704" cy="2210413"/>
          </a:xfrm>
          <a:prstGeom prst="rect">
            <a:avLst/>
          </a:prstGeom>
          <a:solidFill>
            <a:schemeClr val="bg2"/>
          </a:solidFill>
        </p:spPr>
        <p:txBody>
          <a:bodyPr wrap="square">
            <a:spAutoFit/>
          </a:bodyPr>
          <a:lstStyle/>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Data</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Table</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r>
              <a:rPr lang="en-US" sz="1050">
                <a:solidFill>
                  <a:srgbClr val="4EC9B0"/>
                </a:solidFill>
                <a:latin typeface="RobotoMono Nerd Font" pitchFamily="2" charset="0"/>
                <a:ea typeface="RobotoMono Nerd Font" pitchFamily="2" charset="0"/>
              </a:rPr>
              <a:t>Entity</a:t>
            </a:r>
            <a:r>
              <a:rPr lang="en-US" sz="1050">
                <a:solidFill>
                  <a:srgbClr val="D4D4D4"/>
                </a:solidFill>
                <a:latin typeface="RobotoMono Nerd Font" pitchFamily="2" charset="0"/>
                <a:ea typeface="RobotoMono Nerd Font" pitchFamily="2" charset="0"/>
              </a:rPr>
              <a:t>(name=</a:t>
            </a:r>
            <a:r>
              <a:rPr lang="en-US" sz="1050">
                <a:solidFill>
                  <a:srgbClr val="CE9178"/>
                </a:solidFill>
                <a:latin typeface="RobotoMono Nerd Font" pitchFamily="2" charset="0"/>
                <a:ea typeface="RobotoMono Nerd Font" pitchFamily="2" charset="0"/>
              </a:rPr>
              <a:t>"naturalperson"</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4EC9B0"/>
                </a:solidFill>
                <a:latin typeface="RobotoMono Nerd Font" pitchFamily="2" charset="0"/>
                <a:ea typeface="RobotoMono Nerd Font" pitchFamily="2" charset="0"/>
              </a:rPr>
              <a:t>@NoArgsConstructor</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public</a:t>
            </a:r>
            <a:r>
              <a:rPr lang="en-US" sz="1050">
                <a:solidFill>
                  <a:srgbClr val="D4D4D4"/>
                </a:solidFill>
                <a:latin typeface="RobotoMono Nerd Font" pitchFamily="2" charset="0"/>
                <a:ea typeface="RobotoMono Nerd Font" pitchFamily="2" charset="0"/>
              </a:rPr>
              <a:t> </a:t>
            </a:r>
            <a:r>
              <a:rPr lang="en-US" sz="1050">
                <a:solidFill>
                  <a:srgbClr val="569CD6"/>
                </a:solidFill>
                <a:latin typeface="RobotoMono Nerd Font" pitchFamily="2" charset="0"/>
                <a:ea typeface="RobotoMono Nerd Font" pitchFamily="2" charset="0"/>
              </a:rPr>
              <a:t>class</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Person</a:t>
            </a:r>
            <a:r>
              <a:rPr lang="en-US" sz="1050">
                <a:solidFill>
                  <a:srgbClr val="D4D4D4"/>
                </a:solidFill>
                <a:latin typeface="RobotoMono Nerd Font" pitchFamily="2" charset="0"/>
                <a:ea typeface="RobotoMono Nerd Font" pitchFamily="2" charset="0"/>
              </a:rPr>
              <a:t> {</a:t>
            </a:r>
          </a:p>
          <a:p>
            <a:pPr>
              <a:lnSpc>
                <a:spcPct val="120000"/>
              </a:lnSpc>
            </a:pP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GeneratedValue</a:t>
            </a:r>
            <a:r>
              <a:rPr lang="en-US" sz="1050">
                <a:solidFill>
                  <a:srgbClr val="D4D4D4"/>
                </a:solidFill>
                <a:latin typeface="RobotoMono Nerd Font" pitchFamily="2" charset="0"/>
                <a:ea typeface="RobotoMono Nerd Font" pitchFamily="2" charset="0"/>
              </a:rPr>
              <a:t>(</a:t>
            </a:r>
            <a:r>
              <a:rPr lang="en-US" sz="1050">
                <a:solidFill>
                  <a:srgbClr val="DCDCAA"/>
                </a:solidFill>
                <a:latin typeface="RobotoMono Nerd Font" pitchFamily="2" charset="0"/>
                <a:ea typeface="RobotoMono Nerd Font" pitchFamily="2" charset="0"/>
              </a:rPr>
              <a:t>strategy</a:t>
            </a:r>
            <a:r>
              <a:rPr lang="en-US" sz="1050">
                <a:solidFill>
                  <a:srgbClr val="D4D4D4"/>
                </a:solidFill>
                <a:latin typeface="RobotoMono Nerd Font" pitchFamily="2" charset="0"/>
                <a:ea typeface="RobotoMono Nerd Font" pitchFamily="2" charset="0"/>
              </a:rPr>
              <a:t> = </a:t>
            </a:r>
            <a:r>
              <a:rPr lang="en-US" sz="1050">
                <a:solidFill>
                  <a:srgbClr val="4EC9B0"/>
                </a:solidFill>
                <a:latin typeface="RobotoMono Nerd Font" pitchFamily="2" charset="0"/>
                <a:ea typeface="RobotoMono Nerd Font" pitchFamily="2" charset="0"/>
              </a:rPr>
              <a:t>GenerationType</a:t>
            </a:r>
            <a:r>
              <a:rPr lang="en-US" sz="1050">
                <a:solidFill>
                  <a:srgbClr val="D4D4D4"/>
                </a:solidFill>
                <a:latin typeface="RobotoMono Nerd Font" pitchFamily="2" charset="0"/>
                <a:ea typeface="RobotoMono Nerd Font" pitchFamily="2" charset="0"/>
              </a:rPr>
              <a:t>.</a:t>
            </a:r>
            <a:r>
              <a:rPr lang="en-US" sz="1050">
                <a:solidFill>
                  <a:srgbClr val="4FC1FF"/>
                </a:solidFill>
                <a:latin typeface="RobotoMono Nerd Font" pitchFamily="2" charset="0"/>
                <a:ea typeface="RobotoMono Nerd Font" pitchFamily="2" charset="0"/>
              </a:rPr>
              <a:t>IDENTITY</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Long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id</a:t>
            </a:r>
            <a:r>
              <a:rPr lang="en-US" sz="1050">
                <a:solidFill>
                  <a:srgbClr val="D4D4D4"/>
                </a:solidFill>
                <a:latin typeface="RobotoMono Nerd Font" pitchFamily="2" charset="0"/>
                <a:ea typeface="RobotoMono Nerd Font" pitchFamily="2" charset="0"/>
              </a:rPr>
              <a:t>;</a:t>
            </a:r>
          </a:p>
          <a:p>
            <a:pPr>
              <a:lnSpc>
                <a:spcPct val="120000"/>
              </a:lnSpc>
            </a:pPr>
            <a:br>
              <a:rPr lang="en-US" sz="1050">
                <a:solidFill>
                  <a:srgbClr val="D4D4D4"/>
                </a:solidFill>
                <a:latin typeface="RobotoMono Nerd Font" pitchFamily="2" charset="0"/>
                <a:ea typeface="RobotoMono Nerd Font" pitchFamily="2" charset="0"/>
              </a:rPr>
            </a:b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NaturalId</a:t>
            </a:r>
            <a:endParaRPr lang="en-US" sz="1050">
              <a:solidFill>
                <a:srgbClr val="D4D4D4"/>
              </a:solidFill>
              <a:latin typeface="RobotoMono Nerd Font" pitchFamily="2" charset="0"/>
              <a:ea typeface="RobotoMono Nerd Font" pitchFamily="2" charset="0"/>
            </a:endParaRPr>
          </a:p>
          <a:p>
            <a:pPr>
              <a:lnSpc>
                <a:spcPct val="120000"/>
              </a:lnSpc>
            </a:pPr>
            <a:r>
              <a:rPr lang="en-US" sz="1050">
                <a:solidFill>
                  <a:srgbClr val="569CD6"/>
                </a:solidFill>
                <a:latin typeface="RobotoMono Nerd Font" pitchFamily="2" charset="0"/>
                <a:ea typeface="RobotoMono Nerd Font" pitchFamily="2" charset="0"/>
              </a:rPr>
              <a:t>  private</a:t>
            </a:r>
            <a:r>
              <a:rPr lang="en-US" sz="1050">
                <a:solidFill>
                  <a:srgbClr val="D4D4D4"/>
                </a:solidFill>
                <a:latin typeface="RobotoMono Nerd Font" pitchFamily="2" charset="0"/>
                <a:ea typeface="RobotoMono Nerd Font" pitchFamily="2" charset="0"/>
              </a:rPr>
              <a:t> </a:t>
            </a:r>
            <a:r>
              <a:rPr lang="en-US" sz="1050">
                <a:solidFill>
                  <a:srgbClr val="4EC9B0"/>
                </a:solidFill>
                <a:latin typeface="RobotoMono Nerd Font" pitchFamily="2" charset="0"/>
                <a:ea typeface="RobotoMono Nerd Font" pitchFamily="2" charset="0"/>
              </a:rPr>
              <a:t>String</a:t>
            </a:r>
            <a:r>
              <a:rPr lang="en-US" sz="1050">
                <a:solidFill>
                  <a:srgbClr val="D4D4D4"/>
                </a:solidFill>
                <a:latin typeface="RobotoMono Nerd Font" pitchFamily="2" charset="0"/>
                <a:ea typeface="RobotoMono Nerd Font" pitchFamily="2" charset="0"/>
              </a:rPr>
              <a:t> </a:t>
            </a:r>
            <a:r>
              <a:rPr lang="en-US" sz="1050">
                <a:solidFill>
                  <a:srgbClr val="9CDCFE"/>
                </a:solidFill>
                <a:latin typeface="RobotoMono Nerd Font" pitchFamily="2" charset="0"/>
                <a:ea typeface="RobotoMono Nerd Font" pitchFamily="2" charset="0"/>
              </a:rPr>
              <a:t>email</a:t>
            </a:r>
            <a:r>
              <a:rPr lang="en-US" sz="1050">
                <a:solidFill>
                  <a:srgbClr val="D4D4D4"/>
                </a:solidFill>
                <a:latin typeface="RobotoMono Nerd Font" pitchFamily="2" charset="0"/>
                <a:ea typeface="RobotoMono Nerd Font" pitchFamily="2" charset="0"/>
              </a:rPr>
              <a:t>;</a:t>
            </a:r>
          </a:p>
          <a:p>
            <a:pPr>
              <a:lnSpc>
                <a:spcPct val="120000"/>
              </a:lnSpc>
            </a:pPr>
            <a:r>
              <a:rPr lang="en-US" sz="1050">
                <a:solidFill>
                  <a:srgbClr val="D4D4D4"/>
                </a:solidFill>
                <a:latin typeface="RobotoMono Nerd Font" pitchFamily="2" charset="0"/>
                <a:ea typeface="RobotoMono Nerd Font" pitchFamily="2" charset="0"/>
              </a:rPr>
              <a:t>}</a:t>
            </a:r>
          </a:p>
        </p:txBody>
      </p:sp>
      <p:sp>
        <p:nvSpPr>
          <p:cNvPr id="5" name="Rectangle 4">
            <a:extLst>
              <a:ext uri="{FF2B5EF4-FFF2-40B4-BE49-F238E27FC236}">
                <a16:creationId xmlns:a16="http://schemas.microsoft.com/office/drawing/2014/main" id="{E396F04F-4613-D74B-ACDA-84C5693A5BD2}"/>
              </a:ext>
            </a:extLst>
          </p:cNvPr>
          <p:cNvSpPr/>
          <p:nvPr/>
        </p:nvSpPr>
        <p:spPr>
          <a:xfrm>
            <a:off x="4787375" y="2606514"/>
            <a:ext cx="4572000" cy="1277273"/>
          </a:xfrm>
          <a:prstGeom prst="rect">
            <a:avLst/>
          </a:prstGeom>
        </p:spPr>
        <p:txBody>
          <a:bodyPr>
            <a:spAutoFit/>
          </a:bodyPr>
          <a:lstStyle/>
          <a:p>
            <a:r>
              <a:rPr lang="en-US" sz="1100" b="1">
                <a:solidFill>
                  <a:schemeClr val="bg2">
                    <a:lumMod val="75000"/>
                    <a:lumOff val="25000"/>
                  </a:schemeClr>
                </a:solidFill>
                <a:effectLst/>
                <a:latin typeface="Menlo" panose="020B0609030804020204" pitchFamily="49" charset="0"/>
              </a:rPr>
              <a:t>CREATE</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TABLE</a:t>
            </a:r>
            <a:r>
              <a:rPr lang="en-US" sz="1100">
                <a:solidFill>
                  <a:schemeClr val="bg2">
                    <a:lumMod val="75000"/>
                    <a:lumOff val="25000"/>
                  </a:schemeClr>
                </a:solidFill>
                <a:effectLst/>
                <a:latin typeface="Menlo" panose="020B0609030804020204" pitchFamily="49" charset="0"/>
              </a:rPr>
              <a:t> public.naturalperson (</a:t>
            </a:r>
          </a:p>
          <a:p>
            <a:r>
              <a:rPr lang="en-US" sz="1100">
                <a:solidFill>
                  <a:schemeClr val="bg2">
                    <a:lumMod val="75000"/>
                    <a:lumOff val="25000"/>
                  </a:schemeClr>
                </a:solidFill>
                <a:latin typeface="Menlo" panose="020B0609030804020204" pitchFamily="49" charset="0"/>
              </a:rPr>
              <a:t>id </a:t>
            </a:r>
            <a:r>
              <a:rPr lang="en-US" sz="1100" b="1">
                <a:solidFill>
                  <a:schemeClr val="bg2">
                    <a:lumMod val="75000"/>
                    <a:lumOff val="25000"/>
                  </a:schemeClr>
                </a:solidFill>
                <a:effectLst/>
                <a:latin typeface="Menlo" panose="020B0609030804020204" pitchFamily="49" charset="0"/>
              </a:rPr>
              <a:t>int8</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NOT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GENERATED</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BY</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DEFAULT</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AS</a:t>
            </a:r>
            <a:r>
              <a:rPr lang="en-US" sz="1100">
                <a:solidFill>
                  <a:schemeClr val="bg2">
                    <a:lumMod val="75000"/>
                    <a:lumOff val="25000"/>
                  </a:schemeClr>
                </a:solidFill>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IDENTITY</a:t>
            </a:r>
            <a:r>
              <a:rPr lang="en-US" sz="1100">
                <a:solidFill>
                  <a:schemeClr val="bg2">
                    <a:lumMod val="75000"/>
                    <a:lumOff val="25000"/>
                  </a:schemeClr>
                </a:solidFill>
                <a:latin typeface="Menlo" panose="020B0609030804020204" pitchFamily="49" charset="0"/>
              </a:rPr>
              <a:t>,</a:t>
            </a:r>
            <a:endParaRPr lang="en-US" sz="1100">
              <a:solidFill>
                <a:schemeClr val="bg2">
                  <a:lumMod val="75000"/>
                  <a:lumOff val="25000"/>
                </a:schemeClr>
              </a:solidFill>
              <a:effectLst/>
              <a:latin typeface="Menlo" panose="020B0609030804020204" pitchFamily="49" charset="0"/>
            </a:endParaRPr>
          </a:p>
          <a:p>
            <a:r>
              <a:rPr lang="en-US" sz="1100">
                <a:solidFill>
                  <a:schemeClr val="bg2">
                    <a:lumMod val="75000"/>
                    <a:lumOff val="25000"/>
                  </a:schemeClr>
                </a:solidFill>
                <a:effectLst/>
                <a:latin typeface="Menlo" panose="020B0609030804020204" pitchFamily="49" charset="0"/>
              </a:rPr>
              <a:t>email </a:t>
            </a:r>
            <a:r>
              <a:rPr lang="en-US" sz="1100" b="1">
                <a:solidFill>
                  <a:schemeClr val="bg2">
                    <a:lumMod val="75000"/>
                    <a:lumOff val="25000"/>
                  </a:schemeClr>
                </a:solidFill>
                <a:effectLst/>
                <a:latin typeface="Menlo" panose="020B0609030804020204" pitchFamily="49" charset="0"/>
              </a:rPr>
              <a:t>varchar</a:t>
            </a:r>
            <a:r>
              <a:rPr lang="en-US" sz="1100">
                <a:solidFill>
                  <a:schemeClr val="bg2">
                    <a:lumMod val="75000"/>
                    <a:lumOff val="25000"/>
                  </a:schemeClr>
                </a:solidFill>
                <a:effectLst/>
                <a:latin typeface="Menlo" panose="020B0609030804020204" pitchFamily="49" charset="0"/>
              </a:rPr>
              <a:t>(255) </a:t>
            </a:r>
            <a:r>
              <a:rPr lang="en-US" sz="1100" b="1">
                <a:solidFill>
                  <a:schemeClr val="bg2">
                    <a:lumMod val="75000"/>
                    <a:lumOff val="25000"/>
                  </a:schemeClr>
                </a:solidFill>
                <a:effectLst/>
                <a:latin typeface="Menlo" panose="020B0609030804020204" pitchFamily="49" charset="0"/>
              </a:rPr>
              <a:t>NULL</a:t>
            </a:r>
            <a:r>
              <a:rPr lang="en-US" sz="1100">
                <a:solidFill>
                  <a:schemeClr val="bg2">
                    <a:lumMod val="75000"/>
                    <a:lumOff val="25000"/>
                  </a:schemeClr>
                </a:solidFill>
                <a:effectLst/>
                <a:latin typeface="Menlo" panose="020B0609030804020204" pitchFamily="49" charset="0"/>
              </a:rPr>
              <a:t>,</a:t>
            </a:r>
          </a:p>
          <a:p>
            <a:r>
              <a:rPr lang="en-US" sz="1100" b="1">
                <a:solidFill>
                  <a:schemeClr val="bg2">
                    <a:lumMod val="75000"/>
                    <a:lumOff val="25000"/>
                  </a:schemeClr>
                </a:solidFill>
                <a:effectLst/>
                <a:latin typeface="Menlo" panose="020B0609030804020204" pitchFamily="49" charset="0"/>
              </a:rPr>
              <a:t>CONSTRAINT</a:t>
            </a:r>
            <a:r>
              <a:rPr lang="en-US" sz="1100">
                <a:solidFill>
                  <a:schemeClr val="bg2">
                    <a:lumMod val="75000"/>
                    <a:lumOff val="25000"/>
                  </a:schemeClr>
                </a:solidFill>
                <a:effectLst/>
                <a:latin typeface="Menlo" panose="020B0609030804020204" pitchFamily="49" charset="0"/>
              </a:rPr>
              <a:t> naturalperson_pkey </a:t>
            </a:r>
            <a:r>
              <a:rPr lang="en-US" sz="1100" b="1">
                <a:solidFill>
                  <a:schemeClr val="bg2">
                    <a:lumMod val="75000"/>
                    <a:lumOff val="25000"/>
                  </a:schemeClr>
                </a:solidFill>
                <a:effectLst/>
                <a:latin typeface="Menlo" panose="020B0609030804020204" pitchFamily="49" charset="0"/>
              </a:rPr>
              <a:t>PRIMARY</a:t>
            </a:r>
            <a:r>
              <a:rPr lang="en-US" sz="1100">
                <a:solidFill>
                  <a:schemeClr val="bg2">
                    <a:lumMod val="75000"/>
                    <a:lumOff val="25000"/>
                  </a:schemeClr>
                </a:solidFill>
                <a:effectLst/>
                <a:latin typeface="Menlo" panose="020B0609030804020204" pitchFamily="49" charset="0"/>
              </a:rPr>
              <a:t> </a:t>
            </a:r>
            <a:r>
              <a:rPr lang="en-US" sz="1100" b="1">
                <a:solidFill>
                  <a:schemeClr val="bg2">
                    <a:lumMod val="75000"/>
                    <a:lumOff val="25000"/>
                  </a:schemeClr>
                </a:solidFill>
                <a:effectLst/>
                <a:latin typeface="Menlo" panose="020B0609030804020204" pitchFamily="49" charset="0"/>
              </a:rPr>
              <a:t>KEY</a:t>
            </a:r>
            <a:r>
              <a:rPr lang="en-US" sz="1100">
                <a:solidFill>
                  <a:schemeClr val="bg2">
                    <a:lumMod val="75000"/>
                    <a:lumOff val="25000"/>
                  </a:schemeClr>
                </a:solidFill>
                <a:effectLst/>
                <a:latin typeface="Menlo" panose="020B0609030804020204" pitchFamily="49" charset="0"/>
              </a:rPr>
              <a:t> (id),</a:t>
            </a:r>
          </a:p>
          <a:p>
            <a:r>
              <a:rPr lang="en-US" sz="1100" b="1">
                <a:solidFill>
                  <a:srgbClr val="941100"/>
                </a:solidFill>
                <a:effectLst/>
                <a:latin typeface="Menlo" panose="020B0609030804020204" pitchFamily="49" charset="0"/>
              </a:rPr>
              <a:t>CONSTRAINT</a:t>
            </a:r>
            <a:r>
              <a:rPr lang="en-US" sz="1100">
                <a:effectLst/>
                <a:latin typeface="Menlo" panose="020B0609030804020204" pitchFamily="49" charset="0"/>
              </a:rPr>
              <a:t> uk_pc25mowwpr9v02qedmhxcffet </a:t>
            </a:r>
            <a:r>
              <a:rPr lang="en-US" sz="1100" b="1">
                <a:solidFill>
                  <a:srgbClr val="941100"/>
                </a:solidFill>
                <a:effectLst/>
                <a:latin typeface="Menlo" panose="020B0609030804020204" pitchFamily="49" charset="0"/>
              </a:rPr>
              <a:t>UNIQUE</a:t>
            </a:r>
            <a:r>
              <a:rPr lang="en-US" sz="1100">
                <a:effectLst/>
                <a:latin typeface="Menlo" panose="020B0609030804020204" pitchFamily="49" charset="0"/>
              </a:rPr>
              <a:t> (email)</a:t>
            </a:r>
          </a:p>
          <a:p>
            <a:r>
              <a:rPr lang="en-US" sz="1100">
                <a:effectLst/>
                <a:latin typeface="Menlo" panose="020B0609030804020204" pitchFamily="49" charset="0"/>
              </a:rPr>
              <a:t>)</a:t>
            </a:r>
            <a:r>
              <a:rPr lang="en-US" sz="1100">
                <a:solidFill>
                  <a:srgbClr val="FF2600"/>
                </a:solidFill>
                <a:effectLst/>
                <a:latin typeface="Menlo" panose="020B0609030804020204" pitchFamily="49" charset="0"/>
              </a:rPr>
              <a:t>;</a:t>
            </a:r>
            <a:endParaRPr lang="en-US" sz="1100">
              <a:effectLst/>
              <a:latin typeface="Menlo" panose="020B0609030804020204" pitchFamily="49" charset="0"/>
            </a:endParaRPr>
          </a:p>
        </p:txBody>
      </p:sp>
      <p:sp>
        <p:nvSpPr>
          <p:cNvPr id="6" name="Rectangle 5">
            <a:extLst>
              <a:ext uri="{FF2B5EF4-FFF2-40B4-BE49-F238E27FC236}">
                <a16:creationId xmlns:a16="http://schemas.microsoft.com/office/drawing/2014/main" id="{13749009-84F2-CC4A-8273-E4AAFE8333AC}"/>
              </a:ext>
            </a:extLst>
          </p:cNvPr>
          <p:cNvSpPr/>
          <p:nvPr/>
        </p:nvSpPr>
        <p:spPr>
          <a:xfrm>
            <a:off x="188926" y="3770955"/>
            <a:ext cx="1851471" cy="4609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8" name="Straight Connector 7">
            <a:extLst>
              <a:ext uri="{FF2B5EF4-FFF2-40B4-BE49-F238E27FC236}">
                <a16:creationId xmlns:a16="http://schemas.microsoft.com/office/drawing/2014/main" id="{63059986-F5E6-8A48-82F2-DAC9A4F197EF}"/>
              </a:ext>
            </a:extLst>
          </p:cNvPr>
          <p:cNvCxnSpPr/>
          <p:nvPr/>
        </p:nvCxnSpPr>
        <p:spPr>
          <a:xfrm>
            <a:off x="4874281" y="3476231"/>
            <a:ext cx="39145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Up Arrow 6">
            <a:extLst>
              <a:ext uri="{FF2B5EF4-FFF2-40B4-BE49-F238E27FC236}">
                <a16:creationId xmlns:a16="http://schemas.microsoft.com/office/drawing/2014/main" id="{F59E19FB-08BA-C248-BFEB-469CDAAC250B}"/>
              </a:ext>
            </a:extLst>
          </p:cNvPr>
          <p:cNvSpPr/>
          <p:nvPr/>
        </p:nvSpPr>
        <p:spPr>
          <a:xfrm>
            <a:off x="6061685" y="3512265"/>
            <a:ext cx="254336" cy="3270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79D5AC46-5D34-A54E-9701-84CCE18C7CBC}"/>
              </a:ext>
            </a:extLst>
          </p:cNvPr>
          <p:cNvSpPr txBox="1"/>
          <p:nvPr/>
        </p:nvSpPr>
        <p:spPr>
          <a:xfrm>
            <a:off x="5020117" y="3815046"/>
            <a:ext cx="3291286" cy="307777"/>
          </a:xfrm>
          <a:prstGeom prst="rect">
            <a:avLst/>
          </a:prstGeom>
          <a:noFill/>
        </p:spPr>
        <p:txBody>
          <a:bodyPr wrap="none" rtlCol="0">
            <a:spAutoFit/>
          </a:bodyPr>
          <a:lstStyle/>
          <a:p>
            <a:r>
              <a:rPr lang="en-VN"/>
              <a:t>Unique constraint do @NaturalId tạo ra</a:t>
            </a:r>
          </a:p>
        </p:txBody>
      </p:sp>
    </p:spTree>
    <p:extLst>
      <p:ext uri="{BB962C8B-B14F-4D97-AF65-F5344CB8AC3E}">
        <p14:creationId xmlns:p14="http://schemas.microsoft.com/office/powerpoint/2010/main" val="2736258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14CC-525B-8746-9285-DC0D0C5FC194}"/>
              </a:ext>
            </a:extLst>
          </p:cNvPr>
          <p:cNvSpPr>
            <a:spLocks noGrp="1"/>
          </p:cNvSpPr>
          <p:nvPr>
            <p:ph type="title"/>
          </p:nvPr>
        </p:nvSpPr>
        <p:spPr/>
        <p:txBody>
          <a:bodyPr/>
          <a:lstStyle/>
          <a:p>
            <a:r>
              <a:rPr lang="en-VN"/>
              <a:t>Tìm kiếm sử dụng NaturalId</a:t>
            </a:r>
          </a:p>
        </p:txBody>
      </p:sp>
      <p:sp>
        <p:nvSpPr>
          <p:cNvPr id="4" name="Rectangle 3">
            <a:extLst>
              <a:ext uri="{FF2B5EF4-FFF2-40B4-BE49-F238E27FC236}">
                <a16:creationId xmlns:a16="http://schemas.microsoft.com/office/drawing/2014/main" id="{6983B32C-6044-6549-AD42-2FE259E24DBA}"/>
              </a:ext>
            </a:extLst>
          </p:cNvPr>
          <p:cNvSpPr/>
          <p:nvPr/>
        </p:nvSpPr>
        <p:spPr>
          <a:xfrm>
            <a:off x="649905" y="1181947"/>
            <a:ext cx="7813964" cy="2728952"/>
          </a:xfrm>
          <a:prstGeom prst="rect">
            <a:avLst/>
          </a:prstGeom>
          <a:solidFill>
            <a:schemeClr val="bg2"/>
          </a:solidFill>
        </p:spPr>
        <p:txBody>
          <a:bodyPr wrap="square">
            <a:spAutoFit/>
          </a:bodyPr>
          <a:lstStyle/>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 = </a:t>
            </a:r>
            <a:r>
              <a:rPr lang="en-US" sz="1600">
                <a:solidFill>
                  <a:srgbClr val="C586C0"/>
                </a:solidFill>
                <a:latin typeface="RobotoMono Nerd Font" pitchFamily="2" charset="0"/>
                <a:ea typeface="RobotoMono Nerd Font" pitchFamily="2" charset="0"/>
              </a:rPr>
              <a:t>new</a:t>
            </a:r>
            <a:r>
              <a:rPr lang="en-US" sz="1600">
                <a:solidFill>
                  <a:srgbClr val="D4D4D4"/>
                </a:solidFill>
                <a:latin typeface="RobotoMono Nerd Font" pitchFamily="2" charset="0"/>
                <a:ea typeface="RobotoMono Nerd Font" pitchFamily="2" charset="0"/>
              </a:rPr>
              <a:t> </a:t>
            </a:r>
            <a:r>
              <a:rPr lang="en-US" sz="1600">
                <a:solidFill>
                  <a:srgbClr val="DCDCAA"/>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setEmail</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persist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em</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unwrap</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p>
          <a:p>
            <a:pPr>
              <a:lnSpc>
                <a:spcPct val="120000"/>
              </a:lnSpc>
            </a:pP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 </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 = </a:t>
            </a:r>
            <a:r>
              <a:rPr lang="en-US" sz="1600">
                <a:solidFill>
                  <a:srgbClr val="9CDCFE"/>
                </a:solidFill>
                <a:latin typeface="RobotoMono Nerd Font" pitchFamily="2" charset="0"/>
                <a:ea typeface="RobotoMono Nerd Font" pitchFamily="2" charset="0"/>
              </a:rPr>
              <a:t>session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byNaturalId</a:t>
            </a:r>
            <a:r>
              <a:rPr lang="en-US" sz="1600">
                <a:solidFill>
                  <a:srgbClr val="D4D4D4"/>
                </a:solidFill>
                <a:latin typeface="RobotoMono Nerd Font" pitchFamily="2" charset="0"/>
                <a:ea typeface="RobotoMono Nerd Font" pitchFamily="2" charset="0"/>
              </a:rPr>
              <a:t>(</a:t>
            </a:r>
            <a:r>
              <a:rPr lang="en-US" sz="1600">
                <a:solidFill>
                  <a:srgbClr val="4EC9B0"/>
                </a:solidFill>
                <a:latin typeface="RobotoMono Nerd Font" pitchFamily="2" charset="0"/>
                <a:ea typeface="RobotoMono Nerd Font" pitchFamily="2" charset="0"/>
              </a:rPr>
              <a:t>Person</a:t>
            </a:r>
            <a:r>
              <a:rPr lang="en-US" sz="1600">
                <a:solidFill>
                  <a:srgbClr val="D4D4D4"/>
                </a:solidFill>
                <a:latin typeface="RobotoMono Nerd Font" pitchFamily="2" charset="0"/>
                <a:ea typeface="RobotoMono Nerd Font" pitchFamily="2" charset="0"/>
              </a:rPr>
              <a:t>.</a:t>
            </a:r>
            <a:r>
              <a:rPr lang="en-US" sz="1600">
                <a:solidFill>
                  <a:srgbClr val="C586C0"/>
                </a:solidFill>
                <a:latin typeface="RobotoMono Nerd Font" pitchFamily="2" charset="0"/>
                <a:ea typeface="RobotoMono Nerd Font" pitchFamily="2" charset="0"/>
              </a:rPr>
              <a:t>class</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using</a:t>
            </a:r>
            <a:r>
              <a:rPr lang="en-US" sz="1600">
                <a:solidFill>
                  <a:srgbClr val="D4D4D4"/>
                </a:solidFill>
                <a:latin typeface="RobotoMono Nerd Font" pitchFamily="2" charset="0"/>
                <a:ea typeface="RobotoMono Nerd Font" pitchFamily="2" charset="0"/>
              </a:rPr>
              <a:t>(</a:t>
            </a:r>
            <a:r>
              <a:rPr lang="en-US" sz="1600">
                <a:solidFill>
                  <a:srgbClr val="CE9178"/>
                </a:solidFill>
                <a:latin typeface="RobotoMono Nerd Font" pitchFamily="2" charset="0"/>
                <a:ea typeface="RobotoMono Nerd Font" pitchFamily="2" charset="0"/>
              </a:rPr>
              <a:t>"email"</a:t>
            </a:r>
            <a:r>
              <a:rPr lang="en-US" sz="1600">
                <a:solidFill>
                  <a:srgbClr val="D4D4D4"/>
                </a:solidFill>
                <a:latin typeface="RobotoMono Nerd Font" pitchFamily="2" charset="0"/>
                <a:ea typeface="RobotoMono Nerd Font" pitchFamily="2" charset="0"/>
              </a:rPr>
              <a:t>, </a:t>
            </a:r>
            <a:r>
              <a:rPr lang="en-US" sz="1600">
                <a:solidFill>
                  <a:srgbClr val="CE9178"/>
                </a:solidFill>
                <a:latin typeface="RobotoMono Nerd Font" pitchFamily="2" charset="0"/>
                <a:ea typeface="RobotoMono Nerd Font" pitchFamily="2" charset="0"/>
              </a:rPr>
              <a:t>"cuong@techmaster.vn"</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load</a:t>
            </a:r>
            <a:r>
              <a:rPr lang="en-US" sz="1600">
                <a:solidFill>
                  <a:srgbClr val="D4D4D4"/>
                </a:solidFill>
                <a:latin typeface="RobotoMono Nerd Font" pitchFamily="2" charset="0"/>
                <a:ea typeface="RobotoMono Nerd Font" pitchFamily="2" charset="0"/>
              </a:rPr>
              <a:t>();</a:t>
            </a:r>
          </a:p>
          <a:p>
            <a:pPr>
              <a:lnSpc>
                <a:spcPct val="120000"/>
              </a:lnSpc>
            </a:pPr>
            <a:br>
              <a:rPr lang="en-US" sz="1600">
                <a:solidFill>
                  <a:srgbClr val="D4D4D4"/>
                </a:solidFill>
                <a:latin typeface="RobotoMono Nerd Font" pitchFamily="2" charset="0"/>
                <a:ea typeface="RobotoMono Nerd Font" pitchFamily="2" charset="0"/>
              </a:rPr>
            </a:br>
            <a:r>
              <a:rPr lang="en-US" sz="1600">
                <a:solidFill>
                  <a:srgbClr val="DCDCAA"/>
                </a:solidFill>
                <a:latin typeface="RobotoMono Nerd Font" pitchFamily="2" charset="0"/>
                <a:ea typeface="RobotoMono Nerd Font" pitchFamily="2" charset="0"/>
              </a:rPr>
              <a:t>assertThat</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p1</a:t>
            </a:r>
            <a:r>
              <a:rPr lang="en-US" sz="1600">
                <a:solidFill>
                  <a:srgbClr val="D4D4D4"/>
                </a:solidFill>
                <a:latin typeface="RobotoMono Nerd Font" pitchFamily="2" charset="0"/>
                <a:ea typeface="RobotoMono Nerd Font" pitchFamily="2" charset="0"/>
              </a:rPr>
              <a:t>).</a:t>
            </a:r>
            <a:r>
              <a:rPr lang="en-US" sz="1600">
                <a:solidFill>
                  <a:srgbClr val="DCDCAA"/>
                </a:solidFill>
                <a:latin typeface="RobotoMono Nerd Font" pitchFamily="2" charset="0"/>
                <a:ea typeface="RobotoMono Nerd Font" pitchFamily="2" charset="0"/>
              </a:rPr>
              <a:t>isEqualTo</a:t>
            </a:r>
            <a:r>
              <a:rPr lang="en-US" sz="1600">
                <a:solidFill>
                  <a:srgbClr val="D4D4D4"/>
                </a:solidFill>
                <a:latin typeface="RobotoMono Nerd Font" pitchFamily="2" charset="0"/>
                <a:ea typeface="RobotoMono Nerd Font" pitchFamily="2" charset="0"/>
              </a:rPr>
              <a:t>(</a:t>
            </a:r>
            <a:r>
              <a:rPr lang="en-US" sz="1600">
                <a:solidFill>
                  <a:srgbClr val="9CDCFE"/>
                </a:solidFill>
                <a:latin typeface="RobotoMono Nerd Font" pitchFamily="2" charset="0"/>
                <a:ea typeface="RobotoMono Nerd Font" pitchFamily="2" charset="0"/>
              </a:rPr>
              <a:t>p2</a:t>
            </a:r>
            <a:r>
              <a:rPr lang="en-US" sz="16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3476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68E-9684-C647-B148-85906202CDF1}"/>
              </a:ext>
            </a:extLst>
          </p:cNvPr>
          <p:cNvSpPr>
            <a:spLocks noGrp="1"/>
          </p:cNvSpPr>
          <p:nvPr>
            <p:ph type="title"/>
          </p:nvPr>
        </p:nvSpPr>
        <p:spPr/>
        <p:txBody>
          <a:bodyPr/>
          <a:lstStyle/>
          <a:p>
            <a:r>
              <a:rPr lang="en-VN"/>
              <a:t>Định nghĩa trường trong Entity</a:t>
            </a:r>
          </a:p>
        </p:txBody>
      </p:sp>
    </p:spTree>
    <p:extLst>
      <p:ext uri="{BB962C8B-B14F-4D97-AF65-F5344CB8AC3E}">
        <p14:creationId xmlns:p14="http://schemas.microsoft.com/office/powerpoint/2010/main" val="4246250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8F15-8492-D241-BBDB-338010AEB5CC}"/>
              </a:ext>
            </a:extLst>
          </p:cNvPr>
          <p:cNvSpPr>
            <a:spLocks noGrp="1"/>
          </p:cNvSpPr>
          <p:nvPr>
            <p:ph type="title"/>
          </p:nvPr>
        </p:nvSpPr>
        <p:spPr/>
        <p:txBody>
          <a:bodyPr/>
          <a:lstStyle/>
          <a:p>
            <a:r>
              <a:rPr lang="en-VN"/>
              <a:t>Các annotation định nghĩa Entity</a:t>
            </a:r>
          </a:p>
        </p:txBody>
      </p:sp>
      <p:sp>
        <p:nvSpPr>
          <p:cNvPr id="3" name="Text Placeholder 2">
            <a:extLst>
              <a:ext uri="{FF2B5EF4-FFF2-40B4-BE49-F238E27FC236}">
                <a16:creationId xmlns:a16="http://schemas.microsoft.com/office/drawing/2014/main" id="{C3232D39-2598-D84A-AF6A-86ECFF3E263D}"/>
              </a:ext>
            </a:extLst>
          </p:cNvPr>
          <p:cNvSpPr>
            <a:spLocks noGrp="1"/>
          </p:cNvSpPr>
          <p:nvPr>
            <p:ph type="body" idx="1"/>
          </p:nvPr>
        </p:nvSpPr>
        <p:spPr/>
        <p:txBody>
          <a:bodyPr/>
          <a:lstStyle/>
          <a:p>
            <a:r>
              <a:rPr lang="en-VN"/>
              <a:t>@Column và các thuộc tính</a:t>
            </a:r>
          </a:p>
          <a:p>
            <a:r>
              <a:rPr lang="en-VN"/>
              <a:t>@Transient tạo computed property hoặc sẽ không xuống CSDL</a:t>
            </a:r>
          </a:p>
          <a:p>
            <a:r>
              <a:rPr lang="en-VN"/>
              <a:t>@Formula gán biểu thức SQL</a:t>
            </a:r>
          </a:p>
          <a:p>
            <a:r>
              <a:rPr lang="en-VN"/>
              <a:t>@Temporal kiểu date/calendar</a:t>
            </a:r>
          </a:p>
          <a:p>
            <a:r>
              <a:rPr lang="en-VN"/>
              <a:t>@Embeddable, @Embedded</a:t>
            </a:r>
          </a:p>
          <a:p>
            <a:r>
              <a:rPr lang="en-VN"/>
              <a:t>@Pattern</a:t>
            </a:r>
          </a:p>
          <a:p>
            <a:r>
              <a:rPr lang="en-VN"/>
              <a:t>@Validation</a:t>
            </a:r>
          </a:p>
        </p:txBody>
      </p:sp>
    </p:spTree>
    <p:extLst>
      <p:ext uri="{BB962C8B-B14F-4D97-AF65-F5344CB8AC3E}">
        <p14:creationId xmlns:p14="http://schemas.microsoft.com/office/powerpoint/2010/main" val="9422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96D2-5B50-0B42-A09D-0158414D694E}"/>
              </a:ext>
            </a:extLst>
          </p:cNvPr>
          <p:cNvSpPr>
            <a:spLocks noGrp="1"/>
          </p:cNvSpPr>
          <p:nvPr>
            <p:ph type="title"/>
          </p:nvPr>
        </p:nvSpPr>
        <p:spPr/>
        <p:txBody>
          <a:bodyPr/>
          <a:lstStyle/>
          <a:p>
            <a:r>
              <a:rPr lang="en-VN"/>
              <a:t>Hãy làm quen với bảng Person</a:t>
            </a:r>
          </a:p>
        </p:txBody>
      </p:sp>
      <p:sp>
        <p:nvSpPr>
          <p:cNvPr id="4" name="Rectangle 3">
            <a:extLst>
              <a:ext uri="{FF2B5EF4-FFF2-40B4-BE49-F238E27FC236}">
                <a16:creationId xmlns:a16="http://schemas.microsoft.com/office/drawing/2014/main" id="{D72E4916-B0EE-AC42-9BE4-1B1F0AF62374}"/>
              </a:ext>
            </a:extLst>
          </p:cNvPr>
          <p:cNvSpPr/>
          <p:nvPr/>
        </p:nvSpPr>
        <p:spPr>
          <a:xfrm>
            <a:off x="52900" y="756146"/>
            <a:ext cx="8962631" cy="1363963"/>
          </a:xfrm>
          <a:prstGeom prst="rect">
            <a:avLst/>
          </a:prstGeom>
          <a:solidFill>
            <a:schemeClr val="bg2"/>
          </a:solidFill>
        </p:spPr>
        <p:txBody>
          <a:bodyPr wrap="square">
            <a:spAutoFit/>
          </a:bodyPr>
          <a:lstStyle/>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'Riobard Folli'</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'Project Manager'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'Berlin'</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10022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'1970-02-19’</a:t>
            </a:r>
            <a:r>
              <a:rPr lang="en-US">
                <a:solidFill>
                  <a:srgbClr val="D4D4D4"/>
                </a:solidFill>
                <a:latin typeface="Menlo" panose="020B0609030804020204" pitchFamily="49" charset="0"/>
              </a:rPr>
              <a:t>);</a:t>
            </a:r>
          </a:p>
          <a:p>
            <a:pPr>
              <a:lnSpc>
                <a:spcPct val="120000"/>
              </a:lnSpc>
            </a:pPr>
            <a:endParaRPr lang="en-US">
              <a:solidFill>
                <a:srgbClr val="569CD6"/>
              </a:solidFill>
              <a:latin typeface="Menlo" panose="020B0609030804020204" pitchFamily="49" charset="0"/>
            </a:endParaRPr>
          </a:p>
          <a:p>
            <a:pPr>
              <a:lnSpc>
                <a:spcPct val="120000"/>
              </a:lnSpc>
            </a:pPr>
            <a:r>
              <a:rPr lang="en-US">
                <a:solidFill>
                  <a:srgbClr val="569CD6"/>
                </a:solidFill>
                <a:latin typeface="Menlo" panose="020B0609030804020204" pitchFamily="49" charset="0"/>
              </a:rPr>
              <a:t>insert</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into</a:t>
            </a:r>
            <a:r>
              <a:rPr lang="en-US">
                <a:solidFill>
                  <a:srgbClr val="D4D4D4"/>
                </a:solidFill>
                <a:latin typeface="Menlo" panose="020B0609030804020204" pitchFamily="49" charset="0"/>
              </a:rPr>
              <a:t> person (id, fullname, job, gender, city, salary, birthday) </a:t>
            </a:r>
            <a:r>
              <a:rPr lang="en-US">
                <a:solidFill>
                  <a:srgbClr val="569CD6"/>
                </a:solidFill>
                <a:latin typeface="Menlo" panose="020B0609030804020204" pitchFamily="49" charset="0"/>
              </a:rPr>
              <a:t>values</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2</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'Harlin McAuslan'</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'Personal Trainer'</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'Male'</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'Stockholm'</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7094</a:t>
            </a:r>
            <a:r>
              <a:rPr lang="en-US">
                <a:solidFill>
                  <a:srgbClr val="D4D4D4"/>
                </a:solidFill>
                <a:latin typeface="Menlo" panose="020B0609030804020204" pitchFamily="49" charset="0"/>
              </a:rPr>
              <a:t>, </a:t>
            </a:r>
            <a:r>
              <a:rPr lang="en-US">
                <a:solidFill>
                  <a:srgbClr val="CE9178"/>
                </a:solidFill>
                <a:latin typeface="Menlo" panose="020B0609030804020204" pitchFamily="49" charset="0"/>
              </a:rPr>
              <a:t>'1963-02-09’</a:t>
            </a:r>
            <a:r>
              <a:rPr lang="en-US">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3BDD9148-45EB-8C40-9A63-D4073FDD2ADA}"/>
              </a:ext>
            </a:extLst>
          </p:cNvPr>
          <p:cNvPicPr>
            <a:picLocks noChangeAspect="1"/>
          </p:cNvPicPr>
          <p:nvPr/>
        </p:nvPicPr>
        <p:blipFill rotWithShape="1">
          <a:blip r:embed="rId2"/>
          <a:srcRect t="27034"/>
          <a:stretch/>
        </p:blipFill>
        <p:spPr>
          <a:xfrm>
            <a:off x="211598" y="2212640"/>
            <a:ext cx="4051234" cy="2825061"/>
          </a:xfrm>
          <a:prstGeom prst="rect">
            <a:avLst/>
          </a:prstGeom>
        </p:spPr>
      </p:pic>
      <p:pic>
        <p:nvPicPr>
          <p:cNvPr id="6" name="Picture 5">
            <a:extLst>
              <a:ext uri="{FF2B5EF4-FFF2-40B4-BE49-F238E27FC236}">
                <a16:creationId xmlns:a16="http://schemas.microsoft.com/office/drawing/2014/main" id="{918EB1D6-6025-1944-824F-469BF2C1362D}"/>
              </a:ext>
            </a:extLst>
          </p:cNvPr>
          <p:cNvPicPr>
            <a:picLocks noChangeAspect="1"/>
          </p:cNvPicPr>
          <p:nvPr/>
        </p:nvPicPr>
        <p:blipFill>
          <a:blip r:embed="rId3"/>
          <a:stretch>
            <a:fillRect/>
          </a:stretch>
        </p:blipFill>
        <p:spPr>
          <a:xfrm>
            <a:off x="5078320" y="2182884"/>
            <a:ext cx="3438447" cy="2890416"/>
          </a:xfrm>
          <a:prstGeom prst="rect">
            <a:avLst/>
          </a:prstGeom>
        </p:spPr>
      </p:pic>
    </p:spTree>
    <p:extLst>
      <p:ext uri="{BB962C8B-B14F-4D97-AF65-F5344CB8AC3E}">
        <p14:creationId xmlns:p14="http://schemas.microsoft.com/office/powerpoint/2010/main" val="353937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ADD58-7838-3E40-9A4B-8013EAE01282}"/>
              </a:ext>
            </a:extLst>
          </p:cNvPr>
          <p:cNvSpPr/>
          <p:nvPr/>
        </p:nvSpPr>
        <p:spPr>
          <a:xfrm>
            <a:off x="164835" y="315228"/>
            <a:ext cx="8909733" cy="4524315"/>
          </a:xfrm>
          <a:prstGeom prst="rect">
            <a:avLst/>
          </a:prstGeom>
          <a:solidFill>
            <a:schemeClr val="bg2"/>
          </a:solidFill>
        </p:spPr>
        <p:txBody>
          <a:bodyPr wrap="square">
            <a:spAutoFit/>
          </a:bodyPr>
          <a:lstStyle/>
          <a:p>
            <a:r>
              <a:rPr lang="en-US" sz="1200">
                <a:solidFill>
                  <a:srgbClr val="D4D4D4"/>
                </a:solidFill>
                <a:latin typeface="RobotoMono Nerd Font" pitchFamily="2" charset="0"/>
                <a:ea typeface="RobotoMono Nerd Font" pitchFamily="2" charset="0"/>
              </a:rPr>
              <a:t>@</a:t>
            </a:r>
            <a:r>
              <a:rPr lang="en-US" sz="1200">
                <a:solidFill>
                  <a:srgbClr val="4EC9B0"/>
                </a:solidFill>
                <a:latin typeface="RobotoMono Nerd Font" pitchFamily="2" charset="0"/>
                <a:ea typeface="RobotoMono Nerd Font" pitchFamily="2" charset="0"/>
              </a:rPr>
              <a:t>Entity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Table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name</a:t>
            </a:r>
            <a:r>
              <a:rPr lang="en-US" sz="1200">
                <a:solidFill>
                  <a:srgbClr val="D4D4D4"/>
                </a:solidFill>
                <a:latin typeface="RobotoMono Nerd Font" pitchFamily="2" charset="0"/>
                <a:ea typeface="RobotoMono Nerd Font" pitchFamily="2" charset="0"/>
              </a:rPr>
              <a:t> = </a:t>
            </a:r>
            <a:r>
              <a:rPr lang="en-US" sz="1200">
                <a:solidFill>
                  <a:srgbClr val="CE9178"/>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Data</a:t>
            </a:r>
            <a:endParaRPr lang="en-US" sz="1200">
              <a:solidFill>
                <a:srgbClr val="D4D4D4"/>
              </a:solidFill>
              <a:latin typeface="RobotoMono Nerd Font" pitchFamily="2" charset="0"/>
              <a:ea typeface="RobotoMono Nerd Font" pitchFamily="2" charset="0"/>
            </a:endParaRPr>
          </a:p>
          <a:p>
            <a:r>
              <a:rPr lang="en-US" sz="1200">
                <a:solidFill>
                  <a:srgbClr val="569CD6"/>
                </a:solidFill>
                <a:latin typeface="RobotoMono Nerd Font" pitchFamily="2" charset="0"/>
                <a:ea typeface="RobotoMono Nerd Font" pitchFamily="2" charset="0"/>
              </a:rPr>
              <a:t>public</a:t>
            </a:r>
            <a:r>
              <a:rPr lang="en-US" sz="1200">
                <a:solidFill>
                  <a:srgbClr val="D4D4D4"/>
                </a:solidFill>
                <a:latin typeface="RobotoMono Nerd Font" pitchFamily="2" charset="0"/>
                <a:ea typeface="RobotoMono Nerd Font" pitchFamily="2" charset="0"/>
              </a:rPr>
              <a:t> </a:t>
            </a:r>
            <a:r>
              <a:rPr lang="en-US" sz="1200">
                <a:solidFill>
                  <a:srgbClr val="569CD6"/>
                </a:solidFill>
                <a:latin typeface="RobotoMono Nerd Font" pitchFamily="2" charset="0"/>
                <a:ea typeface="RobotoMono Nerd Font" pitchFamily="2" charset="0"/>
              </a:rPr>
              <a:t>class</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Person</a:t>
            </a:r>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Long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id</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//primary key</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fullname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job</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gender</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String</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city</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salary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Temporal</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TemporalType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kiểu Date. </a:t>
            </a:r>
            <a:r>
              <a:rPr lang="en-US" sz="1200">
                <a:solidFill>
                  <a:srgbClr val="D4D4D4"/>
                </a:solidFill>
                <a:latin typeface="RobotoMono Nerd Font" pitchFamily="2" charset="0"/>
                <a:ea typeface="RobotoMono Nerd Font" pitchFamily="2" charset="0"/>
              </a:rPr>
              <a:t> </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Column</a:t>
            </a:r>
            <a:r>
              <a:rPr lang="en-US" sz="1200">
                <a:solidFill>
                  <a:srgbClr val="D4D4D4"/>
                </a:solidFill>
                <a:latin typeface="RobotoMono Nerd Font" pitchFamily="2" charset="0"/>
                <a:ea typeface="RobotoMono Nerd Font" pitchFamily="2" charset="0"/>
              </a:rPr>
              <a:t>(name=</a:t>
            </a:r>
            <a:r>
              <a:rPr lang="en-US" sz="1200">
                <a:solidFill>
                  <a:srgbClr val="CE9178"/>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Formula</a:t>
            </a:r>
            <a:r>
              <a:rPr lang="en-US" sz="1200">
                <a:solidFill>
                  <a:srgbClr val="D4D4D4"/>
                </a:solidFill>
                <a:latin typeface="RobotoMono Nerd Font" pitchFamily="2" charset="0"/>
                <a:ea typeface="RobotoMono Nerd Font" pitchFamily="2" charset="0"/>
              </a:rPr>
              <a:t>(value = </a:t>
            </a:r>
            <a:r>
              <a:rPr lang="en-US" sz="1200">
                <a:solidFill>
                  <a:srgbClr val="CE9178"/>
                </a:solidFill>
                <a:latin typeface="RobotoMono Nerd Font" pitchFamily="2" charset="0"/>
                <a:ea typeface="RobotoMono Nerd Font" pitchFamily="2" charset="0"/>
              </a:rPr>
              <a:t>"case when gender='Male' then true else false end"</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Boolean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sex</a:t>
            </a:r>
            <a:r>
              <a:rPr lang="en-US" sz="1200">
                <a:solidFill>
                  <a:srgbClr val="D4D4D4"/>
                </a:solidFill>
                <a:latin typeface="RobotoMono Nerd Font" pitchFamily="2" charset="0"/>
                <a:ea typeface="RobotoMono Nerd Font" pitchFamily="2" charset="0"/>
              </a:rPr>
              <a:t>; </a:t>
            </a:r>
            <a:r>
              <a:rPr lang="en-US" sz="1200">
                <a:solidFill>
                  <a:srgbClr val="92D050"/>
                </a:solidFill>
                <a:latin typeface="RobotoMono Nerd Font" pitchFamily="2" charset="0"/>
                <a:ea typeface="RobotoMono Nerd Font" pitchFamily="2" charset="0"/>
              </a:rPr>
              <a:t>//Trường dạng SQL formula sinh động khi truy vấn, không lưu xuống bảng. </a:t>
            </a:r>
          </a:p>
          <a:p>
            <a:br>
              <a:rPr lang="en-US" sz="1200">
                <a:solidFill>
                  <a:srgbClr val="D4D4D4"/>
                </a:solidFill>
                <a:latin typeface="RobotoMono Nerd Font" pitchFamily="2" charset="0"/>
                <a:ea typeface="RobotoMono Nerd Font" pitchFamily="2" charset="0"/>
              </a:rPr>
            </a:b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Transient </a:t>
            </a:r>
            <a:r>
              <a:rPr lang="en-US" sz="1200">
                <a:solidFill>
                  <a:srgbClr val="92D050"/>
                </a:solidFill>
                <a:latin typeface="RobotoMono Nerd Font" pitchFamily="2" charset="0"/>
                <a:ea typeface="RobotoMono Nerd Font" pitchFamily="2" charset="0"/>
              </a:rPr>
              <a:t>//Trường tạm thời sinh động lúc gọi Getter</a:t>
            </a:r>
          </a:p>
          <a:p>
            <a:r>
              <a:rPr lang="en-US" sz="1200">
                <a:solidFill>
                  <a:srgbClr val="569CD6"/>
                </a:solidFill>
                <a:latin typeface="RobotoMono Nerd Font" pitchFamily="2" charset="0"/>
                <a:ea typeface="RobotoMono Nerd Font" pitchFamily="2" charset="0"/>
              </a:rPr>
              <a:t>  private</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age</a:t>
            </a:r>
            <a:r>
              <a:rPr lang="en-US" sz="1200">
                <a:solidFill>
                  <a:srgbClr val="D4D4D4"/>
                </a:solidFill>
                <a:latin typeface="RobotoMono Nerd Font" pitchFamily="2" charset="0"/>
                <a:ea typeface="RobotoMono Nerd Font" pitchFamily="2" charset="0"/>
              </a:rPr>
              <a:t>;</a:t>
            </a:r>
          </a:p>
          <a:p>
            <a:r>
              <a:rPr lang="en-US" sz="1200">
                <a:solidFill>
                  <a:srgbClr val="569CD6"/>
                </a:solidFill>
                <a:latin typeface="RobotoMono Nerd Font" pitchFamily="2" charset="0"/>
                <a:ea typeface="RobotoMono Nerd Font" pitchFamily="2" charset="0"/>
              </a:rPr>
              <a:t>  public</a:t>
            </a:r>
            <a:r>
              <a:rPr lang="en-US" sz="1200">
                <a:solidFill>
                  <a:srgbClr val="D4D4D4"/>
                </a:solidFill>
                <a:latin typeface="RobotoMono Nerd Font" pitchFamily="2" charset="0"/>
                <a:ea typeface="RobotoMono Nerd Font" pitchFamily="2" charset="0"/>
              </a:rPr>
              <a:t> </a:t>
            </a:r>
            <a:r>
              <a:rPr lang="en-US" sz="1200">
                <a:solidFill>
                  <a:srgbClr val="4EC9B0"/>
                </a:solidFill>
                <a:latin typeface="RobotoMono Nerd Font" pitchFamily="2" charset="0"/>
                <a:ea typeface="RobotoMono Nerd Font" pitchFamily="2" charset="0"/>
              </a:rPr>
              <a:t>int</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getAge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 = </a:t>
            </a:r>
            <a:r>
              <a:rPr lang="en-US" sz="1200">
                <a:solidFill>
                  <a:srgbClr val="C586C0"/>
                </a:solidFill>
                <a:latin typeface="RobotoMono Nerd Font" pitchFamily="2" charset="0"/>
                <a:ea typeface="RobotoMono Nerd Font" pitchFamily="2" charset="0"/>
              </a:rPr>
              <a:t>new</a:t>
            </a:r>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Date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birthday</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getTime</a:t>
            </a:r>
            <a:r>
              <a:rPr lang="en-US" sz="1200">
                <a:solidFill>
                  <a:srgbClr val="D4D4D4"/>
                </a:solidFill>
                <a:latin typeface="RobotoMono Nerd Font" pitchFamily="2" charset="0"/>
                <a:ea typeface="RobotoMono Nerd Font" pitchFamily="2" charset="0"/>
              </a:rPr>
              <a:t>());</a:t>
            </a:r>
          </a:p>
          <a:p>
            <a:r>
              <a:rPr lang="en-US" sz="1200">
                <a:solidFill>
                  <a:srgbClr val="4EC9B0"/>
                </a:solidFill>
                <a:latin typeface="RobotoMono Nerd Font" pitchFamily="2" charset="0"/>
                <a:ea typeface="RobotoMono Nerd Font" pitchFamily="2" charset="0"/>
              </a:rPr>
              <a:t>    LocalDate</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birthDayInLocalDate</a:t>
            </a:r>
            <a:r>
              <a:rPr lang="en-US" sz="1200">
                <a:solidFill>
                  <a:srgbClr val="D4D4D4"/>
                </a:solidFill>
                <a:latin typeface="RobotoMono Nerd Font" pitchFamily="2" charset="0"/>
                <a:ea typeface="RobotoMono Nerd Font" pitchFamily="2" charset="0"/>
              </a:rPr>
              <a:t> = </a:t>
            </a:r>
            <a:r>
              <a:rPr lang="en-US" sz="1200">
                <a:solidFill>
                  <a:srgbClr val="9CDCFE"/>
                </a:solidFill>
                <a:latin typeface="RobotoMono Nerd Font" pitchFamily="2" charset="0"/>
                <a:ea typeface="RobotoMono Nerd Font" pitchFamily="2" charset="0"/>
              </a:rPr>
              <a:t>safeDate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toInstant</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atZone</a:t>
            </a:r>
            <a:r>
              <a:rPr lang="en-US" sz="1200">
                <a:solidFill>
                  <a:srgbClr val="D4D4D4"/>
                </a:solidFill>
                <a:latin typeface="RobotoMono Nerd Font" pitchFamily="2" charset="0"/>
                <a:ea typeface="RobotoMono Nerd Font" pitchFamily="2" charset="0"/>
              </a:rPr>
              <a:t>(</a:t>
            </a:r>
            <a:r>
              <a:rPr lang="en-US" sz="1200">
                <a:solidFill>
                  <a:srgbClr val="9CDCFE"/>
                </a:solidFill>
                <a:latin typeface="RobotoMono Nerd Font" pitchFamily="2" charset="0"/>
                <a:ea typeface="RobotoMono Nerd Font" pitchFamily="2" charset="0"/>
              </a:rPr>
              <a:t>ZoneId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systemDefault</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r>
              <a:rPr lang="en-US" sz="1200">
                <a:solidFill>
                  <a:srgbClr val="DCDCAA"/>
                </a:solidFill>
                <a:latin typeface="RobotoMono Nerd Font" pitchFamily="2" charset="0"/>
                <a:ea typeface="RobotoMono Nerd Font" pitchFamily="2" charset="0"/>
              </a:rPr>
              <a:t>toLocalDate</a:t>
            </a:r>
            <a:r>
              <a:rPr lang="en-US" sz="1200">
                <a:solidFill>
                  <a:srgbClr val="D4D4D4"/>
                </a:solidFill>
                <a:latin typeface="RobotoMono Nerd Font" pitchFamily="2" charset="0"/>
                <a:ea typeface="RobotoMono Nerd Font" pitchFamily="2" charset="0"/>
              </a:rPr>
              <a:t>();</a:t>
            </a:r>
          </a:p>
          <a:p>
            <a:r>
              <a:rPr lang="en-US" sz="1200">
                <a:solidFill>
                  <a:srgbClr val="C586C0"/>
                </a:solidFill>
                <a:latin typeface="RobotoMono Nerd Font" pitchFamily="2" charset="0"/>
                <a:ea typeface="RobotoMono Nerd Font" pitchFamily="2" charset="0"/>
              </a:rPr>
              <a:t>    return</a:t>
            </a:r>
            <a:r>
              <a:rPr lang="en-US" sz="1200">
                <a:solidFill>
                  <a:srgbClr val="D4D4D4"/>
                </a:solidFill>
                <a:latin typeface="RobotoMono Nerd Font" pitchFamily="2" charset="0"/>
                <a:ea typeface="RobotoMono Nerd Font" pitchFamily="2" charset="0"/>
              </a:rPr>
              <a:t> </a:t>
            </a:r>
            <a:r>
              <a:rPr lang="en-US" sz="1200">
                <a:solidFill>
                  <a:srgbClr val="9CDCFE"/>
                </a:solidFill>
                <a:latin typeface="RobotoMono Nerd Font" pitchFamily="2" charset="0"/>
                <a:ea typeface="RobotoMono Nerd Font" pitchFamily="2" charset="0"/>
              </a:rPr>
              <a:t>Period</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between</a:t>
            </a:r>
            <a:r>
              <a:rPr lang="en-US" sz="1200">
                <a:solidFill>
                  <a:srgbClr val="D4D4D4"/>
                </a:solidFill>
                <a:latin typeface="RobotoMono Nerd Font" pitchFamily="2" charset="0"/>
                <a:ea typeface="RobotoMono Nerd Font" pitchFamily="2" charset="0"/>
              </a:rPr>
              <a:t>(birthDayInLocalDate, </a:t>
            </a:r>
            <a:r>
              <a:rPr lang="en-US" sz="1200">
                <a:solidFill>
                  <a:srgbClr val="9CDCFE"/>
                </a:solidFill>
                <a:latin typeface="RobotoMono Nerd Font" pitchFamily="2" charset="0"/>
                <a:ea typeface="RobotoMono Nerd Font" pitchFamily="2" charset="0"/>
              </a:rPr>
              <a:t>LocalDate</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now</a:t>
            </a:r>
            <a:r>
              <a:rPr lang="en-US" sz="1200">
                <a:solidFill>
                  <a:srgbClr val="D4D4D4"/>
                </a:solidFill>
                <a:latin typeface="RobotoMono Nerd Font" pitchFamily="2" charset="0"/>
                <a:ea typeface="RobotoMono Nerd Font" pitchFamily="2" charset="0"/>
              </a:rPr>
              <a:t>()).</a:t>
            </a:r>
            <a:r>
              <a:rPr lang="en-US" sz="1200">
                <a:solidFill>
                  <a:srgbClr val="DCDCAA"/>
                </a:solidFill>
                <a:latin typeface="RobotoMono Nerd Font" pitchFamily="2" charset="0"/>
                <a:ea typeface="RobotoMono Nerd Font" pitchFamily="2" charset="0"/>
              </a:rPr>
              <a:t>getYears</a:t>
            </a:r>
            <a:r>
              <a:rPr lang="en-US" sz="1200">
                <a:solidFill>
                  <a:srgbClr val="D4D4D4"/>
                </a:solidFill>
                <a:latin typeface="RobotoMono Nerd Font" pitchFamily="2" charset="0"/>
                <a:ea typeface="RobotoMono Nerd Font" pitchFamily="2" charset="0"/>
              </a:rPr>
              <a:t>();</a:t>
            </a:r>
          </a:p>
          <a:p>
            <a:r>
              <a:rPr lang="en-US" sz="1200">
                <a:solidFill>
                  <a:srgbClr val="D4D4D4"/>
                </a:solidFill>
                <a:latin typeface="RobotoMono Nerd Font" pitchFamily="2" charset="0"/>
                <a:ea typeface="RobotoMono Nerd Font" pitchFamily="2" charset="0"/>
              </a:rPr>
              <a:t>  }</a:t>
            </a:r>
          </a:p>
          <a:p>
            <a:r>
              <a:rPr lang="en-US" sz="1200">
                <a:solidFill>
                  <a:srgbClr val="D4D4D4"/>
                </a:solidFill>
                <a:latin typeface="RobotoMono Nerd Font" pitchFamily="2" charset="0"/>
                <a:ea typeface="RobotoMono Nerd Font" pitchFamily="2" charset="0"/>
              </a:rPr>
              <a:t>}</a:t>
            </a:r>
          </a:p>
        </p:txBody>
      </p:sp>
    </p:spTree>
    <p:extLst>
      <p:ext uri="{BB962C8B-B14F-4D97-AF65-F5344CB8AC3E}">
        <p14:creationId xmlns:p14="http://schemas.microsoft.com/office/powerpoint/2010/main" val="94699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DFCA5F-DF59-194B-BAAC-1024F7DDBFD9}"/>
              </a:ext>
            </a:extLst>
          </p:cNvPr>
          <p:cNvSpPr/>
          <p:nvPr/>
        </p:nvSpPr>
        <p:spPr>
          <a:xfrm>
            <a:off x="265245" y="3333202"/>
            <a:ext cx="8250540" cy="545277"/>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"fullname"</a:t>
            </a:r>
            <a:r>
              <a:rPr lang="en-US">
                <a:solidFill>
                  <a:srgbClr val="D4D4D4"/>
                </a:solidFill>
                <a:latin typeface="Menlo" panose="020B0609030804020204" pitchFamily="49" charset="0"/>
              </a:rPr>
              <a:t>, nullable=</a:t>
            </a:r>
            <a:r>
              <a:rPr lang="en-US">
                <a:solidFill>
                  <a:srgbClr val="569CD6"/>
                </a:solidFill>
                <a:latin typeface="Menlo" panose="020B0609030804020204" pitchFamily="49" charset="0"/>
              </a:rPr>
              <a:t>false</a:t>
            </a:r>
            <a:r>
              <a:rPr lang="en-US">
                <a:solidFill>
                  <a:srgbClr val="D4D4D4"/>
                </a:solidFill>
                <a:latin typeface="Menlo" panose="020B0609030804020204" pitchFamily="49" charset="0"/>
              </a:rPr>
              <a:t>, length=</a:t>
            </a:r>
            <a:r>
              <a:rPr lang="en-US">
                <a:solidFill>
                  <a:srgbClr val="B5CEA8"/>
                </a:solidFill>
                <a:latin typeface="Menlo" panose="020B0609030804020204" pitchFamily="49" charset="0"/>
              </a:rPr>
              <a:t>50</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a:t>
            </a:r>
            <a:r>
              <a:rPr lang="en-US">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FABC9256-2F49-5E4F-8EEB-D9CEB9E46289}"/>
              </a:ext>
            </a:extLst>
          </p:cNvPr>
          <p:cNvSpPr/>
          <p:nvPr/>
        </p:nvSpPr>
        <p:spPr>
          <a:xfrm>
            <a:off x="914399" y="4267602"/>
            <a:ext cx="3299301" cy="307777"/>
          </a:xfrm>
          <a:prstGeom prst="rect">
            <a:avLst/>
          </a:prstGeom>
        </p:spPr>
        <p:txBody>
          <a:bodyPr wrap="none">
            <a:spAutoFit/>
          </a:bodyPr>
          <a:lstStyle/>
          <a:p>
            <a:r>
              <a:rPr lang="en-US">
                <a:effectLst/>
                <a:latin typeface="Menlo" panose="020B0609030804020204" pitchFamily="49" charset="0"/>
              </a:rPr>
              <a:t>fullname </a:t>
            </a:r>
            <a:r>
              <a:rPr lang="en-US" b="1">
                <a:solidFill>
                  <a:srgbClr val="011993"/>
                </a:solidFill>
                <a:effectLst/>
                <a:latin typeface="Menlo" panose="020B0609030804020204" pitchFamily="49" charset="0"/>
              </a:rPr>
              <a:t>varchar</a:t>
            </a:r>
            <a:r>
              <a:rPr lang="en-US">
                <a:effectLst/>
                <a:latin typeface="Menlo" panose="020B0609030804020204" pitchFamily="49" charset="0"/>
              </a:rPr>
              <a:t>(</a:t>
            </a:r>
            <a:r>
              <a:rPr lang="en-US">
                <a:solidFill>
                  <a:srgbClr val="0433FF"/>
                </a:solidFill>
                <a:effectLst/>
                <a:latin typeface="Menlo" panose="020B0609030804020204" pitchFamily="49" charset="0"/>
              </a:rPr>
              <a:t>50</a:t>
            </a:r>
            <a:r>
              <a:rPr lang="en-US">
                <a:effectLst/>
                <a:latin typeface="Menlo" panose="020B0609030804020204" pitchFamily="49" charset="0"/>
              </a:rPr>
              <a:t>) </a:t>
            </a:r>
            <a:r>
              <a:rPr lang="en-US" b="1">
                <a:solidFill>
                  <a:srgbClr val="941100"/>
                </a:solidFill>
                <a:effectLst/>
                <a:latin typeface="Menlo" panose="020B0609030804020204" pitchFamily="49" charset="0"/>
              </a:rPr>
              <a:t>NOT</a:t>
            </a:r>
            <a:r>
              <a:rPr lang="en-US">
                <a:effectLst/>
                <a:latin typeface="Menlo" panose="020B0609030804020204" pitchFamily="49" charset="0"/>
              </a:rPr>
              <a:t> </a:t>
            </a:r>
            <a:r>
              <a:rPr lang="en-US" b="1">
                <a:solidFill>
                  <a:srgbClr val="941100"/>
                </a:solidFill>
                <a:effectLst/>
                <a:latin typeface="Menlo" panose="020B0609030804020204" pitchFamily="49" charset="0"/>
              </a:rPr>
              <a:t>NULL</a:t>
            </a:r>
            <a:endParaRPr lang="en-US">
              <a:effectLst/>
              <a:latin typeface="Menlo" panose="020B0609030804020204" pitchFamily="49" charset="0"/>
            </a:endParaRPr>
          </a:p>
        </p:txBody>
      </p:sp>
      <p:sp>
        <p:nvSpPr>
          <p:cNvPr id="4" name="TextBox 3">
            <a:extLst>
              <a:ext uri="{FF2B5EF4-FFF2-40B4-BE49-F238E27FC236}">
                <a16:creationId xmlns:a16="http://schemas.microsoft.com/office/drawing/2014/main" id="{149E2C5C-AE7F-244D-8FEE-8C93CDAC5EC1}"/>
              </a:ext>
            </a:extLst>
          </p:cNvPr>
          <p:cNvSpPr txBox="1"/>
          <p:nvPr/>
        </p:nvSpPr>
        <p:spPr>
          <a:xfrm>
            <a:off x="160543" y="3022406"/>
            <a:ext cx="633507" cy="307777"/>
          </a:xfrm>
          <a:prstGeom prst="rect">
            <a:avLst/>
          </a:prstGeom>
          <a:noFill/>
        </p:spPr>
        <p:txBody>
          <a:bodyPr wrap="none" rtlCol="0">
            <a:spAutoFit/>
          </a:bodyPr>
          <a:lstStyle/>
          <a:p>
            <a:r>
              <a:rPr lang="en-VN"/>
              <a:t>Entity</a:t>
            </a:r>
          </a:p>
        </p:txBody>
      </p:sp>
      <p:sp>
        <p:nvSpPr>
          <p:cNvPr id="5" name="Title 4">
            <a:extLst>
              <a:ext uri="{FF2B5EF4-FFF2-40B4-BE49-F238E27FC236}">
                <a16:creationId xmlns:a16="http://schemas.microsoft.com/office/drawing/2014/main" id="{F2F7718F-63D5-8D44-B798-C2404E42FC05}"/>
              </a:ext>
            </a:extLst>
          </p:cNvPr>
          <p:cNvSpPr>
            <a:spLocks noGrp="1"/>
          </p:cNvSpPr>
          <p:nvPr>
            <p:ph type="title"/>
          </p:nvPr>
        </p:nvSpPr>
        <p:spPr>
          <a:xfrm>
            <a:off x="125642" y="141551"/>
            <a:ext cx="8927615" cy="535200"/>
          </a:xfrm>
        </p:spPr>
        <p:txBody>
          <a:bodyPr/>
          <a:lstStyle/>
          <a:p>
            <a:r>
              <a:rPr lang="en-VN" sz="1800"/>
              <a:t>@Column bổ xung thuộc tính khi ánh xạ trường vào cột trong bảng </a:t>
            </a:r>
          </a:p>
        </p:txBody>
      </p:sp>
      <p:sp>
        <p:nvSpPr>
          <p:cNvPr id="7" name="Text Placeholder 6">
            <a:extLst>
              <a:ext uri="{FF2B5EF4-FFF2-40B4-BE49-F238E27FC236}">
                <a16:creationId xmlns:a16="http://schemas.microsoft.com/office/drawing/2014/main" id="{9B0E0667-1FA0-A042-B7BD-418E9128A6F2}"/>
              </a:ext>
            </a:extLst>
          </p:cNvPr>
          <p:cNvSpPr>
            <a:spLocks noGrp="1"/>
          </p:cNvSpPr>
          <p:nvPr>
            <p:ph type="body" idx="1"/>
          </p:nvPr>
        </p:nvSpPr>
        <p:spPr>
          <a:xfrm>
            <a:off x="48861" y="830639"/>
            <a:ext cx="9011378" cy="2198748"/>
          </a:xfrm>
        </p:spPr>
        <p:txBody>
          <a:bodyPr/>
          <a:lstStyle/>
          <a:p>
            <a:pPr>
              <a:spcBef>
                <a:spcPts val="200"/>
              </a:spcBef>
              <a:spcAft>
                <a:spcPts val="200"/>
              </a:spcAft>
            </a:pPr>
            <a:r>
              <a:rPr lang="en-US" sz="1600">
                <a:solidFill>
                  <a:srgbClr val="7030A0"/>
                </a:solidFill>
              </a:rPr>
              <a:t>n</a:t>
            </a:r>
            <a:r>
              <a:rPr lang="en-VN" sz="1600">
                <a:solidFill>
                  <a:srgbClr val="7030A0"/>
                </a:solidFill>
              </a:rPr>
              <a:t>ame</a:t>
            </a:r>
            <a:r>
              <a:rPr lang="en-VN" sz="1600"/>
              <a:t>: đặt lại tên bảng, khác với tên entity</a:t>
            </a:r>
          </a:p>
          <a:p>
            <a:pPr>
              <a:spcBef>
                <a:spcPts val="200"/>
              </a:spcBef>
              <a:spcAft>
                <a:spcPts val="200"/>
              </a:spcAft>
            </a:pPr>
            <a:r>
              <a:rPr lang="en-VN" sz="1600">
                <a:solidFill>
                  <a:srgbClr val="7030A0"/>
                </a:solidFill>
              </a:rPr>
              <a:t>unique</a:t>
            </a:r>
            <a:r>
              <a:rPr lang="en-VN" sz="1600"/>
              <a:t>: tạo unique constraint</a:t>
            </a:r>
          </a:p>
          <a:p>
            <a:pPr>
              <a:spcBef>
                <a:spcPts val="200"/>
              </a:spcBef>
              <a:spcAft>
                <a:spcPts val="200"/>
              </a:spcAft>
            </a:pPr>
            <a:r>
              <a:rPr lang="en-VN" sz="1600">
                <a:solidFill>
                  <a:srgbClr val="7030A0"/>
                </a:solidFill>
              </a:rPr>
              <a:t>nullable</a:t>
            </a:r>
            <a:r>
              <a:rPr lang="en-VN" sz="1600"/>
              <a:t>: cho phép null hay không null</a:t>
            </a:r>
          </a:p>
          <a:p>
            <a:pPr>
              <a:spcBef>
                <a:spcPts val="200"/>
              </a:spcBef>
              <a:spcAft>
                <a:spcPts val="200"/>
              </a:spcAft>
            </a:pPr>
            <a:r>
              <a:rPr lang="en-VN" sz="1600"/>
              <a:t>insertable / </a:t>
            </a:r>
            <a:r>
              <a:rPr lang="en-VN" sz="1600">
                <a:solidFill>
                  <a:srgbClr val="7030A0"/>
                </a:solidFill>
              </a:rPr>
              <a:t>updatable</a:t>
            </a:r>
            <a:r>
              <a:rPr lang="en-VN" sz="1600"/>
              <a:t> chống cập nhật trong audit_log, price_history</a:t>
            </a:r>
          </a:p>
          <a:p>
            <a:pPr>
              <a:spcBef>
                <a:spcPts val="200"/>
              </a:spcBef>
              <a:spcAft>
                <a:spcPts val="200"/>
              </a:spcAft>
            </a:pPr>
            <a:r>
              <a:rPr lang="en-VN" sz="1600">
                <a:solidFill>
                  <a:srgbClr val="7030A0"/>
                </a:solidFill>
              </a:rPr>
              <a:t>length</a:t>
            </a:r>
            <a:r>
              <a:rPr lang="en-VN" sz="1600"/>
              <a:t>: số ký tự tối đa áp dụng cho kiểu chuỗi</a:t>
            </a:r>
          </a:p>
          <a:p>
            <a:pPr>
              <a:spcBef>
                <a:spcPts val="200"/>
              </a:spcBef>
              <a:spcAft>
                <a:spcPts val="200"/>
              </a:spcAft>
            </a:pPr>
            <a:r>
              <a:rPr lang="en-VN" sz="1600"/>
              <a:t>precision, scale: áp dụng số thập phân</a:t>
            </a:r>
          </a:p>
          <a:p>
            <a:pPr>
              <a:spcBef>
                <a:spcPts val="200"/>
              </a:spcBef>
              <a:spcAft>
                <a:spcPts val="200"/>
              </a:spcAft>
            </a:pPr>
            <a:endParaRPr lang="en-VN" sz="1600"/>
          </a:p>
        </p:txBody>
      </p:sp>
      <p:sp>
        <p:nvSpPr>
          <p:cNvPr id="8" name="Down Arrow 7">
            <a:extLst>
              <a:ext uri="{FF2B5EF4-FFF2-40B4-BE49-F238E27FC236}">
                <a16:creationId xmlns:a16="http://schemas.microsoft.com/office/drawing/2014/main" id="{A37423F3-8B01-F44A-AEEF-7CE449ACE60B}"/>
              </a:ext>
            </a:extLst>
          </p:cNvPr>
          <p:cNvSpPr/>
          <p:nvPr/>
        </p:nvSpPr>
        <p:spPr>
          <a:xfrm>
            <a:off x="2338351" y="3936806"/>
            <a:ext cx="321087" cy="31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85404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B1DA-CE3C-F04A-BB65-1EF99BA499B7}"/>
              </a:ext>
            </a:extLst>
          </p:cNvPr>
          <p:cNvSpPr>
            <a:spLocks noGrp="1"/>
          </p:cNvSpPr>
          <p:nvPr>
            <p:ph type="title"/>
          </p:nvPr>
        </p:nvSpPr>
        <p:spPr/>
        <p:txBody>
          <a:bodyPr/>
          <a:lstStyle/>
          <a:p>
            <a:r>
              <a:rPr lang="en-VN"/>
              <a:t>@Transient – trường tính toán</a:t>
            </a:r>
          </a:p>
        </p:txBody>
      </p:sp>
      <p:sp>
        <p:nvSpPr>
          <p:cNvPr id="3" name="Text Placeholder 2">
            <a:extLst>
              <a:ext uri="{FF2B5EF4-FFF2-40B4-BE49-F238E27FC236}">
                <a16:creationId xmlns:a16="http://schemas.microsoft.com/office/drawing/2014/main" id="{EDE117F2-C753-F742-A2C9-CDC02610EDEF}"/>
              </a:ext>
            </a:extLst>
          </p:cNvPr>
          <p:cNvSpPr>
            <a:spLocks noGrp="1"/>
          </p:cNvSpPr>
          <p:nvPr>
            <p:ph type="body" idx="1"/>
          </p:nvPr>
        </p:nvSpPr>
        <p:spPr>
          <a:xfrm>
            <a:off x="130629" y="590875"/>
            <a:ext cx="8824685" cy="1063421"/>
          </a:xfrm>
        </p:spPr>
        <p:txBody>
          <a:bodyPr/>
          <a:lstStyle/>
          <a:p>
            <a:pPr marL="114300" indent="0">
              <a:buNone/>
            </a:pPr>
            <a:r>
              <a:rPr lang="en-VN" sz="1600"/>
              <a:t>@Transient đánh dấu trường sẽ tính toán khi được truy cập chứ không thực sự lưu dữ liệu xuống cột trong bảng. Ví dụ bảng Person lưu trường birthday (ngày sinh) luôn cố định với từng người. Nhưng tuổi thì tăng dần theo từng năm</a:t>
            </a:r>
          </a:p>
        </p:txBody>
      </p:sp>
      <p:sp>
        <p:nvSpPr>
          <p:cNvPr id="4" name="Rectangle 3">
            <a:extLst>
              <a:ext uri="{FF2B5EF4-FFF2-40B4-BE49-F238E27FC236}">
                <a16:creationId xmlns:a16="http://schemas.microsoft.com/office/drawing/2014/main" id="{692772EB-A392-0C43-A46B-9CB13E580C1F}"/>
              </a:ext>
            </a:extLst>
          </p:cNvPr>
          <p:cNvSpPr/>
          <p:nvPr/>
        </p:nvSpPr>
        <p:spPr>
          <a:xfrm>
            <a:off x="321088" y="1907723"/>
            <a:ext cx="8362222" cy="2893100"/>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Column</a:t>
            </a:r>
            <a:r>
              <a:rPr lang="en-US">
                <a:solidFill>
                  <a:srgbClr val="D4D4D4"/>
                </a:solidFill>
                <a:latin typeface="RobotoMono Nerd Font" pitchFamily="2" charset="0"/>
                <a:ea typeface="RobotoMono Nerd Font" pitchFamily="2" charset="0"/>
              </a:rPr>
              <a:t>(name=</a:t>
            </a:r>
            <a:r>
              <a:rPr lang="en-US">
                <a:solidFill>
                  <a:srgbClr val="CE9178"/>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Temporal</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TemporalType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Transient</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age</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getAge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Date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birthday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getTime</a:t>
            </a:r>
            <a:r>
              <a:rPr lang="en-US">
                <a:solidFill>
                  <a:srgbClr val="D4D4D4"/>
                </a:solidFill>
                <a:latin typeface="RobotoMono Nerd Font" pitchFamily="2" charset="0"/>
                <a:ea typeface="RobotoMono Nerd Font" pitchFamily="2" charset="0"/>
              </a:rPr>
              <a:t>());</a:t>
            </a:r>
          </a:p>
          <a:p>
            <a:r>
              <a:rPr lang="en-US">
                <a:solidFill>
                  <a:srgbClr val="4EC9B0"/>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birthDayInLocalDate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safeDate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toInstant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atZone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ZoneId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systemDefault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toLocalDate</a:t>
            </a:r>
            <a:r>
              <a:rPr lang="en-US">
                <a:solidFill>
                  <a:srgbClr val="D4D4D4"/>
                </a:solidFill>
                <a:latin typeface="RobotoMono Nerd Font" pitchFamily="2" charset="0"/>
                <a:ea typeface="RobotoMono Nerd Font" pitchFamily="2" charset="0"/>
              </a:rPr>
              <a:t>();</a:t>
            </a:r>
          </a:p>
          <a:p>
            <a:r>
              <a:rPr lang="en-US">
                <a:solidFill>
                  <a:srgbClr val="C586C0"/>
                </a:solidFill>
                <a:latin typeface="RobotoMono Nerd Font" pitchFamily="2" charset="0"/>
                <a:ea typeface="RobotoMono Nerd Font" pitchFamily="2" charset="0"/>
              </a:rPr>
              <a:t>return</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Period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between</a:t>
            </a:r>
            <a:r>
              <a:rPr lang="en-US">
                <a:solidFill>
                  <a:srgbClr val="D4D4D4"/>
                </a:solidFill>
                <a:latin typeface="RobotoMono Nerd Font" pitchFamily="2" charset="0"/>
                <a:ea typeface="RobotoMono Nerd Font" pitchFamily="2" charset="0"/>
              </a:rPr>
              <a:t>(birthDayInLocalDate, </a:t>
            </a:r>
            <a:r>
              <a:rPr lang="en-US">
                <a:solidFill>
                  <a:srgbClr val="9CDCFE"/>
                </a:solidFill>
                <a:latin typeface="RobotoMono Nerd Font" pitchFamily="2" charset="0"/>
                <a:ea typeface="RobotoMono Nerd Font" pitchFamily="2" charset="0"/>
              </a:rPr>
              <a:t>LocalDate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now</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getYears</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 </a:t>
            </a:r>
          </a:p>
        </p:txBody>
      </p:sp>
      <p:sp>
        <p:nvSpPr>
          <p:cNvPr id="5" name="Bent-Up Arrow 4">
            <a:extLst>
              <a:ext uri="{FF2B5EF4-FFF2-40B4-BE49-F238E27FC236}">
                <a16:creationId xmlns:a16="http://schemas.microsoft.com/office/drawing/2014/main" id="{0CCEF0F2-B652-2844-B49A-26345791C32A}"/>
              </a:ext>
            </a:extLst>
          </p:cNvPr>
          <p:cNvSpPr/>
          <p:nvPr/>
        </p:nvSpPr>
        <p:spPr>
          <a:xfrm rot="10800000" flipH="1">
            <a:off x="2847903" y="2443049"/>
            <a:ext cx="739896" cy="1026085"/>
          </a:xfrm>
          <a:prstGeom prst="bentUpArrow">
            <a:avLst>
              <a:gd name="adj1" fmla="val 17941"/>
              <a:gd name="adj2" fmla="val 25000"/>
              <a:gd name="adj3" fmla="val 25000"/>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98436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DBC Connectivity Model - Architecture » ExamRadar">
            <a:extLst>
              <a:ext uri="{FF2B5EF4-FFF2-40B4-BE49-F238E27FC236}">
                <a16:creationId xmlns:a16="http://schemas.microsoft.com/office/drawing/2014/main" id="{D672A4A1-DA4A-3543-828C-55422BB0A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3" y="0"/>
            <a:ext cx="4191079" cy="5029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80DD48-6A84-6C44-864A-2688348F0A00}"/>
              </a:ext>
            </a:extLst>
          </p:cNvPr>
          <p:cNvSpPr txBox="1"/>
          <p:nvPr/>
        </p:nvSpPr>
        <p:spPr>
          <a:xfrm>
            <a:off x="3657600" y="604562"/>
            <a:ext cx="4940776" cy="166821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VN"/>
              <a:t>Viết câu lệnh SQL trực tiếp.</a:t>
            </a:r>
          </a:p>
          <a:p>
            <a:pPr marL="285750" indent="-285750">
              <a:lnSpc>
                <a:spcPct val="150000"/>
              </a:lnSpc>
              <a:buFont typeface="Arial" panose="020B0604020202020204" pitchFamily="34" charset="0"/>
              <a:buChar char="•"/>
            </a:pPr>
            <a:r>
              <a:rPr lang="en-VN"/>
              <a:t>Không hỗ trợ ánh xạ giữa Java Object và Table RDBMS</a:t>
            </a:r>
          </a:p>
          <a:p>
            <a:pPr marL="285750" indent="-285750">
              <a:lnSpc>
                <a:spcPct val="150000"/>
              </a:lnSpc>
              <a:buFont typeface="Arial" panose="020B0604020202020204" pitchFamily="34" charset="0"/>
              <a:buChar char="•"/>
            </a:pPr>
            <a:r>
              <a:rPr lang="en-VN"/>
              <a:t>Câu lệnh rất dài</a:t>
            </a:r>
          </a:p>
          <a:p>
            <a:pPr marL="285750" indent="-285750">
              <a:lnSpc>
                <a:spcPct val="150000"/>
              </a:lnSpc>
              <a:buFont typeface="Arial" panose="020B0604020202020204" pitchFamily="34" charset="0"/>
              <a:buChar char="•"/>
            </a:pPr>
            <a:r>
              <a:rPr lang="en-VN"/>
              <a:t>JDBC là công nghệ. Còn Hibernate, JPA là framework.</a:t>
            </a:r>
          </a:p>
          <a:p>
            <a:pPr marL="285750" indent="-285750">
              <a:lnSpc>
                <a:spcPct val="150000"/>
              </a:lnSpc>
              <a:buFont typeface="Arial" panose="020B0604020202020204" pitchFamily="34" charset="0"/>
              <a:buChar char="•"/>
            </a:pPr>
            <a:endParaRPr lang="en-VN"/>
          </a:p>
        </p:txBody>
      </p:sp>
    </p:spTree>
    <p:extLst>
      <p:ext uri="{BB962C8B-B14F-4D97-AF65-F5344CB8AC3E}">
        <p14:creationId xmlns:p14="http://schemas.microsoft.com/office/powerpoint/2010/main" val="641480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DA74-3130-7F4B-AAE4-4C4BC2D7EA6E}"/>
              </a:ext>
            </a:extLst>
          </p:cNvPr>
          <p:cNvSpPr>
            <a:spLocks noGrp="1"/>
          </p:cNvSpPr>
          <p:nvPr>
            <p:ph type="title"/>
          </p:nvPr>
        </p:nvSpPr>
        <p:spPr/>
        <p:txBody>
          <a:bodyPr/>
          <a:lstStyle/>
          <a:p>
            <a:r>
              <a:rPr lang="en-VN" sz="2000"/>
              <a:t>Chú ý không thể viết lệnh truy vấn trên trường transient</a:t>
            </a:r>
          </a:p>
        </p:txBody>
      </p:sp>
      <p:sp>
        <p:nvSpPr>
          <p:cNvPr id="3" name="Text Placeholder 2">
            <a:extLst>
              <a:ext uri="{FF2B5EF4-FFF2-40B4-BE49-F238E27FC236}">
                <a16:creationId xmlns:a16="http://schemas.microsoft.com/office/drawing/2014/main" id="{733A80F6-1033-3540-AC41-7F20D2C8E0CE}"/>
              </a:ext>
            </a:extLst>
          </p:cNvPr>
          <p:cNvSpPr>
            <a:spLocks noGrp="1"/>
          </p:cNvSpPr>
          <p:nvPr>
            <p:ph type="body" idx="1"/>
          </p:nvPr>
        </p:nvSpPr>
        <p:spPr>
          <a:xfrm>
            <a:off x="1111042" y="659027"/>
            <a:ext cx="7565720" cy="1109217"/>
          </a:xfrm>
        </p:spPr>
        <p:txBody>
          <a:bodyPr/>
          <a:lstStyle/>
          <a:p>
            <a:pPr marL="114300" indent="0">
              <a:buNone/>
            </a:pPr>
            <a:r>
              <a:rPr lang="en-VN" sz="1600"/>
              <a:t>Giá trị trường transient chỉ được tính khi bản ghi truy vấn và đổ vào đối tượng Java Entity.  Lúc này quá trình truy vấn đã hoàn tất do đó không thể dùng trong biểu thức truy vấn, join…</a:t>
            </a:r>
          </a:p>
        </p:txBody>
      </p:sp>
      <p:pic>
        <p:nvPicPr>
          <p:cNvPr id="5" name="Graphic 4" descr="Warning">
            <a:extLst>
              <a:ext uri="{FF2B5EF4-FFF2-40B4-BE49-F238E27FC236}">
                <a16:creationId xmlns:a16="http://schemas.microsoft.com/office/drawing/2014/main" id="{91B9CC9F-1DEA-5744-AE0E-A4B28A192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821" y="842287"/>
            <a:ext cx="914400" cy="914400"/>
          </a:xfrm>
          <a:prstGeom prst="rect">
            <a:avLst/>
          </a:prstGeom>
        </p:spPr>
      </p:pic>
      <p:sp>
        <p:nvSpPr>
          <p:cNvPr id="6" name="Rectangle 5">
            <a:extLst>
              <a:ext uri="{FF2B5EF4-FFF2-40B4-BE49-F238E27FC236}">
                <a16:creationId xmlns:a16="http://schemas.microsoft.com/office/drawing/2014/main" id="{1AA368FF-986D-304D-9E97-7EA4B2046456}"/>
              </a:ext>
            </a:extLst>
          </p:cNvPr>
          <p:cNvSpPr/>
          <p:nvPr/>
        </p:nvSpPr>
        <p:spPr>
          <a:xfrm>
            <a:off x="448116" y="2806105"/>
            <a:ext cx="8026736" cy="2031325"/>
          </a:xfrm>
          <a:prstGeom prst="rect">
            <a:avLst/>
          </a:prstGeom>
        </p:spPr>
        <p:txBody>
          <a:bodyPr wrap="square">
            <a:spAutoFit/>
          </a:bodyPr>
          <a:lstStyle/>
          <a:p>
            <a:r>
              <a:rPr lang="en-VN">
                <a:latin typeface="RobotoMono Nerd Font" pitchFamily="2" charset="0"/>
                <a:ea typeface="RobotoMono Nerd Font" pitchFamily="2" charset="0"/>
              </a:rPr>
              <a:t>Caused by: org.springframework.data.repository.query.QueryCreationException: Could not create query for public abstract java.util.List vn.techmaster.demojpa.repository.PersonRepository.findByAge(java.lang.Long)! Reason: Failed to create query for method public abstract java.util.List vn.techmaster.demojpa.repository.PersonRepository.findByAge(java.lang.Long)! </a:t>
            </a:r>
            <a:r>
              <a:rPr lang="en-VN" b="1">
                <a:solidFill>
                  <a:srgbClr val="7030A0"/>
                </a:solidFill>
                <a:latin typeface="RobotoMono Nerd Font" pitchFamily="2" charset="0"/>
                <a:ea typeface="RobotoMono Nerd Font" pitchFamily="2" charset="0"/>
              </a:rPr>
              <a:t>Unable to locate Attribute  with the the given name [age] on this ManagedType </a:t>
            </a:r>
            <a:r>
              <a:rPr lang="en-VN">
                <a:latin typeface="RobotoMono Nerd Font" pitchFamily="2" charset="0"/>
                <a:ea typeface="RobotoMono Nerd Font" pitchFamily="2" charset="0"/>
              </a:rPr>
              <a:t>[vn.techmaster.demojpa.model.Person]</a:t>
            </a:r>
          </a:p>
        </p:txBody>
      </p:sp>
      <p:sp>
        <p:nvSpPr>
          <p:cNvPr id="7" name="Rectangle 6">
            <a:extLst>
              <a:ext uri="{FF2B5EF4-FFF2-40B4-BE49-F238E27FC236}">
                <a16:creationId xmlns:a16="http://schemas.microsoft.com/office/drawing/2014/main" id="{B9CFA30D-7236-854B-A301-7F232EF05052}"/>
              </a:ext>
            </a:extLst>
          </p:cNvPr>
          <p:cNvSpPr/>
          <p:nvPr/>
        </p:nvSpPr>
        <p:spPr>
          <a:xfrm>
            <a:off x="2374487" y="2006079"/>
            <a:ext cx="3728906" cy="307777"/>
          </a:xfrm>
          <a:prstGeom prst="rect">
            <a:avLst/>
          </a:prstGeom>
          <a:solidFill>
            <a:schemeClr val="bg2"/>
          </a:solidFill>
        </p:spPr>
        <p:txBody>
          <a:bodyPr wrap="none">
            <a:spAutoFit/>
          </a:bodyPr>
          <a:lstStyle/>
          <a:p>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findByAge</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age</a:t>
            </a:r>
            <a:r>
              <a:rPr lang="en-US">
                <a:solidFill>
                  <a:srgbClr val="D4D4D4"/>
                </a:solidFill>
                <a:latin typeface="Menlo" panose="020B0609030804020204" pitchFamily="49" charset="0"/>
              </a:rPr>
              <a:t>);</a:t>
            </a:r>
          </a:p>
        </p:txBody>
      </p:sp>
      <p:sp>
        <p:nvSpPr>
          <p:cNvPr id="8" name="Down Arrow 7">
            <a:extLst>
              <a:ext uri="{FF2B5EF4-FFF2-40B4-BE49-F238E27FC236}">
                <a16:creationId xmlns:a16="http://schemas.microsoft.com/office/drawing/2014/main" id="{AC818C8A-C723-B24D-B79E-E3F82B13F897}"/>
              </a:ext>
            </a:extLst>
          </p:cNvPr>
          <p:cNvSpPr/>
          <p:nvPr/>
        </p:nvSpPr>
        <p:spPr>
          <a:xfrm>
            <a:off x="3948270" y="2391974"/>
            <a:ext cx="363338" cy="5086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8026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02CF-2061-104C-8611-2634FE60FD5A}"/>
              </a:ext>
            </a:extLst>
          </p:cNvPr>
          <p:cNvSpPr>
            <a:spLocks noGrp="1"/>
          </p:cNvSpPr>
          <p:nvPr>
            <p:ph type="title"/>
          </p:nvPr>
        </p:nvSpPr>
        <p:spPr/>
        <p:txBody>
          <a:bodyPr/>
          <a:lstStyle/>
          <a:p>
            <a:r>
              <a:rPr lang="en-VN"/>
              <a:t>@Formula sinh cột giả</a:t>
            </a:r>
          </a:p>
        </p:txBody>
      </p:sp>
      <p:sp>
        <p:nvSpPr>
          <p:cNvPr id="4" name="Rectangle 3">
            <a:extLst>
              <a:ext uri="{FF2B5EF4-FFF2-40B4-BE49-F238E27FC236}">
                <a16:creationId xmlns:a16="http://schemas.microsoft.com/office/drawing/2014/main" id="{30CC3B24-E5A0-CB47-98A6-0773E7492CA9}"/>
              </a:ext>
            </a:extLst>
          </p:cNvPr>
          <p:cNvSpPr/>
          <p:nvPr/>
        </p:nvSpPr>
        <p:spPr>
          <a:xfrm>
            <a:off x="547883" y="900688"/>
            <a:ext cx="7523019" cy="846899"/>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Column</a:t>
            </a:r>
            <a:r>
              <a:rPr lang="en-US">
                <a:solidFill>
                  <a:srgbClr val="D4D4D4"/>
                </a:solidFill>
                <a:latin typeface="Menlo" panose="020B0609030804020204" pitchFamily="49" charset="0"/>
              </a:rPr>
              <a:t>(name=</a:t>
            </a:r>
            <a:r>
              <a:rPr lang="en-US">
                <a:solidFill>
                  <a:srgbClr val="CE9178"/>
                </a:solidFill>
                <a:latin typeface="Menlo" panose="020B0609030804020204" pitchFamily="49" charset="0"/>
              </a:rPr>
              <a:t>"sex"</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Formula</a:t>
            </a:r>
            <a:r>
              <a:rPr lang="en-US">
                <a:solidFill>
                  <a:srgbClr val="D4D4D4"/>
                </a:solidFill>
                <a:latin typeface="Menlo" panose="020B0609030804020204" pitchFamily="49" charset="0"/>
              </a:rPr>
              <a:t>(value = </a:t>
            </a:r>
            <a:r>
              <a:rPr lang="en-US">
                <a:solidFill>
                  <a:srgbClr val="CE9178"/>
                </a:solidFill>
                <a:latin typeface="Menlo" panose="020B0609030804020204" pitchFamily="49" charset="0"/>
              </a:rPr>
              <a:t>"case when gender='Male' then true else false end"</a:t>
            </a:r>
            <a:r>
              <a:rPr lang="en-US">
                <a:solidFill>
                  <a:srgbClr val="D4D4D4"/>
                </a:solidFill>
                <a:latin typeface="Menlo" panose="020B0609030804020204" pitchFamily="49" charset="0"/>
              </a:rPr>
              <a:t>)</a:t>
            </a:r>
          </a:p>
          <a:p>
            <a:pPr>
              <a:lnSpc>
                <a:spcPct val="120000"/>
              </a:lnSpc>
            </a:pP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Boolean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sex</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FF63D91F-BA9F-8F4C-8C78-EF6623F046E6}"/>
              </a:ext>
            </a:extLst>
          </p:cNvPr>
          <p:cNvSpPr/>
          <p:nvPr/>
        </p:nvSpPr>
        <p:spPr>
          <a:xfrm>
            <a:off x="377851" y="2124787"/>
            <a:ext cx="8055789" cy="1623778"/>
          </a:xfrm>
          <a:prstGeom prst="rect">
            <a:avLst/>
          </a:prstGeom>
        </p:spPr>
        <p:txBody>
          <a:bodyPr wrap="square">
            <a:spAutoFit/>
          </a:bodyPr>
          <a:lstStyle/>
          <a:p>
            <a:pPr marL="114300" indent="0">
              <a:lnSpc>
                <a:spcPct val="120000"/>
              </a:lnSpc>
              <a:buNone/>
            </a:pPr>
            <a:r>
              <a:rPr lang="en-US">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a:t>
            </a:r>
            <a:r>
              <a:rPr lang="en-US" b="1">
                <a:solidFill>
                  <a:srgbClr val="7030A0"/>
                </a:solidFill>
                <a:latin typeface="RobotoMono Nerd Font" pitchFamily="2" charset="0"/>
                <a:ea typeface="RobotoMono Nerd Font" pitchFamily="2" charset="0"/>
              </a:rPr>
              <a:t>case when person0_.gender='Male' then true else false end as formula1_</a:t>
            </a:r>
            <a:r>
              <a:rPr lang="en-US">
                <a:latin typeface="RobotoMono Nerd Font" pitchFamily="2" charset="0"/>
                <a:ea typeface="RobotoMono Nerd Font" pitchFamily="2" charset="0"/>
              </a:rPr>
              <a:t> </a:t>
            </a:r>
            <a:r>
              <a:rPr lang="en-US">
                <a:solidFill>
                  <a:schemeClr val="bg2">
                    <a:lumMod val="50000"/>
                    <a:lumOff val="50000"/>
                  </a:schemeClr>
                </a:solidFill>
                <a:latin typeface="RobotoMono Nerd Font" pitchFamily="2" charset="0"/>
                <a:ea typeface="RobotoMono Nerd Font" pitchFamily="2" charset="0"/>
              </a:rPr>
              <a:t>from person person0_ where upper(person0_.fullname) like upper(?) escape ?</a:t>
            </a:r>
            <a:endParaRPr lang="en-VN">
              <a:solidFill>
                <a:schemeClr val="bg2">
                  <a:lumMod val="50000"/>
                  <a:lumOff val="50000"/>
                </a:schemeClr>
              </a:solidFill>
              <a:latin typeface="RobotoMono Nerd Font" pitchFamily="2" charset="0"/>
              <a:ea typeface="RobotoMono Nerd Font" pitchFamily="2" charset="0"/>
            </a:endParaRPr>
          </a:p>
        </p:txBody>
      </p:sp>
      <p:sp>
        <p:nvSpPr>
          <p:cNvPr id="6" name="TextBox 5">
            <a:extLst>
              <a:ext uri="{FF2B5EF4-FFF2-40B4-BE49-F238E27FC236}">
                <a16:creationId xmlns:a16="http://schemas.microsoft.com/office/drawing/2014/main" id="{CC8DC7F6-8121-B84C-ABBD-56939C84C8A5}"/>
              </a:ext>
            </a:extLst>
          </p:cNvPr>
          <p:cNvSpPr txBox="1"/>
          <p:nvPr/>
        </p:nvSpPr>
        <p:spPr>
          <a:xfrm>
            <a:off x="408079" y="4050565"/>
            <a:ext cx="7987776" cy="523220"/>
          </a:xfrm>
          <a:prstGeom prst="rect">
            <a:avLst/>
          </a:prstGeom>
          <a:noFill/>
        </p:spPr>
        <p:txBody>
          <a:bodyPr wrap="square" rtlCol="0">
            <a:spAutoFit/>
          </a:bodyPr>
          <a:lstStyle/>
          <a:p>
            <a:r>
              <a:rPr lang="en-VN"/>
              <a:t>Tốc độ khi số lượng bản ghi lớn sẽ không tốt đâu. Chỉ hữu ích với số lượng bản ghi ít, không muốn lưu cột xuống CSDL</a:t>
            </a:r>
          </a:p>
        </p:txBody>
      </p:sp>
    </p:spTree>
    <p:extLst>
      <p:ext uri="{BB962C8B-B14F-4D97-AF65-F5344CB8AC3E}">
        <p14:creationId xmlns:p14="http://schemas.microsoft.com/office/powerpoint/2010/main" val="371954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1A02-3E8F-0645-9EEA-FC6BAA2352DF}"/>
              </a:ext>
            </a:extLst>
          </p:cNvPr>
          <p:cNvSpPr>
            <a:spLocks noGrp="1"/>
          </p:cNvSpPr>
          <p:nvPr>
            <p:ph type="title"/>
          </p:nvPr>
        </p:nvSpPr>
        <p:spPr/>
        <p:txBody>
          <a:bodyPr/>
          <a:lstStyle/>
          <a:p>
            <a:r>
              <a:rPr lang="en-VN"/>
              <a:t>@Embeddable và @Embedded</a:t>
            </a:r>
          </a:p>
        </p:txBody>
      </p:sp>
      <p:sp>
        <p:nvSpPr>
          <p:cNvPr id="3" name="Text Placeholder 2">
            <a:extLst>
              <a:ext uri="{FF2B5EF4-FFF2-40B4-BE49-F238E27FC236}">
                <a16:creationId xmlns:a16="http://schemas.microsoft.com/office/drawing/2014/main" id="{035810F6-7E3B-9E4C-A772-8D67BFF080B9}"/>
              </a:ext>
            </a:extLst>
          </p:cNvPr>
          <p:cNvSpPr>
            <a:spLocks noGrp="1"/>
          </p:cNvSpPr>
          <p:nvPr>
            <p:ph type="body" idx="1"/>
          </p:nvPr>
        </p:nvSpPr>
        <p:spPr>
          <a:xfrm>
            <a:off x="2161309" y="667657"/>
            <a:ext cx="6794005" cy="4257443"/>
          </a:xfrm>
        </p:spPr>
        <p:txBody>
          <a:bodyPr/>
          <a:lstStyle/>
          <a:p>
            <a:r>
              <a:rPr lang="en-VN"/>
              <a:t>Khi có nhiều bảng chung nhau một cấu trúc, thì đánh dấu cấu trúc dùng chung bằng @Embeddable</a:t>
            </a:r>
          </a:p>
          <a:p>
            <a:r>
              <a:rPr lang="en-VN"/>
              <a:t>Những bảng dùng chung cấu trúc đánh dấu bằng @Embedded</a:t>
            </a:r>
          </a:p>
        </p:txBody>
      </p:sp>
      <p:pic>
        <p:nvPicPr>
          <p:cNvPr id="6" name="Picture 5">
            <a:extLst>
              <a:ext uri="{FF2B5EF4-FFF2-40B4-BE49-F238E27FC236}">
                <a16:creationId xmlns:a16="http://schemas.microsoft.com/office/drawing/2014/main" id="{038679CD-804C-5540-BC8E-66F40C32F4B1}"/>
              </a:ext>
            </a:extLst>
          </p:cNvPr>
          <p:cNvPicPr>
            <a:picLocks noChangeAspect="1"/>
          </p:cNvPicPr>
          <p:nvPr/>
        </p:nvPicPr>
        <p:blipFill>
          <a:blip r:embed="rId2"/>
          <a:stretch>
            <a:fillRect/>
          </a:stretch>
        </p:blipFill>
        <p:spPr>
          <a:xfrm>
            <a:off x="0" y="953112"/>
            <a:ext cx="2390101" cy="3941011"/>
          </a:xfrm>
          <a:prstGeom prst="rect">
            <a:avLst/>
          </a:prstGeom>
        </p:spPr>
      </p:pic>
      <p:sp>
        <p:nvSpPr>
          <p:cNvPr id="7" name="Rectangle 6">
            <a:extLst>
              <a:ext uri="{FF2B5EF4-FFF2-40B4-BE49-F238E27FC236}">
                <a16:creationId xmlns:a16="http://schemas.microsoft.com/office/drawing/2014/main" id="{EC03604B-70F6-9F42-A0F2-E8946CB7D58E}"/>
              </a:ext>
            </a:extLst>
          </p:cNvPr>
          <p:cNvSpPr/>
          <p:nvPr/>
        </p:nvSpPr>
        <p:spPr>
          <a:xfrm>
            <a:off x="4485094" y="2089063"/>
            <a:ext cx="2331342" cy="830997"/>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Embeddable</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Data</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a:t>
            </a:r>
          </a:p>
        </p:txBody>
      </p:sp>
      <p:sp>
        <p:nvSpPr>
          <p:cNvPr id="8" name="Rectangle 7">
            <a:extLst>
              <a:ext uri="{FF2B5EF4-FFF2-40B4-BE49-F238E27FC236}">
                <a16:creationId xmlns:a16="http://schemas.microsoft.com/office/drawing/2014/main" id="{1D9908DA-0709-8B42-9E2B-037307ABF515}"/>
              </a:ext>
            </a:extLst>
          </p:cNvPr>
          <p:cNvSpPr/>
          <p:nvPr/>
        </p:nvSpPr>
        <p:spPr>
          <a:xfrm>
            <a:off x="2089519" y="3320585"/>
            <a:ext cx="3532908"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"e_order"</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Order</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9" name="Rectangle 8">
            <a:extLst>
              <a:ext uri="{FF2B5EF4-FFF2-40B4-BE49-F238E27FC236}">
                <a16:creationId xmlns:a16="http://schemas.microsoft.com/office/drawing/2014/main" id="{8C8D73E8-BAF0-7241-8829-EBD080BAB3A5}"/>
              </a:ext>
            </a:extLst>
          </p:cNvPr>
          <p:cNvSpPr/>
          <p:nvPr/>
        </p:nvSpPr>
        <p:spPr>
          <a:xfrm>
            <a:off x="5716888" y="3314952"/>
            <a:ext cx="3336427" cy="1200329"/>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Entity</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"e_post"</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Post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Embedded</a:t>
            </a:r>
            <a:endParaRPr lang="en-US" sz="1200">
              <a:solidFill>
                <a:srgbClr val="D4D4D4"/>
              </a:solidFill>
              <a:latin typeface="Menlo" panose="020B0609030804020204" pitchFamily="49" charset="0"/>
            </a:endParaRPr>
          </a:p>
          <a:p>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Audit</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audit</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Audit</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cxnSp>
        <p:nvCxnSpPr>
          <p:cNvPr id="11" name="Straight Arrow Connector 10">
            <a:extLst>
              <a:ext uri="{FF2B5EF4-FFF2-40B4-BE49-F238E27FC236}">
                <a16:creationId xmlns:a16="http://schemas.microsoft.com/office/drawing/2014/main" id="{55AA9B53-CAE3-7341-A235-08B91D76E1F4}"/>
              </a:ext>
            </a:extLst>
          </p:cNvPr>
          <p:cNvCxnSpPr>
            <a:stCxn id="8" idx="0"/>
          </p:cNvCxnSpPr>
          <p:nvPr/>
        </p:nvCxnSpPr>
        <p:spPr>
          <a:xfrm flipV="1">
            <a:off x="3855973" y="2901898"/>
            <a:ext cx="1207234" cy="4186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0A6970-988C-7E42-93F5-0001999E05C5}"/>
              </a:ext>
            </a:extLst>
          </p:cNvPr>
          <p:cNvCxnSpPr>
            <a:stCxn id="9" idx="0"/>
          </p:cNvCxnSpPr>
          <p:nvPr/>
        </p:nvCxnSpPr>
        <p:spPr>
          <a:xfrm flipH="1" flipV="1">
            <a:off x="6166532" y="2901898"/>
            <a:ext cx="1218570" cy="413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70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C806-A661-3A42-9B13-92A04CFFCCA7}"/>
              </a:ext>
            </a:extLst>
          </p:cNvPr>
          <p:cNvSpPr>
            <a:spLocks noGrp="1"/>
          </p:cNvSpPr>
          <p:nvPr>
            <p:ph type="title"/>
          </p:nvPr>
        </p:nvSpPr>
        <p:spPr/>
        <p:txBody>
          <a:bodyPr/>
          <a:lstStyle/>
          <a:p>
            <a:r>
              <a:rPr lang="en-VN"/>
              <a:t>Entity Manager - TestingEntityManager</a:t>
            </a:r>
          </a:p>
        </p:txBody>
      </p:sp>
    </p:spTree>
    <p:extLst>
      <p:ext uri="{BB962C8B-B14F-4D97-AF65-F5344CB8AC3E}">
        <p14:creationId xmlns:p14="http://schemas.microsoft.com/office/powerpoint/2010/main" val="1878584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3222CC7-64F3-6642-B2C0-23DF58AA2A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5" t="5699" r="3747" b="7884"/>
          <a:stretch/>
        </p:blipFill>
        <p:spPr bwMode="auto">
          <a:xfrm>
            <a:off x="43791" y="1830901"/>
            <a:ext cx="3589587" cy="2153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pa architecture">
            <a:extLst>
              <a:ext uri="{FF2B5EF4-FFF2-40B4-BE49-F238E27FC236}">
                <a16:creationId xmlns:a16="http://schemas.microsoft.com/office/drawing/2014/main" id="{B79B7762-6C6A-6641-907C-C9F2C220E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151" y="1394097"/>
            <a:ext cx="5238198" cy="275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E05F4C-749F-EC42-83BD-455FABBA467E}"/>
              </a:ext>
            </a:extLst>
          </p:cNvPr>
          <p:cNvSpPr txBox="1"/>
          <p:nvPr/>
        </p:nvSpPr>
        <p:spPr>
          <a:xfrm>
            <a:off x="1041319" y="4075338"/>
            <a:ext cx="1069524" cy="307777"/>
          </a:xfrm>
          <a:prstGeom prst="rect">
            <a:avLst/>
          </a:prstGeom>
          <a:noFill/>
        </p:spPr>
        <p:txBody>
          <a:bodyPr wrap="none" rtlCol="0">
            <a:spAutoFit/>
          </a:bodyPr>
          <a:lstStyle/>
          <a:p>
            <a:r>
              <a:rPr lang="en-VN"/>
              <a:t>Minh hoạ 1</a:t>
            </a:r>
          </a:p>
        </p:txBody>
      </p:sp>
      <p:sp>
        <p:nvSpPr>
          <p:cNvPr id="7" name="TextBox 6">
            <a:extLst>
              <a:ext uri="{FF2B5EF4-FFF2-40B4-BE49-F238E27FC236}">
                <a16:creationId xmlns:a16="http://schemas.microsoft.com/office/drawing/2014/main" id="{597ACF83-EBCD-FD42-93D8-9C9B77D117FC}"/>
              </a:ext>
            </a:extLst>
          </p:cNvPr>
          <p:cNvSpPr txBox="1"/>
          <p:nvPr/>
        </p:nvSpPr>
        <p:spPr>
          <a:xfrm>
            <a:off x="6468523" y="4167281"/>
            <a:ext cx="1069524" cy="307777"/>
          </a:xfrm>
          <a:prstGeom prst="rect">
            <a:avLst/>
          </a:prstGeom>
          <a:noFill/>
        </p:spPr>
        <p:txBody>
          <a:bodyPr wrap="none" rtlCol="0">
            <a:spAutoFit/>
          </a:bodyPr>
          <a:lstStyle/>
          <a:p>
            <a:r>
              <a:rPr lang="en-VN"/>
              <a:t>Minh hoạ 2</a:t>
            </a:r>
          </a:p>
        </p:txBody>
      </p:sp>
      <p:sp>
        <p:nvSpPr>
          <p:cNvPr id="2" name="TextBox 1">
            <a:extLst>
              <a:ext uri="{FF2B5EF4-FFF2-40B4-BE49-F238E27FC236}">
                <a16:creationId xmlns:a16="http://schemas.microsoft.com/office/drawing/2014/main" id="{F05345B8-D197-8A45-BD55-53F94C248F79}"/>
              </a:ext>
            </a:extLst>
          </p:cNvPr>
          <p:cNvSpPr txBox="1"/>
          <p:nvPr/>
        </p:nvSpPr>
        <p:spPr>
          <a:xfrm>
            <a:off x="532896" y="175613"/>
            <a:ext cx="7690649" cy="1154675"/>
          </a:xfrm>
          <a:prstGeom prst="rect">
            <a:avLst/>
          </a:prstGeom>
          <a:noFill/>
        </p:spPr>
        <p:txBody>
          <a:bodyPr wrap="square" rtlCol="0">
            <a:spAutoFit/>
          </a:bodyPr>
          <a:lstStyle/>
          <a:p>
            <a:pPr>
              <a:lnSpc>
                <a:spcPct val="150000"/>
              </a:lnSpc>
            </a:pPr>
            <a:r>
              <a:rPr lang="en-VN" sz="1600"/>
              <a:t>EntityManager là singleton object quản lý vòng đời các Java entities trong bộ nhớ. EntityManager có API thực hiện CRUD, truy vấn, transaction xuống CSDL</a:t>
            </a:r>
          </a:p>
          <a:p>
            <a:pPr>
              <a:lnSpc>
                <a:spcPct val="150000"/>
              </a:lnSpc>
            </a:pPr>
            <a:r>
              <a:rPr lang="en-VN" sz="1600"/>
              <a:t>Repository ứng với mỗi Entity có thể có nhiều. Nhưng EntityManager chỉ có 1 !</a:t>
            </a:r>
          </a:p>
        </p:txBody>
      </p:sp>
    </p:spTree>
    <p:extLst>
      <p:ext uri="{BB962C8B-B14F-4D97-AF65-F5344CB8AC3E}">
        <p14:creationId xmlns:p14="http://schemas.microsoft.com/office/powerpoint/2010/main" val="423486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D62-F98B-A24E-9D25-D7FFC7F55A25}"/>
              </a:ext>
            </a:extLst>
          </p:cNvPr>
          <p:cNvSpPr>
            <a:spLocks noGrp="1"/>
          </p:cNvSpPr>
          <p:nvPr>
            <p:ph type="title"/>
          </p:nvPr>
        </p:nvSpPr>
        <p:spPr/>
        <p:txBody>
          <a:bodyPr/>
          <a:lstStyle/>
          <a:p>
            <a:r>
              <a:rPr lang="en-VN"/>
              <a:t>EntityManager vs TestEntityManager</a:t>
            </a:r>
          </a:p>
        </p:txBody>
      </p:sp>
      <p:sp>
        <p:nvSpPr>
          <p:cNvPr id="3" name="Text Placeholder 2">
            <a:extLst>
              <a:ext uri="{FF2B5EF4-FFF2-40B4-BE49-F238E27FC236}">
                <a16:creationId xmlns:a16="http://schemas.microsoft.com/office/drawing/2014/main" id="{598F9CA1-D7E2-9F40-9C05-3778A2FD329B}"/>
              </a:ext>
            </a:extLst>
          </p:cNvPr>
          <p:cNvSpPr>
            <a:spLocks noGrp="1"/>
          </p:cNvSpPr>
          <p:nvPr>
            <p:ph type="body" idx="1"/>
          </p:nvPr>
        </p:nvSpPr>
        <p:spPr>
          <a:xfrm>
            <a:off x="230114" y="582878"/>
            <a:ext cx="8410307" cy="4257443"/>
          </a:xfrm>
        </p:spPr>
        <p:txBody>
          <a:bodyPr/>
          <a:lstStyle/>
          <a:p>
            <a:r>
              <a:rPr lang="en-VN" sz="1600"/>
              <a:t>Cả EntityManager và TestEntityManager đều được tạo ra bởi EntityManagerFactory</a:t>
            </a:r>
          </a:p>
          <a:p>
            <a:r>
              <a:rPr lang="en-VN" sz="1600"/>
              <a:t>Cả hai đều có thể sử dụng trong Unit Test</a:t>
            </a:r>
          </a:p>
          <a:p>
            <a:r>
              <a:rPr lang="en-VN" sz="1600"/>
              <a:t>TestEntityManager có phương thức </a:t>
            </a:r>
            <a:r>
              <a:rPr lang="en-US" sz="1600"/>
              <a:t>persistAndGetId</a:t>
            </a:r>
          </a:p>
          <a:p>
            <a:r>
              <a:rPr lang="en-VN" sz="1600"/>
              <a:t>Ngược lại EntityManager lại có vài phương thức để tạo Query.</a:t>
            </a:r>
          </a:p>
          <a:p>
            <a:r>
              <a:rPr lang="en-VN" sz="1600"/>
              <a:t>Từ đối tượng TestEntityManager có thể lấy đối tượng EntityManager bằng</a:t>
            </a:r>
          </a:p>
        </p:txBody>
      </p:sp>
      <p:sp>
        <p:nvSpPr>
          <p:cNvPr id="4" name="Rectangle 3">
            <a:extLst>
              <a:ext uri="{FF2B5EF4-FFF2-40B4-BE49-F238E27FC236}">
                <a16:creationId xmlns:a16="http://schemas.microsoft.com/office/drawing/2014/main" id="{6E7D6A78-E9EE-4C42-A11A-B0AB57EFB095}"/>
              </a:ext>
            </a:extLst>
          </p:cNvPr>
          <p:cNvSpPr/>
          <p:nvPr/>
        </p:nvSpPr>
        <p:spPr>
          <a:xfrm>
            <a:off x="826593" y="3133705"/>
            <a:ext cx="7039670" cy="338554"/>
          </a:xfrm>
          <a:prstGeom prst="rect">
            <a:avLst/>
          </a:prstGeom>
          <a:solidFill>
            <a:schemeClr val="bg2"/>
          </a:solidFill>
        </p:spPr>
        <p:txBody>
          <a:bodyPr wrap="square">
            <a:spAutoFit/>
          </a:bodyPr>
          <a:lstStyle/>
          <a:p>
            <a:r>
              <a:rPr lang="en-US" sz="1600">
                <a:solidFill>
                  <a:srgbClr val="4EC9B0"/>
                </a:solidFill>
                <a:latin typeface="Menlo" panose="020B0609030804020204" pitchFamily="49" charset="0"/>
              </a:rPr>
              <a:t>EntityManager</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em</a:t>
            </a:r>
            <a:r>
              <a:rPr lang="en-US" sz="1600">
                <a:solidFill>
                  <a:srgbClr val="D4D4D4"/>
                </a:solidFill>
                <a:latin typeface="Menlo" panose="020B0609030804020204" pitchFamily="49" charset="0"/>
              </a:rPr>
              <a:t> = </a:t>
            </a:r>
            <a:r>
              <a:rPr lang="en-US" sz="1600">
                <a:solidFill>
                  <a:srgbClr val="9CDCFE"/>
                </a:solidFill>
                <a:latin typeface="Menlo" panose="020B0609030804020204" pitchFamily="49" charset="0"/>
              </a:rPr>
              <a:t>testEntityManager</a:t>
            </a:r>
            <a:r>
              <a:rPr lang="en-US" sz="1600">
                <a:solidFill>
                  <a:srgbClr val="D4D4D4"/>
                </a:solidFill>
                <a:latin typeface="Menlo" panose="020B0609030804020204" pitchFamily="49" charset="0"/>
              </a:rPr>
              <a:t>.</a:t>
            </a:r>
            <a:r>
              <a:rPr lang="en-US" sz="1600">
                <a:solidFill>
                  <a:srgbClr val="DCDCAA"/>
                </a:solidFill>
                <a:latin typeface="Menlo" panose="020B0609030804020204" pitchFamily="49" charset="0"/>
              </a:rPr>
              <a:t>getEntityManager</a:t>
            </a:r>
            <a:r>
              <a:rPr lang="en-US" sz="1600">
                <a:solidFill>
                  <a:srgbClr val="D4D4D4"/>
                </a:solidFill>
                <a:latin typeface="Menlo" panose="020B0609030804020204" pitchFamily="49" charset="0"/>
              </a:rPr>
              <a:t>();</a:t>
            </a:r>
          </a:p>
        </p:txBody>
      </p:sp>
      <p:pic>
        <p:nvPicPr>
          <p:cNvPr id="5" name="Picture 4">
            <a:extLst>
              <a:ext uri="{FF2B5EF4-FFF2-40B4-BE49-F238E27FC236}">
                <a16:creationId xmlns:a16="http://schemas.microsoft.com/office/drawing/2014/main" id="{5E5E124B-1F2B-334D-9C61-AB3327885A43}"/>
              </a:ext>
            </a:extLst>
          </p:cNvPr>
          <p:cNvPicPr>
            <a:picLocks noChangeAspect="1"/>
          </p:cNvPicPr>
          <p:nvPr/>
        </p:nvPicPr>
        <p:blipFill>
          <a:blip r:embed="rId2"/>
          <a:stretch>
            <a:fillRect/>
          </a:stretch>
        </p:blipFill>
        <p:spPr>
          <a:xfrm>
            <a:off x="2192136" y="3480766"/>
            <a:ext cx="4797857" cy="1662734"/>
          </a:xfrm>
          <a:prstGeom prst="rect">
            <a:avLst/>
          </a:prstGeom>
        </p:spPr>
      </p:pic>
    </p:spTree>
    <p:extLst>
      <p:ext uri="{BB962C8B-B14F-4D97-AF65-F5344CB8AC3E}">
        <p14:creationId xmlns:p14="http://schemas.microsoft.com/office/powerpoint/2010/main" val="364867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D64-CCD1-4843-8FC2-01B6AF4B682D}"/>
              </a:ext>
            </a:extLst>
          </p:cNvPr>
          <p:cNvSpPr>
            <a:spLocks noGrp="1"/>
          </p:cNvSpPr>
          <p:nvPr>
            <p:ph type="title"/>
          </p:nvPr>
        </p:nvSpPr>
        <p:spPr/>
        <p:txBody>
          <a:bodyPr/>
          <a:lstStyle/>
          <a:p>
            <a:r>
              <a:rPr lang="en-VN"/>
              <a:t>2 cách khởi tạo EntityManager</a:t>
            </a:r>
          </a:p>
        </p:txBody>
      </p:sp>
      <p:sp>
        <p:nvSpPr>
          <p:cNvPr id="6" name="Rectangle 5">
            <a:extLst>
              <a:ext uri="{FF2B5EF4-FFF2-40B4-BE49-F238E27FC236}">
                <a16:creationId xmlns:a16="http://schemas.microsoft.com/office/drawing/2014/main" id="{EC96BF9F-6EC3-4046-AAED-2B277272BB0F}"/>
              </a:ext>
            </a:extLst>
          </p:cNvPr>
          <p:cNvSpPr/>
          <p:nvPr/>
        </p:nvSpPr>
        <p:spPr>
          <a:xfrm>
            <a:off x="1238377" y="1642146"/>
            <a:ext cx="5453094" cy="2398092"/>
          </a:xfrm>
          <a:prstGeom prst="rect">
            <a:avLst/>
          </a:prstGeom>
          <a:solidFill>
            <a:schemeClr val="bg2"/>
          </a:solidFill>
        </p:spPr>
        <p:txBody>
          <a:bodyPr wrap="square">
            <a:spAutoFit/>
          </a:bodyPr>
          <a:lstStyle/>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EMTest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PersistenceContext</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testEntityManagerSingleton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em2</a:t>
            </a:r>
            <a:r>
              <a:rPr lang="en-US">
                <a:solidFill>
                  <a:srgbClr val="D4D4D4"/>
                </a:solidFill>
                <a:latin typeface="RobotoMono Nerd Font" pitchFamily="2" charset="0"/>
                <a:ea typeface="RobotoMono Nerd Font" pitchFamily="2" charset="0"/>
              </a:rPr>
              <a:t>);  </a:t>
            </a:r>
            <a:r>
              <a:rPr lang="en-US">
                <a:solidFill>
                  <a:srgbClr val="92D050"/>
                </a:solidFill>
                <a:latin typeface="RobotoMono Nerd Font" pitchFamily="2" charset="0"/>
                <a:ea typeface="RobotoMono Nerd Font" pitchFamily="2" charset="0"/>
              </a:rPr>
              <a:t>//Giống nhau</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sp>
        <p:nvSpPr>
          <p:cNvPr id="7" name="TextBox 6">
            <a:extLst>
              <a:ext uri="{FF2B5EF4-FFF2-40B4-BE49-F238E27FC236}">
                <a16:creationId xmlns:a16="http://schemas.microsoft.com/office/drawing/2014/main" id="{D42F2153-511B-0A4E-9561-202CA6E26442}"/>
              </a:ext>
            </a:extLst>
          </p:cNvPr>
          <p:cNvSpPr txBox="1"/>
          <p:nvPr/>
        </p:nvSpPr>
        <p:spPr>
          <a:xfrm>
            <a:off x="1168737" y="799344"/>
            <a:ext cx="6747360" cy="698717"/>
          </a:xfrm>
          <a:prstGeom prst="rect">
            <a:avLst/>
          </a:prstGeom>
          <a:noFill/>
        </p:spPr>
        <p:txBody>
          <a:bodyPr wrap="none" rtlCol="0">
            <a:spAutoFit/>
          </a:bodyPr>
          <a:lstStyle/>
          <a:p>
            <a:pPr>
              <a:lnSpc>
                <a:spcPct val="150000"/>
              </a:lnSpc>
            </a:pPr>
            <a:r>
              <a:rPr lang="en-VN"/>
              <a:t>Cả 2 cách khai báo biến EntityManager đều trỏ về một đối tượng duy nhất, điều đó</a:t>
            </a:r>
          </a:p>
          <a:p>
            <a:pPr>
              <a:lnSpc>
                <a:spcPct val="150000"/>
              </a:lnSpc>
            </a:pPr>
            <a:r>
              <a:rPr lang="en-VN"/>
              <a:t>chứng tỏ EntityManager là một singleton object</a:t>
            </a:r>
          </a:p>
        </p:txBody>
      </p:sp>
    </p:spTree>
    <p:extLst>
      <p:ext uri="{BB962C8B-B14F-4D97-AF65-F5344CB8AC3E}">
        <p14:creationId xmlns:p14="http://schemas.microsoft.com/office/powerpoint/2010/main" val="3599765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0CC7D-EDEC-4E45-9BF5-8A124C8C94B2}"/>
              </a:ext>
            </a:extLst>
          </p:cNvPr>
          <p:cNvSpPr>
            <a:spLocks noGrp="1"/>
          </p:cNvSpPr>
          <p:nvPr>
            <p:ph type="body" idx="1"/>
          </p:nvPr>
        </p:nvSpPr>
        <p:spPr/>
        <p:txBody>
          <a:bodyPr/>
          <a:lstStyle/>
          <a:p>
            <a:r>
              <a:rPr lang="en-VN"/>
              <a:t>Dạng Interface</a:t>
            </a:r>
          </a:p>
          <a:p>
            <a:r>
              <a:rPr lang="en-VN"/>
              <a:t>CRUD các kiểu Entity</a:t>
            </a:r>
          </a:p>
          <a:p>
            <a:r>
              <a:rPr lang="en-VN"/>
              <a:t>Tạo được JPQL và native query</a:t>
            </a:r>
          </a:p>
          <a:p>
            <a:r>
              <a:rPr lang="en-VN"/>
              <a:t>Không hỗ trợ Derived Query</a:t>
            </a:r>
          </a:p>
          <a:p>
            <a:r>
              <a:rPr lang="en-VN"/>
              <a:t>Duy nhất - Singleton</a:t>
            </a:r>
          </a:p>
        </p:txBody>
      </p:sp>
      <p:sp>
        <p:nvSpPr>
          <p:cNvPr id="3" name="Text Placeholder 2">
            <a:extLst>
              <a:ext uri="{FF2B5EF4-FFF2-40B4-BE49-F238E27FC236}">
                <a16:creationId xmlns:a16="http://schemas.microsoft.com/office/drawing/2014/main" id="{17E752E0-1EF4-F949-8B98-509DFD290C16}"/>
              </a:ext>
            </a:extLst>
          </p:cNvPr>
          <p:cNvSpPr>
            <a:spLocks noGrp="1"/>
          </p:cNvSpPr>
          <p:nvPr>
            <p:ph type="body" idx="10"/>
          </p:nvPr>
        </p:nvSpPr>
        <p:spPr/>
        <p:txBody>
          <a:bodyPr/>
          <a:lstStyle/>
          <a:p>
            <a:r>
              <a:rPr lang="en-VN"/>
              <a:t>Dạng Interface có tham số kiểu Entity và Primary Key</a:t>
            </a:r>
          </a:p>
          <a:p>
            <a:r>
              <a:rPr lang="en-VN"/>
              <a:t>CRUD cho một kiểu Entity</a:t>
            </a:r>
          </a:p>
          <a:p>
            <a:r>
              <a:rPr lang="en-VN"/>
              <a:t>Bổ xung Query, Typed Query, Native Query</a:t>
            </a:r>
          </a:p>
          <a:p>
            <a:r>
              <a:rPr lang="en-VN"/>
              <a:t>Derived Query dễ viết, dịch sang SQL</a:t>
            </a:r>
          </a:p>
        </p:txBody>
      </p:sp>
      <p:sp>
        <p:nvSpPr>
          <p:cNvPr id="4" name="Text Placeholder 3">
            <a:extLst>
              <a:ext uri="{FF2B5EF4-FFF2-40B4-BE49-F238E27FC236}">
                <a16:creationId xmlns:a16="http://schemas.microsoft.com/office/drawing/2014/main" id="{47632F04-3082-D04E-B39C-1AABB9D7EF4D}"/>
              </a:ext>
            </a:extLst>
          </p:cNvPr>
          <p:cNvSpPr>
            <a:spLocks noGrp="1"/>
          </p:cNvSpPr>
          <p:nvPr>
            <p:ph type="body" sz="quarter" idx="11"/>
          </p:nvPr>
        </p:nvSpPr>
        <p:spPr/>
        <p:txBody>
          <a:bodyPr/>
          <a:lstStyle/>
          <a:p>
            <a:r>
              <a:rPr lang="en-VN"/>
              <a:t>Entity Manager</a:t>
            </a:r>
          </a:p>
        </p:txBody>
      </p:sp>
      <p:sp>
        <p:nvSpPr>
          <p:cNvPr id="5" name="Text Placeholder 4">
            <a:extLst>
              <a:ext uri="{FF2B5EF4-FFF2-40B4-BE49-F238E27FC236}">
                <a16:creationId xmlns:a16="http://schemas.microsoft.com/office/drawing/2014/main" id="{BC9B25B5-7D2D-9340-84C8-E1526293DF0E}"/>
              </a:ext>
            </a:extLst>
          </p:cNvPr>
          <p:cNvSpPr>
            <a:spLocks noGrp="1"/>
          </p:cNvSpPr>
          <p:nvPr>
            <p:ph type="body" sz="quarter" idx="12"/>
          </p:nvPr>
        </p:nvSpPr>
        <p:spPr/>
        <p:txBody>
          <a:bodyPr/>
          <a:lstStyle/>
          <a:p>
            <a:r>
              <a:rPr lang="en-VN"/>
              <a:t>Repository</a:t>
            </a:r>
          </a:p>
        </p:txBody>
      </p:sp>
    </p:spTree>
    <p:extLst>
      <p:ext uri="{BB962C8B-B14F-4D97-AF65-F5344CB8AC3E}">
        <p14:creationId xmlns:p14="http://schemas.microsoft.com/office/powerpoint/2010/main" val="1501418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B2-7953-5041-8463-65FA6B3D5062}"/>
              </a:ext>
            </a:extLst>
          </p:cNvPr>
          <p:cNvSpPr>
            <a:spLocks noGrp="1"/>
          </p:cNvSpPr>
          <p:nvPr>
            <p:ph type="title"/>
          </p:nvPr>
        </p:nvSpPr>
        <p:spPr/>
        <p:txBody>
          <a:bodyPr/>
          <a:lstStyle/>
          <a:p>
            <a:r>
              <a:rPr lang="en-VN"/>
              <a:t>Repository Interface</a:t>
            </a:r>
          </a:p>
        </p:txBody>
      </p:sp>
      <p:sp>
        <p:nvSpPr>
          <p:cNvPr id="4" name="Rectangle 3">
            <a:extLst>
              <a:ext uri="{FF2B5EF4-FFF2-40B4-BE49-F238E27FC236}">
                <a16:creationId xmlns:a16="http://schemas.microsoft.com/office/drawing/2014/main" id="{D00A42C8-486F-1343-9895-4346E5D9CA58}"/>
              </a:ext>
            </a:extLst>
          </p:cNvPr>
          <p:cNvSpPr/>
          <p:nvPr/>
        </p:nvSpPr>
        <p:spPr>
          <a:xfrm>
            <a:off x="3336651" y="3960382"/>
            <a:ext cx="1974136" cy="4420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JPARepository&lt;T, ID&gt;</a:t>
            </a:r>
          </a:p>
        </p:txBody>
      </p:sp>
      <p:sp>
        <p:nvSpPr>
          <p:cNvPr id="5" name="Rectangle 4">
            <a:extLst>
              <a:ext uri="{FF2B5EF4-FFF2-40B4-BE49-F238E27FC236}">
                <a16:creationId xmlns:a16="http://schemas.microsoft.com/office/drawing/2014/main" id="{4FF921EF-E35C-7747-9348-71B1F6C0106D}"/>
              </a:ext>
            </a:extLst>
          </p:cNvPr>
          <p:cNvSpPr/>
          <p:nvPr/>
        </p:nvSpPr>
        <p:spPr>
          <a:xfrm>
            <a:off x="757963" y="2895601"/>
            <a:ext cx="315397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PagingAndSortingRepository&lt;T,ID&gt;</a:t>
            </a:r>
          </a:p>
        </p:txBody>
      </p:sp>
      <p:sp>
        <p:nvSpPr>
          <p:cNvPr id="6" name="Rectangle 5">
            <a:extLst>
              <a:ext uri="{FF2B5EF4-FFF2-40B4-BE49-F238E27FC236}">
                <a16:creationId xmlns:a16="http://schemas.microsoft.com/office/drawing/2014/main" id="{760D1EF5-C054-314D-BD71-B2EB09A25CBB}"/>
              </a:ext>
            </a:extLst>
          </p:cNvPr>
          <p:cNvSpPr/>
          <p:nvPr/>
        </p:nvSpPr>
        <p:spPr>
          <a:xfrm>
            <a:off x="5209861" y="2908721"/>
            <a:ext cx="2626123"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QueryByExampleExecutor&lt;T&gt;</a:t>
            </a:r>
          </a:p>
        </p:txBody>
      </p:sp>
      <p:sp>
        <p:nvSpPr>
          <p:cNvPr id="9" name="Rectangle 8">
            <a:extLst>
              <a:ext uri="{FF2B5EF4-FFF2-40B4-BE49-F238E27FC236}">
                <a16:creationId xmlns:a16="http://schemas.microsoft.com/office/drawing/2014/main" id="{3354B0C3-3D40-2642-8043-5DECD5519E33}"/>
              </a:ext>
            </a:extLst>
          </p:cNvPr>
          <p:cNvSpPr/>
          <p:nvPr/>
        </p:nvSpPr>
        <p:spPr>
          <a:xfrm>
            <a:off x="1279758" y="2018544"/>
            <a:ext cx="2105338"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CrudRepository&lt;T, ID&gt;</a:t>
            </a:r>
          </a:p>
        </p:txBody>
      </p:sp>
      <p:sp>
        <p:nvSpPr>
          <p:cNvPr id="11" name="Rectangle 10">
            <a:extLst>
              <a:ext uri="{FF2B5EF4-FFF2-40B4-BE49-F238E27FC236}">
                <a16:creationId xmlns:a16="http://schemas.microsoft.com/office/drawing/2014/main" id="{256EA187-687A-C147-A6CE-2AC14A48D442}"/>
              </a:ext>
            </a:extLst>
          </p:cNvPr>
          <p:cNvSpPr/>
          <p:nvPr/>
        </p:nvSpPr>
        <p:spPr>
          <a:xfrm>
            <a:off x="1504825" y="1238378"/>
            <a:ext cx="1662269" cy="44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Repository&lt;T, ID&gt;</a:t>
            </a:r>
          </a:p>
        </p:txBody>
      </p:sp>
      <p:cxnSp>
        <p:nvCxnSpPr>
          <p:cNvPr id="13" name="Straight Arrow Connector 12">
            <a:extLst>
              <a:ext uri="{FF2B5EF4-FFF2-40B4-BE49-F238E27FC236}">
                <a16:creationId xmlns:a16="http://schemas.microsoft.com/office/drawing/2014/main" id="{AE91E3EF-E981-A343-A841-EFCD49FAF50B}"/>
              </a:ext>
            </a:extLst>
          </p:cNvPr>
          <p:cNvCxnSpPr>
            <a:stCxn id="4" idx="0"/>
            <a:endCxn id="5" idx="2"/>
          </p:cNvCxnSpPr>
          <p:nvPr/>
        </p:nvCxnSpPr>
        <p:spPr>
          <a:xfrm flipH="1" flipV="1">
            <a:off x="2334950" y="3337662"/>
            <a:ext cx="1988769" cy="622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31458D-F243-E14D-8BF2-B658288B6B94}"/>
              </a:ext>
            </a:extLst>
          </p:cNvPr>
          <p:cNvCxnSpPr>
            <a:cxnSpLocks/>
            <a:stCxn id="4" idx="0"/>
            <a:endCxn id="6" idx="2"/>
          </p:cNvCxnSpPr>
          <p:nvPr/>
        </p:nvCxnSpPr>
        <p:spPr>
          <a:xfrm flipV="1">
            <a:off x="4323719" y="3350782"/>
            <a:ext cx="219920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91A9E-9745-6443-BC35-C4A5174E60DD}"/>
              </a:ext>
            </a:extLst>
          </p:cNvPr>
          <p:cNvCxnSpPr>
            <a:stCxn id="5" idx="0"/>
            <a:endCxn id="9" idx="2"/>
          </p:cNvCxnSpPr>
          <p:nvPr/>
        </p:nvCxnSpPr>
        <p:spPr>
          <a:xfrm flipH="1" flipV="1">
            <a:off x="2332427" y="2460605"/>
            <a:ext cx="2523" cy="43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1CCF02-9CE5-F74F-9B72-3EBD79040AB5}"/>
              </a:ext>
            </a:extLst>
          </p:cNvPr>
          <p:cNvCxnSpPr>
            <a:stCxn id="9" idx="0"/>
            <a:endCxn id="11" idx="2"/>
          </p:cNvCxnSpPr>
          <p:nvPr/>
        </p:nvCxnSpPr>
        <p:spPr>
          <a:xfrm flipV="1">
            <a:off x="2332427" y="1680439"/>
            <a:ext cx="3533" cy="33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A19A06-060C-BE4C-ACE0-F72494124682}"/>
              </a:ext>
            </a:extLst>
          </p:cNvPr>
          <p:cNvSpPr txBox="1"/>
          <p:nvPr/>
        </p:nvSpPr>
        <p:spPr>
          <a:xfrm>
            <a:off x="5371242" y="3927252"/>
            <a:ext cx="2601994" cy="523220"/>
          </a:xfrm>
          <a:prstGeom prst="rect">
            <a:avLst/>
          </a:prstGeom>
          <a:noFill/>
        </p:spPr>
        <p:txBody>
          <a:bodyPr wrap="none" rtlCol="0">
            <a:spAutoFit/>
          </a:bodyPr>
          <a:lstStyle/>
          <a:p>
            <a:r>
              <a:rPr lang="en-VN"/>
              <a:t>Đầy đủ chức năng nhất</a:t>
            </a:r>
            <a:br>
              <a:rPr lang="en-VN"/>
            </a:br>
            <a:r>
              <a:rPr lang="en-VN"/>
              <a:t>bổ xung flush, saveAndFlush()</a:t>
            </a:r>
          </a:p>
        </p:txBody>
      </p:sp>
      <p:sp>
        <p:nvSpPr>
          <p:cNvPr id="26" name="TextBox 25">
            <a:extLst>
              <a:ext uri="{FF2B5EF4-FFF2-40B4-BE49-F238E27FC236}">
                <a16:creationId xmlns:a16="http://schemas.microsoft.com/office/drawing/2014/main" id="{7FA98800-10B5-0744-9ABD-D26E63FDCA50}"/>
              </a:ext>
            </a:extLst>
          </p:cNvPr>
          <p:cNvSpPr txBox="1"/>
          <p:nvPr/>
        </p:nvSpPr>
        <p:spPr>
          <a:xfrm>
            <a:off x="3917992" y="2961203"/>
            <a:ext cx="1059906" cy="307777"/>
          </a:xfrm>
          <a:prstGeom prst="rect">
            <a:avLst/>
          </a:prstGeom>
          <a:noFill/>
        </p:spPr>
        <p:txBody>
          <a:bodyPr wrap="none" rtlCol="0">
            <a:spAutoFit/>
          </a:bodyPr>
          <a:lstStyle/>
          <a:p>
            <a:r>
              <a:rPr lang="en-VN"/>
              <a:t>Phân trang</a:t>
            </a:r>
          </a:p>
        </p:txBody>
      </p:sp>
      <p:sp>
        <p:nvSpPr>
          <p:cNvPr id="27" name="TextBox 26">
            <a:extLst>
              <a:ext uri="{FF2B5EF4-FFF2-40B4-BE49-F238E27FC236}">
                <a16:creationId xmlns:a16="http://schemas.microsoft.com/office/drawing/2014/main" id="{FDBF775A-3160-DB47-8FB7-9E7F54CFBC70}"/>
              </a:ext>
            </a:extLst>
          </p:cNvPr>
          <p:cNvSpPr txBox="1"/>
          <p:nvPr/>
        </p:nvSpPr>
        <p:spPr>
          <a:xfrm>
            <a:off x="3385097" y="2083136"/>
            <a:ext cx="1438214" cy="307777"/>
          </a:xfrm>
          <a:prstGeom prst="rect">
            <a:avLst/>
          </a:prstGeom>
          <a:noFill/>
        </p:spPr>
        <p:txBody>
          <a:bodyPr wrap="none" rtlCol="0">
            <a:spAutoFit/>
          </a:bodyPr>
          <a:lstStyle/>
          <a:p>
            <a:r>
              <a:rPr lang="en-VN"/>
              <a:t>Thêm, sửa, xoá</a:t>
            </a:r>
          </a:p>
        </p:txBody>
      </p:sp>
    </p:spTree>
    <p:extLst>
      <p:ext uri="{BB962C8B-B14F-4D97-AF65-F5344CB8AC3E}">
        <p14:creationId xmlns:p14="http://schemas.microsoft.com/office/powerpoint/2010/main" val="204693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D75498-A0B2-454F-92CB-C68804AA88C9}"/>
              </a:ext>
            </a:extLst>
          </p:cNvPr>
          <p:cNvSpPr/>
          <p:nvPr/>
        </p:nvSpPr>
        <p:spPr>
          <a:xfrm>
            <a:off x="90834" y="0"/>
            <a:ext cx="6025351" cy="5171159"/>
          </a:xfrm>
          <a:prstGeom prst="rect">
            <a:avLst/>
          </a:prstGeom>
          <a:solidFill>
            <a:schemeClr val="bg2"/>
          </a:solidFill>
          <a:ln>
            <a:noFill/>
          </a:ln>
        </p:spPr>
        <p:txBody>
          <a:bodyPr wrap="square">
            <a:spAutoFit/>
          </a:bodyPr>
          <a:lstStyle/>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RestController</a:t>
            </a:r>
            <a:endParaRPr lang="vi-VN" sz="1200">
              <a:solidFill>
                <a:srgbClr val="D4D4D4"/>
              </a:solidFill>
              <a:latin typeface="Menlo" panose="020B0609030804020204" pitchFamily="49" charset="0"/>
            </a:endParaRPr>
          </a:p>
          <a:p>
            <a:pPr>
              <a:lnSpc>
                <a:spcPct val="120000"/>
              </a:lnSpc>
            </a:pP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RequestMapping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"/api/demo"</a:t>
            </a:r>
            <a:r>
              <a:rPr lang="vi-VN" sz="1200">
                <a:solidFill>
                  <a:srgbClr val="D4D4D4"/>
                </a:solidFill>
                <a:latin typeface="Menlo" panose="020B0609030804020204" pitchFamily="49" charset="0"/>
              </a:rPr>
              <a:t>)</a:t>
            </a:r>
          </a:p>
          <a:p>
            <a:pPr>
              <a:lnSpc>
                <a:spcPct val="120000"/>
              </a:lnSpc>
            </a:pPr>
            <a:r>
              <a:rPr lang="vi-VN" sz="1200">
                <a:solidFill>
                  <a:srgbClr val="569CD6"/>
                </a:solidFill>
                <a:latin typeface="Menlo" panose="020B0609030804020204" pitchFamily="49" charset="0"/>
              </a:rPr>
              <a:t>public</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CRUDController</a:t>
            </a: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Autowired</a:t>
            </a:r>
            <a:r>
              <a:rPr lang="vi-VN" sz="1200">
                <a:solidFill>
                  <a:srgbClr val="D4D4D4"/>
                </a:solidFill>
                <a:latin typeface="Menlo" panose="020B0609030804020204" pitchFamily="49" charset="0"/>
              </a:rPr>
              <a:t> </a:t>
            </a:r>
            <a:r>
              <a:rPr lang="vi-VN" sz="1200">
                <a:solidFill>
                  <a:srgbClr val="569CD6"/>
                </a:solidFill>
                <a:latin typeface="Menlo" panose="020B0609030804020204" pitchFamily="49" charset="0"/>
              </a:rPr>
              <a:t>private</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EntityManager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GetMapping</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"/crudbar"</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Transactional</a:t>
            </a:r>
            <a:endParaRPr lang="vi-VN" sz="1200">
              <a:solidFill>
                <a:srgbClr val="D4D4D4"/>
              </a:solidFill>
              <a:latin typeface="Menlo" panose="020B0609030804020204" pitchFamily="49" charset="0"/>
            </a:endParaRPr>
          </a:p>
          <a:p>
            <a:pPr>
              <a:lnSpc>
                <a:spcPct val="120000"/>
              </a:lnSpc>
            </a:pPr>
            <a:r>
              <a:rPr lang="vi-VN" sz="1200">
                <a:solidFill>
                  <a:srgbClr val="569CD6"/>
                </a:solidFill>
                <a:latin typeface="Menlo" panose="020B0609030804020204" pitchFamily="49" charset="0"/>
              </a:rPr>
              <a:t>  public</a:t>
            </a:r>
            <a:r>
              <a:rPr lang="vi-VN" sz="1200">
                <a:solidFill>
                  <a:srgbClr val="D4D4D4"/>
                </a:solidFill>
                <a:latin typeface="Menlo" panose="020B0609030804020204" pitchFamily="49" charset="0"/>
              </a:rPr>
              <a:t> </a:t>
            </a:r>
            <a:r>
              <a:rPr lang="vi-VN" sz="1200">
                <a:solidFill>
                  <a:srgbClr val="4EC9B0"/>
                </a:solidFill>
                <a:latin typeface="Menlo" panose="020B0609030804020204" pitchFamily="49" charset="0"/>
              </a:rPr>
              <a:t>void</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crudBar</a:t>
            </a:r>
            <a:r>
              <a:rPr lang="vi-VN" sz="1200">
                <a:solidFill>
                  <a:srgbClr val="D4D4D4"/>
                </a:solidFill>
                <a:latin typeface="Menlo" panose="020B0609030804020204" pitchFamily="49" charset="0"/>
              </a:rPr>
              <a:t>() {</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 </a:t>
            </a:r>
            <a:r>
              <a:rPr lang="vi-VN" sz="1200">
                <a:solidFill>
                  <a:srgbClr val="C586C0"/>
                </a:solidFill>
                <a:latin typeface="Menlo" panose="020B0609030804020204" pitchFamily="49" charset="0"/>
              </a:rPr>
              <a:t>new</a:t>
            </a:r>
            <a:r>
              <a:rPr lang="vi-VN" sz="1200">
                <a:solidFill>
                  <a:srgbClr val="D4D4D4"/>
                </a:solidFill>
                <a:latin typeface="Menlo" panose="020B0609030804020204" pitchFamily="49" charset="0"/>
              </a:rPr>
              <a:t> </a:t>
            </a:r>
            <a:r>
              <a:rPr lang="vi-VN" sz="1200">
                <a:solidFill>
                  <a:srgbClr val="DCDCAA"/>
                </a:solidFill>
                <a:latin typeface="Menlo" panose="020B0609030804020204" pitchFamily="49" charset="0"/>
              </a:rPr>
              <a:t>Bar</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"Foo"</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persist</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//Create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String</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getId</a:t>
            </a:r>
            <a:r>
              <a:rPr lang="vi-VN" sz="1200">
                <a:solidFill>
                  <a:srgbClr val="D4D4D4"/>
                </a:solidFill>
                <a:latin typeface="Menlo" panose="020B0609030804020204" pitchFamily="49" charset="0"/>
              </a:rPr>
              <a:t>();</a:t>
            </a:r>
          </a:p>
          <a:p>
            <a:pPr>
              <a:lnSpc>
                <a:spcPct val="120000"/>
              </a:lnSpc>
            </a:pPr>
            <a:r>
              <a:rPr lang="vi-VN" sz="1200">
                <a:solidFill>
                  <a:srgbClr val="4EC9B0"/>
                </a:solidFill>
                <a:latin typeface="Menlo" panose="020B0609030804020204" pitchFamily="49" charset="0"/>
              </a:rPr>
              <a:t>     Bar</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barInDB</a:t>
            </a:r>
            <a:r>
              <a:rPr lang="vi-VN" sz="1200">
                <a:solidFill>
                  <a:srgbClr val="D4D4D4"/>
                </a:solidFill>
                <a:latin typeface="Menlo" panose="020B0609030804020204" pitchFamily="49" charset="0"/>
              </a:rPr>
              <a:t> = </a:t>
            </a:r>
            <a:r>
              <a:rPr lang="vi-VN" sz="1200">
                <a:solidFill>
                  <a:srgbClr val="9CDCFE"/>
                </a:solidFill>
                <a:latin typeface="Menlo" panose="020B0609030804020204" pitchFamily="49" charset="0"/>
              </a:rPr>
              <a:t>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find</a:t>
            </a:r>
            <a:r>
              <a:rPr lang="vi-VN" sz="1200">
                <a:solidFill>
                  <a:srgbClr val="D4D4D4"/>
                </a:solidFill>
                <a:latin typeface="Menlo" panose="020B0609030804020204" pitchFamily="49" charset="0"/>
              </a:rPr>
              <a:t>(</a:t>
            </a:r>
            <a:r>
              <a:rPr lang="vi-VN" sz="1200">
                <a:solidFill>
                  <a:srgbClr val="4EC9B0"/>
                </a:solidFill>
                <a:latin typeface="Menlo" panose="020B0609030804020204" pitchFamily="49" charset="0"/>
              </a:rPr>
              <a:t>Bar</a:t>
            </a:r>
            <a:r>
              <a:rPr lang="vi-VN" sz="1200">
                <a:solidFill>
                  <a:srgbClr val="D4D4D4"/>
                </a:solidFill>
                <a:latin typeface="Menlo" panose="020B0609030804020204" pitchFamily="49" charset="0"/>
              </a:rPr>
              <a:t>.</a:t>
            </a:r>
            <a:r>
              <a:rPr lang="vi-VN" sz="1200">
                <a:solidFill>
                  <a:srgbClr val="C586C0"/>
                </a:solidFill>
                <a:latin typeface="Menlo" panose="020B0609030804020204" pitchFamily="49" charset="0"/>
              </a:rPr>
              <a:t>class</a:t>
            </a:r>
            <a:r>
              <a:rPr lang="vi-VN" sz="1200">
                <a:solidFill>
                  <a:srgbClr val="D4D4D4"/>
                </a:solidFill>
                <a:latin typeface="Menlo" panose="020B0609030804020204" pitchFamily="49" charset="0"/>
              </a:rPr>
              <a:t>, </a:t>
            </a:r>
            <a:r>
              <a:rPr lang="vi-VN" sz="1200">
                <a:solidFill>
                  <a:srgbClr val="9CDCFE"/>
                </a:solidFill>
                <a:latin typeface="Menlo" panose="020B0609030804020204" pitchFamily="49" charset="0"/>
              </a:rPr>
              <a:t>id</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//Query</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barInDB</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setName</a:t>
            </a:r>
            <a:r>
              <a:rPr lang="vi-VN" sz="1200">
                <a:solidFill>
                  <a:srgbClr val="D4D4D4"/>
                </a:solidFill>
                <a:latin typeface="Menlo" panose="020B0609030804020204" pitchFamily="49" charset="0"/>
              </a:rPr>
              <a:t>(</a:t>
            </a:r>
            <a:r>
              <a:rPr lang="vi-VN" sz="1200">
                <a:solidFill>
                  <a:srgbClr val="CE9178"/>
                </a:solidFill>
                <a:latin typeface="Menlo" panose="020B0609030804020204" pitchFamily="49" charset="0"/>
              </a:rPr>
              <a:t>"New Foo"</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//Update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merge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p>
          <a:p>
            <a:pPr>
              <a:lnSpc>
                <a:spcPct val="120000"/>
              </a:lnSpc>
            </a:pPr>
            <a:r>
              <a:rPr lang="vi-VN" sz="1200">
                <a:solidFill>
                  <a:srgbClr val="6A9955"/>
                </a:solidFill>
                <a:latin typeface="Menlo" panose="020B0609030804020204" pitchFamily="49" charset="0"/>
              </a:rPr>
              <a:t>/* Cập nhật thay đổi từ database, nếu được sửa đổi từ một thread khác, session khác. Còn trong điều kiện unit test, chạy trong cùng một thread, thì không cần lệnh merge */</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remove</a:t>
            </a:r>
            <a:r>
              <a:rPr lang="vi-VN" sz="1200">
                <a:solidFill>
                  <a:srgbClr val="D4D4D4"/>
                </a:solidFill>
                <a:latin typeface="Menlo" panose="020B0609030804020204" pitchFamily="49" charset="0"/>
              </a:rPr>
              <a:t>(</a:t>
            </a:r>
            <a:r>
              <a:rPr lang="vi-VN" sz="1200">
                <a:solidFill>
                  <a:srgbClr val="9CDCFE"/>
                </a:solidFill>
                <a:latin typeface="Menlo" panose="020B0609030804020204" pitchFamily="49" charset="0"/>
              </a:rPr>
              <a:t>bar</a:t>
            </a:r>
            <a:r>
              <a:rPr lang="vi-VN" sz="1200">
                <a:solidFill>
                  <a:srgbClr val="D4D4D4"/>
                </a:solidFill>
                <a:latin typeface="Menlo" panose="020B0609030804020204" pitchFamily="49" charset="0"/>
              </a:rPr>
              <a:t>); </a:t>
            </a:r>
            <a:r>
              <a:rPr lang="vi-VN" sz="1200">
                <a:solidFill>
                  <a:srgbClr val="6A9955"/>
                </a:solidFill>
                <a:latin typeface="Menlo" panose="020B0609030804020204" pitchFamily="49" charset="0"/>
              </a:rPr>
              <a:t>//Delete</a:t>
            </a:r>
            <a:endParaRPr lang="vi-VN" sz="1200">
              <a:solidFill>
                <a:srgbClr val="D4D4D4"/>
              </a:solidFill>
              <a:latin typeface="Menlo" panose="020B0609030804020204" pitchFamily="49" charset="0"/>
            </a:endParaRPr>
          </a:p>
          <a:p>
            <a:pPr>
              <a:lnSpc>
                <a:spcPct val="120000"/>
              </a:lnSpc>
            </a:pPr>
            <a:r>
              <a:rPr lang="vi-VN" sz="1200">
                <a:solidFill>
                  <a:srgbClr val="9CDCFE"/>
                </a:solidFill>
                <a:latin typeface="Menlo" panose="020B0609030804020204" pitchFamily="49" charset="0"/>
              </a:rPr>
              <a:t>    em</a:t>
            </a:r>
            <a:r>
              <a:rPr lang="vi-VN" sz="1200">
                <a:solidFill>
                  <a:srgbClr val="D4D4D4"/>
                </a:solidFill>
                <a:latin typeface="Menlo" panose="020B0609030804020204" pitchFamily="49" charset="0"/>
              </a:rPr>
              <a:t>.</a:t>
            </a:r>
            <a:r>
              <a:rPr lang="vi-VN" sz="1200">
                <a:solidFill>
                  <a:srgbClr val="DCDCAA"/>
                </a:solidFill>
                <a:latin typeface="Menlo" panose="020B0609030804020204" pitchFamily="49" charset="0"/>
              </a:rPr>
              <a:t>flush</a:t>
            </a:r>
            <a:r>
              <a:rPr lang="vi-VN" sz="1200">
                <a:solidFill>
                  <a:srgbClr val="D4D4D4"/>
                </a:solidFill>
                <a:latin typeface="Menlo" panose="020B0609030804020204" pitchFamily="49" charset="0"/>
              </a:rPr>
              <a:t>();</a:t>
            </a:r>
          </a:p>
          <a:p>
            <a:pPr>
              <a:lnSpc>
                <a:spcPct val="120000"/>
              </a:lnSpc>
            </a:pPr>
            <a:r>
              <a:rPr lang="vi-VN" sz="1200">
                <a:solidFill>
                  <a:srgbClr val="D4D4D4"/>
                </a:solidFill>
                <a:latin typeface="Menlo" panose="020B0609030804020204" pitchFamily="49" charset="0"/>
              </a:rPr>
              <a:t>  }</a:t>
            </a:r>
          </a:p>
          <a:p>
            <a:pPr>
              <a:lnSpc>
                <a:spcPct val="120000"/>
              </a:lnSpc>
            </a:pPr>
            <a:r>
              <a:rPr lang="vi-VN" sz="1200">
                <a:solidFill>
                  <a:srgbClr val="D4D4D4"/>
                </a:solidFill>
                <a:latin typeface="Menlo" panose="020B0609030804020204" pitchFamily="49" charset="0"/>
              </a:rPr>
              <a:t>}</a:t>
            </a:r>
          </a:p>
        </p:txBody>
      </p:sp>
      <p:sp>
        <p:nvSpPr>
          <p:cNvPr id="6" name="Line Callout 1 5">
            <a:extLst>
              <a:ext uri="{FF2B5EF4-FFF2-40B4-BE49-F238E27FC236}">
                <a16:creationId xmlns:a16="http://schemas.microsoft.com/office/drawing/2014/main" id="{05DAFA6F-E3F3-D446-AB0E-E2121E369DE1}"/>
              </a:ext>
            </a:extLst>
          </p:cNvPr>
          <p:cNvSpPr/>
          <p:nvPr/>
        </p:nvSpPr>
        <p:spPr>
          <a:xfrm>
            <a:off x="3015704" y="2180028"/>
            <a:ext cx="400882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Hibernate: insert into bar (name, id) values (?, ?)</a:t>
            </a:r>
          </a:p>
        </p:txBody>
      </p:sp>
      <p:sp>
        <p:nvSpPr>
          <p:cNvPr id="7" name="Line Callout 1 6">
            <a:extLst>
              <a:ext uri="{FF2B5EF4-FFF2-40B4-BE49-F238E27FC236}">
                <a16:creationId xmlns:a16="http://schemas.microsoft.com/office/drawing/2014/main" id="{5C4235E5-F658-DE47-A1E2-25819AC6F1D4}"/>
              </a:ext>
            </a:extLst>
          </p:cNvPr>
          <p:cNvSpPr/>
          <p:nvPr/>
        </p:nvSpPr>
        <p:spPr>
          <a:xfrm>
            <a:off x="2992490" y="3077270"/>
            <a:ext cx="384431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update bar set name=? where id=?</a:t>
            </a:r>
          </a:p>
        </p:txBody>
      </p:sp>
      <p:sp>
        <p:nvSpPr>
          <p:cNvPr id="8" name="Line Callout 1 7">
            <a:extLst>
              <a:ext uri="{FF2B5EF4-FFF2-40B4-BE49-F238E27FC236}">
                <a16:creationId xmlns:a16="http://schemas.microsoft.com/office/drawing/2014/main" id="{0380274C-935D-394D-8B62-47642BAB2B2C}"/>
              </a:ext>
            </a:extLst>
          </p:cNvPr>
          <p:cNvSpPr/>
          <p:nvPr/>
        </p:nvSpPr>
        <p:spPr>
          <a:xfrm>
            <a:off x="2678606" y="4404461"/>
            <a:ext cx="3165076" cy="357281"/>
          </a:xfrm>
          <a:prstGeom prst="borderCallout1">
            <a:avLst>
              <a:gd name="adj1" fmla="val 51032"/>
              <a:gd name="adj2" fmla="val -571"/>
              <a:gd name="adj3" fmla="val 49034"/>
              <a:gd name="adj4" fmla="val -33113"/>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Hibernate: delete from bar where id=?</a:t>
            </a:r>
          </a:p>
        </p:txBody>
      </p:sp>
      <p:sp>
        <p:nvSpPr>
          <p:cNvPr id="9" name="Line Callout 1 8">
            <a:extLst>
              <a:ext uri="{FF2B5EF4-FFF2-40B4-BE49-F238E27FC236}">
                <a16:creationId xmlns:a16="http://schemas.microsoft.com/office/drawing/2014/main" id="{74841BD6-FFDA-2A43-BF27-DCB92DA240F7}"/>
              </a:ext>
            </a:extLst>
          </p:cNvPr>
          <p:cNvSpPr/>
          <p:nvPr/>
        </p:nvSpPr>
        <p:spPr>
          <a:xfrm>
            <a:off x="5228026" y="2618051"/>
            <a:ext cx="3601081" cy="357281"/>
          </a:xfrm>
          <a:prstGeom prst="borderCallout1">
            <a:avLst>
              <a:gd name="adj1" fmla="val 51032"/>
              <a:gd name="adj2" fmla="val -571"/>
              <a:gd name="adj3" fmla="val 50729"/>
              <a:gd name="adj4" fmla="val -10902"/>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VN">
                <a:solidFill>
                  <a:schemeClr val="bg2"/>
                </a:solidFill>
              </a:rPr>
              <a:t>Context có sẵn entity nên không select nữa</a:t>
            </a:r>
          </a:p>
        </p:txBody>
      </p:sp>
      <p:sp>
        <p:nvSpPr>
          <p:cNvPr id="10" name="Line Callout 1 9">
            <a:extLst>
              <a:ext uri="{FF2B5EF4-FFF2-40B4-BE49-F238E27FC236}">
                <a16:creationId xmlns:a16="http://schemas.microsoft.com/office/drawing/2014/main" id="{1D201E21-0999-B348-AC1F-3B5A0264E244}"/>
              </a:ext>
            </a:extLst>
          </p:cNvPr>
          <p:cNvSpPr/>
          <p:nvPr/>
        </p:nvSpPr>
        <p:spPr>
          <a:xfrm>
            <a:off x="2562541" y="1078912"/>
            <a:ext cx="4546768" cy="357281"/>
          </a:xfrm>
          <a:prstGeom prst="borderCallout1">
            <a:avLst>
              <a:gd name="adj1" fmla="val 51032"/>
              <a:gd name="adj2" fmla="val -571"/>
              <a:gd name="adj3" fmla="val 50729"/>
              <a:gd name="adj4" fmla="val -18729"/>
            </a:avLst>
          </a:prstGeom>
          <a:solidFill>
            <a:schemeClr val="bg2">
              <a:lumMod val="10000"/>
              <a:lumOff val="9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solidFill>
                  <a:schemeClr val="bg2"/>
                </a:solidFill>
              </a:rPr>
              <a:t>@Transaction buộc phải có nếu thêm, sửa, xoá dữ liệu</a:t>
            </a:r>
          </a:p>
        </p:txBody>
      </p:sp>
    </p:spTree>
    <p:extLst>
      <p:ext uri="{BB962C8B-B14F-4D97-AF65-F5344CB8AC3E}">
        <p14:creationId xmlns:p14="http://schemas.microsoft.com/office/powerpoint/2010/main" val="318005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2BFE3-929B-1F45-8CC8-F8D0D57710F0}"/>
              </a:ext>
            </a:extLst>
          </p:cNvPr>
          <p:cNvSpPr/>
          <p:nvPr/>
        </p:nvSpPr>
        <p:spPr>
          <a:xfrm>
            <a:off x="105799" y="0"/>
            <a:ext cx="5350374" cy="5325497"/>
          </a:xfrm>
          <a:prstGeom prst="rect">
            <a:avLst/>
          </a:prstGeom>
          <a:solidFill>
            <a:schemeClr val="bg2"/>
          </a:solidFill>
        </p:spPr>
        <p:txBody>
          <a:bodyPr wrap="square">
            <a:spAutoFit/>
          </a:bodyPr>
          <a:lstStyle/>
          <a:p>
            <a:pPr>
              <a:lnSpc>
                <a:spcPts val="750"/>
              </a:lnSpc>
            </a:pP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1: Register JDBC driver</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Class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forName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JDBC_DRIVER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2: Open a connection</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"Connecting to a selected database..."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DriverManager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getConnection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DB_URL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USER</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PASS</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"Connected database successfully..."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3: Execute a query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createStatement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String</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(100, 'Zara', 'Ali', 18)"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(101, 'Mahnaz', 'Fatma', 25)"</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 (102, 'Zaid', 'Khan', 30)"</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 INTO Registration "</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"VALUES(103, 'Sumit', 'Mittal', 28)"</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executeUpdate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sql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"Inserted records into the table..."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STEP 4: Clean-up environment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JDBC</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Handle errors for Class.forName</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finally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finally block used to close resources</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stmt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se2</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nothing we can do</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try</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if</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569CD6"/>
                </a:solidFill>
                <a:effectLst/>
                <a:latin typeface="Menlo" panose="020B0609030804020204" pitchFamily="49" charset="0"/>
                <a:ea typeface="Times New Roman" panose="02020603050405020304" pitchFamily="18" charset="0"/>
                <a:cs typeface="Times New Roman" panose="02020603050405020304" pitchFamily="18" charset="0"/>
              </a:rPr>
              <a:t>null</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conn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close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C586C0"/>
                </a:solidFill>
                <a:effectLst/>
                <a:latin typeface="Menlo" panose="020B0609030804020204" pitchFamily="49" charset="0"/>
                <a:ea typeface="Times New Roman" panose="02020603050405020304" pitchFamily="18" charset="0"/>
                <a:cs typeface="Times New Roman" panose="02020603050405020304" pitchFamily="18" charset="0"/>
              </a:rPr>
              <a:t>catch</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SQLException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9CDCFE"/>
                </a:solidFill>
                <a:effectLst/>
                <a:latin typeface="Menlo" panose="020B0609030804020204" pitchFamily="49" charset="0"/>
                <a:ea typeface="Times New Roman" panose="02020603050405020304" pitchFamily="18" charset="0"/>
                <a:cs typeface="Times New Roman" panose="02020603050405020304" pitchFamily="18" charset="0"/>
              </a:rPr>
              <a:t>se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printStackTrace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finally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 </a:t>
            </a:r>
            <a:r>
              <a:rPr lang="en-VN" sz="800">
                <a:solidFill>
                  <a:srgbClr val="6A9955"/>
                </a:solidFill>
                <a:effectLst/>
                <a:latin typeface="Menlo" panose="020B0609030804020204" pitchFamily="49" charset="0"/>
                <a:ea typeface="Times New Roman" panose="02020603050405020304" pitchFamily="18" charset="0"/>
                <a:cs typeface="Times New Roman" panose="02020603050405020304" pitchFamily="18" charset="0"/>
              </a:rPr>
              <a:t>// end try</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a:p>
            <a:pPr>
              <a:lnSpc>
                <a:spcPts val="750"/>
              </a:lnSpc>
            </a:pP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    </a:t>
            </a:r>
            <a:r>
              <a:rPr lang="en-VN" sz="800">
                <a:solidFill>
                  <a:srgbClr val="4EC9B0"/>
                </a:solidFill>
                <a:effectLst/>
                <a:latin typeface="Menlo" panose="020B0609030804020204" pitchFamily="49" charset="0"/>
                <a:ea typeface="Times New Roman" panose="02020603050405020304" pitchFamily="18" charset="0"/>
                <a:cs typeface="Times New Roman" panose="02020603050405020304" pitchFamily="18" charset="0"/>
              </a:rPr>
              <a:t>System</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4FC1FF"/>
                </a:solidFill>
                <a:effectLst/>
                <a:latin typeface="Menlo" panose="020B0609030804020204" pitchFamily="49" charset="0"/>
                <a:ea typeface="Times New Roman" panose="02020603050405020304" pitchFamily="18" charset="0"/>
                <a:cs typeface="Times New Roman" panose="02020603050405020304" pitchFamily="18" charset="0"/>
              </a:rPr>
              <a:t>out</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DCDCAA"/>
                </a:solidFill>
                <a:effectLst/>
                <a:latin typeface="Menlo" panose="020B0609030804020204" pitchFamily="49" charset="0"/>
                <a:ea typeface="Times New Roman" panose="02020603050405020304" pitchFamily="18" charset="0"/>
                <a:cs typeface="Times New Roman" panose="02020603050405020304" pitchFamily="18" charset="0"/>
              </a:rPr>
              <a:t>println</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r>
              <a:rPr lang="en-VN" sz="800">
                <a:solidFill>
                  <a:srgbClr val="CE9178"/>
                </a:solidFill>
                <a:effectLst/>
                <a:latin typeface="Menlo" panose="020B0609030804020204" pitchFamily="49" charset="0"/>
                <a:ea typeface="Times New Roman" panose="02020603050405020304" pitchFamily="18" charset="0"/>
                <a:cs typeface="Times New Roman" panose="02020603050405020304" pitchFamily="18" charset="0"/>
              </a:rPr>
              <a:t>"Goodbye!"</a:t>
            </a:r>
            <a:r>
              <a:rPr lang="en-VN" sz="800">
                <a:solidFill>
                  <a:srgbClr val="D4D4D4"/>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VN" sz="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FB2C18-67D8-BC48-9818-C327F8DC3B88}"/>
              </a:ext>
            </a:extLst>
          </p:cNvPr>
          <p:cNvPicPr>
            <a:picLocks noChangeAspect="1"/>
          </p:cNvPicPr>
          <p:nvPr/>
        </p:nvPicPr>
        <p:blipFill>
          <a:blip r:embed="rId2"/>
          <a:stretch>
            <a:fillRect/>
          </a:stretch>
        </p:blipFill>
        <p:spPr>
          <a:xfrm>
            <a:off x="5652339" y="1086007"/>
            <a:ext cx="2183921" cy="1181100"/>
          </a:xfrm>
          <a:prstGeom prst="rect">
            <a:avLst/>
          </a:prstGeom>
        </p:spPr>
      </p:pic>
      <p:sp>
        <p:nvSpPr>
          <p:cNvPr id="4" name="TextBox 3">
            <a:extLst>
              <a:ext uri="{FF2B5EF4-FFF2-40B4-BE49-F238E27FC236}">
                <a16:creationId xmlns:a16="http://schemas.microsoft.com/office/drawing/2014/main" id="{5B72DE3A-6423-8949-B230-0516BFAB4503}"/>
              </a:ext>
            </a:extLst>
          </p:cNvPr>
          <p:cNvSpPr txBox="1"/>
          <p:nvPr/>
        </p:nvSpPr>
        <p:spPr>
          <a:xfrm>
            <a:off x="5561971" y="755702"/>
            <a:ext cx="3461117" cy="276999"/>
          </a:xfrm>
          <a:prstGeom prst="rect">
            <a:avLst/>
          </a:prstGeom>
          <a:noFill/>
        </p:spPr>
        <p:txBody>
          <a:bodyPr wrap="square" rtlCol="0">
            <a:spAutoFit/>
          </a:bodyPr>
          <a:lstStyle/>
          <a:p>
            <a:r>
              <a:rPr lang="en-VN" sz="1200"/>
              <a:t>Hãy chạy các hàm test trong file JDBCTest.java</a:t>
            </a:r>
          </a:p>
        </p:txBody>
      </p:sp>
      <p:sp>
        <p:nvSpPr>
          <p:cNvPr id="5" name="TextBox 4">
            <a:extLst>
              <a:ext uri="{FF2B5EF4-FFF2-40B4-BE49-F238E27FC236}">
                <a16:creationId xmlns:a16="http://schemas.microsoft.com/office/drawing/2014/main" id="{424D3C19-8604-7D4F-997F-3240D581E2E2}"/>
              </a:ext>
            </a:extLst>
          </p:cNvPr>
          <p:cNvSpPr txBox="1"/>
          <p:nvPr/>
        </p:nvSpPr>
        <p:spPr>
          <a:xfrm>
            <a:off x="5570161" y="2694339"/>
            <a:ext cx="3413114" cy="954107"/>
          </a:xfrm>
          <a:prstGeom prst="rect">
            <a:avLst/>
          </a:prstGeom>
          <a:noFill/>
        </p:spPr>
        <p:txBody>
          <a:bodyPr wrap="none" rtlCol="0">
            <a:spAutoFit/>
          </a:bodyPr>
          <a:lstStyle/>
          <a:p>
            <a:r>
              <a:rPr lang="en-VN"/>
              <a:t>Cảm giác khi lập trình JDBC, code</a:t>
            </a:r>
          </a:p>
          <a:p>
            <a:r>
              <a:rPr lang="en-VN"/>
              <a:t>rất dài dòng, không có nhiều hàm hỗ trợ.</a:t>
            </a:r>
          </a:p>
          <a:p>
            <a:r>
              <a:rPr lang="en-VN"/>
              <a:t>Thật là khâm phục thế hệ lập trình Java </a:t>
            </a:r>
          </a:p>
          <a:p>
            <a:r>
              <a:rPr lang="en-VN"/>
              <a:t>cách đây 15-20 năm trước</a:t>
            </a:r>
          </a:p>
        </p:txBody>
      </p:sp>
    </p:spTree>
    <p:extLst>
      <p:ext uri="{BB962C8B-B14F-4D97-AF65-F5344CB8AC3E}">
        <p14:creationId xmlns:p14="http://schemas.microsoft.com/office/powerpoint/2010/main" val="2641369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F200F9-4B4A-CB45-9F15-F19552F1109D}"/>
              </a:ext>
            </a:extLst>
          </p:cNvPr>
          <p:cNvSpPr/>
          <p:nvPr/>
        </p:nvSpPr>
        <p:spPr>
          <a:xfrm>
            <a:off x="1985374" y="290463"/>
            <a:ext cx="4847573" cy="2145849"/>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rPr>
              <a:t>C</a:t>
            </a:r>
            <a:r>
              <a:rPr lang="en-VN">
                <a:solidFill>
                  <a:srgbClr val="7030A0"/>
                </a:solidFill>
              </a:rPr>
              <a:t>reate / Query / Update / Delete</a:t>
            </a:r>
          </a:p>
        </p:txBody>
      </p:sp>
      <p:sp>
        <p:nvSpPr>
          <p:cNvPr id="3" name="Can 2">
            <a:extLst>
              <a:ext uri="{FF2B5EF4-FFF2-40B4-BE49-F238E27FC236}">
                <a16:creationId xmlns:a16="http://schemas.microsoft.com/office/drawing/2014/main" id="{8892486E-DD00-884D-BD08-1A605829515A}"/>
              </a:ext>
            </a:extLst>
          </p:cNvPr>
          <p:cNvSpPr/>
          <p:nvPr/>
        </p:nvSpPr>
        <p:spPr>
          <a:xfrm>
            <a:off x="3441090" y="3499698"/>
            <a:ext cx="1762188" cy="13867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Database</a:t>
            </a:r>
          </a:p>
        </p:txBody>
      </p:sp>
      <p:sp>
        <p:nvSpPr>
          <p:cNvPr id="4" name="Rectangle 3">
            <a:extLst>
              <a:ext uri="{FF2B5EF4-FFF2-40B4-BE49-F238E27FC236}">
                <a16:creationId xmlns:a16="http://schemas.microsoft.com/office/drawing/2014/main" id="{E1443355-080E-EE4A-B8D5-EF73CA70D801}"/>
              </a:ext>
            </a:extLst>
          </p:cNvPr>
          <p:cNvSpPr/>
          <p:nvPr/>
        </p:nvSpPr>
        <p:spPr>
          <a:xfrm>
            <a:off x="2768758"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Blog</a:t>
            </a:r>
          </a:p>
        </p:txBody>
      </p:sp>
      <p:sp>
        <p:nvSpPr>
          <p:cNvPr id="5" name="Rectangle 4">
            <a:extLst>
              <a:ext uri="{FF2B5EF4-FFF2-40B4-BE49-F238E27FC236}">
                <a16:creationId xmlns:a16="http://schemas.microsoft.com/office/drawing/2014/main" id="{96F7FAC5-699F-9440-9C5B-5239B3D52D0D}"/>
              </a:ext>
            </a:extLst>
          </p:cNvPr>
          <p:cNvSpPr/>
          <p:nvPr/>
        </p:nvSpPr>
        <p:spPr>
          <a:xfrm>
            <a:off x="4937680" y="484987"/>
            <a:ext cx="1009558" cy="7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Comment</a:t>
            </a:r>
          </a:p>
        </p:txBody>
      </p:sp>
      <p:cxnSp>
        <p:nvCxnSpPr>
          <p:cNvPr id="7" name="Straight Arrow Connector 6">
            <a:extLst>
              <a:ext uri="{FF2B5EF4-FFF2-40B4-BE49-F238E27FC236}">
                <a16:creationId xmlns:a16="http://schemas.microsoft.com/office/drawing/2014/main" id="{44DC7F99-4944-314A-9FC6-A42646DEAA5E}"/>
              </a:ext>
            </a:extLst>
          </p:cNvPr>
          <p:cNvCxnSpPr>
            <a:cxnSpLocks/>
            <a:stCxn id="4" idx="3"/>
            <a:endCxn id="5" idx="1"/>
          </p:cNvCxnSpPr>
          <p:nvPr/>
        </p:nvCxnSpPr>
        <p:spPr>
          <a:xfrm>
            <a:off x="3778316" y="845297"/>
            <a:ext cx="11593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Down Arrow 10">
            <a:extLst>
              <a:ext uri="{FF2B5EF4-FFF2-40B4-BE49-F238E27FC236}">
                <a16:creationId xmlns:a16="http://schemas.microsoft.com/office/drawing/2014/main" id="{CEE787ED-5768-684F-9246-ADA05406086E}"/>
              </a:ext>
            </a:extLst>
          </p:cNvPr>
          <p:cNvSpPr/>
          <p:nvPr/>
        </p:nvSpPr>
        <p:spPr>
          <a:xfrm>
            <a:off x="3826702" y="2549047"/>
            <a:ext cx="970767" cy="1039659"/>
          </a:xfrm>
          <a:prstGeom prst="downArrow">
            <a:avLst>
              <a:gd name="adj1" fmla="val 35714"/>
              <a:gd name="adj2" fmla="val 47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TextBox 11">
            <a:extLst>
              <a:ext uri="{FF2B5EF4-FFF2-40B4-BE49-F238E27FC236}">
                <a16:creationId xmlns:a16="http://schemas.microsoft.com/office/drawing/2014/main" id="{FA62CA25-0242-9046-AE13-70D028B3CAF3}"/>
              </a:ext>
            </a:extLst>
          </p:cNvPr>
          <p:cNvSpPr txBox="1"/>
          <p:nvPr/>
        </p:nvSpPr>
        <p:spPr>
          <a:xfrm>
            <a:off x="4766153" y="2530258"/>
            <a:ext cx="3538603" cy="954107"/>
          </a:xfrm>
          <a:prstGeom prst="rect">
            <a:avLst/>
          </a:prstGeom>
          <a:noFill/>
        </p:spPr>
        <p:txBody>
          <a:bodyPr wrap="square" rtlCol="0">
            <a:spAutoFit/>
          </a:bodyPr>
          <a:lstStyle/>
          <a:p>
            <a:r>
              <a:rPr lang="en-US">
                <a:solidFill>
                  <a:schemeClr val="bg2"/>
                </a:solidFill>
                <a:latin typeface="RobotoMono Nerd Font" pitchFamily="2" charset="0"/>
                <a:ea typeface="RobotoMono Nerd Font" pitchFamily="2" charset="0"/>
              </a:rPr>
              <a:t>i</a:t>
            </a:r>
            <a:r>
              <a:rPr lang="en-VN">
                <a:solidFill>
                  <a:schemeClr val="bg2"/>
                </a:solidFill>
                <a:latin typeface="RobotoMono Nerd Font" pitchFamily="2" charset="0"/>
                <a:ea typeface="RobotoMono Nerd Font" pitchFamily="2" charset="0"/>
              </a:rPr>
              <a:t>nsert into XXX (…) values (…)</a:t>
            </a:r>
          </a:p>
          <a:p>
            <a:r>
              <a:rPr lang="en-US">
                <a:solidFill>
                  <a:schemeClr val="bg2"/>
                </a:solidFill>
                <a:latin typeface="RobotoMono Nerd Font" pitchFamily="2" charset="0"/>
                <a:ea typeface="RobotoMono Nerd Font" pitchFamily="2" charset="0"/>
              </a:rPr>
              <a:t>s</a:t>
            </a:r>
            <a:r>
              <a:rPr lang="en-VN">
                <a:solidFill>
                  <a:schemeClr val="bg2"/>
                </a:solidFill>
                <a:latin typeface="RobotoMono Nerd Font" pitchFamily="2" charset="0"/>
                <a:ea typeface="RobotoMono Nerd Font" pitchFamily="2" charset="0"/>
              </a:rPr>
              <a:t>elect … from XXX </a:t>
            </a:r>
          </a:p>
          <a:p>
            <a:r>
              <a:rPr lang="en-VN">
                <a:solidFill>
                  <a:schemeClr val="bg2"/>
                </a:solidFill>
                <a:latin typeface="RobotoMono Nerd Font" pitchFamily="2" charset="0"/>
                <a:ea typeface="RobotoMono Nerd Font" pitchFamily="2" charset="0"/>
              </a:rPr>
              <a:t>update XXX set … = ….</a:t>
            </a:r>
          </a:p>
          <a:p>
            <a:r>
              <a:rPr lang="en-US">
                <a:solidFill>
                  <a:schemeClr val="bg2"/>
                </a:solidFill>
                <a:latin typeface="RobotoMono Nerd Font" pitchFamily="2" charset="0"/>
                <a:ea typeface="RobotoMono Nerd Font" pitchFamily="2" charset="0"/>
              </a:rPr>
              <a:t>d</a:t>
            </a:r>
            <a:r>
              <a:rPr lang="en-VN">
                <a:solidFill>
                  <a:schemeClr val="bg2"/>
                </a:solidFill>
                <a:latin typeface="RobotoMono Nerd Font" pitchFamily="2" charset="0"/>
                <a:ea typeface="RobotoMono Nerd Font" pitchFamily="2" charset="0"/>
              </a:rPr>
              <a:t>elete XXX where </a:t>
            </a:r>
          </a:p>
        </p:txBody>
      </p:sp>
      <p:sp>
        <p:nvSpPr>
          <p:cNvPr id="13" name="TextBox 12">
            <a:extLst>
              <a:ext uri="{FF2B5EF4-FFF2-40B4-BE49-F238E27FC236}">
                <a16:creationId xmlns:a16="http://schemas.microsoft.com/office/drawing/2014/main" id="{23ACB36F-272B-5840-A4B2-2E1BE7157DD7}"/>
              </a:ext>
            </a:extLst>
          </p:cNvPr>
          <p:cNvSpPr txBox="1"/>
          <p:nvPr/>
        </p:nvSpPr>
        <p:spPr>
          <a:xfrm>
            <a:off x="2141951" y="2761990"/>
            <a:ext cx="1885453" cy="307777"/>
          </a:xfrm>
          <a:prstGeom prst="rect">
            <a:avLst/>
          </a:prstGeom>
          <a:noFill/>
        </p:spPr>
        <p:txBody>
          <a:bodyPr wrap="none" rtlCol="0">
            <a:spAutoFit/>
          </a:bodyPr>
          <a:lstStyle/>
          <a:p>
            <a:r>
              <a:rPr lang="en-VN"/>
              <a:t>EntityManager.flush()</a:t>
            </a:r>
          </a:p>
        </p:txBody>
      </p:sp>
      <p:sp>
        <p:nvSpPr>
          <p:cNvPr id="14" name="TextBox 13">
            <a:extLst>
              <a:ext uri="{FF2B5EF4-FFF2-40B4-BE49-F238E27FC236}">
                <a16:creationId xmlns:a16="http://schemas.microsoft.com/office/drawing/2014/main" id="{FA219A8F-B217-5543-957D-A1FCA7C4D345}"/>
              </a:ext>
            </a:extLst>
          </p:cNvPr>
          <p:cNvSpPr txBox="1"/>
          <p:nvPr/>
        </p:nvSpPr>
        <p:spPr>
          <a:xfrm>
            <a:off x="2830881" y="1709803"/>
            <a:ext cx="3050835" cy="523220"/>
          </a:xfrm>
          <a:prstGeom prst="rect">
            <a:avLst/>
          </a:prstGeom>
          <a:noFill/>
        </p:spPr>
        <p:txBody>
          <a:bodyPr wrap="none" rtlCol="0">
            <a:spAutoFit/>
          </a:bodyPr>
          <a:lstStyle/>
          <a:p>
            <a:pPr algn="ctr"/>
            <a:r>
              <a:rPr lang="en-VN"/>
              <a:t>Persistent Context of EntityManager</a:t>
            </a:r>
            <a:br>
              <a:rPr lang="en-VN"/>
            </a:br>
            <a:r>
              <a:rPr lang="en-VN"/>
              <a:t>in Memory</a:t>
            </a:r>
          </a:p>
        </p:txBody>
      </p:sp>
    </p:spTree>
    <p:extLst>
      <p:ext uri="{BB962C8B-B14F-4D97-AF65-F5344CB8AC3E}">
        <p14:creationId xmlns:p14="http://schemas.microsoft.com/office/powerpoint/2010/main" val="334181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1E6-A3E0-2947-8DC6-D67055E1C761}"/>
              </a:ext>
            </a:extLst>
          </p:cNvPr>
          <p:cNvSpPr>
            <a:spLocks noGrp="1"/>
          </p:cNvSpPr>
          <p:nvPr>
            <p:ph type="title"/>
          </p:nvPr>
        </p:nvSpPr>
        <p:spPr/>
        <p:txBody>
          <a:bodyPr/>
          <a:lstStyle/>
          <a:p>
            <a:r>
              <a:rPr lang="en-VN"/>
              <a:t>JPQL không hỗ trợ lệnh Insert</a:t>
            </a:r>
          </a:p>
        </p:txBody>
      </p:sp>
      <p:sp>
        <p:nvSpPr>
          <p:cNvPr id="4" name="Rectangle 3">
            <a:extLst>
              <a:ext uri="{FF2B5EF4-FFF2-40B4-BE49-F238E27FC236}">
                <a16:creationId xmlns:a16="http://schemas.microsoft.com/office/drawing/2014/main" id="{7843B368-55C6-F045-A1F9-0BC301B974FE}"/>
              </a:ext>
            </a:extLst>
          </p:cNvPr>
          <p:cNvSpPr/>
          <p:nvPr/>
        </p:nvSpPr>
        <p:spPr>
          <a:xfrm>
            <a:off x="457200" y="1726053"/>
            <a:ext cx="8112466" cy="2564163"/>
          </a:xfrm>
          <a:prstGeom prst="rect">
            <a:avLst/>
          </a:prstGeom>
          <a:solidFill>
            <a:schemeClr val="bg2"/>
          </a:solidFill>
        </p:spPr>
        <p:txBody>
          <a:bodyPr wrap="square">
            <a:spAutoFit/>
          </a:bodyPr>
          <a:lstStyle/>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Test</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D4D4D4"/>
                </a:solidFill>
                <a:latin typeface="RobotoMono Nerd Font" pitchFamily="2" charset="0"/>
                <a:ea typeface="RobotoMono Nerd Font" pitchFamily="2" charset="0"/>
              </a:rPr>
              <a:t>@</a:t>
            </a:r>
            <a:r>
              <a:rPr lang="en-US" sz="1500">
                <a:solidFill>
                  <a:srgbClr val="4EC9B0"/>
                </a:solidFill>
                <a:latin typeface="RobotoMono Nerd Font" pitchFamily="2" charset="0"/>
                <a:ea typeface="RobotoMono Nerd Font" pitchFamily="2" charset="0"/>
              </a:rPr>
              <a:t>Transactional</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4EC9B0"/>
                </a:solidFill>
                <a:latin typeface="RobotoMono Nerd Font" pitchFamily="2" charset="0"/>
                <a:ea typeface="RobotoMono Nerd Font" pitchFamily="2" charset="0"/>
              </a:rPr>
              <a:t>void</a:t>
            </a: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testInsertQuery</a:t>
            </a:r>
            <a:r>
              <a:rPr lang="en-US" sz="1500">
                <a:solidFill>
                  <a:srgbClr val="D4D4D4"/>
                </a:solidFill>
                <a:latin typeface="RobotoMono Nerd Font" pitchFamily="2" charset="0"/>
                <a:ea typeface="RobotoMono Nerd Font" pitchFamily="2" charset="0"/>
              </a:rPr>
              <a:t>() {</a:t>
            </a:r>
            <a:r>
              <a:rPr lang="en-US" sz="1500">
                <a:solidFill>
                  <a:srgbClr val="6A9955"/>
                </a:solidFill>
                <a:latin typeface="RobotoMono Nerd Font" pitchFamily="2" charset="0"/>
                <a:ea typeface="RobotoMono Nerd Font" pitchFamily="2" charset="0"/>
              </a:rPr>
              <a:t>  </a:t>
            </a:r>
            <a:endParaRPr lang="en-US" sz="1500">
              <a:solidFill>
                <a:srgbClr val="D4D4D4"/>
              </a:solidFill>
              <a:latin typeface="RobotoMono Nerd Font" pitchFamily="2" charset="0"/>
              <a:ea typeface="RobotoMono Nerd Font" pitchFamily="2" charset="0"/>
            </a:endParaRP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createNativeQuery</a:t>
            </a:r>
            <a:r>
              <a:rPr lang="en-US" sz="1500">
                <a:solidFill>
                  <a:srgbClr val="D4D4D4"/>
                </a:solidFill>
                <a:latin typeface="RobotoMono Nerd Font" pitchFamily="2" charset="0"/>
                <a:ea typeface="RobotoMono Nerd Font" pitchFamily="2" charset="0"/>
              </a:rPr>
              <a:t>(</a:t>
            </a:r>
            <a:r>
              <a:rPr lang="en-US" sz="1500">
                <a:solidFill>
                  <a:srgbClr val="CE9178"/>
                </a:solidFill>
                <a:latin typeface="RobotoMono Nerd Font" pitchFamily="2" charset="0"/>
                <a:ea typeface="RobotoMono Nerd Font" pitchFamily="2" charset="0"/>
              </a:rPr>
              <a:t>"INSERT INTO bar (id, name) VALUES (?, ?)"</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a:t>
            </a:r>
            <a:r>
              <a:rPr lang="en-US" sz="1500">
                <a:solidFill>
                  <a:srgbClr val="D4D4D4"/>
                </a:solidFill>
                <a:latin typeface="RobotoMono Nerd Font" pitchFamily="2" charset="0"/>
                <a:ea typeface="RobotoMono Nerd Font" pitchFamily="2" charset="0"/>
              </a:rPr>
              <a:t>, </a:t>
            </a:r>
            <a:r>
              <a:rPr lang="en-US" sz="1500">
                <a:solidFill>
                  <a:srgbClr val="4EC9B0"/>
                </a:solidFill>
                <a:latin typeface="RobotoMono Nerd Font" pitchFamily="2" charset="0"/>
                <a:ea typeface="RobotoMono Nerd Font" pitchFamily="2" charset="0"/>
              </a:rPr>
              <a:t>RandomString</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make</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10</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setParameter</a:t>
            </a:r>
            <a:r>
              <a:rPr lang="en-US" sz="1500">
                <a:solidFill>
                  <a:srgbClr val="D4D4D4"/>
                </a:solidFill>
                <a:latin typeface="RobotoMono Nerd Font" pitchFamily="2" charset="0"/>
                <a:ea typeface="RobotoMono Nerd Font" pitchFamily="2" charset="0"/>
              </a:rPr>
              <a:t>(</a:t>
            </a:r>
            <a:r>
              <a:rPr lang="en-US" sz="1500">
                <a:solidFill>
                  <a:srgbClr val="B5CEA8"/>
                </a:solidFill>
                <a:latin typeface="RobotoMono Nerd Font" pitchFamily="2" charset="0"/>
                <a:ea typeface="RobotoMono Nerd Font" pitchFamily="2" charset="0"/>
              </a:rPr>
              <a:t>2</a:t>
            </a:r>
            <a:r>
              <a:rPr lang="en-US" sz="1500">
                <a:solidFill>
                  <a:srgbClr val="D4D4D4"/>
                </a:solidFill>
                <a:latin typeface="RobotoMono Nerd Font" pitchFamily="2" charset="0"/>
                <a:ea typeface="RobotoMono Nerd Font" pitchFamily="2" charset="0"/>
              </a:rPr>
              <a:t>, </a:t>
            </a:r>
            <a:r>
              <a:rPr lang="en-US" sz="1500">
                <a:solidFill>
                  <a:srgbClr val="CE9178"/>
                </a:solidFill>
                <a:latin typeface="RobotoMono Nerd Font" pitchFamily="2" charset="0"/>
                <a:ea typeface="RobotoMono Nerd Font" pitchFamily="2" charset="0"/>
              </a:rPr>
              <a:t>"Rock"</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    .</a:t>
            </a:r>
            <a:r>
              <a:rPr lang="en-US" sz="1500">
                <a:solidFill>
                  <a:srgbClr val="DCDCAA"/>
                </a:solidFill>
                <a:latin typeface="RobotoMono Nerd Font" pitchFamily="2" charset="0"/>
                <a:ea typeface="RobotoMono Nerd Font" pitchFamily="2" charset="0"/>
              </a:rPr>
              <a:t>executeUpdate</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9CDCFE"/>
                </a:solidFill>
                <a:latin typeface="RobotoMono Nerd Font" pitchFamily="2" charset="0"/>
                <a:ea typeface="RobotoMono Nerd Font" pitchFamily="2" charset="0"/>
              </a:rPr>
              <a:t>   em</a:t>
            </a:r>
            <a:r>
              <a:rPr lang="en-US" sz="1500">
                <a:solidFill>
                  <a:srgbClr val="D4D4D4"/>
                </a:solidFill>
                <a:latin typeface="RobotoMono Nerd Font" pitchFamily="2" charset="0"/>
                <a:ea typeface="RobotoMono Nerd Font" pitchFamily="2" charset="0"/>
              </a:rPr>
              <a:t>.</a:t>
            </a:r>
            <a:r>
              <a:rPr lang="en-US" sz="1500">
                <a:solidFill>
                  <a:srgbClr val="DCDCAA"/>
                </a:solidFill>
                <a:latin typeface="RobotoMono Nerd Font" pitchFamily="2" charset="0"/>
                <a:ea typeface="RobotoMono Nerd Font" pitchFamily="2" charset="0"/>
              </a:rPr>
              <a:t>flush</a:t>
            </a:r>
            <a:r>
              <a:rPr lang="en-US" sz="1500">
                <a:solidFill>
                  <a:srgbClr val="D4D4D4"/>
                </a:solidFill>
                <a:latin typeface="RobotoMono Nerd Font" pitchFamily="2" charset="0"/>
                <a:ea typeface="RobotoMono Nerd Font" pitchFamily="2" charset="0"/>
              </a:rPr>
              <a:t>();</a:t>
            </a:r>
          </a:p>
          <a:p>
            <a:pPr>
              <a:lnSpc>
                <a:spcPct val="120000"/>
              </a:lnSpc>
            </a:pPr>
            <a:r>
              <a:rPr lang="en-US" sz="1500">
                <a:solidFill>
                  <a:srgbClr val="D4D4D4"/>
                </a:solidFill>
                <a:latin typeface="RobotoMono Nerd Font" pitchFamily="2" charset="0"/>
                <a:ea typeface="RobotoMono Nerd Font" pitchFamily="2" charset="0"/>
              </a:rPr>
              <a:t>}</a:t>
            </a:r>
          </a:p>
        </p:txBody>
      </p:sp>
      <p:sp>
        <p:nvSpPr>
          <p:cNvPr id="5" name="TextBox 4">
            <a:extLst>
              <a:ext uri="{FF2B5EF4-FFF2-40B4-BE49-F238E27FC236}">
                <a16:creationId xmlns:a16="http://schemas.microsoft.com/office/drawing/2014/main" id="{60EBE248-55FC-2B4C-A860-6DFAFDFFEBC3}"/>
              </a:ext>
            </a:extLst>
          </p:cNvPr>
          <p:cNvSpPr txBox="1"/>
          <p:nvPr/>
        </p:nvSpPr>
        <p:spPr>
          <a:xfrm>
            <a:off x="226710" y="929514"/>
            <a:ext cx="8595623" cy="523220"/>
          </a:xfrm>
          <a:prstGeom prst="rect">
            <a:avLst/>
          </a:prstGeom>
          <a:noFill/>
        </p:spPr>
        <p:txBody>
          <a:bodyPr wrap="none" rtlCol="0">
            <a:spAutoFit/>
          </a:bodyPr>
          <a:lstStyle/>
          <a:p>
            <a:r>
              <a:rPr lang="en-VN"/>
              <a:t>Chú ý JPQL không hỗ trợ lệnh INSERT, mà chỉ hỗ trợ SELECT, UPDATE, DELETE. Do đó để tạo bản ghi</a:t>
            </a:r>
          </a:p>
          <a:p>
            <a:r>
              <a:rPr lang="en-US"/>
              <a:t>mới hãy tạo entity rồi dung </a:t>
            </a:r>
            <a:r>
              <a:rPr lang="en-US">
                <a:solidFill>
                  <a:srgbClr val="7030A0"/>
                </a:solidFill>
              </a:rPr>
              <a:t>EntityManager.persist(entity)</a:t>
            </a:r>
            <a:r>
              <a:rPr lang="en-US"/>
              <a:t> hoặc sử dụng </a:t>
            </a:r>
            <a:r>
              <a:rPr lang="en-US">
                <a:solidFill>
                  <a:srgbClr val="7030A0"/>
                </a:solidFill>
              </a:rPr>
              <a:t>EntityManager.createNativeQuery</a:t>
            </a:r>
            <a:endParaRPr lang="en-VN">
              <a:solidFill>
                <a:srgbClr val="7030A0"/>
              </a:solidFill>
            </a:endParaRPr>
          </a:p>
        </p:txBody>
      </p:sp>
      <p:sp>
        <p:nvSpPr>
          <p:cNvPr id="6" name="Up Arrow 5">
            <a:extLst>
              <a:ext uri="{FF2B5EF4-FFF2-40B4-BE49-F238E27FC236}">
                <a16:creationId xmlns:a16="http://schemas.microsoft.com/office/drawing/2014/main" id="{D1CC0FD0-F205-7548-8BBD-CB901356CE24}"/>
              </a:ext>
            </a:extLst>
          </p:cNvPr>
          <p:cNvSpPr/>
          <p:nvPr/>
        </p:nvSpPr>
        <p:spPr>
          <a:xfrm rot="14899318">
            <a:off x="3495575" y="2098577"/>
            <a:ext cx="306850" cy="656268"/>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TextBox 6">
            <a:extLst>
              <a:ext uri="{FF2B5EF4-FFF2-40B4-BE49-F238E27FC236}">
                <a16:creationId xmlns:a16="http://schemas.microsoft.com/office/drawing/2014/main" id="{4A12D024-81B3-8846-88D1-27F721E73FC5}"/>
              </a:ext>
            </a:extLst>
          </p:cNvPr>
          <p:cNvSpPr txBox="1"/>
          <p:nvPr/>
        </p:nvSpPr>
        <p:spPr>
          <a:xfrm>
            <a:off x="3967437" y="2115967"/>
            <a:ext cx="4541628" cy="307777"/>
          </a:xfrm>
          <a:prstGeom prst="rect">
            <a:avLst/>
          </a:prstGeom>
          <a:noFill/>
        </p:spPr>
        <p:txBody>
          <a:bodyPr wrap="none" rtlCol="0">
            <a:spAutoFit/>
          </a:bodyPr>
          <a:lstStyle/>
          <a:p>
            <a:r>
              <a:rPr lang="en-VN">
                <a:solidFill>
                  <a:schemeClr val="bg1"/>
                </a:solidFill>
              </a:rPr>
              <a:t>Nếu thay createNativeQuery bằng createQuery sẽ bị lỗi</a:t>
            </a:r>
          </a:p>
        </p:txBody>
      </p:sp>
    </p:spTree>
    <p:extLst>
      <p:ext uri="{BB962C8B-B14F-4D97-AF65-F5344CB8AC3E}">
        <p14:creationId xmlns:p14="http://schemas.microsoft.com/office/powerpoint/2010/main" val="800399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6F-278D-2848-ADDE-AC89A81E98C0}"/>
              </a:ext>
            </a:extLst>
          </p:cNvPr>
          <p:cNvSpPr>
            <a:spLocks noGrp="1"/>
          </p:cNvSpPr>
          <p:nvPr>
            <p:ph type="title"/>
          </p:nvPr>
        </p:nvSpPr>
        <p:spPr/>
        <p:txBody>
          <a:bodyPr/>
          <a:lstStyle/>
          <a:p>
            <a:r>
              <a:rPr lang="en-VN" sz="1600"/>
              <a:t>Khi chạy Unit Test, transaction sẽ không commit xuống CSDL thực sự</a:t>
            </a:r>
          </a:p>
        </p:txBody>
      </p:sp>
      <p:sp>
        <p:nvSpPr>
          <p:cNvPr id="4" name="Rectangle 3">
            <a:extLst>
              <a:ext uri="{FF2B5EF4-FFF2-40B4-BE49-F238E27FC236}">
                <a16:creationId xmlns:a16="http://schemas.microsoft.com/office/drawing/2014/main" id="{74AE3AE3-BCD3-5749-98CB-F23550B2FD91}"/>
              </a:ext>
            </a:extLst>
          </p:cNvPr>
          <p:cNvSpPr/>
          <p:nvPr/>
        </p:nvSpPr>
        <p:spPr>
          <a:xfrm>
            <a:off x="366090" y="1613387"/>
            <a:ext cx="6134917" cy="3416320"/>
          </a:xfrm>
          <a:prstGeom prst="rect">
            <a:avLst/>
          </a:prstGeom>
          <a:solidFill>
            <a:schemeClr val="bg2"/>
          </a:solidFill>
        </p:spPr>
        <p:txBody>
          <a:bodyPr wrap="square">
            <a:spAutoFit/>
          </a:bodyPr>
          <a:lstStyle/>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Test</a:t>
            </a:r>
            <a:endParaRPr lang="en-US" sz="1200">
              <a:solidFill>
                <a:srgbClr val="D4D4D4"/>
              </a:solidFill>
              <a:latin typeface="Menlo" panose="020B0609030804020204" pitchFamily="49" charset="0"/>
            </a:endParaRPr>
          </a:p>
          <a:p>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Transactional</a:t>
            </a:r>
            <a:endParaRPr lang="en-US" sz="1200">
              <a:solidFill>
                <a:srgbClr val="D4D4D4"/>
              </a:solidFill>
              <a:latin typeface="Menlo" panose="020B0609030804020204" pitchFamily="49" charset="0"/>
            </a:endParaRPr>
          </a:p>
          <a:p>
            <a:r>
              <a:rPr lang="en-US" sz="1200">
                <a:solidFill>
                  <a:srgbClr val="4EC9B0"/>
                </a:solidFill>
                <a:latin typeface="Menlo" panose="020B0609030804020204" pitchFamily="49" charset="0"/>
              </a:rPr>
              <a:t>void</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tableIdGenerator</a:t>
            </a:r>
            <a:r>
              <a:rPr lang="en-US" sz="1200">
                <a:solidFill>
                  <a:srgbClr val="D4D4D4"/>
                </a:solidFill>
                <a:latin typeface="Menlo" panose="020B0609030804020204" pitchFamily="49" charset="0"/>
              </a:rPr>
              <a:t>() {</a:t>
            </a:r>
          </a:p>
          <a:p>
            <a:r>
              <a:rPr lang="en-US" sz="1200">
                <a:solidFill>
                  <a:srgbClr val="4EC9B0"/>
                </a:solidFill>
                <a:latin typeface="Menlo" panose="020B0609030804020204" pitchFamily="49" charset="0"/>
              </a:rPr>
              <a:t>  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"Titok"</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 = </a:t>
            </a:r>
            <a:r>
              <a:rPr lang="en-US" sz="1200">
                <a:solidFill>
                  <a:srgbClr val="C586C0"/>
                </a:solidFill>
                <a:latin typeface="Menlo" panose="020B0609030804020204" pitchFamily="49" charset="0"/>
              </a:rPr>
              <a:t>new</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TableID</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setName</a:t>
            </a:r>
            <a:r>
              <a:rPr lang="en-US" sz="1200">
                <a:solidFill>
                  <a:srgbClr val="D4D4D4"/>
                </a:solidFill>
                <a:latin typeface="Menlo" panose="020B0609030804020204" pitchFamily="49" charset="0"/>
              </a:rPr>
              <a:t>(</a:t>
            </a:r>
            <a:r>
              <a:rPr lang="en-US" sz="1200">
                <a:solidFill>
                  <a:srgbClr val="CE9178"/>
                </a:solidFill>
                <a:latin typeface="Menlo" panose="020B0609030804020204" pitchFamily="49" charset="0"/>
              </a:rPr>
              <a:t>"Bilibli"</a:t>
            </a:r>
            <a:r>
              <a:rPr lang="en-US" sz="1200">
                <a:solidFill>
                  <a:srgbClr val="D4D4D4"/>
                </a:solidFill>
                <a:latin typeface="Menlo" panose="020B0609030804020204" pitchFamily="49" charset="0"/>
              </a:rPr>
              <a:t>);</a:t>
            </a:r>
          </a:p>
          <a:p>
            <a:r>
              <a:rPr lang="en-US" sz="1200">
                <a:solidFill>
                  <a:srgbClr val="9CDCFE"/>
                </a:solidFill>
                <a:latin typeface="Menlo" panose="020B0609030804020204" pitchFamily="49" charset="0"/>
              </a:rPr>
              <a:t>  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persist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4EC9B0"/>
                </a:solidFill>
                <a:latin typeface="Menlo" panose="020B0609030804020204" pitchFamily="49" charset="0"/>
              </a:rPr>
              <a:t>  var</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 = </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getId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flush</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id1</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r1</a:t>
            </a:r>
            <a:r>
              <a:rPr lang="en-US" sz="1200">
                <a:solidFill>
                  <a:srgbClr val="D4D4D4"/>
                </a:solidFill>
                <a:latin typeface="Menlo" panose="020B0609030804020204" pitchFamily="49" charset="0"/>
              </a:rPr>
              <a:t>);</a:t>
            </a:r>
          </a:p>
          <a:p>
            <a:r>
              <a:rPr lang="en-US" sz="1200">
                <a:solidFill>
                  <a:srgbClr val="DCDCAA"/>
                </a:solidFill>
                <a:latin typeface="Menlo" panose="020B0609030804020204" pitchFamily="49" charset="0"/>
              </a:rPr>
              <a:t>  assertThat</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em</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find</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TableID</a:t>
            </a:r>
            <a:r>
              <a:rPr lang="en-US" sz="1200">
                <a:solidFill>
                  <a:srgbClr val="D4D4D4"/>
                </a:solidFill>
                <a:latin typeface="Menlo" panose="020B0609030804020204" pitchFamily="49" charset="0"/>
              </a:rPr>
              <a:t>.</a:t>
            </a:r>
            <a:r>
              <a:rPr lang="en-US" sz="1200">
                <a:solidFill>
                  <a:srgbClr val="C586C0"/>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id2</a:t>
            </a:r>
            <a:r>
              <a:rPr lang="en-US" sz="1200">
                <a:solidFill>
                  <a:srgbClr val="D4D4D4"/>
                </a:solidFill>
                <a:latin typeface="Menlo" panose="020B0609030804020204" pitchFamily="49" charset="0"/>
              </a:rPr>
              <a:t>)).</a:t>
            </a:r>
            <a:r>
              <a:rPr lang="en-US" sz="1200">
                <a:solidFill>
                  <a:srgbClr val="DCDCAA"/>
                </a:solidFill>
                <a:latin typeface="Menlo" panose="020B0609030804020204" pitchFamily="49" charset="0"/>
              </a:rPr>
              <a:t>isEqualTo</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r2</a:t>
            </a:r>
            <a:r>
              <a:rPr lang="en-US" sz="1200">
                <a:solidFill>
                  <a:srgbClr val="D4D4D4"/>
                </a:solidFill>
                <a:latin typeface="Menlo" panose="020B0609030804020204" pitchFamily="49" charset="0"/>
              </a:rPr>
              <a:t>);</a:t>
            </a:r>
          </a:p>
          <a:p>
            <a:r>
              <a:rPr lang="en-US" sz="1200">
                <a:solidFill>
                  <a:srgbClr val="D4D4D4"/>
                </a:solidFill>
                <a:latin typeface="Menlo" panose="020B0609030804020204" pitchFamily="49" charset="0"/>
              </a:rPr>
              <a:t>}</a:t>
            </a:r>
          </a:p>
        </p:txBody>
      </p:sp>
      <p:sp>
        <p:nvSpPr>
          <p:cNvPr id="3" name="TextBox 2">
            <a:extLst>
              <a:ext uri="{FF2B5EF4-FFF2-40B4-BE49-F238E27FC236}">
                <a16:creationId xmlns:a16="http://schemas.microsoft.com/office/drawing/2014/main" id="{92F686C6-782E-5B4D-BA99-5AA2B57FC274}"/>
              </a:ext>
            </a:extLst>
          </p:cNvPr>
          <p:cNvSpPr txBox="1"/>
          <p:nvPr/>
        </p:nvSpPr>
        <p:spPr>
          <a:xfrm>
            <a:off x="308837" y="938623"/>
            <a:ext cx="8549135" cy="523220"/>
          </a:xfrm>
          <a:prstGeom prst="rect">
            <a:avLst/>
          </a:prstGeom>
          <a:noFill/>
        </p:spPr>
        <p:txBody>
          <a:bodyPr wrap="none" rtlCol="0">
            <a:spAutoFit/>
          </a:bodyPr>
          <a:lstStyle/>
          <a:p>
            <a:r>
              <a:rPr lang="en-VN"/>
              <a:t>Trong ví dụ dưới đây, mọi thứ chạy ổn, đúng theo dự kiến. Tuy nhiên JPA ở trong unit test không thực sự</a:t>
            </a:r>
          </a:p>
          <a:p>
            <a:r>
              <a:rPr lang="en-VN"/>
              <a:t>lưu xuống CSDL mà chỉ lưu tạm trong bộ nhớ context do EntityManager quản lý</a:t>
            </a:r>
          </a:p>
        </p:txBody>
      </p:sp>
      <p:sp>
        <p:nvSpPr>
          <p:cNvPr id="5" name="TextBox 4">
            <a:extLst>
              <a:ext uri="{FF2B5EF4-FFF2-40B4-BE49-F238E27FC236}">
                <a16:creationId xmlns:a16="http://schemas.microsoft.com/office/drawing/2014/main" id="{22E7CB1A-7EDC-4D44-BE40-747C18463EAE}"/>
              </a:ext>
            </a:extLst>
          </p:cNvPr>
          <p:cNvSpPr txBox="1"/>
          <p:nvPr/>
        </p:nvSpPr>
        <p:spPr>
          <a:xfrm>
            <a:off x="3720230" y="2874723"/>
            <a:ext cx="2270173" cy="523220"/>
          </a:xfrm>
          <a:prstGeom prst="rect">
            <a:avLst/>
          </a:prstGeom>
          <a:noFill/>
        </p:spPr>
        <p:txBody>
          <a:bodyPr wrap="none" rtlCol="0">
            <a:spAutoFit/>
          </a:bodyPr>
          <a:lstStyle/>
          <a:p>
            <a:r>
              <a:rPr lang="en-VN">
                <a:solidFill>
                  <a:schemeClr val="bg1"/>
                </a:solidFill>
              </a:rPr>
              <a:t>Mở bảng ra không thấy có</a:t>
            </a:r>
          </a:p>
          <a:p>
            <a:r>
              <a:rPr lang="en-US">
                <a:solidFill>
                  <a:schemeClr val="bg1"/>
                </a:solidFill>
              </a:rPr>
              <a:t>bản ghi nào được insert</a:t>
            </a:r>
            <a:endParaRPr lang="en-VN">
              <a:solidFill>
                <a:schemeClr val="bg1"/>
              </a:solidFill>
            </a:endParaRPr>
          </a:p>
        </p:txBody>
      </p:sp>
    </p:spTree>
    <p:extLst>
      <p:ext uri="{BB962C8B-B14F-4D97-AF65-F5344CB8AC3E}">
        <p14:creationId xmlns:p14="http://schemas.microsoft.com/office/powerpoint/2010/main" val="3371035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31AD-595E-C043-9036-F1E6D69C514B}"/>
              </a:ext>
            </a:extLst>
          </p:cNvPr>
          <p:cNvSpPr>
            <a:spLocks noGrp="1"/>
          </p:cNvSpPr>
          <p:nvPr>
            <p:ph type="title"/>
          </p:nvPr>
        </p:nvSpPr>
        <p:spPr/>
        <p:txBody>
          <a:bodyPr/>
          <a:lstStyle/>
          <a:p>
            <a:r>
              <a:rPr lang="en-VN"/>
              <a:t>CRUD với Entity Manager</a:t>
            </a:r>
          </a:p>
        </p:txBody>
      </p:sp>
    </p:spTree>
    <p:extLst>
      <p:ext uri="{BB962C8B-B14F-4D97-AF65-F5344CB8AC3E}">
        <p14:creationId xmlns:p14="http://schemas.microsoft.com/office/powerpoint/2010/main" val="3319020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16D3-F82A-9341-8CB1-1BB069938983}"/>
              </a:ext>
            </a:extLst>
          </p:cNvPr>
          <p:cNvSpPr>
            <a:spLocks noGrp="1"/>
          </p:cNvSpPr>
          <p:nvPr>
            <p:ph type="title"/>
          </p:nvPr>
        </p:nvSpPr>
        <p:spPr/>
        <p:txBody>
          <a:bodyPr/>
          <a:lstStyle/>
          <a:p>
            <a:r>
              <a:rPr lang="en-VN"/>
              <a:t>Một số chú ý</a:t>
            </a:r>
          </a:p>
        </p:txBody>
      </p:sp>
      <p:sp>
        <p:nvSpPr>
          <p:cNvPr id="3" name="Text Placeholder 2">
            <a:extLst>
              <a:ext uri="{FF2B5EF4-FFF2-40B4-BE49-F238E27FC236}">
                <a16:creationId xmlns:a16="http://schemas.microsoft.com/office/drawing/2014/main" id="{A2B67723-08C2-9341-ADA4-3EADE850D151}"/>
              </a:ext>
            </a:extLst>
          </p:cNvPr>
          <p:cNvSpPr>
            <a:spLocks noGrp="1"/>
          </p:cNvSpPr>
          <p:nvPr>
            <p:ph type="body" idx="1"/>
          </p:nvPr>
        </p:nvSpPr>
        <p:spPr/>
        <p:txBody>
          <a:bodyPr/>
          <a:lstStyle/>
          <a:p>
            <a:r>
              <a:rPr lang="en-VN" sz="1600"/>
              <a:t>Phải dùng </a:t>
            </a:r>
            <a:r>
              <a:rPr lang="en-VN" sz="1600">
                <a:solidFill>
                  <a:srgbClr val="7030A0"/>
                </a:solidFill>
              </a:rPr>
              <a:t>@Transactional </a:t>
            </a:r>
            <a:r>
              <a:rPr lang="en-VN" sz="1600"/>
              <a:t>trong method của @Controller nếu sửa đổi dữ liệu</a:t>
            </a:r>
          </a:p>
          <a:p>
            <a:r>
              <a:rPr lang="en-VN" sz="1600"/>
              <a:t>Phải dùng </a:t>
            </a:r>
            <a:r>
              <a:rPr lang="en-US" sz="1600">
                <a:solidFill>
                  <a:srgbClr val="7030A0"/>
                </a:solidFill>
              </a:rPr>
              <a:t>@DataJpaTest</a:t>
            </a:r>
            <a:r>
              <a:rPr lang="en-VN" sz="1600">
                <a:solidFill>
                  <a:srgbClr val="7030A0"/>
                </a:solidFill>
              </a:rPr>
              <a:t> </a:t>
            </a:r>
            <a:r>
              <a:rPr lang="en-VN" sz="1600"/>
              <a:t>trong testing class thì mới khởi tạo EntityManger hoặc Repository</a:t>
            </a:r>
          </a:p>
          <a:p>
            <a:r>
              <a:rPr lang="en-VN" sz="1600"/>
              <a:t>Khi chạy unit test, EntityManager không commit dữ liệu xuống database</a:t>
            </a:r>
          </a:p>
          <a:p>
            <a:r>
              <a:rPr lang="en-VN" sz="1600"/>
              <a:t>Muốn thực sự cập nhật thay đổi xuống CSDL hãy dùng </a:t>
            </a:r>
            <a:r>
              <a:rPr lang="en-VN" sz="1600">
                <a:solidFill>
                  <a:srgbClr val="7030A0"/>
                </a:solidFill>
              </a:rPr>
              <a:t>EntityManager.flush()</a:t>
            </a:r>
          </a:p>
          <a:p>
            <a:r>
              <a:rPr lang="en-VN" sz="1600"/>
              <a:t>Trong vòng đời Entity có một số trạng thái </a:t>
            </a:r>
          </a:p>
          <a:p>
            <a:endParaRPr lang="en-US" sz="1600"/>
          </a:p>
        </p:txBody>
      </p:sp>
      <p:pic>
        <p:nvPicPr>
          <p:cNvPr id="1026" name="Picture 2" descr="Working with JPA Entity Objects">
            <a:extLst>
              <a:ext uri="{FF2B5EF4-FFF2-40B4-BE49-F238E27FC236}">
                <a16:creationId xmlns:a16="http://schemas.microsoft.com/office/drawing/2014/main" id="{0AFA6016-6566-9345-A225-4FF58C98B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315" y="3347762"/>
            <a:ext cx="4672697" cy="16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77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F9A-7075-A348-A9D0-FE434F777AE8}"/>
              </a:ext>
            </a:extLst>
          </p:cNvPr>
          <p:cNvSpPr>
            <a:spLocks noGrp="1"/>
          </p:cNvSpPr>
          <p:nvPr>
            <p:ph type="title"/>
          </p:nvPr>
        </p:nvSpPr>
        <p:spPr/>
        <p:txBody>
          <a:bodyPr/>
          <a:lstStyle/>
          <a:p>
            <a:r>
              <a:rPr lang="en-VN"/>
              <a:t>CRUD với Repository</a:t>
            </a:r>
          </a:p>
        </p:txBody>
      </p:sp>
    </p:spTree>
    <p:extLst>
      <p:ext uri="{BB962C8B-B14F-4D97-AF65-F5344CB8AC3E}">
        <p14:creationId xmlns:p14="http://schemas.microsoft.com/office/powerpoint/2010/main" val="2569203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89A8-34D7-004C-BF1D-54358325CBBE}"/>
              </a:ext>
            </a:extLst>
          </p:cNvPr>
          <p:cNvSpPr>
            <a:spLocks noGrp="1"/>
          </p:cNvSpPr>
          <p:nvPr>
            <p:ph type="title"/>
          </p:nvPr>
        </p:nvSpPr>
        <p:spPr/>
        <p:txBody>
          <a:bodyPr/>
          <a:lstStyle/>
          <a:p>
            <a:r>
              <a:rPr lang="en-VN"/>
              <a:t>CRUD Repository </a:t>
            </a:r>
          </a:p>
        </p:txBody>
      </p:sp>
      <p:sp>
        <p:nvSpPr>
          <p:cNvPr id="6" name="Rectangle 5">
            <a:extLst>
              <a:ext uri="{FF2B5EF4-FFF2-40B4-BE49-F238E27FC236}">
                <a16:creationId xmlns:a16="http://schemas.microsoft.com/office/drawing/2014/main" id="{BBF1CAC8-161E-9B4B-9D84-267134FFBB6D}"/>
              </a:ext>
            </a:extLst>
          </p:cNvPr>
          <p:cNvSpPr/>
          <p:nvPr/>
        </p:nvSpPr>
        <p:spPr>
          <a:xfrm>
            <a:off x="245604" y="867055"/>
            <a:ext cx="7538132" cy="394928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Test</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void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testRepositoryCRUD</a:t>
            </a:r>
            <a:r>
              <a:rPr lang="en-US">
                <a:solidFill>
                  <a:srgbClr val="D4D4D4"/>
                </a:solidFill>
                <a:latin typeface="Menlo" panose="020B0609030804020204" pitchFamily="49" charset="0"/>
              </a:rPr>
              <a:t>() {</a:t>
            </a:r>
          </a:p>
          <a:p>
            <a:pPr>
              <a:lnSpc>
                <a:spcPct val="120000"/>
              </a:lnSpc>
            </a:pPr>
            <a:r>
              <a:rPr lang="en-US">
                <a:solidFill>
                  <a:srgbClr val="4EC9B0"/>
                </a:solidFill>
                <a:latin typeface="Menlo" panose="020B0609030804020204" pitchFamily="49" charset="0"/>
              </a:rPr>
              <a:t>  Bar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 =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setName</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"Foo"</a:t>
            </a:r>
            <a:r>
              <a:rPr lang="en-US">
                <a:solidFill>
                  <a:srgbClr val="D4D4D4"/>
                </a:solidFill>
                <a:latin typeface="Menlo" panose="020B0609030804020204" pitchFamily="49" charset="0"/>
              </a:rPr>
              <a:t>);</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save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String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getId</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  var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orElseThrow</a:t>
            </a:r>
            <a:r>
              <a:rPr lang="en-US">
                <a:solidFill>
                  <a:srgbClr val="D4D4D4"/>
                </a:solidFill>
                <a:latin typeface="Menlo" panose="020B0609030804020204" pitchFamily="49" charset="0"/>
              </a:rPr>
              <a:t>(()</a:t>
            </a:r>
            <a:r>
              <a:rPr lang="en-US">
                <a:solidFill>
                  <a:srgbClr val="569CD6"/>
                </a:solidFill>
                <a:latin typeface="Menlo" panose="020B0609030804020204" pitchFamily="49" charset="0"/>
              </a:rPr>
              <a:t>-&gt;</a:t>
            </a:r>
            <a:r>
              <a:rPr lang="en-US">
                <a:solidFill>
                  <a:srgbClr val="D4D4D4"/>
                </a:solidFill>
                <a:latin typeface="Menlo" panose="020B0609030804020204" pitchFamily="49" charset="0"/>
              </a:rPr>
              <a:t> {</a:t>
            </a:r>
          </a:p>
          <a:p>
            <a:pPr>
              <a:lnSpc>
                <a:spcPct val="120000"/>
              </a:lnSpc>
            </a:pPr>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RuntimeException</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"Bar is not found"</a:t>
            </a:r>
            <a:r>
              <a:rPr lang="en-US">
                <a:solidFill>
                  <a:srgbClr val="D4D4D4"/>
                </a:solidFill>
                <a:latin typeface="Menlo" panose="020B0609030804020204" pitchFamily="49" charset="0"/>
              </a:rPr>
              <a:t>); </a:t>
            </a:r>
          </a:p>
          <a:p>
            <a:pPr>
              <a:lnSpc>
                <a:spcPct val="120000"/>
              </a:lnSpc>
            </a:pPr>
            <a:r>
              <a:rPr lang="en-US">
                <a:solidFill>
                  <a:srgbClr val="D4D4D4"/>
                </a:solidFill>
                <a:latin typeface="Menlo" panose="020B0609030804020204" pitchFamily="49" charset="0"/>
              </a:rPr>
              <a:t>  });</a:t>
            </a:r>
          </a:p>
          <a:p>
            <a:pPr>
              <a:lnSpc>
                <a:spcPct val="120000"/>
              </a:lnSpc>
            </a:pP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isEqualTo</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  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delete</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foundBar</a:t>
            </a:r>
            <a:r>
              <a:rPr lang="en-US">
                <a:solidFill>
                  <a:srgbClr val="D4D4D4"/>
                </a:solidFill>
                <a:latin typeface="Menlo" panose="020B0609030804020204" pitchFamily="49" charset="0"/>
              </a:rPr>
              <a:t>);</a:t>
            </a:r>
          </a:p>
          <a:p>
            <a:pPr>
              <a:lnSpc>
                <a:spcPct val="120000"/>
              </a:lnSpc>
            </a:pPr>
            <a:r>
              <a:rPr lang="en-US">
                <a:solidFill>
                  <a:srgbClr val="DCDCAA"/>
                </a:solidFill>
                <a:latin typeface="Menlo" panose="020B0609030804020204" pitchFamily="49" charset="0"/>
              </a:rPr>
              <a:t>  assertThat</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barRepository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existsById</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isFalse</a:t>
            </a:r>
            <a:r>
              <a:rPr lang="en-US">
                <a:solidFill>
                  <a:srgbClr val="D4D4D4"/>
                </a:solidFill>
                <a:latin typeface="Menlo" panose="020B0609030804020204" pitchFamily="49" charset="0"/>
              </a:rPr>
              <a:t>();</a:t>
            </a:r>
          </a:p>
          <a:p>
            <a:pPr>
              <a:lnSpc>
                <a:spcPct val="120000"/>
              </a:lnSpc>
            </a:pP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191860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a:extLst>
              <a:ext uri="{FF2B5EF4-FFF2-40B4-BE49-F238E27FC236}">
                <a16:creationId xmlns:a16="http://schemas.microsoft.com/office/drawing/2014/main" id="{16824CD4-0FF3-9B40-B375-C8DA7E2C54A6}"/>
              </a:ext>
            </a:extLst>
          </p:cNvPr>
          <p:cNvSpPr/>
          <p:nvPr/>
        </p:nvSpPr>
        <p:spPr>
          <a:xfrm>
            <a:off x="498764" y="4292390"/>
            <a:ext cx="6068291" cy="612119"/>
          </a:xfrm>
          <a:prstGeom prst="rightArrowCallout">
            <a:avLst>
              <a:gd name="adj1" fmla="val 44753"/>
              <a:gd name="adj2" fmla="val 44753"/>
              <a:gd name="adj3" fmla="val 58333"/>
              <a:gd name="adj4" fmla="val 91663"/>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42F1BC00-A4A9-4141-97F3-8F5B7B681F47}"/>
              </a:ext>
            </a:extLst>
          </p:cNvPr>
          <p:cNvSpPr/>
          <p:nvPr/>
        </p:nvSpPr>
        <p:spPr>
          <a:xfrm>
            <a:off x="513878" y="864414"/>
            <a:ext cx="6978913" cy="3174972"/>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GetMapping</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crudBar2</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setName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"Foo"</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save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getId</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findById</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orElseThrow</a:t>
            </a:r>
            <a:r>
              <a:rPr lang="en-US">
                <a:solidFill>
                  <a:srgbClr val="D4D4D4"/>
                </a:solidFill>
                <a:latin typeface="RobotoMono Nerd Font" pitchFamily="2" charset="0"/>
                <a:ea typeface="RobotoMono Nerd Font" pitchFamily="2" charset="0"/>
              </a:rPr>
              <a:t>(()</a:t>
            </a:r>
            <a:r>
              <a:rPr lang="en-US">
                <a:solidFill>
                  <a:srgbClr val="569CD6"/>
                </a:solidFill>
                <a:latin typeface="RobotoMono Nerd Font" pitchFamily="2" charset="0"/>
                <a:ea typeface="RobotoMono Nerd Font" pitchFamily="2" charset="0"/>
              </a:rPr>
              <a:t>-&gt;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C586C0"/>
                </a:solidFill>
                <a:latin typeface="RobotoMono Nerd Font" pitchFamily="2" charset="0"/>
                <a:ea typeface="RobotoMono Nerd Font" pitchFamily="2" charset="0"/>
              </a:rPr>
              <a:t>    return</a:t>
            </a:r>
            <a:r>
              <a:rPr lang="en-US">
                <a:solidFill>
                  <a:srgbClr val="D4D4D4"/>
                </a:solidFill>
                <a:latin typeface="RobotoMono Nerd Font" pitchFamily="2" charset="0"/>
                <a:ea typeface="RobotoMono Nerd Font" pitchFamily="2" charset="0"/>
              </a:rPr>
              <a:t>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RuntimeException</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"Bar is not found"</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9CDCFE"/>
                </a:solidFill>
                <a:latin typeface="RobotoMono Nerd Font" pitchFamily="2" charset="0"/>
                <a:ea typeface="RobotoMono Nerd Font" pitchFamily="2" charset="0"/>
              </a:rPr>
              <a:t>  barRepository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delete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foundBar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p>
        </p:txBody>
      </p:sp>
      <p:sp>
        <p:nvSpPr>
          <p:cNvPr id="3" name="Rectangle 2">
            <a:extLst>
              <a:ext uri="{FF2B5EF4-FFF2-40B4-BE49-F238E27FC236}">
                <a16:creationId xmlns:a16="http://schemas.microsoft.com/office/drawing/2014/main" id="{327A2DA6-7EFB-6A45-869D-702E7B469651}"/>
              </a:ext>
            </a:extLst>
          </p:cNvPr>
          <p:cNvSpPr/>
          <p:nvPr/>
        </p:nvSpPr>
        <p:spPr>
          <a:xfrm>
            <a:off x="517656" y="4320309"/>
            <a:ext cx="5732004" cy="523220"/>
          </a:xfrm>
          <a:prstGeom prst="rect">
            <a:avLst/>
          </a:prstGeom>
        </p:spPr>
        <p:txBody>
          <a:bodyPr wrap="square">
            <a:spAutoFit/>
          </a:bodyPr>
          <a:lstStyle/>
          <a:p>
            <a:r>
              <a:rPr lang="en-VN">
                <a:latin typeface="RobotoMono Nerd Font" pitchFamily="2" charset="0"/>
                <a:ea typeface="RobotoMono Nerd Font" pitchFamily="2" charset="0"/>
              </a:rPr>
              <a:t>Hibernate: insert into bar (name, id) values (?, ?)</a:t>
            </a:r>
          </a:p>
          <a:p>
            <a:r>
              <a:rPr lang="en-VN">
                <a:latin typeface="RobotoMono Nerd Font" pitchFamily="2" charset="0"/>
                <a:ea typeface="RobotoMono Nerd Font" pitchFamily="2" charset="0"/>
              </a:rPr>
              <a:t>Hibernate: delete from bar where id=?</a:t>
            </a:r>
          </a:p>
        </p:txBody>
      </p:sp>
      <p:sp>
        <p:nvSpPr>
          <p:cNvPr id="6" name="TextBox 5">
            <a:extLst>
              <a:ext uri="{FF2B5EF4-FFF2-40B4-BE49-F238E27FC236}">
                <a16:creationId xmlns:a16="http://schemas.microsoft.com/office/drawing/2014/main" id="{71556726-2166-DB4B-A124-93DC723A206F}"/>
              </a:ext>
            </a:extLst>
          </p:cNvPr>
          <p:cNvSpPr txBox="1"/>
          <p:nvPr/>
        </p:nvSpPr>
        <p:spPr>
          <a:xfrm>
            <a:off x="6559497" y="4435974"/>
            <a:ext cx="2212465" cy="307777"/>
          </a:xfrm>
          <a:prstGeom prst="rect">
            <a:avLst/>
          </a:prstGeom>
          <a:noFill/>
        </p:spPr>
        <p:txBody>
          <a:bodyPr wrap="none" rtlCol="0">
            <a:spAutoFit/>
          </a:bodyPr>
          <a:lstStyle/>
          <a:p>
            <a:r>
              <a:rPr lang="en-VN"/>
              <a:t>Chạy trước khi hàm thoát</a:t>
            </a:r>
          </a:p>
        </p:txBody>
      </p:sp>
      <p:sp>
        <p:nvSpPr>
          <p:cNvPr id="7" name="TextBox 6">
            <a:extLst>
              <a:ext uri="{FF2B5EF4-FFF2-40B4-BE49-F238E27FC236}">
                <a16:creationId xmlns:a16="http://schemas.microsoft.com/office/drawing/2014/main" id="{B219A9E8-8695-0741-A483-F7C72B6AFF4A}"/>
              </a:ext>
            </a:extLst>
          </p:cNvPr>
          <p:cNvSpPr txBox="1"/>
          <p:nvPr/>
        </p:nvSpPr>
        <p:spPr>
          <a:xfrm>
            <a:off x="408080" y="204040"/>
            <a:ext cx="7992894" cy="523220"/>
          </a:xfrm>
          <a:prstGeom prst="rect">
            <a:avLst/>
          </a:prstGeom>
          <a:noFill/>
        </p:spPr>
        <p:txBody>
          <a:bodyPr wrap="none" rtlCol="0">
            <a:spAutoFit/>
          </a:bodyPr>
          <a:lstStyle/>
          <a:p>
            <a:r>
              <a:rPr lang="en-VN"/>
              <a:t>Cơ chế implicit transaction: khi hàm được đánh dấu bởi @Transactional chuẩn bị thoát, thì JPA sẽ</a:t>
            </a:r>
          </a:p>
          <a:p>
            <a:r>
              <a:rPr lang="en-VN"/>
              <a:t>commit transaction, thực hiện tất cả những lệnh SQL lên CSDL</a:t>
            </a:r>
          </a:p>
        </p:txBody>
      </p:sp>
    </p:spTree>
    <p:extLst>
      <p:ext uri="{BB962C8B-B14F-4D97-AF65-F5344CB8AC3E}">
        <p14:creationId xmlns:p14="http://schemas.microsoft.com/office/powerpoint/2010/main" val="3979552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60E4-558C-414E-9ABD-4CA15EBA62FB}"/>
              </a:ext>
            </a:extLst>
          </p:cNvPr>
          <p:cNvSpPr>
            <a:spLocks noGrp="1"/>
          </p:cNvSpPr>
          <p:nvPr>
            <p:ph type="title"/>
          </p:nvPr>
        </p:nvSpPr>
        <p:spPr>
          <a:xfrm>
            <a:off x="729450" y="1322450"/>
            <a:ext cx="7688400" cy="1949742"/>
          </a:xfrm>
        </p:spPr>
        <p:txBody>
          <a:bodyPr/>
          <a:lstStyle/>
          <a:p>
            <a:r>
              <a:rPr lang="en-VN"/>
              <a:t>Các sự kiện @PrePersist, @PreUpdate, @PreRemove</a:t>
            </a:r>
          </a:p>
        </p:txBody>
      </p:sp>
    </p:spTree>
    <p:extLst>
      <p:ext uri="{BB962C8B-B14F-4D97-AF65-F5344CB8AC3E}">
        <p14:creationId xmlns:p14="http://schemas.microsoft.com/office/powerpoint/2010/main" val="1757174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0F2-2A6C-F348-AFE1-42542E1768C2}"/>
              </a:ext>
            </a:extLst>
          </p:cNvPr>
          <p:cNvSpPr>
            <a:spLocks noGrp="1"/>
          </p:cNvSpPr>
          <p:nvPr>
            <p:ph type="title"/>
          </p:nvPr>
        </p:nvSpPr>
        <p:spPr/>
        <p:txBody>
          <a:bodyPr/>
          <a:lstStyle/>
          <a:p>
            <a:r>
              <a:rPr lang="en-VN"/>
              <a:t>Bắt các sự kiện thay đổi trạng thái của Entity</a:t>
            </a:r>
          </a:p>
        </p:txBody>
      </p:sp>
      <p:sp>
        <p:nvSpPr>
          <p:cNvPr id="3" name="Text Placeholder 2">
            <a:extLst>
              <a:ext uri="{FF2B5EF4-FFF2-40B4-BE49-F238E27FC236}">
                <a16:creationId xmlns:a16="http://schemas.microsoft.com/office/drawing/2014/main" id="{89F80551-F6F8-B34F-A786-153CF64F5574}"/>
              </a:ext>
            </a:extLst>
          </p:cNvPr>
          <p:cNvSpPr>
            <a:spLocks noGrp="1"/>
          </p:cNvSpPr>
          <p:nvPr>
            <p:ph type="body" idx="1"/>
          </p:nvPr>
        </p:nvSpPr>
        <p:spPr/>
        <p:txBody>
          <a:bodyPr/>
          <a:lstStyle/>
          <a:p>
            <a:r>
              <a:rPr lang="en-VN"/>
              <a:t>JPA cho phép bắt các sự kiện khi đối tượng Entity thay đổi trạng thái : create -&gt; update -&gt; delete</a:t>
            </a:r>
          </a:p>
          <a:p>
            <a:r>
              <a:rPr lang="en-VN"/>
              <a:t>Ứng dụng kỹ thuật này để: audit log, kiểm tra quyền, cài đặt giá trị ví dụ thời điểm tạo, thời điểm thay đổi, ai tạo, ai thay đổi.</a:t>
            </a:r>
          </a:p>
          <a:p>
            <a:endParaRPr lang="en-VN"/>
          </a:p>
        </p:txBody>
      </p:sp>
      <p:pic>
        <p:nvPicPr>
          <p:cNvPr id="1028" name="Picture 4" descr="JPA Lifecycle  States">
            <a:extLst>
              <a:ext uri="{FF2B5EF4-FFF2-40B4-BE49-F238E27FC236}">
                <a16:creationId xmlns:a16="http://schemas.microsoft.com/office/drawing/2014/main" id="{2CB0527C-6A19-F24A-B220-EA878ADCD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01" y="2811817"/>
            <a:ext cx="5273229" cy="190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5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0265-A780-4A4E-AF9C-7AB0DA29CEEB}"/>
              </a:ext>
            </a:extLst>
          </p:cNvPr>
          <p:cNvSpPr>
            <a:spLocks noGrp="1"/>
          </p:cNvSpPr>
          <p:nvPr>
            <p:ph type="title"/>
          </p:nvPr>
        </p:nvSpPr>
        <p:spPr/>
        <p:txBody>
          <a:bodyPr/>
          <a:lstStyle/>
          <a:p>
            <a:r>
              <a:rPr lang="en-VN"/>
              <a:t>JPA – Java Persistence API</a:t>
            </a:r>
          </a:p>
        </p:txBody>
      </p:sp>
      <p:sp>
        <p:nvSpPr>
          <p:cNvPr id="3" name="Text Placeholder 2">
            <a:extLst>
              <a:ext uri="{FF2B5EF4-FFF2-40B4-BE49-F238E27FC236}">
                <a16:creationId xmlns:a16="http://schemas.microsoft.com/office/drawing/2014/main" id="{A4ACADC5-6FA9-7C45-851B-A5BDB74705D8}"/>
              </a:ext>
            </a:extLst>
          </p:cNvPr>
          <p:cNvSpPr>
            <a:spLocks noGrp="1"/>
          </p:cNvSpPr>
          <p:nvPr>
            <p:ph type="body" idx="1"/>
          </p:nvPr>
        </p:nvSpPr>
        <p:spPr>
          <a:xfrm>
            <a:off x="130629" y="667657"/>
            <a:ext cx="8824685" cy="1303383"/>
          </a:xfrm>
        </p:spPr>
        <p:txBody>
          <a:bodyPr/>
          <a:lstStyle/>
          <a:p>
            <a:r>
              <a:rPr lang="en-VN" sz="1600"/>
              <a:t>Cung cấp các interface, các hàm tiện ích để thao tác CSDL quan hệ dễ dàng hơn</a:t>
            </a:r>
          </a:p>
          <a:p>
            <a:r>
              <a:rPr lang="en-VN" sz="1600"/>
              <a:t>JPA sẽ gọi xuống thư viện ORM Hibernate</a:t>
            </a:r>
          </a:p>
        </p:txBody>
      </p:sp>
      <p:pic>
        <p:nvPicPr>
          <p:cNvPr id="4" name="Picture 2" descr="Diffrence between JPA API and hibernate native API - Stack Overflow">
            <a:extLst>
              <a:ext uri="{FF2B5EF4-FFF2-40B4-BE49-F238E27FC236}">
                <a16:creationId xmlns:a16="http://schemas.microsoft.com/office/drawing/2014/main" id="{CCDEF494-757E-4A45-973A-A649C41240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92" t="7931" r="31876"/>
          <a:stretch/>
        </p:blipFill>
        <p:spPr bwMode="auto">
          <a:xfrm>
            <a:off x="365760" y="1940440"/>
            <a:ext cx="2306571" cy="3203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pring Data Jpa Using Hibernate Online Sale, UP TO 67% OFF">
            <a:extLst>
              <a:ext uri="{FF2B5EF4-FFF2-40B4-BE49-F238E27FC236}">
                <a16:creationId xmlns:a16="http://schemas.microsoft.com/office/drawing/2014/main" id="{A9922BEA-4672-1D42-94D2-0D6D8EF3E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240" y="2559774"/>
            <a:ext cx="4861314" cy="22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91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69ABE-A1C6-424F-8EA1-5E18685F82F7}"/>
              </a:ext>
            </a:extLst>
          </p:cNvPr>
          <p:cNvSpPr/>
          <p:nvPr/>
        </p:nvSpPr>
        <p:spPr>
          <a:xfrm>
            <a:off x="88905" y="49798"/>
            <a:ext cx="8660350" cy="5093702"/>
          </a:xfrm>
          <a:prstGeom prst="rect">
            <a:avLst/>
          </a:prstGeom>
          <a:solidFill>
            <a:schemeClr val="bg2"/>
          </a:solidFill>
        </p:spPr>
        <p:txBody>
          <a:bodyPr wrap="square">
            <a:spAutoFit/>
          </a:bodyPr>
          <a:lstStyle/>
          <a:p>
            <a:r>
              <a:rPr lang="vi-VN" sz="1300">
                <a:solidFill>
                  <a:srgbClr val="D4D4D4"/>
                </a:solidFill>
                <a:latin typeface="RobotoMono Nerd Font" pitchFamily="2" charset="0"/>
                <a:ea typeface="RobotoMono Nerd Font" pitchFamily="2" charset="0"/>
              </a:rPr>
              <a:t>@</a:t>
            </a:r>
            <a:r>
              <a:rPr lang="vi-VN" sz="1300">
                <a:solidFill>
                  <a:srgbClr val="4EC9B0"/>
                </a:solidFill>
                <a:latin typeface="RobotoMono Nerd Font" pitchFamily="2" charset="0"/>
                <a:ea typeface="RobotoMono Nerd Font" pitchFamily="2" charset="0"/>
              </a:rPr>
              <a:t>Entity</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Table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name</a:t>
            </a:r>
            <a:r>
              <a:rPr lang="vi-VN" sz="1300">
                <a:solidFill>
                  <a:srgbClr val="D4D4D4"/>
                </a:solidFill>
                <a:latin typeface="RobotoMono Nerd Font" pitchFamily="2" charset="0"/>
                <a:ea typeface="RobotoMono Nerd Font" pitchFamily="2" charset="0"/>
              </a:rPr>
              <a:t> = </a:t>
            </a:r>
            <a:r>
              <a:rPr lang="vi-VN" sz="1300">
                <a:solidFill>
                  <a:srgbClr val="CE9178"/>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Data</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public</a:t>
            </a:r>
            <a:r>
              <a:rPr lang="vi-VN" sz="1300">
                <a:solidFill>
                  <a:srgbClr val="D4D4D4"/>
                </a:solidFill>
                <a:latin typeface="RobotoMono Nerd Font" pitchFamily="2" charset="0"/>
                <a:ea typeface="RobotoMono Nerd Font" pitchFamily="2" charset="0"/>
              </a:rPr>
              <a:t> </a:t>
            </a:r>
            <a:r>
              <a:rPr lang="vi-VN" sz="1300">
                <a:solidFill>
                  <a:srgbClr val="569CD6"/>
                </a:solidFill>
                <a:latin typeface="RobotoMono Nerd Font" pitchFamily="2" charset="0"/>
                <a:ea typeface="RobotoMono Nerd Font" pitchFamily="2" charset="0"/>
              </a:rPr>
              <a:t>class</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AuditLog</a:t>
            </a:r>
            <a:r>
              <a:rPr lang="vi-VN" sz="1300">
                <a:solidFill>
                  <a:srgbClr val="D4D4D4"/>
                </a:solidFill>
                <a:latin typeface="RobotoMono Nerd Font" pitchFamily="2" charset="0"/>
                <a:ea typeface="RobotoMono Nerd Font" pitchFamily="2" charset="0"/>
              </a:rPr>
              <a:t> {</a:t>
            </a:r>
          </a:p>
          <a:p>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GeneratedValue</a:t>
            </a:r>
            <a:r>
              <a:rPr lang="vi-VN" sz="1300">
                <a:solidFill>
                  <a:srgbClr val="D4D4D4"/>
                </a:solidFill>
                <a:latin typeface="RobotoMono Nerd Font" pitchFamily="2" charset="0"/>
                <a:ea typeface="RobotoMono Nerd Font" pitchFamily="2" charset="0"/>
              </a:rPr>
              <a:t>(strategy = </a:t>
            </a:r>
            <a:r>
              <a:rPr lang="vi-VN" sz="1300">
                <a:solidFill>
                  <a:srgbClr val="9CDCFE"/>
                </a:solidFill>
                <a:latin typeface="RobotoMono Nerd Font" pitchFamily="2" charset="0"/>
                <a:ea typeface="RobotoMono Nerd Font" pitchFamily="2" charset="0"/>
              </a:rPr>
              <a:t>GenerationType</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IDENTITY</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id</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String</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message</a:t>
            </a:r>
            <a:r>
              <a:rPr lang="vi-VN" sz="1300">
                <a:solidFill>
                  <a:srgbClr val="D4D4D4"/>
                </a:solidFill>
                <a:latin typeface="RobotoMono Nerd Font" pitchFamily="2" charset="0"/>
                <a:ea typeface="RobotoMono Nerd Font" pitchFamily="2" charset="0"/>
              </a:rPr>
              <a:t>;</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createdAt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//Cần lưu thời điểm Entity tạo</a:t>
            </a:r>
          </a:p>
          <a:p>
            <a:r>
              <a:rPr lang="vi-VN" sz="1300">
                <a:solidFill>
                  <a:srgbClr val="569CD6"/>
                </a:solidFill>
                <a:latin typeface="RobotoMono Nerd Font" pitchFamily="2" charset="0"/>
                <a:ea typeface="RobotoMono Nerd Font" pitchFamily="2" charset="0"/>
              </a:rPr>
              <a:t>  private</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 </a:t>
            </a:r>
            <a:r>
              <a:rPr lang="vi-VN" sz="1300">
                <a:solidFill>
                  <a:srgbClr val="9CDCFE"/>
                </a:solidFill>
                <a:latin typeface="RobotoMono Nerd Font" pitchFamily="2" charset="0"/>
                <a:ea typeface="RobotoMono Nerd Font" pitchFamily="2" charset="0"/>
              </a:rPr>
              <a:t>lastUpdate</a:t>
            </a:r>
            <a:r>
              <a:rPr lang="vi-VN" sz="1300">
                <a:solidFill>
                  <a:srgbClr val="D4D4D4"/>
                </a:solidFill>
                <a:latin typeface="RobotoMono Nerd Font" pitchFamily="2" charset="0"/>
                <a:ea typeface="RobotoMono Nerd Font" pitchFamily="2" charset="0"/>
              </a:rPr>
              <a:t>;</a:t>
            </a:r>
            <a:r>
              <a:rPr lang="vi-VN" sz="1300">
                <a:solidFill>
                  <a:srgbClr val="92D050"/>
                </a:solidFill>
                <a:latin typeface="RobotoMono Nerd Font" pitchFamily="2" charset="0"/>
                <a:ea typeface="RobotoMono Nerd Font" pitchFamily="2" charset="0"/>
              </a:rPr>
              <a:t> //Cần lưu thời điểm lần cập nhật cuối cùng</a:t>
            </a:r>
            <a:endParaRPr lang="vi-VN" sz="1300">
              <a:solidFill>
                <a:srgbClr val="D4D4D4"/>
              </a:solidFill>
              <a:latin typeface="RobotoMono Nerd Font" pitchFamily="2" charset="0"/>
              <a:ea typeface="RobotoMono Nerd Font" pitchFamily="2" charset="0"/>
            </a:endParaRP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Trước khi lưu khi khởi tạo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prePersist</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persist"</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createdAt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r>
              <a:rPr lang="vi-VN" sz="1300">
                <a:solidFill>
                  <a:srgbClr val="92D050"/>
                </a:solidFill>
                <a:latin typeface="RobotoMono Nerd Font" pitchFamily="2" charset="0"/>
                <a:ea typeface="RobotoMono Nerd Font" pitchFamily="2" charset="0"/>
              </a:rPr>
              <a:t>// Khi cập nhật Entity</a:t>
            </a: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preUpdate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"Pre update"</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lastUpdate = </a:t>
            </a:r>
            <a:r>
              <a:rPr lang="vi-VN" sz="1300">
                <a:solidFill>
                  <a:srgbClr val="9CDCFE"/>
                </a:solidFill>
                <a:latin typeface="RobotoMono Nerd Font" pitchFamily="2" charset="0"/>
                <a:ea typeface="RobotoMono Nerd Font" pitchFamily="2" charset="0"/>
              </a:rPr>
              <a:t>LocalDateTime</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now</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p>
          <a:p>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PreRemove</a:t>
            </a:r>
            <a:endParaRPr lang="vi-VN" sz="1300">
              <a:solidFill>
                <a:srgbClr val="D4D4D4"/>
              </a:solidFill>
              <a:latin typeface="RobotoMono Nerd Font" pitchFamily="2" charset="0"/>
              <a:ea typeface="RobotoMono Nerd Font" pitchFamily="2" charset="0"/>
            </a:endParaRPr>
          </a:p>
          <a:p>
            <a:r>
              <a:rPr lang="vi-VN" sz="1300">
                <a:solidFill>
                  <a:srgbClr val="569CD6"/>
                </a:solidFill>
                <a:latin typeface="RobotoMono Nerd Font" pitchFamily="2" charset="0"/>
                <a:ea typeface="RobotoMono Nerd Font" pitchFamily="2" charset="0"/>
              </a:rPr>
              <a:t>  public</a:t>
            </a:r>
            <a:r>
              <a:rPr lang="vi-VN" sz="1300">
                <a:solidFill>
                  <a:srgbClr val="D4D4D4"/>
                </a:solidFill>
                <a:latin typeface="RobotoMono Nerd Font" pitchFamily="2" charset="0"/>
                <a:ea typeface="RobotoMono Nerd Font" pitchFamily="2" charset="0"/>
              </a:rPr>
              <a:t> </a:t>
            </a:r>
            <a:r>
              <a:rPr lang="vi-VN" sz="1300">
                <a:solidFill>
                  <a:srgbClr val="4EC9B0"/>
                </a:solidFill>
                <a:latin typeface="RobotoMono Nerd Font" pitchFamily="2" charset="0"/>
                <a:ea typeface="RobotoMono Nerd Font" pitchFamily="2" charset="0"/>
              </a:rPr>
              <a:t>void</a:t>
            </a:r>
            <a:r>
              <a:rPr lang="vi-VN" sz="1300">
                <a:solidFill>
                  <a:srgbClr val="D4D4D4"/>
                </a:solidFill>
                <a:latin typeface="RobotoMono Nerd Font" pitchFamily="2" charset="0"/>
                <a:ea typeface="RobotoMono Nerd Font" pitchFamily="2" charset="0"/>
              </a:rPr>
              <a:t> </a:t>
            </a:r>
            <a:r>
              <a:rPr lang="vi-VN" sz="1300">
                <a:solidFill>
                  <a:srgbClr val="DCDCAA"/>
                </a:solidFill>
                <a:latin typeface="RobotoMono Nerd Font" pitchFamily="2" charset="0"/>
                <a:ea typeface="RobotoMono Nerd Font" pitchFamily="2" charset="0"/>
              </a:rPr>
              <a:t>preRemove</a:t>
            </a:r>
            <a:r>
              <a:rPr lang="vi-VN" sz="1300">
                <a:solidFill>
                  <a:srgbClr val="D4D4D4"/>
                </a:solidFill>
                <a:latin typeface="RobotoMono Nerd Font" pitchFamily="2" charset="0"/>
                <a:ea typeface="RobotoMono Nerd Font" pitchFamily="2" charset="0"/>
              </a:rPr>
              <a:t>() {</a:t>
            </a:r>
          </a:p>
          <a:p>
            <a:r>
              <a:rPr lang="vi-VN" sz="1300">
                <a:solidFill>
                  <a:srgbClr val="9CDCFE"/>
                </a:solidFill>
                <a:latin typeface="RobotoMono Nerd Font" pitchFamily="2" charset="0"/>
                <a:ea typeface="RobotoMono Nerd Font" pitchFamily="2" charset="0"/>
              </a:rPr>
              <a:t>     System</a:t>
            </a:r>
            <a:r>
              <a:rPr lang="vi-VN" sz="1300">
                <a:solidFill>
                  <a:srgbClr val="D4D4D4"/>
                </a:solidFill>
                <a:latin typeface="RobotoMono Nerd Font" pitchFamily="2" charset="0"/>
                <a:ea typeface="RobotoMono Nerd Font" pitchFamily="2" charset="0"/>
              </a:rPr>
              <a:t>.</a:t>
            </a:r>
            <a:r>
              <a:rPr lang="vi-VN" sz="1300">
                <a:solidFill>
                  <a:srgbClr val="9CDCFE"/>
                </a:solidFill>
                <a:latin typeface="RobotoMono Nerd Font" pitchFamily="2" charset="0"/>
                <a:ea typeface="RobotoMono Nerd Font" pitchFamily="2" charset="0"/>
              </a:rPr>
              <a:t>out</a:t>
            </a:r>
            <a:r>
              <a:rPr lang="vi-VN" sz="1300">
                <a:solidFill>
                  <a:srgbClr val="D4D4D4"/>
                </a:solidFill>
                <a:latin typeface="RobotoMono Nerd Font" pitchFamily="2" charset="0"/>
                <a:ea typeface="RobotoMono Nerd Font" pitchFamily="2" charset="0"/>
              </a:rPr>
              <a:t>.</a:t>
            </a:r>
            <a:r>
              <a:rPr lang="vi-VN" sz="1300">
                <a:solidFill>
                  <a:srgbClr val="DCDCAA"/>
                </a:solidFill>
                <a:latin typeface="RobotoMono Nerd Font" pitchFamily="2" charset="0"/>
                <a:ea typeface="RobotoMono Nerd Font" pitchFamily="2" charset="0"/>
              </a:rPr>
              <a:t>println</a:t>
            </a:r>
            <a:r>
              <a:rPr lang="vi-VN" sz="1300">
                <a:solidFill>
                  <a:srgbClr val="D4D4D4"/>
                </a:solidFill>
                <a:latin typeface="RobotoMono Nerd Font" pitchFamily="2" charset="0"/>
                <a:ea typeface="RobotoMono Nerd Font" pitchFamily="2" charset="0"/>
              </a:rPr>
              <a:t>(</a:t>
            </a:r>
            <a:r>
              <a:rPr lang="vi-VN" sz="1300">
                <a:solidFill>
                  <a:srgbClr val="CE9178"/>
                </a:solidFill>
                <a:latin typeface="RobotoMono Nerd Font" pitchFamily="2" charset="0"/>
                <a:ea typeface="RobotoMono Nerd Font" pitchFamily="2" charset="0"/>
              </a:rPr>
              <a:t>"Do something before record is being deleted"</a:t>
            </a:r>
            <a:r>
              <a:rPr lang="vi-VN" sz="1300">
                <a:solidFill>
                  <a:srgbClr val="D4D4D4"/>
                </a:solidFill>
                <a:latin typeface="RobotoMono Nerd Font" pitchFamily="2" charset="0"/>
                <a:ea typeface="RobotoMono Nerd Font" pitchFamily="2" charset="0"/>
              </a:rPr>
              <a:t>);</a:t>
            </a:r>
          </a:p>
          <a:p>
            <a:r>
              <a:rPr lang="vi-VN" sz="1300">
                <a:solidFill>
                  <a:srgbClr val="D4D4D4"/>
                </a:solidFill>
                <a:latin typeface="RobotoMono Nerd Font" pitchFamily="2" charset="0"/>
                <a:ea typeface="RobotoMono Nerd Font" pitchFamily="2" charset="0"/>
              </a:rPr>
              <a:t>  }</a:t>
            </a:r>
            <a:br>
              <a:rPr lang="vi-VN" sz="1300">
                <a:solidFill>
                  <a:srgbClr val="D4D4D4"/>
                </a:solidFill>
                <a:latin typeface="RobotoMono Nerd Font" pitchFamily="2" charset="0"/>
                <a:ea typeface="RobotoMono Nerd Font" pitchFamily="2" charset="0"/>
              </a:rPr>
            </a:br>
            <a:r>
              <a:rPr lang="vi-VN" sz="1300">
                <a:solidFill>
                  <a:srgbClr val="D4D4D4"/>
                </a:solidFill>
                <a:latin typeface="RobotoMono Nerd Font" pitchFamily="2" charset="0"/>
                <a:ea typeface="RobotoMono Nerd Font" pitchFamily="2" charset="0"/>
              </a:rPr>
              <a:t>} </a:t>
            </a:r>
          </a:p>
        </p:txBody>
      </p:sp>
    </p:spTree>
    <p:extLst>
      <p:ext uri="{BB962C8B-B14F-4D97-AF65-F5344CB8AC3E}">
        <p14:creationId xmlns:p14="http://schemas.microsoft.com/office/powerpoint/2010/main" val="2824131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ACB433-D5FD-9743-810E-D6B8C32E84A7}"/>
              </a:ext>
            </a:extLst>
          </p:cNvPr>
          <p:cNvSpPr/>
          <p:nvPr/>
        </p:nvSpPr>
        <p:spPr>
          <a:xfrm>
            <a:off x="136027" y="91538"/>
            <a:ext cx="7987775" cy="4726166"/>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DataJpaTest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EntityEventTest</a:t>
            </a: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Autowired</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EntityManager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Test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  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testEventLifeCycleOfEntity</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AuditLog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AuditLog</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1.0"</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setMessage</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"Version 1.1"</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remove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p>
          <a:p>
            <a:pPr>
              <a:lnSpc>
                <a:spcPct val="120000"/>
              </a:lnSpc>
            </a:pPr>
            <a:r>
              <a:rPr lang="en-US">
                <a:solidFill>
                  <a:srgbClr val="D4D4D4"/>
                </a:solidFill>
                <a:latin typeface="RobotoMono Nerd Font" pitchFamily="2" charset="0"/>
                <a:ea typeface="RobotoMono Nerd Font" pitchFamily="2" charset="0"/>
              </a:rPr>
              <a:t>}</a:t>
            </a:r>
          </a:p>
        </p:txBody>
      </p:sp>
      <p:cxnSp>
        <p:nvCxnSpPr>
          <p:cNvPr id="4" name="Straight Arrow Connector 3">
            <a:extLst>
              <a:ext uri="{FF2B5EF4-FFF2-40B4-BE49-F238E27FC236}">
                <a16:creationId xmlns:a16="http://schemas.microsoft.com/office/drawing/2014/main" id="{BD9CEA93-61F0-0242-8E58-AA9BE48AD3F7}"/>
              </a:ext>
            </a:extLst>
          </p:cNvPr>
          <p:cNvCxnSpPr/>
          <p:nvPr/>
        </p:nvCxnSpPr>
        <p:spPr>
          <a:xfrm>
            <a:off x="2342678" y="2078182"/>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C62A44-8D70-8E41-A4CC-1D6B986BAB09}"/>
              </a:ext>
            </a:extLst>
          </p:cNvPr>
          <p:cNvSpPr txBox="1"/>
          <p:nvPr/>
        </p:nvSpPr>
        <p:spPr>
          <a:xfrm>
            <a:off x="4156364" y="1904370"/>
            <a:ext cx="1061509" cy="307777"/>
          </a:xfrm>
          <a:prstGeom prst="rect">
            <a:avLst/>
          </a:prstGeom>
          <a:noFill/>
        </p:spPr>
        <p:txBody>
          <a:bodyPr wrap="none" rtlCol="0">
            <a:spAutoFit/>
          </a:bodyPr>
          <a:lstStyle/>
          <a:p>
            <a:r>
              <a:rPr lang="en-VN" b="1">
                <a:solidFill>
                  <a:srgbClr val="FFFF00"/>
                </a:solidFill>
              </a:rPr>
              <a:t>prePersist</a:t>
            </a:r>
          </a:p>
        </p:txBody>
      </p:sp>
      <p:cxnSp>
        <p:nvCxnSpPr>
          <p:cNvPr id="7" name="Straight Arrow Connector 6">
            <a:extLst>
              <a:ext uri="{FF2B5EF4-FFF2-40B4-BE49-F238E27FC236}">
                <a16:creationId xmlns:a16="http://schemas.microsoft.com/office/drawing/2014/main" id="{9ED01871-4C51-4546-9C39-5BA27ED04D03}"/>
              </a:ext>
            </a:extLst>
          </p:cNvPr>
          <p:cNvCxnSpPr/>
          <p:nvPr/>
        </p:nvCxnSpPr>
        <p:spPr>
          <a:xfrm>
            <a:off x="2298595" y="3107197"/>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475D3EE-9F25-774B-B687-AA20EA26D9CE}"/>
              </a:ext>
            </a:extLst>
          </p:cNvPr>
          <p:cNvSpPr txBox="1"/>
          <p:nvPr/>
        </p:nvSpPr>
        <p:spPr>
          <a:xfrm>
            <a:off x="4165180" y="2918271"/>
            <a:ext cx="1069524" cy="307777"/>
          </a:xfrm>
          <a:prstGeom prst="rect">
            <a:avLst/>
          </a:prstGeom>
          <a:noFill/>
        </p:spPr>
        <p:txBody>
          <a:bodyPr wrap="none" rtlCol="0">
            <a:spAutoFit/>
          </a:bodyPr>
          <a:lstStyle/>
          <a:p>
            <a:r>
              <a:rPr lang="en-VN" b="1">
                <a:solidFill>
                  <a:srgbClr val="FFFF00"/>
                </a:solidFill>
              </a:rPr>
              <a:t>preUpdate</a:t>
            </a:r>
          </a:p>
        </p:txBody>
      </p:sp>
      <p:cxnSp>
        <p:nvCxnSpPr>
          <p:cNvPr id="9" name="Straight Arrow Connector 8">
            <a:extLst>
              <a:ext uri="{FF2B5EF4-FFF2-40B4-BE49-F238E27FC236}">
                <a16:creationId xmlns:a16="http://schemas.microsoft.com/office/drawing/2014/main" id="{7BBACE91-7976-8C4B-AD0A-8970EE1CA288}"/>
              </a:ext>
            </a:extLst>
          </p:cNvPr>
          <p:cNvCxnSpPr/>
          <p:nvPr/>
        </p:nvCxnSpPr>
        <p:spPr>
          <a:xfrm>
            <a:off x="2307412" y="3871716"/>
            <a:ext cx="1843914"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C529D42-A743-A547-A658-F42CA5B6BB80}"/>
              </a:ext>
            </a:extLst>
          </p:cNvPr>
          <p:cNvSpPr txBox="1"/>
          <p:nvPr/>
        </p:nvSpPr>
        <p:spPr>
          <a:xfrm>
            <a:off x="4151325" y="3705461"/>
            <a:ext cx="1160895" cy="307777"/>
          </a:xfrm>
          <a:prstGeom prst="rect">
            <a:avLst/>
          </a:prstGeom>
          <a:noFill/>
        </p:spPr>
        <p:txBody>
          <a:bodyPr wrap="none" rtlCol="0">
            <a:spAutoFit/>
          </a:bodyPr>
          <a:lstStyle/>
          <a:p>
            <a:r>
              <a:rPr lang="en-VN" b="1">
                <a:solidFill>
                  <a:srgbClr val="FFFF00"/>
                </a:solidFill>
              </a:rPr>
              <a:t>preRemove</a:t>
            </a:r>
          </a:p>
        </p:txBody>
      </p:sp>
    </p:spTree>
    <p:extLst>
      <p:ext uri="{BB962C8B-B14F-4D97-AF65-F5344CB8AC3E}">
        <p14:creationId xmlns:p14="http://schemas.microsoft.com/office/powerpoint/2010/main" val="766830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2136-D612-F74D-B2D8-0E1EFC30CED7}"/>
              </a:ext>
            </a:extLst>
          </p:cNvPr>
          <p:cNvSpPr>
            <a:spLocks noGrp="1"/>
          </p:cNvSpPr>
          <p:nvPr>
            <p:ph type="title"/>
          </p:nvPr>
        </p:nvSpPr>
        <p:spPr/>
        <p:txBody>
          <a:bodyPr/>
          <a:lstStyle/>
          <a:p>
            <a:r>
              <a:rPr lang="en-VN"/>
              <a:t>Query</a:t>
            </a:r>
          </a:p>
        </p:txBody>
      </p:sp>
    </p:spTree>
    <p:extLst>
      <p:ext uri="{BB962C8B-B14F-4D97-AF65-F5344CB8AC3E}">
        <p14:creationId xmlns:p14="http://schemas.microsoft.com/office/powerpoint/2010/main" val="2980251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0D5-87EC-D648-BCAD-BDE171986A47}"/>
              </a:ext>
            </a:extLst>
          </p:cNvPr>
          <p:cNvSpPr>
            <a:spLocks noGrp="1"/>
          </p:cNvSpPr>
          <p:nvPr>
            <p:ph type="title"/>
          </p:nvPr>
        </p:nvSpPr>
        <p:spPr/>
        <p:txBody>
          <a:bodyPr/>
          <a:lstStyle/>
          <a:p>
            <a:r>
              <a:rPr lang="en-VN"/>
              <a:t>JPA cung cấp các loại query sau đây</a:t>
            </a:r>
          </a:p>
        </p:txBody>
      </p:sp>
      <p:sp>
        <p:nvSpPr>
          <p:cNvPr id="3" name="Text Placeholder 2">
            <a:extLst>
              <a:ext uri="{FF2B5EF4-FFF2-40B4-BE49-F238E27FC236}">
                <a16:creationId xmlns:a16="http://schemas.microsoft.com/office/drawing/2014/main" id="{9884FA5F-69FB-EC48-82BA-5B5157CC2F0F}"/>
              </a:ext>
            </a:extLst>
          </p:cNvPr>
          <p:cNvSpPr>
            <a:spLocks noGrp="1"/>
          </p:cNvSpPr>
          <p:nvPr>
            <p:ph type="body" idx="1"/>
          </p:nvPr>
        </p:nvSpPr>
        <p:spPr/>
        <p:txBody>
          <a:bodyPr/>
          <a:lstStyle/>
          <a:p>
            <a:r>
              <a:rPr lang="en-VN"/>
              <a:t>Named Query</a:t>
            </a:r>
          </a:p>
          <a:p>
            <a:r>
              <a:rPr lang="en-VN"/>
              <a:t>Derived Query: dùng biểu thức hàm để sinh câu lệnh SQL</a:t>
            </a:r>
          </a:p>
          <a:p>
            <a:r>
              <a:rPr lang="en-VN"/>
              <a:t>Untyped JPQL Query / Typed JPQL Query</a:t>
            </a:r>
          </a:p>
          <a:p>
            <a:r>
              <a:rPr lang="en-VN"/>
              <a:t>Native Query</a:t>
            </a:r>
          </a:p>
          <a:p>
            <a:r>
              <a:rPr lang="en-VN"/>
              <a:t>Query By Example</a:t>
            </a:r>
          </a:p>
          <a:p>
            <a:r>
              <a:rPr lang="en-VN"/>
              <a:t>JPA Specification Executor</a:t>
            </a:r>
          </a:p>
        </p:txBody>
      </p:sp>
    </p:spTree>
    <p:extLst>
      <p:ext uri="{BB962C8B-B14F-4D97-AF65-F5344CB8AC3E}">
        <p14:creationId xmlns:p14="http://schemas.microsoft.com/office/powerpoint/2010/main" val="3983042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40D-CD51-6D42-BD74-4D38AF343683}"/>
              </a:ext>
            </a:extLst>
          </p:cNvPr>
          <p:cNvSpPr>
            <a:spLocks noGrp="1"/>
          </p:cNvSpPr>
          <p:nvPr>
            <p:ph type="title"/>
          </p:nvPr>
        </p:nvSpPr>
        <p:spPr/>
        <p:txBody>
          <a:bodyPr/>
          <a:lstStyle/>
          <a:p>
            <a:r>
              <a:rPr lang="en-VN"/>
              <a:t>JPQL - </a:t>
            </a:r>
            <a:r>
              <a:rPr lang="en-US"/>
              <a:t>Java Persistence Query Language</a:t>
            </a:r>
            <a:endParaRPr lang="en-VN"/>
          </a:p>
        </p:txBody>
      </p:sp>
      <p:sp>
        <p:nvSpPr>
          <p:cNvPr id="3" name="Text Placeholder 2">
            <a:extLst>
              <a:ext uri="{FF2B5EF4-FFF2-40B4-BE49-F238E27FC236}">
                <a16:creationId xmlns:a16="http://schemas.microsoft.com/office/drawing/2014/main" id="{59C22D80-57B3-DE4D-A45A-2515053DA603}"/>
              </a:ext>
            </a:extLst>
          </p:cNvPr>
          <p:cNvSpPr>
            <a:spLocks noGrp="1"/>
          </p:cNvSpPr>
          <p:nvPr>
            <p:ph type="body" idx="1"/>
          </p:nvPr>
        </p:nvSpPr>
        <p:spPr/>
        <p:txBody>
          <a:bodyPr/>
          <a:lstStyle/>
          <a:p>
            <a:pPr>
              <a:spcBef>
                <a:spcPts val="400"/>
              </a:spcBef>
              <a:spcAft>
                <a:spcPts val="400"/>
              </a:spcAft>
            </a:pPr>
            <a:r>
              <a:rPr lang="en-VN"/>
              <a:t>JPQL khá giống với SQL nhưng nó thực hiện lệnh truy vấn đối với Java Entity. Dùng EntityManager tạo JPQL hoặc khai báo JPQL trong repository interface</a:t>
            </a:r>
          </a:p>
          <a:p>
            <a:pPr>
              <a:spcBef>
                <a:spcPts val="400"/>
              </a:spcBef>
              <a:spcAft>
                <a:spcPts val="400"/>
              </a:spcAft>
            </a:pPr>
            <a:r>
              <a:rPr lang="en-VN"/>
              <a:t>Định nghĩa kiểu để nhận dữ liệu trả về</a:t>
            </a:r>
          </a:p>
          <a:p>
            <a:pPr>
              <a:spcBef>
                <a:spcPts val="400"/>
              </a:spcBef>
              <a:spcAft>
                <a:spcPts val="400"/>
              </a:spcAft>
            </a:pPr>
            <a:endParaRPr lang="en-VN"/>
          </a:p>
          <a:p>
            <a:pPr>
              <a:spcBef>
                <a:spcPts val="400"/>
              </a:spcBef>
              <a:spcAft>
                <a:spcPts val="400"/>
              </a:spcAft>
            </a:pPr>
            <a:endParaRPr lang="en-VN"/>
          </a:p>
          <a:p>
            <a:pPr>
              <a:spcBef>
                <a:spcPts val="400"/>
              </a:spcBef>
              <a:spcAft>
                <a:spcPts val="400"/>
              </a:spcAft>
            </a:pPr>
            <a:r>
              <a:rPr lang="en-VN"/>
              <a:t>Hỗ trợ inner join, left outer join, right outer join…</a:t>
            </a:r>
          </a:p>
          <a:p>
            <a:pPr>
              <a:spcBef>
                <a:spcPts val="400"/>
              </a:spcBef>
              <a:spcAft>
                <a:spcPts val="400"/>
              </a:spcAft>
            </a:pPr>
            <a:r>
              <a:rPr lang="en-VN"/>
              <a:t>Hỗ trợ group by</a:t>
            </a:r>
          </a:p>
          <a:p>
            <a:pPr>
              <a:spcBef>
                <a:spcPts val="400"/>
              </a:spcBef>
              <a:spcAft>
                <a:spcPts val="400"/>
              </a:spcAft>
            </a:pPr>
            <a:r>
              <a:rPr lang="en-VN"/>
              <a:t>Hỗ trợ một số hàm upper, lower, current_date, abs… </a:t>
            </a:r>
          </a:p>
          <a:p>
            <a:pPr>
              <a:spcBef>
                <a:spcPts val="400"/>
              </a:spcBef>
              <a:spcAft>
                <a:spcPts val="400"/>
              </a:spcAft>
            </a:pPr>
            <a:r>
              <a:rPr lang="en-VN"/>
              <a:t>Không hỗ trợ insert, chỉ hỗ trợ select, update, delete</a:t>
            </a:r>
          </a:p>
          <a:p>
            <a:pPr>
              <a:spcBef>
                <a:spcPts val="400"/>
              </a:spcBef>
              <a:spcAft>
                <a:spcPts val="400"/>
              </a:spcAft>
            </a:pPr>
            <a:endParaRPr lang="en-VN"/>
          </a:p>
        </p:txBody>
      </p:sp>
      <p:sp>
        <p:nvSpPr>
          <p:cNvPr id="4" name="Rectangle 3">
            <a:extLst>
              <a:ext uri="{FF2B5EF4-FFF2-40B4-BE49-F238E27FC236}">
                <a16:creationId xmlns:a16="http://schemas.microsoft.com/office/drawing/2014/main" id="{C97B7338-B0D3-3744-AED3-5EE2A9354D93}"/>
              </a:ext>
            </a:extLst>
          </p:cNvPr>
          <p:cNvSpPr/>
          <p:nvPr/>
        </p:nvSpPr>
        <p:spPr>
          <a:xfrm>
            <a:off x="6373690" y="4760540"/>
            <a:ext cx="2770310" cy="307777"/>
          </a:xfrm>
          <a:prstGeom prst="rect">
            <a:avLst/>
          </a:prstGeom>
        </p:spPr>
        <p:txBody>
          <a:bodyPr wrap="none">
            <a:spAutoFit/>
          </a:bodyPr>
          <a:lstStyle/>
          <a:p>
            <a:r>
              <a:rPr lang="en-VN"/>
              <a:t>https://thorben-janssen.com/jpql/</a:t>
            </a:r>
          </a:p>
        </p:txBody>
      </p:sp>
      <p:sp>
        <p:nvSpPr>
          <p:cNvPr id="5" name="Rectangle 4">
            <a:extLst>
              <a:ext uri="{FF2B5EF4-FFF2-40B4-BE49-F238E27FC236}">
                <a16:creationId xmlns:a16="http://schemas.microsoft.com/office/drawing/2014/main" id="{9178924C-911B-5145-8B8E-31D9DCB9EF45}"/>
              </a:ext>
            </a:extLst>
          </p:cNvPr>
          <p:cNvSpPr/>
          <p:nvPr/>
        </p:nvSpPr>
        <p:spPr>
          <a:xfrm>
            <a:off x="657461" y="2364828"/>
            <a:ext cx="7836635" cy="523220"/>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new vn.techmaster.demojpa.repository.MakerCount(c.maker, COUNT(*)) FROM oto AS c GROUP BY c.maker ORDER BY c.maker ASC"</a:t>
            </a:r>
            <a:r>
              <a:rPr lang="en-US">
                <a:solidFill>
                  <a:srgbClr val="D4D4D4"/>
                </a:solidFill>
                <a:latin typeface="Menlo" panose="020B0609030804020204" pitchFamily="49" charset="0"/>
              </a:rPr>
              <a:t>)</a:t>
            </a:r>
          </a:p>
        </p:txBody>
      </p:sp>
    </p:spTree>
    <p:extLst>
      <p:ext uri="{BB962C8B-B14F-4D97-AF65-F5344CB8AC3E}">
        <p14:creationId xmlns:p14="http://schemas.microsoft.com/office/powerpoint/2010/main" val="4224601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6A6E5-0F5F-6B42-B3A5-C4FB91AA7202}"/>
              </a:ext>
            </a:extLst>
          </p:cNvPr>
          <p:cNvSpPr/>
          <p:nvPr/>
        </p:nvSpPr>
        <p:spPr>
          <a:xfrm>
            <a:off x="128470" y="1236632"/>
            <a:ext cx="8758592" cy="2657907"/>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"oto"</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entity sẽ sử dụng trong câu lệnh JPQL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//tên table sẽ sử dụng để lưu xuống bảng vật lý trong CSDL</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//annotation của Lombok</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Car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model</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maker</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int</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year</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29624FF8-2059-B34B-A3C1-D6C9E51970BF}"/>
              </a:ext>
            </a:extLst>
          </p:cNvPr>
          <p:cNvSpPr txBox="1"/>
          <p:nvPr/>
        </p:nvSpPr>
        <p:spPr>
          <a:xfrm>
            <a:off x="282363" y="836077"/>
            <a:ext cx="8529899" cy="307777"/>
          </a:xfrm>
          <a:prstGeom prst="rect">
            <a:avLst/>
          </a:prstGeom>
          <a:noFill/>
        </p:spPr>
        <p:txBody>
          <a:bodyPr wrap="none" rtlCol="0">
            <a:spAutoFit/>
          </a:bodyPr>
          <a:lstStyle/>
          <a:p>
            <a:r>
              <a:rPr lang="en-VN"/>
              <a:t>Chú ý tên của Entity </a:t>
            </a:r>
            <a:r>
              <a:rPr lang="en-VN">
                <a:solidFill>
                  <a:srgbClr val="7030A0"/>
                </a:solidFill>
              </a:rPr>
              <a:t>oto</a:t>
            </a:r>
            <a:r>
              <a:rPr lang="en-VN"/>
              <a:t> khác với tên của Table </a:t>
            </a:r>
            <a:r>
              <a:rPr lang="en-VN">
                <a:solidFill>
                  <a:srgbClr val="7030A0"/>
                </a:solidFill>
              </a:rPr>
              <a:t>car</a:t>
            </a:r>
            <a:r>
              <a:rPr lang="en-VN"/>
              <a:t>. Tên của Entity sẽ được sử dụng trong câu lệnh JPQL</a:t>
            </a:r>
          </a:p>
        </p:txBody>
      </p:sp>
      <p:cxnSp>
        <p:nvCxnSpPr>
          <p:cNvPr id="5" name="Straight Connector 4">
            <a:extLst>
              <a:ext uri="{FF2B5EF4-FFF2-40B4-BE49-F238E27FC236}">
                <a16:creationId xmlns:a16="http://schemas.microsoft.com/office/drawing/2014/main" id="{1DE732A9-1F48-B64C-A196-888A49D2CD7E}"/>
              </a:ext>
            </a:extLst>
          </p:cNvPr>
          <p:cNvCxnSpPr/>
          <p:nvPr/>
        </p:nvCxnSpPr>
        <p:spPr>
          <a:xfrm>
            <a:off x="211947" y="2301139"/>
            <a:ext cx="850815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BB05A94-6CE6-9843-BDE8-CADA38C31117}"/>
              </a:ext>
            </a:extLst>
          </p:cNvPr>
          <p:cNvSpPr txBox="1"/>
          <p:nvPr/>
        </p:nvSpPr>
        <p:spPr>
          <a:xfrm>
            <a:off x="3699989" y="2422252"/>
            <a:ext cx="2770310" cy="307777"/>
          </a:xfrm>
          <a:prstGeom prst="rect">
            <a:avLst/>
          </a:prstGeom>
          <a:noFill/>
        </p:spPr>
        <p:txBody>
          <a:bodyPr wrap="none" rtlCol="0">
            <a:spAutoFit/>
          </a:bodyPr>
          <a:lstStyle/>
          <a:p>
            <a:r>
              <a:rPr lang="en-VN">
                <a:solidFill>
                  <a:schemeClr val="bg1"/>
                </a:solidFill>
              </a:rPr>
              <a:t>Named Query gắn liên với Entity</a:t>
            </a:r>
          </a:p>
        </p:txBody>
      </p:sp>
      <p:sp>
        <p:nvSpPr>
          <p:cNvPr id="7" name="TextBox 6">
            <a:extLst>
              <a:ext uri="{FF2B5EF4-FFF2-40B4-BE49-F238E27FC236}">
                <a16:creationId xmlns:a16="http://schemas.microsoft.com/office/drawing/2014/main" id="{D0364925-E417-CC46-949A-3C60DAC66E49}"/>
              </a:ext>
            </a:extLst>
          </p:cNvPr>
          <p:cNvSpPr txBox="1"/>
          <p:nvPr/>
        </p:nvSpPr>
        <p:spPr>
          <a:xfrm>
            <a:off x="218003" y="4020938"/>
            <a:ext cx="8321509" cy="738664"/>
          </a:xfrm>
          <a:prstGeom prst="rect">
            <a:avLst/>
          </a:prstGeom>
          <a:noFill/>
        </p:spPr>
        <p:txBody>
          <a:bodyPr wrap="none" rtlCol="0">
            <a:spAutoFit/>
          </a:bodyPr>
          <a:lstStyle/>
          <a:p>
            <a:r>
              <a:rPr lang="en-VN"/>
              <a:t>Nếu bạn không sử dụng repository interface mà chỉ dùng EntityManager để thao tác dữ liệu. Query đó </a:t>
            </a:r>
            <a:br>
              <a:rPr lang="en-VN"/>
            </a:br>
            <a:r>
              <a:rPr lang="en-VN"/>
              <a:t>sử dụng ở nhiều nơi khác nhau thì có thể dùng @NamedQuery.</a:t>
            </a:r>
          </a:p>
          <a:p>
            <a:r>
              <a:rPr lang="en-VN"/>
              <a:t>Về mặt clean code, thì không khuyến cáo sử dụng @NamedQuery</a:t>
            </a:r>
          </a:p>
        </p:txBody>
      </p:sp>
      <p:sp>
        <p:nvSpPr>
          <p:cNvPr id="8" name="Title 7">
            <a:extLst>
              <a:ext uri="{FF2B5EF4-FFF2-40B4-BE49-F238E27FC236}">
                <a16:creationId xmlns:a16="http://schemas.microsoft.com/office/drawing/2014/main" id="{9BAE06A9-90E1-B249-A419-F152D9F379AC}"/>
              </a:ext>
            </a:extLst>
          </p:cNvPr>
          <p:cNvSpPr>
            <a:spLocks noGrp="1"/>
          </p:cNvSpPr>
          <p:nvPr>
            <p:ph type="title"/>
          </p:nvPr>
        </p:nvSpPr>
        <p:spPr>
          <a:xfrm>
            <a:off x="229145" y="70316"/>
            <a:ext cx="8707200" cy="535200"/>
          </a:xfrm>
        </p:spPr>
        <p:txBody>
          <a:bodyPr/>
          <a:lstStyle/>
          <a:p>
            <a:r>
              <a:rPr lang="en-VN"/>
              <a:t>@NamedQuery</a:t>
            </a:r>
          </a:p>
        </p:txBody>
      </p:sp>
    </p:spTree>
    <p:extLst>
      <p:ext uri="{BB962C8B-B14F-4D97-AF65-F5344CB8AC3E}">
        <p14:creationId xmlns:p14="http://schemas.microsoft.com/office/powerpoint/2010/main" val="624872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2DC5-87E6-8441-A4FA-161032437C0D}"/>
              </a:ext>
            </a:extLst>
          </p:cNvPr>
          <p:cNvSpPr>
            <a:spLocks noGrp="1"/>
          </p:cNvSpPr>
          <p:nvPr>
            <p:ph type="title"/>
          </p:nvPr>
        </p:nvSpPr>
        <p:spPr/>
        <p:txBody>
          <a:bodyPr/>
          <a:lstStyle/>
          <a:p>
            <a:r>
              <a:rPr lang="en-VN"/>
              <a:t>Gọi @NamedQuery</a:t>
            </a:r>
          </a:p>
        </p:txBody>
      </p:sp>
      <p:sp>
        <p:nvSpPr>
          <p:cNvPr id="4" name="Rectangle 3">
            <a:extLst>
              <a:ext uri="{FF2B5EF4-FFF2-40B4-BE49-F238E27FC236}">
                <a16:creationId xmlns:a16="http://schemas.microsoft.com/office/drawing/2014/main" id="{4B1BAB20-531B-814E-8C43-A9BD0EE17C41}"/>
              </a:ext>
            </a:extLst>
          </p:cNvPr>
          <p:cNvSpPr/>
          <p:nvPr/>
        </p:nvSpPr>
        <p:spPr>
          <a:xfrm>
            <a:off x="133222" y="2363703"/>
            <a:ext cx="6319049" cy="1105431"/>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createNamedQuery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"Car.findById"</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namedQuery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F5BBDCBB-F60C-6042-A1D8-74889B5DC230}"/>
              </a:ext>
            </a:extLst>
          </p:cNvPr>
          <p:cNvSpPr txBox="1"/>
          <p:nvPr/>
        </p:nvSpPr>
        <p:spPr>
          <a:xfrm>
            <a:off x="236170" y="993124"/>
            <a:ext cx="8444941" cy="307777"/>
          </a:xfrm>
          <a:prstGeom prst="rect">
            <a:avLst/>
          </a:prstGeom>
          <a:noFill/>
        </p:spPr>
        <p:txBody>
          <a:bodyPr wrap="none" rtlCol="0">
            <a:spAutoFit/>
          </a:bodyPr>
          <a:lstStyle/>
          <a:p>
            <a:r>
              <a:rPr lang="en-VN"/>
              <a:t>Thực tế giá trị @NamedQuery mang lại không nhiều. Do đó hãy ưu tiên khai báo query trong Repository</a:t>
            </a:r>
          </a:p>
        </p:txBody>
      </p:sp>
      <p:sp>
        <p:nvSpPr>
          <p:cNvPr id="6" name="Rectangle 5">
            <a:extLst>
              <a:ext uri="{FF2B5EF4-FFF2-40B4-BE49-F238E27FC236}">
                <a16:creationId xmlns:a16="http://schemas.microsoft.com/office/drawing/2014/main" id="{3640593F-6AFE-D040-A815-74949B24EC5C}"/>
              </a:ext>
            </a:extLst>
          </p:cNvPr>
          <p:cNvSpPr/>
          <p:nvPr/>
        </p:nvSpPr>
        <p:spPr>
          <a:xfrm>
            <a:off x="166529" y="1380692"/>
            <a:ext cx="8729190" cy="331116"/>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NamedQuery</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"Car.findById"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a:t>
            </a:r>
            <a:r>
              <a:rPr lang="vi-VN">
                <a:solidFill>
                  <a:srgbClr val="D4D4D4"/>
                </a:solidFill>
                <a:latin typeface="RobotoMono Nerd Font" pitchFamily="2" charset="0"/>
                <a:ea typeface="RobotoMono Nerd Font" pitchFamily="2" charset="0"/>
              </a:rPr>
              <a:t> = </a:t>
            </a:r>
            <a:r>
              <a:rPr lang="vi-VN">
                <a:solidFill>
                  <a:srgbClr val="CE9178"/>
                </a:solidFill>
                <a:latin typeface="RobotoMono Nerd Font" pitchFamily="2" charset="0"/>
                <a:ea typeface="RobotoMono Nerd Font" pitchFamily="2" charset="0"/>
              </a:rPr>
              <a:t>"SELECT c FROM oto c WHERE c.id=:id"</a:t>
            </a:r>
            <a:r>
              <a:rPr lang="vi-VN">
                <a:solidFill>
                  <a:srgbClr val="D4D4D4"/>
                </a:solidFill>
                <a:latin typeface="RobotoMono Nerd Font" pitchFamily="2" charset="0"/>
                <a:ea typeface="RobotoMono Nerd Font" pitchFamily="2" charset="0"/>
              </a:rPr>
              <a:t>)</a:t>
            </a:r>
          </a:p>
        </p:txBody>
      </p:sp>
      <p:sp>
        <p:nvSpPr>
          <p:cNvPr id="7" name="Down Arrow 6">
            <a:extLst>
              <a:ext uri="{FF2B5EF4-FFF2-40B4-BE49-F238E27FC236}">
                <a16:creationId xmlns:a16="http://schemas.microsoft.com/office/drawing/2014/main" id="{56C6CEF5-6464-084D-8B85-2245CB57E9A4}"/>
              </a:ext>
            </a:extLst>
          </p:cNvPr>
          <p:cNvSpPr/>
          <p:nvPr/>
        </p:nvSpPr>
        <p:spPr>
          <a:xfrm>
            <a:off x="938623" y="1774299"/>
            <a:ext cx="248281" cy="514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4156965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76C9-1FE2-ED44-A8A6-42FAF64CADF2}"/>
              </a:ext>
            </a:extLst>
          </p:cNvPr>
          <p:cNvSpPr>
            <a:spLocks noGrp="1"/>
          </p:cNvSpPr>
          <p:nvPr>
            <p:ph type="title"/>
          </p:nvPr>
        </p:nvSpPr>
        <p:spPr/>
        <p:txBody>
          <a:bodyPr/>
          <a:lstStyle/>
          <a:p>
            <a:r>
              <a:rPr lang="en-VN"/>
              <a:t>Untyped Query vs Typed Query</a:t>
            </a:r>
          </a:p>
        </p:txBody>
      </p:sp>
      <p:sp>
        <p:nvSpPr>
          <p:cNvPr id="4" name="Rectangle 3">
            <a:extLst>
              <a:ext uri="{FF2B5EF4-FFF2-40B4-BE49-F238E27FC236}">
                <a16:creationId xmlns:a16="http://schemas.microsoft.com/office/drawing/2014/main" id="{A313AFA8-0E05-B142-B4AE-017FE89A1266}"/>
              </a:ext>
            </a:extLst>
          </p:cNvPr>
          <p:cNvSpPr/>
          <p:nvPr/>
        </p:nvSpPr>
        <p:spPr>
          <a:xfrm>
            <a:off x="260392" y="796574"/>
            <a:ext cx="7854152"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o FROM oto o WHERE o.id=:id"</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br>
              <a:rPr lang="en-US">
                <a:solidFill>
                  <a:srgbClr val="4EC9B0"/>
                </a:solidFill>
                <a:latin typeface="Menlo" panose="020B0609030804020204" pitchFamily="49" charset="0"/>
              </a:rPr>
            </a:b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jpqlQuery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DE2A0A31-E779-C244-B9BB-CE38C4A64BD7}"/>
              </a:ext>
            </a:extLst>
          </p:cNvPr>
          <p:cNvCxnSpPr>
            <a:cxnSpLocks/>
          </p:cNvCxnSpPr>
          <p:nvPr/>
        </p:nvCxnSpPr>
        <p:spPr>
          <a:xfrm>
            <a:off x="1441239" y="1865134"/>
            <a:ext cx="551062"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8818056-1337-244A-9030-8A5CDF972701}"/>
              </a:ext>
            </a:extLst>
          </p:cNvPr>
          <p:cNvSpPr/>
          <p:nvPr/>
        </p:nvSpPr>
        <p:spPr>
          <a:xfrm>
            <a:off x="251309" y="2759877"/>
            <a:ext cx="7911680" cy="1622495"/>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TypedQuery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c FROM oto c WHERE c.id=:id"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a:t>
            </a:r>
          </a:p>
          <a:p>
            <a:pPr>
              <a:lnSpc>
                <a:spcPct val="120000"/>
              </a:lnSpc>
            </a:pP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typedQuery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 Khi dùng TypedQuery thì không cần ép kiểu</a:t>
            </a:r>
            <a:endParaRPr lang="en-US">
              <a:solidFill>
                <a:srgbClr val="D4D4D4"/>
              </a:solidFill>
              <a:latin typeface="Menlo" panose="020B0609030804020204" pitchFamily="49" charset="0"/>
            </a:endParaRP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cxnSp>
        <p:nvCxnSpPr>
          <p:cNvPr id="10" name="Straight Connector 9">
            <a:extLst>
              <a:ext uri="{FF2B5EF4-FFF2-40B4-BE49-F238E27FC236}">
                <a16:creationId xmlns:a16="http://schemas.microsoft.com/office/drawing/2014/main" id="{D2629AA0-5739-EB4A-94FB-006D69580E76}"/>
              </a:ext>
            </a:extLst>
          </p:cNvPr>
          <p:cNvCxnSpPr/>
          <p:nvPr/>
        </p:nvCxnSpPr>
        <p:spPr>
          <a:xfrm>
            <a:off x="1507852" y="3282151"/>
            <a:ext cx="102945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9444E86-6DC8-4E4E-9899-CB23DE42DB7A}"/>
              </a:ext>
            </a:extLst>
          </p:cNvPr>
          <p:cNvSpPr txBox="1"/>
          <p:nvPr/>
        </p:nvSpPr>
        <p:spPr>
          <a:xfrm>
            <a:off x="1441239" y="1410962"/>
            <a:ext cx="655949" cy="261610"/>
          </a:xfrm>
          <a:prstGeom prst="rect">
            <a:avLst/>
          </a:prstGeom>
          <a:noFill/>
        </p:spPr>
        <p:txBody>
          <a:bodyPr wrap="none" rtlCol="0">
            <a:spAutoFit/>
          </a:bodyPr>
          <a:lstStyle/>
          <a:p>
            <a:r>
              <a:rPr lang="en-US" sz="1100">
                <a:solidFill>
                  <a:schemeClr val="bg1"/>
                </a:solidFill>
              </a:rPr>
              <a:t>É</a:t>
            </a:r>
            <a:r>
              <a:rPr lang="en-VN" sz="1100">
                <a:solidFill>
                  <a:schemeClr val="bg1"/>
                </a:solidFill>
              </a:rPr>
              <a:t>p kiểu</a:t>
            </a:r>
          </a:p>
        </p:txBody>
      </p:sp>
      <p:sp>
        <p:nvSpPr>
          <p:cNvPr id="12" name="TextBox 11">
            <a:extLst>
              <a:ext uri="{FF2B5EF4-FFF2-40B4-BE49-F238E27FC236}">
                <a16:creationId xmlns:a16="http://schemas.microsoft.com/office/drawing/2014/main" id="{329A3513-45FC-AE47-96DC-ED9C7E3F4A0F}"/>
              </a:ext>
            </a:extLst>
          </p:cNvPr>
          <p:cNvSpPr txBox="1"/>
          <p:nvPr/>
        </p:nvSpPr>
        <p:spPr>
          <a:xfrm>
            <a:off x="2659430" y="3077270"/>
            <a:ext cx="1188146" cy="261610"/>
          </a:xfrm>
          <a:prstGeom prst="rect">
            <a:avLst/>
          </a:prstGeom>
          <a:noFill/>
        </p:spPr>
        <p:txBody>
          <a:bodyPr wrap="none" rtlCol="0">
            <a:spAutoFit/>
          </a:bodyPr>
          <a:lstStyle/>
          <a:p>
            <a:r>
              <a:rPr lang="vi-VN" sz="1100">
                <a:solidFill>
                  <a:schemeClr val="bg1"/>
                </a:solidFill>
              </a:rPr>
              <a:t>Truyền kiểu vào</a:t>
            </a:r>
            <a:endParaRPr lang="en-VN" sz="1100">
              <a:solidFill>
                <a:schemeClr val="bg1"/>
              </a:solidFill>
            </a:endParaRPr>
          </a:p>
        </p:txBody>
      </p:sp>
    </p:spTree>
    <p:extLst>
      <p:ext uri="{BB962C8B-B14F-4D97-AF65-F5344CB8AC3E}">
        <p14:creationId xmlns:p14="http://schemas.microsoft.com/office/powerpoint/2010/main" val="1661660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1DC2F9-B06D-4A47-A6B9-2C380BFBFF78}"/>
              </a:ext>
            </a:extLst>
          </p:cNvPr>
          <p:cNvSpPr/>
          <p:nvPr/>
        </p:nvSpPr>
        <p:spPr>
          <a:xfrm>
            <a:off x="98241" y="760128"/>
            <a:ext cx="8909733" cy="4280408"/>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o FROM oto AS o WHERE o.year=:year"</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Car</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listCarInYear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Param</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year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6A9955"/>
                </a:solidFill>
                <a:latin typeface="RobotoMono Nerd Font" pitchFamily="2" charset="0"/>
                <a:ea typeface="RobotoMono Nerd Font" pitchFamily="2" charset="0"/>
              </a:rPr>
              <a:t>// Phải ghi rõ domain, package của kiểu trả về vn.techmaster.demojpa.model.mapping.MakerCount</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c.maker ASC"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countByMaker</a:t>
            </a:r>
            <a:r>
              <a:rPr lang="en-US">
                <a:solidFill>
                  <a:srgbClr val="D4D4D4"/>
                </a:solidFill>
                <a:latin typeface="RobotoMono Nerd Font" pitchFamily="2" charset="0"/>
                <a:ea typeface="RobotoMono Nerd Font" pitchFamily="2" charset="0"/>
              </a:rPr>
              <a:t>();</a:t>
            </a:r>
          </a:p>
          <a:p>
            <a:pPr>
              <a:lnSpc>
                <a:spcPct val="120000"/>
              </a:lnSpc>
            </a:pP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Query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"SELECT new vn.techmaster.demojpa.repository.MakerCount(c.maker, COUNT(*)) "</a:t>
            </a:r>
            <a:r>
              <a:rPr lang="en-US">
                <a:solidFill>
                  <a:srgbClr val="D4D4D4"/>
                </a:solidFill>
                <a:latin typeface="RobotoMono Nerd Font" pitchFamily="2" charset="0"/>
                <a:ea typeface="RobotoMono Nerd Font" pitchFamily="2" charset="0"/>
              </a:rPr>
              <a:t> + </a:t>
            </a:r>
          </a:p>
          <a:p>
            <a:pPr>
              <a:lnSpc>
                <a:spcPct val="120000"/>
              </a:lnSpc>
            </a:pPr>
            <a:r>
              <a:rPr lang="en-US">
                <a:solidFill>
                  <a:srgbClr val="CE9178"/>
                </a:solidFill>
                <a:latin typeface="RobotoMono Nerd Font" pitchFamily="2" charset="0"/>
                <a:ea typeface="RobotoMono Nerd Font" pitchFamily="2" charset="0"/>
              </a:rPr>
              <a:t>"FROM oto AS c GROUP BY c.maker ORDER BY COUNT(*) DESC"</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List</a:t>
            </a:r>
            <a:r>
              <a:rPr lang="en-US">
                <a:solidFill>
                  <a:srgbClr val="D4D4D4"/>
                </a:solidFill>
                <a:latin typeface="RobotoMono Nerd Font" pitchFamily="2" charset="0"/>
                <a:ea typeface="RobotoMono Nerd Font" pitchFamily="2" charset="0"/>
              </a:rPr>
              <a:t>&lt;</a:t>
            </a:r>
            <a:r>
              <a:rPr lang="en-US">
                <a:solidFill>
                  <a:srgbClr val="4EC9B0"/>
                </a:solidFill>
                <a:latin typeface="RobotoMono Nerd Font" pitchFamily="2" charset="0"/>
                <a:ea typeface="RobotoMono Nerd Font" pitchFamily="2" charset="0"/>
              </a:rPr>
              <a:t>MakerCount</a:t>
            </a:r>
            <a:r>
              <a:rPr lang="en-US">
                <a:solidFill>
                  <a:srgbClr val="D4D4D4"/>
                </a:solidFill>
                <a:latin typeface="RobotoMono Nerd Font" pitchFamily="2" charset="0"/>
                <a:ea typeface="RobotoMono Nerd Font" pitchFamily="2" charset="0"/>
              </a:rPr>
              <a:t>&gt; </a:t>
            </a:r>
            <a:r>
              <a:rPr lang="en-US">
                <a:solidFill>
                  <a:srgbClr val="DCDCAA"/>
                </a:solidFill>
                <a:latin typeface="RobotoMono Nerd Font" pitchFamily="2" charset="0"/>
                <a:ea typeface="RobotoMono Nerd Font" pitchFamily="2" charset="0"/>
              </a:rPr>
              <a:t>topCarMaker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pageable</a:t>
            </a:r>
            <a:r>
              <a:rPr lang="en-US">
                <a:solidFill>
                  <a:srgbClr val="D4D4D4"/>
                </a:solidFill>
                <a:latin typeface="RobotoMono Nerd Font" pitchFamily="2" charset="0"/>
                <a:ea typeface="RobotoMono Nerd Font" pitchFamily="2" charset="0"/>
              </a:rPr>
              <a:t>);</a:t>
            </a:r>
          </a:p>
          <a:p>
            <a:pPr>
              <a:lnSpc>
                <a:spcPct val="120000"/>
              </a:lnSpc>
            </a:pPr>
            <a:r>
              <a:rPr lang="en-US">
                <a:solidFill>
                  <a:srgbClr val="6A9955"/>
                </a:solidFill>
                <a:latin typeface="RobotoMono Nerd Font" pitchFamily="2" charset="0"/>
                <a:ea typeface="RobotoMono Nerd Font" pitchFamily="2" charset="0"/>
              </a:rPr>
              <a:t>//Chú ý PSQL không hỗ trợ cú pháp SELECT TOP hay LIMIT, thay vào đó phải truyền vào Pageable pageable</a:t>
            </a:r>
            <a:endParaRPr lang="en-US">
              <a:solidFill>
                <a:srgbClr val="D4D4D4"/>
              </a:solidFill>
              <a:latin typeface="RobotoMono Nerd Font" pitchFamily="2" charset="0"/>
              <a:ea typeface="RobotoMono Nerd Font" pitchFamily="2" charset="0"/>
            </a:endParaRPr>
          </a:p>
        </p:txBody>
      </p:sp>
      <p:sp>
        <p:nvSpPr>
          <p:cNvPr id="3" name="TextBox 2">
            <a:extLst>
              <a:ext uri="{FF2B5EF4-FFF2-40B4-BE49-F238E27FC236}">
                <a16:creationId xmlns:a16="http://schemas.microsoft.com/office/drawing/2014/main" id="{4E1D3E69-83A7-BE42-ABAE-ABC6FA460D90}"/>
              </a:ext>
            </a:extLst>
          </p:cNvPr>
          <p:cNvSpPr txBox="1"/>
          <p:nvPr/>
        </p:nvSpPr>
        <p:spPr>
          <a:xfrm>
            <a:off x="317395" y="294724"/>
            <a:ext cx="4684296" cy="307777"/>
          </a:xfrm>
          <a:prstGeom prst="rect">
            <a:avLst/>
          </a:prstGeom>
          <a:noFill/>
        </p:spPr>
        <p:txBody>
          <a:bodyPr wrap="none" rtlCol="0">
            <a:spAutoFit/>
          </a:bodyPr>
          <a:lstStyle/>
          <a:p>
            <a:r>
              <a:rPr lang="en-VN"/>
              <a:t>Annotation </a:t>
            </a:r>
            <a:r>
              <a:rPr lang="en-VN">
                <a:solidFill>
                  <a:srgbClr val="7030A0"/>
                </a:solidFill>
              </a:rPr>
              <a:t>@Query </a:t>
            </a:r>
            <a:r>
              <a:rPr lang="en-VN"/>
              <a:t>để định nghĩa JPQL trong repository</a:t>
            </a:r>
          </a:p>
        </p:txBody>
      </p:sp>
    </p:spTree>
    <p:extLst>
      <p:ext uri="{BB962C8B-B14F-4D97-AF65-F5344CB8AC3E}">
        <p14:creationId xmlns:p14="http://schemas.microsoft.com/office/powerpoint/2010/main" val="1319301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240-4ACE-AC43-BB7E-7D20CCDBC16B}"/>
              </a:ext>
            </a:extLst>
          </p:cNvPr>
          <p:cNvSpPr>
            <a:spLocks noGrp="1"/>
          </p:cNvSpPr>
          <p:nvPr>
            <p:ph type="title"/>
          </p:nvPr>
        </p:nvSpPr>
        <p:spPr/>
        <p:txBody>
          <a:bodyPr/>
          <a:lstStyle/>
          <a:p>
            <a:r>
              <a:rPr lang="en-VN"/>
              <a:t>Native Query</a:t>
            </a:r>
          </a:p>
        </p:txBody>
      </p:sp>
      <p:sp>
        <p:nvSpPr>
          <p:cNvPr id="4" name="Rectangle 3">
            <a:extLst>
              <a:ext uri="{FF2B5EF4-FFF2-40B4-BE49-F238E27FC236}">
                <a16:creationId xmlns:a16="http://schemas.microsoft.com/office/drawing/2014/main" id="{1F8F5F07-83EE-AC4A-ACF5-F3431E88C7E8}"/>
              </a:ext>
            </a:extLst>
          </p:cNvPr>
          <p:cNvSpPr/>
          <p:nvPr/>
        </p:nvSpPr>
        <p:spPr>
          <a:xfrm>
            <a:off x="263420" y="2693266"/>
            <a:ext cx="7439340" cy="1363963"/>
          </a:xfrm>
          <a:prstGeom prst="rect">
            <a:avLst/>
          </a:prstGeom>
          <a:solidFill>
            <a:schemeClr val="bg2"/>
          </a:solidFill>
        </p:spPr>
        <p:txBody>
          <a:bodyPr wrap="square">
            <a:spAutoFit/>
          </a:bodyPr>
          <a:lstStyle/>
          <a:p>
            <a:pPr>
              <a:lnSpc>
                <a:spcPct val="120000"/>
              </a:lnSpc>
            </a:pP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createNativeQuery</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a:t>
            </a:r>
            <a:r>
              <a:rPr lang="en-US">
                <a:solidFill>
                  <a:srgbClr val="C586C0"/>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6A9955"/>
                </a:solidFill>
                <a:latin typeface="Menlo" panose="020B0609030804020204" pitchFamily="49" charset="0"/>
              </a:rPr>
              <a:t>//Không dùng oto mà dùng car</a:t>
            </a:r>
            <a:endParaRPr lang="en-US">
              <a:solidFill>
                <a:srgbClr val="D4D4D4"/>
              </a:solidFill>
              <a:latin typeface="Menlo" panose="020B0609030804020204" pitchFamily="49" charset="0"/>
            </a:endParaRPr>
          </a:p>
          <a:p>
            <a:pPr>
              <a:lnSpc>
                <a:spcPct val="120000"/>
              </a:lnSpc>
            </a:pP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setParameter</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B5CEA8"/>
                </a:solidFill>
                <a:latin typeface="Menlo" panose="020B0609030804020204" pitchFamily="49" charset="0"/>
              </a:rPr>
              <a:t>1L</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 = (</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nativeQuery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getSingleResult</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System</a:t>
            </a:r>
            <a:r>
              <a:rPr lang="en-US">
                <a:solidFill>
                  <a:srgbClr val="D4D4D4"/>
                </a:solidFill>
                <a:latin typeface="Menlo" panose="020B0609030804020204" pitchFamily="49" charset="0"/>
              </a:rPr>
              <a:t>.</a:t>
            </a:r>
            <a:r>
              <a:rPr lang="en-US">
                <a:solidFill>
                  <a:srgbClr val="4FC1FF"/>
                </a:solidFill>
                <a:latin typeface="Menlo" panose="020B0609030804020204" pitchFamily="49" charset="0"/>
              </a:rPr>
              <a:t>out</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println</a:t>
            </a:r>
            <a:r>
              <a:rPr lang="en-US">
                <a:solidFill>
                  <a:srgbClr val="D4D4D4"/>
                </a:solidFill>
                <a:latin typeface="Menlo" panose="020B0609030804020204" pitchFamily="49" charset="0"/>
              </a:rPr>
              <a:t>(</a:t>
            </a:r>
            <a:r>
              <a:rPr lang="en-US">
                <a:solidFill>
                  <a:srgbClr val="9CDCFE"/>
                </a:solidFill>
                <a:latin typeface="Menlo" panose="020B0609030804020204" pitchFamily="49" charset="0"/>
              </a:rPr>
              <a:t>car</a:t>
            </a:r>
            <a:r>
              <a:rPr lang="en-US">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80F4FDBE-3258-3041-A045-5DD2768B1778}"/>
              </a:ext>
            </a:extLst>
          </p:cNvPr>
          <p:cNvSpPr/>
          <p:nvPr/>
        </p:nvSpPr>
        <p:spPr>
          <a:xfrm>
            <a:off x="251309" y="1216631"/>
            <a:ext cx="7451451" cy="588366"/>
          </a:xfrm>
          <a:prstGeom prst="rect">
            <a:avLst/>
          </a:prstGeom>
          <a:solidFill>
            <a:schemeClr val="bg2"/>
          </a:solidFill>
        </p:spPr>
        <p:txBody>
          <a:bodyPr wrap="square">
            <a:spAutoFit/>
          </a:bodyPr>
          <a:lstStyle/>
          <a:p>
            <a:pPr>
              <a:lnSpc>
                <a:spcPct val="120000"/>
              </a:lnSpc>
            </a:pP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Query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value</a:t>
            </a:r>
            <a:r>
              <a:rPr lang="en-US">
                <a:solidFill>
                  <a:srgbClr val="D4D4D4"/>
                </a:solidFill>
                <a:latin typeface="Menlo" panose="020B0609030804020204" pitchFamily="49" charset="0"/>
              </a:rPr>
              <a:t> = </a:t>
            </a:r>
            <a:r>
              <a:rPr lang="en-US">
                <a:solidFill>
                  <a:srgbClr val="CE9178"/>
                </a:solidFill>
                <a:latin typeface="Menlo" panose="020B0609030804020204" pitchFamily="49" charset="0"/>
              </a:rPr>
              <a:t>"SELECT * FROM car WHERE id=:id"</a:t>
            </a:r>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nativeQuery</a:t>
            </a:r>
            <a:r>
              <a:rPr lang="en-US">
                <a:solidFill>
                  <a:srgbClr val="D4D4D4"/>
                </a:solidFill>
                <a:latin typeface="Menlo" panose="020B0609030804020204" pitchFamily="49" charset="0"/>
              </a:rPr>
              <a:t> = </a:t>
            </a:r>
            <a:r>
              <a:rPr lang="en-US">
                <a:solidFill>
                  <a:srgbClr val="569CD6"/>
                </a:solidFill>
                <a:latin typeface="Menlo" panose="020B0609030804020204" pitchFamily="49" charset="0"/>
              </a:rPr>
              <a:t>true</a:t>
            </a:r>
            <a:r>
              <a:rPr lang="en-US">
                <a:solidFill>
                  <a:srgbClr val="D4D4D4"/>
                </a:solidFill>
                <a:latin typeface="Menlo" panose="020B0609030804020204" pitchFamily="49" charset="0"/>
              </a:rPr>
              <a:t>)</a:t>
            </a:r>
          </a:p>
          <a:p>
            <a:pPr>
              <a:lnSpc>
                <a:spcPct val="120000"/>
              </a:lnSpc>
            </a:pP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Car</a:t>
            </a:r>
            <a:r>
              <a:rPr lang="en-US">
                <a:solidFill>
                  <a:srgbClr val="D4D4D4"/>
                </a:solidFill>
                <a:latin typeface="Menlo" panose="020B0609030804020204" pitchFamily="49" charset="0"/>
              </a:rPr>
              <a:t>&gt; </a:t>
            </a:r>
            <a:r>
              <a:rPr lang="en-US">
                <a:solidFill>
                  <a:srgbClr val="DCDCAA"/>
                </a:solidFill>
                <a:latin typeface="Menlo" panose="020B0609030804020204" pitchFamily="49" charset="0"/>
              </a:rPr>
              <a:t>getCarById</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Param</a:t>
            </a:r>
            <a:r>
              <a:rPr lang="en-US">
                <a:solidFill>
                  <a:srgbClr val="D4D4D4"/>
                </a:solidFill>
                <a:latin typeface="Menlo" panose="020B0609030804020204" pitchFamily="49" charset="0"/>
              </a:rPr>
              <a:t>(</a:t>
            </a:r>
            <a:r>
              <a:rPr lang="en-US">
                <a:solidFill>
                  <a:srgbClr val="CE9178"/>
                </a:solidFill>
                <a:latin typeface="Menlo" panose="020B0609030804020204" pitchFamily="49" charset="0"/>
              </a:rPr>
              <a:t>"id"</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id</a:t>
            </a:r>
            <a:r>
              <a:rPr lang="en-US">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54A5D6D3-693A-7548-A1CE-1542FDAF1975}"/>
              </a:ext>
            </a:extLst>
          </p:cNvPr>
          <p:cNvSpPr txBox="1"/>
          <p:nvPr/>
        </p:nvSpPr>
        <p:spPr>
          <a:xfrm>
            <a:off x="157446" y="841732"/>
            <a:ext cx="3328155" cy="307777"/>
          </a:xfrm>
          <a:prstGeom prst="rect">
            <a:avLst/>
          </a:prstGeom>
          <a:noFill/>
        </p:spPr>
        <p:txBody>
          <a:bodyPr wrap="none" rtlCol="0">
            <a:spAutoFit/>
          </a:bodyPr>
          <a:lstStyle/>
          <a:p>
            <a:r>
              <a:rPr lang="en-VN"/>
              <a:t>Khai báo native query trong Repository </a:t>
            </a:r>
          </a:p>
        </p:txBody>
      </p:sp>
      <p:sp>
        <p:nvSpPr>
          <p:cNvPr id="7" name="TextBox 6">
            <a:extLst>
              <a:ext uri="{FF2B5EF4-FFF2-40B4-BE49-F238E27FC236}">
                <a16:creationId xmlns:a16="http://schemas.microsoft.com/office/drawing/2014/main" id="{6DB217A8-CE90-0844-B2A0-E222CBBBAD53}"/>
              </a:ext>
            </a:extLst>
          </p:cNvPr>
          <p:cNvSpPr txBox="1"/>
          <p:nvPr/>
        </p:nvSpPr>
        <p:spPr>
          <a:xfrm>
            <a:off x="188733" y="2332426"/>
            <a:ext cx="3139001" cy="307777"/>
          </a:xfrm>
          <a:prstGeom prst="rect">
            <a:avLst/>
          </a:prstGeom>
          <a:noFill/>
        </p:spPr>
        <p:txBody>
          <a:bodyPr wrap="none" rtlCol="0">
            <a:spAutoFit/>
          </a:bodyPr>
          <a:lstStyle/>
          <a:p>
            <a:r>
              <a:rPr lang="en-VN"/>
              <a:t>Dùng EntityManager tạo native query</a:t>
            </a:r>
          </a:p>
        </p:txBody>
      </p:sp>
    </p:spTree>
    <p:extLst>
      <p:ext uri="{BB962C8B-B14F-4D97-AF65-F5344CB8AC3E}">
        <p14:creationId xmlns:p14="http://schemas.microsoft.com/office/powerpoint/2010/main" val="106150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14CA-55CC-9F42-85D6-851370FFD917}"/>
              </a:ext>
            </a:extLst>
          </p:cNvPr>
          <p:cNvSpPr>
            <a:spLocks noGrp="1"/>
          </p:cNvSpPr>
          <p:nvPr>
            <p:ph type="title"/>
          </p:nvPr>
        </p:nvSpPr>
        <p:spPr/>
        <p:txBody>
          <a:bodyPr/>
          <a:lstStyle/>
          <a:p>
            <a:r>
              <a:rPr lang="en-VN"/>
              <a:t>Clean Code khi lập trình database</a:t>
            </a:r>
          </a:p>
        </p:txBody>
      </p:sp>
      <p:sp>
        <p:nvSpPr>
          <p:cNvPr id="3" name="Text Placeholder 2">
            <a:extLst>
              <a:ext uri="{FF2B5EF4-FFF2-40B4-BE49-F238E27FC236}">
                <a16:creationId xmlns:a16="http://schemas.microsoft.com/office/drawing/2014/main" id="{98759D79-EEB8-6D44-AF0F-0B20A9211B75}"/>
              </a:ext>
            </a:extLst>
          </p:cNvPr>
          <p:cNvSpPr>
            <a:spLocks noGrp="1"/>
          </p:cNvSpPr>
          <p:nvPr>
            <p:ph type="body" idx="1"/>
          </p:nvPr>
        </p:nvSpPr>
        <p:spPr>
          <a:xfrm>
            <a:off x="138186" y="599645"/>
            <a:ext cx="8824685" cy="1984858"/>
          </a:xfrm>
        </p:spPr>
        <p:txBody>
          <a:bodyPr/>
          <a:lstStyle/>
          <a:p>
            <a:pPr>
              <a:lnSpc>
                <a:spcPct val="100000"/>
              </a:lnSpc>
              <a:spcAft>
                <a:spcPts val="200"/>
              </a:spcAft>
            </a:pPr>
            <a:r>
              <a:rPr lang="en-VN"/>
              <a:t>Code ngắn, dễ hiểu</a:t>
            </a:r>
          </a:p>
          <a:p>
            <a:pPr>
              <a:lnSpc>
                <a:spcPct val="100000"/>
              </a:lnSpc>
              <a:spcAft>
                <a:spcPts val="200"/>
              </a:spcAft>
            </a:pPr>
            <a:r>
              <a:rPr lang="en-VN"/>
              <a:t>Tránh viết lặp lại quá nhiều</a:t>
            </a:r>
          </a:p>
          <a:p>
            <a:pPr>
              <a:lnSpc>
                <a:spcPct val="100000"/>
              </a:lnSpc>
              <a:spcAft>
                <a:spcPts val="200"/>
              </a:spcAft>
            </a:pPr>
            <a:r>
              <a:rPr lang="en-VN"/>
              <a:t>Sử dụng tối đa hiệu quả của ORM</a:t>
            </a:r>
          </a:p>
          <a:p>
            <a:pPr>
              <a:lnSpc>
                <a:spcPct val="100000"/>
              </a:lnSpc>
              <a:spcAft>
                <a:spcPts val="200"/>
              </a:spcAft>
            </a:pPr>
            <a:r>
              <a:rPr lang="en-VN"/>
              <a:t>Ưu tiên thực hiện nghiệp vụ ở tầng Java business hơn là viết stored procedure SQL</a:t>
            </a:r>
          </a:p>
          <a:p>
            <a:pPr marL="114300" indent="0">
              <a:lnSpc>
                <a:spcPct val="100000"/>
              </a:lnSpc>
              <a:spcAft>
                <a:spcPts val="200"/>
              </a:spcAft>
              <a:buNone/>
            </a:pPr>
            <a:endParaRPr lang="en-VN"/>
          </a:p>
        </p:txBody>
      </p:sp>
      <p:cxnSp>
        <p:nvCxnSpPr>
          <p:cNvPr id="5" name="Straight Connector 4">
            <a:extLst>
              <a:ext uri="{FF2B5EF4-FFF2-40B4-BE49-F238E27FC236}">
                <a16:creationId xmlns:a16="http://schemas.microsoft.com/office/drawing/2014/main" id="{FB366B80-88BD-E245-80F2-A2E318504ABE}"/>
              </a:ext>
            </a:extLst>
          </p:cNvPr>
          <p:cNvCxnSpPr/>
          <p:nvPr/>
        </p:nvCxnSpPr>
        <p:spPr>
          <a:xfrm>
            <a:off x="4511544" y="2675187"/>
            <a:ext cx="0" cy="23200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DBB838-C837-9245-AC03-1CAAA7A26B47}"/>
              </a:ext>
            </a:extLst>
          </p:cNvPr>
          <p:cNvSpPr txBox="1"/>
          <p:nvPr/>
        </p:nvSpPr>
        <p:spPr>
          <a:xfrm>
            <a:off x="294722" y="2660073"/>
            <a:ext cx="4081567" cy="523220"/>
          </a:xfrm>
          <a:prstGeom prst="rect">
            <a:avLst/>
          </a:prstGeom>
          <a:noFill/>
        </p:spPr>
        <p:txBody>
          <a:bodyPr wrap="none" rtlCol="0">
            <a:spAutoFit/>
          </a:bodyPr>
          <a:lstStyle/>
          <a:p>
            <a:r>
              <a:rPr lang="en-VN"/>
              <a:t>Xa CSDL dữ liệu hơn. Tốc độ truy vấn chậm hơn</a:t>
            </a:r>
          </a:p>
          <a:p>
            <a:r>
              <a:rPr lang="en-VN"/>
              <a:t>Nhưng có thể sử dụng caching</a:t>
            </a:r>
          </a:p>
        </p:txBody>
      </p:sp>
      <p:sp>
        <p:nvSpPr>
          <p:cNvPr id="7" name="TextBox 6">
            <a:extLst>
              <a:ext uri="{FF2B5EF4-FFF2-40B4-BE49-F238E27FC236}">
                <a16:creationId xmlns:a16="http://schemas.microsoft.com/office/drawing/2014/main" id="{8F9A4071-49BD-354E-924D-8DD45C870208}"/>
              </a:ext>
            </a:extLst>
          </p:cNvPr>
          <p:cNvSpPr txBox="1"/>
          <p:nvPr/>
        </p:nvSpPr>
        <p:spPr>
          <a:xfrm>
            <a:off x="4784855" y="2661332"/>
            <a:ext cx="4155305" cy="523220"/>
          </a:xfrm>
          <a:prstGeom prst="rect">
            <a:avLst/>
          </a:prstGeom>
          <a:noFill/>
        </p:spPr>
        <p:txBody>
          <a:bodyPr wrap="none" rtlCol="0">
            <a:spAutoFit/>
          </a:bodyPr>
          <a:lstStyle/>
          <a:p>
            <a:r>
              <a:rPr lang="en-VN"/>
              <a:t>Rất gần CSDL. Tốc độ truy vấn câu lệnh phức tạp</a:t>
            </a:r>
          </a:p>
          <a:p>
            <a:r>
              <a:rPr lang="en-US"/>
              <a:t>là tối ưu nhất</a:t>
            </a:r>
            <a:endParaRPr lang="en-VN"/>
          </a:p>
        </p:txBody>
      </p:sp>
      <p:sp>
        <p:nvSpPr>
          <p:cNvPr id="8" name="TextBox 7">
            <a:extLst>
              <a:ext uri="{FF2B5EF4-FFF2-40B4-BE49-F238E27FC236}">
                <a16:creationId xmlns:a16="http://schemas.microsoft.com/office/drawing/2014/main" id="{C336B450-F41F-D045-9E5E-69F64D169D7B}"/>
              </a:ext>
            </a:extLst>
          </p:cNvPr>
          <p:cNvSpPr txBox="1"/>
          <p:nvPr/>
        </p:nvSpPr>
        <p:spPr>
          <a:xfrm>
            <a:off x="303539" y="3379250"/>
            <a:ext cx="3498073" cy="523220"/>
          </a:xfrm>
          <a:prstGeom prst="rect">
            <a:avLst/>
          </a:prstGeom>
          <a:noFill/>
        </p:spPr>
        <p:txBody>
          <a:bodyPr wrap="none" rtlCol="0">
            <a:spAutoFit/>
          </a:bodyPr>
          <a:lstStyle/>
          <a:p>
            <a:r>
              <a:rPr lang="en-VN"/>
              <a:t>Chỉ cần vững Java là code được, logic dễ</a:t>
            </a:r>
          </a:p>
          <a:p>
            <a:r>
              <a:rPr lang="en-US"/>
              <a:t>đọc, dễ bảo trì</a:t>
            </a:r>
            <a:endParaRPr lang="en-VN"/>
          </a:p>
        </p:txBody>
      </p:sp>
      <p:sp>
        <p:nvSpPr>
          <p:cNvPr id="9" name="TextBox 8">
            <a:extLst>
              <a:ext uri="{FF2B5EF4-FFF2-40B4-BE49-F238E27FC236}">
                <a16:creationId xmlns:a16="http://schemas.microsoft.com/office/drawing/2014/main" id="{A84D2893-59E6-7344-A1F0-4C7BDA94E742}"/>
              </a:ext>
            </a:extLst>
          </p:cNvPr>
          <p:cNvSpPr txBox="1"/>
          <p:nvPr/>
        </p:nvSpPr>
        <p:spPr>
          <a:xfrm>
            <a:off x="4778556" y="3440965"/>
            <a:ext cx="3676006" cy="307777"/>
          </a:xfrm>
          <a:prstGeom prst="rect">
            <a:avLst/>
          </a:prstGeom>
          <a:noFill/>
        </p:spPr>
        <p:txBody>
          <a:bodyPr wrap="none" rtlCol="0">
            <a:spAutoFit/>
          </a:bodyPr>
          <a:lstStyle/>
          <a:p>
            <a:r>
              <a:rPr lang="vi-VN"/>
              <a:t>Phải nắm SQL và cú pháp stored procedure</a:t>
            </a:r>
            <a:endParaRPr lang="en-VN"/>
          </a:p>
        </p:txBody>
      </p:sp>
      <p:sp>
        <p:nvSpPr>
          <p:cNvPr id="10" name="TextBox 9">
            <a:extLst>
              <a:ext uri="{FF2B5EF4-FFF2-40B4-BE49-F238E27FC236}">
                <a16:creationId xmlns:a16="http://schemas.microsoft.com/office/drawing/2014/main" id="{8A9C69D5-1A5A-804E-BAF2-50EF7397C338}"/>
              </a:ext>
            </a:extLst>
          </p:cNvPr>
          <p:cNvSpPr txBox="1"/>
          <p:nvPr/>
        </p:nvSpPr>
        <p:spPr>
          <a:xfrm>
            <a:off x="297242" y="4075756"/>
            <a:ext cx="4104009" cy="738664"/>
          </a:xfrm>
          <a:prstGeom prst="rect">
            <a:avLst/>
          </a:prstGeom>
          <a:noFill/>
        </p:spPr>
        <p:txBody>
          <a:bodyPr wrap="none" rtlCol="0">
            <a:spAutoFit/>
          </a:bodyPr>
          <a:lstStyle/>
          <a:p>
            <a:r>
              <a:rPr lang="vi-VN"/>
              <a:t>Dễ viết unit test</a:t>
            </a:r>
          </a:p>
          <a:p>
            <a:endParaRPr lang="vi-VN"/>
          </a:p>
          <a:p>
            <a:r>
              <a:rPr lang="vi-VN"/>
              <a:t>Exception handling, regular express, Java stream</a:t>
            </a:r>
            <a:endParaRPr lang="en-VN"/>
          </a:p>
        </p:txBody>
      </p:sp>
      <p:sp>
        <p:nvSpPr>
          <p:cNvPr id="11" name="TextBox 10">
            <a:extLst>
              <a:ext uri="{FF2B5EF4-FFF2-40B4-BE49-F238E27FC236}">
                <a16:creationId xmlns:a16="http://schemas.microsoft.com/office/drawing/2014/main" id="{C7031D2E-D4F9-6D4D-BCCC-F961274F8993}"/>
              </a:ext>
            </a:extLst>
          </p:cNvPr>
          <p:cNvSpPr txBox="1"/>
          <p:nvPr/>
        </p:nvSpPr>
        <p:spPr>
          <a:xfrm>
            <a:off x="4772261" y="4031673"/>
            <a:ext cx="1508746" cy="307777"/>
          </a:xfrm>
          <a:prstGeom prst="rect">
            <a:avLst/>
          </a:prstGeom>
          <a:noFill/>
        </p:spPr>
        <p:txBody>
          <a:bodyPr wrap="none" rtlCol="0">
            <a:spAutoFit/>
          </a:bodyPr>
          <a:lstStyle/>
          <a:p>
            <a:r>
              <a:rPr lang="vi-VN"/>
              <a:t>Khó viết unit test</a:t>
            </a:r>
            <a:endParaRPr lang="en-VN"/>
          </a:p>
        </p:txBody>
      </p:sp>
    </p:spTree>
    <p:extLst>
      <p:ext uri="{BB962C8B-B14F-4D97-AF65-F5344CB8AC3E}">
        <p14:creationId xmlns:p14="http://schemas.microsoft.com/office/powerpoint/2010/main" val="98855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540-9824-354B-B5AA-174ACE5A44AA}"/>
              </a:ext>
            </a:extLst>
          </p:cNvPr>
          <p:cNvSpPr>
            <a:spLocks noGrp="1"/>
          </p:cNvSpPr>
          <p:nvPr>
            <p:ph type="title"/>
          </p:nvPr>
        </p:nvSpPr>
        <p:spPr/>
        <p:txBody>
          <a:bodyPr/>
          <a:lstStyle/>
          <a:p>
            <a:r>
              <a:rPr lang="en-VN" sz="1800"/>
              <a:t>Ưu và nhược điểm khi dùng Native Query mà không dùng JPQL</a:t>
            </a:r>
          </a:p>
        </p:txBody>
      </p:sp>
      <p:sp>
        <p:nvSpPr>
          <p:cNvPr id="3" name="Text Placeholder 2">
            <a:extLst>
              <a:ext uri="{FF2B5EF4-FFF2-40B4-BE49-F238E27FC236}">
                <a16:creationId xmlns:a16="http://schemas.microsoft.com/office/drawing/2014/main" id="{DB48A4FF-D684-1641-B0D9-CFC3A35DCB05}"/>
              </a:ext>
            </a:extLst>
          </p:cNvPr>
          <p:cNvSpPr>
            <a:spLocks noGrp="1"/>
          </p:cNvSpPr>
          <p:nvPr>
            <p:ph type="body" idx="1"/>
          </p:nvPr>
        </p:nvSpPr>
        <p:spPr/>
        <p:txBody>
          <a:bodyPr/>
          <a:lstStyle/>
          <a:p>
            <a:r>
              <a:rPr lang="en-VN"/>
              <a:t>Dùng các công cụ D</a:t>
            </a:r>
            <a:r>
              <a:rPr lang="en-US"/>
              <a:t>b</a:t>
            </a:r>
            <a:r>
              <a:rPr lang="en-VN"/>
              <a:t>eaver, MySQL WorkBench….viết câu lệnh native SQL chạy thử thành công rồi dùng trực tiếp trong code</a:t>
            </a:r>
          </a:p>
          <a:p>
            <a:r>
              <a:rPr lang="en-VN"/>
              <a:t>Nếu đã thạo SQL từ trước thì việc viết native query đôi khi dễ hơn JPQL</a:t>
            </a:r>
          </a:p>
          <a:p>
            <a:r>
              <a:rPr lang="en-VN"/>
              <a:t>Việc trả về dữ liệu hoặc ép kiểu từ native query cần khai báo trước cấu trúc dữ liệu phù hợp.</a:t>
            </a:r>
          </a:p>
          <a:p>
            <a:endParaRPr lang="en-VN"/>
          </a:p>
        </p:txBody>
      </p:sp>
    </p:spTree>
    <p:extLst>
      <p:ext uri="{BB962C8B-B14F-4D97-AF65-F5344CB8AC3E}">
        <p14:creationId xmlns:p14="http://schemas.microsoft.com/office/powerpoint/2010/main" val="3948327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8D6C-B895-B34F-86C4-A7D93816FCAB}"/>
              </a:ext>
            </a:extLst>
          </p:cNvPr>
          <p:cNvSpPr>
            <a:spLocks noGrp="1"/>
          </p:cNvSpPr>
          <p:nvPr>
            <p:ph type="title"/>
          </p:nvPr>
        </p:nvSpPr>
        <p:spPr/>
        <p:txBody>
          <a:bodyPr/>
          <a:lstStyle/>
          <a:p>
            <a:r>
              <a:rPr lang="en-VN"/>
              <a:t>Derived Query</a:t>
            </a:r>
          </a:p>
        </p:txBody>
      </p:sp>
    </p:spTree>
    <p:extLst>
      <p:ext uri="{BB962C8B-B14F-4D97-AF65-F5344CB8AC3E}">
        <p14:creationId xmlns:p14="http://schemas.microsoft.com/office/powerpoint/2010/main" val="3559582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2A81-4AF5-EE40-9FFF-F78127348B04}"/>
              </a:ext>
            </a:extLst>
          </p:cNvPr>
          <p:cNvSpPr>
            <a:spLocks noGrp="1"/>
          </p:cNvSpPr>
          <p:nvPr>
            <p:ph type="title"/>
          </p:nvPr>
        </p:nvSpPr>
        <p:spPr/>
        <p:txBody>
          <a:bodyPr/>
          <a:lstStyle/>
          <a:p>
            <a:r>
              <a:rPr lang="en-VN"/>
              <a:t>Derived Query là gì?</a:t>
            </a:r>
          </a:p>
        </p:txBody>
      </p:sp>
      <p:sp>
        <p:nvSpPr>
          <p:cNvPr id="3" name="Text Placeholder 2">
            <a:extLst>
              <a:ext uri="{FF2B5EF4-FFF2-40B4-BE49-F238E27FC236}">
                <a16:creationId xmlns:a16="http://schemas.microsoft.com/office/drawing/2014/main" id="{6D4BE420-F6D0-5D44-8051-1EA4E1602937}"/>
              </a:ext>
            </a:extLst>
          </p:cNvPr>
          <p:cNvSpPr>
            <a:spLocks noGrp="1"/>
          </p:cNvSpPr>
          <p:nvPr>
            <p:ph type="body" idx="1"/>
          </p:nvPr>
        </p:nvSpPr>
        <p:spPr>
          <a:xfrm>
            <a:off x="130629" y="598501"/>
            <a:ext cx="8824685" cy="1921862"/>
          </a:xfrm>
        </p:spPr>
        <p:txBody>
          <a:bodyPr/>
          <a:lstStyle/>
          <a:p>
            <a:pPr>
              <a:spcBef>
                <a:spcPts val="400"/>
              </a:spcBef>
              <a:spcAft>
                <a:spcPts val="400"/>
              </a:spcAft>
            </a:pPr>
            <a:r>
              <a:rPr lang="en-VN" sz="1600"/>
              <a:t>Derived Query là cách đặt tên phương thức trong khai báo repository để JPA sinh ra câu lệnh SQL. Luôn gắn vào 1 Repository cụ thể</a:t>
            </a:r>
          </a:p>
          <a:p>
            <a:pPr>
              <a:spcBef>
                <a:spcPts val="400"/>
              </a:spcBef>
              <a:spcAft>
                <a:spcPts val="400"/>
              </a:spcAft>
            </a:pPr>
            <a:r>
              <a:rPr lang="en-VN" sz="1600"/>
              <a:t>Tên phương thức derived query gồm 2 phần: động từ  và tham số trường</a:t>
            </a:r>
          </a:p>
          <a:p>
            <a:pPr>
              <a:spcBef>
                <a:spcPts val="400"/>
              </a:spcBef>
              <a:spcAft>
                <a:spcPts val="400"/>
              </a:spcAft>
            </a:pPr>
            <a:r>
              <a:rPr lang="en-VN" sz="1600"/>
              <a:t>Tiện khi truy vấn một bảng</a:t>
            </a:r>
          </a:p>
          <a:p>
            <a:pPr>
              <a:spcBef>
                <a:spcPts val="400"/>
              </a:spcBef>
              <a:spcAft>
                <a:spcPts val="400"/>
              </a:spcAft>
            </a:pPr>
            <a:r>
              <a:rPr lang="en-VN" sz="1600"/>
              <a:t>Không hỗ trợ các lệnh Group By hay Join</a:t>
            </a:r>
          </a:p>
        </p:txBody>
      </p:sp>
      <p:sp>
        <p:nvSpPr>
          <p:cNvPr id="4" name="Rectangle 3">
            <a:extLst>
              <a:ext uri="{FF2B5EF4-FFF2-40B4-BE49-F238E27FC236}">
                <a16:creationId xmlns:a16="http://schemas.microsoft.com/office/drawing/2014/main" id="{7F100597-5D67-1A44-949D-1492C3582D75}"/>
              </a:ext>
            </a:extLst>
          </p:cNvPr>
          <p:cNvSpPr/>
          <p:nvPr/>
        </p:nvSpPr>
        <p:spPr>
          <a:xfrm>
            <a:off x="581637" y="2604825"/>
            <a:ext cx="1556747"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2000"/>
              <a:t>findBy</a:t>
            </a:r>
            <a:br>
              <a:rPr lang="en-US" sz="2000"/>
            </a:br>
            <a:r>
              <a:rPr lang="en-US" sz="2000"/>
              <a:t>existsBy</a:t>
            </a:r>
          </a:p>
          <a:p>
            <a:pPr>
              <a:lnSpc>
                <a:spcPct val="200000"/>
              </a:lnSpc>
            </a:pPr>
            <a:r>
              <a:rPr lang="en-US" sz="2000"/>
              <a:t>countBy</a:t>
            </a:r>
          </a:p>
          <a:p>
            <a:pPr>
              <a:lnSpc>
                <a:spcPct val="200000"/>
              </a:lnSpc>
            </a:pPr>
            <a:r>
              <a:rPr lang="en-US" sz="2000"/>
              <a:t>deleteBy</a:t>
            </a:r>
            <a:endParaRPr lang="en-VN"/>
          </a:p>
        </p:txBody>
      </p:sp>
      <p:sp>
        <p:nvSpPr>
          <p:cNvPr id="5" name="Rectangle 4">
            <a:extLst>
              <a:ext uri="{FF2B5EF4-FFF2-40B4-BE49-F238E27FC236}">
                <a16:creationId xmlns:a16="http://schemas.microsoft.com/office/drawing/2014/main" id="{61BE0B52-AAF9-1E4C-BDB9-257EDF6972A1}"/>
              </a:ext>
            </a:extLst>
          </p:cNvPr>
          <p:cNvSpPr/>
          <p:nvPr/>
        </p:nvSpPr>
        <p:spPr>
          <a:xfrm>
            <a:off x="2939429" y="2628756"/>
            <a:ext cx="4813761" cy="241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VN" sz="1600"/>
              <a:t>Id(Long id)</a:t>
            </a:r>
          </a:p>
          <a:p>
            <a:pPr>
              <a:lnSpc>
                <a:spcPct val="200000"/>
              </a:lnSpc>
            </a:pPr>
            <a:r>
              <a:rPr lang="en-VN" sz="1600"/>
              <a:t>Fullname</a:t>
            </a:r>
            <a:r>
              <a:rPr lang="en-VN" sz="1600">
                <a:solidFill>
                  <a:srgbClr val="FFFF00"/>
                </a:solidFill>
              </a:rPr>
              <a:t>Like</a:t>
            </a:r>
            <a:r>
              <a:rPr lang="en-VN" sz="1600"/>
              <a:t>(String fullName)</a:t>
            </a:r>
          </a:p>
          <a:p>
            <a:pPr>
              <a:lnSpc>
                <a:spcPct val="200000"/>
              </a:lnSpc>
            </a:pPr>
            <a:r>
              <a:rPr lang="en-VN" sz="1600"/>
              <a:t>FullName</a:t>
            </a:r>
            <a:r>
              <a:rPr lang="en-VN" sz="1600">
                <a:solidFill>
                  <a:srgbClr val="FFFF00"/>
                </a:solidFill>
              </a:rPr>
              <a:t>ContainingIgnoreCase</a:t>
            </a:r>
            <a:r>
              <a:rPr lang="en-VN" sz="1600"/>
              <a:t>(String fullName)</a:t>
            </a:r>
          </a:p>
          <a:p>
            <a:pPr>
              <a:lnSpc>
                <a:spcPct val="200000"/>
              </a:lnSpc>
            </a:pPr>
            <a:r>
              <a:rPr lang="en-VN" sz="1600"/>
              <a:t>Job</a:t>
            </a:r>
            <a:r>
              <a:rPr lang="en-VN" sz="1600">
                <a:solidFill>
                  <a:srgbClr val="FFFF00"/>
                </a:solidFill>
              </a:rPr>
              <a:t>And</a:t>
            </a:r>
            <a:r>
              <a:rPr lang="en-VN" sz="1600"/>
              <a:t>City(String job, String city)</a:t>
            </a:r>
          </a:p>
          <a:p>
            <a:pPr>
              <a:lnSpc>
                <a:spcPct val="200000"/>
              </a:lnSpc>
            </a:pPr>
            <a:r>
              <a:rPr lang="en-US" sz="1600">
                <a:solidFill>
                  <a:srgbClr val="FFFF00"/>
                </a:solidFill>
              </a:rPr>
              <a:t>Top</a:t>
            </a:r>
            <a:r>
              <a:rPr lang="en-US" sz="1600"/>
              <a:t>5</a:t>
            </a:r>
            <a:r>
              <a:rPr lang="en-US" sz="1600">
                <a:solidFill>
                  <a:srgbClr val="FFFF00"/>
                </a:solidFill>
              </a:rPr>
              <a:t>ByOrderBy</a:t>
            </a:r>
            <a:r>
              <a:rPr lang="en-US" sz="1600"/>
              <a:t>Salary</a:t>
            </a:r>
            <a:r>
              <a:rPr lang="en-US" sz="1600">
                <a:solidFill>
                  <a:srgbClr val="FFFF00"/>
                </a:solidFill>
              </a:rPr>
              <a:t>Desc</a:t>
            </a:r>
            <a:r>
              <a:rPr lang="en-US" sz="1600"/>
              <a:t>()</a:t>
            </a:r>
          </a:p>
        </p:txBody>
      </p:sp>
      <p:sp>
        <p:nvSpPr>
          <p:cNvPr id="6" name="Plus 5">
            <a:extLst>
              <a:ext uri="{FF2B5EF4-FFF2-40B4-BE49-F238E27FC236}">
                <a16:creationId xmlns:a16="http://schemas.microsoft.com/office/drawing/2014/main" id="{8DC02944-C9C3-9340-87F7-3856DBD79D80}"/>
              </a:ext>
            </a:extLst>
          </p:cNvPr>
          <p:cNvSpPr/>
          <p:nvPr/>
        </p:nvSpPr>
        <p:spPr>
          <a:xfrm>
            <a:off x="2273395" y="3594922"/>
            <a:ext cx="513878" cy="5138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304035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B910-56DB-F345-8A7E-CB448F534958}"/>
              </a:ext>
            </a:extLst>
          </p:cNvPr>
          <p:cNvSpPr>
            <a:spLocks noGrp="1"/>
          </p:cNvSpPr>
          <p:nvPr>
            <p:ph type="title"/>
          </p:nvPr>
        </p:nvSpPr>
        <p:spPr>
          <a:xfrm>
            <a:off x="120912" y="129321"/>
            <a:ext cx="8826605" cy="535200"/>
          </a:xfrm>
        </p:spPr>
        <p:txBody>
          <a:bodyPr/>
          <a:lstStyle/>
          <a:p>
            <a:r>
              <a:rPr lang="en-VN" sz="1700"/>
              <a:t>Một số Derived Query được Repository cung cấp sẵn, không cần viết lại</a:t>
            </a:r>
          </a:p>
        </p:txBody>
      </p:sp>
      <p:sp>
        <p:nvSpPr>
          <p:cNvPr id="3" name="Text Placeholder 2">
            <a:extLst>
              <a:ext uri="{FF2B5EF4-FFF2-40B4-BE49-F238E27FC236}">
                <a16:creationId xmlns:a16="http://schemas.microsoft.com/office/drawing/2014/main" id="{BC97C1AD-6D01-5E40-9193-56689748A511}"/>
              </a:ext>
            </a:extLst>
          </p:cNvPr>
          <p:cNvSpPr>
            <a:spLocks noGrp="1"/>
          </p:cNvSpPr>
          <p:nvPr>
            <p:ph type="body" idx="1"/>
          </p:nvPr>
        </p:nvSpPr>
        <p:spPr/>
        <p:txBody>
          <a:bodyPr/>
          <a:lstStyle/>
          <a:p>
            <a:pPr>
              <a:lnSpc>
                <a:spcPct val="100000"/>
              </a:lnSpc>
              <a:spcBef>
                <a:spcPts val="400"/>
              </a:spcBef>
              <a:spcAft>
                <a:spcPts val="200"/>
              </a:spcAft>
            </a:pPr>
            <a:r>
              <a:rPr lang="en-VN" b="1">
                <a:solidFill>
                  <a:srgbClr val="7030A0"/>
                </a:solidFill>
                <a:latin typeface="RobotoMono Nerd Font" pitchFamily="2" charset="0"/>
                <a:ea typeface="RobotoMono Nerd Font" pitchFamily="2" charset="0"/>
              </a:rPr>
              <a:t>CrudRepository</a:t>
            </a:r>
          </a:p>
          <a:p>
            <a:pPr lvl="1">
              <a:lnSpc>
                <a:spcPct val="100000"/>
              </a:lnSpc>
              <a:spcBef>
                <a:spcPts val="400"/>
              </a:spcBef>
            </a:pPr>
            <a:r>
              <a:rPr lang="en-US" sz="1400">
                <a:latin typeface="RobotoMono Nerd Font" pitchFamily="2" charset="0"/>
                <a:ea typeface="RobotoMono Nerd Font" pitchFamily="2" charset="0"/>
              </a:rPr>
              <a:t>Optional&lt;T&gt; findById(ID id);</a:t>
            </a:r>
          </a:p>
          <a:p>
            <a:pPr lvl="1">
              <a:lnSpc>
                <a:spcPct val="100000"/>
              </a:lnSpc>
              <a:spcBef>
                <a:spcPts val="400"/>
              </a:spcBef>
            </a:pPr>
            <a:r>
              <a:rPr lang="en-US" sz="1400">
                <a:latin typeface="RobotoMono Nerd Font" pitchFamily="2" charset="0"/>
                <a:ea typeface="RobotoMono Nerd Font" pitchFamily="2" charset="0"/>
              </a:rPr>
              <a:t>boolean existsById(ID id);</a:t>
            </a:r>
          </a:p>
          <a:p>
            <a:pPr lvl="1">
              <a:lnSpc>
                <a:spcPct val="100000"/>
              </a:lnSpc>
              <a:spcBef>
                <a:spcPts val="400"/>
              </a:spcBef>
            </a:pPr>
            <a:r>
              <a:rPr lang="en-US" sz="1400">
                <a:latin typeface="RobotoMono Nerd Font" pitchFamily="2" charset="0"/>
                <a:ea typeface="RobotoMono Nerd Font" pitchFamily="2" charset="0"/>
              </a:rPr>
              <a:t>Iterable&lt;T&gt; findAll();</a:t>
            </a:r>
          </a:p>
          <a:p>
            <a:pPr lvl="1">
              <a:lnSpc>
                <a:spcPct val="100000"/>
              </a:lnSpc>
              <a:spcBef>
                <a:spcPts val="400"/>
              </a:spcBef>
            </a:pPr>
            <a:r>
              <a:rPr lang="en-US" sz="1400">
                <a:latin typeface="RobotoMono Nerd Font" pitchFamily="2" charset="0"/>
                <a:ea typeface="RobotoMono Nerd Font" pitchFamily="2" charset="0"/>
              </a:rPr>
              <a:t>Iterable&lt;T&gt; findAllById(Iterable&lt;ID&gt; ids);</a:t>
            </a:r>
          </a:p>
          <a:p>
            <a:pPr lvl="1">
              <a:lnSpc>
                <a:spcPct val="100000"/>
              </a:lnSpc>
              <a:spcBef>
                <a:spcPts val="400"/>
              </a:spcBef>
            </a:pPr>
            <a:r>
              <a:rPr lang="en-US" sz="1400">
                <a:latin typeface="RobotoMono Nerd Font" pitchFamily="2" charset="0"/>
                <a:ea typeface="RobotoMono Nerd Font" pitchFamily="2" charset="0"/>
              </a:rPr>
              <a:t>void deleteAllById(Iterable&lt;? extends ID&gt; ids);</a:t>
            </a:r>
          </a:p>
          <a:p>
            <a:pPr>
              <a:lnSpc>
                <a:spcPct val="100000"/>
              </a:lnSpc>
              <a:spcBef>
                <a:spcPts val="400"/>
              </a:spcBef>
            </a:pPr>
            <a:r>
              <a:rPr lang="en-VN" b="1">
                <a:solidFill>
                  <a:srgbClr val="7030A0"/>
                </a:solidFill>
                <a:latin typeface="RobotoMono Nerd Font" pitchFamily="2" charset="0"/>
                <a:ea typeface="RobotoMono Nerd Font" pitchFamily="2" charset="0"/>
              </a:rPr>
              <a:t>CrudRepository</a:t>
            </a:r>
          </a:p>
          <a:p>
            <a:pPr lvl="1">
              <a:lnSpc>
                <a:spcPct val="100000"/>
              </a:lnSpc>
              <a:spcBef>
                <a:spcPts val="400"/>
              </a:spcBef>
            </a:pPr>
            <a:r>
              <a:rPr lang="en-US" sz="1400">
                <a:latin typeface="RobotoMono Nerd Font" pitchFamily="2" charset="0"/>
                <a:ea typeface="RobotoMono Nerd Font" pitchFamily="2" charset="0"/>
              </a:rPr>
              <a:t>Iterable&lt;T&gt; findAll(Sort sort);</a:t>
            </a:r>
          </a:p>
          <a:p>
            <a:pPr lvl="1">
              <a:lnSpc>
                <a:spcPct val="100000"/>
              </a:lnSpc>
              <a:spcBef>
                <a:spcPts val="400"/>
              </a:spcBef>
            </a:pPr>
            <a:r>
              <a:rPr lang="en-US" sz="1400">
                <a:latin typeface="RobotoMono Nerd Font" pitchFamily="2" charset="0"/>
                <a:ea typeface="RobotoMono Nerd Font" pitchFamily="2" charset="0"/>
              </a:rPr>
              <a:t>Page&lt;T&gt; findAll(Pageable pageable);</a:t>
            </a:r>
          </a:p>
          <a:p>
            <a:pPr>
              <a:lnSpc>
                <a:spcPct val="100000"/>
              </a:lnSpc>
              <a:spcBef>
                <a:spcPts val="400"/>
              </a:spcBef>
            </a:pPr>
            <a:r>
              <a:rPr lang="en-VN" b="1">
                <a:solidFill>
                  <a:srgbClr val="7030A0"/>
                </a:solidFill>
                <a:latin typeface="RobotoMono Nerd Font" pitchFamily="2" charset="0"/>
                <a:ea typeface="RobotoMono Nerd Font" pitchFamily="2" charset="0"/>
              </a:rPr>
              <a:t>JpaRepository</a:t>
            </a:r>
          </a:p>
          <a:p>
            <a:pPr lvl="1">
              <a:lnSpc>
                <a:spcPct val="100000"/>
              </a:lnSpc>
              <a:spcBef>
                <a:spcPts val="400"/>
              </a:spcBef>
            </a:pPr>
            <a:r>
              <a:rPr lang="en-US" sz="1400">
                <a:latin typeface="RobotoMono Nerd Font" pitchFamily="2" charset="0"/>
                <a:ea typeface="RobotoMono Nerd Font" pitchFamily="2" charset="0"/>
              </a:rPr>
              <a:t>List&lt;T&gt; findAll();</a:t>
            </a:r>
          </a:p>
          <a:p>
            <a:pPr lvl="1">
              <a:lnSpc>
                <a:spcPct val="100000"/>
              </a:lnSpc>
              <a:spcBef>
                <a:spcPts val="400"/>
              </a:spcBef>
            </a:pPr>
            <a:r>
              <a:rPr lang="en-US" sz="1400">
                <a:latin typeface="RobotoMono Nerd Font" pitchFamily="2" charset="0"/>
                <a:ea typeface="RobotoMono Nerd Font" pitchFamily="2" charset="0"/>
              </a:rPr>
              <a:t>List&lt;T&gt; findAll(Sort sort);</a:t>
            </a:r>
          </a:p>
          <a:p>
            <a:pPr lvl="1">
              <a:lnSpc>
                <a:spcPct val="100000"/>
              </a:lnSpc>
              <a:spcBef>
                <a:spcPts val="400"/>
              </a:spcBef>
            </a:pPr>
            <a:r>
              <a:rPr lang="en-US" sz="1400">
                <a:latin typeface="RobotoMono Nerd Font" pitchFamily="2" charset="0"/>
                <a:ea typeface="RobotoMono Nerd Font" pitchFamily="2" charset="0"/>
              </a:rPr>
              <a:t>List&lt;T&gt; findAllById(Iterable&lt;ID&gt; ids);</a:t>
            </a:r>
          </a:p>
          <a:p>
            <a:pPr lvl="1">
              <a:lnSpc>
                <a:spcPct val="100000"/>
              </a:lnSpc>
              <a:spcBef>
                <a:spcPts val="400"/>
              </a:spcBef>
            </a:pPr>
            <a:endParaRPr lang="en-VN" b="1">
              <a:solidFill>
                <a:schemeClr val="bg2"/>
              </a:solidFill>
              <a:latin typeface="RobotoMono Nerd Font" pitchFamily="2" charset="0"/>
              <a:ea typeface="RobotoMono Nerd Font" pitchFamily="2" charset="0"/>
            </a:endParaRPr>
          </a:p>
          <a:p>
            <a:pPr lvl="1">
              <a:lnSpc>
                <a:spcPct val="100000"/>
              </a:lnSpc>
              <a:spcBef>
                <a:spcPts val="400"/>
              </a:spcBef>
            </a:pPr>
            <a:endParaRPr lang="en-US" sz="1400">
              <a:latin typeface="RobotoMono Nerd Font" pitchFamily="2" charset="0"/>
              <a:ea typeface="RobotoMono Nerd Font" pitchFamily="2" charset="0"/>
            </a:endParaRPr>
          </a:p>
          <a:p>
            <a:pPr lvl="1">
              <a:lnSpc>
                <a:spcPct val="100000"/>
              </a:lnSpc>
              <a:spcBef>
                <a:spcPts val="400"/>
              </a:spcBef>
            </a:pPr>
            <a:endParaRPr lang="en-VN" sz="1400">
              <a:latin typeface="RobotoMono Nerd Font" pitchFamily="2" charset="0"/>
              <a:ea typeface="RobotoMono Nerd Font" pitchFamily="2" charset="0"/>
            </a:endParaRPr>
          </a:p>
        </p:txBody>
      </p:sp>
    </p:spTree>
    <p:extLst>
      <p:ext uri="{BB962C8B-B14F-4D97-AF65-F5344CB8AC3E}">
        <p14:creationId xmlns:p14="http://schemas.microsoft.com/office/powerpoint/2010/main" val="1509183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B7C34-8FCC-6F4A-B58B-34201D13134F}"/>
              </a:ext>
            </a:extLst>
          </p:cNvPr>
          <p:cNvSpPr/>
          <p:nvPr/>
        </p:nvSpPr>
        <p:spPr>
          <a:xfrm>
            <a:off x="184417" y="613928"/>
            <a:ext cx="8959583" cy="4267066"/>
          </a:xfrm>
          <a:prstGeom prst="rect">
            <a:avLst/>
          </a:prstGeom>
          <a:solidFill>
            <a:schemeClr val="bg2"/>
          </a:solidFill>
        </p:spPr>
        <p:txBody>
          <a:bodyPr wrap="square">
            <a:spAutoFit/>
          </a:bodyPr>
          <a:lstStyle/>
          <a:p>
            <a:pPr>
              <a:lnSpc>
                <a:spcPct val="130000"/>
              </a:lnSpc>
            </a:pPr>
            <a:r>
              <a:rPr lang="vi-VN">
                <a:solidFill>
                  <a:srgbClr val="569CD6"/>
                </a:solidFill>
                <a:latin typeface="Menlo" panose="020B0609030804020204" pitchFamily="49" charset="0"/>
              </a:rPr>
              <a:t>public</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interface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PersonRepository</a:t>
            </a:r>
            <a:r>
              <a:rPr lang="vi-VN">
                <a:solidFill>
                  <a:srgbClr val="D4D4D4"/>
                </a:solidFill>
                <a:latin typeface="Menlo" panose="020B0609030804020204" pitchFamily="49" charset="0"/>
              </a:rPr>
              <a:t> </a:t>
            </a:r>
            <a:r>
              <a:rPr lang="vi-VN">
                <a:solidFill>
                  <a:srgbClr val="569CD6"/>
                </a:solidFill>
                <a:latin typeface="Menlo" panose="020B0609030804020204" pitchFamily="49" charset="0"/>
              </a:rPr>
              <a:t>extends</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JpaRepository</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&gt;{</a:t>
            </a:r>
          </a:p>
          <a:p>
            <a:pPr>
              <a:lnSpc>
                <a:spcPct val="130000"/>
              </a:lnSpc>
            </a:pPr>
            <a:r>
              <a:rPr lang="vi-VN">
                <a:solidFill>
                  <a:srgbClr val="4EC9B0"/>
                </a:solidFill>
                <a:latin typeface="Menlo" panose="020B0609030804020204" pitchFamily="49" charset="0"/>
              </a:rPr>
              <a:t>  Optional</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findById</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Long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id</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findByFullnameContainingIgnoreCaseAndCity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findBySalaryBetweenOrderBySalaryAsc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from</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int</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to</a:t>
            </a:r>
            <a:r>
              <a:rPr lang="vi-VN">
                <a:solidFill>
                  <a:srgbClr val="D4D4D4"/>
                </a:solidFill>
                <a:latin typeface="Menlo" panose="020B0609030804020204" pitchFamily="49" charset="0"/>
              </a:rPr>
              <a:t> );</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findByJobAndCity</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city</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findByBirthdayBeforeOrderByBirthdayDesc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findByBirthdayAfterOrderByBirthdayAsc</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Date</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date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boolean</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existsByFullnameLike</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findTop5ByOrderBySalaryDesc</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List</a:t>
            </a:r>
            <a:r>
              <a:rPr lang="vi-VN">
                <a:solidFill>
                  <a:srgbClr val="D4D4D4"/>
                </a:solidFill>
                <a:latin typeface="Menlo" panose="020B0609030804020204" pitchFamily="49" charset="0"/>
              </a:rPr>
              <a:t>&lt;</a:t>
            </a:r>
            <a:r>
              <a:rPr lang="vi-VN">
                <a:solidFill>
                  <a:srgbClr val="4EC9B0"/>
                </a:solidFill>
                <a:latin typeface="Menlo" panose="020B0609030804020204" pitchFamily="49" charset="0"/>
              </a:rPr>
              <a:t>Person</a:t>
            </a:r>
            <a:r>
              <a:rPr lang="vi-VN">
                <a:solidFill>
                  <a:srgbClr val="D4D4D4"/>
                </a:solidFill>
                <a:latin typeface="Menlo" panose="020B0609030804020204" pitchFamily="49" charset="0"/>
              </a:rPr>
              <a:t>&gt; </a:t>
            </a:r>
            <a:r>
              <a:rPr lang="vi-VN">
                <a:solidFill>
                  <a:srgbClr val="DCDCAA"/>
                </a:solidFill>
                <a:latin typeface="Menlo" panose="020B0609030804020204" pitchFamily="49" charset="0"/>
              </a:rPr>
              <a:t>findByJob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4EC9B0"/>
                </a:solidFill>
                <a:latin typeface="Menlo" panose="020B0609030804020204" pitchFamily="49" charset="0"/>
              </a:rPr>
              <a:t>  long</a:t>
            </a:r>
            <a:r>
              <a:rPr lang="vi-VN">
                <a:solidFill>
                  <a:srgbClr val="D4D4D4"/>
                </a:solidFill>
                <a:latin typeface="Menlo" panose="020B0609030804020204" pitchFamily="49" charset="0"/>
              </a:rPr>
              <a:t> </a:t>
            </a:r>
            <a:r>
              <a:rPr lang="vi-VN">
                <a:solidFill>
                  <a:srgbClr val="DCDCAA"/>
                </a:solidFill>
                <a:latin typeface="Menlo" panose="020B0609030804020204" pitchFamily="49" charset="0"/>
              </a:rPr>
              <a:t>countByFullnameLikeAndJob</a:t>
            </a:r>
            <a:r>
              <a:rPr lang="vi-VN">
                <a:solidFill>
                  <a:srgbClr val="D4D4D4"/>
                </a:solidFill>
                <a:latin typeface="Menlo" panose="020B0609030804020204" pitchFamily="49" charset="0"/>
              </a:rPr>
              <a:t>(</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fullname</a:t>
            </a:r>
            <a:r>
              <a:rPr lang="vi-VN">
                <a:solidFill>
                  <a:srgbClr val="D4D4D4"/>
                </a:solidFill>
                <a:latin typeface="Menlo" panose="020B0609030804020204" pitchFamily="49" charset="0"/>
              </a:rPr>
              <a:t>, </a:t>
            </a:r>
            <a:r>
              <a:rPr lang="vi-VN">
                <a:solidFill>
                  <a:srgbClr val="4EC9B0"/>
                </a:solidFill>
                <a:latin typeface="Menlo" panose="020B0609030804020204" pitchFamily="49" charset="0"/>
              </a:rPr>
              <a:t>String</a:t>
            </a:r>
            <a:r>
              <a:rPr lang="vi-VN">
                <a:solidFill>
                  <a:srgbClr val="D4D4D4"/>
                </a:solidFill>
                <a:latin typeface="Menlo" panose="020B0609030804020204" pitchFamily="49" charset="0"/>
              </a:rPr>
              <a:t> </a:t>
            </a:r>
            <a:r>
              <a:rPr lang="vi-VN">
                <a:solidFill>
                  <a:srgbClr val="9CDCFE"/>
                </a:solidFill>
                <a:latin typeface="Menlo" panose="020B0609030804020204" pitchFamily="49" charset="0"/>
              </a:rPr>
              <a:t>job</a:t>
            </a:r>
            <a:r>
              <a:rPr lang="vi-VN">
                <a:solidFill>
                  <a:srgbClr val="D4D4D4"/>
                </a:solidFill>
                <a:latin typeface="Menlo" panose="020B0609030804020204" pitchFamily="49" charset="0"/>
              </a:rPr>
              <a:t>);</a:t>
            </a:r>
          </a:p>
          <a:p>
            <a:pPr>
              <a:lnSpc>
                <a:spcPct val="130000"/>
              </a:lnSpc>
            </a:pPr>
            <a:r>
              <a:rPr lang="vi-VN">
                <a:solidFill>
                  <a:srgbClr val="D4D4D4"/>
                </a:solidFill>
                <a:latin typeface="Menlo" panose="020B0609030804020204" pitchFamily="49" charset="0"/>
              </a:rPr>
              <a:t>}</a:t>
            </a:r>
          </a:p>
        </p:txBody>
      </p:sp>
    </p:spTree>
    <p:extLst>
      <p:ext uri="{BB962C8B-B14F-4D97-AF65-F5344CB8AC3E}">
        <p14:creationId xmlns:p14="http://schemas.microsoft.com/office/powerpoint/2010/main" val="1293593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258-296D-DC4C-8B5D-CC0A701200B2}"/>
              </a:ext>
            </a:extLst>
          </p:cNvPr>
          <p:cNvSpPr>
            <a:spLocks noGrp="1"/>
          </p:cNvSpPr>
          <p:nvPr>
            <p:ph type="title"/>
          </p:nvPr>
        </p:nvSpPr>
        <p:spPr/>
        <p:txBody>
          <a:bodyPr/>
          <a:lstStyle/>
          <a:p>
            <a:r>
              <a:rPr lang="en-VN"/>
              <a:t>Các biểu thức phổ biến trong Derived Query</a:t>
            </a:r>
          </a:p>
        </p:txBody>
      </p:sp>
      <p:sp>
        <p:nvSpPr>
          <p:cNvPr id="3" name="Text Placeholder 2">
            <a:extLst>
              <a:ext uri="{FF2B5EF4-FFF2-40B4-BE49-F238E27FC236}">
                <a16:creationId xmlns:a16="http://schemas.microsoft.com/office/drawing/2014/main" id="{C9E39302-364D-8D4F-A2E7-EC4C0EE54424}"/>
              </a:ext>
            </a:extLst>
          </p:cNvPr>
          <p:cNvSpPr>
            <a:spLocks noGrp="1"/>
          </p:cNvSpPr>
          <p:nvPr>
            <p:ph type="body" idx="1"/>
          </p:nvPr>
        </p:nvSpPr>
        <p:spPr/>
        <p:txBody>
          <a:bodyPr/>
          <a:lstStyle/>
          <a:p>
            <a:pPr marL="114300" indent="0">
              <a:lnSpc>
                <a:spcPct val="100000"/>
              </a:lnSpc>
              <a:spcBef>
                <a:spcPts val="0"/>
              </a:spcBef>
              <a:spcAft>
                <a:spcPts val="0"/>
              </a:spcAft>
              <a:buNone/>
            </a:pPr>
            <a:r>
              <a:rPr lang="en-US">
                <a:latin typeface="RobotoMono Nerd Font" pitchFamily="2" charset="0"/>
                <a:ea typeface="RobotoMono Nerd Font" pitchFamily="2" charset="0"/>
              </a:rPr>
              <a:t>_ là tên biến</a:t>
            </a:r>
          </a:p>
          <a:p>
            <a:pPr>
              <a:lnSpc>
                <a:spcPct val="100000"/>
              </a:lnSpc>
              <a:spcBef>
                <a:spcPts val="0"/>
              </a:spcBef>
              <a:spcAft>
                <a:spcPts val="0"/>
              </a:spcAft>
            </a:pPr>
            <a:r>
              <a:rPr lang="en-US">
                <a:latin typeface="RobotoMono Nerd Font" pitchFamily="2" charset="0"/>
                <a:ea typeface="RobotoMono Nerd Font" pitchFamily="2" charset="0"/>
              </a:rPr>
              <a:t>And/Or</a:t>
            </a:r>
          </a:p>
          <a:p>
            <a:pPr>
              <a:lnSpc>
                <a:spcPct val="100000"/>
              </a:lnSpc>
              <a:spcBef>
                <a:spcPts val="0"/>
              </a:spcBef>
              <a:spcAft>
                <a:spcPts val="0"/>
              </a:spcAft>
            </a:pPr>
            <a:r>
              <a:rPr lang="en-US">
                <a:latin typeface="RobotoMono Nerd Font" pitchFamily="2" charset="0"/>
                <a:ea typeface="RobotoMono Nerd Font" pitchFamily="2" charset="0"/>
              </a:rPr>
              <a:t>_Like</a:t>
            </a:r>
          </a:p>
          <a:p>
            <a:pPr>
              <a:lnSpc>
                <a:spcPct val="100000"/>
              </a:lnSpc>
              <a:spcBef>
                <a:spcPts val="0"/>
              </a:spcBef>
              <a:spcAft>
                <a:spcPts val="0"/>
              </a:spcAft>
            </a:pPr>
            <a:r>
              <a:rPr lang="en-US">
                <a:latin typeface="RobotoMono Nerd Font" pitchFamily="2" charset="0"/>
                <a:ea typeface="RobotoMono Nerd Font" pitchFamily="2" charset="0"/>
              </a:rPr>
              <a:t>_C</a:t>
            </a:r>
            <a:r>
              <a:rPr lang="en-VN">
                <a:latin typeface="RobotoMono Nerd Font" pitchFamily="2" charset="0"/>
                <a:ea typeface="RobotoMono Nerd Font" pitchFamily="2" charset="0"/>
              </a:rPr>
              <a:t>ontaining / _ContainingIgnoreCase</a:t>
            </a:r>
          </a:p>
          <a:p>
            <a:pPr>
              <a:lnSpc>
                <a:spcPct val="100000"/>
              </a:lnSpc>
              <a:spcBef>
                <a:spcPts val="0"/>
              </a:spcBef>
              <a:spcAft>
                <a:spcPts val="0"/>
              </a:spcAft>
            </a:pPr>
            <a:r>
              <a:rPr lang="en-VN">
                <a:latin typeface="RobotoMono Nerd Font" pitchFamily="2" charset="0"/>
                <a:ea typeface="RobotoMono Nerd Font" pitchFamily="2" charset="0"/>
              </a:rPr>
              <a:t>_StartingWith / _EndingWith</a:t>
            </a:r>
          </a:p>
          <a:p>
            <a:pPr>
              <a:lnSpc>
                <a:spcPct val="100000"/>
              </a:lnSpc>
              <a:spcBef>
                <a:spcPts val="0"/>
              </a:spcBef>
              <a:spcAft>
                <a:spcPts val="0"/>
              </a:spcAft>
            </a:pPr>
            <a:r>
              <a:rPr lang="en-VN">
                <a:latin typeface="RobotoMono Nerd Font" pitchFamily="2" charset="0"/>
                <a:ea typeface="RobotoMono Nerd Font" pitchFamily="2" charset="0"/>
              </a:rPr>
              <a:t>_LessThan / _LessThanEqual</a:t>
            </a:r>
          </a:p>
          <a:p>
            <a:pPr>
              <a:lnSpc>
                <a:spcPct val="100000"/>
              </a:lnSpc>
              <a:spcBef>
                <a:spcPts val="0"/>
              </a:spcBef>
              <a:spcAft>
                <a:spcPts val="0"/>
              </a:spcAft>
            </a:pPr>
            <a:r>
              <a:rPr lang="en-VN">
                <a:latin typeface="RobotoMono Nerd Font" pitchFamily="2" charset="0"/>
                <a:ea typeface="RobotoMono Nerd Font" pitchFamily="2" charset="0"/>
              </a:rPr>
              <a:t>_GreaterThan  / _GreaterThanEqual</a:t>
            </a:r>
          </a:p>
          <a:p>
            <a:pPr>
              <a:lnSpc>
                <a:spcPct val="100000"/>
              </a:lnSpc>
              <a:spcBef>
                <a:spcPts val="0"/>
              </a:spcBef>
              <a:spcAft>
                <a:spcPts val="0"/>
              </a:spcAft>
            </a:pPr>
            <a:r>
              <a:rPr lang="en-VN">
                <a:latin typeface="RobotoMono Nerd Font" pitchFamily="2" charset="0"/>
                <a:ea typeface="RobotoMono Nerd Font" pitchFamily="2" charset="0"/>
              </a:rPr>
              <a:t>_Between</a:t>
            </a:r>
          </a:p>
          <a:p>
            <a:pPr>
              <a:lnSpc>
                <a:spcPct val="100000"/>
              </a:lnSpc>
              <a:spcBef>
                <a:spcPts val="0"/>
              </a:spcBef>
              <a:spcAft>
                <a:spcPts val="0"/>
              </a:spcAft>
            </a:pPr>
            <a:r>
              <a:rPr lang="en-VN">
                <a:latin typeface="RobotoMono Nerd Font" pitchFamily="2" charset="0"/>
                <a:ea typeface="RobotoMono Nerd Font" pitchFamily="2" charset="0"/>
              </a:rPr>
              <a:t>_In (trong một collection)</a:t>
            </a:r>
          </a:p>
          <a:p>
            <a:pPr>
              <a:lnSpc>
                <a:spcPct val="100000"/>
              </a:lnSpc>
              <a:spcBef>
                <a:spcPts val="0"/>
              </a:spcBef>
              <a:spcAft>
                <a:spcPts val="0"/>
              </a:spcAft>
            </a:pPr>
            <a:r>
              <a:rPr lang="en-VN">
                <a:latin typeface="RobotoMono Nerd Font" pitchFamily="2" charset="0"/>
                <a:ea typeface="RobotoMono Nerd Font" pitchFamily="2" charset="0"/>
              </a:rPr>
              <a:t>OrderBy_Asc</a:t>
            </a:r>
          </a:p>
          <a:p>
            <a:pPr>
              <a:lnSpc>
                <a:spcPct val="100000"/>
              </a:lnSpc>
              <a:spcBef>
                <a:spcPts val="0"/>
              </a:spcBef>
              <a:spcAft>
                <a:spcPts val="0"/>
              </a:spcAft>
            </a:pPr>
            <a:r>
              <a:rPr lang="en-VN">
                <a:latin typeface="RobotoMono Nerd Font" pitchFamily="2" charset="0"/>
                <a:ea typeface="RobotoMono Nerd Font" pitchFamily="2" charset="0"/>
              </a:rPr>
              <a:t>OrderBy_Desc</a:t>
            </a:r>
          </a:p>
          <a:p>
            <a:pPr>
              <a:lnSpc>
                <a:spcPct val="100000"/>
              </a:lnSpc>
              <a:spcBef>
                <a:spcPts val="0"/>
              </a:spcBef>
              <a:spcAft>
                <a:spcPts val="0"/>
              </a:spcAft>
            </a:pPr>
            <a:r>
              <a:rPr lang="en-VN">
                <a:latin typeface="RobotoMono Nerd Font" pitchFamily="2" charset="0"/>
                <a:ea typeface="RobotoMono Nerd Font" pitchFamily="2" charset="0"/>
              </a:rPr>
              <a:t>_Before / _After</a:t>
            </a:r>
          </a:p>
          <a:p>
            <a:pPr>
              <a:lnSpc>
                <a:spcPct val="100000"/>
              </a:lnSpc>
              <a:spcBef>
                <a:spcPts val="0"/>
              </a:spcBef>
              <a:spcAft>
                <a:spcPts val="0"/>
              </a:spcAft>
            </a:pPr>
            <a:r>
              <a:rPr lang="en-VN">
                <a:latin typeface="RobotoMono Nerd Font" pitchFamily="2" charset="0"/>
                <a:ea typeface="RobotoMono Nerd Font" pitchFamily="2" charset="0"/>
              </a:rPr>
              <a:t>_IsNull</a:t>
            </a:r>
          </a:p>
          <a:p>
            <a:pPr>
              <a:lnSpc>
                <a:spcPct val="100000"/>
              </a:lnSpc>
              <a:spcBef>
                <a:spcPts val="0"/>
              </a:spcBef>
              <a:spcAft>
                <a:spcPts val="0"/>
              </a:spcAft>
            </a:pPr>
            <a:r>
              <a:rPr lang="en-VN">
                <a:latin typeface="RobotoMono Nerd Font" pitchFamily="2" charset="0"/>
                <a:ea typeface="RobotoMono Nerd Font" pitchFamily="2" charset="0"/>
              </a:rPr>
              <a:t>_IsNotNull</a:t>
            </a:r>
          </a:p>
          <a:p>
            <a:pPr>
              <a:lnSpc>
                <a:spcPct val="100000"/>
              </a:lnSpc>
              <a:spcBef>
                <a:spcPts val="0"/>
              </a:spcBef>
              <a:spcAft>
                <a:spcPts val="0"/>
              </a:spcAft>
            </a:pPr>
            <a:r>
              <a:rPr lang="en-VN">
                <a:latin typeface="RobotoMono Nerd Font" pitchFamily="2" charset="0"/>
                <a:ea typeface="RobotoMono Nerd Font" pitchFamily="2" charset="0"/>
              </a:rPr>
              <a:t>_True / False</a:t>
            </a:r>
          </a:p>
          <a:p>
            <a:pPr>
              <a:lnSpc>
                <a:spcPct val="100000"/>
              </a:lnSpc>
              <a:spcBef>
                <a:spcPts val="0"/>
              </a:spcBef>
              <a:spcAft>
                <a:spcPts val="0"/>
              </a:spcAft>
            </a:pPr>
            <a:endParaRPr lang="en-VN"/>
          </a:p>
          <a:p>
            <a:pPr>
              <a:lnSpc>
                <a:spcPct val="100000"/>
              </a:lnSpc>
              <a:spcBef>
                <a:spcPts val="0"/>
              </a:spcBef>
              <a:spcAft>
                <a:spcPts val="0"/>
              </a:spcAft>
            </a:pPr>
            <a:endParaRPr lang="en-VN"/>
          </a:p>
        </p:txBody>
      </p:sp>
    </p:spTree>
    <p:extLst>
      <p:ext uri="{BB962C8B-B14F-4D97-AF65-F5344CB8AC3E}">
        <p14:creationId xmlns:p14="http://schemas.microsoft.com/office/powerpoint/2010/main" val="1026182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A87C-42D3-6446-BC60-E1ACC65F36A7}"/>
              </a:ext>
            </a:extLst>
          </p:cNvPr>
          <p:cNvSpPr>
            <a:spLocks noGrp="1"/>
          </p:cNvSpPr>
          <p:nvPr>
            <p:ph type="title"/>
          </p:nvPr>
        </p:nvSpPr>
        <p:spPr/>
        <p:txBody>
          <a:bodyPr/>
          <a:lstStyle/>
          <a:p>
            <a:r>
              <a:rPr lang="en-VN"/>
              <a:t>JPA dịch derived query ra SQL như thế nào</a:t>
            </a:r>
          </a:p>
        </p:txBody>
      </p:sp>
      <p:sp>
        <p:nvSpPr>
          <p:cNvPr id="3" name="Text Placeholder 2">
            <a:extLst>
              <a:ext uri="{FF2B5EF4-FFF2-40B4-BE49-F238E27FC236}">
                <a16:creationId xmlns:a16="http://schemas.microsoft.com/office/drawing/2014/main" id="{FB03F27B-3FC8-394C-AC63-976CF3A95A77}"/>
              </a:ext>
            </a:extLst>
          </p:cNvPr>
          <p:cNvSpPr>
            <a:spLocks noGrp="1"/>
          </p:cNvSpPr>
          <p:nvPr>
            <p:ph type="body" idx="1"/>
          </p:nvPr>
        </p:nvSpPr>
        <p:spPr/>
        <p:txBody>
          <a:bodyPr/>
          <a:lstStyle/>
          <a:p>
            <a:pPr marL="114300" indent="0">
              <a:buNone/>
            </a:pPr>
            <a:r>
              <a:rPr lang="en-US">
                <a:latin typeface="RobotoMono Nerd Font" pitchFamily="2" charset="0"/>
                <a:ea typeface="RobotoMono Nerd Font" pitchFamily="2" charset="0"/>
              </a:rPr>
              <a:t>findBy</a:t>
            </a:r>
            <a:r>
              <a:rPr lang="en-US" b="1">
                <a:solidFill>
                  <a:srgbClr val="7030A0"/>
                </a:solidFill>
                <a:latin typeface="RobotoMono Nerd Font" pitchFamily="2" charset="0"/>
                <a:ea typeface="RobotoMono Nerd Font" pitchFamily="2" charset="0"/>
              </a:rPr>
              <a:t>FullnameContainingIgnoreCase</a:t>
            </a:r>
            <a:r>
              <a:rPr lang="en-US">
                <a:latin typeface="RobotoMono Nerd Font" pitchFamily="2" charset="0"/>
                <a:ea typeface="RobotoMono Nerd Font" pitchFamily="2" charset="0"/>
              </a:rPr>
              <a:t>(fullname)</a:t>
            </a:r>
          </a:p>
          <a:p>
            <a:pPr marL="114300" indent="0">
              <a:buNone/>
            </a:pPr>
            <a:endParaRPr lang="en-US">
              <a:latin typeface="RobotoMono Nerd Font" pitchFamily="2" charset="0"/>
              <a:ea typeface="RobotoMono Nerd Font" pitchFamily="2" charset="0"/>
            </a:endParaRPr>
          </a:p>
          <a:p>
            <a:pPr marL="114300" indent="0">
              <a:buNone/>
            </a:pPr>
            <a:r>
              <a:rPr lang="en-US">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US" b="1">
                <a:solidFill>
                  <a:srgbClr val="7030A0"/>
                </a:solidFill>
                <a:latin typeface="RobotoMono Nerd Font" pitchFamily="2" charset="0"/>
                <a:ea typeface="RobotoMono Nerd Font" pitchFamily="2" charset="0"/>
              </a:rPr>
              <a:t>where upper(person0_.fullname) like upper(?) escape ?</a:t>
            </a:r>
            <a:endParaRPr lang="en-VN"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B6F0B6-2A02-2542-90F5-AFC128D398EF}"/>
              </a:ext>
            </a:extLst>
          </p:cNvPr>
          <p:cNvSpPr/>
          <p:nvPr/>
        </p:nvSpPr>
        <p:spPr>
          <a:xfrm>
            <a:off x="3362876" y="1224238"/>
            <a:ext cx="468535" cy="513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179928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7D47E-08D8-6B44-8891-EAD5C8251B85}"/>
              </a:ext>
            </a:extLst>
          </p:cNvPr>
          <p:cNvSpPr/>
          <p:nvPr/>
        </p:nvSpPr>
        <p:spPr>
          <a:xfrm>
            <a:off x="234267" y="1956611"/>
            <a:ext cx="8796377" cy="2172133"/>
          </a:xfrm>
          <a:prstGeom prst="rect">
            <a:avLst/>
          </a:prstGeom>
        </p:spPr>
        <p:txBody>
          <a:bodyPr wrap="square">
            <a:spAutoFit/>
          </a:bodyPr>
          <a:lstStyle/>
          <a:p>
            <a:pPr>
              <a:lnSpc>
                <a:spcPct val="120000"/>
              </a:lnSpc>
            </a:pPr>
            <a:r>
              <a:rPr lang="en-VN" sz="1500">
                <a:solidFill>
                  <a:schemeClr val="bg2">
                    <a:lumMod val="50000"/>
                    <a:lumOff val="50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(upper(person0_.fullname) like upper(?) escape ?) and person0_.city=?</a:t>
            </a:r>
            <a:endParaRPr lang="en-VN" sz="1500"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7591F95-A951-FB4F-9393-BF4411E14EB4}"/>
              </a:ext>
            </a:extLst>
          </p:cNvPr>
          <p:cNvSpPr/>
          <p:nvPr/>
        </p:nvSpPr>
        <p:spPr>
          <a:xfrm>
            <a:off x="343845" y="519125"/>
            <a:ext cx="7160281"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findByFullnameContainingIgnoreCaseAndCity</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fullname</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city</a:t>
            </a:r>
            <a:r>
              <a:rPr lang="en-US" sz="1600">
                <a:solidFill>
                  <a:srgbClr val="D4D4D4"/>
                </a:solidFill>
                <a:latin typeface="Menlo" panose="020B0609030804020204" pitchFamily="49" charset="0"/>
              </a:rPr>
              <a:t>)</a:t>
            </a:r>
          </a:p>
        </p:txBody>
      </p:sp>
      <p:sp>
        <p:nvSpPr>
          <p:cNvPr id="4" name="Down Arrow 3">
            <a:extLst>
              <a:ext uri="{FF2B5EF4-FFF2-40B4-BE49-F238E27FC236}">
                <a16:creationId xmlns:a16="http://schemas.microsoft.com/office/drawing/2014/main" id="{F436117A-0541-F049-989E-4D7498299BE6}"/>
              </a:ext>
            </a:extLst>
          </p:cNvPr>
          <p:cNvSpPr/>
          <p:nvPr/>
        </p:nvSpPr>
        <p:spPr>
          <a:xfrm>
            <a:off x="3710499" y="1005084"/>
            <a:ext cx="642347" cy="7859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881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34C95-E312-D243-BEF2-302616F3D78B}"/>
              </a:ext>
            </a:extLst>
          </p:cNvPr>
          <p:cNvSpPr/>
          <p:nvPr/>
        </p:nvSpPr>
        <p:spPr>
          <a:xfrm>
            <a:off x="1364043" y="375542"/>
            <a:ext cx="5709332" cy="338554"/>
          </a:xfrm>
          <a:prstGeom prst="rect">
            <a:avLst/>
          </a:prstGeom>
          <a:solidFill>
            <a:schemeClr val="bg2"/>
          </a:solidFill>
        </p:spPr>
        <p:txBody>
          <a:bodyPr wrap="square">
            <a:spAutoFit/>
          </a:bodyPr>
          <a:lstStyle/>
          <a:p>
            <a:r>
              <a:rPr lang="en-US" sz="1600">
                <a:solidFill>
                  <a:srgbClr val="DCDCAA"/>
                </a:solidFill>
                <a:latin typeface="Menlo" panose="020B0609030804020204" pitchFamily="49" charset="0"/>
              </a:rPr>
              <a:t>findBySalaryBetweenOrderBySalaryAsc</a:t>
            </a:r>
            <a:r>
              <a:rPr lang="en-US" sz="1600">
                <a:solidFill>
                  <a:srgbClr val="D4D4D4"/>
                </a:solidFill>
                <a:latin typeface="Menlo" panose="020B0609030804020204" pitchFamily="49" charset="0"/>
              </a:rPr>
              <a:t>(</a:t>
            </a:r>
            <a:r>
              <a:rPr lang="en-US" sz="1600">
                <a:solidFill>
                  <a:srgbClr val="9CDCFE"/>
                </a:solidFill>
                <a:latin typeface="Menlo" panose="020B0609030804020204" pitchFamily="49" charset="0"/>
              </a:rPr>
              <a:t>from</a:t>
            </a:r>
            <a:r>
              <a:rPr lang="en-US" sz="1600">
                <a:solidFill>
                  <a:srgbClr val="D4D4D4"/>
                </a:solidFill>
                <a:latin typeface="Menlo" panose="020B0609030804020204" pitchFamily="49" charset="0"/>
              </a:rPr>
              <a:t>, </a:t>
            </a:r>
            <a:r>
              <a:rPr lang="en-US" sz="1600">
                <a:solidFill>
                  <a:srgbClr val="9CDCFE"/>
                </a:solidFill>
                <a:latin typeface="Menlo" panose="020B0609030804020204" pitchFamily="49" charset="0"/>
              </a:rPr>
              <a:t>to</a:t>
            </a:r>
            <a:r>
              <a:rPr lang="en-US" sz="16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540641A0-A289-3042-B6F4-615B45382998}"/>
              </a:ext>
            </a:extLst>
          </p:cNvPr>
          <p:cNvSpPr/>
          <p:nvPr/>
        </p:nvSpPr>
        <p:spPr>
          <a:xfrm>
            <a:off x="181369" y="1322479"/>
            <a:ext cx="8758591" cy="1913601"/>
          </a:xfrm>
          <a:prstGeom prst="rect">
            <a:avLst/>
          </a:prstGeom>
        </p:spPr>
        <p:txBody>
          <a:bodyPr wrap="square">
            <a:spAutoFit/>
          </a:bodyPr>
          <a:lstStyle/>
          <a:p>
            <a:pPr>
              <a:lnSpc>
                <a:spcPct val="120000"/>
              </a:lnSpc>
            </a:pPr>
            <a:r>
              <a:rPr lang="en-VN" sz="1600">
                <a:solidFill>
                  <a:schemeClr val="bg2">
                    <a:lumMod val="50000"/>
                    <a:lumOff val="50000"/>
                  </a:schemeClr>
                </a:solidFill>
                <a:latin typeface="RobotoMono Nerd Font" pitchFamily="2" charset="0"/>
                <a:ea typeface="RobotoMono Nerd Font" pitchFamily="2" charset="0"/>
              </a:rPr>
              <a:t>select person0_.id as id1_11_, person0_.birthday as birthday2_11_, person0_.city as city3_11_, person0_.fullname as fullname4_11_, person0_.gender as gender5_11_, person0_.job as job6_11_, person0_.salary as salary7_11_, case when person0_.gender='Male' then true else false end as formula1_ from person person0_ </a:t>
            </a:r>
            <a:r>
              <a:rPr lang="en-VN" sz="1800" b="1">
                <a:solidFill>
                  <a:srgbClr val="7030A0"/>
                </a:solidFill>
                <a:latin typeface="RobotoMono Nerd Font" pitchFamily="2" charset="0"/>
                <a:ea typeface="RobotoMono Nerd Font" pitchFamily="2" charset="0"/>
              </a:rPr>
              <a:t>where person0_.salary between ? and ? order by person0_.salary asc</a:t>
            </a:r>
            <a:endParaRPr lang="en-VN" sz="1600" b="1">
              <a:solidFill>
                <a:srgbClr val="7030A0"/>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C47EF2D1-A7FB-5744-BBE5-ED7BBFD03A07}"/>
              </a:ext>
            </a:extLst>
          </p:cNvPr>
          <p:cNvSpPr/>
          <p:nvPr/>
        </p:nvSpPr>
        <p:spPr>
          <a:xfrm>
            <a:off x="3763398" y="801045"/>
            <a:ext cx="483650" cy="491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605850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17B-DB29-1E4A-AB46-D2425BDA4CFD}"/>
              </a:ext>
            </a:extLst>
          </p:cNvPr>
          <p:cNvSpPr>
            <a:spLocks noGrp="1"/>
          </p:cNvSpPr>
          <p:nvPr>
            <p:ph type="title"/>
          </p:nvPr>
        </p:nvSpPr>
        <p:spPr/>
        <p:txBody>
          <a:bodyPr/>
          <a:lstStyle/>
          <a:p>
            <a:r>
              <a:rPr lang="en-VN"/>
              <a:t>Query By Exampe</a:t>
            </a:r>
          </a:p>
        </p:txBody>
      </p:sp>
      <p:sp>
        <p:nvSpPr>
          <p:cNvPr id="3" name="Text Placeholder 2">
            <a:extLst>
              <a:ext uri="{FF2B5EF4-FFF2-40B4-BE49-F238E27FC236}">
                <a16:creationId xmlns:a16="http://schemas.microsoft.com/office/drawing/2014/main" id="{247C4735-8132-A54B-80C0-66848FC3F0DF}"/>
              </a:ext>
            </a:extLst>
          </p:cNvPr>
          <p:cNvSpPr>
            <a:spLocks noGrp="1"/>
          </p:cNvSpPr>
          <p:nvPr>
            <p:ph type="body" idx="1"/>
          </p:nvPr>
        </p:nvSpPr>
        <p:spPr/>
        <p:txBody>
          <a:bodyPr/>
          <a:lstStyle/>
          <a:p>
            <a:pPr marL="114300" indent="0">
              <a:buNone/>
            </a:pPr>
            <a:r>
              <a:rPr lang="en-VN"/>
              <a:t>Một Entity có nhiều trường, chúng ta cần linh động trong tham số tìm kiếm, lúc thì tìm theo nhóm trường A, B nhưng lúc thì tìm theo A, C, D. Query By Example tạo điều kiện tìm kiếm động bằng cách gán giá trị tìm kiếm vào thuộc tính Entity.</a:t>
            </a:r>
          </a:p>
        </p:txBody>
      </p:sp>
      <p:sp>
        <p:nvSpPr>
          <p:cNvPr id="4" name="Rectangle 3">
            <a:extLst>
              <a:ext uri="{FF2B5EF4-FFF2-40B4-BE49-F238E27FC236}">
                <a16:creationId xmlns:a16="http://schemas.microsoft.com/office/drawing/2014/main" id="{786B23D3-7A1B-024C-9AED-28080F179B97}"/>
              </a:ext>
            </a:extLst>
          </p:cNvPr>
          <p:cNvSpPr/>
          <p:nvPr/>
        </p:nvSpPr>
        <p:spPr>
          <a:xfrm>
            <a:off x="5255911" y="1871422"/>
            <a:ext cx="3759620" cy="3158813"/>
          </a:xfrm>
          <a:prstGeom prst="rect">
            <a:avLst/>
          </a:prstGeom>
          <a:solidFill>
            <a:schemeClr val="bg2"/>
          </a:solidFill>
        </p:spPr>
        <p:txBody>
          <a:bodyPr wrap="square">
            <a:spAutoFit/>
          </a:bodyPr>
          <a:lstStyle/>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Table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a:t>
            </a:r>
            <a:r>
              <a:rPr lang="en-US">
                <a:solidFill>
                  <a:srgbClr val="CE9178"/>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Builder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NoArgsConstructor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AllArgsConstructor</a:t>
            </a:r>
            <a:endParaRPr lang="en-US">
              <a:solidFill>
                <a:srgbClr val="D4D4D4"/>
              </a:solidFill>
              <a:latin typeface="RobotoMono Nerd Font" pitchFamily="2" charset="0"/>
              <a:ea typeface="RobotoMono Nerd Font" pitchFamily="2" charset="0"/>
            </a:endParaRPr>
          </a:p>
          <a:p>
            <a:pPr>
              <a:lnSpc>
                <a:spcPct val="110000"/>
              </a:lnSpc>
            </a:pP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Person</a:t>
            </a:r>
            <a:r>
              <a:rPr lang="en-US">
                <a:solidFill>
                  <a:srgbClr val="D4D4D4"/>
                </a:solidFill>
                <a:latin typeface="RobotoMono Nerd Font" pitchFamily="2" charset="0"/>
                <a:ea typeface="RobotoMono Nerd Font" pitchFamily="2" charset="0"/>
              </a:rPr>
              <a:t> {</a:t>
            </a:r>
          </a:p>
          <a:p>
            <a:pPr>
              <a:lnSpc>
                <a:spcPct val="110000"/>
              </a:lnSpc>
            </a:pP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fullname</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job</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gender</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city</a:t>
            </a:r>
            <a:r>
              <a:rPr lang="en-US">
                <a:solidFill>
                  <a:srgbClr val="D4D4D4"/>
                </a:solidFill>
                <a:latin typeface="RobotoMono Nerd Font" pitchFamily="2" charset="0"/>
                <a:ea typeface="RobotoMono Nerd Font" pitchFamily="2" charset="0"/>
              </a:rPr>
              <a:t>;</a:t>
            </a:r>
          </a:p>
          <a:p>
            <a:pPr>
              <a:lnSpc>
                <a:spcPct val="110000"/>
              </a:lnSpc>
            </a:pPr>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10000"/>
              </a:lnSpc>
            </a:pPr>
            <a:r>
              <a:rPr lang="en-US">
                <a:solidFill>
                  <a:srgbClr val="D4D4D4"/>
                </a:solidFill>
                <a:latin typeface="RobotoMono Nerd Font" pitchFamily="2" charset="0"/>
                <a:ea typeface="RobotoMono Nerd Font" pitchFamily="2" charset="0"/>
              </a:rPr>
              <a:t>}</a:t>
            </a:r>
          </a:p>
        </p:txBody>
      </p:sp>
      <p:sp>
        <p:nvSpPr>
          <p:cNvPr id="5" name="Right Arrow 4">
            <a:extLst>
              <a:ext uri="{FF2B5EF4-FFF2-40B4-BE49-F238E27FC236}">
                <a16:creationId xmlns:a16="http://schemas.microsoft.com/office/drawing/2014/main" id="{D03B8D5F-8D95-2D42-8DA7-241C14C34B7B}"/>
              </a:ext>
            </a:extLst>
          </p:cNvPr>
          <p:cNvSpPr/>
          <p:nvPr/>
        </p:nvSpPr>
        <p:spPr>
          <a:xfrm>
            <a:off x="4549329" y="4103464"/>
            <a:ext cx="695246" cy="521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B9621E51-2C4A-9E47-B0AB-02047732CFA2}"/>
              </a:ext>
            </a:extLst>
          </p:cNvPr>
          <p:cNvSpPr txBox="1"/>
          <p:nvPr/>
        </p:nvSpPr>
        <p:spPr>
          <a:xfrm>
            <a:off x="1382936" y="4194149"/>
            <a:ext cx="3239990" cy="307777"/>
          </a:xfrm>
          <a:prstGeom prst="rect">
            <a:avLst/>
          </a:prstGeom>
          <a:noFill/>
        </p:spPr>
        <p:txBody>
          <a:bodyPr wrap="none" rtlCol="0">
            <a:spAutoFit/>
          </a:bodyPr>
          <a:lstStyle/>
          <a:p>
            <a:r>
              <a:rPr lang="en-VN"/>
              <a:t>Ví dụ tìm kiếm Person theo job và city </a:t>
            </a:r>
          </a:p>
        </p:txBody>
      </p:sp>
    </p:spTree>
    <p:extLst>
      <p:ext uri="{BB962C8B-B14F-4D97-AF65-F5344CB8AC3E}">
        <p14:creationId xmlns:p14="http://schemas.microsoft.com/office/powerpoint/2010/main" val="110870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E6E-2334-4145-AB45-3244A60938CD}"/>
              </a:ext>
            </a:extLst>
          </p:cNvPr>
          <p:cNvSpPr>
            <a:spLocks noGrp="1"/>
          </p:cNvSpPr>
          <p:nvPr>
            <p:ph type="title"/>
          </p:nvPr>
        </p:nvSpPr>
        <p:spPr/>
        <p:txBody>
          <a:bodyPr/>
          <a:lstStyle/>
          <a:p>
            <a:r>
              <a:rPr lang="en-VN"/>
              <a:t>Bổ xung JPA vào maven</a:t>
            </a:r>
          </a:p>
        </p:txBody>
      </p:sp>
      <p:sp>
        <p:nvSpPr>
          <p:cNvPr id="4" name="Rectangle 3">
            <a:extLst>
              <a:ext uri="{FF2B5EF4-FFF2-40B4-BE49-F238E27FC236}">
                <a16:creationId xmlns:a16="http://schemas.microsoft.com/office/drawing/2014/main" id="{2D906192-A8D0-7D4C-92AE-4EDE2FE31076}"/>
              </a:ext>
            </a:extLst>
          </p:cNvPr>
          <p:cNvSpPr/>
          <p:nvPr/>
        </p:nvSpPr>
        <p:spPr>
          <a:xfrm>
            <a:off x="192703" y="806155"/>
            <a:ext cx="6510377" cy="1105431"/>
          </a:xfrm>
          <a:prstGeom prst="rect">
            <a:avLst/>
          </a:prstGeom>
          <a:solidFill>
            <a:schemeClr val="bg2"/>
          </a:solidFill>
        </p:spPr>
        <p:txBody>
          <a:bodyPr wrap="square">
            <a:spAutoFit/>
          </a:bodyPr>
          <a:lstStyle/>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org.springframework.boot</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spring-boot-starter-data-jpa</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pPr>
              <a:lnSpc>
                <a:spcPct val="120000"/>
              </a:lnSpc>
            </a:pP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5" name="Rectangle 4">
            <a:extLst>
              <a:ext uri="{FF2B5EF4-FFF2-40B4-BE49-F238E27FC236}">
                <a16:creationId xmlns:a16="http://schemas.microsoft.com/office/drawing/2014/main" id="{7075BE4E-8D75-1547-B118-0F632F70E753}"/>
              </a:ext>
            </a:extLst>
          </p:cNvPr>
          <p:cNvSpPr/>
          <p:nvPr/>
        </p:nvSpPr>
        <p:spPr>
          <a:xfrm>
            <a:off x="177591" y="2088790"/>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com.h2database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h2</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6" name="Rectangle 5">
            <a:extLst>
              <a:ext uri="{FF2B5EF4-FFF2-40B4-BE49-F238E27FC236}">
                <a16:creationId xmlns:a16="http://schemas.microsoft.com/office/drawing/2014/main" id="{BED6DADB-8E38-9540-896D-30F6C8DC587C}"/>
              </a:ext>
            </a:extLst>
          </p:cNvPr>
          <p:cNvSpPr/>
          <p:nvPr/>
        </p:nvSpPr>
        <p:spPr>
          <a:xfrm>
            <a:off x="177590" y="3453038"/>
            <a:ext cx="4572000" cy="1169551"/>
          </a:xfrm>
          <a:prstGeom prst="rect">
            <a:avLst/>
          </a:prstGeom>
          <a:solidFill>
            <a:schemeClr val="bg2"/>
          </a:solidFill>
        </p:spPr>
        <p:txBody>
          <a:bodyPr>
            <a:spAutoFit/>
          </a:bodyPr>
          <a:lstStyle/>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org.postgresql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groupId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postgresql</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artifactId</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  &lt;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r>
              <a:rPr lang="en-US">
                <a:solidFill>
                  <a:srgbClr val="D4D4D4"/>
                </a:solidFill>
                <a:latin typeface="Menlo" panose="020B0609030804020204" pitchFamily="49" charset="0"/>
              </a:rPr>
              <a:t>runtime</a:t>
            </a:r>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scope</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a:p>
            <a:r>
              <a:rPr lang="en-US">
                <a:solidFill>
                  <a:srgbClr val="808080"/>
                </a:solidFill>
                <a:latin typeface="Menlo" panose="020B0609030804020204" pitchFamily="49" charset="0"/>
              </a:rPr>
              <a:t>&lt;/</a:t>
            </a:r>
            <a:r>
              <a:rPr lang="en-US">
                <a:solidFill>
                  <a:srgbClr val="569CD6"/>
                </a:solidFill>
                <a:latin typeface="Menlo" panose="020B0609030804020204" pitchFamily="49" charset="0"/>
              </a:rPr>
              <a:t>dependency</a:t>
            </a:r>
            <a:r>
              <a:rPr lang="en-US">
                <a:solidFill>
                  <a:srgbClr val="808080"/>
                </a:solidFill>
                <a:latin typeface="Menlo" panose="020B0609030804020204" pitchFamily="49" charset="0"/>
              </a:rPr>
              <a:t>&gt;</a:t>
            </a:r>
            <a:endParaRPr lang="en-US">
              <a:solidFill>
                <a:srgbClr val="D4D4D4"/>
              </a:solidFill>
              <a:latin typeface="Menlo" panose="020B0609030804020204" pitchFamily="49" charset="0"/>
            </a:endParaRPr>
          </a:p>
        </p:txBody>
      </p:sp>
      <p:sp>
        <p:nvSpPr>
          <p:cNvPr id="7" name="TextBox 6">
            <a:extLst>
              <a:ext uri="{FF2B5EF4-FFF2-40B4-BE49-F238E27FC236}">
                <a16:creationId xmlns:a16="http://schemas.microsoft.com/office/drawing/2014/main" id="{28455EC3-B5D4-AC42-B5B1-03AFE44A6CE2}"/>
              </a:ext>
            </a:extLst>
          </p:cNvPr>
          <p:cNvSpPr txBox="1"/>
          <p:nvPr/>
        </p:nvSpPr>
        <p:spPr>
          <a:xfrm>
            <a:off x="6793765" y="1194010"/>
            <a:ext cx="514885" cy="307777"/>
          </a:xfrm>
          <a:prstGeom prst="rect">
            <a:avLst/>
          </a:prstGeom>
          <a:noFill/>
        </p:spPr>
        <p:txBody>
          <a:bodyPr wrap="none" rtlCol="0">
            <a:spAutoFit/>
          </a:bodyPr>
          <a:lstStyle/>
          <a:p>
            <a:r>
              <a:rPr lang="en-VN"/>
              <a:t>JPA</a:t>
            </a:r>
          </a:p>
        </p:txBody>
      </p:sp>
      <p:sp>
        <p:nvSpPr>
          <p:cNvPr id="9" name="TextBox 8">
            <a:extLst>
              <a:ext uri="{FF2B5EF4-FFF2-40B4-BE49-F238E27FC236}">
                <a16:creationId xmlns:a16="http://schemas.microsoft.com/office/drawing/2014/main" id="{4C324B87-8714-CF45-B889-2EF96807FA8B}"/>
              </a:ext>
            </a:extLst>
          </p:cNvPr>
          <p:cNvSpPr txBox="1"/>
          <p:nvPr/>
        </p:nvSpPr>
        <p:spPr>
          <a:xfrm>
            <a:off x="4830198" y="2487521"/>
            <a:ext cx="2084225" cy="307777"/>
          </a:xfrm>
          <a:prstGeom prst="rect">
            <a:avLst/>
          </a:prstGeom>
          <a:noFill/>
        </p:spPr>
        <p:txBody>
          <a:bodyPr wrap="none" rtlCol="0">
            <a:spAutoFit/>
          </a:bodyPr>
          <a:lstStyle/>
          <a:p>
            <a:r>
              <a:rPr lang="en-VN"/>
              <a:t>H2 in memory database</a:t>
            </a:r>
          </a:p>
        </p:txBody>
      </p:sp>
      <p:sp>
        <p:nvSpPr>
          <p:cNvPr id="10" name="TextBox 9">
            <a:extLst>
              <a:ext uri="{FF2B5EF4-FFF2-40B4-BE49-F238E27FC236}">
                <a16:creationId xmlns:a16="http://schemas.microsoft.com/office/drawing/2014/main" id="{28345B10-FE82-9243-A78C-F129625C9416}"/>
              </a:ext>
            </a:extLst>
          </p:cNvPr>
          <p:cNvSpPr txBox="1"/>
          <p:nvPr/>
        </p:nvSpPr>
        <p:spPr>
          <a:xfrm>
            <a:off x="4823901" y="3811259"/>
            <a:ext cx="1031051" cy="307777"/>
          </a:xfrm>
          <a:prstGeom prst="rect">
            <a:avLst/>
          </a:prstGeom>
          <a:noFill/>
        </p:spPr>
        <p:txBody>
          <a:bodyPr wrap="none" rtlCol="0">
            <a:spAutoFit/>
          </a:bodyPr>
          <a:lstStyle/>
          <a:p>
            <a:r>
              <a:rPr lang="en-VN"/>
              <a:t>Postgresql</a:t>
            </a:r>
          </a:p>
        </p:txBody>
      </p:sp>
    </p:spTree>
    <p:extLst>
      <p:ext uri="{BB962C8B-B14F-4D97-AF65-F5344CB8AC3E}">
        <p14:creationId xmlns:p14="http://schemas.microsoft.com/office/powerpoint/2010/main" val="1267733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0DAD04-6FFC-9D49-BD42-E194BB88F5B4}"/>
              </a:ext>
            </a:extLst>
          </p:cNvPr>
          <p:cNvSpPr/>
          <p:nvPr/>
        </p:nvSpPr>
        <p:spPr>
          <a:xfrm>
            <a:off x="1" y="562759"/>
            <a:ext cx="9143999" cy="4580741"/>
          </a:xfrm>
          <a:prstGeom prst="rect">
            <a:avLst/>
          </a:prstGeom>
          <a:solidFill>
            <a:schemeClr val="bg2"/>
          </a:solidFill>
        </p:spPr>
        <p:txBody>
          <a:bodyPr wrap="square">
            <a:spAutoFit/>
          </a:bodyPr>
          <a:lstStyle/>
          <a:p>
            <a:pPr>
              <a:lnSpc>
                <a:spcPct val="11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DataJpaTest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QueryByExampleTest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Autowired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PersonRepository</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Test</a:t>
            </a:r>
            <a:endParaRPr lang="vi-VN">
              <a:solidFill>
                <a:srgbClr val="D4D4D4"/>
              </a:solidFill>
              <a:latin typeface="RobotoMono Nerd Font" pitchFamily="2" charset="0"/>
              <a:ea typeface="RobotoMono Nerd Font" pitchFamily="2" charset="0"/>
            </a:endParaRPr>
          </a:p>
          <a:p>
            <a:pPr>
              <a:lnSpc>
                <a:spcPct val="110000"/>
              </a:lnSpc>
            </a:pPr>
            <a:r>
              <a:rPr lang="vi-VN">
                <a:solidFill>
                  <a:srgbClr val="4EC9B0"/>
                </a:solidFill>
                <a:latin typeface="RobotoMono Nerd Font" pitchFamily="2" charset="0"/>
                <a:ea typeface="RobotoMono Nerd Font" pitchFamily="2" charset="0"/>
              </a:rPr>
              <a:t>  void</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queryByExample</a:t>
            </a:r>
            <a:r>
              <a:rPr lang="vi-VN">
                <a:solidFill>
                  <a:srgbClr val="D4D4D4"/>
                </a:solidFill>
                <a:latin typeface="RobotoMono Nerd Font" pitchFamily="2" charset="0"/>
                <a:ea typeface="RobotoMono Nerd Font" pitchFamily="2" charset="0"/>
              </a:rPr>
              <a:t>() {</a:t>
            </a:r>
          </a:p>
          <a:p>
            <a:pPr>
              <a:lnSpc>
                <a:spcPct val="110000"/>
              </a:lnSpc>
            </a:pPr>
            <a:r>
              <a:rPr lang="vi-VN">
                <a:solidFill>
                  <a:srgbClr val="4EC9B0"/>
                </a:solidFill>
                <a:latin typeface="RobotoMono Nerd Font" pitchFamily="2" charset="0"/>
                <a:ea typeface="RobotoMono Nerd Font" pitchFamily="2" charset="0"/>
              </a:rPr>
              <a:t>    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    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a:p>
            <a:pPr>
              <a:lnSpc>
                <a:spcPct val="11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forEach</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-&gt;</a:t>
            </a:r>
            <a:r>
              <a:rPr lang="vi-VN">
                <a:solidFill>
                  <a:srgbClr val="D4D4D4"/>
                </a:solidFill>
                <a:latin typeface="RobotoMono Nerd Font" pitchFamily="2" charset="0"/>
                <a:ea typeface="RobotoMono Nerd Font" pitchFamily="2" charset="0"/>
              </a:rPr>
              <a:t> {</a:t>
            </a:r>
          </a:p>
          <a:p>
            <a:pPr>
              <a:lnSpc>
                <a:spcPct val="110000"/>
              </a:lnSpc>
            </a:pPr>
            <a:r>
              <a:rPr lang="vi-VN">
                <a:solidFill>
                  <a:srgbClr val="DCDCAA"/>
                </a:solidFill>
                <a:latin typeface="RobotoMono Nerd Font" pitchFamily="2" charset="0"/>
                <a:ea typeface="RobotoMono Nerd Font" pitchFamily="2" charset="0"/>
              </a:rPr>
              <a:t>       assertThat</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hasFieldOrPropertyWithValue</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 </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  }</a:t>
            </a:r>
          </a:p>
          <a:p>
            <a:pPr>
              <a:lnSpc>
                <a:spcPct val="110000"/>
              </a:lnSpc>
            </a:pPr>
            <a:r>
              <a:rPr lang="vi-VN">
                <a:solidFill>
                  <a:srgbClr val="D4D4D4"/>
                </a:solidFill>
                <a:latin typeface="RobotoMono Nerd Font" pitchFamily="2" charset="0"/>
                <a:ea typeface="RobotoMono Nerd Font" pitchFamily="2" charset="0"/>
              </a:rPr>
              <a:t>}</a:t>
            </a:r>
          </a:p>
        </p:txBody>
      </p:sp>
      <p:sp>
        <p:nvSpPr>
          <p:cNvPr id="3" name="TextBox 2">
            <a:extLst>
              <a:ext uri="{FF2B5EF4-FFF2-40B4-BE49-F238E27FC236}">
                <a16:creationId xmlns:a16="http://schemas.microsoft.com/office/drawing/2014/main" id="{DCCDBCE1-E4FA-E747-91D8-C1F8C2FCB22A}"/>
              </a:ext>
            </a:extLst>
          </p:cNvPr>
          <p:cNvSpPr txBox="1"/>
          <p:nvPr/>
        </p:nvSpPr>
        <p:spPr>
          <a:xfrm>
            <a:off x="167806" y="46643"/>
            <a:ext cx="8388835" cy="523220"/>
          </a:xfrm>
          <a:prstGeom prst="rect">
            <a:avLst/>
          </a:prstGeom>
          <a:noFill/>
        </p:spPr>
        <p:txBody>
          <a:bodyPr wrap="none" rtlCol="0">
            <a:spAutoFit/>
          </a:bodyPr>
          <a:lstStyle/>
          <a:p>
            <a:r>
              <a:rPr lang="en-VN"/>
              <a:t>salary là những trường primitive type, nó không null, mà có giá trị mặc định là 0 do đó cần loại bỏ trong </a:t>
            </a:r>
            <a:br>
              <a:rPr lang="en-VN"/>
            </a:br>
            <a:r>
              <a:rPr lang="en-VN"/>
              <a:t>lệnh tìm kiếm</a:t>
            </a:r>
          </a:p>
        </p:txBody>
      </p:sp>
    </p:spTree>
    <p:extLst>
      <p:ext uri="{BB962C8B-B14F-4D97-AF65-F5344CB8AC3E}">
        <p14:creationId xmlns:p14="http://schemas.microsoft.com/office/powerpoint/2010/main" val="608593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20048E-7BC8-C748-94B7-922314F19107}"/>
              </a:ext>
            </a:extLst>
          </p:cNvPr>
          <p:cNvSpPr/>
          <p:nvPr/>
        </p:nvSpPr>
        <p:spPr>
          <a:xfrm>
            <a:off x="188927" y="2351498"/>
            <a:ext cx="8743476" cy="1200329"/>
          </a:xfrm>
          <a:prstGeom prst="rect">
            <a:avLst/>
          </a:prstGeom>
        </p:spPr>
        <p:txBody>
          <a:bodyPr wrap="square">
            <a:spAutoFit/>
          </a:bodyPr>
          <a:lstStyle/>
          <a:p>
            <a:r>
              <a:rPr lang="en-VN">
                <a:solidFill>
                  <a:schemeClr val="bg2">
                    <a:lumMod val="75000"/>
                    <a:lumOff val="25000"/>
                  </a:schemeClr>
                </a:solidFill>
                <a:latin typeface="RobotoMono Nerd Font" pitchFamily="2" charset="0"/>
                <a:ea typeface="RobotoMono Nerd Font" pitchFamily="2" charset="0"/>
              </a:rPr>
              <a:t>Hibernate: select person0_.id as id1_11_, person0_.birthday as birthday2_11_, person0_.city as city3_11_, person0_.fullname as fullname4_11_, person0_.gender as gender5_11_, person0_.job as job6_11_, person0_.salary as salary7_11_, case when person0_.gender='Male' then 1 else 0 end as formula1_ from person person0_ </a:t>
            </a:r>
            <a:r>
              <a:rPr lang="en-VN" sz="1600" b="1">
                <a:solidFill>
                  <a:srgbClr val="7030A0"/>
                </a:solidFill>
                <a:latin typeface="RobotoMono Nerd Font" pitchFamily="2" charset="0"/>
                <a:ea typeface="RobotoMono Nerd Font" pitchFamily="2" charset="0"/>
              </a:rPr>
              <a:t>where person0_.city=? and person0_.job=?</a:t>
            </a:r>
            <a:endParaRPr lang="en-VN" b="1">
              <a:solidFill>
                <a:srgbClr val="7030A0"/>
              </a:solidFill>
              <a:latin typeface="RobotoMono Nerd Font" pitchFamily="2" charset="0"/>
              <a:ea typeface="RobotoMono Nerd Font" pitchFamily="2" charset="0"/>
            </a:endParaRPr>
          </a:p>
        </p:txBody>
      </p:sp>
      <p:sp>
        <p:nvSpPr>
          <p:cNvPr id="3" name="Rectangle 2">
            <a:extLst>
              <a:ext uri="{FF2B5EF4-FFF2-40B4-BE49-F238E27FC236}">
                <a16:creationId xmlns:a16="http://schemas.microsoft.com/office/drawing/2014/main" id="{746B877A-C3EA-EB47-B4F5-459866B9F8EE}"/>
              </a:ext>
            </a:extLst>
          </p:cNvPr>
          <p:cNvSpPr/>
          <p:nvPr/>
        </p:nvSpPr>
        <p:spPr>
          <a:xfrm>
            <a:off x="219154" y="357855"/>
            <a:ext cx="8751035" cy="1262910"/>
          </a:xfrm>
          <a:prstGeom prst="rect">
            <a:avLst/>
          </a:prstGeom>
          <a:solidFill>
            <a:schemeClr val="bg2"/>
          </a:solidFill>
        </p:spPr>
        <p:txBody>
          <a:bodyPr wrap="square">
            <a:spAutoFit/>
          </a:bodyPr>
          <a:lstStyle/>
          <a:p>
            <a:pPr>
              <a:lnSpc>
                <a:spcPct val="110000"/>
              </a:lnSpc>
            </a:pP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soldierInHelsink</a:t>
            </a:r>
            <a:r>
              <a:rPr lang="vi-VN">
                <a:solidFill>
                  <a:srgbClr val="D4D4D4"/>
                </a:solidFill>
                <a:latin typeface="RobotoMono Nerd Font" pitchFamily="2" charset="0"/>
                <a:ea typeface="RobotoMono Nerd Font" pitchFamily="2" charset="0"/>
              </a:rPr>
              <a:t> = </a:t>
            </a:r>
            <a:r>
              <a:rPr lang="vi-VN">
                <a:solidFill>
                  <a:srgbClr val="4EC9B0"/>
                </a:solidFill>
                <a:latin typeface="RobotoMono Nerd Font" pitchFamily="2" charset="0"/>
                <a:ea typeface="RobotoMono Nerd Font" pitchFamily="2" charset="0"/>
              </a:rPr>
              <a:t>Person</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city</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"Helsinki"</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job</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"Soldier"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build</a:t>
            </a:r>
            <a:r>
              <a:rPr lang="vi-VN">
                <a:solidFill>
                  <a:srgbClr val="D4D4D4"/>
                </a:solidFill>
                <a:latin typeface="RobotoMono Nerd Font" pitchFamily="2" charset="0"/>
                <a:ea typeface="RobotoMono Nerd Font" pitchFamily="2" charset="0"/>
              </a:rPr>
              <a:t>();</a:t>
            </a:r>
          </a:p>
          <a:p>
            <a:pPr>
              <a:lnSpc>
                <a:spcPct val="110000"/>
              </a:lnSpc>
            </a:pPr>
            <a:br>
              <a:rPr lang="vi-VN">
                <a:solidFill>
                  <a:srgbClr val="D4D4D4"/>
                </a:solidFill>
                <a:latin typeface="RobotoMono Nerd Font" pitchFamily="2" charset="0"/>
                <a:ea typeface="RobotoMono Nerd Font" pitchFamily="2" charset="0"/>
              </a:rPr>
            </a:br>
            <a:r>
              <a:rPr lang="vi-VN">
                <a:solidFill>
                  <a:srgbClr val="4EC9B0"/>
                </a:solidFill>
                <a:latin typeface="RobotoMono Nerd Font" pitchFamily="2" charset="0"/>
                <a:ea typeface="RobotoMono Nerd Font" pitchFamily="2" charset="0"/>
              </a:rPr>
              <a:t>var</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people</a:t>
            </a:r>
            <a:r>
              <a:rPr lang="vi-VN">
                <a:solidFill>
                  <a:srgbClr val="D4D4D4"/>
                </a:solidFill>
                <a:latin typeface="RobotoMono Nerd Font" pitchFamily="2" charset="0"/>
                <a:ea typeface="RobotoMono Nerd Font" pitchFamily="2" charset="0"/>
              </a:rPr>
              <a:t> = </a:t>
            </a:r>
            <a:r>
              <a:rPr lang="vi-VN">
                <a:solidFill>
                  <a:srgbClr val="9CDCFE"/>
                </a:solidFill>
                <a:latin typeface="RobotoMono Nerd Font" pitchFamily="2" charset="0"/>
                <a:ea typeface="RobotoMono Nerd Font" pitchFamily="2" charset="0"/>
              </a:rPr>
              <a:t>personRepo</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findAll</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Example</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of</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soldierInHelsinki</a:t>
            </a:r>
            <a:r>
              <a:rPr lang="vi-VN">
                <a:solidFill>
                  <a:srgbClr val="D4D4D4"/>
                </a:solidFill>
                <a:latin typeface="RobotoMono Nerd Font" pitchFamily="2" charset="0"/>
                <a:ea typeface="RobotoMono Nerd Font" pitchFamily="2" charset="0"/>
              </a:rPr>
              <a:t>,</a:t>
            </a:r>
          </a:p>
          <a:p>
            <a:pPr>
              <a:lnSpc>
                <a:spcPct val="110000"/>
              </a:lnSpc>
            </a:pPr>
            <a:r>
              <a:rPr lang="vi-VN">
                <a:solidFill>
                  <a:srgbClr val="4EC9B0"/>
                </a:solidFill>
                <a:latin typeface="RobotoMono Nerd Font" pitchFamily="2" charset="0"/>
                <a:ea typeface="RobotoMono Nerd Font" pitchFamily="2" charset="0"/>
              </a:rPr>
              <a:t>ExampleMatcher</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matching</a:t>
            </a:r>
            <a:r>
              <a:rPr lang="vi-VN">
                <a:solidFill>
                  <a:srgbClr val="D4D4D4"/>
                </a:solidFill>
                <a:latin typeface="RobotoMono Nerd Font" pitchFamily="2" charset="0"/>
                <a:ea typeface="RobotoMono Nerd Font" pitchFamily="2" charset="0"/>
              </a:rPr>
              <a:t>().</a:t>
            </a:r>
            <a:r>
              <a:rPr lang="vi-VN">
                <a:solidFill>
                  <a:srgbClr val="DCDCAA"/>
                </a:solidFill>
                <a:latin typeface="RobotoMono Nerd Font" pitchFamily="2" charset="0"/>
                <a:ea typeface="RobotoMono Nerd Font" pitchFamily="2" charset="0"/>
              </a:rPr>
              <a:t>withIgnorePaths</a:t>
            </a:r>
            <a:r>
              <a:rPr lang="vi-VN">
                <a:solidFill>
                  <a:srgbClr val="D4D4D4"/>
                </a:solidFill>
                <a:latin typeface="RobotoMono Nerd Font" pitchFamily="2" charset="0"/>
                <a:ea typeface="RobotoMono Nerd Font" pitchFamily="2" charset="0"/>
              </a:rPr>
              <a:t>(</a:t>
            </a:r>
            <a:r>
              <a:rPr lang="vi-VN">
                <a:solidFill>
                  <a:srgbClr val="CE9178"/>
                </a:solidFill>
                <a:latin typeface="RobotoMono Nerd Font" pitchFamily="2" charset="0"/>
                <a:ea typeface="RobotoMono Nerd Font" pitchFamily="2" charset="0"/>
              </a:rPr>
              <a:t>"salary"</a:t>
            </a:r>
            <a:r>
              <a:rPr lang="vi-VN">
                <a:solidFill>
                  <a:srgbClr val="D4D4D4"/>
                </a:solidFill>
                <a:latin typeface="RobotoMono Nerd Font" pitchFamily="2" charset="0"/>
                <a:ea typeface="RobotoMono Nerd Font" pitchFamily="2" charset="0"/>
              </a:rPr>
              <a:t>))); </a:t>
            </a:r>
            <a:r>
              <a:rPr lang="vi-VN">
                <a:solidFill>
                  <a:srgbClr val="6A9955"/>
                </a:solidFill>
                <a:latin typeface="RobotoMono Nerd Font" pitchFamily="2" charset="0"/>
                <a:ea typeface="RobotoMono Nerd Font" pitchFamily="2" charset="0"/>
              </a:rPr>
              <a:t>// Loaị bỏ trường primitive</a:t>
            </a:r>
            <a:endParaRPr lang="vi-VN">
              <a:solidFill>
                <a:srgbClr val="D4D4D4"/>
              </a:solidFill>
              <a:latin typeface="RobotoMono Nerd Font" pitchFamily="2" charset="0"/>
              <a:ea typeface="RobotoMono Nerd Font" pitchFamily="2" charset="0"/>
            </a:endParaRPr>
          </a:p>
        </p:txBody>
      </p:sp>
      <p:sp>
        <p:nvSpPr>
          <p:cNvPr id="4" name="Down Arrow 3">
            <a:extLst>
              <a:ext uri="{FF2B5EF4-FFF2-40B4-BE49-F238E27FC236}">
                <a16:creationId xmlns:a16="http://schemas.microsoft.com/office/drawing/2014/main" id="{2BE042A3-5682-B446-B277-C9658CF50BC5}"/>
              </a:ext>
            </a:extLst>
          </p:cNvPr>
          <p:cNvSpPr/>
          <p:nvPr/>
        </p:nvSpPr>
        <p:spPr>
          <a:xfrm>
            <a:off x="3801183" y="1700331"/>
            <a:ext cx="619677" cy="597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4062171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072F-F4BF-A748-832D-641B267175F9}"/>
              </a:ext>
            </a:extLst>
          </p:cNvPr>
          <p:cNvSpPr>
            <a:spLocks noGrp="1"/>
          </p:cNvSpPr>
          <p:nvPr>
            <p:ph type="title"/>
          </p:nvPr>
        </p:nvSpPr>
        <p:spPr/>
        <p:txBody>
          <a:bodyPr/>
          <a:lstStyle/>
          <a:p>
            <a:r>
              <a:rPr lang="en-VN"/>
              <a:t>Query by Example </a:t>
            </a:r>
            <a:r>
              <a:rPr lang="en-US" b="0"/>
              <a:t>.withStringMatcher</a:t>
            </a:r>
            <a:br>
              <a:rPr lang="en-US" b="0"/>
            </a:br>
            <a:endParaRPr lang="en-VN"/>
          </a:p>
        </p:txBody>
      </p:sp>
      <p:sp>
        <p:nvSpPr>
          <p:cNvPr id="3" name="Text Placeholder 2">
            <a:extLst>
              <a:ext uri="{FF2B5EF4-FFF2-40B4-BE49-F238E27FC236}">
                <a16:creationId xmlns:a16="http://schemas.microsoft.com/office/drawing/2014/main" id="{8C187405-9C8B-4845-828B-01C5FD97E5B0}"/>
              </a:ext>
            </a:extLst>
          </p:cNvPr>
          <p:cNvSpPr>
            <a:spLocks noGrp="1"/>
          </p:cNvSpPr>
          <p:nvPr>
            <p:ph type="body" idx="1"/>
          </p:nvPr>
        </p:nvSpPr>
        <p:spPr>
          <a:xfrm>
            <a:off x="130629" y="667657"/>
            <a:ext cx="8824685" cy="541467"/>
          </a:xfrm>
        </p:spPr>
        <p:txBody>
          <a:bodyPr/>
          <a:lstStyle/>
          <a:p>
            <a:pPr marL="114300" indent="0">
              <a:buNone/>
            </a:pPr>
            <a:r>
              <a:rPr lang="en-VN"/>
              <a:t>Khi tìm chuỗi, cần linh hoạt, hãy sử dụng .withStringMatcher</a:t>
            </a:r>
          </a:p>
        </p:txBody>
      </p:sp>
      <p:sp>
        <p:nvSpPr>
          <p:cNvPr id="5" name="Rectangle 4">
            <a:extLst>
              <a:ext uri="{FF2B5EF4-FFF2-40B4-BE49-F238E27FC236}">
                <a16:creationId xmlns:a16="http://schemas.microsoft.com/office/drawing/2014/main" id="{E988472B-E97D-9D4B-B8D3-6268956A86B0}"/>
              </a:ext>
            </a:extLst>
          </p:cNvPr>
          <p:cNvSpPr/>
          <p:nvPr/>
        </p:nvSpPr>
        <p:spPr>
          <a:xfrm>
            <a:off x="294723" y="1257653"/>
            <a:ext cx="8358070" cy="848181"/>
          </a:xfrm>
          <a:prstGeom prst="rect">
            <a:avLst/>
          </a:prstGeom>
          <a:solidFill>
            <a:schemeClr val="bg2"/>
          </a:solidFill>
        </p:spPr>
        <p:txBody>
          <a:bodyPr wrap="square">
            <a:spAutoFit/>
          </a:bodyPr>
          <a:lstStyle/>
          <a:p>
            <a:pPr>
              <a:lnSpc>
                <a:spcPct val="120000"/>
              </a:lnSpc>
            </a:pPr>
            <a:r>
              <a:rPr lang="en-US">
                <a:solidFill>
                  <a:srgbClr val="4EC9B0"/>
                </a:solidFill>
                <a:latin typeface="RobotoMono Nerd Font" pitchFamily="2" charset="0"/>
                <a:ea typeface="RobotoMono Nerd Font" pitchFamily="2" charset="0"/>
              </a:rPr>
              <a:t>var</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people</a:t>
            </a:r>
            <a:r>
              <a:rPr lang="en-US">
                <a:solidFill>
                  <a:srgbClr val="D4D4D4"/>
                </a:solidFill>
                <a:latin typeface="RobotoMono Nerd Font" pitchFamily="2" charset="0"/>
                <a:ea typeface="RobotoMono Nerd Font" pitchFamily="2" charset="0"/>
              </a:rPr>
              <a:t> = </a:t>
            </a:r>
            <a:r>
              <a:rPr lang="en-US">
                <a:solidFill>
                  <a:srgbClr val="9CDCFE"/>
                </a:solidFill>
                <a:latin typeface="RobotoMono Nerd Font" pitchFamily="2" charset="0"/>
                <a:ea typeface="RobotoMono Nerd Font" pitchFamily="2" charset="0"/>
              </a:rPr>
              <a:t>personRepo</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findAll</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of</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soldierInHelsinki</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matching</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withIgnorePaths</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"salary"</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withStringMatcher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ExampleMatcher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StringMatcher</a:t>
            </a:r>
            <a:r>
              <a:rPr lang="en-US">
                <a:solidFill>
                  <a:srgbClr val="D4D4D4"/>
                </a:solidFill>
                <a:latin typeface="RobotoMono Nerd Font" pitchFamily="2" charset="0"/>
                <a:ea typeface="RobotoMono Nerd Font" pitchFamily="2" charset="0"/>
              </a:rPr>
              <a:t>.</a:t>
            </a:r>
            <a:r>
              <a:rPr lang="en-US">
                <a:solidFill>
                  <a:srgbClr val="4FC1FF"/>
                </a:solidFill>
                <a:latin typeface="RobotoMono Nerd Font" pitchFamily="2" charset="0"/>
                <a:ea typeface="RobotoMono Nerd Font" pitchFamily="2" charset="0"/>
              </a:rPr>
              <a:t>CONTAINING</a:t>
            </a:r>
            <a:r>
              <a:rPr lang="en-US">
                <a:solidFill>
                  <a:srgbClr val="D4D4D4"/>
                </a:solidFill>
                <a:latin typeface="RobotoMono Nerd Font" pitchFamily="2" charset="0"/>
                <a:ea typeface="RobotoMono Nerd Font" pitchFamily="2" charset="0"/>
              </a:rPr>
              <a:t>)));</a:t>
            </a:r>
          </a:p>
        </p:txBody>
      </p:sp>
      <p:sp>
        <p:nvSpPr>
          <p:cNvPr id="6" name="TextBox 5">
            <a:extLst>
              <a:ext uri="{FF2B5EF4-FFF2-40B4-BE49-F238E27FC236}">
                <a16:creationId xmlns:a16="http://schemas.microsoft.com/office/drawing/2014/main" id="{76240733-9765-1D45-8EDD-2BC182FE4FEE}"/>
              </a:ext>
            </a:extLst>
          </p:cNvPr>
          <p:cNvSpPr txBox="1"/>
          <p:nvPr/>
        </p:nvSpPr>
        <p:spPr>
          <a:xfrm>
            <a:off x="355180" y="2267107"/>
            <a:ext cx="3353803" cy="2513509"/>
          </a:xfrm>
          <a:prstGeom prst="rect">
            <a:avLst/>
          </a:prstGeom>
          <a:noFill/>
        </p:spPr>
        <p:txBody>
          <a:bodyPr wrap="none" rtlCol="0">
            <a:spAutoFit/>
          </a:bodyPr>
          <a:lstStyle/>
          <a:p>
            <a:r>
              <a:rPr lang="en-VN" sz="1600">
                <a:latin typeface="RobotoMono Nerd Font" pitchFamily="2" charset="0"/>
                <a:ea typeface="RobotoMono Nerd Font" pitchFamily="2" charset="0"/>
              </a:rPr>
              <a:t>StringMatcher</a:t>
            </a:r>
            <a:r>
              <a:rPr lang="en-VN" sz="1600"/>
              <a:t> có các lựa chọn:</a:t>
            </a:r>
          </a:p>
          <a:p>
            <a:pPr>
              <a:lnSpc>
                <a:spcPct val="150000"/>
              </a:lnSpc>
            </a:pPr>
            <a:r>
              <a:rPr lang="en-VN" sz="1600">
                <a:latin typeface="RobotoMono Nerd Font" pitchFamily="2" charset="0"/>
                <a:ea typeface="RobotoMono Nerd Font" pitchFamily="2" charset="0"/>
              </a:rPr>
              <a:t>.Default</a:t>
            </a:r>
          </a:p>
          <a:p>
            <a:pPr>
              <a:lnSpc>
                <a:spcPct val="150000"/>
              </a:lnSpc>
            </a:pPr>
            <a:r>
              <a:rPr lang="en-VN" sz="1600">
                <a:latin typeface="RobotoMono Nerd Font" pitchFamily="2" charset="0"/>
                <a:ea typeface="RobotoMono Nerd Font" pitchFamily="2" charset="0"/>
              </a:rPr>
              <a:t>.Exact</a:t>
            </a:r>
          </a:p>
          <a:p>
            <a:pPr>
              <a:lnSpc>
                <a:spcPct val="150000"/>
              </a:lnSpc>
            </a:pPr>
            <a:r>
              <a:rPr lang="en-VN" sz="1600">
                <a:latin typeface="RobotoMono Nerd Font" pitchFamily="2" charset="0"/>
                <a:ea typeface="RobotoMono Nerd Font" pitchFamily="2" charset="0"/>
              </a:rPr>
              <a:t>.Starting</a:t>
            </a:r>
          </a:p>
          <a:p>
            <a:pPr>
              <a:lnSpc>
                <a:spcPct val="150000"/>
              </a:lnSpc>
            </a:pPr>
            <a:r>
              <a:rPr lang="en-VN" sz="1600">
                <a:latin typeface="RobotoMono Nerd Font" pitchFamily="2" charset="0"/>
                <a:ea typeface="RobotoMono Nerd Font" pitchFamily="2" charset="0"/>
              </a:rPr>
              <a:t>.Ending</a:t>
            </a:r>
          </a:p>
          <a:p>
            <a:pPr>
              <a:lnSpc>
                <a:spcPct val="150000"/>
              </a:lnSpc>
            </a:pPr>
            <a:r>
              <a:rPr lang="en-VN" sz="1600">
                <a:latin typeface="RobotoMono Nerd Font" pitchFamily="2" charset="0"/>
                <a:ea typeface="RobotoMono Nerd Font" pitchFamily="2" charset="0"/>
              </a:rPr>
              <a:t>.Regex</a:t>
            </a:r>
          </a:p>
          <a:p>
            <a:pPr>
              <a:lnSpc>
                <a:spcPct val="150000"/>
              </a:lnSpc>
            </a:pPr>
            <a:r>
              <a:rPr lang="en-VN" sz="1600">
                <a:latin typeface="RobotoMono Nerd Font" pitchFamily="2" charset="0"/>
                <a:ea typeface="RobotoMono Nerd Font" pitchFamily="2" charset="0"/>
              </a:rPr>
              <a:t>.Containing</a:t>
            </a:r>
          </a:p>
        </p:txBody>
      </p:sp>
    </p:spTree>
    <p:extLst>
      <p:ext uri="{BB962C8B-B14F-4D97-AF65-F5344CB8AC3E}">
        <p14:creationId xmlns:p14="http://schemas.microsoft.com/office/powerpoint/2010/main" val="23440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A68E-D685-774C-815B-AF4BA8F3ADE4}"/>
              </a:ext>
            </a:extLst>
          </p:cNvPr>
          <p:cNvSpPr>
            <a:spLocks noGrp="1"/>
          </p:cNvSpPr>
          <p:nvPr>
            <p:ph type="title"/>
          </p:nvPr>
        </p:nvSpPr>
        <p:spPr/>
        <p:txBody>
          <a:bodyPr/>
          <a:lstStyle/>
          <a:p>
            <a:r>
              <a:rPr lang="en-VN"/>
              <a:t>Tạo custom repository</a:t>
            </a:r>
          </a:p>
        </p:txBody>
      </p:sp>
    </p:spTree>
    <p:extLst>
      <p:ext uri="{BB962C8B-B14F-4D97-AF65-F5344CB8AC3E}">
        <p14:creationId xmlns:p14="http://schemas.microsoft.com/office/powerpoint/2010/main" val="1045185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04C4-A971-5A44-A2EA-C0FCE4201C17}"/>
              </a:ext>
            </a:extLst>
          </p:cNvPr>
          <p:cNvSpPr>
            <a:spLocks noGrp="1"/>
          </p:cNvSpPr>
          <p:nvPr>
            <p:ph type="title"/>
          </p:nvPr>
        </p:nvSpPr>
        <p:spPr/>
        <p:txBody>
          <a:bodyPr/>
          <a:lstStyle/>
          <a:p>
            <a:r>
              <a:rPr lang="en-VN"/>
              <a:t>Khi nào cần tạo custom repository?</a:t>
            </a:r>
          </a:p>
        </p:txBody>
      </p:sp>
      <p:sp>
        <p:nvSpPr>
          <p:cNvPr id="3" name="Text Placeholder 2">
            <a:extLst>
              <a:ext uri="{FF2B5EF4-FFF2-40B4-BE49-F238E27FC236}">
                <a16:creationId xmlns:a16="http://schemas.microsoft.com/office/drawing/2014/main" id="{E9ABD834-4404-E540-8373-3B089B823395}"/>
              </a:ext>
            </a:extLst>
          </p:cNvPr>
          <p:cNvSpPr>
            <a:spLocks noGrp="1"/>
          </p:cNvSpPr>
          <p:nvPr>
            <p:ph type="body" idx="1"/>
          </p:nvPr>
        </p:nvSpPr>
        <p:spPr>
          <a:xfrm>
            <a:off x="130629" y="667658"/>
            <a:ext cx="8824685" cy="2172432"/>
          </a:xfrm>
        </p:spPr>
        <p:txBody>
          <a:bodyPr/>
          <a:lstStyle/>
          <a:p>
            <a:pPr marL="114300" indent="0">
              <a:buSzPct val="100000"/>
              <a:buNone/>
            </a:pPr>
            <a:r>
              <a:rPr lang="en-VN" sz="1400"/>
              <a:t>Sau khi đã thử dùng Native Query, Derived Query, JPQL …nhưng không thể giải quyết được một câu lệnh truy vấn phức tạp hoặc </a:t>
            </a:r>
            <a:r>
              <a:rPr lang="en-VN" sz="1400" b="1"/>
              <a:t>cần trả về cấu trúc dữ liệu Set, Map,</a:t>
            </a:r>
            <a:r>
              <a:rPr lang="en-VN" sz="1400"/>
              <a:t> … Khi viết custom repository, bạn có thể tận dụng Java Stream, tất cả những sức mạnh cú pháp của Java để thể hiện ý tưởng, thậm chí caching</a:t>
            </a:r>
          </a:p>
          <a:p>
            <a:pPr>
              <a:buSzPct val="100000"/>
              <a:buFont typeface="+mj-lt"/>
              <a:buAutoNum type="arabicPeriod"/>
            </a:pPr>
            <a:r>
              <a:rPr lang="en-VN" sz="1400"/>
              <a:t>Tạo interface repository</a:t>
            </a:r>
            <a:r>
              <a:rPr lang="en-VN" sz="1400">
                <a:solidFill>
                  <a:srgbClr val="7030A0"/>
                </a:solidFill>
              </a:rPr>
              <a:t> PersonRepo</a:t>
            </a:r>
            <a:r>
              <a:rPr lang="en-VN" sz="1400"/>
              <a:t> kế thừa JpaRepository và Custom Repository Interface. Chú ý quy tắc đặt tên </a:t>
            </a:r>
            <a:r>
              <a:rPr lang="en-VN" sz="1400">
                <a:solidFill>
                  <a:srgbClr val="7030A0"/>
                </a:solidFill>
              </a:rPr>
              <a:t>PersonRepo</a:t>
            </a:r>
            <a:r>
              <a:rPr lang="en-VN" sz="1400" b="1">
                <a:solidFill>
                  <a:srgbClr val="7030A0"/>
                </a:solidFill>
              </a:rPr>
              <a:t>Custom</a:t>
            </a:r>
          </a:p>
          <a:p>
            <a:pPr>
              <a:buSzPct val="100000"/>
              <a:buFont typeface="+mj-lt"/>
              <a:buAutoNum type="arabicPeriod"/>
            </a:pPr>
            <a:r>
              <a:rPr lang="en-VN" sz="1400"/>
              <a:t>Hiện thực hoá các phương thức khai báo ở Custom Repository Interface ở </a:t>
            </a:r>
            <a:r>
              <a:rPr lang="en-VN" sz="1400" b="1">
                <a:solidFill>
                  <a:srgbClr val="7030A0"/>
                </a:solidFill>
              </a:rPr>
              <a:t>PersonRepoImpl</a:t>
            </a:r>
          </a:p>
        </p:txBody>
      </p:sp>
      <p:sp>
        <p:nvSpPr>
          <p:cNvPr id="7" name="Rectangle 6">
            <a:extLst>
              <a:ext uri="{FF2B5EF4-FFF2-40B4-BE49-F238E27FC236}">
                <a16:creationId xmlns:a16="http://schemas.microsoft.com/office/drawing/2014/main" id="{1AED724E-9E06-D244-8D1F-CB451B4D723E}"/>
              </a:ext>
            </a:extLst>
          </p:cNvPr>
          <p:cNvSpPr/>
          <p:nvPr/>
        </p:nvSpPr>
        <p:spPr>
          <a:xfrm>
            <a:off x="3580634" y="4448252"/>
            <a:ext cx="1211125" cy="4965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a:t>
            </a:r>
          </a:p>
        </p:txBody>
      </p:sp>
      <p:sp>
        <p:nvSpPr>
          <p:cNvPr id="8" name="Rectangle 7">
            <a:extLst>
              <a:ext uri="{FF2B5EF4-FFF2-40B4-BE49-F238E27FC236}">
                <a16:creationId xmlns:a16="http://schemas.microsoft.com/office/drawing/2014/main" id="{A2A346EC-0DD6-8C49-8B41-1D284F21E050}"/>
              </a:ext>
            </a:extLst>
          </p:cNvPr>
          <p:cNvSpPr/>
          <p:nvPr/>
        </p:nvSpPr>
        <p:spPr>
          <a:xfrm>
            <a:off x="2364918" y="3353194"/>
            <a:ext cx="1361507"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JpaRepository</a:t>
            </a:r>
          </a:p>
        </p:txBody>
      </p:sp>
      <p:sp>
        <p:nvSpPr>
          <p:cNvPr id="9" name="Rectangle 8">
            <a:extLst>
              <a:ext uri="{FF2B5EF4-FFF2-40B4-BE49-F238E27FC236}">
                <a16:creationId xmlns:a16="http://schemas.microsoft.com/office/drawing/2014/main" id="{C2B3C246-04E9-E340-AF92-D3ED9BABDBCF}"/>
              </a:ext>
            </a:extLst>
          </p:cNvPr>
          <p:cNvSpPr/>
          <p:nvPr/>
        </p:nvSpPr>
        <p:spPr>
          <a:xfrm>
            <a:off x="4418330" y="3372370"/>
            <a:ext cx="1826780" cy="4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PersonRepoCustom</a:t>
            </a:r>
          </a:p>
        </p:txBody>
      </p:sp>
      <p:cxnSp>
        <p:nvCxnSpPr>
          <p:cNvPr id="11" name="Straight Arrow Connector 10">
            <a:extLst>
              <a:ext uri="{FF2B5EF4-FFF2-40B4-BE49-F238E27FC236}">
                <a16:creationId xmlns:a16="http://schemas.microsoft.com/office/drawing/2014/main" id="{819ECD20-B1D1-5246-ABAD-50A64235902A}"/>
              </a:ext>
            </a:extLst>
          </p:cNvPr>
          <p:cNvCxnSpPr>
            <a:cxnSpLocks/>
            <a:stCxn id="7" idx="0"/>
            <a:endCxn id="8" idx="2"/>
          </p:cNvCxnSpPr>
          <p:nvPr/>
        </p:nvCxnSpPr>
        <p:spPr>
          <a:xfrm flipH="1" flipV="1">
            <a:off x="3045672" y="3849756"/>
            <a:ext cx="1140525" cy="598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670F88-ECF2-A144-8369-330E5E326DD9}"/>
              </a:ext>
            </a:extLst>
          </p:cNvPr>
          <p:cNvCxnSpPr>
            <a:cxnSpLocks/>
            <a:stCxn id="7" idx="0"/>
            <a:endCxn id="9" idx="2"/>
          </p:cNvCxnSpPr>
          <p:nvPr/>
        </p:nvCxnSpPr>
        <p:spPr>
          <a:xfrm flipV="1">
            <a:off x="4186197" y="3868932"/>
            <a:ext cx="1145523" cy="57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603524D-3CC0-E046-9309-F4C35FC4EDA0}"/>
              </a:ext>
            </a:extLst>
          </p:cNvPr>
          <p:cNvSpPr txBox="1"/>
          <p:nvPr/>
        </p:nvSpPr>
        <p:spPr>
          <a:xfrm>
            <a:off x="3010740" y="4045428"/>
            <a:ext cx="678391" cy="261610"/>
          </a:xfrm>
          <a:prstGeom prst="rect">
            <a:avLst/>
          </a:prstGeom>
          <a:noFill/>
        </p:spPr>
        <p:txBody>
          <a:bodyPr wrap="none" rtlCol="0">
            <a:spAutoFit/>
          </a:bodyPr>
          <a:lstStyle/>
          <a:p>
            <a:r>
              <a:rPr lang="en-VN" sz="1050"/>
              <a:t>extends</a:t>
            </a:r>
          </a:p>
        </p:txBody>
      </p:sp>
      <p:sp>
        <p:nvSpPr>
          <p:cNvPr id="23" name="TextBox 22">
            <a:extLst>
              <a:ext uri="{FF2B5EF4-FFF2-40B4-BE49-F238E27FC236}">
                <a16:creationId xmlns:a16="http://schemas.microsoft.com/office/drawing/2014/main" id="{EFE36BED-789F-1547-9A85-ED83A5B29FD3}"/>
              </a:ext>
            </a:extLst>
          </p:cNvPr>
          <p:cNvSpPr txBox="1"/>
          <p:nvPr/>
        </p:nvSpPr>
        <p:spPr>
          <a:xfrm>
            <a:off x="4760208" y="4053779"/>
            <a:ext cx="678391" cy="261610"/>
          </a:xfrm>
          <a:prstGeom prst="rect">
            <a:avLst/>
          </a:prstGeom>
          <a:noFill/>
        </p:spPr>
        <p:txBody>
          <a:bodyPr wrap="none" rtlCol="0">
            <a:spAutoFit/>
          </a:bodyPr>
          <a:lstStyle/>
          <a:p>
            <a:r>
              <a:rPr lang="en-VN" sz="1050"/>
              <a:t>extends</a:t>
            </a:r>
          </a:p>
        </p:txBody>
      </p:sp>
      <p:sp>
        <p:nvSpPr>
          <p:cNvPr id="24" name="Rectangle 23">
            <a:extLst>
              <a:ext uri="{FF2B5EF4-FFF2-40B4-BE49-F238E27FC236}">
                <a16:creationId xmlns:a16="http://schemas.microsoft.com/office/drawing/2014/main" id="{4B55F9F5-2D6C-C549-A1F3-8EE275699160}"/>
              </a:ext>
            </a:extLst>
          </p:cNvPr>
          <p:cNvSpPr/>
          <p:nvPr/>
        </p:nvSpPr>
        <p:spPr>
          <a:xfrm>
            <a:off x="5361418" y="4444077"/>
            <a:ext cx="1538654" cy="49656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PersonRepoImpl</a:t>
            </a:r>
          </a:p>
        </p:txBody>
      </p:sp>
      <p:cxnSp>
        <p:nvCxnSpPr>
          <p:cNvPr id="26" name="Straight Arrow Connector 25">
            <a:extLst>
              <a:ext uri="{FF2B5EF4-FFF2-40B4-BE49-F238E27FC236}">
                <a16:creationId xmlns:a16="http://schemas.microsoft.com/office/drawing/2014/main" id="{A8214A91-5CB8-364E-9FA7-33C701DA497D}"/>
              </a:ext>
            </a:extLst>
          </p:cNvPr>
          <p:cNvCxnSpPr>
            <a:stCxn id="24" idx="0"/>
            <a:endCxn id="9" idx="2"/>
          </p:cNvCxnSpPr>
          <p:nvPr/>
        </p:nvCxnSpPr>
        <p:spPr>
          <a:xfrm flipH="1" flipV="1">
            <a:off x="5331720" y="3868932"/>
            <a:ext cx="799025" cy="57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FABFF4-5612-824C-A8D2-32DE83E2E270}"/>
              </a:ext>
            </a:extLst>
          </p:cNvPr>
          <p:cNvSpPr txBox="1"/>
          <p:nvPr/>
        </p:nvSpPr>
        <p:spPr>
          <a:xfrm>
            <a:off x="5783167" y="4043341"/>
            <a:ext cx="875561" cy="253916"/>
          </a:xfrm>
          <a:prstGeom prst="rect">
            <a:avLst/>
          </a:prstGeom>
          <a:noFill/>
        </p:spPr>
        <p:txBody>
          <a:bodyPr wrap="none" rtlCol="0">
            <a:spAutoFit/>
          </a:bodyPr>
          <a:lstStyle/>
          <a:p>
            <a:r>
              <a:rPr lang="en-VN" sz="1050"/>
              <a:t>implements</a:t>
            </a:r>
          </a:p>
        </p:txBody>
      </p:sp>
    </p:spTree>
    <p:extLst>
      <p:ext uri="{BB962C8B-B14F-4D97-AF65-F5344CB8AC3E}">
        <p14:creationId xmlns:p14="http://schemas.microsoft.com/office/powerpoint/2010/main" val="7613555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7F223-F9AC-7C4B-9219-25BE85E55998}"/>
              </a:ext>
            </a:extLst>
          </p:cNvPr>
          <p:cNvSpPr/>
          <p:nvPr/>
        </p:nvSpPr>
        <p:spPr>
          <a:xfrm>
            <a:off x="330030" y="90285"/>
            <a:ext cx="8002515" cy="738664"/>
          </a:xfrm>
          <a:prstGeom prst="rect">
            <a:avLst/>
          </a:prstGeom>
          <a:solidFill>
            <a:schemeClr val="bg2"/>
          </a:solidFill>
        </p:spPr>
        <p:txBody>
          <a:bodyPr wrap="square">
            <a:spAutoFit/>
          </a:bodyPr>
          <a:lstStyle/>
          <a:p>
            <a:r>
              <a:rPr lang="en-US">
                <a:solidFill>
                  <a:srgbClr val="D4D4D4"/>
                </a:solidFill>
                <a:latin typeface="Menlo" panose="020B0609030804020204" pitchFamily="49" charset="0"/>
              </a:rPr>
              <a:t>@</a:t>
            </a:r>
            <a:r>
              <a:rPr lang="en-US">
                <a:solidFill>
                  <a:srgbClr val="4EC9B0"/>
                </a:solidFill>
                <a:latin typeface="Menlo" panose="020B0609030804020204" pitchFamily="49" charset="0"/>
              </a:rPr>
              <a:t>Repository</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extends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JpaRepository</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Long</a:t>
            </a:r>
            <a:r>
              <a:rPr lang="en-US">
                <a:solidFill>
                  <a:srgbClr val="D4D4D4"/>
                </a:solidFill>
                <a:latin typeface="Menlo" panose="020B0609030804020204" pitchFamily="49" charset="0"/>
              </a:rPr>
              <a:t>&gt;, </a:t>
            </a:r>
          </a:p>
          <a:p>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p:txBody>
      </p:sp>
      <p:sp>
        <p:nvSpPr>
          <p:cNvPr id="3" name="Rectangle 2">
            <a:extLst>
              <a:ext uri="{FF2B5EF4-FFF2-40B4-BE49-F238E27FC236}">
                <a16:creationId xmlns:a16="http://schemas.microsoft.com/office/drawing/2014/main" id="{C3043AA5-E41E-7D41-898A-D09BE62EEA2B}"/>
              </a:ext>
            </a:extLst>
          </p:cNvPr>
          <p:cNvSpPr/>
          <p:nvPr/>
        </p:nvSpPr>
        <p:spPr>
          <a:xfrm>
            <a:off x="317919" y="1114964"/>
            <a:ext cx="8008569" cy="738664"/>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interface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4EC9B0"/>
                </a:solidFill>
                <a:latin typeface="Menlo" panose="020B0609030804020204" pitchFamily="49" charset="0"/>
              </a:rPr>
              <a:t>  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154EE5E5-4776-3644-A935-FAEB1110C713}"/>
              </a:ext>
            </a:extLst>
          </p:cNvPr>
          <p:cNvSpPr/>
          <p:nvPr/>
        </p:nvSpPr>
        <p:spPr>
          <a:xfrm>
            <a:off x="308838" y="2114319"/>
            <a:ext cx="8017652" cy="2462213"/>
          </a:xfrm>
          <a:prstGeom prst="rect">
            <a:avLst/>
          </a:prstGeom>
          <a:solidFill>
            <a:schemeClr val="bg2"/>
          </a:solidFill>
        </p:spPr>
        <p:txBody>
          <a:bodyPr wrap="square">
            <a:spAutoFit/>
          </a:bodyPr>
          <a:lstStyle/>
          <a:p>
            <a:r>
              <a:rPr lang="en-US">
                <a:solidFill>
                  <a:srgbClr val="569CD6"/>
                </a:solidFill>
                <a:latin typeface="Menlo" panose="020B0609030804020204" pitchFamily="49" charset="0"/>
              </a:rPr>
              <a:t>public</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class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PersonRepoImpl</a:t>
            </a:r>
            <a:r>
              <a:rPr lang="en-US">
                <a:solidFill>
                  <a:srgbClr val="D4D4D4"/>
                </a:solidFill>
                <a:latin typeface="Menlo" panose="020B0609030804020204" pitchFamily="49" charset="0"/>
              </a:rPr>
              <a:t> </a:t>
            </a:r>
            <a:r>
              <a:rPr lang="en-US">
                <a:solidFill>
                  <a:srgbClr val="569CD6"/>
                </a:solidFill>
                <a:latin typeface="Menlo" panose="020B0609030804020204" pitchFamily="49" charset="0"/>
              </a:rPr>
              <a:t>implements</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PersonRepoCustom</a:t>
            </a:r>
            <a:r>
              <a:rPr lang="en-US">
                <a:solidFill>
                  <a:srgbClr val="D4D4D4"/>
                </a:solidFill>
                <a:latin typeface="Menlo" panose="020B0609030804020204" pitchFamily="49" charset="0"/>
              </a:rPr>
              <a:t> {</a:t>
            </a:r>
          </a:p>
          <a:p>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Autowired </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Lazy PersonRepo</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p>
          <a:p>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PersistenceContext </a:t>
            </a:r>
            <a:r>
              <a:rPr lang="en-US">
                <a:solidFill>
                  <a:srgbClr val="569CD6"/>
                </a:solidFill>
                <a:latin typeface="Menlo" panose="020B0609030804020204" pitchFamily="49" charset="0"/>
              </a:rPr>
              <a:t>private</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EntityManager</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em</a:t>
            </a:r>
            <a:r>
              <a:rPr lang="en-US">
                <a:solidFill>
                  <a:srgbClr val="D4D4D4"/>
                </a:solidFill>
                <a:latin typeface="Menlo" panose="020B0609030804020204" pitchFamily="49" charset="0"/>
              </a:rPr>
              <a:t>; </a:t>
            </a:r>
            <a:br>
              <a:rPr lang="en-US">
                <a:solidFill>
                  <a:srgbClr val="D4D4D4"/>
                </a:solidFill>
                <a:latin typeface="Menlo" panose="020B0609030804020204" pitchFamily="49" charset="0"/>
              </a:rPr>
            </a:br>
            <a:br>
              <a:rPr lang="en-US">
                <a:solidFill>
                  <a:srgbClr val="D4D4D4"/>
                </a:solidFill>
                <a:latin typeface="Menlo" panose="020B0609030804020204" pitchFamily="49" charset="0"/>
              </a:rPr>
            </a:b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Override</a:t>
            </a:r>
            <a:endParaRPr lang="en-US">
              <a:solidFill>
                <a:srgbClr val="D4D4D4"/>
              </a:solidFill>
              <a:latin typeface="Menlo" panose="020B0609030804020204" pitchFamily="49" charset="0"/>
            </a:endParaRPr>
          </a:p>
          <a:p>
            <a:r>
              <a:rPr lang="en-US">
                <a:solidFill>
                  <a:srgbClr val="569CD6"/>
                </a:solidFill>
                <a:latin typeface="Menlo" panose="020B0609030804020204" pitchFamily="49" charset="0"/>
              </a:rPr>
              <a:t>  public</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String</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List</a:t>
            </a:r>
            <a:r>
              <a:rPr lang="en-US">
                <a:solidFill>
                  <a:srgbClr val="D4D4D4"/>
                </a:solidFill>
                <a:latin typeface="Menlo" panose="020B0609030804020204" pitchFamily="49" charset="0"/>
              </a:rPr>
              <a:t>&lt;</a:t>
            </a:r>
            <a:r>
              <a:rPr lang="en-US">
                <a:solidFill>
                  <a:srgbClr val="4EC9B0"/>
                </a:solidFill>
                <a:latin typeface="Menlo" panose="020B0609030804020204" pitchFamily="49" charset="0"/>
              </a:rPr>
              <a:t>Person</a:t>
            </a:r>
            <a:r>
              <a:rPr lang="en-US">
                <a:solidFill>
                  <a:srgbClr val="D4D4D4"/>
                </a:solidFill>
                <a:latin typeface="Menlo" panose="020B0609030804020204" pitchFamily="49" charset="0"/>
              </a:rPr>
              <a:t>&gt;&gt; </a:t>
            </a:r>
            <a:r>
              <a:rPr lang="en-US">
                <a:solidFill>
                  <a:srgbClr val="DCDCAA"/>
                </a:solidFill>
                <a:latin typeface="Menlo" panose="020B0609030804020204" pitchFamily="49" charset="0"/>
              </a:rPr>
              <a:t>groupPeopleByOrderCity</a:t>
            </a:r>
            <a:r>
              <a:rPr lang="en-US">
                <a:solidFill>
                  <a:srgbClr val="D4D4D4"/>
                </a:solidFill>
                <a:latin typeface="Menlo" panose="020B0609030804020204" pitchFamily="49" charset="0"/>
              </a:rPr>
              <a:t>() {</a:t>
            </a:r>
          </a:p>
          <a:p>
            <a:r>
              <a:rPr lang="en-US">
                <a:solidFill>
                  <a:srgbClr val="C586C0"/>
                </a:solidFill>
                <a:latin typeface="Menlo" panose="020B0609030804020204" pitchFamily="49" charset="0"/>
              </a:rPr>
              <a:t>    return</a:t>
            </a:r>
            <a:r>
              <a:rPr lang="en-US">
                <a:solidFill>
                  <a:srgbClr val="D4D4D4"/>
                </a:solidFill>
                <a:latin typeface="Menlo" panose="020B0609030804020204" pitchFamily="49" charset="0"/>
              </a:rPr>
              <a:t> </a:t>
            </a:r>
            <a:r>
              <a:rPr lang="en-US">
                <a:solidFill>
                  <a:srgbClr val="9CDCFE"/>
                </a:solidFill>
                <a:latin typeface="Menlo" panose="020B0609030804020204" pitchFamily="49" charset="0"/>
              </a:rPr>
              <a:t>personRepository</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findAll</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stream</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    .</a:t>
            </a:r>
            <a:r>
              <a:rPr lang="en-US">
                <a:solidFill>
                  <a:srgbClr val="DCDCAA"/>
                </a:solidFill>
                <a:latin typeface="Menlo" panose="020B0609030804020204" pitchFamily="49" charset="0"/>
              </a:rPr>
              <a:t>collect</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groupingBy</a:t>
            </a:r>
            <a:r>
              <a:rPr lang="en-US">
                <a:solidFill>
                  <a:srgbClr val="D4D4D4"/>
                </a:solidFill>
                <a:latin typeface="Menlo" panose="020B0609030804020204" pitchFamily="49" charset="0"/>
              </a:rPr>
              <a:t>(</a:t>
            </a:r>
            <a:r>
              <a:rPr lang="en-US">
                <a:solidFill>
                  <a:srgbClr val="4EC9B0"/>
                </a:solidFill>
                <a:latin typeface="Menlo" panose="020B0609030804020204" pitchFamily="49" charset="0"/>
              </a:rPr>
              <a:t>Person</a:t>
            </a:r>
            <a:r>
              <a:rPr lang="en-US">
                <a:solidFill>
                  <a:srgbClr val="C586C0"/>
                </a:solidFill>
                <a:latin typeface="Menlo" panose="020B0609030804020204" pitchFamily="49" charset="0"/>
              </a:rPr>
              <a:t>::</a:t>
            </a:r>
            <a:r>
              <a:rPr lang="en-US">
                <a:solidFill>
                  <a:srgbClr val="DCDCAA"/>
                </a:solidFill>
                <a:latin typeface="Menlo" panose="020B0609030804020204" pitchFamily="49" charset="0"/>
              </a:rPr>
              <a:t>getCity</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TreeMap</a:t>
            </a:r>
            <a:r>
              <a:rPr lang="en-US">
                <a:solidFill>
                  <a:srgbClr val="C586C0"/>
                </a:solidFill>
                <a:latin typeface="Menlo" panose="020B0609030804020204" pitchFamily="49" charset="0"/>
              </a:rPr>
              <a:t>::new</a:t>
            </a:r>
            <a:r>
              <a:rPr lang="en-US">
                <a:solidFill>
                  <a:srgbClr val="D4D4D4"/>
                </a:solidFill>
                <a:latin typeface="Menlo" panose="020B0609030804020204" pitchFamily="49" charset="0"/>
              </a:rPr>
              <a:t>, </a:t>
            </a:r>
            <a:r>
              <a:rPr lang="en-US">
                <a:solidFill>
                  <a:srgbClr val="4EC9B0"/>
                </a:solidFill>
                <a:latin typeface="Menlo" panose="020B0609030804020204" pitchFamily="49" charset="0"/>
              </a:rPr>
              <a:t>Collectors</a:t>
            </a:r>
            <a:r>
              <a:rPr lang="en-US">
                <a:solidFill>
                  <a:srgbClr val="D4D4D4"/>
                </a:solidFill>
                <a:latin typeface="Menlo" panose="020B0609030804020204" pitchFamily="49" charset="0"/>
              </a:rPr>
              <a:t>.</a:t>
            </a:r>
            <a:r>
              <a:rPr lang="en-US">
                <a:solidFill>
                  <a:srgbClr val="DCDCAA"/>
                </a:solidFill>
                <a:latin typeface="Menlo" panose="020B0609030804020204" pitchFamily="49" charset="0"/>
              </a:rPr>
              <a:t>toList</a:t>
            </a:r>
            <a:r>
              <a:rPr lang="en-US">
                <a:solidFill>
                  <a:srgbClr val="D4D4D4"/>
                </a:solidFill>
                <a:latin typeface="Menlo" panose="020B0609030804020204" pitchFamily="49" charset="0"/>
              </a:rPr>
              <a:t>()));</a:t>
            </a:r>
          </a:p>
          <a:p>
            <a:r>
              <a:rPr lang="en-US">
                <a:solidFill>
                  <a:srgbClr val="D4D4D4"/>
                </a:solidFill>
                <a:latin typeface="Menlo" panose="020B0609030804020204" pitchFamily="49" charset="0"/>
              </a:rPr>
              <a:t>}</a:t>
            </a:r>
          </a:p>
        </p:txBody>
      </p:sp>
      <p:cxnSp>
        <p:nvCxnSpPr>
          <p:cNvPr id="6" name="Straight Connector 5">
            <a:extLst>
              <a:ext uri="{FF2B5EF4-FFF2-40B4-BE49-F238E27FC236}">
                <a16:creationId xmlns:a16="http://schemas.microsoft.com/office/drawing/2014/main" id="{01710D10-A686-FA48-A1E8-28B55CF610B2}"/>
              </a:ext>
            </a:extLst>
          </p:cNvPr>
          <p:cNvCxnSpPr/>
          <p:nvPr/>
        </p:nvCxnSpPr>
        <p:spPr>
          <a:xfrm>
            <a:off x="1352811" y="3651337"/>
            <a:ext cx="30626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661FF8-D695-7242-A9DA-9525E473DD31}"/>
              </a:ext>
            </a:extLst>
          </p:cNvPr>
          <p:cNvCxnSpPr>
            <a:cxnSpLocks/>
          </p:cNvCxnSpPr>
          <p:nvPr/>
        </p:nvCxnSpPr>
        <p:spPr>
          <a:xfrm>
            <a:off x="645090" y="1597068"/>
            <a:ext cx="302503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A62FDD-A7CD-5F47-82F3-B650A71F59D5}"/>
              </a:ext>
            </a:extLst>
          </p:cNvPr>
          <p:cNvSpPr txBox="1"/>
          <p:nvPr/>
        </p:nvSpPr>
        <p:spPr>
          <a:xfrm>
            <a:off x="839244" y="1572016"/>
            <a:ext cx="2359941" cy="276999"/>
          </a:xfrm>
          <a:prstGeom prst="rect">
            <a:avLst/>
          </a:prstGeom>
          <a:noFill/>
        </p:spPr>
        <p:txBody>
          <a:bodyPr wrap="none" rtlCol="0">
            <a:spAutoFit/>
          </a:bodyPr>
          <a:lstStyle/>
          <a:p>
            <a:r>
              <a:rPr lang="en-US" sz="1200">
                <a:solidFill>
                  <a:schemeClr val="bg1"/>
                </a:solidFill>
              </a:rPr>
              <a:t>T</a:t>
            </a:r>
            <a:r>
              <a:rPr lang="en-VN" sz="1200">
                <a:solidFill>
                  <a:schemeClr val="bg1"/>
                </a:solidFill>
              </a:rPr>
              <a:t>rả về kiểu dữ liệu khác với List</a:t>
            </a:r>
          </a:p>
        </p:txBody>
      </p:sp>
      <p:sp>
        <p:nvSpPr>
          <p:cNvPr id="9" name="TextBox 8">
            <a:extLst>
              <a:ext uri="{FF2B5EF4-FFF2-40B4-BE49-F238E27FC236}">
                <a16:creationId xmlns:a16="http://schemas.microsoft.com/office/drawing/2014/main" id="{C1D306C4-7D68-DA4E-A99C-08AC3EAA83CF}"/>
              </a:ext>
            </a:extLst>
          </p:cNvPr>
          <p:cNvSpPr txBox="1"/>
          <p:nvPr/>
        </p:nvSpPr>
        <p:spPr>
          <a:xfrm>
            <a:off x="2956470" y="4157778"/>
            <a:ext cx="3033203" cy="276999"/>
          </a:xfrm>
          <a:prstGeom prst="rect">
            <a:avLst/>
          </a:prstGeom>
          <a:noFill/>
        </p:spPr>
        <p:txBody>
          <a:bodyPr wrap="none" rtlCol="0">
            <a:spAutoFit/>
          </a:bodyPr>
          <a:lstStyle/>
          <a:p>
            <a:r>
              <a:rPr lang="vi-VN" sz="1200">
                <a:solidFill>
                  <a:schemeClr val="bg1"/>
                </a:solidFill>
              </a:rPr>
              <a:t>Sử dụng Java Stream để biến hoá dữ liệu</a:t>
            </a:r>
            <a:endParaRPr lang="en-VN" sz="1200">
              <a:solidFill>
                <a:schemeClr val="bg1"/>
              </a:solidFill>
            </a:endParaRPr>
          </a:p>
        </p:txBody>
      </p:sp>
    </p:spTree>
    <p:extLst>
      <p:ext uri="{BB962C8B-B14F-4D97-AF65-F5344CB8AC3E}">
        <p14:creationId xmlns:p14="http://schemas.microsoft.com/office/powerpoint/2010/main" val="42528885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384A-EAEE-624A-95E2-8617386331C9}"/>
              </a:ext>
            </a:extLst>
          </p:cNvPr>
          <p:cNvSpPr>
            <a:spLocks noGrp="1"/>
          </p:cNvSpPr>
          <p:nvPr>
            <p:ph type="title"/>
          </p:nvPr>
        </p:nvSpPr>
        <p:spPr/>
        <p:txBody>
          <a:bodyPr/>
          <a:lstStyle/>
          <a:p>
            <a:r>
              <a:rPr lang="en-VN" sz="2400"/>
              <a:t>Dùng Query gì trong trường hợp nào?</a:t>
            </a:r>
          </a:p>
        </p:txBody>
      </p:sp>
      <p:sp>
        <p:nvSpPr>
          <p:cNvPr id="3" name="Text Placeholder 2">
            <a:extLst>
              <a:ext uri="{FF2B5EF4-FFF2-40B4-BE49-F238E27FC236}">
                <a16:creationId xmlns:a16="http://schemas.microsoft.com/office/drawing/2014/main" id="{DB29E9D4-BCAB-FF4E-A773-5E8D41293D9B}"/>
              </a:ext>
            </a:extLst>
          </p:cNvPr>
          <p:cNvSpPr>
            <a:spLocks noGrp="1"/>
          </p:cNvSpPr>
          <p:nvPr>
            <p:ph type="body" idx="1"/>
          </p:nvPr>
        </p:nvSpPr>
        <p:spPr>
          <a:xfrm>
            <a:off x="68013" y="667657"/>
            <a:ext cx="8947518" cy="4257443"/>
          </a:xfrm>
        </p:spPr>
        <p:txBody>
          <a:bodyPr/>
          <a:lstStyle/>
          <a:p>
            <a:pPr>
              <a:spcBef>
                <a:spcPts val="300"/>
              </a:spcBef>
              <a:spcAft>
                <a:spcPts val="300"/>
              </a:spcAft>
            </a:pPr>
            <a:r>
              <a:rPr lang="en-VN"/>
              <a:t>@NameQuery hãy hạn chế dùng. Nó không tách biệt rõ ràng giữa định nghĩa Entity và Query, không clean code</a:t>
            </a:r>
          </a:p>
          <a:p>
            <a:pPr>
              <a:spcBef>
                <a:spcPts val="300"/>
              </a:spcBef>
              <a:spcAft>
                <a:spcPts val="300"/>
              </a:spcAft>
            </a:pPr>
            <a:r>
              <a:rPr lang="en-VN"/>
              <a:t>Derived Query viết biểu thức hàm sinh ra lệnh SQL tiện lợi khi truy vấn trong một repository</a:t>
            </a:r>
          </a:p>
          <a:p>
            <a:pPr>
              <a:spcBef>
                <a:spcPts val="300"/>
              </a:spcBef>
              <a:spcAft>
                <a:spcPts val="300"/>
              </a:spcAft>
            </a:pPr>
            <a:r>
              <a:rPr lang="en-VN"/>
              <a:t>Ưu tiên dùng Typed Query hơn là Untyped Query. Đằng nào cũng phải ép kiểu dữ liệu trả về.</a:t>
            </a:r>
          </a:p>
          <a:p>
            <a:pPr>
              <a:spcBef>
                <a:spcPts val="300"/>
              </a:spcBef>
              <a:spcAft>
                <a:spcPts val="300"/>
              </a:spcAft>
            </a:pPr>
            <a:r>
              <a:rPr lang="en-VN"/>
              <a:t>Dùng JPQL query khai báo trong repository sẽ clean code hơn là dùng EntityManager.createQuery</a:t>
            </a:r>
          </a:p>
          <a:p>
            <a:pPr>
              <a:spcBef>
                <a:spcPts val="300"/>
              </a:spcBef>
              <a:spcAft>
                <a:spcPts val="300"/>
              </a:spcAft>
            </a:pPr>
            <a:r>
              <a:rPr lang="en-VN"/>
              <a:t>Nếu phải trả về cấu trúc dữ liệu dạng Set, Map và xử lý phức tạp hãy viết Custom Repository</a:t>
            </a:r>
          </a:p>
          <a:p>
            <a:pPr>
              <a:spcBef>
                <a:spcPts val="300"/>
              </a:spcBef>
              <a:spcAft>
                <a:spcPts val="300"/>
              </a:spcAft>
            </a:pPr>
            <a:r>
              <a:rPr lang="en-VN"/>
              <a:t>Cần động hoá tham số tìm kiếm dùng Query By Example</a:t>
            </a:r>
          </a:p>
          <a:p>
            <a:pPr>
              <a:spcBef>
                <a:spcPts val="300"/>
              </a:spcBef>
              <a:spcAft>
                <a:spcPts val="300"/>
              </a:spcAft>
            </a:pPr>
            <a:endParaRPr lang="en-VN"/>
          </a:p>
        </p:txBody>
      </p:sp>
    </p:spTree>
    <p:extLst>
      <p:ext uri="{BB962C8B-B14F-4D97-AF65-F5344CB8AC3E}">
        <p14:creationId xmlns:p14="http://schemas.microsoft.com/office/powerpoint/2010/main" val="2495999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D3A-519F-5F45-B53F-E3A0070A7B38}"/>
              </a:ext>
            </a:extLst>
          </p:cNvPr>
          <p:cNvSpPr>
            <a:spLocks noGrp="1"/>
          </p:cNvSpPr>
          <p:nvPr>
            <p:ph type="title"/>
          </p:nvPr>
        </p:nvSpPr>
        <p:spPr/>
        <p:txBody>
          <a:bodyPr/>
          <a:lstStyle/>
          <a:p>
            <a:r>
              <a:rPr lang="en-VN"/>
              <a:t>Quan hệ giữa các Entity</a:t>
            </a:r>
          </a:p>
        </p:txBody>
      </p:sp>
    </p:spTree>
    <p:extLst>
      <p:ext uri="{BB962C8B-B14F-4D97-AF65-F5344CB8AC3E}">
        <p14:creationId xmlns:p14="http://schemas.microsoft.com/office/powerpoint/2010/main" val="3027326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69B8-2AFF-8542-85DB-176B83C45BFA}"/>
              </a:ext>
            </a:extLst>
          </p:cNvPr>
          <p:cNvSpPr>
            <a:spLocks noGrp="1"/>
          </p:cNvSpPr>
          <p:nvPr>
            <p:ph type="title"/>
          </p:nvPr>
        </p:nvSpPr>
        <p:spPr/>
        <p:txBody>
          <a:bodyPr/>
          <a:lstStyle/>
          <a:p>
            <a:r>
              <a:rPr lang="en-VN"/>
              <a:t>Các loại quan hệ phổ biến</a:t>
            </a:r>
          </a:p>
        </p:txBody>
      </p:sp>
      <p:sp>
        <p:nvSpPr>
          <p:cNvPr id="3" name="Text Placeholder 2">
            <a:extLst>
              <a:ext uri="{FF2B5EF4-FFF2-40B4-BE49-F238E27FC236}">
                <a16:creationId xmlns:a16="http://schemas.microsoft.com/office/drawing/2014/main" id="{0DF8BB3B-2B0D-1343-AC5C-95B2A4C996C0}"/>
              </a:ext>
            </a:extLst>
          </p:cNvPr>
          <p:cNvSpPr>
            <a:spLocks noGrp="1"/>
          </p:cNvSpPr>
          <p:nvPr>
            <p:ph type="body" idx="1"/>
          </p:nvPr>
        </p:nvSpPr>
        <p:spPr>
          <a:xfrm>
            <a:off x="130629" y="607201"/>
            <a:ext cx="8824685" cy="4257443"/>
          </a:xfrm>
        </p:spPr>
        <p:txBody>
          <a:bodyPr/>
          <a:lstStyle/>
          <a:p>
            <a:pPr>
              <a:spcAft>
                <a:spcPts val="200"/>
              </a:spcAft>
            </a:pPr>
            <a:r>
              <a:rPr lang="en-VN"/>
              <a:t>One – Many</a:t>
            </a:r>
          </a:p>
          <a:p>
            <a:pPr lvl="1">
              <a:lnSpc>
                <a:spcPct val="100000"/>
              </a:lnSpc>
              <a:spcBef>
                <a:spcPts val="400"/>
              </a:spcBef>
            </a:pPr>
            <a:r>
              <a:rPr lang="en-VN"/>
              <a:t>Uni direction</a:t>
            </a:r>
          </a:p>
          <a:p>
            <a:pPr lvl="1">
              <a:lnSpc>
                <a:spcPct val="100000"/>
              </a:lnSpc>
              <a:spcBef>
                <a:spcPts val="400"/>
              </a:spcBef>
            </a:pPr>
            <a:r>
              <a:rPr lang="en-VN"/>
              <a:t>Bi direction</a:t>
            </a:r>
          </a:p>
          <a:p>
            <a:pPr>
              <a:spcAft>
                <a:spcPts val="200"/>
              </a:spcAft>
            </a:pPr>
            <a:r>
              <a:rPr lang="en-VN"/>
              <a:t>Many – Many</a:t>
            </a:r>
          </a:p>
          <a:p>
            <a:pPr lvl="1">
              <a:lnSpc>
                <a:spcPct val="100000"/>
              </a:lnSpc>
              <a:spcBef>
                <a:spcPts val="400"/>
              </a:spcBef>
            </a:pPr>
            <a:r>
              <a:rPr lang="en-VN"/>
              <a:t>Primary key bảng trung gian là composite primary key</a:t>
            </a:r>
          </a:p>
          <a:p>
            <a:pPr lvl="1">
              <a:lnSpc>
                <a:spcPct val="100000"/>
              </a:lnSpc>
              <a:spcBef>
                <a:spcPts val="400"/>
              </a:spcBef>
            </a:pPr>
            <a:r>
              <a:rPr lang="en-VN"/>
              <a:t>Sử dụng Primary key riêng</a:t>
            </a:r>
          </a:p>
          <a:p>
            <a:pPr lvl="1">
              <a:lnSpc>
                <a:spcPct val="100000"/>
              </a:lnSpc>
              <a:spcBef>
                <a:spcPts val="400"/>
              </a:spcBef>
            </a:pPr>
            <a:r>
              <a:rPr lang="en-VN"/>
              <a:t>Có cột trung gian</a:t>
            </a:r>
          </a:p>
          <a:p>
            <a:pPr>
              <a:spcAft>
                <a:spcPts val="200"/>
              </a:spcAft>
            </a:pPr>
            <a:r>
              <a:rPr lang="en-VN"/>
              <a:t>One – One</a:t>
            </a:r>
          </a:p>
          <a:p>
            <a:pPr>
              <a:spcAft>
                <a:spcPts val="200"/>
              </a:spcAft>
            </a:pPr>
            <a:r>
              <a:rPr lang="en-VN"/>
              <a:t>Recurise</a:t>
            </a:r>
          </a:p>
          <a:p>
            <a:pPr>
              <a:spcAft>
                <a:spcPts val="200"/>
              </a:spcAft>
            </a:pPr>
            <a:r>
              <a:rPr lang="en-VN"/>
              <a:t>Inheritance: mô phỏng kế thừa</a:t>
            </a:r>
          </a:p>
          <a:p>
            <a:endParaRPr lang="en-VN"/>
          </a:p>
        </p:txBody>
      </p:sp>
    </p:spTree>
    <p:extLst>
      <p:ext uri="{BB962C8B-B14F-4D97-AF65-F5344CB8AC3E}">
        <p14:creationId xmlns:p14="http://schemas.microsoft.com/office/powerpoint/2010/main" val="3998218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84E-EDA2-524E-AD15-B0988239D6A8}"/>
              </a:ext>
            </a:extLst>
          </p:cNvPr>
          <p:cNvSpPr>
            <a:spLocks noGrp="1"/>
          </p:cNvSpPr>
          <p:nvPr>
            <p:ph type="title"/>
          </p:nvPr>
        </p:nvSpPr>
        <p:spPr/>
        <p:txBody>
          <a:bodyPr/>
          <a:lstStyle/>
          <a:p>
            <a:r>
              <a:rPr lang="en-VN"/>
              <a:t>One – Many Unidirection vs Bidirection</a:t>
            </a:r>
          </a:p>
        </p:txBody>
      </p:sp>
      <p:sp>
        <p:nvSpPr>
          <p:cNvPr id="4" name="Rectangle 3">
            <a:extLst>
              <a:ext uri="{FF2B5EF4-FFF2-40B4-BE49-F238E27FC236}">
                <a16:creationId xmlns:a16="http://schemas.microsoft.com/office/drawing/2014/main" id="{4DAE9B82-C0A9-794B-8381-16EFB08865E1}"/>
              </a:ext>
            </a:extLst>
          </p:cNvPr>
          <p:cNvSpPr/>
          <p:nvPr/>
        </p:nvSpPr>
        <p:spPr>
          <a:xfrm>
            <a:off x="2210512" y="1018357"/>
            <a:ext cx="101734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Product</a:t>
            </a:r>
          </a:p>
        </p:txBody>
      </p:sp>
      <p:sp>
        <p:nvSpPr>
          <p:cNvPr id="5" name="Rectangle 4">
            <a:extLst>
              <a:ext uri="{FF2B5EF4-FFF2-40B4-BE49-F238E27FC236}">
                <a16:creationId xmlns:a16="http://schemas.microsoft.com/office/drawing/2014/main" id="{F1636FD3-2ABA-1448-B796-3BA91A4F9FA5}"/>
              </a:ext>
            </a:extLst>
          </p:cNvPr>
          <p:cNvSpPr/>
          <p:nvPr/>
        </p:nvSpPr>
        <p:spPr>
          <a:xfrm>
            <a:off x="4198832" y="1018357"/>
            <a:ext cx="103046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Category</a:t>
            </a:r>
          </a:p>
        </p:txBody>
      </p:sp>
      <p:cxnSp>
        <p:nvCxnSpPr>
          <p:cNvPr id="7" name="Straight Connector 6">
            <a:extLst>
              <a:ext uri="{FF2B5EF4-FFF2-40B4-BE49-F238E27FC236}">
                <a16:creationId xmlns:a16="http://schemas.microsoft.com/office/drawing/2014/main" id="{3F289733-8EE8-F549-9CC8-A17C6714B1A0}"/>
              </a:ext>
            </a:extLst>
          </p:cNvPr>
          <p:cNvCxnSpPr>
            <a:cxnSpLocks/>
            <a:stCxn id="4" idx="3"/>
            <a:endCxn id="5" idx="1"/>
          </p:cNvCxnSpPr>
          <p:nvPr/>
        </p:nvCxnSpPr>
        <p:spPr>
          <a:xfrm>
            <a:off x="3227858" y="1324166"/>
            <a:ext cx="97097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BFC428-2B19-C141-8D9F-9274C04E2BA7}"/>
              </a:ext>
            </a:extLst>
          </p:cNvPr>
          <p:cNvSpPr txBox="1"/>
          <p:nvPr/>
        </p:nvSpPr>
        <p:spPr>
          <a:xfrm>
            <a:off x="3949017" y="1067866"/>
            <a:ext cx="284052" cy="307777"/>
          </a:xfrm>
          <a:prstGeom prst="rect">
            <a:avLst/>
          </a:prstGeom>
          <a:noFill/>
        </p:spPr>
        <p:txBody>
          <a:bodyPr wrap="none" rtlCol="0">
            <a:spAutoFit/>
          </a:bodyPr>
          <a:lstStyle/>
          <a:p>
            <a:r>
              <a:rPr lang="en-VN"/>
              <a:t>1</a:t>
            </a:r>
          </a:p>
        </p:txBody>
      </p:sp>
      <p:sp>
        <p:nvSpPr>
          <p:cNvPr id="13" name="TextBox 12">
            <a:extLst>
              <a:ext uri="{FF2B5EF4-FFF2-40B4-BE49-F238E27FC236}">
                <a16:creationId xmlns:a16="http://schemas.microsoft.com/office/drawing/2014/main" id="{1D5E0413-871B-B24A-987C-9355399F57A4}"/>
              </a:ext>
            </a:extLst>
          </p:cNvPr>
          <p:cNvSpPr txBox="1"/>
          <p:nvPr/>
        </p:nvSpPr>
        <p:spPr>
          <a:xfrm>
            <a:off x="3213767" y="1057014"/>
            <a:ext cx="314510" cy="307777"/>
          </a:xfrm>
          <a:prstGeom prst="rect">
            <a:avLst/>
          </a:prstGeom>
          <a:noFill/>
        </p:spPr>
        <p:txBody>
          <a:bodyPr wrap="none" rtlCol="0">
            <a:spAutoFit/>
          </a:bodyPr>
          <a:lstStyle/>
          <a:p>
            <a:r>
              <a:rPr lang="en-VN"/>
              <a:t>N</a:t>
            </a:r>
          </a:p>
        </p:txBody>
      </p:sp>
      <p:sp>
        <p:nvSpPr>
          <p:cNvPr id="14" name="TextBox 13">
            <a:extLst>
              <a:ext uri="{FF2B5EF4-FFF2-40B4-BE49-F238E27FC236}">
                <a16:creationId xmlns:a16="http://schemas.microsoft.com/office/drawing/2014/main" id="{CF7DB6BF-1C73-2A45-AA46-ECF5221DA31A}"/>
              </a:ext>
            </a:extLst>
          </p:cNvPr>
          <p:cNvSpPr txBox="1"/>
          <p:nvPr/>
        </p:nvSpPr>
        <p:spPr>
          <a:xfrm>
            <a:off x="495027" y="1982762"/>
            <a:ext cx="8473360" cy="2246769"/>
          </a:xfrm>
          <a:prstGeom prst="rect">
            <a:avLst/>
          </a:prstGeom>
          <a:noFill/>
        </p:spPr>
        <p:txBody>
          <a:bodyPr wrap="square" rtlCol="0">
            <a:spAutoFit/>
          </a:bodyPr>
          <a:lstStyle/>
          <a:p>
            <a:r>
              <a:rPr lang="en-VN" b="1"/>
              <a:t>Quan hệ 1-Nhiều: </a:t>
            </a:r>
            <a:r>
              <a:rPr lang="en-VN"/>
              <a:t>Phía Entity 1 có Primary Key trở thành Foreign Key Entity Nhiều</a:t>
            </a:r>
            <a:br>
              <a:rPr lang="en-VN"/>
            </a:br>
            <a:endParaRPr lang="en-VN" b="1"/>
          </a:p>
          <a:p>
            <a:r>
              <a:rPr lang="en-VN" b="1"/>
              <a:t>Unidirection</a:t>
            </a:r>
            <a:r>
              <a:rPr lang="en-VN"/>
              <a:t>: từ Entity A có thể truy ra Entity B nhưng ngược lại không được</a:t>
            </a:r>
          </a:p>
          <a:p>
            <a:endParaRPr lang="en-VN"/>
          </a:p>
          <a:p>
            <a:r>
              <a:rPr lang="en-VN" b="1"/>
              <a:t>Bidirection</a:t>
            </a:r>
            <a:r>
              <a:rPr lang="en-VN"/>
              <a:t>: từ Entity A truy ra B và từ B truy ra A</a:t>
            </a:r>
          </a:p>
          <a:p>
            <a:endParaRPr lang="en-VN"/>
          </a:p>
          <a:p>
            <a:r>
              <a:rPr lang="en-VN"/>
              <a:t>Ví dụ: </a:t>
            </a:r>
          </a:p>
          <a:p>
            <a:pPr marL="209550" indent="-209550">
              <a:buFont typeface="Arial" panose="020B0604020202020204" pitchFamily="34" charset="0"/>
              <a:buChar char="•"/>
            </a:pPr>
            <a:r>
              <a:rPr lang="en-VN"/>
              <a:t>Có nhiều phân loại category. Mỗi sản phẩm có một phân loại. </a:t>
            </a:r>
          </a:p>
          <a:p>
            <a:pPr marL="209550" indent="-209550">
              <a:buFont typeface="Arial" panose="020B0604020202020204" pitchFamily="34" charset="0"/>
              <a:buChar char="•"/>
            </a:pPr>
            <a:r>
              <a:rPr lang="en-VN"/>
              <a:t>Một post có nhiều comment. Một comment chỉ gắn vào một Post: bidirection on—many.</a:t>
            </a:r>
          </a:p>
          <a:p>
            <a:endParaRPr lang="en-VN"/>
          </a:p>
        </p:txBody>
      </p:sp>
    </p:spTree>
    <p:extLst>
      <p:ext uri="{BB962C8B-B14F-4D97-AF65-F5344CB8AC3E}">
        <p14:creationId xmlns:p14="http://schemas.microsoft.com/office/powerpoint/2010/main" val="206383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ED3F-B834-614F-8D6A-866550F4B0C8}"/>
              </a:ext>
            </a:extLst>
          </p:cNvPr>
          <p:cNvSpPr>
            <a:spLocks noGrp="1"/>
          </p:cNvSpPr>
          <p:nvPr>
            <p:ph type="title"/>
          </p:nvPr>
        </p:nvSpPr>
        <p:spPr/>
        <p:txBody>
          <a:bodyPr/>
          <a:lstStyle/>
          <a:p>
            <a:r>
              <a:rPr lang="en-VN"/>
              <a:t>Cấu hình kết nối CSDL</a:t>
            </a:r>
          </a:p>
        </p:txBody>
      </p:sp>
      <p:sp>
        <p:nvSpPr>
          <p:cNvPr id="4" name="Folded Corner 3">
            <a:extLst>
              <a:ext uri="{FF2B5EF4-FFF2-40B4-BE49-F238E27FC236}">
                <a16:creationId xmlns:a16="http://schemas.microsoft.com/office/drawing/2014/main" id="{331ADEC2-BCBC-F448-8F7F-D7A3524459A1}"/>
              </a:ext>
            </a:extLst>
          </p:cNvPr>
          <p:cNvSpPr/>
          <p:nvPr/>
        </p:nvSpPr>
        <p:spPr>
          <a:xfrm>
            <a:off x="3423334" y="1035312"/>
            <a:ext cx="2010168"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VN"/>
              <a:t>pplication.properties</a:t>
            </a:r>
          </a:p>
        </p:txBody>
      </p:sp>
      <p:sp>
        <p:nvSpPr>
          <p:cNvPr id="5" name="Folded Corner 4">
            <a:extLst>
              <a:ext uri="{FF2B5EF4-FFF2-40B4-BE49-F238E27FC236}">
                <a16:creationId xmlns:a16="http://schemas.microsoft.com/office/drawing/2014/main" id="{4C3DFDB1-6D85-6A4F-A9E3-81CF0C6FF076}"/>
              </a:ext>
            </a:extLst>
          </p:cNvPr>
          <p:cNvSpPr/>
          <p:nvPr/>
        </p:nvSpPr>
        <p:spPr>
          <a:xfrm>
            <a:off x="439566" y="2094555"/>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application-dev.properties</a:t>
            </a:r>
            <a:endParaRPr lang="en-VN"/>
          </a:p>
        </p:txBody>
      </p:sp>
      <p:sp>
        <p:nvSpPr>
          <p:cNvPr id="6" name="Folded Corner 5">
            <a:extLst>
              <a:ext uri="{FF2B5EF4-FFF2-40B4-BE49-F238E27FC236}">
                <a16:creationId xmlns:a16="http://schemas.microsoft.com/office/drawing/2014/main" id="{52EC60C4-ABDD-F343-A5F8-45520577BCFE}"/>
              </a:ext>
            </a:extLst>
          </p:cNvPr>
          <p:cNvSpPr/>
          <p:nvPr/>
        </p:nvSpPr>
        <p:spPr>
          <a:xfrm>
            <a:off x="3214254" y="2080701"/>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application-post.properties</a:t>
            </a:r>
            <a:endParaRPr lang="en-VN"/>
          </a:p>
        </p:txBody>
      </p:sp>
      <p:sp>
        <p:nvSpPr>
          <p:cNvPr id="7" name="Folded Corner 6">
            <a:extLst>
              <a:ext uri="{FF2B5EF4-FFF2-40B4-BE49-F238E27FC236}">
                <a16:creationId xmlns:a16="http://schemas.microsoft.com/office/drawing/2014/main" id="{C38D6C83-9C7A-1843-B20A-8D7DF23FF367}"/>
              </a:ext>
            </a:extLst>
          </p:cNvPr>
          <p:cNvSpPr/>
          <p:nvPr/>
        </p:nvSpPr>
        <p:spPr>
          <a:xfrm>
            <a:off x="6049397" y="2066846"/>
            <a:ext cx="2424545" cy="54410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application-mysql.properties</a:t>
            </a:r>
            <a:endParaRPr lang="en-VN"/>
          </a:p>
        </p:txBody>
      </p:sp>
      <p:cxnSp>
        <p:nvCxnSpPr>
          <p:cNvPr id="9" name="Straight Arrow Connector 8">
            <a:extLst>
              <a:ext uri="{FF2B5EF4-FFF2-40B4-BE49-F238E27FC236}">
                <a16:creationId xmlns:a16="http://schemas.microsoft.com/office/drawing/2014/main" id="{0312A5DB-8ECB-4A4D-B55E-7295DFABE5EA}"/>
              </a:ext>
            </a:extLst>
          </p:cNvPr>
          <p:cNvCxnSpPr>
            <a:stCxn id="5" idx="0"/>
            <a:endCxn id="4" idx="2"/>
          </p:cNvCxnSpPr>
          <p:nvPr/>
        </p:nvCxnSpPr>
        <p:spPr>
          <a:xfrm flipV="1">
            <a:off x="1651839" y="1579418"/>
            <a:ext cx="2776579" cy="5151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E35E115-E2AF-5E47-9FFE-CA09A89B40AD}"/>
              </a:ext>
            </a:extLst>
          </p:cNvPr>
          <p:cNvCxnSpPr>
            <a:cxnSpLocks/>
            <a:stCxn id="6" idx="0"/>
            <a:endCxn id="4" idx="2"/>
          </p:cNvCxnSpPr>
          <p:nvPr/>
        </p:nvCxnSpPr>
        <p:spPr>
          <a:xfrm flipV="1">
            <a:off x="4426527" y="1579418"/>
            <a:ext cx="1891" cy="5012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FC8E593-AD98-9141-BED6-5497E7E34E29}"/>
              </a:ext>
            </a:extLst>
          </p:cNvPr>
          <p:cNvCxnSpPr>
            <a:cxnSpLocks/>
            <a:stCxn id="7" idx="0"/>
            <a:endCxn id="4" idx="2"/>
          </p:cNvCxnSpPr>
          <p:nvPr/>
        </p:nvCxnSpPr>
        <p:spPr>
          <a:xfrm flipH="1" flipV="1">
            <a:off x="4428418" y="1579418"/>
            <a:ext cx="2833252" cy="487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527604AB-4F3E-DC47-BBEA-C35C784932E5}"/>
              </a:ext>
            </a:extLst>
          </p:cNvPr>
          <p:cNvSpPr/>
          <p:nvPr/>
        </p:nvSpPr>
        <p:spPr>
          <a:xfrm>
            <a:off x="1088211" y="2992583"/>
            <a:ext cx="1125997" cy="1231795"/>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H2</a:t>
            </a:r>
          </a:p>
        </p:txBody>
      </p:sp>
      <p:sp>
        <p:nvSpPr>
          <p:cNvPr id="19" name="Can 18">
            <a:extLst>
              <a:ext uri="{FF2B5EF4-FFF2-40B4-BE49-F238E27FC236}">
                <a16:creationId xmlns:a16="http://schemas.microsoft.com/office/drawing/2014/main" id="{35DFBAAD-279C-C24D-BAA6-51973C6EDBA3}"/>
              </a:ext>
            </a:extLst>
          </p:cNvPr>
          <p:cNvSpPr/>
          <p:nvPr/>
        </p:nvSpPr>
        <p:spPr>
          <a:xfrm>
            <a:off x="3862899" y="3076969"/>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Postgresql</a:t>
            </a:r>
          </a:p>
        </p:txBody>
      </p:sp>
      <p:sp>
        <p:nvSpPr>
          <p:cNvPr id="20" name="Can 19">
            <a:extLst>
              <a:ext uri="{FF2B5EF4-FFF2-40B4-BE49-F238E27FC236}">
                <a16:creationId xmlns:a16="http://schemas.microsoft.com/office/drawing/2014/main" id="{CA6390C3-B912-6048-B882-725DA3D82A99}"/>
              </a:ext>
            </a:extLst>
          </p:cNvPr>
          <p:cNvSpPr/>
          <p:nvPr/>
        </p:nvSpPr>
        <p:spPr>
          <a:xfrm>
            <a:off x="6719454" y="3107196"/>
            <a:ext cx="1125997" cy="12317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MySQL</a:t>
            </a:r>
          </a:p>
        </p:txBody>
      </p:sp>
      <p:cxnSp>
        <p:nvCxnSpPr>
          <p:cNvPr id="22" name="Straight Arrow Connector 21">
            <a:extLst>
              <a:ext uri="{FF2B5EF4-FFF2-40B4-BE49-F238E27FC236}">
                <a16:creationId xmlns:a16="http://schemas.microsoft.com/office/drawing/2014/main" id="{7CA9C171-2B8F-2A43-97C3-FA3B9120D5E6}"/>
              </a:ext>
            </a:extLst>
          </p:cNvPr>
          <p:cNvCxnSpPr>
            <a:stCxn id="5" idx="2"/>
            <a:endCxn id="18" idx="1"/>
          </p:cNvCxnSpPr>
          <p:nvPr/>
        </p:nvCxnSpPr>
        <p:spPr>
          <a:xfrm flipH="1">
            <a:off x="1651210" y="2638661"/>
            <a:ext cx="629" cy="3539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B2F798-0BBA-894C-9785-A8A48173339C}"/>
              </a:ext>
            </a:extLst>
          </p:cNvPr>
          <p:cNvCxnSpPr>
            <a:cxnSpLocks/>
            <a:stCxn id="6" idx="2"/>
            <a:endCxn id="19" idx="1"/>
          </p:cNvCxnSpPr>
          <p:nvPr/>
        </p:nvCxnSpPr>
        <p:spPr>
          <a:xfrm flipH="1">
            <a:off x="4425898" y="2624807"/>
            <a:ext cx="629" cy="4521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A1BB70-1FAB-6C44-884C-4E88BCAFCFB4}"/>
              </a:ext>
            </a:extLst>
          </p:cNvPr>
          <p:cNvCxnSpPr>
            <a:cxnSpLocks/>
            <a:stCxn id="7" idx="2"/>
            <a:endCxn id="20" idx="1"/>
          </p:cNvCxnSpPr>
          <p:nvPr/>
        </p:nvCxnSpPr>
        <p:spPr>
          <a:xfrm>
            <a:off x="7261670" y="2610952"/>
            <a:ext cx="20783" cy="496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952726-22E1-4A43-A3A0-AB8D1FC71F7C}"/>
              </a:ext>
            </a:extLst>
          </p:cNvPr>
          <p:cNvSpPr txBox="1"/>
          <p:nvPr/>
        </p:nvSpPr>
        <p:spPr>
          <a:xfrm>
            <a:off x="876615" y="4360403"/>
            <a:ext cx="1558440" cy="523220"/>
          </a:xfrm>
          <a:prstGeom prst="rect">
            <a:avLst/>
          </a:prstGeom>
          <a:noFill/>
        </p:spPr>
        <p:txBody>
          <a:bodyPr wrap="none" rtlCol="0">
            <a:spAutoFit/>
          </a:bodyPr>
          <a:lstStyle/>
          <a:p>
            <a:r>
              <a:rPr lang="en-VN"/>
              <a:t>Chạy thử nghiệm</a:t>
            </a:r>
          </a:p>
          <a:p>
            <a:r>
              <a:rPr lang="en-VN"/>
              <a:t>Unit Test</a:t>
            </a:r>
          </a:p>
        </p:txBody>
      </p:sp>
      <p:sp>
        <p:nvSpPr>
          <p:cNvPr id="17" name="Text Placeholder 2">
            <a:extLst>
              <a:ext uri="{FF2B5EF4-FFF2-40B4-BE49-F238E27FC236}">
                <a16:creationId xmlns:a16="http://schemas.microsoft.com/office/drawing/2014/main" id="{242F9351-06F9-E444-B39C-3B415D45F9F7}"/>
              </a:ext>
            </a:extLst>
          </p:cNvPr>
          <p:cNvSpPr>
            <a:spLocks noGrp="1"/>
          </p:cNvSpPr>
          <p:nvPr>
            <p:ph type="body" idx="1"/>
          </p:nvPr>
        </p:nvSpPr>
        <p:spPr>
          <a:xfrm>
            <a:off x="5654815" y="861500"/>
            <a:ext cx="3300259" cy="816159"/>
          </a:xfrm>
        </p:spPr>
        <p:txBody>
          <a:bodyPr/>
          <a:lstStyle/>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spring.profiles.active=dev</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spring.profiles.active=post</a:t>
            </a:r>
          </a:p>
          <a:p>
            <a:pPr marL="114300" indent="0">
              <a:lnSpc>
                <a:spcPct val="100000"/>
              </a:lnSpc>
              <a:spcBef>
                <a:spcPts val="0"/>
              </a:spcBef>
              <a:spcAft>
                <a:spcPts val="0"/>
              </a:spcAft>
              <a:buNone/>
            </a:pPr>
            <a:r>
              <a:rPr lang="en-US" sz="1400">
                <a:solidFill>
                  <a:schemeClr val="bg2"/>
                </a:solidFill>
                <a:latin typeface="RobotoMono Nerd Font" pitchFamily="2" charset="0"/>
                <a:ea typeface="RobotoMono Nerd Font" pitchFamily="2" charset="0"/>
              </a:rPr>
              <a:t>spring.profiles.active=mysql</a:t>
            </a:r>
            <a:endParaRPr lang="en-VN" sz="1400">
              <a:solidFill>
                <a:schemeClr val="bg2"/>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123087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D506B3-5CC5-9443-B60F-81183BDC5BE0}"/>
              </a:ext>
            </a:extLst>
          </p:cNvPr>
          <p:cNvSpPr/>
          <p:nvPr/>
        </p:nvSpPr>
        <p:spPr>
          <a:xfrm>
            <a:off x="5223353" y="1430912"/>
            <a:ext cx="3920647" cy="2123658"/>
          </a:xfrm>
          <a:prstGeom prst="rect">
            <a:avLst/>
          </a:prstGeom>
          <a:solidFill>
            <a:schemeClr val="bg2"/>
          </a:solidFill>
        </p:spPr>
        <p:txBody>
          <a:bodyPr wrap="square">
            <a:spAutoFit/>
          </a:bodyPr>
          <a:lstStyle/>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a:t>
            </a:r>
            <a:r>
              <a:rPr lang="en-US" sz="1200">
                <a:solidFill>
                  <a:srgbClr val="D4D4D4"/>
                </a:solidFill>
                <a:latin typeface="Menlo" panose="020B0609030804020204" pitchFamily="49" charset="0"/>
              </a:rPr>
              <a:t> </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GeneratedValue</a:t>
            </a:r>
            <a:r>
              <a:rPr lang="en-US" sz="1200">
                <a:solidFill>
                  <a:srgbClr val="D4D4D4"/>
                </a:solidFill>
                <a:latin typeface="Menlo" panose="020B0609030804020204" pitchFamily="49" charset="0"/>
              </a:rPr>
              <a:t>(</a:t>
            </a:r>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strategy = </a:t>
            </a:r>
            <a:r>
              <a:rPr lang="en-US" sz="1200">
                <a:solidFill>
                  <a:srgbClr val="9CDCFE"/>
                </a:solidFill>
                <a:latin typeface="Menlo" panose="020B0609030804020204" pitchFamily="49" charset="0"/>
              </a:rPr>
              <a:t>GenerationType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IDENTITY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Long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Category</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 name;</a:t>
            </a:r>
          </a:p>
          <a:p>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p>
        </p:txBody>
      </p:sp>
      <p:sp>
        <p:nvSpPr>
          <p:cNvPr id="3" name="Rectangle 2">
            <a:extLst>
              <a:ext uri="{FF2B5EF4-FFF2-40B4-BE49-F238E27FC236}">
                <a16:creationId xmlns:a16="http://schemas.microsoft.com/office/drawing/2014/main" id="{A6D0CC7E-5B98-6342-896C-B3C09A5DD37C}"/>
              </a:ext>
            </a:extLst>
          </p:cNvPr>
          <p:cNvSpPr/>
          <p:nvPr/>
        </p:nvSpPr>
        <p:spPr>
          <a:xfrm>
            <a:off x="0" y="1135510"/>
            <a:ext cx="4814225" cy="2862322"/>
          </a:xfrm>
          <a:prstGeom prst="rect">
            <a:avLst/>
          </a:prstGeom>
          <a:solidFill>
            <a:schemeClr val="bg2"/>
          </a:solidFill>
        </p:spPr>
        <p:txBody>
          <a:bodyPr wrap="square">
            <a:spAutoFit/>
          </a:bodyPr>
          <a:lstStyle/>
          <a:p>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class</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Product</a:t>
            </a:r>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Id</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GeneratedValue</a:t>
            </a:r>
            <a:r>
              <a:rPr lang="en-US" sz="1200">
                <a:solidFill>
                  <a:srgbClr val="D4D4D4"/>
                </a:solidFill>
                <a:latin typeface="Menlo" panose="020B0609030804020204" pitchFamily="49" charset="0"/>
              </a:rPr>
              <a:t>(strategy =   </a:t>
            </a:r>
            <a:r>
              <a:rPr lang="en-US" sz="1200">
                <a:solidFill>
                  <a:srgbClr val="9CDCFE"/>
                </a:solidFill>
                <a:latin typeface="Menlo" panose="020B0609030804020204" pitchFamily="49" charset="0"/>
              </a:rPr>
              <a:t>GenerationType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IDENTITY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Long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id</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ManyToOne</a:t>
            </a:r>
            <a:r>
              <a:rPr lang="en-US" sz="1200">
                <a:solidFill>
                  <a:srgbClr val="D4D4D4"/>
                </a:solidFill>
                <a:latin typeface="Menlo" panose="020B0609030804020204" pitchFamily="49" charset="0"/>
              </a:rPr>
              <a:t>(fetch = </a:t>
            </a:r>
            <a:r>
              <a:rPr lang="en-US" sz="1200">
                <a:solidFill>
                  <a:srgbClr val="9CDCFE"/>
                </a:solidFill>
                <a:latin typeface="Menlo" panose="020B0609030804020204" pitchFamily="49" charset="0"/>
              </a:rPr>
              <a:t>FetchType</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LAZY</a:t>
            </a:r>
            <a:r>
              <a:rPr lang="en-US" sz="1200">
                <a:solidFill>
                  <a:srgbClr val="D4D4D4"/>
                </a:solidFill>
                <a:latin typeface="Menlo" panose="020B0609030804020204" pitchFamily="49" charset="0"/>
              </a:rPr>
              <a:t>)</a:t>
            </a:r>
          </a:p>
          <a:p>
            <a:r>
              <a:rPr lang="en-US" sz="1200">
                <a:solidFill>
                  <a:srgbClr val="569CD6"/>
                </a:solidFill>
                <a:latin typeface="Menlo" panose="020B0609030804020204" pitchFamily="49" charset="0"/>
              </a:rPr>
              <a:t>  private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a:t>
            </a:r>
          </a:p>
          <a:p>
            <a:br>
              <a:rPr lang="en-US" sz="1200">
                <a:solidFill>
                  <a:srgbClr val="D4D4D4"/>
                </a:solidFill>
                <a:latin typeface="Menlo" panose="020B0609030804020204" pitchFamily="49" charset="0"/>
              </a:rPr>
            </a:br>
            <a:r>
              <a:rPr lang="en-US" sz="1200">
                <a:solidFill>
                  <a:srgbClr val="D4D4D4"/>
                </a:solidFill>
                <a:latin typeface="Menlo" panose="020B0609030804020204" pitchFamily="49" charset="0"/>
              </a:rPr>
              <a:t>  </a:t>
            </a:r>
            <a:r>
              <a:rPr lang="en-US" sz="1200">
                <a:solidFill>
                  <a:srgbClr val="569CD6"/>
                </a:solidFill>
                <a:latin typeface="Menlo" panose="020B0609030804020204" pitchFamily="49" charset="0"/>
              </a:rPr>
              <a:t>public</a:t>
            </a:r>
            <a:r>
              <a:rPr lang="en-US" sz="1200">
                <a:solidFill>
                  <a:srgbClr val="D4D4D4"/>
                </a:solidFill>
                <a:latin typeface="Menlo" panose="020B0609030804020204" pitchFamily="49" charset="0"/>
              </a:rPr>
              <a:t> </a:t>
            </a:r>
            <a:r>
              <a:rPr lang="en-US" sz="1200">
                <a:solidFill>
                  <a:srgbClr val="DCDCAA"/>
                </a:solidFill>
                <a:latin typeface="Menlo" panose="020B0609030804020204" pitchFamily="49" charset="0"/>
              </a:rPr>
              <a:t>Product</a:t>
            </a:r>
            <a:r>
              <a:rPr lang="en-US" sz="1200">
                <a:solidFill>
                  <a:srgbClr val="D4D4D4"/>
                </a:solidFill>
                <a:latin typeface="Menlo" panose="020B0609030804020204" pitchFamily="49" charset="0"/>
              </a:rPr>
              <a:t>(</a:t>
            </a:r>
            <a:r>
              <a:rPr lang="en-US" sz="1200">
                <a:solidFill>
                  <a:srgbClr val="4EC9B0"/>
                </a:solidFill>
                <a:latin typeface="Menlo" panose="020B0609030804020204" pitchFamily="49" charset="0"/>
              </a:rPr>
              <a:t>String</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a:t>
            </a:r>
            <a:r>
              <a:rPr lang="en-US" sz="1200">
                <a:solidFill>
                  <a:srgbClr val="4EC9B0"/>
                </a:solidFill>
                <a:latin typeface="Menlo" panose="020B0609030804020204" pitchFamily="49" charset="0"/>
              </a:rPr>
              <a:t>Category</a:t>
            </a:r>
            <a:r>
              <a:rPr lang="en-US" sz="1200">
                <a:solidFill>
                  <a:srgbClr val="D4D4D4"/>
                </a:solidFill>
                <a:latin typeface="Menlo" panose="020B0609030804020204" pitchFamily="49" charset="0"/>
              </a:rPr>
              <a:t> </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 {</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name</a:t>
            </a:r>
            <a:r>
              <a:rPr lang="en-US" sz="1200">
                <a:solidFill>
                  <a:srgbClr val="D4D4D4"/>
                </a:solidFill>
                <a:latin typeface="Menlo" panose="020B0609030804020204" pitchFamily="49" charset="0"/>
              </a:rPr>
              <a:t> = name;</a:t>
            </a:r>
          </a:p>
          <a:p>
            <a:r>
              <a:rPr lang="en-US" sz="1200">
                <a:solidFill>
                  <a:srgbClr val="569CD6"/>
                </a:solidFill>
                <a:latin typeface="Menlo" panose="020B0609030804020204" pitchFamily="49" charset="0"/>
              </a:rPr>
              <a:t>    this</a:t>
            </a:r>
            <a:r>
              <a:rPr lang="en-US" sz="1200">
                <a:solidFill>
                  <a:srgbClr val="D4D4D4"/>
                </a:solidFill>
                <a:latin typeface="Menlo" panose="020B0609030804020204" pitchFamily="49" charset="0"/>
              </a:rPr>
              <a:t>.</a:t>
            </a:r>
            <a:r>
              <a:rPr lang="en-US" sz="1200">
                <a:solidFill>
                  <a:srgbClr val="9CDCFE"/>
                </a:solidFill>
                <a:latin typeface="Menlo" panose="020B0609030804020204" pitchFamily="49" charset="0"/>
              </a:rPr>
              <a:t>category</a:t>
            </a:r>
            <a:r>
              <a:rPr lang="en-US" sz="1200">
                <a:solidFill>
                  <a:srgbClr val="D4D4D4"/>
                </a:solidFill>
                <a:latin typeface="Menlo" panose="020B0609030804020204" pitchFamily="49" charset="0"/>
              </a:rPr>
              <a:t> = category;</a:t>
            </a:r>
          </a:p>
          <a:p>
            <a:r>
              <a:rPr lang="en-US" sz="1200">
                <a:solidFill>
                  <a:srgbClr val="D4D4D4"/>
                </a:solidFill>
                <a:latin typeface="Menlo" panose="020B0609030804020204" pitchFamily="49" charset="0"/>
              </a:rPr>
              <a:t>  }</a:t>
            </a:r>
          </a:p>
          <a:p>
            <a:r>
              <a:rPr lang="en-US" sz="1200">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EB910A63-BC19-3D4B-94E9-F5B18A0EC48F}"/>
              </a:ext>
            </a:extLst>
          </p:cNvPr>
          <p:cNvSpPr/>
          <p:nvPr/>
        </p:nvSpPr>
        <p:spPr>
          <a:xfrm>
            <a:off x="205891" y="2410140"/>
            <a:ext cx="3276096" cy="454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26512344-D36B-BB4E-97C9-F834EB658E99}"/>
              </a:ext>
            </a:extLst>
          </p:cNvPr>
          <p:cNvSpPr/>
          <p:nvPr/>
        </p:nvSpPr>
        <p:spPr>
          <a:xfrm>
            <a:off x="3221803" y="309848"/>
            <a:ext cx="101734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Product</a:t>
            </a:r>
          </a:p>
        </p:txBody>
      </p:sp>
      <p:sp>
        <p:nvSpPr>
          <p:cNvPr id="11" name="Rectangle 10">
            <a:extLst>
              <a:ext uri="{FF2B5EF4-FFF2-40B4-BE49-F238E27FC236}">
                <a16:creationId xmlns:a16="http://schemas.microsoft.com/office/drawing/2014/main" id="{A2630427-AA0E-C347-8309-4DFB7530D9E2}"/>
              </a:ext>
            </a:extLst>
          </p:cNvPr>
          <p:cNvSpPr/>
          <p:nvPr/>
        </p:nvSpPr>
        <p:spPr>
          <a:xfrm>
            <a:off x="5210123" y="309848"/>
            <a:ext cx="1030466" cy="61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Category</a:t>
            </a:r>
          </a:p>
        </p:txBody>
      </p:sp>
      <p:cxnSp>
        <p:nvCxnSpPr>
          <p:cNvPr id="12" name="Straight Connector 11">
            <a:extLst>
              <a:ext uri="{FF2B5EF4-FFF2-40B4-BE49-F238E27FC236}">
                <a16:creationId xmlns:a16="http://schemas.microsoft.com/office/drawing/2014/main" id="{0DF93A93-F543-1F4C-A02F-E7B92AD9F8CE}"/>
              </a:ext>
            </a:extLst>
          </p:cNvPr>
          <p:cNvCxnSpPr>
            <a:cxnSpLocks/>
            <a:stCxn id="10" idx="3"/>
            <a:endCxn id="11" idx="1"/>
          </p:cNvCxnSpPr>
          <p:nvPr/>
        </p:nvCxnSpPr>
        <p:spPr>
          <a:xfrm>
            <a:off x="4239149" y="615657"/>
            <a:ext cx="97097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054095-4B10-5940-A58B-53BC806C4577}"/>
              </a:ext>
            </a:extLst>
          </p:cNvPr>
          <p:cNvSpPr txBox="1"/>
          <p:nvPr/>
        </p:nvSpPr>
        <p:spPr>
          <a:xfrm>
            <a:off x="4960308" y="359357"/>
            <a:ext cx="284052" cy="307777"/>
          </a:xfrm>
          <a:prstGeom prst="rect">
            <a:avLst/>
          </a:prstGeom>
          <a:noFill/>
        </p:spPr>
        <p:txBody>
          <a:bodyPr wrap="none" rtlCol="0">
            <a:spAutoFit/>
          </a:bodyPr>
          <a:lstStyle/>
          <a:p>
            <a:r>
              <a:rPr lang="en-VN"/>
              <a:t>1</a:t>
            </a:r>
          </a:p>
        </p:txBody>
      </p:sp>
      <p:sp>
        <p:nvSpPr>
          <p:cNvPr id="14" name="TextBox 13">
            <a:extLst>
              <a:ext uri="{FF2B5EF4-FFF2-40B4-BE49-F238E27FC236}">
                <a16:creationId xmlns:a16="http://schemas.microsoft.com/office/drawing/2014/main" id="{D2BA4906-5FEC-3E4B-B060-F4C03EE0A8D9}"/>
              </a:ext>
            </a:extLst>
          </p:cNvPr>
          <p:cNvSpPr txBox="1"/>
          <p:nvPr/>
        </p:nvSpPr>
        <p:spPr>
          <a:xfrm>
            <a:off x="4225058" y="348505"/>
            <a:ext cx="314510" cy="307777"/>
          </a:xfrm>
          <a:prstGeom prst="rect">
            <a:avLst/>
          </a:prstGeom>
          <a:noFill/>
        </p:spPr>
        <p:txBody>
          <a:bodyPr wrap="none" rtlCol="0">
            <a:spAutoFit/>
          </a:bodyPr>
          <a:lstStyle/>
          <a:p>
            <a:r>
              <a:rPr lang="en-VN"/>
              <a:t>N</a:t>
            </a:r>
          </a:p>
        </p:txBody>
      </p:sp>
      <p:sp>
        <p:nvSpPr>
          <p:cNvPr id="15" name="TextBox 14">
            <a:extLst>
              <a:ext uri="{FF2B5EF4-FFF2-40B4-BE49-F238E27FC236}">
                <a16:creationId xmlns:a16="http://schemas.microsoft.com/office/drawing/2014/main" id="{1B827FB9-3D5E-2E47-876F-B098D6B72593}"/>
              </a:ext>
            </a:extLst>
          </p:cNvPr>
          <p:cNvSpPr txBox="1"/>
          <p:nvPr/>
        </p:nvSpPr>
        <p:spPr>
          <a:xfrm>
            <a:off x="660064" y="4184439"/>
            <a:ext cx="7646645" cy="523220"/>
          </a:xfrm>
          <a:prstGeom prst="rect">
            <a:avLst/>
          </a:prstGeom>
          <a:noFill/>
        </p:spPr>
        <p:txBody>
          <a:bodyPr wrap="none" rtlCol="0">
            <a:spAutoFit/>
          </a:bodyPr>
          <a:lstStyle/>
          <a:p>
            <a:r>
              <a:rPr lang="en-VN" b="1">
                <a:solidFill>
                  <a:srgbClr val="7030A0"/>
                </a:solidFill>
                <a:latin typeface="RobotoMono Nerd Font" pitchFamily="2" charset="0"/>
                <a:ea typeface="RobotoMono Nerd Font" pitchFamily="2" charset="0"/>
              </a:rPr>
              <a:t>FetchType.LAZY </a:t>
            </a:r>
            <a:r>
              <a:rPr lang="en-VN"/>
              <a:t>khiến thuộc tính Category của Product chỉ được truy vấn từ CSDL khi cần</a:t>
            </a:r>
          </a:p>
          <a:p>
            <a:r>
              <a:rPr lang="en-VN"/>
              <a:t>chứ không vào lúc Product được lấy ra từ CSDL</a:t>
            </a:r>
          </a:p>
        </p:txBody>
      </p:sp>
    </p:spTree>
    <p:extLst>
      <p:ext uri="{BB962C8B-B14F-4D97-AF65-F5344CB8AC3E}">
        <p14:creationId xmlns:p14="http://schemas.microsoft.com/office/powerpoint/2010/main" val="2884772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68F891-3322-B94F-9667-CCE5EE7E9120}"/>
              </a:ext>
            </a:extLst>
          </p:cNvPr>
          <p:cNvSpPr/>
          <p:nvPr/>
        </p:nvSpPr>
        <p:spPr>
          <a:xfrm>
            <a:off x="4724761" y="1567064"/>
            <a:ext cx="4114800" cy="2308324"/>
          </a:xfrm>
          <a:prstGeom prst="rect">
            <a:avLst/>
          </a:prstGeom>
          <a:solidFill>
            <a:schemeClr val="bg1">
              <a:lumMod val="85000"/>
            </a:schemeClr>
          </a:solidFill>
        </p:spPr>
        <p:txBody>
          <a:bodyPr wrap="square">
            <a:spAutoFit/>
          </a:bodyPr>
          <a:lstStyle/>
          <a:p>
            <a:r>
              <a:rPr lang="en-US" sz="1200" b="1">
                <a:solidFill>
                  <a:srgbClr val="941100"/>
                </a:solidFill>
                <a:effectLst/>
                <a:latin typeface="Menlo" panose="020B0609030804020204" pitchFamily="49" charset="0"/>
              </a:rPr>
              <a:t>CREATE</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public.product (</a:t>
            </a:r>
          </a:p>
          <a:p>
            <a:r>
              <a:rPr lang="en-US" sz="1200">
                <a:latin typeface="Menlo" panose="020B0609030804020204" pitchFamily="49" charset="0"/>
              </a:rPr>
              <a:t>  id </a:t>
            </a:r>
            <a:r>
              <a:rPr lang="en-US" sz="1200" b="1">
                <a:solidFill>
                  <a:srgbClr val="011993"/>
                </a:solidFill>
                <a:effectLst/>
                <a:latin typeface="Menlo" panose="020B0609030804020204" pitchFamily="49" charset="0"/>
              </a:rPr>
              <a:t>int8</a:t>
            </a:r>
            <a:r>
              <a:rPr lang="en-US" sz="1200">
                <a:latin typeface="Menlo" panose="020B0609030804020204" pitchFamily="49" charset="0"/>
              </a:rPr>
              <a:t> </a:t>
            </a:r>
            <a:r>
              <a:rPr lang="en-US" sz="1200" b="1">
                <a:solidFill>
                  <a:srgbClr val="941100"/>
                </a:solidFill>
                <a:effectLst/>
                <a:latin typeface="Menlo" panose="020B0609030804020204" pitchFamily="49" charset="0"/>
              </a:rPr>
              <a:t>NOT</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 </a:t>
            </a:r>
            <a:r>
              <a:rPr lang="en-US" sz="1200" b="1">
                <a:solidFill>
                  <a:srgbClr val="941100"/>
                </a:solidFill>
                <a:effectLst/>
                <a:latin typeface="Menlo" panose="020B0609030804020204" pitchFamily="49" charset="0"/>
              </a:rPr>
              <a:t>GENERATED</a:t>
            </a:r>
            <a:r>
              <a:rPr lang="en-US" sz="1200">
                <a:latin typeface="Menlo" panose="020B0609030804020204" pitchFamily="49" charset="0"/>
              </a:rPr>
              <a:t> </a:t>
            </a:r>
            <a:br>
              <a:rPr lang="en-US" sz="1200">
                <a:latin typeface="Menlo" panose="020B0609030804020204" pitchFamily="49" charset="0"/>
              </a:rPr>
            </a:br>
            <a:r>
              <a:rPr lang="en-US" sz="1200">
                <a:latin typeface="Menlo" panose="020B0609030804020204" pitchFamily="49" charset="0"/>
              </a:rPr>
              <a:t>    </a:t>
            </a:r>
            <a:r>
              <a:rPr lang="en-US" sz="1200" b="1">
                <a:solidFill>
                  <a:srgbClr val="941100"/>
                </a:solidFill>
                <a:effectLst/>
                <a:latin typeface="Menlo" panose="020B0609030804020204" pitchFamily="49" charset="0"/>
              </a:rPr>
              <a:t>BY</a:t>
            </a:r>
            <a:r>
              <a:rPr lang="en-US" sz="1200">
                <a:latin typeface="Menlo" panose="020B0609030804020204" pitchFamily="49" charset="0"/>
              </a:rPr>
              <a:t> </a:t>
            </a:r>
            <a:r>
              <a:rPr lang="en-US" sz="1200" b="1">
                <a:solidFill>
                  <a:srgbClr val="941100"/>
                </a:solidFill>
                <a:effectLst/>
                <a:latin typeface="Menlo" panose="020B0609030804020204" pitchFamily="49" charset="0"/>
              </a:rPr>
              <a:t>DEFAULT</a:t>
            </a:r>
            <a:r>
              <a:rPr lang="en-US" sz="1200">
                <a:latin typeface="Menlo" panose="020B0609030804020204" pitchFamily="49" charset="0"/>
              </a:rPr>
              <a:t> </a:t>
            </a:r>
            <a:r>
              <a:rPr lang="en-US" sz="1200" b="1">
                <a:solidFill>
                  <a:srgbClr val="941100"/>
                </a:solidFill>
                <a:effectLst/>
                <a:latin typeface="Menlo" panose="020B0609030804020204" pitchFamily="49" charset="0"/>
              </a:rPr>
              <a:t>AS</a:t>
            </a:r>
            <a:r>
              <a:rPr lang="en-US" sz="1200">
                <a:latin typeface="Menlo" panose="020B0609030804020204" pitchFamily="49" charset="0"/>
              </a:rPr>
              <a:t> </a:t>
            </a:r>
            <a:r>
              <a:rPr lang="en-US" sz="1200" b="1">
                <a:solidFill>
                  <a:srgbClr val="941100"/>
                </a:solidFill>
                <a:effectLst/>
                <a:latin typeface="Menlo" panose="020B0609030804020204" pitchFamily="49" charset="0"/>
              </a:rPr>
              <a:t>IDENTITY</a:t>
            </a:r>
            <a:r>
              <a:rPr lang="en-US" sz="1200">
                <a:latin typeface="Menlo" panose="020B0609030804020204" pitchFamily="49" charset="0"/>
              </a:rPr>
              <a:t>,</a:t>
            </a:r>
            <a:endParaRPr lang="en-US" sz="1200">
              <a:solidFill>
                <a:srgbClr val="941100"/>
              </a:solidFill>
              <a:effectLst/>
              <a:latin typeface="Menlo" panose="020B0609030804020204" pitchFamily="49" charset="0"/>
            </a:endParaRPr>
          </a:p>
          <a:p>
            <a:r>
              <a:rPr lang="en-US" sz="1200" b="1">
                <a:solidFill>
                  <a:srgbClr val="011993"/>
                </a:solidFill>
                <a:effectLst/>
                <a:latin typeface="Menlo" panose="020B0609030804020204" pitchFamily="49" charset="0"/>
              </a:rPr>
              <a:t>  name</a:t>
            </a:r>
            <a:r>
              <a:rPr lang="en-US" sz="1200">
                <a:latin typeface="Menlo" panose="020B0609030804020204" pitchFamily="49" charset="0"/>
              </a:rPr>
              <a:t> </a:t>
            </a:r>
            <a:r>
              <a:rPr lang="en-US" sz="1200" b="1">
                <a:solidFill>
                  <a:srgbClr val="011993"/>
                </a:solidFill>
                <a:effectLst/>
                <a:latin typeface="Menlo" panose="020B0609030804020204" pitchFamily="49" charset="0"/>
              </a:rPr>
              <a:t>varchar</a:t>
            </a:r>
            <a:r>
              <a:rPr lang="en-US" sz="1200">
                <a:latin typeface="Menlo" panose="020B0609030804020204" pitchFamily="49" charset="0"/>
              </a:rPr>
              <a:t>(</a:t>
            </a:r>
            <a:r>
              <a:rPr lang="en-US" sz="1200">
                <a:solidFill>
                  <a:srgbClr val="0433FF"/>
                </a:solidFill>
                <a:effectLst/>
                <a:latin typeface="Menlo" panose="020B0609030804020204" pitchFamily="49" charset="0"/>
              </a:rPr>
              <a:t>255</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a:t>
            </a:r>
            <a:endParaRPr lang="en-US" sz="1200">
              <a:solidFill>
                <a:srgbClr val="011993"/>
              </a:solidFill>
              <a:effectLst/>
              <a:latin typeface="Menlo" panose="020B0609030804020204" pitchFamily="49" charset="0"/>
            </a:endParaRPr>
          </a:p>
          <a:p>
            <a:r>
              <a:rPr lang="en-US" sz="1200">
                <a:effectLst/>
                <a:latin typeface="Menlo" panose="020B0609030804020204" pitchFamily="49" charset="0"/>
              </a:rPr>
              <a:t>  category_id </a:t>
            </a:r>
            <a:r>
              <a:rPr lang="en-US" sz="1200" b="1">
                <a:solidFill>
                  <a:srgbClr val="011993"/>
                </a:solidFill>
                <a:effectLst/>
                <a:latin typeface="Menlo" panose="020B0609030804020204" pitchFamily="49" charset="0"/>
              </a:rPr>
              <a:t>int8</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NULL</a:t>
            </a:r>
            <a:r>
              <a:rPr lang="en-US" sz="1200">
                <a:effectLst/>
                <a:latin typeface="Menlo" panose="020B0609030804020204" pitchFamily="49" charset="0"/>
              </a:rPr>
              <a:t>,</a:t>
            </a:r>
          </a:p>
          <a:p>
            <a:r>
              <a:rPr lang="en-US" sz="1200" b="1">
                <a:solidFill>
                  <a:srgbClr val="941100"/>
                </a:solidFill>
                <a:effectLst/>
                <a:latin typeface="Menlo" panose="020B0609030804020204" pitchFamily="49" charset="0"/>
              </a:rPr>
              <a:t>  CONSTRAINT</a:t>
            </a:r>
            <a:r>
              <a:rPr lang="en-US" sz="1200">
                <a:effectLst/>
                <a:latin typeface="Menlo" panose="020B0609030804020204" pitchFamily="49" charset="0"/>
              </a:rPr>
              <a:t> product_pkey </a:t>
            </a:r>
            <a:r>
              <a:rPr lang="en-US" sz="1200" b="1">
                <a:solidFill>
                  <a:srgbClr val="941100"/>
                </a:solidFill>
                <a:effectLst/>
                <a:latin typeface="Menlo" panose="020B0609030804020204" pitchFamily="49" charset="0"/>
              </a:rPr>
              <a:t>PRIMARY</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(id)</a:t>
            </a:r>
          </a:p>
          <a:p>
            <a:r>
              <a:rPr lang="en-US" sz="1200">
                <a:effectLst/>
                <a:latin typeface="Menlo" panose="020B0609030804020204" pitchFamily="49" charset="0"/>
              </a:rPr>
              <a:t>)</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a:p>
            <a:endParaRPr lang="en-US" sz="1200">
              <a:effectLst/>
              <a:latin typeface="Menlo" panose="020B0609030804020204" pitchFamily="49" charset="0"/>
            </a:endParaRPr>
          </a:p>
          <a:p>
            <a:r>
              <a:rPr lang="en-US" sz="1200" b="1">
                <a:solidFill>
                  <a:srgbClr val="941100"/>
                </a:solidFill>
                <a:effectLst/>
                <a:latin typeface="Menlo" panose="020B0609030804020204" pitchFamily="49" charset="0"/>
              </a:rPr>
              <a:t>ALTER</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public.product </a:t>
            </a:r>
            <a:r>
              <a:rPr lang="en-US" sz="1200" b="1">
                <a:solidFill>
                  <a:srgbClr val="941100"/>
                </a:solidFill>
                <a:effectLst/>
                <a:latin typeface="Menlo" panose="020B0609030804020204" pitchFamily="49" charset="0"/>
              </a:rPr>
              <a:t>ADD</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CONSTRAINT</a:t>
            </a:r>
            <a:r>
              <a:rPr lang="en-US" sz="1200">
                <a:effectLst/>
                <a:latin typeface="Menlo" panose="020B0609030804020204" pitchFamily="49" charset="0"/>
              </a:rPr>
              <a:t> fk1mtsbur82frn64de7balymq9s </a:t>
            </a:r>
            <a:r>
              <a:rPr lang="en-US" sz="1200" b="1">
                <a:solidFill>
                  <a:srgbClr val="941100"/>
                </a:solidFill>
                <a:effectLst/>
                <a:latin typeface="Menlo" panose="020B0609030804020204" pitchFamily="49" charset="0"/>
              </a:rPr>
              <a:t>FOREIGN</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(category_id) </a:t>
            </a:r>
            <a:r>
              <a:rPr lang="en-US" sz="1200" b="1">
                <a:solidFill>
                  <a:srgbClr val="941100"/>
                </a:solidFill>
                <a:effectLst/>
                <a:latin typeface="Menlo" panose="020B0609030804020204" pitchFamily="49" charset="0"/>
              </a:rPr>
              <a:t>REFERENCES</a:t>
            </a:r>
            <a:r>
              <a:rPr lang="en-US" sz="1200">
                <a:effectLst/>
                <a:latin typeface="Menlo" panose="020B0609030804020204" pitchFamily="49" charset="0"/>
              </a:rPr>
              <a:t> public.category(id)</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p:txBody>
      </p:sp>
      <p:sp>
        <p:nvSpPr>
          <p:cNvPr id="3" name="Rectangle 2">
            <a:extLst>
              <a:ext uri="{FF2B5EF4-FFF2-40B4-BE49-F238E27FC236}">
                <a16:creationId xmlns:a16="http://schemas.microsoft.com/office/drawing/2014/main" id="{F90528F5-B8CA-5A47-BEAA-4BEB2F6828B8}"/>
              </a:ext>
            </a:extLst>
          </p:cNvPr>
          <p:cNvSpPr/>
          <p:nvPr/>
        </p:nvSpPr>
        <p:spPr>
          <a:xfrm>
            <a:off x="169101" y="2128445"/>
            <a:ext cx="3801649" cy="1384995"/>
          </a:xfrm>
          <a:prstGeom prst="rect">
            <a:avLst/>
          </a:prstGeom>
          <a:solidFill>
            <a:schemeClr val="bg1">
              <a:lumMod val="85000"/>
            </a:schemeClr>
          </a:solidFill>
        </p:spPr>
        <p:txBody>
          <a:bodyPr wrap="square">
            <a:spAutoFit/>
          </a:bodyPr>
          <a:lstStyle/>
          <a:p>
            <a:r>
              <a:rPr lang="en-US" sz="1200" b="1">
                <a:solidFill>
                  <a:srgbClr val="941100"/>
                </a:solidFill>
                <a:effectLst/>
                <a:latin typeface="Menlo" panose="020B0609030804020204" pitchFamily="49" charset="0"/>
              </a:rPr>
              <a:t>CREATE</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TABLE</a:t>
            </a:r>
            <a:r>
              <a:rPr lang="en-US" sz="1200">
                <a:effectLst/>
                <a:latin typeface="Menlo" panose="020B0609030804020204" pitchFamily="49" charset="0"/>
              </a:rPr>
              <a:t> public.category (</a:t>
            </a:r>
          </a:p>
          <a:p>
            <a:r>
              <a:rPr lang="en-US" sz="1200">
                <a:latin typeface="Menlo" panose="020B0609030804020204" pitchFamily="49" charset="0"/>
              </a:rPr>
              <a:t>  id </a:t>
            </a:r>
            <a:r>
              <a:rPr lang="en-US" sz="1200" b="1">
                <a:solidFill>
                  <a:srgbClr val="011993"/>
                </a:solidFill>
                <a:effectLst/>
                <a:latin typeface="Menlo" panose="020B0609030804020204" pitchFamily="49" charset="0"/>
              </a:rPr>
              <a:t>int8</a:t>
            </a:r>
            <a:r>
              <a:rPr lang="en-US" sz="1200">
                <a:latin typeface="Menlo" panose="020B0609030804020204" pitchFamily="49" charset="0"/>
              </a:rPr>
              <a:t> </a:t>
            </a:r>
            <a:r>
              <a:rPr lang="en-US" sz="1200" b="1">
                <a:solidFill>
                  <a:srgbClr val="941100"/>
                </a:solidFill>
                <a:effectLst/>
                <a:latin typeface="Menlo" panose="020B0609030804020204" pitchFamily="49" charset="0"/>
              </a:rPr>
              <a:t>NOT</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 </a:t>
            </a:r>
            <a:r>
              <a:rPr lang="en-US" sz="1200" b="1">
                <a:solidFill>
                  <a:srgbClr val="941100"/>
                </a:solidFill>
                <a:effectLst/>
                <a:latin typeface="Menlo" panose="020B0609030804020204" pitchFamily="49" charset="0"/>
              </a:rPr>
              <a:t>GENERATED</a:t>
            </a:r>
            <a:r>
              <a:rPr lang="en-US" sz="1200">
                <a:latin typeface="Menlo" panose="020B0609030804020204" pitchFamily="49" charset="0"/>
              </a:rPr>
              <a:t> </a:t>
            </a:r>
            <a:br>
              <a:rPr lang="en-US" sz="1200">
                <a:latin typeface="Menlo" panose="020B0609030804020204" pitchFamily="49" charset="0"/>
              </a:rPr>
            </a:br>
            <a:r>
              <a:rPr lang="en-US" sz="1200">
                <a:latin typeface="Menlo" panose="020B0609030804020204" pitchFamily="49" charset="0"/>
              </a:rPr>
              <a:t>    </a:t>
            </a:r>
            <a:r>
              <a:rPr lang="en-US" sz="1200" b="1">
                <a:solidFill>
                  <a:srgbClr val="941100"/>
                </a:solidFill>
                <a:effectLst/>
                <a:latin typeface="Menlo" panose="020B0609030804020204" pitchFamily="49" charset="0"/>
              </a:rPr>
              <a:t>BY</a:t>
            </a:r>
            <a:r>
              <a:rPr lang="en-US" sz="1200">
                <a:latin typeface="Menlo" panose="020B0609030804020204" pitchFamily="49" charset="0"/>
              </a:rPr>
              <a:t> </a:t>
            </a:r>
            <a:r>
              <a:rPr lang="en-US" sz="1200" b="1">
                <a:solidFill>
                  <a:srgbClr val="941100"/>
                </a:solidFill>
                <a:effectLst/>
                <a:latin typeface="Menlo" panose="020B0609030804020204" pitchFamily="49" charset="0"/>
              </a:rPr>
              <a:t>DEFAULT</a:t>
            </a:r>
            <a:r>
              <a:rPr lang="en-US" sz="1200">
                <a:latin typeface="Menlo" panose="020B0609030804020204" pitchFamily="49" charset="0"/>
              </a:rPr>
              <a:t> </a:t>
            </a:r>
            <a:r>
              <a:rPr lang="en-US" sz="1200" b="1">
                <a:solidFill>
                  <a:srgbClr val="941100"/>
                </a:solidFill>
                <a:effectLst/>
                <a:latin typeface="Menlo" panose="020B0609030804020204" pitchFamily="49" charset="0"/>
              </a:rPr>
              <a:t>AS</a:t>
            </a:r>
            <a:r>
              <a:rPr lang="en-US" sz="1200">
                <a:latin typeface="Menlo" panose="020B0609030804020204" pitchFamily="49" charset="0"/>
              </a:rPr>
              <a:t> </a:t>
            </a:r>
            <a:r>
              <a:rPr lang="en-US" sz="1200" b="1">
                <a:solidFill>
                  <a:srgbClr val="941100"/>
                </a:solidFill>
                <a:effectLst/>
                <a:latin typeface="Menlo" panose="020B0609030804020204" pitchFamily="49" charset="0"/>
              </a:rPr>
              <a:t>IDENTITY</a:t>
            </a:r>
            <a:r>
              <a:rPr lang="en-US" sz="1200">
                <a:latin typeface="Menlo" panose="020B0609030804020204" pitchFamily="49" charset="0"/>
              </a:rPr>
              <a:t>,</a:t>
            </a:r>
            <a:endParaRPr lang="en-US" sz="1200">
              <a:solidFill>
                <a:srgbClr val="941100"/>
              </a:solidFill>
              <a:effectLst/>
              <a:latin typeface="Menlo" panose="020B0609030804020204" pitchFamily="49" charset="0"/>
            </a:endParaRPr>
          </a:p>
          <a:p>
            <a:r>
              <a:rPr lang="en-US" sz="1200">
                <a:solidFill>
                  <a:srgbClr val="011993"/>
                </a:solidFill>
                <a:effectLst/>
                <a:latin typeface="Menlo" panose="020B0609030804020204" pitchFamily="49" charset="0"/>
              </a:rPr>
              <a:t>  "name"</a:t>
            </a:r>
            <a:r>
              <a:rPr lang="en-US" sz="1200">
                <a:latin typeface="Menlo" panose="020B0609030804020204" pitchFamily="49" charset="0"/>
              </a:rPr>
              <a:t> </a:t>
            </a:r>
            <a:r>
              <a:rPr lang="en-US" sz="1200" b="1">
                <a:solidFill>
                  <a:srgbClr val="011993"/>
                </a:solidFill>
                <a:effectLst/>
                <a:latin typeface="Menlo" panose="020B0609030804020204" pitchFamily="49" charset="0"/>
              </a:rPr>
              <a:t>varchar</a:t>
            </a:r>
            <a:r>
              <a:rPr lang="en-US" sz="1200">
                <a:latin typeface="Menlo" panose="020B0609030804020204" pitchFamily="49" charset="0"/>
              </a:rPr>
              <a:t>(</a:t>
            </a:r>
            <a:r>
              <a:rPr lang="en-US" sz="1200">
                <a:solidFill>
                  <a:srgbClr val="0433FF"/>
                </a:solidFill>
                <a:effectLst/>
                <a:latin typeface="Menlo" panose="020B0609030804020204" pitchFamily="49" charset="0"/>
              </a:rPr>
              <a:t>255</a:t>
            </a:r>
            <a:r>
              <a:rPr lang="en-US" sz="1200">
                <a:latin typeface="Menlo" panose="020B0609030804020204" pitchFamily="49" charset="0"/>
              </a:rPr>
              <a:t>) </a:t>
            </a:r>
            <a:r>
              <a:rPr lang="en-US" sz="1200" b="1">
                <a:solidFill>
                  <a:srgbClr val="941100"/>
                </a:solidFill>
                <a:effectLst/>
                <a:latin typeface="Menlo" panose="020B0609030804020204" pitchFamily="49" charset="0"/>
              </a:rPr>
              <a:t>NULL</a:t>
            </a:r>
            <a:r>
              <a:rPr lang="en-US" sz="1200">
                <a:latin typeface="Menlo" panose="020B0609030804020204" pitchFamily="49" charset="0"/>
              </a:rPr>
              <a:t>,</a:t>
            </a:r>
            <a:endParaRPr lang="en-US" sz="1200">
              <a:solidFill>
                <a:srgbClr val="011993"/>
              </a:solidFill>
              <a:effectLst/>
              <a:latin typeface="Menlo" panose="020B0609030804020204" pitchFamily="49" charset="0"/>
            </a:endParaRPr>
          </a:p>
          <a:p>
            <a:r>
              <a:rPr lang="en-US" sz="1200" b="1">
                <a:solidFill>
                  <a:srgbClr val="941100"/>
                </a:solidFill>
                <a:effectLst/>
                <a:latin typeface="Menlo" panose="020B0609030804020204" pitchFamily="49" charset="0"/>
              </a:rPr>
              <a:t>  CONSTRAINT</a:t>
            </a:r>
            <a:r>
              <a:rPr lang="en-US" sz="1200">
                <a:effectLst/>
                <a:latin typeface="Menlo" panose="020B0609030804020204" pitchFamily="49" charset="0"/>
              </a:rPr>
              <a:t> category_pkey </a:t>
            </a:r>
            <a:r>
              <a:rPr lang="en-US" sz="1200" b="1">
                <a:solidFill>
                  <a:srgbClr val="941100"/>
                </a:solidFill>
                <a:effectLst/>
                <a:latin typeface="Menlo" panose="020B0609030804020204" pitchFamily="49" charset="0"/>
              </a:rPr>
              <a:t>PRIMARY</a:t>
            </a:r>
            <a:r>
              <a:rPr lang="en-US" sz="1200">
                <a:effectLst/>
                <a:latin typeface="Menlo" panose="020B0609030804020204" pitchFamily="49" charset="0"/>
              </a:rPr>
              <a:t> </a:t>
            </a:r>
            <a:r>
              <a:rPr lang="en-US" sz="1200" b="1">
                <a:solidFill>
                  <a:srgbClr val="941100"/>
                </a:solidFill>
                <a:effectLst/>
                <a:latin typeface="Menlo" panose="020B0609030804020204" pitchFamily="49" charset="0"/>
              </a:rPr>
              <a:t>KEY</a:t>
            </a:r>
            <a:r>
              <a:rPr lang="en-US" sz="1200">
                <a:effectLst/>
                <a:latin typeface="Menlo" panose="020B0609030804020204" pitchFamily="49" charset="0"/>
              </a:rPr>
              <a:t> (id)</a:t>
            </a:r>
          </a:p>
          <a:p>
            <a:r>
              <a:rPr lang="en-US" sz="1200">
                <a:effectLst/>
                <a:latin typeface="Menlo" panose="020B0609030804020204" pitchFamily="49" charset="0"/>
              </a:rPr>
              <a:t>)</a:t>
            </a:r>
            <a:r>
              <a:rPr lang="en-US" sz="1200">
                <a:solidFill>
                  <a:srgbClr val="FF2600"/>
                </a:solidFill>
                <a:effectLst/>
                <a:latin typeface="Menlo" panose="020B0609030804020204" pitchFamily="49" charset="0"/>
              </a:rPr>
              <a:t>;</a:t>
            </a:r>
            <a:endParaRPr lang="en-US" sz="1200">
              <a:effectLst/>
              <a:latin typeface="Menlo" panose="020B0609030804020204" pitchFamily="49" charset="0"/>
            </a:endParaRPr>
          </a:p>
        </p:txBody>
      </p:sp>
      <p:cxnSp>
        <p:nvCxnSpPr>
          <p:cNvPr id="11" name="Straight Connector 10">
            <a:extLst>
              <a:ext uri="{FF2B5EF4-FFF2-40B4-BE49-F238E27FC236}">
                <a16:creationId xmlns:a16="http://schemas.microsoft.com/office/drawing/2014/main" id="{01B85D14-9697-A244-A770-6C90514BBEC3}"/>
              </a:ext>
            </a:extLst>
          </p:cNvPr>
          <p:cNvCxnSpPr>
            <a:cxnSpLocks/>
          </p:cNvCxnSpPr>
          <p:nvPr/>
        </p:nvCxnSpPr>
        <p:spPr>
          <a:xfrm>
            <a:off x="2876424" y="2446474"/>
            <a:ext cx="2107359" cy="0"/>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E9E2DE-0497-9543-A887-12AB22B86984}"/>
              </a:ext>
            </a:extLst>
          </p:cNvPr>
          <p:cNvSpPr/>
          <p:nvPr/>
        </p:nvSpPr>
        <p:spPr>
          <a:xfrm>
            <a:off x="4977727" y="2337473"/>
            <a:ext cx="2064970" cy="1998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BDCECDC6-E474-9042-AB55-748D5C017940}"/>
              </a:ext>
            </a:extLst>
          </p:cNvPr>
          <p:cNvSpPr/>
          <p:nvPr/>
        </p:nvSpPr>
        <p:spPr>
          <a:xfrm>
            <a:off x="443069" y="2350593"/>
            <a:ext cx="2451521" cy="1998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ectangle 16">
            <a:extLst>
              <a:ext uri="{FF2B5EF4-FFF2-40B4-BE49-F238E27FC236}">
                <a16:creationId xmlns:a16="http://schemas.microsoft.com/office/drawing/2014/main" id="{36E73616-FEA0-B943-AE47-99B6A4955E85}"/>
              </a:ext>
            </a:extLst>
          </p:cNvPr>
          <p:cNvSpPr/>
          <p:nvPr/>
        </p:nvSpPr>
        <p:spPr>
          <a:xfrm>
            <a:off x="4784956" y="3083325"/>
            <a:ext cx="3874594" cy="7559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9" name="Elbow Connector 18">
            <a:extLst>
              <a:ext uri="{FF2B5EF4-FFF2-40B4-BE49-F238E27FC236}">
                <a16:creationId xmlns:a16="http://schemas.microsoft.com/office/drawing/2014/main" id="{077E4F07-F293-A044-B272-256B4BF39885}"/>
              </a:ext>
            </a:extLst>
          </p:cNvPr>
          <p:cNvCxnSpPr>
            <a:endCxn id="17" idx="1"/>
          </p:cNvCxnSpPr>
          <p:nvPr/>
        </p:nvCxnSpPr>
        <p:spPr>
          <a:xfrm rot="16200000" flipH="1">
            <a:off x="4004537" y="2680877"/>
            <a:ext cx="1008767" cy="552071"/>
          </a:xfrm>
          <a:prstGeom prst="bentConnector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E038628-110E-F24B-A555-38ADFA87AC23}"/>
              </a:ext>
            </a:extLst>
          </p:cNvPr>
          <p:cNvSpPr txBox="1"/>
          <p:nvPr/>
        </p:nvSpPr>
        <p:spPr>
          <a:xfrm>
            <a:off x="1616853" y="950734"/>
            <a:ext cx="5270995" cy="307777"/>
          </a:xfrm>
          <a:prstGeom prst="rect">
            <a:avLst/>
          </a:prstGeom>
          <a:noFill/>
        </p:spPr>
        <p:txBody>
          <a:bodyPr wrap="none" rtlCol="0">
            <a:spAutoFit/>
          </a:bodyPr>
          <a:lstStyle/>
          <a:p>
            <a:r>
              <a:rPr lang="en-VN"/>
              <a:t>Quan hệ </a:t>
            </a:r>
            <a:r>
              <a:rPr lang="en-VN" b="1">
                <a:solidFill>
                  <a:srgbClr val="7030A0"/>
                </a:solidFill>
              </a:rPr>
              <a:t>@ManyToOne </a:t>
            </a:r>
            <a:r>
              <a:rPr lang="en-VN"/>
              <a:t>khi sinh ra bảng sẽ có cấu trúc như sau</a:t>
            </a:r>
          </a:p>
        </p:txBody>
      </p:sp>
    </p:spTree>
    <p:extLst>
      <p:ext uri="{BB962C8B-B14F-4D97-AF65-F5344CB8AC3E}">
        <p14:creationId xmlns:p14="http://schemas.microsoft.com/office/powerpoint/2010/main" val="7384147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A6B809-E2F5-2D45-8F8A-82866FA0F0ED}"/>
              </a:ext>
            </a:extLst>
          </p:cNvPr>
          <p:cNvSpPr/>
          <p:nvPr/>
        </p:nvSpPr>
        <p:spPr>
          <a:xfrm>
            <a:off x="1053680" y="196218"/>
            <a:ext cx="6800471" cy="2399375"/>
          </a:xfrm>
          <a:prstGeom prst="rect">
            <a:avLst/>
          </a:prstGeom>
          <a:solidFill>
            <a:schemeClr val="bg2"/>
          </a:solidFill>
        </p:spPr>
        <p:txBody>
          <a:bodyPr wrap="square">
            <a:spAutoFit/>
          </a:bodyPr>
          <a:lstStyle/>
          <a:p>
            <a:pPr>
              <a:lnSpc>
                <a:spcPct val="120000"/>
              </a:lnSpc>
            </a:pP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Test</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Transactional</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4EC9B0"/>
                </a:solidFill>
                <a:latin typeface="RobotoMono Nerd Font" pitchFamily="2" charset="0"/>
                <a:ea typeface="RobotoMono Nerd Font" pitchFamily="2" charset="0"/>
              </a:rPr>
              <a:t>void</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testUniDirection</a:t>
            </a:r>
            <a:r>
              <a:rPr lang="en-US">
                <a:solidFill>
                  <a:srgbClr val="D4D4D4"/>
                </a:solidFill>
                <a:latin typeface="RobotoMono Nerd Font" pitchFamily="2" charset="0"/>
                <a:ea typeface="RobotoMono Nerd Font" pitchFamily="2" charset="0"/>
              </a:rPr>
              <a:t>() {</a:t>
            </a:r>
          </a:p>
          <a:p>
            <a:pPr>
              <a:lnSpc>
                <a:spcPct val="120000"/>
              </a:lnSpc>
            </a:pPr>
            <a:r>
              <a:rPr lang="en-US">
                <a:solidFill>
                  <a:srgbClr val="4EC9B0"/>
                </a:solidFill>
                <a:latin typeface="RobotoMono Nerd Font" pitchFamily="2" charset="0"/>
                <a:ea typeface="RobotoMono Nerd Font" pitchFamily="2" charset="0"/>
              </a:rPr>
              <a:t>  Category</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Category</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"Home 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4EC9B0"/>
                </a:solidFill>
                <a:latin typeface="RobotoMono Nerd Font" pitchFamily="2" charset="0"/>
                <a:ea typeface="RobotoMono Nerd Font" pitchFamily="2" charset="0"/>
              </a:rPr>
              <a:t>  Product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 = </a:t>
            </a:r>
            <a:r>
              <a:rPr lang="en-US">
                <a:solidFill>
                  <a:srgbClr val="C586C0"/>
                </a:solidFill>
                <a:latin typeface="RobotoMono Nerd Font" pitchFamily="2" charset="0"/>
                <a:ea typeface="RobotoMono Nerd Font" pitchFamily="2" charset="0"/>
              </a:rPr>
              <a:t>new</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Product</a:t>
            </a:r>
            <a:r>
              <a:rPr lang="en-US">
                <a:solidFill>
                  <a:srgbClr val="D4D4D4"/>
                </a:solidFill>
                <a:latin typeface="RobotoMono Nerd Font" pitchFamily="2" charset="0"/>
                <a:ea typeface="RobotoMono Nerd Font" pitchFamily="2" charset="0"/>
              </a:rPr>
              <a:t>(</a:t>
            </a:r>
            <a:r>
              <a:rPr lang="en-US">
                <a:solidFill>
                  <a:srgbClr val="CE9178"/>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9CDCFE"/>
                </a:solidFill>
                <a:latin typeface="RobotoMono Nerd Font" pitchFamily="2" charset="0"/>
                <a:ea typeface="RobotoMono Nerd Font" pitchFamily="2" charset="0"/>
              </a:rPr>
              <a:t>  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persist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a:t>
            </a:r>
          </a:p>
          <a:p>
            <a:pPr>
              <a:lnSpc>
                <a:spcPct val="120000"/>
              </a:lnSpc>
            </a:pPr>
            <a:r>
              <a:rPr lang="en-US">
                <a:solidFill>
                  <a:srgbClr val="DCDCAA"/>
                </a:solidFill>
                <a:latin typeface="RobotoMono Nerd Font" pitchFamily="2" charset="0"/>
                <a:ea typeface="RobotoMono Nerd Font" pitchFamily="2" charset="0"/>
              </a:rPr>
              <a:t>  assertThat</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fridge</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getCategory</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isEqualTo</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homeappliance</a:t>
            </a:r>
            <a:r>
              <a:rPr lang="en-US">
                <a:solidFill>
                  <a:srgbClr val="D4D4D4"/>
                </a:solidFill>
                <a:latin typeface="RobotoMono Nerd Font" pitchFamily="2" charset="0"/>
                <a:ea typeface="RobotoMono Nerd Font" pitchFamily="2" charset="0"/>
              </a:rPr>
              <a:t>);</a:t>
            </a:r>
          </a:p>
          <a:p>
            <a:pPr>
              <a:lnSpc>
                <a:spcPct val="120000"/>
              </a:lnSpc>
            </a:pP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em</a:t>
            </a:r>
            <a:r>
              <a:rPr lang="en-US">
                <a:solidFill>
                  <a:srgbClr val="D4D4D4"/>
                </a:solidFill>
                <a:latin typeface="RobotoMono Nerd Font" pitchFamily="2" charset="0"/>
                <a:ea typeface="RobotoMono Nerd Font" pitchFamily="2" charset="0"/>
              </a:rPr>
              <a:t>.</a:t>
            </a:r>
            <a:r>
              <a:rPr lang="en-US">
                <a:solidFill>
                  <a:srgbClr val="DCDCAA"/>
                </a:solidFill>
                <a:latin typeface="RobotoMono Nerd Font" pitchFamily="2" charset="0"/>
                <a:ea typeface="RobotoMono Nerd Font" pitchFamily="2" charset="0"/>
              </a:rPr>
              <a:t>flush();</a:t>
            </a:r>
            <a:endParaRPr lang="en-US">
              <a:solidFill>
                <a:srgbClr val="D4D4D4"/>
              </a:solidFill>
              <a:latin typeface="RobotoMono Nerd Font" pitchFamily="2" charset="0"/>
              <a:ea typeface="RobotoMono Nerd Font" pitchFamily="2" charset="0"/>
            </a:endParaRPr>
          </a:p>
          <a:p>
            <a:pPr>
              <a:lnSpc>
                <a:spcPct val="120000"/>
              </a:lnSpc>
            </a:pPr>
            <a:r>
              <a:rPr lang="en-US">
                <a:solidFill>
                  <a:srgbClr val="D4D4D4"/>
                </a:solidFill>
                <a:latin typeface="RobotoMono Nerd Font" pitchFamily="2" charset="0"/>
                <a:ea typeface="RobotoMono Nerd Font" pitchFamily="2" charset="0"/>
              </a:rPr>
              <a:t>}</a:t>
            </a:r>
          </a:p>
        </p:txBody>
      </p:sp>
      <p:sp>
        <p:nvSpPr>
          <p:cNvPr id="4" name="TextBox 3">
            <a:extLst>
              <a:ext uri="{FF2B5EF4-FFF2-40B4-BE49-F238E27FC236}">
                <a16:creationId xmlns:a16="http://schemas.microsoft.com/office/drawing/2014/main" id="{A14D266D-60EE-EE48-807A-B5E1E3DFE608}"/>
              </a:ext>
            </a:extLst>
          </p:cNvPr>
          <p:cNvSpPr txBox="1"/>
          <p:nvPr/>
        </p:nvSpPr>
        <p:spPr>
          <a:xfrm>
            <a:off x="193780" y="2864312"/>
            <a:ext cx="8762495" cy="1361206"/>
          </a:xfrm>
          <a:prstGeom prst="rect">
            <a:avLst/>
          </a:prstGeom>
          <a:noFill/>
        </p:spPr>
        <p:txBody>
          <a:bodyPr wrap="square" rtlCol="0">
            <a:spAutoFit/>
          </a:bodyPr>
          <a:lstStyle/>
          <a:p>
            <a:pPr>
              <a:lnSpc>
                <a:spcPct val="120000"/>
              </a:lnSpc>
            </a:pPr>
            <a:r>
              <a:rPr lang="en-VN"/>
              <a:t>Trong đoạn code này, bạn cần phải lưu đối tượng Category trước </a:t>
            </a:r>
            <a:r>
              <a:rPr lang="en-US">
                <a:solidFill>
                  <a:srgbClr val="7030A0"/>
                </a:solidFill>
                <a:latin typeface="RobotoMono Nerd Font" pitchFamily="2" charset="0"/>
                <a:ea typeface="RobotoMono Nerd Font" pitchFamily="2" charset="0"/>
              </a:rPr>
              <a:t>em.persist(homeappliance);</a:t>
            </a:r>
            <a:r>
              <a:rPr lang="en-VN"/>
              <a:t>, rồi sau đó lưu Product.</a:t>
            </a:r>
            <a:br>
              <a:rPr lang="en-VN"/>
            </a:br>
            <a:br>
              <a:rPr lang="en-VN"/>
            </a:br>
            <a:r>
              <a:rPr lang="en-VN"/>
              <a:t>Nếu không sẽ có lỗi như sau “</a:t>
            </a:r>
            <a:r>
              <a:rPr lang="en-US"/>
              <a:t>object references an unsaved transient instance - save the transient </a:t>
            </a:r>
            <a:br>
              <a:rPr lang="en-US"/>
            </a:br>
            <a:r>
              <a:rPr lang="en-US"/>
              <a:t>instance before flushing" error</a:t>
            </a:r>
            <a:endParaRPr lang="en-VN"/>
          </a:p>
        </p:txBody>
      </p:sp>
    </p:spTree>
    <p:extLst>
      <p:ext uri="{BB962C8B-B14F-4D97-AF65-F5344CB8AC3E}">
        <p14:creationId xmlns:p14="http://schemas.microsoft.com/office/powerpoint/2010/main" val="35898161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3E8C-2DB9-574E-86C4-ADA723C7BC46}"/>
              </a:ext>
            </a:extLst>
          </p:cNvPr>
          <p:cNvSpPr>
            <a:spLocks noGrp="1"/>
          </p:cNvSpPr>
          <p:nvPr>
            <p:ph type="title"/>
          </p:nvPr>
        </p:nvSpPr>
        <p:spPr/>
        <p:txBody>
          <a:bodyPr/>
          <a:lstStyle/>
          <a:p>
            <a:r>
              <a:rPr lang="en-VN"/>
              <a:t>Tuỳ chọn cascade PERSIST hoặc ALL</a:t>
            </a:r>
          </a:p>
        </p:txBody>
      </p:sp>
      <p:sp>
        <p:nvSpPr>
          <p:cNvPr id="4" name="Rectangle 3">
            <a:extLst>
              <a:ext uri="{FF2B5EF4-FFF2-40B4-BE49-F238E27FC236}">
                <a16:creationId xmlns:a16="http://schemas.microsoft.com/office/drawing/2014/main" id="{2BF4EFDD-1AF1-8740-8C82-E56C4BBDB031}"/>
              </a:ext>
            </a:extLst>
          </p:cNvPr>
          <p:cNvSpPr/>
          <p:nvPr/>
        </p:nvSpPr>
        <p:spPr>
          <a:xfrm>
            <a:off x="233142" y="767234"/>
            <a:ext cx="6912501" cy="482055"/>
          </a:xfrm>
          <a:prstGeom prst="rect">
            <a:avLst/>
          </a:prstGeom>
          <a:solidFill>
            <a:schemeClr val="bg2"/>
          </a:solidFill>
        </p:spPr>
        <p:txBody>
          <a:bodyPr wrap="square">
            <a:spAutoFit/>
          </a:bodyPr>
          <a:lstStyle/>
          <a:p>
            <a:pPr>
              <a:lnSpc>
                <a:spcPct val="12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ManyToOne</a:t>
            </a:r>
            <a:r>
              <a:rPr lang="en-US" sz="1100">
                <a:solidFill>
                  <a:srgbClr val="D4D4D4"/>
                </a:solidFill>
                <a:latin typeface="Menlo" panose="020B0609030804020204" pitchFamily="49" charset="0"/>
              </a:rPr>
              <a:t>(fetch = </a:t>
            </a:r>
            <a:r>
              <a:rPr lang="en-US" sz="1100">
                <a:solidFill>
                  <a:srgbClr val="9CDCFE"/>
                </a:solidFill>
                <a:latin typeface="Menlo" panose="020B0609030804020204" pitchFamily="49" charset="0"/>
              </a:rPr>
              <a:t>FetchType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LAZY</a:t>
            </a:r>
            <a:r>
              <a:rPr lang="en-US" sz="1100">
                <a:solidFill>
                  <a:srgbClr val="D4D4D4"/>
                </a:solidFill>
                <a:latin typeface="Menlo" panose="020B0609030804020204" pitchFamily="49" charset="0"/>
              </a:rPr>
              <a:t>, cascade=</a:t>
            </a:r>
            <a:r>
              <a:rPr lang="en-US" sz="1100">
                <a:solidFill>
                  <a:srgbClr val="9CDCFE"/>
                </a:solidFill>
                <a:latin typeface="Menlo" panose="020B0609030804020204" pitchFamily="49" charset="0"/>
              </a:rPr>
              <a:t>CascadeType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PERSIST</a:t>
            </a:r>
            <a:r>
              <a:rPr lang="en-US" sz="1100">
                <a:solidFill>
                  <a:srgbClr val="D4D4D4"/>
                </a:solidFill>
                <a:latin typeface="Menlo" panose="020B0609030804020204" pitchFamily="49" charset="0"/>
              </a:rPr>
              <a:t>)</a:t>
            </a:r>
          </a:p>
          <a:p>
            <a:pPr>
              <a:lnSpc>
                <a:spcPct val="120000"/>
              </a:lnSpc>
            </a:pPr>
            <a:r>
              <a:rPr lang="en-US" sz="1100">
                <a:solidFill>
                  <a:srgbClr val="569CD6"/>
                </a:solidFill>
                <a:latin typeface="Menlo" panose="020B0609030804020204" pitchFamily="49" charset="0"/>
              </a:rPr>
              <a:t>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Category</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category</a:t>
            </a:r>
            <a:r>
              <a:rPr lang="en-US" sz="1100">
                <a:solidFill>
                  <a:srgbClr val="D4D4D4"/>
                </a:solidFill>
                <a:latin typeface="Menlo" panose="020B0609030804020204" pitchFamily="49" charset="0"/>
              </a:rPr>
              <a:t>;</a:t>
            </a:r>
          </a:p>
        </p:txBody>
      </p:sp>
      <p:sp>
        <p:nvSpPr>
          <p:cNvPr id="5" name="Rectangle 4">
            <a:extLst>
              <a:ext uri="{FF2B5EF4-FFF2-40B4-BE49-F238E27FC236}">
                <a16:creationId xmlns:a16="http://schemas.microsoft.com/office/drawing/2014/main" id="{763E0733-966A-9647-959F-865BB9D03F50}"/>
              </a:ext>
            </a:extLst>
          </p:cNvPr>
          <p:cNvSpPr/>
          <p:nvPr/>
        </p:nvSpPr>
        <p:spPr>
          <a:xfrm>
            <a:off x="209929" y="1555475"/>
            <a:ext cx="6912501" cy="482055"/>
          </a:xfrm>
          <a:prstGeom prst="rect">
            <a:avLst/>
          </a:prstGeom>
          <a:solidFill>
            <a:schemeClr val="bg2"/>
          </a:solidFill>
        </p:spPr>
        <p:txBody>
          <a:bodyPr wrap="square">
            <a:spAutoFit/>
          </a:bodyPr>
          <a:lstStyle/>
          <a:p>
            <a:pPr>
              <a:lnSpc>
                <a:spcPct val="120000"/>
              </a:lnSpc>
            </a:pPr>
            <a:r>
              <a:rPr lang="en-US" sz="1100">
                <a:solidFill>
                  <a:srgbClr val="D4D4D4"/>
                </a:solidFill>
                <a:latin typeface="Menlo" panose="020B0609030804020204" pitchFamily="49" charset="0"/>
              </a:rPr>
              <a:t>@</a:t>
            </a:r>
            <a:r>
              <a:rPr lang="en-US" sz="1100">
                <a:solidFill>
                  <a:srgbClr val="4EC9B0"/>
                </a:solidFill>
                <a:latin typeface="Menlo" panose="020B0609030804020204" pitchFamily="49" charset="0"/>
              </a:rPr>
              <a:t>ManyToOne</a:t>
            </a:r>
            <a:r>
              <a:rPr lang="en-US" sz="1100">
                <a:solidFill>
                  <a:srgbClr val="D4D4D4"/>
                </a:solidFill>
                <a:latin typeface="Menlo" panose="020B0609030804020204" pitchFamily="49" charset="0"/>
              </a:rPr>
              <a:t>(fetch = </a:t>
            </a:r>
            <a:r>
              <a:rPr lang="en-US" sz="1100">
                <a:solidFill>
                  <a:srgbClr val="9CDCFE"/>
                </a:solidFill>
                <a:latin typeface="Menlo" panose="020B0609030804020204" pitchFamily="49" charset="0"/>
              </a:rPr>
              <a:t>FetchType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LAZY</a:t>
            </a:r>
            <a:r>
              <a:rPr lang="en-US" sz="1100">
                <a:solidFill>
                  <a:srgbClr val="D4D4D4"/>
                </a:solidFill>
                <a:latin typeface="Menlo" panose="020B0609030804020204" pitchFamily="49" charset="0"/>
              </a:rPr>
              <a:t>, cascade=</a:t>
            </a:r>
            <a:r>
              <a:rPr lang="en-US" sz="1100">
                <a:solidFill>
                  <a:srgbClr val="9CDCFE"/>
                </a:solidFill>
                <a:latin typeface="Menlo" panose="020B0609030804020204" pitchFamily="49" charset="0"/>
              </a:rPr>
              <a:t>CascadeType</a:t>
            </a:r>
            <a:r>
              <a:rPr lang="en-US" sz="1100">
                <a:solidFill>
                  <a:srgbClr val="D4D4D4"/>
                </a:solidFill>
                <a:latin typeface="Menlo" panose="020B0609030804020204" pitchFamily="49" charset="0"/>
              </a:rPr>
              <a:t>.</a:t>
            </a:r>
            <a:r>
              <a:rPr lang="en-US" sz="1100">
                <a:solidFill>
                  <a:srgbClr val="9CDCFE"/>
                </a:solidFill>
                <a:latin typeface="Menlo" panose="020B0609030804020204" pitchFamily="49" charset="0"/>
              </a:rPr>
              <a:t>ALL</a:t>
            </a:r>
            <a:r>
              <a:rPr lang="en-US" sz="1100">
                <a:solidFill>
                  <a:srgbClr val="D4D4D4"/>
                </a:solidFill>
                <a:latin typeface="Menlo" panose="020B0609030804020204" pitchFamily="49" charset="0"/>
              </a:rPr>
              <a:t>)</a:t>
            </a:r>
          </a:p>
          <a:p>
            <a:pPr>
              <a:lnSpc>
                <a:spcPct val="120000"/>
              </a:lnSpc>
            </a:pPr>
            <a:r>
              <a:rPr lang="en-US" sz="1100">
                <a:solidFill>
                  <a:srgbClr val="569CD6"/>
                </a:solidFill>
                <a:latin typeface="Menlo" panose="020B0609030804020204" pitchFamily="49" charset="0"/>
              </a:rPr>
              <a:t>private</a:t>
            </a:r>
            <a:r>
              <a:rPr lang="en-US" sz="1100">
                <a:solidFill>
                  <a:srgbClr val="D4D4D4"/>
                </a:solidFill>
                <a:latin typeface="Menlo" panose="020B0609030804020204" pitchFamily="49" charset="0"/>
              </a:rPr>
              <a:t> </a:t>
            </a:r>
            <a:r>
              <a:rPr lang="en-US" sz="1100">
                <a:solidFill>
                  <a:srgbClr val="4EC9B0"/>
                </a:solidFill>
                <a:latin typeface="Menlo" panose="020B0609030804020204" pitchFamily="49" charset="0"/>
              </a:rPr>
              <a:t>Category</a:t>
            </a:r>
            <a:r>
              <a:rPr lang="en-US" sz="1100">
                <a:solidFill>
                  <a:srgbClr val="D4D4D4"/>
                </a:solidFill>
                <a:latin typeface="Menlo" panose="020B0609030804020204" pitchFamily="49" charset="0"/>
              </a:rPr>
              <a:t> </a:t>
            </a:r>
            <a:r>
              <a:rPr lang="en-US" sz="1100">
                <a:solidFill>
                  <a:srgbClr val="9CDCFE"/>
                </a:solidFill>
                <a:latin typeface="Menlo" panose="020B0609030804020204" pitchFamily="49" charset="0"/>
              </a:rPr>
              <a:t>category</a:t>
            </a:r>
            <a:r>
              <a:rPr lang="en-US" sz="1100">
                <a:solidFill>
                  <a:srgbClr val="D4D4D4"/>
                </a:solidFill>
                <a:latin typeface="Menlo" panose="020B0609030804020204" pitchFamily="49" charset="0"/>
              </a:rPr>
              <a:t>;</a:t>
            </a:r>
          </a:p>
        </p:txBody>
      </p:sp>
      <p:sp>
        <p:nvSpPr>
          <p:cNvPr id="6" name="TextBox 5">
            <a:extLst>
              <a:ext uri="{FF2B5EF4-FFF2-40B4-BE49-F238E27FC236}">
                <a16:creationId xmlns:a16="http://schemas.microsoft.com/office/drawing/2014/main" id="{F03EE989-9077-1C49-9BC5-463AF148827D}"/>
              </a:ext>
            </a:extLst>
          </p:cNvPr>
          <p:cNvSpPr txBox="1"/>
          <p:nvPr/>
        </p:nvSpPr>
        <p:spPr>
          <a:xfrm>
            <a:off x="127169" y="1265626"/>
            <a:ext cx="572593" cy="307777"/>
          </a:xfrm>
          <a:prstGeom prst="rect">
            <a:avLst/>
          </a:prstGeom>
          <a:noFill/>
        </p:spPr>
        <p:txBody>
          <a:bodyPr wrap="none" rtlCol="0">
            <a:spAutoFit/>
          </a:bodyPr>
          <a:lstStyle/>
          <a:p>
            <a:r>
              <a:rPr lang="en-VN"/>
              <a:t>hoặc</a:t>
            </a:r>
          </a:p>
        </p:txBody>
      </p:sp>
      <p:sp>
        <p:nvSpPr>
          <p:cNvPr id="8" name="Rectangle 7">
            <a:extLst>
              <a:ext uri="{FF2B5EF4-FFF2-40B4-BE49-F238E27FC236}">
                <a16:creationId xmlns:a16="http://schemas.microsoft.com/office/drawing/2014/main" id="{473121C0-E7F9-9244-BF6F-E708D8C7EFEE}"/>
              </a:ext>
            </a:extLst>
          </p:cNvPr>
          <p:cNvSpPr/>
          <p:nvPr/>
        </p:nvSpPr>
        <p:spPr>
          <a:xfrm>
            <a:off x="172587" y="3893218"/>
            <a:ext cx="7608896" cy="892552"/>
          </a:xfrm>
          <a:prstGeom prst="rect">
            <a:avLst/>
          </a:prstGeom>
        </p:spPr>
        <p:txBody>
          <a:bodyPr wrap="square">
            <a:spAutoFit/>
          </a:bodyPr>
          <a:lstStyle/>
          <a:p>
            <a:pPr>
              <a:lnSpc>
                <a:spcPct val="150000"/>
              </a:lnSpc>
            </a:pPr>
            <a:r>
              <a:rPr lang="en-VN" sz="1200">
                <a:latin typeface="RobotoMono Nerd Font" pitchFamily="2" charset="0"/>
                <a:ea typeface="RobotoMono Nerd Font" pitchFamily="2" charset="0"/>
              </a:rPr>
              <a:t>Hibernate: insert into category (id, name) values (null, ?) </a:t>
            </a:r>
          </a:p>
          <a:p>
            <a:pPr>
              <a:lnSpc>
                <a:spcPct val="150000"/>
              </a:lnSpc>
            </a:pPr>
            <a:br>
              <a:rPr lang="en-VN" sz="1200">
                <a:latin typeface="RobotoMono Nerd Font" pitchFamily="2" charset="0"/>
                <a:ea typeface="RobotoMono Nerd Font" pitchFamily="2" charset="0"/>
              </a:rPr>
            </a:br>
            <a:r>
              <a:rPr lang="en-VN" sz="1200">
                <a:latin typeface="RobotoMono Nerd Font" pitchFamily="2" charset="0"/>
                <a:ea typeface="RobotoMono Nerd Font" pitchFamily="2" charset="0"/>
              </a:rPr>
              <a:t>Hibernate: insert into product (id, category_id, name) values (null, ?, ?) </a:t>
            </a:r>
          </a:p>
        </p:txBody>
      </p:sp>
      <p:sp>
        <p:nvSpPr>
          <p:cNvPr id="9" name="Rectangle 8">
            <a:extLst>
              <a:ext uri="{FF2B5EF4-FFF2-40B4-BE49-F238E27FC236}">
                <a16:creationId xmlns:a16="http://schemas.microsoft.com/office/drawing/2014/main" id="{AD0D725C-E306-3346-AA7C-B361E183BC29}"/>
              </a:ext>
            </a:extLst>
          </p:cNvPr>
          <p:cNvSpPr/>
          <p:nvPr/>
        </p:nvSpPr>
        <p:spPr>
          <a:xfrm>
            <a:off x="190753" y="2627935"/>
            <a:ext cx="6936723" cy="889346"/>
          </a:xfrm>
          <a:prstGeom prst="rect">
            <a:avLst/>
          </a:prstGeom>
          <a:solidFill>
            <a:schemeClr val="bg2"/>
          </a:solidFill>
        </p:spPr>
        <p:txBody>
          <a:bodyPr wrap="square">
            <a:spAutoFit/>
          </a:bodyPr>
          <a:lstStyle/>
          <a:p>
            <a:pPr>
              <a:lnSpc>
                <a:spcPct val="120000"/>
              </a:lnSpc>
            </a:pPr>
            <a:r>
              <a:rPr lang="en-US" sz="1100">
                <a:solidFill>
                  <a:srgbClr val="4EC9B0"/>
                </a:solidFill>
                <a:latin typeface="RobotoMono Nerd Font" pitchFamily="2" charset="0"/>
                <a:ea typeface="RobotoMono Nerd Font" pitchFamily="2" charset="0"/>
              </a:rPr>
              <a:t>Category</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homeappliance</a:t>
            </a:r>
            <a:r>
              <a:rPr lang="en-US" sz="1100">
                <a:solidFill>
                  <a:srgbClr val="D4D4D4"/>
                </a:solidFill>
                <a:latin typeface="RobotoMono Nerd Font" pitchFamily="2" charset="0"/>
                <a:ea typeface="RobotoMono Nerd Font" pitchFamily="2" charset="0"/>
              </a:rPr>
              <a:t> = </a:t>
            </a:r>
            <a:r>
              <a:rPr lang="en-US" sz="1100">
                <a:solidFill>
                  <a:srgbClr val="C586C0"/>
                </a:solidFill>
                <a:latin typeface="RobotoMono Nerd Font" pitchFamily="2" charset="0"/>
                <a:ea typeface="RobotoMono Nerd Font" pitchFamily="2" charset="0"/>
              </a:rPr>
              <a:t>new</a:t>
            </a:r>
            <a:r>
              <a:rPr lang="en-US" sz="1100">
                <a:solidFill>
                  <a:srgbClr val="D4D4D4"/>
                </a:solidFill>
                <a:latin typeface="RobotoMono Nerd Font" pitchFamily="2" charset="0"/>
                <a:ea typeface="RobotoMono Nerd Font" pitchFamily="2" charset="0"/>
              </a:rPr>
              <a:t> </a:t>
            </a:r>
            <a:r>
              <a:rPr lang="en-US" sz="1100">
                <a:solidFill>
                  <a:srgbClr val="DCDCAA"/>
                </a:solidFill>
                <a:latin typeface="RobotoMono Nerd Font" pitchFamily="2" charset="0"/>
                <a:ea typeface="RobotoMono Nerd Font" pitchFamily="2" charset="0"/>
              </a:rPr>
              <a:t>Category</a:t>
            </a:r>
            <a:r>
              <a:rPr lang="en-US" sz="1100">
                <a:solidFill>
                  <a:srgbClr val="D4D4D4"/>
                </a:solidFill>
                <a:latin typeface="RobotoMono Nerd Font" pitchFamily="2" charset="0"/>
                <a:ea typeface="RobotoMono Nerd Font" pitchFamily="2" charset="0"/>
              </a:rPr>
              <a:t>(</a:t>
            </a:r>
            <a:r>
              <a:rPr lang="en-US" sz="1100">
                <a:solidFill>
                  <a:srgbClr val="CE9178"/>
                </a:solidFill>
                <a:latin typeface="RobotoMono Nerd Font" pitchFamily="2" charset="0"/>
                <a:ea typeface="RobotoMono Nerd Font" pitchFamily="2" charset="0"/>
              </a:rPr>
              <a:t>"Home Appliance"</a:t>
            </a:r>
            <a:r>
              <a:rPr lang="en-US" sz="1100">
                <a:solidFill>
                  <a:srgbClr val="D4D4D4"/>
                </a:solidFill>
                <a:latin typeface="RobotoMono Nerd Font" pitchFamily="2" charset="0"/>
                <a:ea typeface="RobotoMono Nerd Font" pitchFamily="2" charset="0"/>
              </a:rPr>
              <a:t>);</a:t>
            </a:r>
          </a:p>
          <a:p>
            <a:pPr>
              <a:lnSpc>
                <a:spcPct val="120000"/>
              </a:lnSpc>
            </a:pPr>
            <a:r>
              <a:rPr lang="en-US" sz="1100">
                <a:solidFill>
                  <a:srgbClr val="4EC9B0"/>
                </a:solidFill>
                <a:latin typeface="RobotoMono Nerd Font" pitchFamily="2" charset="0"/>
                <a:ea typeface="RobotoMono Nerd Font" pitchFamily="2" charset="0"/>
              </a:rPr>
              <a:t>Product</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 </a:t>
            </a:r>
            <a:r>
              <a:rPr lang="en-US" sz="1100">
                <a:solidFill>
                  <a:srgbClr val="C586C0"/>
                </a:solidFill>
                <a:latin typeface="RobotoMono Nerd Font" pitchFamily="2" charset="0"/>
                <a:ea typeface="RobotoMono Nerd Font" pitchFamily="2" charset="0"/>
              </a:rPr>
              <a:t>new</a:t>
            </a:r>
            <a:r>
              <a:rPr lang="en-US" sz="1100">
                <a:solidFill>
                  <a:srgbClr val="D4D4D4"/>
                </a:solidFill>
                <a:latin typeface="RobotoMono Nerd Font" pitchFamily="2" charset="0"/>
                <a:ea typeface="RobotoMono Nerd Font" pitchFamily="2" charset="0"/>
              </a:rPr>
              <a:t> </a:t>
            </a:r>
            <a:r>
              <a:rPr lang="en-US" sz="1100">
                <a:solidFill>
                  <a:srgbClr val="DCDCAA"/>
                </a:solidFill>
                <a:latin typeface="RobotoMono Nerd Font" pitchFamily="2" charset="0"/>
                <a:ea typeface="RobotoMono Nerd Font" pitchFamily="2" charset="0"/>
              </a:rPr>
              <a:t>Product</a:t>
            </a:r>
            <a:r>
              <a:rPr lang="en-US" sz="1100">
                <a:solidFill>
                  <a:srgbClr val="D4D4D4"/>
                </a:solidFill>
                <a:latin typeface="RobotoMono Nerd Font" pitchFamily="2" charset="0"/>
                <a:ea typeface="RobotoMono Nerd Font" pitchFamily="2" charset="0"/>
              </a:rPr>
              <a:t>(</a:t>
            </a:r>
            <a:r>
              <a:rPr lang="en-US" sz="1100">
                <a:solidFill>
                  <a:srgbClr val="CE9178"/>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a:t>
            </a:r>
            <a:r>
              <a:rPr lang="en-US" sz="1100">
                <a:solidFill>
                  <a:srgbClr val="9CDCFE"/>
                </a:solidFill>
                <a:latin typeface="RobotoMono Nerd Font" pitchFamily="2" charset="0"/>
                <a:ea typeface="RobotoMono Nerd Font" pitchFamily="2" charset="0"/>
              </a:rPr>
              <a:t>homeappliance</a:t>
            </a:r>
            <a:r>
              <a:rPr lang="en-US" sz="1100">
                <a:solidFill>
                  <a:srgbClr val="D4D4D4"/>
                </a:solidFill>
                <a:latin typeface="RobotoMono Nerd Font" pitchFamily="2" charset="0"/>
                <a:ea typeface="RobotoMono Nerd Font" pitchFamily="2" charset="0"/>
              </a:rPr>
              <a:t>);</a:t>
            </a:r>
          </a:p>
          <a:p>
            <a:pPr>
              <a:lnSpc>
                <a:spcPct val="120000"/>
              </a:lnSpc>
            </a:pPr>
            <a:r>
              <a:rPr lang="en-US" sz="1100">
                <a:solidFill>
                  <a:srgbClr val="6A9955"/>
                </a:solidFill>
                <a:latin typeface="RobotoMono Nerd Font" pitchFamily="2" charset="0"/>
                <a:ea typeface="RobotoMono Nerd Font" pitchFamily="2" charset="0"/>
              </a:rPr>
              <a:t>//em.persist(homeappliance);</a:t>
            </a:r>
            <a:endParaRPr lang="en-US" sz="1100">
              <a:solidFill>
                <a:srgbClr val="D4D4D4"/>
              </a:solidFill>
              <a:latin typeface="RobotoMono Nerd Font" pitchFamily="2" charset="0"/>
              <a:ea typeface="RobotoMono Nerd Font" pitchFamily="2" charset="0"/>
            </a:endParaRPr>
          </a:p>
          <a:p>
            <a:pPr>
              <a:lnSpc>
                <a:spcPct val="120000"/>
              </a:lnSpc>
            </a:pPr>
            <a:r>
              <a:rPr lang="en-US" sz="1100">
                <a:solidFill>
                  <a:srgbClr val="9CDCFE"/>
                </a:solidFill>
                <a:latin typeface="RobotoMono Nerd Font" pitchFamily="2" charset="0"/>
                <a:ea typeface="RobotoMono Nerd Font" pitchFamily="2" charset="0"/>
              </a:rPr>
              <a:t>em</a:t>
            </a:r>
            <a:r>
              <a:rPr lang="en-US" sz="1100">
                <a:solidFill>
                  <a:srgbClr val="D4D4D4"/>
                </a:solidFill>
                <a:latin typeface="RobotoMono Nerd Font" pitchFamily="2" charset="0"/>
                <a:ea typeface="RobotoMono Nerd Font" pitchFamily="2" charset="0"/>
              </a:rPr>
              <a:t>.</a:t>
            </a:r>
            <a:r>
              <a:rPr lang="en-US" sz="1100">
                <a:solidFill>
                  <a:srgbClr val="DCDCAA"/>
                </a:solidFill>
                <a:latin typeface="RobotoMono Nerd Font" pitchFamily="2" charset="0"/>
                <a:ea typeface="RobotoMono Nerd Font" pitchFamily="2" charset="0"/>
              </a:rPr>
              <a:t>persist</a:t>
            </a:r>
            <a:r>
              <a:rPr lang="en-US" sz="1100">
                <a:solidFill>
                  <a:srgbClr val="D4D4D4"/>
                </a:solidFill>
                <a:latin typeface="RobotoMono Nerd Font" pitchFamily="2" charset="0"/>
                <a:ea typeface="RobotoMono Nerd Font" pitchFamily="2" charset="0"/>
              </a:rPr>
              <a:t>(</a:t>
            </a:r>
            <a:r>
              <a:rPr lang="en-US" sz="1100">
                <a:solidFill>
                  <a:srgbClr val="9CDCFE"/>
                </a:solidFill>
                <a:latin typeface="RobotoMono Nerd Font" pitchFamily="2" charset="0"/>
                <a:ea typeface="RobotoMono Nerd Font" pitchFamily="2" charset="0"/>
              </a:rPr>
              <a:t>fridge</a:t>
            </a:r>
            <a:r>
              <a:rPr lang="en-US" sz="1100">
                <a:solidFill>
                  <a:srgbClr val="D4D4D4"/>
                </a:solidFill>
                <a:latin typeface="RobotoMono Nerd Font" pitchFamily="2" charset="0"/>
                <a:ea typeface="RobotoMono Nerd Font" pitchFamily="2" charset="0"/>
              </a:rPr>
              <a:t>); </a:t>
            </a:r>
          </a:p>
        </p:txBody>
      </p:sp>
      <p:sp>
        <p:nvSpPr>
          <p:cNvPr id="10" name="TextBox 9">
            <a:extLst>
              <a:ext uri="{FF2B5EF4-FFF2-40B4-BE49-F238E27FC236}">
                <a16:creationId xmlns:a16="http://schemas.microsoft.com/office/drawing/2014/main" id="{371C298E-CF1F-0244-AE53-E89B4D64A629}"/>
              </a:ext>
            </a:extLst>
          </p:cNvPr>
          <p:cNvSpPr txBox="1"/>
          <p:nvPr/>
        </p:nvSpPr>
        <p:spPr>
          <a:xfrm>
            <a:off x="115056" y="2064969"/>
            <a:ext cx="8452955" cy="523220"/>
          </a:xfrm>
          <a:prstGeom prst="rect">
            <a:avLst/>
          </a:prstGeom>
          <a:noFill/>
        </p:spPr>
        <p:txBody>
          <a:bodyPr wrap="none" rtlCol="0">
            <a:spAutoFit/>
          </a:bodyPr>
          <a:lstStyle/>
          <a:p>
            <a:r>
              <a:rPr lang="en-VN"/>
              <a:t>Nếu dùng tuỳ chọn </a:t>
            </a:r>
            <a:r>
              <a:rPr lang="en-VN">
                <a:solidFill>
                  <a:srgbClr val="7030A0"/>
                </a:solidFill>
              </a:rPr>
              <a:t>CascadeType.PERSIST </a:t>
            </a:r>
            <a:r>
              <a:rPr lang="en-VN"/>
              <a:t>hoặc </a:t>
            </a:r>
            <a:r>
              <a:rPr lang="en-VN">
                <a:solidFill>
                  <a:srgbClr val="7030A0"/>
                </a:solidFill>
              </a:rPr>
              <a:t>ALL</a:t>
            </a:r>
            <a:r>
              <a:rPr lang="en-VN"/>
              <a:t>, thì không cần lưu đối tượng Category trước nữa.</a:t>
            </a:r>
            <a:br>
              <a:rPr lang="en-VN"/>
            </a:br>
            <a:r>
              <a:rPr lang="en-VN"/>
              <a:t>Vì đối tượng Product chứa thuộc tính Category, EntityManager sẽ lưu Category trước</a:t>
            </a:r>
          </a:p>
        </p:txBody>
      </p:sp>
      <p:sp>
        <p:nvSpPr>
          <p:cNvPr id="11" name="Bent-Up Arrow 10">
            <a:extLst>
              <a:ext uri="{FF2B5EF4-FFF2-40B4-BE49-F238E27FC236}">
                <a16:creationId xmlns:a16="http://schemas.microsoft.com/office/drawing/2014/main" id="{4DA8DD7B-A93E-1B41-9713-506DDA5B960C}"/>
              </a:ext>
            </a:extLst>
          </p:cNvPr>
          <p:cNvSpPr/>
          <p:nvPr/>
        </p:nvSpPr>
        <p:spPr>
          <a:xfrm flipV="1">
            <a:off x="1925690" y="3336651"/>
            <a:ext cx="896233" cy="532895"/>
          </a:xfrm>
          <a:prstGeom prst="bentUpArrow">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7" name="Straight Connector 6">
            <a:extLst>
              <a:ext uri="{FF2B5EF4-FFF2-40B4-BE49-F238E27FC236}">
                <a16:creationId xmlns:a16="http://schemas.microsoft.com/office/drawing/2014/main" id="{6F79EC62-7136-F842-8FE0-894613637672}"/>
              </a:ext>
            </a:extLst>
          </p:cNvPr>
          <p:cNvCxnSpPr>
            <a:cxnSpLocks/>
          </p:cNvCxnSpPr>
          <p:nvPr/>
        </p:nvCxnSpPr>
        <p:spPr>
          <a:xfrm>
            <a:off x="269600" y="4200627"/>
            <a:ext cx="547699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11DCB6-DC7A-EC4E-AB3A-CAD1357EB05D}"/>
              </a:ext>
            </a:extLst>
          </p:cNvPr>
          <p:cNvSpPr txBox="1"/>
          <p:nvPr/>
        </p:nvSpPr>
        <p:spPr>
          <a:xfrm>
            <a:off x="5743877" y="4036741"/>
            <a:ext cx="2946640" cy="307777"/>
          </a:xfrm>
          <a:prstGeom prst="rect">
            <a:avLst/>
          </a:prstGeom>
          <a:noFill/>
        </p:spPr>
        <p:txBody>
          <a:bodyPr wrap="none" rtlCol="0">
            <a:spAutoFit/>
          </a:bodyPr>
          <a:lstStyle/>
          <a:p>
            <a:r>
              <a:rPr lang="en-US">
                <a:solidFill>
                  <a:srgbClr val="FF0000"/>
                </a:solidFill>
              </a:rPr>
              <a:t>tự động được sinh ra nhờ cascade</a:t>
            </a:r>
            <a:endParaRPr lang="en-VN">
              <a:solidFill>
                <a:srgbClr val="FF0000"/>
              </a:solidFill>
            </a:endParaRPr>
          </a:p>
        </p:txBody>
      </p:sp>
    </p:spTree>
    <p:extLst>
      <p:ext uri="{BB962C8B-B14F-4D97-AF65-F5344CB8AC3E}">
        <p14:creationId xmlns:p14="http://schemas.microsoft.com/office/powerpoint/2010/main" val="38507912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CD60-39C3-344A-9DFB-A933F22F75A1}"/>
              </a:ext>
            </a:extLst>
          </p:cNvPr>
          <p:cNvSpPr>
            <a:spLocks noGrp="1"/>
          </p:cNvSpPr>
          <p:nvPr>
            <p:ph type="title"/>
          </p:nvPr>
        </p:nvSpPr>
        <p:spPr/>
        <p:txBody>
          <a:bodyPr/>
          <a:lstStyle/>
          <a:p>
            <a:r>
              <a:rPr lang="vi-VN" sz="2000"/>
              <a:t>Cascade – hiệu ứng liên hoàn khi thay đổi dữ liệu</a:t>
            </a:r>
            <a:endParaRPr lang="en-VN" sz="2000">
              <a:solidFill>
                <a:srgbClr val="7030A0"/>
              </a:solidFill>
            </a:endParaRPr>
          </a:p>
        </p:txBody>
      </p:sp>
      <p:sp>
        <p:nvSpPr>
          <p:cNvPr id="3" name="Text Placeholder 2">
            <a:extLst>
              <a:ext uri="{FF2B5EF4-FFF2-40B4-BE49-F238E27FC236}">
                <a16:creationId xmlns:a16="http://schemas.microsoft.com/office/drawing/2014/main" id="{70C6B6BF-75E4-BA4E-ADF9-362EF1B9D6EC}"/>
              </a:ext>
            </a:extLst>
          </p:cNvPr>
          <p:cNvSpPr>
            <a:spLocks noGrp="1"/>
          </p:cNvSpPr>
          <p:nvPr>
            <p:ph type="body" idx="1"/>
          </p:nvPr>
        </p:nvSpPr>
        <p:spPr>
          <a:xfrm>
            <a:off x="48445" y="667657"/>
            <a:ext cx="8906869" cy="4257443"/>
          </a:xfrm>
        </p:spPr>
        <p:txBody>
          <a:bodyPr/>
          <a:lstStyle/>
          <a:p>
            <a:r>
              <a:rPr lang="en-VN"/>
              <a:t>Khi bật Cascade, thay đổi (thêm, sửa, xoá) tới bảng A cũng dẫn đến thay đổi tới bảng B nếu B liên kết với A. Nên tận dụng để không phải viết code thủ công.</a:t>
            </a:r>
          </a:p>
          <a:p>
            <a:r>
              <a:rPr lang="en-VN"/>
              <a:t>Có mấy loại Cascade:</a:t>
            </a:r>
          </a:p>
          <a:p>
            <a:pPr lvl="1">
              <a:spcBef>
                <a:spcPts val="400"/>
              </a:spcBef>
            </a:pPr>
            <a:r>
              <a:rPr lang="en-VN"/>
              <a:t>PERSIST: thêm mới bản ghi</a:t>
            </a:r>
          </a:p>
          <a:p>
            <a:pPr lvl="1">
              <a:spcBef>
                <a:spcPts val="400"/>
              </a:spcBef>
            </a:pPr>
            <a:r>
              <a:rPr lang="en-VN"/>
              <a:t>MERGE: cập nhật thay đổi từ Entity vào database</a:t>
            </a:r>
          </a:p>
          <a:p>
            <a:pPr lvl="1">
              <a:spcBef>
                <a:spcPts val="400"/>
              </a:spcBef>
            </a:pPr>
            <a:r>
              <a:rPr lang="en-VN"/>
              <a:t>REMOVE: xoá bản ghi</a:t>
            </a:r>
          </a:p>
          <a:p>
            <a:pPr lvl="1">
              <a:spcBef>
                <a:spcPts val="400"/>
              </a:spcBef>
            </a:pPr>
            <a:r>
              <a:rPr lang="en-VN"/>
              <a:t>REFRESH: lấy thay đổi từ database vào Entity</a:t>
            </a:r>
          </a:p>
          <a:p>
            <a:pPr lvl="1">
              <a:spcBef>
                <a:spcPts val="400"/>
              </a:spcBef>
            </a:pPr>
            <a:r>
              <a:rPr lang="en-VN"/>
              <a:t>ALL: gộp tất cả các loại trên</a:t>
            </a:r>
          </a:p>
          <a:p>
            <a:endParaRPr lang="en-VN"/>
          </a:p>
        </p:txBody>
      </p:sp>
    </p:spTree>
    <p:extLst>
      <p:ext uri="{BB962C8B-B14F-4D97-AF65-F5344CB8AC3E}">
        <p14:creationId xmlns:p14="http://schemas.microsoft.com/office/powerpoint/2010/main" val="3241070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0159-5F15-CE4A-817E-E54FFF7F587D}"/>
              </a:ext>
            </a:extLst>
          </p:cNvPr>
          <p:cNvSpPr>
            <a:spLocks noGrp="1"/>
          </p:cNvSpPr>
          <p:nvPr>
            <p:ph type="title"/>
          </p:nvPr>
        </p:nvSpPr>
        <p:spPr/>
        <p:txBody>
          <a:bodyPr/>
          <a:lstStyle/>
          <a:p>
            <a:r>
              <a:rPr lang="en-VN"/>
              <a:t>Bidirection trong quan hệ one-many</a:t>
            </a:r>
          </a:p>
        </p:txBody>
      </p:sp>
      <p:sp>
        <p:nvSpPr>
          <p:cNvPr id="3" name="Text Placeholder 2">
            <a:extLst>
              <a:ext uri="{FF2B5EF4-FFF2-40B4-BE49-F238E27FC236}">
                <a16:creationId xmlns:a16="http://schemas.microsoft.com/office/drawing/2014/main" id="{61868842-CE36-1447-952C-7CE08B7DE3B7}"/>
              </a:ext>
            </a:extLst>
          </p:cNvPr>
          <p:cNvSpPr>
            <a:spLocks noGrp="1"/>
          </p:cNvSpPr>
          <p:nvPr>
            <p:ph type="body" idx="1"/>
          </p:nvPr>
        </p:nvSpPr>
        <p:spPr/>
        <p:txBody>
          <a:bodyPr/>
          <a:lstStyle/>
          <a:p>
            <a:pPr marL="114300" indent="0">
              <a:buNone/>
            </a:pPr>
            <a:r>
              <a:rPr lang="en-VN"/>
              <a:t>Ví dụ: một khoa (department) có nhiều giáo sư (professor) giảng dạy. Mỗi giáo sư chỉ dạy ở một khoa duy nhất. Nếu xoá một khoa, thì các giáo sư dạy khoá đó chỉ thất nghiệp chứ không biến mất.</a:t>
            </a:r>
            <a:br>
              <a:rPr lang="en-VN"/>
            </a:br>
            <a:r>
              <a:rPr lang="en-VN"/>
              <a:t>Nếu một giáo sư qua đời, thì danh sách giáo sư của khoá sẽ giảm đi một người.</a:t>
            </a:r>
          </a:p>
        </p:txBody>
      </p:sp>
      <p:pic>
        <p:nvPicPr>
          <p:cNvPr id="4" name="Picture 3">
            <a:extLst>
              <a:ext uri="{FF2B5EF4-FFF2-40B4-BE49-F238E27FC236}">
                <a16:creationId xmlns:a16="http://schemas.microsoft.com/office/drawing/2014/main" id="{4E0CBF7F-F02B-B14E-910A-DFBD0798E40F}"/>
              </a:ext>
            </a:extLst>
          </p:cNvPr>
          <p:cNvPicPr>
            <a:picLocks noChangeAspect="1"/>
          </p:cNvPicPr>
          <p:nvPr/>
        </p:nvPicPr>
        <p:blipFill>
          <a:blip r:embed="rId2"/>
          <a:stretch>
            <a:fillRect/>
          </a:stretch>
        </p:blipFill>
        <p:spPr>
          <a:xfrm>
            <a:off x="1724721" y="2958759"/>
            <a:ext cx="4892597" cy="1244166"/>
          </a:xfrm>
          <a:prstGeom prst="rect">
            <a:avLst/>
          </a:prstGeom>
        </p:spPr>
      </p:pic>
    </p:spTree>
    <p:extLst>
      <p:ext uri="{BB962C8B-B14F-4D97-AF65-F5344CB8AC3E}">
        <p14:creationId xmlns:p14="http://schemas.microsoft.com/office/powerpoint/2010/main" val="39232693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BF37A-DE67-2C45-A4F6-ED8CBD433CE9}"/>
              </a:ext>
            </a:extLst>
          </p:cNvPr>
          <p:cNvSpPr/>
          <p:nvPr/>
        </p:nvSpPr>
        <p:spPr>
          <a:xfrm>
            <a:off x="0" y="158802"/>
            <a:ext cx="5880016" cy="4984698"/>
          </a:xfrm>
          <a:prstGeom prst="rect">
            <a:avLst/>
          </a:prstGeom>
          <a:solidFill>
            <a:schemeClr val="bg2"/>
          </a:solidFill>
        </p:spPr>
        <p:txBody>
          <a:bodyPr wrap="square">
            <a:spAutoFit/>
          </a:bodyPr>
          <a:lstStyle/>
          <a:p>
            <a:pPr>
              <a:lnSpc>
                <a:spcPct val="120000"/>
              </a:lnSpc>
            </a:pP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Entity</a:t>
            </a:r>
            <a:r>
              <a:rPr lang="vi-VN">
                <a:solidFill>
                  <a:srgbClr val="D4D4D4"/>
                </a:solidFill>
                <a:latin typeface="RobotoMono Nerd Font" pitchFamily="2" charset="0"/>
                <a:ea typeface="RobotoMono Nerd Font" pitchFamily="2" charset="0"/>
              </a:rPr>
              <a:t>(name = </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Table</a:t>
            </a:r>
            <a:r>
              <a:rPr lang="vi-VN">
                <a:solidFill>
                  <a:srgbClr val="D4D4D4"/>
                </a:solidFill>
                <a:latin typeface="RobotoMono Nerd Font" pitchFamily="2" charset="0"/>
                <a:ea typeface="RobotoMono Nerd Font" pitchFamily="2" charset="0"/>
              </a:rPr>
              <a:t>(name = </a:t>
            </a:r>
            <a:r>
              <a:rPr lang="vi-VN">
                <a:solidFill>
                  <a:srgbClr val="CE9178"/>
                </a:solidFill>
                <a:latin typeface="RobotoMono Nerd Font" pitchFamily="2" charset="0"/>
                <a:ea typeface="RobotoMono Nerd Font" pitchFamily="2" charset="0"/>
              </a:rPr>
              <a:t>"khoa"</a:t>
            </a:r>
            <a:r>
              <a:rPr lang="vi-VN">
                <a:solidFill>
                  <a:srgbClr val="D4D4D4"/>
                </a:solidFill>
                <a:latin typeface="RobotoMono Nerd Font" pitchFamily="2" charset="0"/>
                <a:ea typeface="RobotoMono Nerd Font" pitchFamily="2" charset="0"/>
              </a:rPr>
              <a:t>) </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Data</a:t>
            </a:r>
            <a:endParaRPr lang="vi-VN">
              <a:solidFill>
                <a:srgbClr val="D4D4D4"/>
              </a:solidFill>
              <a:latin typeface="RobotoMono Nerd Font" pitchFamily="2" charset="0"/>
              <a:ea typeface="RobotoMono Nerd Font" pitchFamily="2" charset="0"/>
            </a:endParaRPr>
          </a:p>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GeneratedValue</a:t>
            </a:r>
            <a:r>
              <a:rPr lang="vi-VN">
                <a:solidFill>
                  <a:srgbClr val="D4D4D4"/>
                </a:solidFill>
                <a:latin typeface="RobotoMono Nerd Font" pitchFamily="2" charset="0"/>
                <a:ea typeface="RobotoMono Nerd Font" pitchFamily="2" charset="0"/>
              </a:rPr>
              <a:t>(strategy = </a:t>
            </a:r>
            <a:r>
              <a:rPr lang="vi-VN">
                <a:solidFill>
                  <a:srgbClr val="9CDCFE"/>
                </a:solidFill>
                <a:latin typeface="RobotoMono Nerd Font" pitchFamily="2" charset="0"/>
                <a:ea typeface="RobotoMono Nerd Font" pitchFamily="2" charset="0"/>
              </a:rPr>
              <a:t>GenerationType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AUTO</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this</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name;</a:t>
            </a:r>
          </a:p>
          <a:p>
            <a:pPr>
              <a:lnSpc>
                <a:spcPct val="120000"/>
              </a:lnSpc>
            </a:pPr>
            <a:r>
              <a:rPr lang="vi-VN">
                <a:solidFill>
                  <a:srgbClr val="D4D4D4"/>
                </a:solidFill>
                <a:latin typeface="RobotoMono Nerd Font" pitchFamily="2" charset="0"/>
                <a:ea typeface="RobotoMono Nerd Font" pitchFamily="2" charset="0"/>
              </a:rPr>
              <a:t>  }</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cascade = </a:t>
            </a:r>
            <a:r>
              <a:rPr lang="vi-VN">
                <a:solidFill>
                  <a:srgbClr val="9CDCFE"/>
                </a:solidFill>
                <a:latin typeface="RobotoMono Nerd Font" pitchFamily="2" charset="0"/>
                <a:ea typeface="RobotoMono Nerd Font" pitchFamily="2" charset="0"/>
              </a:rPr>
              <a:t>CascadeType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ALL</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orphanRemoval = </a:t>
            </a:r>
            <a:r>
              <a:rPr lang="vi-VN">
                <a:solidFill>
                  <a:srgbClr val="569CD6"/>
                </a:solidFill>
                <a:latin typeface="RobotoMono Nerd Font" pitchFamily="2" charset="0"/>
                <a:ea typeface="RobotoMono Nerd Font" pitchFamily="2" charset="0"/>
              </a:rPr>
              <a:t>false</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List</a:t>
            </a:r>
            <a:r>
              <a:rPr lang="vi-VN">
                <a:solidFill>
                  <a:srgbClr val="D4D4D4"/>
                </a:solidFill>
                <a:latin typeface="RobotoMono Nerd Font" pitchFamily="2" charset="0"/>
                <a:ea typeface="RobotoMono Nerd Font" pitchFamily="2" charset="0"/>
              </a:rPr>
              <a:t>&lt;</a:t>
            </a:r>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&gt; </a:t>
            </a:r>
            <a:r>
              <a:rPr lang="vi-VN">
                <a:solidFill>
                  <a:srgbClr val="9CDCFE"/>
                </a:solidFill>
                <a:latin typeface="RobotoMono Nerd Font" pitchFamily="2" charset="0"/>
                <a:ea typeface="RobotoMono Nerd Font" pitchFamily="2" charset="0"/>
              </a:rPr>
              <a:t>professors</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ArrayList</a:t>
            </a:r>
            <a:r>
              <a:rPr lang="vi-VN">
                <a:solidFill>
                  <a:srgbClr val="D4D4D4"/>
                </a:solidFill>
                <a:latin typeface="RobotoMono Nerd Font" pitchFamily="2" charset="0"/>
                <a:ea typeface="RobotoMono Nerd Font" pitchFamily="2" charset="0"/>
              </a:rPr>
              <a:t>&lt;&gt;();</a:t>
            </a:r>
          </a:p>
          <a:p>
            <a:pPr>
              <a:lnSpc>
                <a:spcPct val="120000"/>
              </a:lnSpc>
            </a:pPr>
            <a:r>
              <a:rPr lang="vi-VN">
                <a:solidFill>
                  <a:srgbClr val="D4D4D4"/>
                </a:solidFill>
                <a:latin typeface="RobotoMono Nerd Font" pitchFamily="2" charset="0"/>
                <a:ea typeface="RobotoMono Nerd Font" pitchFamily="2" charset="0"/>
              </a:rPr>
              <a:t>}</a:t>
            </a:r>
          </a:p>
        </p:txBody>
      </p:sp>
      <p:sp>
        <p:nvSpPr>
          <p:cNvPr id="2" name="Line Callout 1 1">
            <a:extLst>
              <a:ext uri="{FF2B5EF4-FFF2-40B4-BE49-F238E27FC236}">
                <a16:creationId xmlns:a16="http://schemas.microsoft.com/office/drawing/2014/main" id="{04B2D307-325C-6149-9CE8-DE842B21E680}"/>
              </a:ext>
            </a:extLst>
          </p:cNvPr>
          <p:cNvSpPr/>
          <p:nvPr/>
        </p:nvSpPr>
        <p:spPr>
          <a:xfrm>
            <a:off x="3314700" y="3009218"/>
            <a:ext cx="2339788" cy="470648"/>
          </a:xfrm>
          <a:prstGeom prst="borderCallout1">
            <a:avLst>
              <a:gd name="adj1" fmla="val 55199"/>
              <a:gd name="adj2" fmla="val -2473"/>
              <a:gd name="adj3" fmla="val 112500"/>
              <a:gd name="adj4" fmla="val -23232"/>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Trường thuộc Entity phía Many sẽ lưu foreign key</a:t>
            </a:r>
            <a:endParaRPr lang="en-VN"/>
          </a:p>
        </p:txBody>
      </p:sp>
      <p:pic>
        <p:nvPicPr>
          <p:cNvPr id="6" name="Graphic 5" descr="Warning">
            <a:extLst>
              <a:ext uri="{FF2B5EF4-FFF2-40B4-BE49-F238E27FC236}">
                <a16:creationId xmlns:a16="http://schemas.microsoft.com/office/drawing/2014/main" id="{B9C4DAC9-BF47-B54C-9F13-996662B03E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709" y="116527"/>
            <a:ext cx="472786" cy="472786"/>
          </a:xfrm>
          <a:prstGeom prst="rect">
            <a:avLst/>
          </a:prstGeom>
        </p:spPr>
      </p:pic>
      <p:sp>
        <p:nvSpPr>
          <p:cNvPr id="7" name="TextBox 6">
            <a:extLst>
              <a:ext uri="{FF2B5EF4-FFF2-40B4-BE49-F238E27FC236}">
                <a16:creationId xmlns:a16="http://schemas.microsoft.com/office/drawing/2014/main" id="{876D3B95-23DC-E340-8548-7DFF340790DB}"/>
              </a:ext>
            </a:extLst>
          </p:cNvPr>
          <p:cNvSpPr txBox="1"/>
          <p:nvPr/>
        </p:nvSpPr>
        <p:spPr>
          <a:xfrm>
            <a:off x="6423749" y="237623"/>
            <a:ext cx="2419252" cy="276999"/>
          </a:xfrm>
          <a:prstGeom prst="rect">
            <a:avLst/>
          </a:prstGeom>
          <a:noFill/>
        </p:spPr>
        <p:txBody>
          <a:bodyPr wrap="none" rtlCol="0">
            <a:spAutoFit/>
          </a:bodyPr>
          <a:lstStyle/>
          <a:p>
            <a:r>
              <a:rPr lang="en-VN" sz="1200"/>
              <a:t>Trong annotation </a:t>
            </a:r>
            <a:r>
              <a:rPr lang="en-VN" sz="1200" b="1">
                <a:solidFill>
                  <a:srgbClr val="7030A0"/>
                </a:solidFill>
              </a:rPr>
              <a:t>@OneToMany</a:t>
            </a:r>
          </a:p>
        </p:txBody>
      </p:sp>
      <p:sp>
        <p:nvSpPr>
          <p:cNvPr id="8" name="TextBox 7">
            <a:extLst>
              <a:ext uri="{FF2B5EF4-FFF2-40B4-BE49-F238E27FC236}">
                <a16:creationId xmlns:a16="http://schemas.microsoft.com/office/drawing/2014/main" id="{FDFDF7BF-636D-234A-B630-B4E21C8D7948}"/>
              </a:ext>
            </a:extLst>
          </p:cNvPr>
          <p:cNvSpPr txBox="1"/>
          <p:nvPr/>
        </p:nvSpPr>
        <p:spPr>
          <a:xfrm>
            <a:off x="5958740" y="730686"/>
            <a:ext cx="3263630" cy="3539430"/>
          </a:xfrm>
          <a:prstGeom prst="rect">
            <a:avLst/>
          </a:prstGeom>
          <a:noFill/>
        </p:spPr>
        <p:txBody>
          <a:bodyPr wrap="square" rtlCol="0">
            <a:spAutoFit/>
          </a:bodyPr>
          <a:lstStyle/>
          <a:p>
            <a:r>
              <a:rPr lang="en-VN" b="1">
                <a:solidFill>
                  <a:srgbClr val="7030A0"/>
                </a:solidFill>
              </a:rPr>
              <a:t>mappedBy</a:t>
            </a:r>
            <a:r>
              <a:rPr lang="en-VN"/>
              <a:t> cần chỉ rõ tên trường</a:t>
            </a:r>
          </a:p>
          <a:p>
            <a:r>
              <a:rPr lang="en-US"/>
              <a:t>phía Entity Many dung để lưu</a:t>
            </a:r>
          </a:p>
          <a:p>
            <a:r>
              <a:rPr lang="en-US"/>
              <a:t>foreign key. Nếu không có thuộc</a:t>
            </a:r>
          </a:p>
          <a:p>
            <a:r>
              <a:rPr lang="en-US"/>
              <a:t>tính mappedBy thì JPA sinh thêm</a:t>
            </a:r>
          </a:p>
          <a:p>
            <a:r>
              <a:rPr lang="en-US"/>
              <a:t>một bảng trung gian nối giữa.</a:t>
            </a:r>
          </a:p>
          <a:p>
            <a:endParaRPr lang="en-US"/>
          </a:p>
          <a:p>
            <a:r>
              <a:rPr lang="en-US" b="1">
                <a:solidFill>
                  <a:srgbClr val="7030A0"/>
                </a:solidFill>
              </a:rPr>
              <a:t>cascade</a:t>
            </a:r>
            <a:r>
              <a:rPr lang="en-US"/>
              <a:t> thao tác ở bảng này kéo</a:t>
            </a:r>
            <a:br>
              <a:rPr lang="en-US"/>
            </a:br>
            <a:r>
              <a:rPr lang="en-US"/>
              <a:t>theo thay đổi dữ liệu ở bang kia</a:t>
            </a:r>
          </a:p>
          <a:p>
            <a:endParaRPr lang="en-US"/>
          </a:p>
          <a:p>
            <a:r>
              <a:rPr lang="en-US" b="1">
                <a:solidFill>
                  <a:srgbClr val="7030A0"/>
                </a:solidFill>
              </a:rPr>
              <a:t>orphanRemoval</a:t>
            </a:r>
            <a:r>
              <a:rPr lang="en-US"/>
              <a:t> = true, thì bản ghi</a:t>
            </a:r>
            <a:br>
              <a:rPr lang="en-US"/>
            </a:br>
            <a:r>
              <a:rPr lang="en-US"/>
              <a:t>ở phía Many có foreign key = null,</a:t>
            </a:r>
            <a:br>
              <a:rPr lang="en-US"/>
            </a:br>
            <a:r>
              <a:rPr lang="en-US"/>
              <a:t>nó sẽ bị xoá. Vd: Order – Orderline</a:t>
            </a:r>
            <a:br>
              <a:rPr lang="en-US"/>
            </a:br>
            <a:r>
              <a:rPr lang="en-US"/>
              <a:t>Nếu Orderline set foreign key </a:t>
            </a:r>
            <a:br>
              <a:rPr lang="en-US"/>
            </a:br>
            <a:r>
              <a:rPr lang="en-US"/>
              <a:t>order_id = null, thì nó cần bị xoá, vì</a:t>
            </a:r>
          </a:p>
          <a:p>
            <a:r>
              <a:rPr lang="en-US"/>
              <a:t>Orderline mà không gắn vào một</a:t>
            </a:r>
            <a:br>
              <a:rPr lang="en-US"/>
            </a:br>
            <a:r>
              <a:rPr lang="en-US"/>
              <a:t>Order cụ thể thì vô nghĩa</a:t>
            </a:r>
          </a:p>
        </p:txBody>
      </p:sp>
    </p:spTree>
    <p:extLst>
      <p:ext uri="{BB962C8B-B14F-4D97-AF65-F5344CB8AC3E}">
        <p14:creationId xmlns:p14="http://schemas.microsoft.com/office/powerpoint/2010/main" val="18363084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E1542-26EE-6243-BD60-3A18F7D1D752}"/>
              </a:ext>
            </a:extLst>
          </p:cNvPr>
          <p:cNvSpPr/>
          <p:nvPr/>
        </p:nvSpPr>
        <p:spPr>
          <a:xfrm>
            <a:off x="351227" y="470255"/>
            <a:ext cx="7442368" cy="3108543"/>
          </a:xfrm>
          <a:prstGeom prst="rect">
            <a:avLst/>
          </a:prstGeom>
          <a:solidFill>
            <a:schemeClr val="bg2"/>
          </a:solidFill>
        </p:spPr>
        <p:txBody>
          <a:bodyPr wrap="square">
            <a:spAutoFit/>
          </a:bodyPr>
          <a:lstStyle/>
          <a:p>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Entity</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Table </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Data</a:t>
            </a:r>
            <a:endParaRPr lang="en-US">
              <a:solidFill>
                <a:srgbClr val="D4D4D4"/>
              </a:solidFill>
              <a:latin typeface="RobotoMono Nerd Font" pitchFamily="2" charset="0"/>
              <a:ea typeface="RobotoMono Nerd Font" pitchFamily="2" charset="0"/>
            </a:endParaRPr>
          </a:p>
          <a:p>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class</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 {</a:t>
            </a:r>
          </a:p>
          <a:p>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GeneratedValue</a:t>
            </a:r>
            <a:r>
              <a:rPr lang="en-US">
                <a:solidFill>
                  <a:srgbClr val="D4D4D4"/>
                </a:solidFill>
                <a:latin typeface="RobotoMono Nerd Font" pitchFamily="2" charset="0"/>
                <a:ea typeface="RobotoMono Nerd Font" pitchFamily="2" charset="0"/>
              </a:rPr>
              <a:t>(strategy = </a:t>
            </a:r>
            <a:r>
              <a:rPr lang="en-US">
                <a:solidFill>
                  <a:srgbClr val="9CDCFE"/>
                </a:solidFill>
                <a:latin typeface="RobotoMono Nerd Font" pitchFamily="2" charset="0"/>
                <a:ea typeface="RobotoMono Nerd Font" pitchFamily="2" charset="0"/>
              </a:rPr>
              <a:t>GenerationType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AUTO</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Long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id</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569CD6"/>
                </a:solidFill>
                <a:latin typeface="RobotoMono Nerd Font" pitchFamily="2" charset="0"/>
                <a:ea typeface="RobotoMono Nerd Font" pitchFamily="2" charset="0"/>
              </a:rPr>
              <a:t>public</a:t>
            </a:r>
            <a:r>
              <a:rPr lang="en-US">
                <a:solidFill>
                  <a:srgbClr val="D4D4D4"/>
                </a:solidFill>
                <a:latin typeface="RobotoMono Nerd Font" pitchFamily="2" charset="0"/>
                <a:ea typeface="RobotoMono Nerd Font" pitchFamily="2" charset="0"/>
              </a:rPr>
              <a:t> </a:t>
            </a:r>
            <a:r>
              <a:rPr lang="en-US">
                <a:solidFill>
                  <a:srgbClr val="DCDCAA"/>
                </a:solidFill>
                <a:latin typeface="RobotoMono Nerd Font" pitchFamily="2" charset="0"/>
                <a:ea typeface="RobotoMono Nerd Font" pitchFamily="2" charset="0"/>
              </a:rPr>
              <a:t>Professor</a:t>
            </a:r>
            <a:r>
              <a:rPr lang="en-US">
                <a:solidFill>
                  <a:srgbClr val="D4D4D4"/>
                </a:solidFill>
                <a:latin typeface="RobotoMono Nerd Font" pitchFamily="2" charset="0"/>
                <a:ea typeface="RobotoMono Nerd Font" pitchFamily="2" charset="0"/>
              </a:rPr>
              <a:t>(</a:t>
            </a:r>
            <a:r>
              <a:rPr lang="en-US">
                <a:solidFill>
                  <a:srgbClr val="4EC9B0"/>
                </a:solidFill>
                <a:latin typeface="RobotoMono Nerd Font" pitchFamily="2" charset="0"/>
                <a:ea typeface="RobotoMono Nerd Font" pitchFamily="2" charset="0"/>
              </a:rPr>
              <a:t>String</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a:t>
            </a:r>
          </a:p>
          <a:p>
            <a:r>
              <a:rPr lang="en-US">
                <a:solidFill>
                  <a:srgbClr val="569CD6"/>
                </a:solidFill>
                <a:latin typeface="RobotoMono Nerd Font" pitchFamily="2" charset="0"/>
                <a:ea typeface="RobotoMono Nerd Font" pitchFamily="2" charset="0"/>
              </a:rPr>
              <a:t>   this</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name</a:t>
            </a:r>
            <a:r>
              <a:rPr lang="en-US">
                <a:solidFill>
                  <a:srgbClr val="D4D4D4"/>
                </a:solidFill>
                <a:latin typeface="RobotoMono Nerd Font" pitchFamily="2" charset="0"/>
                <a:ea typeface="RobotoMono Nerd Font" pitchFamily="2" charset="0"/>
              </a:rPr>
              <a:t> = name;</a:t>
            </a:r>
          </a:p>
          <a:p>
            <a:r>
              <a:rPr lang="en-US">
                <a:solidFill>
                  <a:srgbClr val="D4D4D4"/>
                </a:solidFill>
                <a:latin typeface="RobotoMono Nerd Font" pitchFamily="2" charset="0"/>
                <a:ea typeface="RobotoMono Nerd Font" pitchFamily="2" charset="0"/>
              </a:rPr>
              <a:t>  }</a:t>
            </a:r>
          </a:p>
          <a:p>
            <a:br>
              <a:rPr lang="en-US">
                <a:solidFill>
                  <a:srgbClr val="D4D4D4"/>
                </a:solidFill>
                <a:latin typeface="RobotoMono Nerd Font" pitchFamily="2" charset="0"/>
                <a:ea typeface="RobotoMono Nerd Font" pitchFamily="2" charset="0"/>
              </a:rPr>
            </a:b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ManyToOne</a:t>
            </a:r>
            <a:r>
              <a:rPr lang="en-US">
                <a:solidFill>
                  <a:srgbClr val="D4D4D4"/>
                </a:solidFill>
                <a:latin typeface="RobotoMono Nerd Font" pitchFamily="2" charset="0"/>
                <a:ea typeface="RobotoMono Nerd Font" pitchFamily="2" charset="0"/>
              </a:rPr>
              <a:t>(fetch = </a:t>
            </a:r>
            <a:r>
              <a:rPr lang="en-US">
                <a:solidFill>
                  <a:srgbClr val="9CDCFE"/>
                </a:solidFill>
                <a:latin typeface="RobotoMono Nerd Font" pitchFamily="2" charset="0"/>
                <a:ea typeface="RobotoMono Nerd Font" pitchFamily="2" charset="0"/>
              </a:rPr>
              <a:t>FetchType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LAZY</a:t>
            </a:r>
            <a:r>
              <a:rPr lang="en-US">
                <a:solidFill>
                  <a:srgbClr val="D4D4D4"/>
                </a:solidFill>
                <a:latin typeface="RobotoMono Nerd Font" pitchFamily="2" charset="0"/>
                <a:ea typeface="RobotoMono Nerd Font" pitchFamily="2" charset="0"/>
              </a:rPr>
              <a:t>, cascade = </a:t>
            </a:r>
            <a:r>
              <a:rPr lang="en-US">
                <a:solidFill>
                  <a:srgbClr val="9CDCFE"/>
                </a:solidFill>
                <a:latin typeface="RobotoMono Nerd Font" pitchFamily="2" charset="0"/>
                <a:ea typeface="RobotoMono Nerd Font" pitchFamily="2" charset="0"/>
              </a:rPr>
              <a:t>CascadeType</a:t>
            </a:r>
            <a:r>
              <a:rPr lang="en-US">
                <a:solidFill>
                  <a:srgbClr val="D4D4D4"/>
                </a:solidFill>
                <a:latin typeface="RobotoMono Nerd Font" pitchFamily="2" charset="0"/>
                <a:ea typeface="RobotoMono Nerd Font" pitchFamily="2" charset="0"/>
              </a:rPr>
              <a:t>.</a:t>
            </a:r>
            <a:r>
              <a:rPr lang="en-US">
                <a:solidFill>
                  <a:srgbClr val="9CDCFE"/>
                </a:solidFill>
                <a:latin typeface="RobotoMono Nerd Font" pitchFamily="2" charset="0"/>
                <a:ea typeface="RobotoMono Nerd Font" pitchFamily="2" charset="0"/>
              </a:rPr>
              <a:t>ALL</a:t>
            </a:r>
            <a:r>
              <a:rPr lang="en-US">
                <a:solidFill>
                  <a:srgbClr val="D4D4D4"/>
                </a:solidFill>
                <a:latin typeface="RobotoMono Nerd Font" pitchFamily="2" charset="0"/>
                <a:ea typeface="RobotoMono Nerd Font" pitchFamily="2" charset="0"/>
              </a:rPr>
              <a:t>)</a:t>
            </a:r>
          </a:p>
          <a:p>
            <a:r>
              <a:rPr lang="en-US">
                <a:solidFill>
                  <a:srgbClr val="569CD6"/>
                </a:solidFill>
                <a:latin typeface="RobotoMono Nerd Font" pitchFamily="2" charset="0"/>
                <a:ea typeface="RobotoMono Nerd Font" pitchFamily="2" charset="0"/>
              </a:rPr>
              <a:t>  private</a:t>
            </a:r>
            <a:r>
              <a:rPr lang="en-US">
                <a:solidFill>
                  <a:srgbClr val="D4D4D4"/>
                </a:solidFill>
                <a:latin typeface="RobotoMono Nerd Font" pitchFamily="2" charset="0"/>
                <a:ea typeface="RobotoMono Nerd Font" pitchFamily="2" charset="0"/>
              </a:rPr>
              <a:t> </a:t>
            </a:r>
            <a:r>
              <a:rPr lang="en-US">
                <a:solidFill>
                  <a:srgbClr val="4EC9B0"/>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 </a:t>
            </a:r>
            <a:r>
              <a:rPr lang="en-US">
                <a:solidFill>
                  <a:srgbClr val="9CDCFE"/>
                </a:solidFill>
                <a:latin typeface="RobotoMono Nerd Font" pitchFamily="2" charset="0"/>
                <a:ea typeface="RobotoMono Nerd Font" pitchFamily="2" charset="0"/>
              </a:rPr>
              <a:t>department</a:t>
            </a:r>
            <a:r>
              <a:rPr lang="en-US">
                <a:solidFill>
                  <a:srgbClr val="D4D4D4"/>
                </a:solidFill>
                <a:latin typeface="RobotoMono Nerd Font" pitchFamily="2" charset="0"/>
                <a:ea typeface="RobotoMono Nerd Font" pitchFamily="2" charset="0"/>
              </a:rPr>
              <a:t>;</a:t>
            </a:r>
          </a:p>
          <a:p>
            <a:r>
              <a:rPr lang="en-US">
                <a:solidFill>
                  <a:srgbClr val="D4D4D4"/>
                </a:solidFill>
                <a:latin typeface="RobotoMono Nerd Font" pitchFamily="2" charset="0"/>
                <a:ea typeface="RobotoMono Nerd Font" pitchFamily="2" charset="0"/>
              </a:rPr>
              <a:t>}</a:t>
            </a:r>
          </a:p>
        </p:txBody>
      </p:sp>
      <p:sp>
        <p:nvSpPr>
          <p:cNvPr id="4" name="Rectangle 3">
            <a:extLst>
              <a:ext uri="{FF2B5EF4-FFF2-40B4-BE49-F238E27FC236}">
                <a16:creationId xmlns:a16="http://schemas.microsoft.com/office/drawing/2014/main" id="{BC35EBE9-CA26-424D-8781-3D71B4B9AF48}"/>
              </a:ext>
            </a:extLst>
          </p:cNvPr>
          <p:cNvSpPr/>
          <p:nvPr/>
        </p:nvSpPr>
        <p:spPr>
          <a:xfrm>
            <a:off x="354255" y="3999661"/>
            <a:ext cx="4572000" cy="523220"/>
          </a:xfrm>
          <a:prstGeom prst="rect">
            <a:avLst/>
          </a:prstGeom>
          <a:solidFill>
            <a:schemeClr val="bg2"/>
          </a:solidFill>
        </p:spPr>
        <p:txBody>
          <a:bodyPr>
            <a:spAutoFit/>
          </a:bodyPr>
          <a:lstStyle/>
          <a:p>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endParaRPr lang="en-VN"/>
          </a:p>
        </p:txBody>
      </p:sp>
      <p:sp>
        <p:nvSpPr>
          <p:cNvPr id="5" name="Bent-Up Arrow 4">
            <a:extLst>
              <a:ext uri="{FF2B5EF4-FFF2-40B4-BE49-F238E27FC236}">
                <a16:creationId xmlns:a16="http://schemas.microsoft.com/office/drawing/2014/main" id="{1FC9FFB7-66FD-564D-AFD3-9784F5A770F3}"/>
              </a:ext>
            </a:extLst>
          </p:cNvPr>
          <p:cNvSpPr/>
          <p:nvPr/>
        </p:nvSpPr>
        <p:spPr>
          <a:xfrm>
            <a:off x="3215542" y="3294262"/>
            <a:ext cx="345170" cy="1132403"/>
          </a:xfrm>
          <a:prstGeom prst="bentUpArrow">
            <a:avLst>
              <a:gd name="adj1" fmla="val 25000"/>
              <a:gd name="adj2" fmla="val 25000"/>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2FF1FDB5-C2E6-CE43-891D-EF8C00AC34B7}"/>
              </a:ext>
            </a:extLst>
          </p:cNvPr>
          <p:cNvSpPr txBox="1"/>
          <p:nvPr/>
        </p:nvSpPr>
        <p:spPr>
          <a:xfrm>
            <a:off x="7814790" y="3233706"/>
            <a:ext cx="1329210" cy="307777"/>
          </a:xfrm>
          <a:prstGeom prst="rect">
            <a:avLst/>
          </a:prstGeom>
          <a:noFill/>
        </p:spPr>
        <p:txBody>
          <a:bodyPr wrap="none" rtlCol="0">
            <a:spAutoFit/>
          </a:bodyPr>
          <a:lstStyle/>
          <a:p>
            <a:r>
              <a:rPr lang="en-VN"/>
              <a:t>Professor.java</a:t>
            </a:r>
          </a:p>
        </p:txBody>
      </p:sp>
      <p:sp>
        <p:nvSpPr>
          <p:cNvPr id="7" name="TextBox 6">
            <a:extLst>
              <a:ext uri="{FF2B5EF4-FFF2-40B4-BE49-F238E27FC236}">
                <a16:creationId xmlns:a16="http://schemas.microsoft.com/office/drawing/2014/main" id="{1BCA047C-9E07-554D-83A8-C16C53BAA706}"/>
              </a:ext>
            </a:extLst>
          </p:cNvPr>
          <p:cNvSpPr txBox="1"/>
          <p:nvPr/>
        </p:nvSpPr>
        <p:spPr>
          <a:xfrm>
            <a:off x="4896985" y="4137003"/>
            <a:ext cx="1497526" cy="307777"/>
          </a:xfrm>
          <a:prstGeom prst="rect">
            <a:avLst/>
          </a:prstGeom>
          <a:noFill/>
        </p:spPr>
        <p:txBody>
          <a:bodyPr wrap="none" rtlCol="0">
            <a:spAutoFit/>
          </a:bodyPr>
          <a:lstStyle/>
          <a:p>
            <a:r>
              <a:rPr lang="en-VN"/>
              <a:t>Department.java</a:t>
            </a:r>
          </a:p>
        </p:txBody>
      </p:sp>
      <p:pic>
        <p:nvPicPr>
          <p:cNvPr id="8" name="Graphic 7" descr="Warning">
            <a:extLst>
              <a:ext uri="{FF2B5EF4-FFF2-40B4-BE49-F238E27FC236}">
                <a16:creationId xmlns:a16="http://schemas.microsoft.com/office/drawing/2014/main" id="{06A507D3-39CB-544C-B71B-9FCC9AD5BF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473" y="4567414"/>
            <a:ext cx="472786" cy="472786"/>
          </a:xfrm>
          <a:prstGeom prst="rect">
            <a:avLst/>
          </a:prstGeom>
        </p:spPr>
      </p:pic>
      <p:sp>
        <p:nvSpPr>
          <p:cNvPr id="9" name="TextBox 8">
            <a:extLst>
              <a:ext uri="{FF2B5EF4-FFF2-40B4-BE49-F238E27FC236}">
                <a16:creationId xmlns:a16="http://schemas.microsoft.com/office/drawing/2014/main" id="{5038CE5F-25A7-BB4E-8727-7AF8B12EED67}"/>
              </a:ext>
            </a:extLst>
          </p:cNvPr>
          <p:cNvSpPr txBox="1"/>
          <p:nvPr/>
        </p:nvSpPr>
        <p:spPr>
          <a:xfrm>
            <a:off x="769065" y="4735502"/>
            <a:ext cx="7093609" cy="307777"/>
          </a:xfrm>
          <a:prstGeom prst="rect">
            <a:avLst/>
          </a:prstGeom>
          <a:noFill/>
        </p:spPr>
        <p:txBody>
          <a:bodyPr wrap="none" rtlCol="0">
            <a:spAutoFit/>
          </a:bodyPr>
          <a:lstStyle/>
          <a:p>
            <a:r>
              <a:rPr lang="en-VN"/>
              <a:t>Nếu không map đúng vào trường foreign key ở Entity phía Many thì biên dịch sẽ báo lỗi</a:t>
            </a:r>
          </a:p>
        </p:txBody>
      </p:sp>
      <p:sp>
        <p:nvSpPr>
          <p:cNvPr id="10" name="Bent Arrow 9">
            <a:extLst>
              <a:ext uri="{FF2B5EF4-FFF2-40B4-BE49-F238E27FC236}">
                <a16:creationId xmlns:a16="http://schemas.microsoft.com/office/drawing/2014/main" id="{CB1D471B-5518-3C4A-9EB2-D961ACC7BF04}"/>
              </a:ext>
            </a:extLst>
          </p:cNvPr>
          <p:cNvSpPr/>
          <p:nvPr/>
        </p:nvSpPr>
        <p:spPr>
          <a:xfrm rot="5400000" flipV="1">
            <a:off x="3812102" y="2128345"/>
            <a:ext cx="561256" cy="933321"/>
          </a:xfrm>
          <a:prstGeom prst="bentArrow">
            <a:avLst>
              <a:gd name="adj1" fmla="val 17135"/>
              <a:gd name="adj2" fmla="val 25000"/>
              <a:gd name="adj3" fmla="val 25000"/>
              <a:gd name="adj4" fmla="val 2464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1" name="TextBox 10">
            <a:extLst>
              <a:ext uri="{FF2B5EF4-FFF2-40B4-BE49-F238E27FC236}">
                <a16:creationId xmlns:a16="http://schemas.microsoft.com/office/drawing/2014/main" id="{B62D968A-2048-F942-8426-1EA338389854}"/>
              </a:ext>
            </a:extLst>
          </p:cNvPr>
          <p:cNvSpPr txBox="1"/>
          <p:nvPr/>
        </p:nvSpPr>
        <p:spPr>
          <a:xfrm>
            <a:off x="4609837" y="2118885"/>
            <a:ext cx="3118161" cy="523220"/>
          </a:xfrm>
          <a:prstGeom prst="rect">
            <a:avLst/>
          </a:prstGeom>
          <a:noFill/>
        </p:spPr>
        <p:txBody>
          <a:bodyPr wrap="none" rtlCol="0">
            <a:spAutoFit/>
          </a:bodyPr>
          <a:lstStyle/>
          <a:p>
            <a:r>
              <a:rPr lang="en-VN">
                <a:solidFill>
                  <a:srgbClr val="FFFF00"/>
                </a:solidFill>
              </a:rPr>
              <a:t>Nên để Lazy để tránh cả Department</a:t>
            </a:r>
            <a:br>
              <a:rPr lang="en-VN">
                <a:solidFill>
                  <a:srgbClr val="FFFF00"/>
                </a:solidFill>
              </a:rPr>
            </a:br>
            <a:r>
              <a:rPr lang="en-VN">
                <a:solidFill>
                  <a:srgbClr val="FFFF00"/>
                </a:solidFill>
              </a:rPr>
              <a:t>và Professor đua nhau truy vấn !</a:t>
            </a:r>
          </a:p>
        </p:txBody>
      </p:sp>
    </p:spTree>
    <p:extLst>
      <p:ext uri="{BB962C8B-B14F-4D97-AF65-F5344CB8AC3E}">
        <p14:creationId xmlns:p14="http://schemas.microsoft.com/office/powerpoint/2010/main" val="2477144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4E7CE0-4A21-1641-BF72-B97AE32DC1BF}"/>
              </a:ext>
            </a:extLst>
          </p:cNvPr>
          <p:cNvSpPr/>
          <p:nvPr/>
        </p:nvSpPr>
        <p:spPr>
          <a:xfrm>
            <a:off x="400681" y="2574651"/>
            <a:ext cx="7144633" cy="180962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BD5DF9C1-CF6C-F64E-812E-1BF565B4AFEC}"/>
              </a:ext>
            </a:extLst>
          </p:cNvPr>
          <p:cNvSpPr/>
          <p:nvPr/>
        </p:nvSpPr>
        <p:spPr>
          <a:xfrm>
            <a:off x="417838" y="605563"/>
            <a:ext cx="7157754" cy="133223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Rectangle 1">
            <a:extLst>
              <a:ext uri="{FF2B5EF4-FFF2-40B4-BE49-F238E27FC236}">
                <a16:creationId xmlns:a16="http://schemas.microsoft.com/office/drawing/2014/main" id="{30DFBFA3-8B94-C340-AA0C-5DFEAD82956F}"/>
              </a:ext>
            </a:extLst>
          </p:cNvPr>
          <p:cNvSpPr/>
          <p:nvPr/>
        </p:nvSpPr>
        <p:spPr>
          <a:xfrm>
            <a:off x="439032" y="612777"/>
            <a:ext cx="7433286" cy="3785652"/>
          </a:xfrm>
          <a:prstGeom prst="rect">
            <a:avLst/>
          </a:prstGeom>
        </p:spPr>
        <p:txBody>
          <a:bodyPr wrap="square">
            <a:spAutoFit/>
          </a:bodyPr>
          <a:lstStyle/>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public.department (</a:t>
            </a:r>
          </a:p>
          <a:p>
            <a:r>
              <a:rPr lang="en-US" sz="1600">
                <a:effectLst/>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011993"/>
                </a:solidFill>
                <a:effectLst/>
                <a:latin typeface="Menlo" panose="020B0609030804020204" pitchFamily="49" charset="0"/>
              </a:rPr>
              <a:t>  name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department_pkey </a:t>
            </a:r>
            <a:r>
              <a:rPr lang="en-US" sz="1600" b="1">
                <a:solidFill>
                  <a:srgbClr val="941100"/>
                </a:solidFill>
                <a:effectLst/>
                <a:latin typeface="Menlo" panose="020B0609030804020204" pitchFamily="49" charset="0"/>
              </a:rPr>
              <a:t>PRIMARY</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(id)</a:t>
            </a:r>
          </a:p>
          <a:p>
            <a:r>
              <a:rPr lang="en-US" sz="1600">
                <a:effectLst/>
                <a:latin typeface="Menlo" panose="020B0609030804020204" pitchFamily="49" charset="0"/>
              </a:rPr>
              <a:t>)</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a:p>
            <a:br>
              <a:rPr lang="en-US" sz="1600">
                <a:effectLst/>
                <a:latin typeface="Menlo" panose="020B0609030804020204" pitchFamily="49" charset="0"/>
              </a:rPr>
            </a:br>
            <a:endParaRPr lang="en-US" sz="1600">
              <a:effectLst/>
              <a:latin typeface="Menlo" panose="020B0609030804020204" pitchFamily="49" charset="0"/>
            </a:endParaRPr>
          </a:p>
          <a:p>
            <a:endParaRPr lang="en-US" sz="1600">
              <a:effectLst/>
              <a:latin typeface="Menlo" panose="020B0609030804020204" pitchFamily="49" charset="0"/>
            </a:endParaRPr>
          </a:p>
          <a:p>
            <a:r>
              <a:rPr lang="en-US" sz="1600" b="1">
                <a:solidFill>
                  <a:srgbClr val="941100"/>
                </a:solidFill>
                <a:effectLst/>
                <a:latin typeface="Menlo" panose="020B0609030804020204" pitchFamily="49" charset="0"/>
              </a:rPr>
              <a:t>CREATE</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TABLE</a:t>
            </a:r>
            <a:r>
              <a:rPr lang="en-US" sz="1600">
                <a:effectLst/>
                <a:latin typeface="Menlo" panose="020B0609030804020204" pitchFamily="49" charset="0"/>
              </a:rPr>
              <a:t> public.professor (</a:t>
            </a:r>
          </a:p>
          <a:p>
            <a:r>
              <a:rPr lang="en-US" sz="1600">
                <a:effectLst/>
                <a:latin typeface="Menlo" panose="020B0609030804020204" pitchFamily="49" charset="0"/>
              </a:rPr>
              <a:t>  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NOT</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011993"/>
                </a:solidFill>
                <a:effectLst/>
                <a:latin typeface="Menlo" panose="020B0609030804020204" pitchFamily="49" charset="0"/>
              </a:rPr>
              <a:t>  name</a:t>
            </a:r>
            <a:r>
              <a:rPr lang="en-US" sz="1600">
                <a:latin typeface="Menlo" panose="020B0609030804020204" pitchFamily="49" charset="0"/>
              </a:rPr>
              <a:t> </a:t>
            </a:r>
            <a:r>
              <a:rPr lang="en-US" sz="1600" b="1">
                <a:solidFill>
                  <a:srgbClr val="011993"/>
                </a:solidFill>
                <a:effectLst/>
                <a:latin typeface="Menlo" panose="020B0609030804020204" pitchFamily="49" charset="0"/>
              </a:rPr>
              <a:t>varchar</a:t>
            </a:r>
            <a:r>
              <a:rPr lang="en-US" sz="1600">
                <a:latin typeface="Menlo" panose="020B0609030804020204" pitchFamily="49" charset="0"/>
              </a:rPr>
              <a:t>(</a:t>
            </a:r>
            <a:r>
              <a:rPr lang="en-US" sz="1600">
                <a:solidFill>
                  <a:srgbClr val="0433FF"/>
                </a:solidFill>
                <a:effectLst/>
                <a:latin typeface="Menlo" panose="020B0609030804020204" pitchFamily="49" charset="0"/>
              </a:rPr>
              <a:t>255</a:t>
            </a:r>
            <a:r>
              <a:rPr lang="en-US" sz="1600">
                <a:latin typeface="Menlo" panose="020B0609030804020204" pitchFamily="49" charset="0"/>
              </a:rPr>
              <a:t>) </a:t>
            </a:r>
            <a:r>
              <a:rPr lang="en-US" sz="1600" b="1">
                <a:solidFill>
                  <a:srgbClr val="941100"/>
                </a:solidFill>
                <a:effectLst/>
                <a:latin typeface="Menlo" panose="020B0609030804020204" pitchFamily="49" charset="0"/>
              </a:rPr>
              <a:t>NULL</a:t>
            </a:r>
            <a:r>
              <a:rPr lang="en-US" sz="1600">
                <a:latin typeface="Menlo" panose="020B0609030804020204" pitchFamily="49" charset="0"/>
              </a:rPr>
              <a:t>,</a:t>
            </a:r>
            <a:endParaRPr lang="en-US" sz="1600">
              <a:solidFill>
                <a:srgbClr val="011993"/>
              </a:solidFill>
              <a:effectLst/>
              <a:latin typeface="Menlo" panose="020B0609030804020204" pitchFamily="49" charset="0"/>
            </a:endParaRPr>
          </a:p>
          <a:p>
            <a:r>
              <a:rPr lang="en-US" sz="1600">
                <a:effectLst/>
                <a:latin typeface="Menlo" panose="020B0609030804020204" pitchFamily="49" charset="0"/>
              </a:rPr>
              <a:t>  department_id </a:t>
            </a:r>
            <a:r>
              <a:rPr lang="en-US" sz="1600" b="1">
                <a:solidFill>
                  <a:srgbClr val="011993"/>
                </a:solidFill>
                <a:effectLst/>
                <a:latin typeface="Menlo" panose="020B0609030804020204" pitchFamily="49" charset="0"/>
              </a:rPr>
              <a:t>int8</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NULL</a:t>
            </a:r>
            <a:r>
              <a:rPr lang="en-US" sz="1600">
                <a:effectLst/>
                <a:latin typeface="Menlo" panose="020B0609030804020204" pitchFamily="49" charset="0"/>
              </a:rPr>
              <a:t>,</a:t>
            </a: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professor_pkey </a:t>
            </a:r>
            <a:r>
              <a:rPr lang="en-US" sz="1600" b="1">
                <a:solidFill>
                  <a:srgbClr val="941100"/>
                </a:solidFill>
                <a:effectLst/>
                <a:latin typeface="Menlo" panose="020B0609030804020204" pitchFamily="49" charset="0"/>
              </a:rPr>
              <a:t>PRIMARY</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(id),</a:t>
            </a:r>
          </a:p>
          <a:p>
            <a:r>
              <a:rPr lang="en-US" sz="1600" b="1">
                <a:solidFill>
                  <a:srgbClr val="941100"/>
                </a:solidFill>
                <a:effectLst/>
                <a:latin typeface="Menlo" panose="020B0609030804020204" pitchFamily="49" charset="0"/>
              </a:rPr>
              <a:t>  CONSTRAINT</a:t>
            </a:r>
            <a:r>
              <a:rPr lang="en-US" sz="1600">
                <a:effectLst/>
                <a:latin typeface="Menlo" panose="020B0609030804020204" pitchFamily="49" charset="0"/>
              </a:rPr>
              <a:t> fkbxh9gr7acx9qalq9jjcj4j9tr </a:t>
            </a:r>
            <a:r>
              <a:rPr lang="en-US" sz="1600" b="1">
                <a:solidFill>
                  <a:srgbClr val="941100"/>
                </a:solidFill>
                <a:effectLst/>
                <a:latin typeface="Menlo" panose="020B0609030804020204" pitchFamily="49" charset="0"/>
              </a:rPr>
              <a:t>FOREIGN</a:t>
            </a:r>
            <a:r>
              <a:rPr lang="en-US" sz="1600">
                <a:effectLst/>
                <a:latin typeface="Menlo" panose="020B0609030804020204" pitchFamily="49" charset="0"/>
              </a:rPr>
              <a:t> </a:t>
            </a:r>
            <a:r>
              <a:rPr lang="en-US" sz="1600" b="1">
                <a:solidFill>
                  <a:srgbClr val="941100"/>
                </a:solidFill>
                <a:effectLst/>
                <a:latin typeface="Menlo" panose="020B0609030804020204" pitchFamily="49" charset="0"/>
              </a:rPr>
              <a:t>KEY</a:t>
            </a:r>
            <a:r>
              <a:rPr lang="en-US" sz="1600">
                <a:effectLst/>
                <a:latin typeface="Menlo" panose="020B0609030804020204" pitchFamily="49" charset="0"/>
              </a:rPr>
              <a:t>        (department_id) </a:t>
            </a:r>
            <a:r>
              <a:rPr lang="en-US" sz="1600" b="1">
                <a:solidFill>
                  <a:srgbClr val="941100"/>
                </a:solidFill>
                <a:effectLst/>
                <a:latin typeface="Menlo" panose="020B0609030804020204" pitchFamily="49" charset="0"/>
              </a:rPr>
              <a:t>REFERENCES</a:t>
            </a:r>
            <a:r>
              <a:rPr lang="en-US" sz="1600">
                <a:effectLst/>
                <a:latin typeface="Menlo" panose="020B0609030804020204" pitchFamily="49" charset="0"/>
              </a:rPr>
              <a:t> public.department(id))</a:t>
            </a:r>
            <a:r>
              <a:rPr lang="en-US" sz="1600">
                <a:solidFill>
                  <a:srgbClr val="FF2600"/>
                </a:solidFill>
                <a:effectLst/>
                <a:latin typeface="Menlo" panose="020B0609030804020204" pitchFamily="49" charset="0"/>
              </a:rPr>
              <a:t>;</a:t>
            </a:r>
            <a:endParaRPr lang="en-US" sz="1600">
              <a:effectLst/>
              <a:latin typeface="Menlo" panose="020B0609030804020204" pitchFamily="49" charset="0"/>
            </a:endParaRPr>
          </a:p>
        </p:txBody>
      </p:sp>
      <p:cxnSp>
        <p:nvCxnSpPr>
          <p:cNvPr id="8" name="Straight Connector 7">
            <a:extLst>
              <a:ext uri="{FF2B5EF4-FFF2-40B4-BE49-F238E27FC236}">
                <a16:creationId xmlns:a16="http://schemas.microsoft.com/office/drawing/2014/main" id="{1F2E8D79-3918-CC47-87A3-E928B3280181}"/>
              </a:ext>
            </a:extLst>
          </p:cNvPr>
          <p:cNvCxnSpPr/>
          <p:nvPr/>
        </p:nvCxnSpPr>
        <p:spPr>
          <a:xfrm>
            <a:off x="3772657" y="1925690"/>
            <a:ext cx="0" cy="64795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1D5DD1-E057-BE4E-87EB-8098AB157BDC}"/>
              </a:ext>
            </a:extLst>
          </p:cNvPr>
          <p:cNvSpPr txBox="1"/>
          <p:nvPr/>
        </p:nvSpPr>
        <p:spPr>
          <a:xfrm>
            <a:off x="3754489" y="1889356"/>
            <a:ext cx="482824" cy="261610"/>
          </a:xfrm>
          <a:prstGeom prst="rect">
            <a:avLst/>
          </a:prstGeom>
          <a:noFill/>
        </p:spPr>
        <p:txBody>
          <a:bodyPr wrap="square" rtlCol="0">
            <a:spAutoFit/>
          </a:bodyPr>
          <a:lstStyle/>
          <a:p>
            <a:r>
              <a:rPr lang="en-VN" sz="1100"/>
              <a:t>one</a:t>
            </a:r>
          </a:p>
        </p:txBody>
      </p:sp>
      <p:sp>
        <p:nvSpPr>
          <p:cNvPr id="10" name="TextBox 9">
            <a:extLst>
              <a:ext uri="{FF2B5EF4-FFF2-40B4-BE49-F238E27FC236}">
                <a16:creationId xmlns:a16="http://schemas.microsoft.com/office/drawing/2014/main" id="{13E1FE29-91C9-C545-A206-C700ED9F174E}"/>
              </a:ext>
            </a:extLst>
          </p:cNvPr>
          <p:cNvSpPr txBox="1"/>
          <p:nvPr/>
        </p:nvSpPr>
        <p:spPr>
          <a:xfrm>
            <a:off x="3749442" y="2302148"/>
            <a:ext cx="604555" cy="261610"/>
          </a:xfrm>
          <a:prstGeom prst="rect">
            <a:avLst/>
          </a:prstGeom>
          <a:noFill/>
        </p:spPr>
        <p:txBody>
          <a:bodyPr wrap="square" rtlCol="0">
            <a:spAutoFit/>
          </a:bodyPr>
          <a:lstStyle/>
          <a:p>
            <a:r>
              <a:rPr lang="en-VN" sz="1100"/>
              <a:t>many</a:t>
            </a:r>
          </a:p>
        </p:txBody>
      </p:sp>
    </p:spTree>
    <p:extLst>
      <p:ext uri="{BB962C8B-B14F-4D97-AF65-F5344CB8AC3E}">
        <p14:creationId xmlns:p14="http://schemas.microsoft.com/office/powerpoint/2010/main" val="9353925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2920-CA21-F74D-BB7F-1155EE33D9B6}"/>
              </a:ext>
            </a:extLst>
          </p:cNvPr>
          <p:cNvSpPr>
            <a:spLocks noGrp="1"/>
          </p:cNvSpPr>
          <p:nvPr>
            <p:ph type="title"/>
          </p:nvPr>
        </p:nvSpPr>
        <p:spPr/>
        <p:txBody>
          <a:bodyPr/>
          <a:lstStyle/>
          <a:p>
            <a:r>
              <a:rPr lang="en-VN"/>
              <a:t>Sử dụng List hay Set cho @OneToMany?</a:t>
            </a:r>
          </a:p>
        </p:txBody>
      </p:sp>
      <p:sp>
        <p:nvSpPr>
          <p:cNvPr id="4" name="Rectangle 3">
            <a:extLst>
              <a:ext uri="{FF2B5EF4-FFF2-40B4-BE49-F238E27FC236}">
                <a16:creationId xmlns:a16="http://schemas.microsoft.com/office/drawing/2014/main" id="{6E412837-0E5F-7045-8DE4-F699931FECFD}"/>
              </a:ext>
            </a:extLst>
          </p:cNvPr>
          <p:cNvSpPr/>
          <p:nvPr/>
        </p:nvSpPr>
        <p:spPr>
          <a:xfrm>
            <a:off x="87641" y="907599"/>
            <a:ext cx="5880016" cy="3950569"/>
          </a:xfrm>
          <a:prstGeom prst="rect">
            <a:avLst/>
          </a:prstGeom>
          <a:solidFill>
            <a:schemeClr val="bg2"/>
          </a:solidFill>
        </p:spPr>
        <p:txBody>
          <a:bodyPr wrap="square">
            <a:spAutoFit/>
          </a:bodyPr>
          <a:lstStyle/>
          <a:p>
            <a:pPr>
              <a:lnSpc>
                <a:spcPct val="120000"/>
              </a:lnSpc>
            </a:pP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class</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 {</a:t>
            </a:r>
          </a:p>
          <a:p>
            <a:pPr>
              <a:lnSpc>
                <a:spcPct val="120000"/>
              </a:lnSpc>
            </a:pP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GeneratedValue</a:t>
            </a:r>
            <a:r>
              <a:rPr lang="vi-VN">
                <a:solidFill>
                  <a:srgbClr val="D4D4D4"/>
                </a:solidFill>
                <a:latin typeface="RobotoMono Nerd Font" pitchFamily="2" charset="0"/>
                <a:ea typeface="RobotoMono Nerd Font" pitchFamily="2" charset="0"/>
              </a:rPr>
              <a:t>(strategy = </a:t>
            </a:r>
            <a:r>
              <a:rPr lang="vi-VN">
                <a:solidFill>
                  <a:srgbClr val="9CDCFE"/>
                </a:solidFill>
                <a:latin typeface="RobotoMono Nerd Font" pitchFamily="2" charset="0"/>
                <a:ea typeface="RobotoMono Nerd Font" pitchFamily="2" charset="0"/>
              </a:rPr>
              <a:t>GenerationType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AUTO</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Long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id</a:t>
            </a:r>
            <a:r>
              <a:rPr lang="vi-VN">
                <a:solidFill>
                  <a:srgbClr val="D4D4D4"/>
                </a:solidFill>
                <a:latin typeface="RobotoMono Nerd Font" pitchFamily="2" charset="0"/>
                <a:ea typeface="RobotoMono Nerd Font" pitchFamily="2" charset="0"/>
              </a:rPr>
              <a:t>;</a:t>
            </a:r>
          </a:p>
          <a:p>
            <a:pPr>
              <a:lnSpc>
                <a:spcPct val="120000"/>
              </a:lnSpc>
            </a:pP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a:t>
            </a:r>
          </a:p>
          <a:p>
            <a:pPr>
              <a:lnSpc>
                <a:spcPct val="120000"/>
              </a:lnSpc>
            </a:pPr>
            <a:r>
              <a:rPr lang="vi-VN">
                <a:solidFill>
                  <a:srgbClr val="D4D4D4"/>
                </a:solidFill>
                <a:latin typeface="RobotoMono Nerd Font" pitchFamily="2" charset="0"/>
                <a:ea typeface="RobotoMono Nerd Font" pitchFamily="2" charset="0"/>
              </a:rPr>
              <a:t>  </a:t>
            </a:r>
            <a:r>
              <a:rPr lang="vi-VN">
                <a:solidFill>
                  <a:srgbClr val="569CD6"/>
                </a:solidFill>
                <a:latin typeface="RobotoMono Nerd Font" pitchFamily="2" charset="0"/>
                <a:ea typeface="RobotoMono Nerd Font" pitchFamily="2" charset="0"/>
              </a:rPr>
              <a:t>public</a:t>
            </a:r>
            <a:r>
              <a:rPr lang="vi-VN">
                <a:solidFill>
                  <a:srgbClr val="D4D4D4"/>
                </a:solidFill>
                <a:latin typeface="RobotoMono Nerd Font" pitchFamily="2" charset="0"/>
                <a:ea typeface="RobotoMono Nerd Font" pitchFamily="2" charset="0"/>
              </a:rPr>
              <a:t> </a:t>
            </a:r>
            <a:r>
              <a:rPr lang="vi-VN">
                <a:solidFill>
                  <a:srgbClr val="DCDCAA"/>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r>
              <a:rPr lang="vi-VN">
                <a:solidFill>
                  <a:srgbClr val="4EC9B0"/>
                </a:solidFill>
                <a:latin typeface="RobotoMono Nerd Font" pitchFamily="2" charset="0"/>
                <a:ea typeface="RobotoMono Nerd Font" pitchFamily="2" charset="0"/>
              </a:rPr>
              <a:t>String</a:t>
            </a:r>
            <a:r>
              <a:rPr lang="vi-VN">
                <a:solidFill>
                  <a:srgbClr val="D4D4D4"/>
                </a:solidFill>
                <a:latin typeface="RobotoMono Nerd Font" pitchFamily="2" charset="0"/>
                <a:ea typeface="RobotoMono Nerd Font" pitchFamily="2" charset="0"/>
              </a:rPr>
              <a:t> </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a:t>
            </a:r>
          </a:p>
          <a:p>
            <a:pPr>
              <a:lnSpc>
                <a:spcPct val="120000"/>
              </a:lnSpc>
            </a:pPr>
            <a:r>
              <a:rPr lang="vi-VN">
                <a:solidFill>
                  <a:srgbClr val="569CD6"/>
                </a:solidFill>
                <a:latin typeface="RobotoMono Nerd Font" pitchFamily="2" charset="0"/>
                <a:ea typeface="RobotoMono Nerd Font" pitchFamily="2" charset="0"/>
              </a:rPr>
              <a:t>    this</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name</a:t>
            </a:r>
            <a:r>
              <a:rPr lang="vi-VN">
                <a:solidFill>
                  <a:srgbClr val="D4D4D4"/>
                </a:solidFill>
                <a:latin typeface="RobotoMono Nerd Font" pitchFamily="2" charset="0"/>
                <a:ea typeface="RobotoMono Nerd Font" pitchFamily="2" charset="0"/>
              </a:rPr>
              <a:t> = name;</a:t>
            </a:r>
          </a:p>
          <a:p>
            <a:pPr>
              <a:lnSpc>
                <a:spcPct val="120000"/>
              </a:lnSpc>
            </a:pPr>
            <a:r>
              <a:rPr lang="vi-VN">
                <a:solidFill>
                  <a:srgbClr val="D4D4D4"/>
                </a:solidFill>
                <a:latin typeface="RobotoMono Nerd Font" pitchFamily="2" charset="0"/>
                <a:ea typeface="RobotoMono Nerd Font" pitchFamily="2" charset="0"/>
              </a:rPr>
              <a:t>  }</a:t>
            </a:r>
          </a:p>
          <a:p>
            <a:pPr>
              <a:lnSpc>
                <a:spcPct val="120000"/>
              </a:lnSpc>
            </a:pP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OneToMany</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mappedBy=</a:t>
            </a:r>
            <a:r>
              <a:rPr lang="vi-VN">
                <a:solidFill>
                  <a:srgbClr val="CE9178"/>
                </a:solidFill>
                <a:latin typeface="RobotoMono Nerd Font" pitchFamily="2" charset="0"/>
                <a:ea typeface="RobotoMono Nerd Font" pitchFamily="2" charset="0"/>
              </a:rPr>
              <a:t>"department"</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cascade = </a:t>
            </a:r>
            <a:r>
              <a:rPr lang="vi-VN">
                <a:solidFill>
                  <a:srgbClr val="9CDCFE"/>
                </a:solidFill>
                <a:latin typeface="RobotoMono Nerd Font" pitchFamily="2" charset="0"/>
                <a:ea typeface="RobotoMono Nerd Font" pitchFamily="2" charset="0"/>
              </a:rPr>
              <a:t>CascadeType</a:t>
            </a:r>
            <a:r>
              <a:rPr lang="vi-VN">
                <a:solidFill>
                  <a:srgbClr val="D4D4D4"/>
                </a:solidFill>
                <a:latin typeface="RobotoMono Nerd Font" pitchFamily="2" charset="0"/>
                <a:ea typeface="RobotoMono Nerd Font" pitchFamily="2" charset="0"/>
              </a:rPr>
              <a:t>.</a:t>
            </a:r>
            <a:r>
              <a:rPr lang="vi-VN">
                <a:solidFill>
                  <a:srgbClr val="9CDCFE"/>
                </a:solidFill>
                <a:latin typeface="RobotoMono Nerd Font" pitchFamily="2" charset="0"/>
                <a:ea typeface="RobotoMono Nerd Font" pitchFamily="2" charset="0"/>
              </a:rPr>
              <a:t>ALL</a:t>
            </a:r>
            <a:r>
              <a:rPr lang="vi-VN">
                <a:solidFill>
                  <a:srgbClr val="D4D4D4"/>
                </a:solidFill>
                <a:latin typeface="RobotoMono Nerd Font" pitchFamily="2" charset="0"/>
                <a:ea typeface="RobotoMono Nerd Font" pitchFamily="2" charset="0"/>
              </a:rPr>
              <a:t>,</a:t>
            </a:r>
            <a:br>
              <a:rPr lang="vi-VN">
                <a:solidFill>
                  <a:srgbClr val="D4D4D4"/>
                </a:solidFill>
                <a:latin typeface="RobotoMono Nerd Font" pitchFamily="2" charset="0"/>
                <a:ea typeface="RobotoMono Nerd Font" pitchFamily="2" charset="0"/>
              </a:rPr>
            </a:br>
            <a:r>
              <a:rPr lang="vi-VN">
                <a:solidFill>
                  <a:srgbClr val="D4D4D4"/>
                </a:solidFill>
                <a:latin typeface="RobotoMono Nerd Font" pitchFamily="2" charset="0"/>
                <a:ea typeface="RobotoMono Nerd Font" pitchFamily="2" charset="0"/>
              </a:rPr>
              <a:t>    orphanRemoval = </a:t>
            </a:r>
            <a:r>
              <a:rPr lang="vi-VN">
                <a:solidFill>
                  <a:srgbClr val="569CD6"/>
                </a:solidFill>
                <a:latin typeface="RobotoMono Nerd Font" pitchFamily="2" charset="0"/>
                <a:ea typeface="RobotoMono Nerd Font" pitchFamily="2" charset="0"/>
              </a:rPr>
              <a:t>false</a:t>
            </a:r>
            <a:r>
              <a:rPr lang="vi-VN">
                <a:solidFill>
                  <a:srgbClr val="D4D4D4"/>
                </a:solidFill>
                <a:latin typeface="RobotoMono Nerd Font" pitchFamily="2" charset="0"/>
                <a:ea typeface="RobotoMono Nerd Font" pitchFamily="2" charset="0"/>
              </a:rPr>
              <a:t>)</a:t>
            </a:r>
          </a:p>
          <a:p>
            <a:pPr>
              <a:lnSpc>
                <a:spcPct val="120000"/>
              </a:lnSpc>
            </a:pPr>
            <a:r>
              <a:rPr lang="vi-VN">
                <a:solidFill>
                  <a:srgbClr val="569CD6"/>
                </a:solidFill>
                <a:latin typeface="RobotoMono Nerd Font" pitchFamily="2" charset="0"/>
                <a:ea typeface="RobotoMono Nerd Font" pitchFamily="2" charset="0"/>
              </a:rPr>
              <a:t>  private</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List</a:t>
            </a:r>
            <a:r>
              <a:rPr lang="vi-VN">
                <a:solidFill>
                  <a:srgbClr val="D4D4D4"/>
                </a:solidFill>
                <a:latin typeface="RobotoMono Nerd Font" pitchFamily="2" charset="0"/>
                <a:ea typeface="RobotoMono Nerd Font" pitchFamily="2" charset="0"/>
              </a:rPr>
              <a:t>&lt;</a:t>
            </a:r>
            <a:r>
              <a:rPr lang="vi-VN">
                <a:solidFill>
                  <a:srgbClr val="4EC9B0"/>
                </a:solidFill>
                <a:latin typeface="RobotoMono Nerd Font" pitchFamily="2" charset="0"/>
                <a:ea typeface="RobotoMono Nerd Font" pitchFamily="2" charset="0"/>
              </a:rPr>
              <a:t>Professor</a:t>
            </a:r>
            <a:r>
              <a:rPr lang="vi-VN">
                <a:solidFill>
                  <a:srgbClr val="D4D4D4"/>
                </a:solidFill>
                <a:latin typeface="RobotoMono Nerd Font" pitchFamily="2" charset="0"/>
                <a:ea typeface="RobotoMono Nerd Font" pitchFamily="2" charset="0"/>
              </a:rPr>
              <a:t>&gt; </a:t>
            </a:r>
            <a:r>
              <a:rPr lang="vi-VN">
                <a:solidFill>
                  <a:srgbClr val="9CDCFE"/>
                </a:solidFill>
                <a:latin typeface="RobotoMono Nerd Font" pitchFamily="2" charset="0"/>
                <a:ea typeface="RobotoMono Nerd Font" pitchFamily="2" charset="0"/>
              </a:rPr>
              <a:t>professors</a:t>
            </a:r>
            <a:r>
              <a:rPr lang="vi-VN">
                <a:solidFill>
                  <a:srgbClr val="D4D4D4"/>
                </a:solidFill>
                <a:latin typeface="RobotoMono Nerd Font" pitchFamily="2" charset="0"/>
                <a:ea typeface="RobotoMono Nerd Font" pitchFamily="2" charset="0"/>
              </a:rPr>
              <a:t> = </a:t>
            </a:r>
            <a:r>
              <a:rPr lang="vi-VN">
                <a:solidFill>
                  <a:srgbClr val="C586C0"/>
                </a:solidFill>
                <a:latin typeface="RobotoMono Nerd Font" pitchFamily="2" charset="0"/>
                <a:ea typeface="RobotoMono Nerd Font" pitchFamily="2" charset="0"/>
              </a:rPr>
              <a:t>new</a:t>
            </a:r>
            <a:r>
              <a:rPr lang="vi-VN">
                <a:solidFill>
                  <a:srgbClr val="D4D4D4"/>
                </a:solidFill>
                <a:latin typeface="RobotoMono Nerd Font" pitchFamily="2" charset="0"/>
                <a:ea typeface="RobotoMono Nerd Font" pitchFamily="2" charset="0"/>
              </a:rPr>
              <a:t>   </a:t>
            </a:r>
            <a:r>
              <a:rPr lang="vi-VN">
                <a:solidFill>
                  <a:srgbClr val="4EC9B0"/>
                </a:solidFill>
                <a:latin typeface="RobotoMono Nerd Font" pitchFamily="2" charset="0"/>
                <a:ea typeface="RobotoMono Nerd Font" pitchFamily="2" charset="0"/>
              </a:rPr>
              <a:t>ArrayList</a:t>
            </a:r>
            <a:r>
              <a:rPr lang="vi-VN">
                <a:solidFill>
                  <a:srgbClr val="D4D4D4"/>
                </a:solidFill>
                <a:latin typeface="RobotoMono Nerd Font" pitchFamily="2" charset="0"/>
                <a:ea typeface="RobotoMono Nerd Font" pitchFamily="2" charset="0"/>
              </a:rPr>
              <a:t>&lt;&gt;();</a:t>
            </a:r>
          </a:p>
          <a:p>
            <a:pPr>
              <a:lnSpc>
                <a:spcPct val="120000"/>
              </a:lnSpc>
            </a:pPr>
            <a:r>
              <a:rPr lang="vi-VN">
                <a:solidFill>
                  <a:srgbClr val="D4D4D4"/>
                </a:solidFill>
                <a:latin typeface="RobotoMono Nerd Font" pitchFamily="2" charset="0"/>
                <a:ea typeface="RobotoMono Nerd Font" pitchFamily="2" charset="0"/>
              </a:rPr>
              <a:t>}</a:t>
            </a:r>
          </a:p>
        </p:txBody>
      </p:sp>
      <p:cxnSp>
        <p:nvCxnSpPr>
          <p:cNvPr id="6" name="Straight Connector 5">
            <a:extLst>
              <a:ext uri="{FF2B5EF4-FFF2-40B4-BE49-F238E27FC236}">
                <a16:creationId xmlns:a16="http://schemas.microsoft.com/office/drawing/2014/main" id="{FA7CBAE8-A422-AF47-ABDB-170B6E5AA5EF}"/>
              </a:ext>
            </a:extLst>
          </p:cNvPr>
          <p:cNvCxnSpPr>
            <a:cxnSpLocks/>
          </p:cNvCxnSpPr>
          <p:nvPr/>
        </p:nvCxnSpPr>
        <p:spPr>
          <a:xfrm>
            <a:off x="400833" y="4277638"/>
            <a:ext cx="5411244"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810A956-F8B1-3D4D-A7F4-A3775771F674}"/>
              </a:ext>
            </a:extLst>
          </p:cNvPr>
          <p:cNvSpPr/>
          <p:nvPr/>
        </p:nvSpPr>
        <p:spPr>
          <a:xfrm>
            <a:off x="5793287" y="3901858"/>
            <a:ext cx="2987457" cy="757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Đổi sang Set&lt;Professor&gt; có nên không?</a:t>
            </a:r>
          </a:p>
        </p:txBody>
      </p:sp>
      <p:sp>
        <p:nvSpPr>
          <p:cNvPr id="9" name="TextBox 8">
            <a:extLst>
              <a:ext uri="{FF2B5EF4-FFF2-40B4-BE49-F238E27FC236}">
                <a16:creationId xmlns:a16="http://schemas.microsoft.com/office/drawing/2014/main" id="{B37F296B-1BA1-4A48-8DF1-97983EB04E19}"/>
              </a:ext>
            </a:extLst>
          </p:cNvPr>
          <p:cNvSpPr txBox="1"/>
          <p:nvPr/>
        </p:nvSpPr>
        <p:spPr>
          <a:xfrm>
            <a:off x="6018756" y="1070975"/>
            <a:ext cx="3036187" cy="1384995"/>
          </a:xfrm>
          <a:prstGeom prst="rect">
            <a:avLst/>
          </a:prstGeom>
          <a:noFill/>
        </p:spPr>
        <p:txBody>
          <a:bodyPr wrap="square" rtlCol="0">
            <a:spAutoFit/>
          </a:bodyPr>
          <a:lstStyle/>
          <a:p>
            <a:r>
              <a:rPr lang="en-VN"/>
              <a:t>Nếu không có yêu cầu thực sự</a:t>
            </a:r>
          </a:p>
          <a:p>
            <a:r>
              <a:rPr lang="en-VN"/>
              <a:t>cấp bách hãy ưu tiên sử dụng List</a:t>
            </a:r>
            <a:br>
              <a:rPr lang="en-VN"/>
            </a:br>
            <a:r>
              <a:rPr lang="en-VN"/>
              <a:t>để mô tả quan hệ One-Many.</a:t>
            </a:r>
            <a:br>
              <a:rPr lang="en-VN"/>
            </a:br>
            <a:br>
              <a:rPr lang="en-VN"/>
            </a:br>
            <a:r>
              <a:rPr lang="en-VN"/>
              <a:t>Khi dùng Set, có thể phát sinh lỗi</a:t>
            </a:r>
            <a:br>
              <a:rPr lang="en-VN"/>
            </a:br>
            <a:r>
              <a:rPr lang="en-VN"/>
              <a:t>Stack Overflow</a:t>
            </a:r>
          </a:p>
        </p:txBody>
      </p:sp>
    </p:spTree>
    <p:extLst>
      <p:ext uri="{BB962C8B-B14F-4D97-AF65-F5344CB8AC3E}">
        <p14:creationId xmlns:p14="http://schemas.microsoft.com/office/powerpoint/2010/main" val="174050338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3248</TotalTime>
  <Words>9802</Words>
  <Application>Microsoft Macintosh PowerPoint</Application>
  <PresentationFormat>On-screen Show (16:9)</PresentationFormat>
  <Paragraphs>1100</Paragraphs>
  <Slides>107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107</vt:i4>
      </vt:variant>
    </vt:vector>
  </HeadingPairs>
  <TitlesOfParts>
    <vt:vector size="116" baseType="lpstr">
      <vt:lpstr>Arial</vt:lpstr>
      <vt:lpstr>Calibri</vt:lpstr>
      <vt:lpstr>Lato</vt:lpstr>
      <vt:lpstr>Menlo</vt:lpstr>
      <vt:lpstr>Raleway</vt:lpstr>
      <vt:lpstr>RobotoMono Nerd Font</vt:lpstr>
      <vt:lpstr>var(--vscode-repl-font-family)</vt:lpstr>
      <vt:lpstr>Verdana</vt:lpstr>
      <vt:lpstr>Streamline</vt:lpstr>
      <vt:lpstr>Lập trình JPA</vt:lpstr>
      <vt:lpstr>JPA là gì?</vt:lpstr>
      <vt:lpstr>PowerPoint Presentation</vt:lpstr>
      <vt:lpstr>PowerPoint Presentation</vt:lpstr>
      <vt:lpstr>PowerPoint Presentation</vt:lpstr>
      <vt:lpstr>JPA – Java Persistence API</vt:lpstr>
      <vt:lpstr>Clean Code khi lập trình database</vt:lpstr>
      <vt:lpstr>Bổ xung JPA vào maven</vt:lpstr>
      <vt:lpstr>Cấu hình kết nối CSDL</vt:lpstr>
      <vt:lpstr>PowerPoint Presentation</vt:lpstr>
      <vt:lpstr>PowerPoint Presentation</vt:lpstr>
      <vt:lpstr>PowerPoint Presentation</vt:lpstr>
      <vt:lpstr>PowerPoint Presentation</vt:lpstr>
      <vt:lpstr>PowerPoint Presentation</vt:lpstr>
      <vt:lpstr>PowerPoint Presentation</vt:lpstr>
      <vt:lpstr>Định nghĩa Entity</vt:lpstr>
      <vt:lpstr>@Entity, @Table</vt:lpstr>
      <vt:lpstr>Quy ước đặt tên bảng @Table(name="")</vt:lpstr>
      <vt:lpstr>Các loại thuộc tính khi định nghĩa Entity</vt:lpstr>
      <vt:lpstr>PowerPoint Presentation</vt:lpstr>
      <vt:lpstr>PowerPoint Presentation</vt:lpstr>
      <vt:lpstr>PowerPoint Presentation</vt:lpstr>
      <vt:lpstr>Định nghĩa primary key</vt:lpstr>
      <vt:lpstr>Mỗi Entity phải định nghĩa tối thiểu một primary key @Id</vt:lpstr>
      <vt:lpstr>@GeneratedValue sinh giá trị cho primary key</vt:lpstr>
      <vt:lpstr>@GeneratedValue(strategy = GenerationType.SEQUENCE) </vt:lpstr>
      <vt:lpstr>@GeneratedValue(strategy = GenerationType.TABLE) </vt:lpstr>
      <vt:lpstr>Custom ID generator</vt:lpstr>
      <vt:lpstr>Kiểm thử RandomID generator</vt:lpstr>
      <vt:lpstr>Composite Primary Key</vt:lpstr>
      <vt:lpstr>Kiểm thử composite key</vt:lpstr>
      <vt:lpstr>@NaturalId</vt:lpstr>
      <vt:lpstr>Tìm kiếm sử dụng NaturalId</vt:lpstr>
      <vt:lpstr>Định nghĩa trường trong Entity</vt:lpstr>
      <vt:lpstr>Các annotation định nghĩa Entity</vt:lpstr>
      <vt:lpstr>Hãy làm quen với bảng Person</vt:lpstr>
      <vt:lpstr>PowerPoint Presentation</vt:lpstr>
      <vt:lpstr>@Column bổ xung thuộc tính khi ánh xạ trường vào cột trong bảng </vt:lpstr>
      <vt:lpstr>@Transient – trường tính toán</vt:lpstr>
      <vt:lpstr>Chú ý không thể viết lệnh truy vấn trên trường transient</vt:lpstr>
      <vt:lpstr>@Formula sinh cột giả</vt:lpstr>
      <vt:lpstr>@Embeddable và @Embedded</vt:lpstr>
      <vt:lpstr>Entity Manager - TestingEntityManager</vt:lpstr>
      <vt:lpstr>PowerPoint Presentation</vt:lpstr>
      <vt:lpstr>EntityManager vs TestEntityManager</vt:lpstr>
      <vt:lpstr>2 cách khởi tạo EntityManager</vt:lpstr>
      <vt:lpstr>PowerPoint Presentation</vt:lpstr>
      <vt:lpstr>Repository Interface</vt:lpstr>
      <vt:lpstr>PowerPoint Presentation</vt:lpstr>
      <vt:lpstr>PowerPoint Presentation</vt:lpstr>
      <vt:lpstr>JPQL không hỗ trợ lệnh Insert</vt:lpstr>
      <vt:lpstr>Khi chạy Unit Test, transaction sẽ không commit xuống CSDL thực sự</vt:lpstr>
      <vt:lpstr>CRUD với Entity Manager</vt:lpstr>
      <vt:lpstr>Một số chú ý</vt:lpstr>
      <vt:lpstr>CRUD với Repository</vt:lpstr>
      <vt:lpstr>CRUD Repository </vt:lpstr>
      <vt:lpstr>PowerPoint Presentation</vt:lpstr>
      <vt:lpstr>Các sự kiện @PrePersist, @PreUpdate, @PreRemove</vt:lpstr>
      <vt:lpstr>Bắt các sự kiện thay đổi trạng thái của Entity</vt:lpstr>
      <vt:lpstr>PowerPoint Presentation</vt:lpstr>
      <vt:lpstr>PowerPoint Presentation</vt:lpstr>
      <vt:lpstr>Query</vt:lpstr>
      <vt:lpstr>JPA cung cấp các loại query sau đây</vt:lpstr>
      <vt:lpstr>JPQL - Java Persistence Query Language</vt:lpstr>
      <vt:lpstr>@NamedQuery</vt:lpstr>
      <vt:lpstr>Gọi @NamedQuery</vt:lpstr>
      <vt:lpstr>Untyped Query vs Typed Query</vt:lpstr>
      <vt:lpstr>PowerPoint Presentation</vt:lpstr>
      <vt:lpstr>Native Query</vt:lpstr>
      <vt:lpstr>Ưu và nhược điểm khi dùng Native Query mà không dùng JPQL</vt:lpstr>
      <vt:lpstr>Derived Query</vt:lpstr>
      <vt:lpstr>Derived Query là gì?</vt:lpstr>
      <vt:lpstr>Một số Derived Query được Repository cung cấp sẵn, không cần viết lại</vt:lpstr>
      <vt:lpstr>PowerPoint Presentation</vt:lpstr>
      <vt:lpstr>Các biểu thức phổ biến trong Derived Query</vt:lpstr>
      <vt:lpstr>JPA dịch derived query ra SQL như thế nào</vt:lpstr>
      <vt:lpstr>PowerPoint Presentation</vt:lpstr>
      <vt:lpstr>PowerPoint Presentation</vt:lpstr>
      <vt:lpstr>Query By Exampe</vt:lpstr>
      <vt:lpstr>PowerPoint Presentation</vt:lpstr>
      <vt:lpstr>PowerPoint Presentation</vt:lpstr>
      <vt:lpstr>Query by Example .withStringMatcher </vt:lpstr>
      <vt:lpstr>Tạo custom repository</vt:lpstr>
      <vt:lpstr>Khi nào cần tạo custom repository?</vt:lpstr>
      <vt:lpstr>PowerPoint Presentation</vt:lpstr>
      <vt:lpstr>Dùng Query gì trong trường hợp nào?</vt:lpstr>
      <vt:lpstr>Quan hệ giữa các Entity</vt:lpstr>
      <vt:lpstr>Các loại quan hệ phổ biến</vt:lpstr>
      <vt:lpstr>One – Many Unidirection vs Bidirection</vt:lpstr>
      <vt:lpstr>PowerPoint Presentation</vt:lpstr>
      <vt:lpstr>PowerPoint Presentation</vt:lpstr>
      <vt:lpstr>PowerPoint Presentation</vt:lpstr>
      <vt:lpstr>Tuỳ chọn cascade PERSIST hoặc ALL</vt:lpstr>
      <vt:lpstr>Cascade – hiệu ứng liên hoàn khi thay đổi dữ liệu</vt:lpstr>
      <vt:lpstr>Bidirection trong quan hệ one-many</vt:lpstr>
      <vt:lpstr>PowerPoint Presentation</vt:lpstr>
      <vt:lpstr>PowerPoint Presentation</vt:lpstr>
      <vt:lpstr>PowerPoint Presentation</vt:lpstr>
      <vt:lpstr>Sử dụng List hay Set cho @OneToMany?</vt:lpstr>
      <vt:lpstr>PowerPoint Presentation</vt:lpstr>
      <vt:lpstr>PowerPoint Presentation</vt:lpstr>
      <vt:lpstr>PowerPoint Presentation</vt:lpstr>
      <vt:lpstr>orphanRemoval có tác dụng gì?</vt:lpstr>
      <vt:lpstr>CascadeType.REMOVE xoá Parent là xoá Child</vt:lpstr>
      <vt:lpstr>orphanRemoval trong quan hệ Many-Many</vt:lpstr>
      <vt:lpstr>Kinh nghiệm hay dùng One-Many</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JPA</dc:title>
  <dc:creator>Microsoft Office User</dc:creator>
  <cp:lastModifiedBy>Microsoft Office User</cp:lastModifiedBy>
  <cp:revision>446</cp:revision>
  <cp:lastPrinted>2019-08-12T07:52:59Z</cp:lastPrinted>
  <dcterms:created xsi:type="dcterms:W3CDTF">2021-12-13T14:26:59Z</dcterms:created>
  <dcterms:modified xsi:type="dcterms:W3CDTF">2021-12-27T07:48:35Z</dcterms:modified>
</cp:coreProperties>
</file>