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31"/>
  </p:notesMasterIdLst>
  <p:sldIdLst>
    <p:sldId id="256" r:id="rId2"/>
    <p:sldId id="265" r:id="rId3"/>
    <p:sldId id="264" r:id="rId4"/>
    <p:sldId id="266" r:id="rId5"/>
    <p:sldId id="267" r:id="rId6"/>
    <p:sldId id="275" r:id="rId7"/>
    <p:sldId id="269" r:id="rId8"/>
    <p:sldId id="292" r:id="rId9"/>
    <p:sldId id="272" r:id="rId10"/>
    <p:sldId id="273" r:id="rId11"/>
    <p:sldId id="270" r:id="rId12"/>
    <p:sldId id="271" r:id="rId13"/>
    <p:sldId id="276" r:id="rId14"/>
    <p:sldId id="274" r:id="rId15"/>
    <p:sldId id="277" r:id="rId16"/>
    <p:sldId id="278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9" r:id="rId26"/>
    <p:sldId id="280" r:id="rId27"/>
    <p:sldId id="283" r:id="rId28"/>
    <p:sldId id="282" r:id="rId29"/>
    <p:sldId id="28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732"/>
  </p:normalViewPr>
  <p:slideViewPr>
    <p:cSldViewPr snapToGrid="0">
      <p:cViewPr varScale="1">
        <p:scale>
          <a:sx n="169" d="100"/>
          <a:sy n="169" d="100"/>
        </p:scale>
        <p:origin x="11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running-setup-logic-on-startup-in-spring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paper.com/analysis-of-springboots-entire-startup-proces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properties-with-spring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330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156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https://www.baeldung.com/running-setup-logic-on-startup-in-spring</a:t>
            </a:r>
            <a:endParaRPr lang="en-US"/>
          </a:p>
          <a:p>
            <a:r>
              <a:rPr lang="en-US">
                <a:hlinkClick r:id="rId4"/>
              </a:rPr>
              <a:t>https://developpaper.com/analysis-of-springboots-entire-startup-process/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063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https://www.baeldung.com/properties-with-spring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20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java.vscode-spring-initializr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Cấu trúc dự án SpringBoot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273878"/>
            <a:ext cx="7842600" cy="1006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Trịnh Minh Cường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Lập trình viên Techmaster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0BD51-C66A-F14E-8F28-3A6D88E8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  Maven pom.xml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2A4DED-4567-C446-9E5E-A03CAF10B6EC}"/>
              </a:ext>
            </a:extLst>
          </p:cNvPr>
          <p:cNvSpPr/>
          <p:nvPr/>
        </p:nvSpPr>
        <p:spPr>
          <a:xfrm>
            <a:off x="4006445" y="190122"/>
            <a:ext cx="4855028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dependencies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&gt;spring-boot-starter-web&lt;/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&gt;spring-boot-devtools&lt;/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scope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&gt;runtime&lt;/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scope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optional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&gt;true&lt;/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optional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&gt;org.projectlombok&lt;/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&gt;lombok&lt;/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optional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&gt;true&lt;/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optional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&gt;spring-boot-starter-test&lt;/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scope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&gt;test&lt;/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scope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dependencies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build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plugins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&gt;spring-boot-maven-plugin&lt;/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plugins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build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project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C7D69-6120-DE41-9BE3-C5D20AA6A4BB}"/>
              </a:ext>
            </a:extLst>
          </p:cNvPr>
          <p:cNvSpPr txBox="1"/>
          <p:nvPr/>
        </p:nvSpPr>
        <p:spPr>
          <a:xfrm>
            <a:off x="7983000" y="4835723"/>
            <a:ext cx="102325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/>
              <a:t>page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25C9A-EA02-3042-81A3-963B60F304EE}"/>
              </a:ext>
            </a:extLst>
          </p:cNvPr>
          <p:cNvSpPr txBox="1"/>
          <p:nvPr/>
        </p:nvSpPr>
        <p:spPr>
          <a:xfrm>
            <a:off x="0" y="1991763"/>
            <a:ext cx="4037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/>
              <a:t>Code XML rất chi là dài, và dễ gây lỗi</a:t>
            </a:r>
            <a:br>
              <a:rPr lang="en-VN" sz="1800"/>
            </a:br>
            <a:br>
              <a:rPr lang="en-VN" sz="1800"/>
            </a:br>
            <a:r>
              <a:rPr lang="en-VN" sz="1800"/>
              <a:t>Nhưng vì có rất nhiều dự án mẫu dùng Maven nên chúng ta vẫn phải</a:t>
            </a:r>
          </a:p>
          <a:p>
            <a:r>
              <a:rPr lang="en-US" sz="1800"/>
              <a:t>làm quen với Maven trước</a:t>
            </a:r>
            <a:endParaRPr lang="en-VN" sz="1800"/>
          </a:p>
        </p:txBody>
      </p:sp>
    </p:spTree>
    <p:extLst>
      <p:ext uri="{BB962C8B-B14F-4D97-AF65-F5344CB8AC3E}">
        <p14:creationId xmlns:p14="http://schemas.microsoft.com/office/powerpoint/2010/main" val="339885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32D3FA-1B01-D84F-8963-6729D3258F26}"/>
              </a:ext>
            </a:extLst>
          </p:cNvPr>
          <p:cNvSpPr/>
          <p:nvPr/>
        </p:nvSpPr>
        <p:spPr>
          <a:xfrm>
            <a:off x="1081314" y="831917"/>
            <a:ext cx="6966858" cy="3950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plugins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id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'org.springframework.boot'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version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'2.4.0'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id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'io.spring.dependency-management'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version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'1.0.10.RELEASE'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id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'java'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'vn.techmaster'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'0.0.1-SNAPSHOT'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sourceCompatibility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'11’ </a:t>
            </a:r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//phiên bản JDK</a:t>
            </a: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configurations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compileOnly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extendsFrom annotationProcessor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96195-E431-594B-86EE-59A8F59A5F9F}"/>
              </a:ext>
            </a:extLst>
          </p:cNvPr>
          <p:cNvSpPr txBox="1"/>
          <p:nvPr/>
        </p:nvSpPr>
        <p:spPr>
          <a:xfrm>
            <a:off x="8055428" y="4767941"/>
            <a:ext cx="102325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/>
              <a:t>page 1/2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80C4D5-0F2C-D148-AD24-97CCFF15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Gradle build script: build.gradle</a:t>
            </a:r>
          </a:p>
        </p:txBody>
      </p:sp>
    </p:spTree>
    <p:extLst>
      <p:ext uri="{BB962C8B-B14F-4D97-AF65-F5344CB8AC3E}">
        <p14:creationId xmlns:p14="http://schemas.microsoft.com/office/powerpoint/2010/main" val="326149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BF57C-F9E8-4C4D-AF49-E46973ADAEE0}"/>
              </a:ext>
            </a:extLst>
          </p:cNvPr>
          <p:cNvSpPr/>
          <p:nvPr/>
        </p:nvSpPr>
        <p:spPr>
          <a:xfrm>
            <a:off x="653142" y="819352"/>
            <a:ext cx="7910285" cy="3950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repositories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mavenCentral()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dependencies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 </a:t>
            </a:r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//quản lý các dependencies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implementation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'org.springframework.boot:spring-boot-starter-web'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compileOnly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'org.projectlombok:lombok'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developmentOnly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'org.springframework.boot:spring-boot-devtools'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annotationProcessor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'org.projectlombok:lombok'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testImplementation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'org.springframework.boot:spring-boot-starter-test'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test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useJUnitPlatform()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CC11-E2AC-3B4B-9566-9A380BCF7D2F}"/>
              </a:ext>
            </a:extLst>
          </p:cNvPr>
          <p:cNvSpPr txBox="1"/>
          <p:nvPr/>
        </p:nvSpPr>
        <p:spPr>
          <a:xfrm>
            <a:off x="8098971" y="4835723"/>
            <a:ext cx="97971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/>
              <a:t>page 2/2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7799A-0D5A-1649-8A73-4F74BD4F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Gradle build script: build.gradle</a:t>
            </a:r>
          </a:p>
        </p:txBody>
      </p:sp>
    </p:spTree>
    <p:extLst>
      <p:ext uri="{BB962C8B-B14F-4D97-AF65-F5344CB8AC3E}">
        <p14:creationId xmlns:p14="http://schemas.microsoft.com/office/powerpoint/2010/main" val="195517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AF00-B85F-1D43-9ABB-4CD17AB9C642}"/>
              </a:ext>
            </a:extLst>
          </p:cNvPr>
          <p:cNvSpPr txBox="1"/>
          <p:nvPr/>
        </p:nvSpPr>
        <p:spPr>
          <a:xfrm>
            <a:off x="2208812" y="3602183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3200"/>
              <a:t>JAR khác WAR thế nào?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E77F2-5B22-6142-916B-1E6B3452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622972"/>
            <a:ext cx="8013700" cy="173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85D160-4E50-5C4B-9489-6D15D2881810}"/>
              </a:ext>
            </a:extLst>
          </p:cNvPr>
          <p:cNvSpPr txBox="1"/>
          <p:nvPr/>
        </p:nvSpPr>
        <p:spPr>
          <a:xfrm>
            <a:off x="543910" y="488729"/>
            <a:ext cx="8056179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000"/>
              <a:t>Khi dùng Spring Intializr để tạo dự án Spring Boot có màn hình yêu cầu lựa chọn packging type: JAR hay WAR?</a:t>
            </a:r>
          </a:p>
        </p:txBody>
      </p:sp>
    </p:spTree>
    <p:extLst>
      <p:ext uri="{BB962C8B-B14F-4D97-AF65-F5344CB8AC3E}">
        <p14:creationId xmlns:p14="http://schemas.microsoft.com/office/powerpoint/2010/main" val="156481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672133-E3B9-824C-B063-ECB2A700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2628" y="627063"/>
            <a:ext cx="4341995" cy="2451115"/>
          </a:xfrm>
        </p:spPr>
        <p:txBody>
          <a:bodyPr/>
          <a:lstStyle/>
          <a:p>
            <a:r>
              <a:rPr lang="en-VN"/>
              <a:t>Java Archive, nén tất cả class và resource lại.</a:t>
            </a:r>
          </a:p>
          <a:p>
            <a:r>
              <a:rPr lang="en-VN"/>
              <a:t>Chạy JAR file từ command</a:t>
            </a:r>
          </a:p>
          <a:p>
            <a:r>
              <a:rPr lang="en-VN"/>
              <a:t>Thích hợp để đóng gói trên khai trong Docker image</a:t>
            </a:r>
          </a:p>
          <a:p>
            <a:r>
              <a:rPr lang="en-VN">
                <a:solidFill>
                  <a:srgbClr val="00B050"/>
                </a:solidFill>
              </a:rPr>
              <a:t>Ưu tiên chọn JAR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E565-2B5C-F740-BFAD-1C408FFB8D2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35177" y="627063"/>
            <a:ext cx="4650881" cy="4385511"/>
          </a:xfrm>
        </p:spPr>
        <p:txBody>
          <a:bodyPr/>
          <a:lstStyle/>
          <a:p>
            <a:r>
              <a:rPr lang="en-US"/>
              <a:t>Web Application Archive đóng gói web application.</a:t>
            </a:r>
          </a:p>
          <a:p>
            <a:r>
              <a:rPr lang="en-US"/>
              <a:t>Cần Web server để chạy WAR</a:t>
            </a:r>
          </a:p>
          <a:p>
            <a:r>
              <a:rPr lang="en-US"/>
              <a:t>Phù hợp để chạy nhiều WAR chia sẻ trên cùng một web server. Nhu cầu này hiện đã lỗi thời.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DCA66-C637-CA49-8DF5-74AE0C898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VN"/>
              <a:t>JAR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3E369-3E9A-DC48-8D0B-D6F33247D5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VN"/>
              <a:t>WAR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7EBDFF-035A-E04E-9118-60C93BF0224F}"/>
              </a:ext>
            </a:extLst>
          </p:cNvPr>
          <p:cNvGrpSpPr/>
          <p:nvPr/>
        </p:nvGrpSpPr>
        <p:grpSpPr>
          <a:xfrm>
            <a:off x="878186" y="3150604"/>
            <a:ext cx="2878927" cy="1376086"/>
            <a:chOff x="1394234" y="3340728"/>
            <a:chExt cx="2878927" cy="13760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AF8CB6-8C44-2B49-9577-A41EC4559456}"/>
                </a:ext>
              </a:extLst>
            </p:cNvPr>
            <p:cNvSpPr/>
            <p:nvPr/>
          </p:nvSpPr>
          <p:spPr>
            <a:xfrm>
              <a:off x="1394234" y="3340728"/>
              <a:ext cx="2553077" cy="12493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5920A3-2201-CE48-A113-BDC18AAC4F4C}"/>
                </a:ext>
              </a:extLst>
            </p:cNvPr>
            <p:cNvSpPr/>
            <p:nvPr/>
          </p:nvSpPr>
          <p:spPr>
            <a:xfrm>
              <a:off x="2064191" y="4055952"/>
              <a:ext cx="1222218" cy="4345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TomCat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7727495-1F1E-C14F-BD62-8E45081F1931}"/>
                </a:ext>
              </a:extLst>
            </p:cNvPr>
            <p:cNvSpPr/>
            <p:nvPr/>
          </p:nvSpPr>
          <p:spPr>
            <a:xfrm>
              <a:off x="1510420" y="3493128"/>
              <a:ext cx="1106032" cy="4345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*.class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80FABC2-C7A6-A340-9D02-6BDDC332352B}"/>
                </a:ext>
              </a:extLst>
            </p:cNvPr>
            <p:cNvSpPr/>
            <p:nvPr/>
          </p:nvSpPr>
          <p:spPr>
            <a:xfrm>
              <a:off x="2731129" y="3500673"/>
              <a:ext cx="1106032" cy="4345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resources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107106-654E-624F-A4BD-1195A136ACD6}"/>
                </a:ext>
              </a:extLst>
            </p:cNvPr>
            <p:cNvSpPr txBox="1"/>
            <p:nvPr/>
          </p:nvSpPr>
          <p:spPr>
            <a:xfrm>
              <a:off x="3431264" y="4409037"/>
              <a:ext cx="84189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vi-VN"/>
                <a:t>book.jar</a:t>
              </a:r>
              <a:endParaRPr lang="en-V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9CF42-877F-9944-B6A3-04F1E77B87C7}"/>
              </a:ext>
            </a:extLst>
          </p:cNvPr>
          <p:cNvSpPr/>
          <p:nvPr/>
        </p:nvSpPr>
        <p:spPr>
          <a:xfrm>
            <a:off x="738137" y="462690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80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java -jar book.jar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5F8B8DE-EB1C-4241-879C-0F8625DAEF4C}"/>
              </a:ext>
            </a:extLst>
          </p:cNvPr>
          <p:cNvSpPr/>
          <p:nvPr/>
        </p:nvSpPr>
        <p:spPr>
          <a:xfrm>
            <a:off x="6264999" y="3874884"/>
            <a:ext cx="1086415" cy="43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TomCat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734515-9198-2F46-AAF6-0B37A75356B6}"/>
              </a:ext>
            </a:extLst>
          </p:cNvPr>
          <p:cNvSpPr/>
          <p:nvPr/>
        </p:nvSpPr>
        <p:spPr>
          <a:xfrm>
            <a:off x="5051834" y="3330165"/>
            <a:ext cx="1086415" cy="4526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App1.war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172FBF-6257-BC45-B6AA-E960CFFFD7C7}"/>
              </a:ext>
            </a:extLst>
          </p:cNvPr>
          <p:cNvSpPr/>
          <p:nvPr/>
        </p:nvSpPr>
        <p:spPr>
          <a:xfrm>
            <a:off x="6254436" y="3319603"/>
            <a:ext cx="1086415" cy="4526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App2.war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9E8191A-7DDC-9C46-8884-462AE50C4031}"/>
              </a:ext>
            </a:extLst>
          </p:cNvPr>
          <p:cNvSpPr/>
          <p:nvPr/>
        </p:nvSpPr>
        <p:spPr>
          <a:xfrm>
            <a:off x="7429877" y="3327147"/>
            <a:ext cx="1086415" cy="4526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App3.war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568FCE4-1890-EF40-8EE2-1F66714FD9E1}"/>
              </a:ext>
            </a:extLst>
          </p:cNvPr>
          <p:cNvSpPr/>
          <p:nvPr/>
        </p:nvSpPr>
        <p:spPr>
          <a:xfrm>
            <a:off x="5776111" y="4407529"/>
            <a:ext cx="2145671" cy="43456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Java Run Time</a:t>
            </a:r>
          </a:p>
        </p:txBody>
      </p:sp>
    </p:spTree>
    <p:extLst>
      <p:ext uri="{BB962C8B-B14F-4D97-AF65-F5344CB8AC3E}">
        <p14:creationId xmlns:p14="http://schemas.microsoft.com/office/powerpoint/2010/main" val="87232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776335" y="1904553"/>
            <a:ext cx="759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600"/>
              <a:t>Spring Boot web app chạy </a:t>
            </a:r>
            <a:br>
              <a:rPr lang="en-VN" sz="3600"/>
            </a:br>
            <a:r>
              <a:rPr lang="en-VN" sz="3600"/>
              <a:t>web server nào?</a:t>
            </a:r>
          </a:p>
        </p:txBody>
      </p:sp>
    </p:spTree>
    <p:extLst>
      <p:ext uri="{BB962C8B-B14F-4D97-AF65-F5344CB8AC3E}">
        <p14:creationId xmlns:p14="http://schemas.microsoft.com/office/powerpoint/2010/main" val="309841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604319" y="374518"/>
            <a:ext cx="7652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/>
              <a:t>Mặc định Spring Boot chạy trên TomCat, web server ổn định, được sử dụng trong nhiều dự án lớn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8B5DF-C174-DE43-9B16-AF1DAA27D802}"/>
              </a:ext>
            </a:extLst>
          </p:cNvPr>
          <p:cNvSpPr/>
          <p:nvPr/>
        </p:nvSpPr>
        <p:spPr>
          <a:xfrm>
            <a:off x="656879" y="2236793"/>
            <a:ext cx="416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hlinkClick r:id="rId2"/>
              </a:rPr>
              <a:t>http://tomcat.apache.org/</a:t>
            </a:r>
            <a:endParaRPr lang="en-VN" sz="280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BB954220-9478-7E48-A0EC-095F1BEC4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10" y="1734051"/>
            <a:ext cx="18542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6B780-26F3-1949-9398-78610DD3827A}"/>
              </a:ext>
            </a:extLst>
          </p:cNvPr>
          <p:cNvSpPr txBox="1"/>
          <p:nvPr/>
        </p:nvSpPr>
        <p:spPr>
          <a:xfrm>
            <a:off x="745779" y="3025129"/>
            <a:ext cx="7652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VN" sz="2000"/>
              <a:t>TomCat hỗ trợ HTTP/2, WebSocket, NIO (non blocking I/O)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VN" sz="2000"/>
              <a:t>SpringBoot cũng có thể dùng Netty, một web server thuần sử dụng “non blocking I/O”. Netty mới hơi, chạy nhanh hơn.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VN" sz="2000"/>
              <a:t>Mặc định chúng ta sẽ dùng TomCat vì nó ổn định, tương thích ngược tốt</a:t>
            </a:r>
          </a:p>
        </p:txBody>
      </p:sp>
    </p:spTree>
    <p:extLst>
      <p:ext uri="{BB962C8B-B14F-4D97-AF65-F5344CB8AC3E}">
        <p14:creationId xmlns:p14="http://schemas.microsoft.com/office/powerpoint/2010/main" val="275120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AF00-B85F-1D43-9ABB-4CD17AB9C642}"/>
              </a:ext>
            </a:extLst>
          </p:cNvPr>
          <p:cNvSpPr txBox="1"/>
          <p:nvPr/>
        </p:nvSpPr>
        <p:spPr>
          <a:xfrm>
            <a:off x="1520271" y="1582245"/>
            <a:ext cx="6219972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3200"/>
              <a:t>Hãy trình bày cấu trúc thư mục</a:t>
            </a:r>
          </a:p>
          <a:p>
            <a:pPr algn="ctr">
              <a:lnSpc>
                <a:spcPct val="150000"/>
              </a:lnSpc>
            </a:pPr>
            <a:r>
              <a:rPr lang="en-US" sz="3200"/>
              <a:t>m</a:t>
            </a:r>
            <a:r>
              <a:rPr lang="en-VN" sz="3200"/>
              <a:t>ột dự án SpringBoot điển hình !</a:t>
            </a:r>
          </a:p>
        </p:txBody>
      </p:sp>
    </p:spTree>
    <p:extLst>
      <p:ext uri="{BB962C8B-B14F-4D97-AF65-F5344CB8AC3E}">
        <p14:creationId xmlns:p14="http://schemas.microsoft.com/office/powerpoint/2010/main" val="125382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B10C-D275-C24A-82C0-27E733DD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Cấu trúc thư mục SpringBoot gồm 3 nhóm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06E12-1266-F243-810F-BE172731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VN" sz="2400"/>
              <a:t>Mã nguồn cần được quản lý trong </a:t>
            </a:r>
            <a:r>
              <a:rPr lang="en-VN" sz="2400" b="1">
                <a:solidFill>
                  <a:srgbClr val="7030A0"/>
                </a:solidFill>
              </a:rPr>
              <a:t>git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VN" sz="2400"/>
              <a:t>Cấu hình VSCode hoặc Intellij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VN" sz="2400"/>
              <a:t>Cấu hình Gradle hoặc Maven.</a:t>
            </a:r>
          </a:p>
          <a:p>
            <a:pPr marL="114300" indent="0">
              <a:buSzPct val="100000"/>
              <a:buNone/>
            </a:pPr>
            <a:br>
              <a:rPr lang="en-VN" sz="2400"/>
            </a:br>
            <a:r>
              <a:rPr lang="en-VN" sz="2400"/>
              <a:t>Ngoài cùng nên có file </a:t>
            </a:r>
          </a:p>
          <a:p>
            <a:pPr>
              <a:lnSpc>
                <a:spcPct val="100000"/>
              </a:lnSpc>
              <a:buSzPct val="100000"/>
            </a:pPr>
            <a:r>
              <a:rPr lang="en-VN" sz="2000"/>
              <a:t>ReadMe.md mô tả dự án</a:t>
            </a:r>
          </a:p>
          <a:p>
            <a:pPr>
              <a:lnSpc>
                <a:spcPct val="100000"/>
              </a:lnSpc>
              <a:buSzPct val="100000"/>
            </a:pPr>
            <a:r>
              <a:rPr lang="en-VN" sz="2000"/>
              <a:t>.gitignore loại bỏ folders, files không cần quản lý phiên bản</a:t>
            </a:r>
          </a:p>
        </p:txBody>
      </p:sp>
    </p:spTree>
    <p:extLst>
      <p:ext uri="{BB962C8B-B14F-4D97-AF65-F5344CB8AC3E}">
        <p14:creationId xmlns:p14="http://schemas.microsoft.com/office/powerpoint/2010/main" val="270980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11D4D9-6B63-0747-9BC7-67758E1E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4" y="0"/>
            <a:ext cx="7681851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3D47C-4E0E-E444-876F-9D481423B73F}"/>
              </a:ext>
            </a:extLst>
          </p:cNvPr>
          <p:cNvSpPr txBox="1"/>
          <p:nvPr/>
        </p:nvSpPr>
        <p:spPr>
          <a:xfrm>
            <a:off x="1113577" y="1330858"/>
            <a:ext cx="101398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VN"/>
              <a:t>Mã nguồn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60D16-F716-D94E-A1F5-1957315FD634}"/>
              </a:ext>
            </a:extLst>
          </p:cNvPr>
          <p:cNvSpPr txBox="1"/>
          <p:nvPr/>
        </p:nvSpPr>
        <p:spPr>
          <a:xfrm>
            <a:off x="4135925" y="4280779"/>
            <a:ext cx="162897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/>
              <a:t>Cấu hình VSCode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FB084-98EB-234B-83E1-50FBC25E3B7B}"/>
              </a:ext>
            </a:extLst>
          </p:cNvPr>
          <p:cNvSpPr txBox="1"/>
          <p:nvPr/>
        </p:nvSpPr>
        <p:spPr>
          <a:xfrm>
            <a:off x="2126056" y="4835723"/>
            <a:ext cx="294984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/>
              <a:t>Cấu hình build Maven hoặc Gradle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DAA9D-9FCE-E84D-BF86-40EB9BA0FAFE}"/>
              </a:ext>
            </a:extLst>
          </p:cNvPr>
          <p:cNvSpPr txBox="1"/>
          <p:nvPr/>
        </p:nvSpPr>
        <p:spPr>
          <a:xfrm>
            <a:off x="3491620" y="3654581"/>
            <a:ext cx="266932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/>
              <a:t>*.class được biên dịch ra ở đây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282B9-AD34-B948-9A74-23561AA72722}"/>
              </a:ext>
            </a:extLst>
          </p:cNvPr>
          <p:cNvSpPr txBox="1"/>
          <p:nvPr/>
        </p:nvSpPr>
        <p:spPr>
          <a:xfrm>
            <a:off x="3571592" y="2584764"/>
            <a:ext cx="174279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VN"/>
              <a:t>ài nguyên, file tĩnh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70BE7B-5585-BE44-8EAE-9515F5029974}"/>
              </a:ext>
            </a:extLst>
          </p:cNvPr>
          <p:cNvSpPr/>
          <p:nvPr/>
        </p:nvSpPr>
        <p:spPr>
          <a:xfrm>
            <a:off x="5033727" y="126749"/>
            <a:ext cx="253497" cy="923453"/>
          </a:xfrm>
          <a:prstGeom prst="rightBrace">
            <a:avLst>
              <a:gd name="adj1" fmla="val 3690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F0D4-601A-4F48-8232-CB3F5C3F2811}"/>
              </a:ext>
            </a:extLst>
          </p:cNvPr>
          <p:cNvSpPr txBox="1"/>
          <p:nvPr/>
        </p:nvSpPr>
        <p:spPr>
          <a:xfrm>
            <a:off x="5340037" y="315361"/>
            <a:ext cx="214718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VN"/>
              <a:t>Do lập trình tự quyết nhưng có quy tắc chung</a:t>
            </a:r>
          </a:p>
        </p:txBody>
      </p:sp>
    </p:spTree>
    <p:extLst>
      <p:ext uri="{BB962C8B-B14F-4D97-AF65-F5344CB8AC3E}">
        <p14:creationId xmlns:p14="http://schemas.microsoft.com/office/powerpoint/2010/main" val="222018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79672-6323-8C45-BA61-EC2CDE50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32"/>
            <a:ext cx="9144000" cy="39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0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172016" y="800031"/>
            <a:ext cx="897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600"/>
              <a:t>Q: Spring Boot khởi động từ file nào?</a:t>
            </a:r>
            <a:br>
              <a:rPr lang="en-VN" sz="3600"/>
            </a:br>
            <a:endParaRPr lang="en-VN" sz="3600"/>
          </a:p>
          <a:p>
            <a:r>
              <a:rPr lang="en-VN" sz="3600"/>
              <a:t>A: Từ phương thức static main trong class được đánh dấu </a:t>
            </a:r>
            <a:r>
              <a:rPr lang="en-VN" sz="2800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@SpringBootApplication </a:t>
            </a:r>
            <a:endParaRPr lang="en-VN" sz="2300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6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7B6E-B35C-F04A-A6DA-F830230B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2400"/>
              <a:t>Phương thức static main trong class XApplication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999DF-456F-D94F-A156-D78B9B59E56F}"/>
              </a:ext>
            </a:extLst>
          </p:cNvPr>
          <p:cNvSpPr/>
          <p:nvPr/>
        </p:nvSpPr>
        <p:spPr>
          <a:xfrm>
            <a:off x="289711" y="863387"/>
            <a:ext cx="8555524" cy="3904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package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vn.techmaster.bookstore;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import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org.springframework.boot.SpringApplication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import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org.springframework.boot.autoconfigure.SpringBootApplication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@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SpringBootApplication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BookstoreApplication 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static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void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078F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main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args)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SpringApplication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4078F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run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BookstoreApplication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args);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DFB07-92D8-C044-8FE2-768E7E628681}"/>
              </a:ext>
            </a:extLst>
          </p:cNvPr>
          <p:cNvSpPr/>
          <p:nvPr/>
        </p:nvSpPr>
        <p:spPr>
          <a:xfrm>
            <a:off x="525101" y="3422210"/>
            <a:ext cx="7297093" cy="1032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345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235390" y="800031"/>
            <a:ext cx="89086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600"/>
              <a:t>Phương thức này đơn giản, hầu như không có code, vậy web app chạy ra sao,</a:t>
            </a:r>
          </a:p>
          <a:p>
            <a:pPr>
              <a:lnSpc>
                <a:spcPct val="150000"/>
              </a:lnSpc>
            </a:pPr>
            <a:r>
              <a:rPr lang="en-US" sz="3600"/>
              <a:t>s</a:t>
            </a:r>
            <a:r>
              <a:rPr lang="en-VN" sz="3600"/>
              <a:t>ẽ code logic ở đâu?</a:t>
            </a:r>
          </a:p>
        </p:txBody>
      </p:sp>
    </p:spTree>
    <p:extLst>
      <p:ext uri="{BB962C8B-B14F-4D97-AF65-F5344CB8AC3E}">
        <p14:creationId xmlns:p14="http://schemas.microsoft.com/office/powerpoint/2010/main" val="332313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A822-E642-1548-A5A1-0A5BD638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2400"/>
              <a:t>Spring Boot startup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65C9-323F-8843-A6F8-132BD946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76" y="604283"/>
            <a:ext cx="8809022" cy="925753"/>
          </a:xfrm>
        </p:spPr>
        <p:txBody>
          <a:bodyPr/>
          <a:lstStyle/>
          <a:p>
            <a:pPr marL="114300" indent="0">
              <a:buNone/>
            </a:pPr>
            <a:r>
              <a:rPr lang="en-VN"/>
              <a:t>Spring Boot jar file chứa TomCat web server. </a:t>
            </a:r>
            <a:br>
              <a:rPr lang="en-VN"/>
            </a:br>
            <a:r>
              <a:rPr lang="vi-VN"/>
              <a:t>Application sẽ tạo mới một process</a:t>
            </a:r>
            <a:r>
              <a:rPr lang="en-VN"/>
              <a:t>, sau đó khởi động TomCat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FA26D-7531-5841-A104-F126F7D60813}"/>
              </a:ext>
            </a:extLst>
          </p:cNvPr>
          <p:cNvSpPr/>
          <p:nvPr/>
        </p:nvSpPr>
        <p:spPr>
          <a:xfrm>
            <a:off x="235390" y="1556521"/>
            <a:ext cx="8691327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v.t.w.WorldPopulationApplication         : Starting WorldPopulationApplication on Cuong.local with PID 5060 (/Volumes/CODE/SpringBootHOL/03/WorldPopulation/target/classes started by techmaster in /Volumes/CODE/SpringBootHOL/03/WorldPopulation)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v.t.w.WorldPopulationApplication         : No active profile set, falling back to default profiles: default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o.apache.catalina.core.StandardService   : </a:t>
            </a:r>
            <a:r>
              <a:rPr lang="en-VN" sz="1000">
                <a:solidFill>
                  <a:srgbClr val="00B050"/>
                </a:solidFill>
                <a:latin typeface="RobotoMono Nerd Font" pitchFamily="2" charset="0"/>
                <a:ea typeface="RobotoMono Nerd Font" pitchFamily="2" charset="0"/>
              </a:rPr>
              <a:t>Starting service [Tomcat]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org.apache.catalina.core.StandardEngine  : </a:t>
            </a:r>
            <a:r>
              <a:rPr lang="en-VN" sz="1000">
                <a:solidFill>
                  <a:srgbClr val="00B050"/>
                </a:solidFill>
                <a:latin typeface="RobotoMono Nerd Font" pitchFamily="2" charset="0"/>
                <a:ea typeface="RobotoMono Nerd Font" pitchFamily="2" charset="0"/>
              </a:rPr>
              <a:t>Starting Servlet engine: [Apache Tomcat/9.0.38]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o.a.c.c.C.[Tomcat].[localhost].[/]       : Initializing Spring embedded WebApplicationContext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com.zaxxer.hikari.HikariDataSource       : HikariPool-1 - Starting...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com.zaxxer.hikari.HikariDataSource       : HikariPool-1 - Start completed.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o.hibernate.jpa.internal.util.LogHelper  : HHH000204: Processing PersistenceUnitInfo [name: default]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org.hibernate.Version                    : HHH000412: Hibernate ORM core version 5.4.21.Final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o.hibernate.annotations.common.Version   : HCANN000001: Hibernate Commons Annotations {5.1.0.Final}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org.hibernate.dialect.Dialect            : HHH000400: Using dialect: org.hibernate.dialect.H2Dialect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o.h.e.t.j.p.i.JtaPlatformInitiator       : HHH000490: Using JtaPlatform implementation: 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[org.hibernate.engine.transaction.jta.platform.internal.NoJtaPlatform]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v.t.w.WorldPopulationApplication         : Started WorldPopulationApplication in 5.893 seconds (JVM running for 7.017)</a:t>
            </a:r>
          </a:p>
        </p:txBody>
      </p:sp>
    </p:spTree>
    <p:extLst>
      <p:ext uri="{BB962C8B-B14F-4D97-AF65-F5344CB8AC3E}">
        <p14:creationId xmlns:p14="http://schemas.microsoft.com/office/powerpoint/2010/main" val="4112037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2137-C778-2649-BFCD-D84992E2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Bạn sẽ viết code logic ở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4735-50FB-FA4E-ADAA-74F213723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Controller: xử lý các request</a:t>
            </a:r>
          </a:p>
          <a:p>
            <a:r>
              <a:rPr lang="en-VN"/>
              <a:t>Service: kết nối đến các respository và tương tác với Controller</a:t>
            </a:r>
          </a:p>
          <a:p>
            <a:r>
              <a:rPr lang="en-VN"/>
              <a:t>Repository: kết nối xuống CSDL qua JPA</a:t>
            </a:r>
          </a:p>
          <a:p>
            <a:r>
              <a:rPr lang="en-VN"/>
              <a:t>Model: định nghĩa các đối tượng</a:t>
            </a:r>
          </a:p>
          <a:p>
            <a:r>
              <a:rPr lang="en-US"/>
              <a:t>F</a:t>
            </a:r>
            <a:r>
              <a:rPr lang="en-VN"/>
              <a:t>older Resources/static</a:t>
            </a:r>
          </a:p>
        </p:txBody>
      </p:sp>
    </p:spTree>
    <p:extLst>
      <p:ext uri="{BB962C8B-B14F-4D97-AF65-F5344CB8AC3E}">
        <p14:creationId xmlns:p14="http://schemas.microsoft.com/office/powerpoint/2010/main" val="332108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803495" y="1569576"/>
            <a:ext cx="7591329" cy="165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3600"/>
              <a:t>Spring Boot web app sử dụng những cách nào để cấu hình?</a:t>
            </a:r>
          </a:p>
        </p:txBody>
      </p:sp>
    </p:spTree>
    <p:extLst>
      <p:ext uri="{BB962C8B-B14F-4D97-AF65-F5344CB8AC3E}">
        <p14:creationId xmlns:p14="http://schemas.microsoft.com/office/powerpoint/2010/main" val="4059380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B84-46DB-0F41-AABF-9C7F5CFC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Có ít nhất 3 cách cấu hình SpringBoot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1894-0D56-DF48-A078-B40A677F7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VN" sz="2000"/>
              <a:t>Các file properties mặc định: application.properties, application.yaml</a:t>
            </a:r>
          </a:p>
          <a:p>
            <a:pPr>
              <a:buFont typeface="+mj-lt"/>
              <a:buAutoNum type="arabicPeriod"/>
            </a:pPr>
            <a:r>
              <a:rPr lang="en-VN" sz="2000"/>
              <a:t>Cấu hình bằng annotation: Spring Boot annotations, Lombook annotations hoặc tự tạo ra custom annotation</a:t>
            </a:r>
          </a:p>
          <a:p>
            <a:pPr>
              <a:buFont typeface="+mj-lt"/>
              <a:buAutoNum type="arabicPeriod"/>
            </a:pPr>
            <a:r>
              <a:rPr lang="en-VN" sz="2000"/>
              <a:t>Cấu hình qua file XML</a:t>
            </a:r>
          </a:p>
          <a:p>
            <a:pPr>
              <a:buFont typeface="+mj-lt"/>
              <a:buAutoNum type="arabicPeriod"/>
            </a:pPr>
            <a:endParaRPr lang="en-VN" sz="2000"/>
          </a:p>
        </p:txBody>
      </p:sp>
    </p:spTree>
    <p:extLst>
      <p:ext uri="{BB962C8B-B14F-4D97-AF65-F5344CB8AC3E}">
        <p14:creationId xmlns:p14="http://schemas.microsoft.com/office/powerpoint/2010/main" val="2618139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365B9A-6B66-9444-8306-E4EBE8B41BDE}"/>
              </a:ext>
            </a:extLst>
          </p:cNvPr>
          <p:cNvSpPr/>
          <p:nvPr/>
        </p:nvSpPr>
        <p:spPr>
          <a:xfrm>
            <a:off x="4572000" y="536723"/>
            <a:ext cx="45720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server.port=8080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servlet.context-path=/</a:t>
            </a:r>
          </a:p>
          <a:p>
            <a:endParaRPr lang="en-VN">
              <a:latin typeface="RobotoMono Nerd Font" pitchFamily="2" charset="0"/>
              <a:ea typeface="RobotoMono Nerd Font" pitchFamily="2" charset="0"/>
            </a:endParaRP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spring.main.banner-mode=off</a:t>
            </a:r>
          </a:p>
          <a:p>
            <a:endParaRPr lang="en-VN">
              <a:latin typeface="RobotoMono Nerd Font" pitchFamily="2" charset="0"/>
              <a:ea typeface="RobotoMono Nerd Font" pitchFamily="2" charset="0"/>
            </a:endParaRP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jpa.database=h2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jpa.hibernate.dialect=org.hibernate.dialect.H2Dialect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jpa.hibernate.ddl-auto=create-drop</a:t>
            </a:r>
          </a:p>
          <a:p>
            <a:endParaRPr lang="en-VN">
              <a:latin typeface="RobotoMono Nerd Font" pitchFamily="2" charset="0"/>
              <a:ea typeface="RobotoMono Nerd Font" pitchFamily="2" charset="0"/>
            </a:endParaRP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freemarker.template-loader-path.classpath=/templates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freemarker.suffix=.html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  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logging.level.org.springframework=ERROR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2668B-9ABE-854A-885A-8956F99CA0F1}"/>
              </a:ext>
            </a:extLst>
          </p:cNvPr>
          <p:cNvSpPr txBox="1">
            <a:spLocks/>
          </p:cNvSpPr>
          <p:nvPr/>
        </p:nvSpPr>
        <p:spPr>
          <a:xfrm>
            <a:off x="210227" y="199176"/>
            <a:ext cx="4108276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/>
              <a:t>a</a:t>
            </a:r>
            <a:r>
              <a:rPr lang="en-VN" sz="2400"/>
              <a:t>pplication.properties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9AB8B-BCAC-F848-837B-CF1DC8A32BFB}"/>
              </a:ext>
            </a:extLst>
          </p:cNvPr>
          <p:cNvSpPr txBox="1"/>
          <p:nvPr/>
        </p:nvSpPr>
        <p:spPr>
          <a:xfrm>
            <a:off x="235390" y="914400"/>
            <a:ext cx="4164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/>
              <a:t>Các thuộc tính nối với nhau qua dấu </a:t>
            </a:r>
            <a:r>
              <a:rPr lang="en-VN" sz="1600">
                <a:solidFill>
                  <a:srgbClr val="FF0000"/>
                </a:solidFill>
              </a:rPr>
              <a:t>chấm .</a:t>
            </a:r>
          </a:p>
        </p:txBody>
      </p:sp>
    </p:spTree>
    <p:extLst>
      <p:ext uri="{BB962C8B-B14F-4D97-AF65-F5344CB8AC3E}">
        <p14:creationId xmlns:p14="http://schemas.microsoft.com/office/powerpoint/2010/main" val="37042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E594-183F-A24A-A731-0EF47775F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4547" y="115416"/>
            <a:ext cx="3347785" cy="534987"/>
          </a:xfrm>
        </p:spPr>
        <p:txBody>
          <a:bodyPr/>
          <a:lstStyle/>
          <a:p>
            <a:r>
              <a:rPr lang="en-US"/>
              <a:t>a</a:t>
            </a:r>
            <a:r>
              <a:rPr lang="en-VN"/>
              <a:t>pplication.yml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2F71DD-A308-DF4E-8ACA-655F174DA53A}"/>
              </a:ext>
            </a:extLst>
          </p:cNvPr>
          <p:cNvSpPr/>
          <p:nvPr/>
        </p:nvSpPr>
        <p:spPr>
          <a:xfrm>
            <a:off x="3938259" y="102959"/>
            <a:ext cx="5115207" cy="4928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98680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context-path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banner-mode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"CONSOLE"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dialect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org.hibernate.dialect.H2Dialect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ddl-auto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create-drop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freemarker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template-loader-path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classpath:/templates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suffix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9B64-7625-CC40-B362-FFFC4F49F92A}"/>
              </a:ext>
            </a:extLst>
          </p:cNvPr>
          <p:cNvSpPr txBox="1"/>
          <p:nvPr/>
        </p:nvSpPr>
        <p:spPr>
          <a:xfrm>
            <a:off x="81483" y="805758"/>
            <a:ext cx="3838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cấu hình định dạng YAML</a:t>
            </a:r>
          </a:p>
          <a:p>
            <a:endParaRPr lang="en-VN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VN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Hàng nào lùi vào một cấp sang phải là thuộc tính con của hàng trên</a:t>
            </a:r>
          </a:p>
        </p:txBody>
      </p:sp>
    </p:spTree>
    <p:extLst>
      <p:ext uri="{BB962C8B-B14F-4D97-AF65-F5344CB8AC3E}">
        <p14:creationId xmlns:p14="http://schemas.microsoft.com/office/powerpoint/2010/main" val="252189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8B63-FC4C-EF4B-AA5B-002339E9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Spring Boot Annotations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3F7A3-8CB9-3E44-BD65-0B75F8E8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913"/>
            <a:ext cx="4519770" cy="3539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A3193-874D-7147-A147-104F85D633CA}"/>
              </a:ext>
            </a:extLst>
          </p:cNvPr>
          <p:cNvSpPr txBox="1"/>
          <p:nvPr/>
        </p:nvSpPr>
        <p:spPr>
          <a:xfrm>
            <a:off x="4526733" y="1855960"/>
            <a:ext cx="4508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VN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Đánh dấu, phân loại chức năng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VN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Tuỳ chỉnh chức năng thuộc tính và phương thức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VN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Thay đổi cách thức Spring Boot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262368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06650"/>
            <a:ext cx="8811771" cy="535200"/>
          </a:xfrm>
        </p:spPr>
        <p:txBody>
          <a:bodyPr/>
          <a:lstStyle/>
          <a:p>
            <a:r>
              <a:rPr lang="en-VN"/>
              <a:t>Check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Có 2 cách tạo Spring Boot project</a:t>
            </a:r>
          </a:p>
          <a:p>
            <a:r>
              <a:rPr lang="en-VN"/>
              <a:t>Cấu trúc thư mục Spring Boot</a:t>
            </a:r>
          </a:p>
          <a:p>
            <a:r>
              <a:rPr lang="en-VN"/>
              <a:t>pom.xml</a:t>
            </a:r>
          </a:p>
          <a:p>
            <a:r>
              <a:rPr lang="en-VN"/>
              <a:t>Class XXXApplication và phương thức static main</a:t>
            </a:r>
          </a:p>
          <a:p>
            <a:r>
              <a:rPr lang="en-VN"/>
              <a:t>@Controller</a:t>
            </a:r>
          </a:p>
          <a:p>
            <a:r>
              <a:rPr lang="en-VN"/>
              <a:t>@GetMapping</a:t>
            </a:r>
          </a:p>
        </p:txBody>
      </p:sp>
    </p:spTree>
    <p:extLst>
      <p:ext uri="{BB962C8B-B14F-4D97-AF65-F5344CB8AC3E}">
        <p14:creationId xmlns:p14="http://schemas.microsoft.com/office/powerpoint/2010/main" val="348170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27E1-8C17-CC4C-A1B1-B3DC5A9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Có 2 cách tạo SpringBoot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457F-821D-1549-86EF-55FA133E5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VN"/>
              <a:t>Sử dụng web site </a:t>
            </a:r>
            <a:r>
              <a:rPr lang="en-US">
                <a:hlinkClick r:id="rId2"/>
              </a:rPr>
              <a:t>https://start.spring.io/</a:t>
            </a:r>
            <a:br>
              <a:rPr lang="en-US"/>
            </a:b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Sử dụng extension Spring Initializr Java Support </a:t>
            </a:r>
            <a:r>
              <a:rPr lang="en-US">
                <a:hlinkClick r:id="rId3"/>
              </a:rPr>
              <a:t>https://marketplace.visualstudio.com/items?itemName=vscjava.vscode-spring-initializr</a:t>
            </a:r>
            <a:endParaRPr lang="en-US"/>
          </a:p>
          <a:p>
            <a:pPr marL="114300" indent="0">
              <a:buNone/>
            </a:pPr>
            <a:endParaRPr lang="en-VN"/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52A69840-9AA2-F647-964C-C654110D4846}"/>
              </a:ext>
            </a:extLst>
          </p:cNvPr>
          <p:cNvSpPr/>
          <p:nvPr/>
        </p:nvSpPr>
        <p:spPr>
          <a:xfrm>
            <a:off x="2229632" y="1152395"/>
            <a:ext cx="269310" cy="5386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481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E91B-B143-AC43-83D1-BFCC1CB3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Ý nghĩa các trường trong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BCB30-55D5-FF4B-8288-67633664230F}"/>
              </a:ext>
            </a:extLst>
          </p:cNvPr>
          <p:cNvSpPr/>
          <p:nvPr/>
        </p:nvSpPr>
        <p:spPr>
          <a:xfrm>
            <a:off x="3708400" y="873183"/>
            <a:ext cx="5348515" cy="3756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groupId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&gt;vn.techmaster&lt;/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groupId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 //tên miền đảo ngược, reverse domain để phân biệt công ty, tổ chức sở hữu</a:t>
            </a: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endParaRPr lang="en-US">
              <a:solidFill>
                <a:srgbClr val="383A42"/>
              </a:solidFill>
              <a:latin typeface=" RobotoMono Nerd Font'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artifactId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&gt;bookstore&lt;/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artifactId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 //tên package chính -&gt; vn.techmaster.bookstore</a:t>
            </a: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r>
              <a:rPr lang="en-US">
                <a:solidFill>
                  <a:srgbClr val="383A42"/>
                </a:solidFill>
                <a:latin typeface=" RobotoMono Nerd Font'"/>
              </a:rPr>
              <a:t>//và cũng là tên thư mục dự án</a:t>
            </a:r>
          </a:p>
          <a:p>
            <a:pPr>
              <a:lnSpc>
                <a:spcPct val="120000"/>
              </a:lnSpc>
            </a:pP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version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&gt;0.0.1-SNAPSHOT&lt;/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version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 //phiên bản</a:t>
            </a:r>
          </a:p>
          <a:p>
            <a:pPr>
              <a:lnSpc>
                <a:spcPct val="120000"/>
              </a:lnSpc>
            </a:pP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name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&gt;amazon&lt;/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name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 //tên ứng dụng và tên đầu main class AmazonApplication.java</a:t>
            </a:r>
          </a:p>
          <a:p>
            <a:pPr>
              <a:lnSpc>
                <a:spcPct val="120000"/>
              </a:lnSpc>
            </a:pP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description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&gt;Online Bookstore&lt;/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description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C4D39-D593-A648-B9E4-656CAF03C7F6}"/>
              </a:ext>
            </a:extLst>
          </p:cNvPr>
          <p:cNvSpPr txBox="1"/>
          <p:nvPr/>
        </p:nvSpPr>
        <p:spPr>
          <a:xfrm>
            <a:off x="8142515" y="4492171"/>
            <a:ext cx="863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VN"/>
              <a:t>pom.xml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6C625-8D41-1B4B-93B2-A9FFD71A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3"/>
            <a:ext cx="3639713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9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AF00-B85F-1D43-9ABB-4CD17AB9C642}"/>
              </a:ext>
            </a:extLst>
          </p:cNvPr>
          <p:cNvSpPr txBox="1"/>
          <p:nvPr/>
        </p:nvSpPr>
        <p:spPr>
          <a:xfrm>
            <a:off x="122222" y="1925391"/>
            <a:ext cx="8899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000"/>
              <a:t>Maven và Gradle là 2 công cụ quản lý gói thư viện, build ứng dụng Java</a:t>
            </a:r>
          </a:p>
          <a:p>
            <a:pPr algn="ctr"/>
            <a:r>
              <a:rPr lang="en-VN" sz="3600"/>
              <a:t>Maven khác Gradle như thế nào?</a:t>
            </a:r>
          </a:p>
        </p:txBody>
      </p:sp>
    </p:spTree>
    <p:extLst>
      <p:ext uri="{BB962C8B-B14F-4D97-AF65-F5344CB8AC3E}">
        <p14:creationId xmlns:p14="http://schemas.microsoft.com/office/powerpoint/2010/main" val="24818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11052-2BCF-7E42-97C8-D2B755E4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7086" y="627063"/>
            <a:ext cx="4376454" cy="4385511"/>
          </a:xfrm>
        </p:spPr>
        <p:txBody>
          <a:bodyPr/>
          <a:lstStyle/>
          <a:p>
            <a:r>
              <a:rPr lang="en-US"/>
              <a:t>Quản lý thông tin dự án: các thành phần, build, test.. theo mô hình Project object model (POM)</a:t>
            </a:r>
          </a:p>
          <a:p>
            <a:r>
              <a:rPr lang="en-US"/>
              <a:t>pom.xml</a:t>
            </a:r>
          </a:p>
          <a:p>
            <a:r>
              <a:rPr lang="en-VN"/>
              <a:t>Cũ hơn, phổ biến hơn, tuts nhiều hơn</a:t>
            </a:r>
          </a:p>
          <a:p>
            <a:r>
              <a:rPr lang="en-VN"/>
              <a:t>Sử dụng XML, cấu hình dài dòng</a:t>
            </a:r>
          </a:p>
          <a:p>
            <a:r>
              <a:rPr lang="en-VN"/>
              <a:t>Sử dụng package trên maven repository</a:t>
            </a:r>
          </a:p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63D7-D535-1144-9556-722C96C04E9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18000" y="627063"/>
            <a:ext cx="4668058" cy="4385511"/>
          </a:xfrm>
        </p:spPr>
        <p:txBody>
          <a:bodyPr/>
          <a:lstStyle/>
          <a:p>
            <a:r>
              <a:rPr lang="en-US"/>
              <a:t>Quản lý thông tin dự án: build, test…sử dung Groovy, Kotline DSL</a:t>
            </a:r>
            <a:br>
              <a:rPr lang="en-US"/>
            </a:br>
            <a:r>
              <a:rPr lang="en-US"/>
              <a:t>Ưu tiên tốc độ và linh hoạt</a:t>
            </a:r>
            <a:br>
              <a:rPr lang="en-US"/>
            </a:br>
            <a:r>
              <a:rPr lang="en-US"/>
              <a:t> </a:t>
            </a:r>
          </a:p>
          <a:p>
            <a:r>
              <a:rPr lang="en-US"/>
              <a:t>build.gradle và settings.gradle</a:t>
            </a:r>
          </a:p>
          <a:p>
            <a:r>
              <a:rPr lang="en-US"/>
              <a:t>Mới hơn, chạy nhanh hơn</a:t>
            </a:r>
          </a:p>
          <a:p>
            <a:r>
              <a:rPr lang="en-US"/>
              <a:t>Sử dùng script, cấu hình ngắn gọn, thực ra dễ học</a:t>
            </a:r>
          </a:p>
          <a:p>
            <a:r>
              <a:rPr lang="en-US"/>
              <a:t>Cũng dung các package trên maven repository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A84EA-C44E-D84C-A477-ABE795616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35538-DC49-544C-898B-5E8F93932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/>
              <a:t>Gradle</a:t>
            </a:r>
          </a:p>
        </p:txBody>
      </p:sp>
    </p:spTree>
    <p:extLst>
      <p:ext uri="{BB962C8B-B14F-4D97-AF65-F5344CB8AC3E}">
        <p14:creationId xmlns:p14="http://schemas.microsoft.com/office/powerpoint/2010/main" val="331304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26A81-AECC-EF4B-AE80-03A26752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43"/>
            <a:ext cx="9144000" cy="50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BEEB4-8474-BE49-8210-00E1CAE2C41D}"/>
              </a:ext>
            </a:extLst>
          </p:cNvPr>
          <p:cNvSpPr/>
          <p:nvPr/>
        </p:nvSpPr>
        <p:spPr>
          <a:xfrm>
            <a:off x="1320800" y="748322"/>
            <a:ext cx="6894285" cy="4395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&lt;?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xml</a:t>
            </a:r>
            <a:r>
              <a:rPr lang="en-VN" sz="1300">
                <a:solidFill>
                  <a:srgbClr val="9868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=</a:t>
            </a:r>
            <a:r>
              <a:rPr lang="en-VN" sz="1300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"1.0"</a:t>
            </a:r>
            <a:r>
              <a:rPr lang="en-VN" sz="1300">
                <a:solidFill>
                  <a:srgbClr val="9868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encoding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=</a:t>
            </a:r>
            <a:r>
              <a:rPr lang="en-VN" sz="1300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"UTF-8"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?&gt;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project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300">
                <a:solidFill>
                  <a:srgbClr val="9868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...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modelVersion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&gt;4.0.0&lt;/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modelVersion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parent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&gt;spring-boot-starter-parent&lt;/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&gt;2.4.0&lt;/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relativePath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/&gt; </a:t>
            </a:r>
            <a:r>
              <a:rPr lang="en-VN" sz="1300" i="1">
                <a:solidFill>
                  <a:srgbClr val="A0A1A7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&lt;!-- lookup parent from repository --&gt;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parent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&gt;vn.techmaster&lt;/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&gt;bookstore&lt;/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&gt;0.0.1-SNAPSHOT&lt;/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name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&gt;amazon&lt;/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name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description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&gt;Demo project for Spring Boot&lt;/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description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properties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java.version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&gt;11&lt;/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java.version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properties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0BD51-C66A-F14E-8F28-3A6D88E8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Maven pom.xml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C7D69-6120-DE41-9BE3-C5D20AA6A4BB}"/>
              </a:ext>
            </a:extLst>
          </p:cNvPr>
          <p:cNvSpPr txBox="1"/>
          <p:nvPr/>
        </p:nvSpPr>
        <p:spPr>
          <a:xfrm>
            <a:off x="8055428" y="4767941"/>
            <a:ext cx="102325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/>
              <a:t>page 1/2</a:t>
            </a:r>
          </a:p>
        </p:txBody>
      </p:sp>
    </p:spTree>
    <p:extLst>
      <p:ext uri="{BB962C8B-B14F-4D97-AF65-F5344CB8AC3E}">
        <p14:creationId xmlns:p14="http://schemas.microsoft.com/office/powerpoint/2010/main" val="101134663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418</TotalTime>
  <Words>1975</Words>
  <Application>Microsoft Macintosh PowerPoint</Application>
  <PresentationFormat>On-screen Show (16:9)</PresentationFormat>
  <Paragraphs>258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 RobotoMono Nerd Font'</vt:lpstr>
      <vt:lpstr>Arial</vt:lpstr>
      <vt:lpstr>Calibri</vt:lpstr>
      <vt:lpstr>Lato</vt:lpstr>
      <vt:lpstr>Menlo</vt:lpstr>
      <vt:lpstr>Raleway</vt:lpstr>
      <vt:lpstr>RobotoMono Nerd Font</vt:lpstr>
      <vt:lpstr>Verdana</vt:lpstr>
      <vt:lpstr>Streamline</vt:lpstr>
      <vt:lpstr>Cấu trúc dự án SpringBoot</vt:lpstr>
      <vt:lpstr>PowerPoint Presentation</vt:lpstr>
      <vt:lpstr>Check list</vt:lpstr>
      <vt:lpstr>Có 2 cách tạo SpringBoot project</vt:lpstr>
      <vt:lpstr>Ý nghĩa các trường trong project</vt:lpstr>
      <vt:lpstr>PowerPoint Presentation</vt:lpstr>
      <vt:lpstr>PowerPoint Presentation</vt:lpstr>
      <vt:lpstr>PowerPoint Presentation</vt:lpstr>
      <vt:lpstr>Maven pom.xml</vt:lpstr>
      <vt:lpstr>  Maven pom.xml</vt:lpstr>
      <vt:lpstr>Gradle build script: build.gradle</vt:lpstr>
      <vt:lpstr>Gradle build script: build.gradle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Cấu trúc thư mục SpringBoot gồm 3 nhóm</vt:lpstr>
      <vt:lpstr>PowerPoint Presentation</vt:lpstr>
      <vt:lpstr>PowerPoint Presentation</vt:lpstr>
      <vt:lpstr>Phương thức static main trong class XApplication</vt:lpstr>
      <vt:lpstr>PowerPoint Presentation</vt:lpstr>
      <vt:lpstr>Spring Boot startup process</vt:lpstr>
      <vt:lpstr>Bạn sẽ viết code logic ở</vt:lpstr>
      <vt:lpstr>PowerPoint Presentation</vt:lpstr>
      <vt:lpstr>Có ít nhất 3 cách cấu hình SpringBoot App</vt:lpstr>
      <vt:lpstr>PowerPoint Presentation</vt:lpstr>
      <vt:lpstr>application.yml</vt:lpstr>
      <vt:lpstr>Spring Boot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dự án SpringBoot</dc:title>
  <dc:creator>Microsoft Office User</dc:creator>
  <cp:lastModifiedBy>Microsoft Office User</cp:lastModifiedBy>
  <cp:revision>140</cp:revision>
  <cp:lastPrinted>2019-08-12T07:52:59Z</cp:lastPrinted>
  <dcterms:created xsi:type="dcterms:W3CDTF">2020-12-09T03:25:34Z</dcterms:created>
  <dcterms:modified xsi:type="dcterms:W3CDTF">2021-11-08T02:13:20Z</dcterms:modified>
</cp:coreProperties>
</file>