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59" r:id="rId1"/>
  </p:sldMasterIdLst>
  <p:notesMasterIdLst>
    <p:notesMasterId r:id="rId27"/>
  </p:notesMasterIdLst>
  <p:sldIdLst>
    <p:sldId id="256" r:id="rId2"/>
    <p:sldId id="264" r:id="rId3"/>
    <p:sldId id="265" r:id="rId4"/>
    <p:sldId id="268" r:id="rId5"/>
    <p:sldId id="269" r:id="rId6"/>
    <p:sldId id="270" r:id="rId7"/>
    <p:sldId id="266" r:id="rId8"/>
    <p:sldId id="271" r:id="rId9"/>
    <p:sldId id="267" r:id="rId10"/>
    <p:sldId id="272" r:id="rId11"/>
    <p:sldId id="273" r:id="rId12"/>
    <p:sldId id="274" r:id="rId13"/>
    <p:sldId id="275" r:id="rId14"/>
    <p:sldId id="276" r:id="rId15"/>
    <p:sldId id="281" r:id="rId16"/>
    <p:sldId id="278" r:id="rId17"/>
    <p:sldId id="279" r:id="rId18"/>
    <p:sldId id="280" r:id="rId19"/>
    <p:sldId id="282" r:id="rId20"/>
    <p:sldId id="283" r:id="rId21"/>
    <p:sldId id="288" r:id="rId22"/>
    <p:sldId id="286" r:id="rId23"/>
    <p:sldId id="287" r:id="rId24"/>
    <p:sldId id="285" r:id="rId25"/>
    <p:sldId id="284"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p:restoredTop sz="94674"/>
  </p:normalViewPr>
  <p:slideViewPr>
    <p:cSldViewPr snapToGrid="0">
      <p:cViewPr varScale="1">
        <p:scale>
          <a:sx n="169" d="100"/>
          <a:sy n="169" d="100"/>
        </p:scale>
        <p:origin x="110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Verdana"/>
              <a:buNone/>
              <a:defRPr sz="4200">
                <a:solidFill>
                  <a:schemeClr val="dk2"/>
                </a:solidFill>
                <a:latin typeface="Verdana"/>
                <a:ea typeface="Verdana"/>
                <a:cs typeface="Verdana"/>
                <a:sym typeface="Verdana"/>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r>
              <a:rPr lang="en-US"/>
              <a:t>Click to edit Master title style</a:t>
            </a:r>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Verdana"/>
              <a:buNone/>
              <a:defRPr sz="1600">
                <a:latin typeface="Verdana"/>
                <a:ea typeface="Verdana"/>
                <a:cs typeface="Verdana"/>
                <a:sym typeface="Verdana"/>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r>
              <a:rPr lang="en-US"/>
              <a:t>Click to edit Master subtitle style</a:t>
            </a:r>
            <a:endParaRPr/>
          </a:p>
        </p:txBody>
      </p:sp>
      <p:pic>
        <p:nvPicPr>
          <p:cNvPr id="9" name="Google Shape;88;p13">
            <a:extLst>
              <a:ext uri="{FF2B5EF4-FFF2-40B4-BE49-F238E27FC236}">
                <a16:creationId xmlns:a16="http://schemas.microsoft.com/office/drawing/2014/main" id="{3811FFA8-94A8-3545-8FA8-AEFC1DD0A6FA}"/>
              </a:ext>
            </a:extLst>
          </p:cNvPr>
          <p:cNvPicPr preferRelativeResize="0"/>
          <p:nvPr userDrawn="1"/>
        </p:nvPicPr>
        <p:blipFill>
          <a:blip r:embed="rId2">
            <a:alphaModFix/>
          </a:blip>
          <a:stretch>
            <a:fillRect/>
          </a:stretch>
        </p:blipFill>
        <p:spPr>
          <a:xfrm>
            <a:off x="7987722" y="41560"/>
            <a:ext cx="1097280" cy="4046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r>
              <a:rPr lang="en-US"/>
              <a:t>Click to edit Master 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163961" y="14504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163961" y="4824248"/>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5241169" y="145043"/>
            <a:ext cx="3795625" cy="4937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1000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4067503" y="9459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4067503" y="4799024"/>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101610" y="94594"/>
            <a:ext cx="3858687" cy="4962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694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Orange Section">
    <p:bg>
      <p:bgPr>
        <a:solidFill>
          <a:schemeClr val="accent3"/>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7" name="Picture 6">
            <a:extLst>
              <a:ext uri="{FF2B5EF4-FFF2-40B4-BE49-F238E27FC236}">
                <a16:creationId xmlns:a16="http://schemas.microsoft.com/office/drawing/2014/main" id="{A7AFBC8E-7897-F947-8EC6-CE38216743FB}"/>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61516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bg>
      <p:bgPr>
        <a:solidFill>
          <a:schemeClr val="bg2">
            <a:lumMod val="90000"/>
            <a:lumOff val="10000"/>
          </a:schemeClr>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3" name="Picture 2">
            <a:extLst>
              <a:ext uri="{FF2B5EF4-FFF2-40B4-BE49-F238E27FC236}">
                <a16:creationId xmlns:a16="http://schemas.microsoft.com/office/drawing/2014/main" id="{D0D8FDD8-271D-3F4F-A6BA-7E299901C490}"/>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44251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71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1pPr>
            <a:lvl2pPr lvl="1">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2pPr>
            <a:lvl3pPr lvl="2">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3pPr>
            <a:lvl4pPr lvl="3">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4pPr>
            <a:lvl5pPr lvl="4">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5pPr>
            <a:lvl6pPr lvl="5">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6pPr>
            <a:lvl7pPr lvl="6">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7pPr>
            <a:lvl8pPr lvl="7">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8pPr>
            <a:lvl9pPr lvl="8">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9pPr>
          </a:lstStyle>
          <a:p>
            <a:r>
              <a:rPr lang="en-US"/>
              <a:t>Click to edit Master title style</a:t>
            </a:r>
            <a:endParaRPr/>
          </a:p>
        </p:txBody>
      </p:sp>
      <p:sp>
        <p:nvSpPr>
          <p:cNvPr id="29" name="Google Shape;29;p4"/>
          <p:cNvSpPr txBox="1">
            <a:spLocks noGrp="1"/>
          </p:cNvSpPr>
          <p:nvPr>
            <p:ph type="body" idx="1"/>
          </p:nvPr>
        </p:nvSpPr>
        <p:spPr>
          <a:xfrm>
            <a:off x="130629" y="667657"/>
            <a:ext cx="8824685" cy="4257443"/>
          </a:xfrm>
          <a:prstGeom prst="rect">
            <a:avLst/>
          </a:prstGeom>
        </p:spPr>
        <p:txBody>
          <a:bodyPr spcFirstLastPara="1" wrap="square" lIns="91425" tIns="91425" rIns="91425" bIns="91425" anchor="t" anchorCtr="0">
            <a:noAutofit/>
          </a:bodyPr>
          <a:lstStyle>
            <a:lvl1pPr marL="457200" lvl="0" indent="-342900">
              <a:lnSpc>
                <a:spcPct val="120000"/>
              </a:lnSpc>
              <a:spcBef>
                <a:spcPts val="600"/>
              </a:spcBef>
              <a:spcAft>
                <a:spcPts val="6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Tree>
    <p:extLst>
      <p:ext uri="{BB962C8B-B14F-4D97-AF65-F5344CB8AC3E}">
        <p14:creationId xmlns:p14="http://schemas.microsoft.com/office/powerpoint/2010/main" val="287597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Compare">
    <p:spTree>
      <p:nvGrpSpPr>
        <p:cNvPr id="1" name="Shape 23"/>
        <p:cNvGrpSpPr/>
        <p:nvPr/>
      </p:nvGrpSpPr>
      <p:grpSpPr>
        <a:xfrm>
          <a:off x="0" y="0"/>
          <a:ext cx="0" cy="0"/>
          <a:chOff x="0" y="0"/>
          <a:chExt cx="0" cy="0"/>
        </a:xfrm>
      </p:grpSpPr>
      <p:sp>
        <p:nvSpPr>
          <p:cNvPr id="24" name="Google Shape;24;p4"/>
          <p:cNvSpPr/>
          <p:nvPr/>
        </p:nvSpPr>
        <p:spPr>
          <a:xfrm>
            <a:off x="133004" y="66502"/>
            <a:ext cx="4156364" cy="64659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cs typeface="Verdana" panose="020B0604030504040204" pitchFamily="34" charset="0"/>
            </a:endParaRPr>
          </a:p>
        </p:txBody>
      </p:sp>
      <p:sp>
        <p:nvSpPr>
          <p:cNvPr id="29" name="Google Shape;29;p4"/>
          <p:cNvSpPr txBox="1">
            <a:spLocks noGrp="1"/>
          </p:cNvSpPr>
          <p:nvPr>
            <p:ph type="body" idx="1"/>
          </p:nvPr>
        </p:nvSpPr>
        <p:spPr>
          <a:xfrm>
            <a:off x="-101600" y="627063"/>
            <a:ext cx="4390968"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9" name="Google Shape;29;p4">
            <a:extLst>
              <a:ext uri="{FF2B5EF4-FFF2-40B4-BE49-F238E27FC236}">
                <a16:creationId xmlns:a16="http://schemas.microsoft.com/office/drawing/2014/main" id="{D34BD757-B64C-5341-9F8C-4C7B02691D88}"/>
              </a:ext>
            </a:extLst>
          </p:cNvPr>
          <p:cNvSpPr txBox="1">
            <a:spLocks noGrp="1"/>
          </p:cNvSpPr>
          <p:nvPr>
            <p:ph type="body" idx="10"/>
          </p:nvPr>
        </p:nvSpPr>
        <p:spPr>
          <a:xfrm>
            <a:off x="4296229" y="627063"/>
            <a:ext cx="4689829"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10" name="Google Shape;24;p4">
            <a:extLst>
              <a:ext uri="{FF2B5EF4-FFF2-40B4-BE49-F238E27FC236}">
                <a16:creationId xmlns:a16="http://schemas.microsoft.com/office/drawing/2014/main" id="{49AEFE09-D6C4-294D-92E1-61561C66FD7B}"/>
              </a:ext>
            </a:extLst>
          </p:cNvPr>
          <p:cNvSpPr/>
          <p:nvPr userDrawn="1"/>
        </p:nvSpPr>
        <p:spPr>
          <a:xfrm>
            <a:off x="4538749" y="66502"/>
            <a:ext cx="4447309" cy="646598"/>
          </a:xfrm>
          <a:prstGeom prst="rect">
            <a:avLst/>
          </a:prstGeom>
          <a:solidFill>
            <a:srgbClr val="FFC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vi-VN" sz="3200">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a:extLst>
              <a:ext uri="{FF2B5EF4-FFF2-40B4-BE49-F238E27FC236}">
                <a16:creationId xmlns:a16="http://schemas.microsoft.com/office/drawing/2014/main" id="{F381435D-00D5-2E46-A966-68424C76CCC8}"/>
              </a:ext>
            </a:extLst>
          </p:cNvPr>
          <p:cNvSpPr>
            <a:spLocks noGrp="1"/>
          </p:cNvSpPr>
          <p:nvPr>
            <p:ph type="body" sz="quarter" idx="11" hasCustomPrompt="1"/>
          </p:nvPr>
        </p:nvSpPr>
        <p:spPr>
          <a:xfrm>
            <a:off x="210235" y="114030"/>
            <a:ext cx="3981439"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A</a:t>
            </a:r>
          </a:p>
        </p:txBody>
      </p:sp>
      <p:sp>
        <p:nvSpPr>
          <p:cNvPr id="11" name="Text Placeholder 4">
            <a:extLst>
              <a:ext uri="{FF2B5EF4-FFF2-40B4-BE49-F238E27FC236}">
                <a16:creationId xmlns:a16="http://schemas.microsoft.com/office/drawing/2014/main" id="{8C80F61F-A519-434C-87D7-9ED7C5A064B8}"/>
              </a:ext>
            </a:extLst>
          </p:cNvPr>
          <p:cNvSpPr>
            <a:spLocks noGrp="1"/>
          </p:cNvSpPr>
          <p:nvPr>
            <p:ph type="body" sz="quarter" idx="12" hasCustomPrompt="1"/>
          </p:nvPr>
        </p:nvSpPr>
        <p:spPr>
          <a:xfrm>
            <a:off x="4651414" y="115327"/>
            <a:ext cx="4249825"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B</a:t>
            </a:r>
          </a:p>
        </p:txBody>
      </p:sp>
    </p:spTree>
    <p:extLst>
      <p:ext uri="{BB962C8B-B14F-4D97-AF65-F5344CB8AC3E}">
        <p14:creationId xmlns:p14="http://schemas.microsoft.com/office/powerpoint/2010/main" val="1609961249"/>
      </p:ext>
    </p:extLst>
  </p:cSld>
  <p:clrMapOvr>
    <a:masterClrMapping/>
  </p:clrMapOvr>
  <p:extLst>
    <p:ext uri="{DCECCB84-F9BA-43D5-87BE-67443E8EF086}">
      <p15:sldGuideLst xmlns:p15="http://schemas.microsoft.com/office/powerpoint/2012/main">
        <p15:guide id="1" orient="horz" pos="395"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mptyWhit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A6B3A-911E-F24D-BB0D-EA968747D6D5}"/>
              </a:ext>
            </a:extLst>
          </p:cNvPr>
          <p:cNvSpPr>
            <a:spLocks noGrp="1"/>
          </p:cNvSpPr>
          <p:nvPr>
            <p:ph sz="quarter" idx="10"/>
          </p:nvPr>
        </p:nvSpPr>
        <p:spPr>
          <a:xfrm>
            <a:off x="179173" y="191530"/>
            <a:ext cx="8748584" cy="4775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56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Blac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07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mptyBlack">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192DB-C740-4947-A40F-B2CB5B7A4A47}"/>
              </a:ext>
            </a:extLst>
          </p:cNvPr>
          <p:cNvSpPr>
            <a:spLocks noGrp="1"/>
          </p:cNvSpPr>
          <p:nvPr>
            <p:ph sz="quarter" idx="10"/>
          </p:nvPr>
        </p:nvSpPr>
        <p:spPr>
          <a:xfrm>
            <a:off x="192088" y="203200"/>
            <a:ext cx="8729662" cy="4826000"/>
          </a:xfrm>
        </p:spPr>
        <p:txBody>
          <a:bodyPr/>
          <a:lstStyle>
            <a:lvl1pPr>
              <a:lnSpc>
                <a:spcPct val="120000"/>
              </a:lnSpc>
              <a:spcBef>
                <a:spcPts val="600"/>
              </a:spcBef>
              <a:spcAft>
                <a:spcPts val="600"/>
              </a:spcAft>
              <a:defRPr sz="2800">
                <a:solidFill>
                  <a:schemeClr val="bg1"/>
                </a:solidFill>
              </a:defRPr>
            </a:lvl1pPr>
            <a:lvl2pPr>
              <a:lnSpc>
                <a:spcPct val="120000"/>
              </a:lnSpc>
              <a:spcBef>
                <a:spcPts val="600"/>
              </a:spcBef>
              <a:spcAft>
                <a:spcPts val="600"/>
              </a:spcAft>
              <a:defRPr sz="2400">
                <a:solidFill>
                  <a:schemeClr val="bg1"/>
                </a:solidFill>
              </a:defRPr>
            </a:lvl2pPr>
            <a:lvl3pPr>
              <a:lnSpc>
                <a:spcPct val="120000"/>
              </a:lnSpc>
              <a:spcBef>
                <a:spcPts val="600"/>
              </a:spcBef>
              <a:spcAft>
                <a:spcPts val="600"/>
              </a:spcAft>
              <a:defRPr sz="2400">
                <a:solidFill>
                  <a:schemeClr val="bg1"/>
                </a:solidFill>
              </a:defRPr>
            </a:lvl3pPr>
            <a:lvl4pPr>
              <a:lnSpc>
                <a:spcPct val="120000"/>
              </a:lnSpc>
              <a:spcBef>
                <a:spcPts val="600"/>
              </a:spcBef>
              <a:spcAft>
                <a:spcPts val="600"/>
              </a:spcAft>
              <a:defRPr sz="2400">
                <a:solidFill>
                  <a:schemeClr val="bg1"/>
                </a:solidFill>
              </a:defRPr>
            </a:lvl4pPr>
            <a:lvl5pPr>
              <a:lnSpc>
                <a:spcPct val="120000"/>
              </a:lnSpc>
              <a:spcBef>
                <a:spcPts val="600"/>
              </a:spcBef>
              <a:spcAft>
                <a:spcPts val="600"/>
              </a:spcAft>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901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Verdana"/>
              <a:buNone/>
              <a:defRPr sz="2800" b="1">
                <a:latin typeface="Verdana"/>
                <a:ea typeface="Verdana"/>
                <a:cs typeface="Verdana"/>
                <a:sym typeface="Verdan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Verdana"/>
              <a:buChar char="●"/>
              <a:defRPr sz="1300">
                <a:solidFill>
                  <a:schemeClr val="accent1"/>
                </a:solidFill>
                <a:latin typeface="Verdana"/>
                <a:ea typeface="Verdana"/>
                <a:cs typeface="Verdana"/>
                <a:sym typeface="Verdana"/>
              </a:defRPr>
            </a:lvl1pPr>
            <a:lvl2pPr marL="914400" lvl="1"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2pPr>
            <a:lvl3pPr marL="1371600" lvl="2"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3pPr>
            <a:lvl4pPr marL="1828800" lvl="3"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4pPr>
            <a:lvl5pPr marL="2286000" lvl="4"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5pPr>
            <a:lvl6pPr marL="2743200" lvl="5"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6pPr>
            <a:lvl7pPr marL="3200400" lvl="6"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7pPr>
            <a:lvl8pPr marL="3657600" lvl="7"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8pPr>
            <a:lvl9pPr marL="4114800" lvl="8" indent="-298450">
              <a:lnSpc>
                <a:spcPct val="115000"/>
              </a:lnSpc>
              <a:spcBef>
                <a:spcPts val="1600"/>
              </a:spcBef>
              <a:spcAft>
                <a:spcPts val="1600"/>
              </a:spcAft>
              <a:buClr>
                <a:schemeClr val="accent1"/>
              </a:buClr>
              <a:buSzPts val="1100"/>
              <a:buFont typeface="Verdana"/>
              <a:buChar char="■"/>
              <a:defRPr sz="1100">
                <a:solidFill>
                  <a:schemeClr val="accent1"/>
                </a:solidFill>
                <a:latin typeface="Verdana"/>
                <a:ea typeface="Verdana"/>
                <a:cs typeface="Verdana"/>
                <a:sym typeface="Verdana"/>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81" r:id="rId2"/>
    <p:sldLayoutId id="2147483687" r:id="rId3"/>
    <p:sldLayoutId id="2147483663" r:id="rId4"/>
    <p:sldLayoutId id="2147483682" r:id="rId5"/>
    <p:sldLayoutId id="2147483683" r:id="rId6"/>
    <p:sldLayoutId id="2147483688" r:id="rId7"/>
    <p:sldLayoutId id="2147483684" r:id="rId8"/>
    <p:sldLayoutId id="2147483689" r:id="rId9"/>
    <p:sldLayoutId id="2147483652"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12350" y="1322450"/>
            <a:ext cx="82143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Dependency Injection</a:t>
            </a:r>
            <a:br>
              <a:rPr lang="en"/>
            </a:br>
            <a:r>
              <a:rPr lang="en"/>
              <a:t>Inversion of Control</a:t>
            </a:r>
            <a:endParaRPr/>
          </a:p>
        </p:txBody>
      </p:sp>
      <p:sp>
        <p:nvSpPr>
          <p:cNvPr id="87" name="Google Shape;87;p13"/>
          <p:cNvSpPr txBox="1">
            <a:spLocks noGrp="1"/>
          </p:cNvSpPr>
          <p:nvPr>
            <p:ph type="subTitle" idx="1"/>
          </p:nvPr>
        </p:nvSpPr>
        <p:spPr>
          <a:xfrm>
            <a:off x="575125" y="3172900"/>
            <a:ext cx="7842600" cy="1107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 sz="1800">
                <a:solidFill>
                  <a:srgbClr val="000000"/>
                </a:solidFill>
              </a:rPr>
            </a:br>
            <a:r>
              <a:rPr lang="en" sz="1800">
                <a:solidFill>
                  <a:srgbClr val="000000"/>
                </a:solidFill>
              </a:rPr>
              <a:t>cuong@techmaster.vn</a:t>
            </a:r>
            <a:endParaRPr sz="1800">
              <a:solidFill>
                <a:srgbClr val="000000"/>
              </a:solidFill>
            </a:endParaRPr>
          </a:p>
        </p:txBody>
      </p:sp>
      <p:pic>
        <p:nvPicPr>
          <p:cNvPr id="88" name="Google Shape;88;p13"/>
          <p:cNvPicPr preferRelativeResize="0"/>
          <p:nvPr/>
        </p:nvPicPr>
        <p:blipFill>
          <a:blip r:embed="rId3">
            <a:alphaModFix/>
          </a:blip>
          <a:stretch>
            <a:fillRect/>
          </a:stretch>
        </p:blipFill>
        <p:spPr>
          <a:xfrm>
            <a:off x="7917543" y="50801"/>
            <a:ext cx="1121908" cy="3918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D0FDD-B5D6-CA46-9FFF-E24CCAA4AA74}"/>
              </a:ext>
            </a:extLst>
          </p:cNvPr>
          <p:cNvSpPr>
            <a:spLocks noGrp="1"/>
          </p:cNvSpPr>
          <p:nvPr>
            <p:ph type="title"/>
          </p:nvPr>
        </p:nvSpPr>
        <p:spPr/>
        <p:txBody>
          <a:bodyPr/>
          <a:lstStyle/>
          <a:p>
            <a:r>
              <a:rPr lang="en-VN"/>
              <a:t>Các kỹ thuật giải quyết Tightly Coupling</a:t>
            </a:r>
          </a:p>
        </p:txBody>
      </p:sp>
      <p:sp>
        <p:nvSpPr>
          <p:cNvPr id="3" name="Text Placeholder 2">
            <a:extLst>
              <a:ext uri="{FF2B5EF4-FFF2-40B4-BE49-F238E27FC236}">
                <a16:creationId xmlns:a16="http://schemas.microsoft.com/office/drawing/2014/main" id="{92AE643A-1124-8348-A986-67797E14D06D}"/>
              </a:ext>
            </a:extLst>
          </p:cNvPr>
          <p:cNvSpPr>
            <a:spLocks noGrp="1"/>
          </p:cNvSpPr>
          <p:nvPr>
            <p:ph type="body" idx="1"/>
          </p:nvPr>
        </p:nvSpPr>
        <p:spPr/>
        <p:txBody>
          <a:bodyPr/>
          <a:lstStyle/>
          <a:p>
            <a:r>
              <a:rPr lang="en-VN" b="1"/>
              <a:t>Polymorphism</a:t>
            </a:r>
            <a:r>
              <a:rPr lang="en-VN"/>
              <a:t> (đa hình) tập hợp các đối tượng chung kiểu gốc (base type) khi thực thi thì chạy phương thức cụ thể của đối tượng đó.</a:t>
            </a:r>
          </a:p>
          <a:p>
            <a:r>
              <a:rPr lang="en-VN" b="1"/>
              <a:t>Interface</a:t>
            </a:r>
            <a:r>
              <a:rPr lang="en-VN"/>
              <a:t> (giao diện) thay thế cho concrete class (lớp cụ thể)</a:t>
            </a:r>
          </a:p>
          <a:p>
            <a:r>
              <a:rPr lang="en-VN" b="1"/>
              <a:t>Generic</a:t>
            </a:r>
            <a:r>
              <a:rPr lang="en-VN"/>
              <a:t> (tổng quát) một method áp dụng cho nhiều kiểu dữ liệu khác nhau</a:t>
            </a:r>
          </a:p>
          <a:p>
            <a:r>
              <a:rPr lang="en-VN" b="1"/>
              <a:t>Design Pattern</a:t>
            </a:r>
            <a:r>
              <a:rPr lang="en-VN"/>
              <a:t>: factory, builder…</a:t>
            </a:r>
          </a:p>
          <a:p>
            <a:r>
              <a:rPr lang="en-VN" b="1"/>
              <a:t>Dependency Injection </a:t>
            </a:r>
            <a:r>
              <a:rPr lang="en-VN"/>
              <a:t>kết hợp Interface + Reflection + Design Pattern + Annotation</a:t>
            </a:r>
          </a:p>
          <a:p>
            <a:endParaRPr lang="en-VN"/>
          </a:p>
          <a:p>
            <a:endParaRPr lang="en-VN"/>
          </a:p>
        </p:txBody>
      </p:sp>
    </p:spTree>
    <p:extLst>
      <p:ext uri="{BB962C8B-B14F-4D97-AF65-F5344CB8AC3E}">
        <p14:creationId xmlns:p14="http://schemas.microsoft.com/office/powerpoint/2010/main" val="117649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0040F-D320-534C-853B-022606B173C6}"/>
              </a:ext>
            </a:extLst>
          </p:cNvPr>
          <p:cNvSpPr>
            <a:spLocks noGrp="1"/>
          </p:cNvSpPr>
          <p:nvPr>
            <p:ph type="title"/>
          </p:nvPr>
        </p:nvSpPr>
        <p:spPr/>
        <p:txBody>
          <a:bodyPr/>
          <a:lstStyle/>
          <a:p>
            <a:r>
              <a:rPr lang="en-VN"/>
              <a:t>Ví dụ Dependency Injection qua chuẩn giao tiếp của máy tính</a:t>
            </a:r>
          </a:p>
        </p:txBody>
      </p:sp>
    </p:spTree>
    <p:extLst>
      <p:ext uri="{BB962C8B-B14F-4D97-AF65-F5344CB8AC3E}">
        <p14:creationId xmlns:p14="http://schemas.microsoft.com/office/powerpoint/2010/main" val="1995152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RADIC - Wikipedia">
            <a:extLst>
              <a:ext uri="{FF2B5EF4-FFF2-40B4-BE49-F238E27FC236}">
                <a16:creationId xmlns:a16="http://schemas.microsoft.com/office/drawing/2014/main" id="{4985873A-F642-4C4C-80AF-D5691F31B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774" y="782128"/>
            <a:ext cx="2478077" cy="34297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INTAGE LOGIC CIRCUIT BOARD MIR F2M Soviet Computer Mainframe PCB Assembly  1960s | eBay">
            <a:extLst>
              <a:ext uri="{FF2B5EF4-FFF2-40B4-BE49-F238E27FC236}">
                <a16:creationId xmlns:a16="http://schemas.microsoft.com/office/drawing/2014/main" id="{918ADA4F-7A70-4248-9A61-5DD710A69F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203" y="1761825"/>
            <a:ext cx="2714267" cy="18095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540286-EE9F-4C45-A77C-62327ECDF2DD}"/>
              </a:ext>
            </a:extLst>
          </p:cNvPr>
          <p:cNvSpPr txBox="1"/>
          <p:nvPr/>
        </p:nvSpPr>
        <p:spPr>
          <a:xfrm>
            <a:off x="649857" y="3755366"/>
            <a:ext cx="3278462" cy="523220"/>
          </a:xfrm>
          <a:prstGeom prst="rect">
            <a:avLst/>
          </a:prstGeom>
          <a:noFill/>
        </p:spPr>
        <p:txBody>
          <a:bodyPr wrap="none" rtlCol="0">
            <a:spAutoFit/>
          </a:bodyPr>
          <a:lstStyle/>
          <a:p>
            <a:r>
              <a:rPr lang="en-VN"/>
              <a:t>Code tất cả logic vào các phương thức</a:t>
            </a:r>
          </a:p>
          <a:p>
            <a:r>
              <a:rPr lang="en-US"/>
              <a:t>t</a:t>
            </a:r>
            <a:r>
              <a:rPr lang="en-VN"/>
              <a:t>rong 1 class duy nhất</a:t>
            </a:r>
          </a:p>
        </p:txBody>
      </p:sp>
      <p:sp>
        <p:nvSpPr>
          <p:cNvPr id="7" name="TextBox 6">
            <a:extLst>
              <a:ext uri="{FF2B5EF4-FFF2-40B4-BE49-F238E27FC236}">
                <a16:creationId xmlns:a16="http://schemas.microsoft.com/office/drawing/2014/main" id="{BF210D5E-6CF4-FD4E-9D43-48ACA7457AFD}"/>
              </a:ext>
            </a:extLst>
          </p:cNvPr>
          <p:cNvSpPr txBox="1"/>
          <p:nvPr/>
        </p:nvSpPr>
        <p:spPr>
          <a:xfrm>
            <a:off x="5063705" y="4247072"/>
            <a:ext cx="3259226" cy="523220"/>
          </a:xfrm>
          <a:prstGeom prst="rect">
            <a:avLst/>
          </a:prstGeom>
          <a:noFill/>
        </p:spPr>
        <p:txBody>
          <a:bodyPr wrap="none" rtlCol="0">
            <a:spAutoFit/>
          </a:bodyPr>
          <a:lstStyle/>
          <a:p>
            <a:r>
              <a:rPr lang="vi-VN"/>
              <a:t>Đóng gói chức năng thành các module</a:t>
            </a:r>
          </a:p>
          <a:p>
            <a:r>
              <a:rPr lang="vi-VN"/>
              <a:t>có thể thay thế nhưng không lắp lẫn</a:t>
            </a:r>
            <a:endParaRPr lang="en-VN"/>
          </a:p>
        </p:txBody>
      </p:sp>
    </p:spTree>
    <p:extLst>
      <p:ext uri="{BB962C8B-B14F-4D97-AF65-F5344CB8AC3E}">
        <p14:creationId xmlns:p14="http://schemas.microsoft.com/office/powerpoint/2010/main" val="2806313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SB Explained: All the Different Types (and What They&amp;#39;re Used for) – Review  Geek">
            <a:extLst>
              <a:ext uri="{FF2B5EF4-FFF2-40B4-BE49-F238E27FC236}">
                <a16:creationId xmlns:a16="http://schemas.microsoft.com/office/drawing/2014/main" id="{F375D786-3967-B542-8A30-FAD389C1A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1991" y="1150190"/>
            <a:ext cx="4944500" cy="252289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SCF1770">
            <a:extLst>
              <a:ext uri="{FF2B5EF4-FFF2-40B4-BE49-F238E27FC236}">
                <a16:creationId xmlns:a16="http://schemas.microsoft.com/office/drawing/2014/main" id="{748F5B95-D243-594A-B4DF-BD9C22EE0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25" y="868462"/>
            <a:ext cx="3892045" cy="29156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13B4F60-1522-0849-B2C1-24A1ED2DFE12}"/>
              </a:ext>
            </a:extLst>
          </p:cNvPr>
          <p:cNvSpPr txBox="1"/>
          <p:nvPr/>
        </p:nvSpPr>
        <p:spPr>
          <a:xfrm>
            <a:off x="103517" y="4088922"/>
            <a:ext cx="8908208" cy="492443"/>
          </a:xfrm>
          <a:prstGeom prst="rect">
            <a:avLst/>
          </a:prstGeom>
          <a:noFill/>
        </p:spPr>
        <p:txBody>
          <a:bodyPr wrap="none" rtlCol="0">
            <a:spAutoFit/>
          </a:bodyPr>
          <a:lstStyle/>
          <a:p>
            <a:r>
              <a:rPr lang="en-VN" sz="2600"/>
              <a:t>Khuyến khích </a:t>
            </a:r>
            <a:r>
              <a:rPr lang="en-VN" sz="2600" b="1">
                <a:solidFill>
                  <a:srgbClr val="7030A0"/>
                </a:solidFill>
              </a:rPr>
              <a:t>biến thể đa dạng </a:t>
            </a:r>
            <a:r>
              <a:rPr lang="en-VN" sz="2600"/>
              <a:t>miễn là tuân thủ </a:t>
            </a:r>
            <a:r>
              <a:rPr lang="en-VN" sz="2600" b="1">
                <a:solidFill>
                  <a:srgbClr val="7030A0"/>
                </a:solidFill>
              </a:rPr>
              <a:t>interface</a:t>
            </a:r>
          </a:p>
        </p:txBody>
      </p:sp>
    </p:spTree>
    <p:extLst>
      <p:ext uri="{BB962C8B-B14F-4D97-AF65-F5344CB8AC3E}">
        <p14:creationId xmlns:p14="http://schemas.microsoft.com/office/powerpoint/2010/main" val="2084403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8CE3C-CEC2-A848-BBDA-289F7A4918A6}"/>
              </a:ext>
            </a:extLst>
          </p:cNvPr>
          <p:cNvSpPr>
            <a:spLocks noGrp="1"/>
          </p:cNvSpPr>
          <p:nvPr>
            <p:ph type="title"/>
          </p:nvPr>
        </p:nvSpPr>
        <p:spPr/>
        <p:txBody>
          <a:bodyPr/>
          <a:lstStyle/>
          <a:p>
            <a:r>
              <a:rPr lang="en-VN"/>
              <a:t>Giao tiếp giữa các thành phần máy tính</a:t>
            </a:r>
          </a:p>
        </p:txBody>
      </p:sp>
      <p:sp>
        <p:nvSpPr>
          <p:cNvPr id="3" name="Text Placeholder 2">
            <a:extLst>
              <a:ext uri="{FF2B5EF4-FFF2-40B4-BE49-F238E27FC236}">
                <a16:creationId xmlns:a16="http://schemas.microsoft.com/office/drawing/2014/main" id="{DCC0E714-BDB5-724E-ABC1-58D424313E21}"/>
              </a:ext>
            </a:extLst>
          </p:cNvPr>
          <p:cNvSpPr>
            <a:spLocks noGrp="1"/>
          </p:cNvSpPr>
          <p:nvPr>
            <p:ph type="body" idx="1"/>
          </p:nvPr>
        </p:nvSpPr>
        <p:spPr/>
        <p:txBody>
          <a:bodyPr/>
          <a:lstStyle/>
          <a:p>
            <a:r>
              <a:rPr lang="en-VN"/>
              <a:t>Mọi thành phần máy tính giao tiếp với nhau qua interface.</a:t>
            </a:r>
          </a:p>
          <a:p>
            <a:r>
              <a:rPr lang="en-VN"/>
              <a:t>Các thành phần có thể tháo ra thay thế.</a:t>
            </a:r>
          </a:p>
          <a:p>
            <a:r>
              <a:rPr lang="en-VN"/>
              <a:t>Có thể lắp lẫn miễn tuân thủ interface: SATA, USB, DDR, CPU Socket</a:t>
            </a:r>
          </a:p>
          <a:p>
            <a:pPr lvl="1"/>
            <a:r>
              <a:rPr lang="en-VN"/>
              <a:t>RAM có thể tăng từ 2G -&gt; 4G -&gt;6G -&gt;8G -&gt;12G -&gt; 16G -&gt; 32G</a:t>
            </a:r>
          </a:p>
          <a:p>
            <a:pPr lvl="1"/>
            <a:r>
              <a:rPr lang="en-VN"/>
              <a:t>Card đồ hoạ có thể nâng cấp GPU</a:t>
            </a:r>
          </a:p>
        </p:txBody>
      </p:sp>
    </p:spTree>
    <p:extLst>
      <p:ext uri="{BB962C8B-B14F-4D97-AF65-F5344CB8AC3E}">
        <p14:creationId xmlns:p14="http://schemas.microsoft.com/office/powerpoint/2010/main" val="3638300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212C-B5A3-0740-A9BC-4BEF53FEFE1A}"/>
              </a:ext>
            </a:extLst>
          </p:cNvPr>
          <p:cNvSpPr>
            <a:spLocks noGrp="1"/>
          </p:cNvSpPr>
          <p:nvPr>
            <p:ph type="title"/>
          </p:nvPr>
        </p:nvSpPr>
        <p:spPr/>
        <p:txBody>
          <a:bodyPr/>
          <a:lstStyle/>
          <a:p>
            <a:r>
              <a:rPr lang="en-VN"/>
              <a:t>DI </a:t>
            </a:r>
          </a:p>
        </p:txBody>
      </p:sp>
    </p:spTree>
    <p:extLst>
      <p:ext uri="{BB962C8B-B14F-4D97-AF65-F5344CB8AC3E}">
        <p14:creationId xmlns:p14="http://schemas.microsoft.com/office/powerpoint/2010/main" val="2139563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B3CBF-DE8A-584C-BC9A-7491794461D6}"/>
              </a:ext>
            </a:extLst>
          </p:cNvPr>
          <p:cNvSpPr>
            <a:spLocks noGrp="1"/>
          </p:cNvSpPr>
          <p:nvPr>
            <p:ph type="title"/>
          </p:nvPr>
        </p:nvSpPr>
        <p:spPr/>
        <p:txBody>
          <a:bodyPr/>
          <a:lstStyle/>
          <a:p>
            <a:r>
              <a:rPr lang="en-VN"/>
              <a:t>Thời điểm Dependency Inject</a:t>
            </a:r>
          </a:p>
        </p:txBody>
      </p:sp>
      <p:sp>
        <p:nvSpPr>
          <p:cNvPr id="3" name="Text Placeholder 2">
            <a:extLst>
              <a:ext uri="{FF2B5EF4-FFF2-40B4-BE49-F238E27FC236}">
                <a16:creationId xmlns:a16="http://schemas.microsoft.com/office/drawing/2014/main" id="{3D31495A-72D2-F44A-B2AA-AA0C3DD0D99B}"/>
              </a:ext>
            </a:extLst>
          </p:cNvPr>
          <p:cNvSpPr>
            <a:spLocks noGrp="1"/>
          </p:cNvSpPr>
          <p:nvPr>
            <p:ph type="body" idx="1"/>
          </p:nvPr>
        </p:nvSpPr>
        <p:spPr>
          <a:xfrm>
            <a:off x="429678" y="747623"/>
            <a:ext cx="8824685" cy="4200480"/>
          </a:xfrm>
        </p:spPr>
        <p:txBody>
          <a:bodyPr/>
          <a:lstStyle/>
          <a:p>
            <a:r>
              <a:rPr lang="en-VN"/>
              <a:t>Lúc thiết kế ~ Design time</a:t>
            </a:r>
          </a:p>
          <a:p>
            <a:r>
              <a:rPr lang="en-VN"/>
              <a:t>Lúc biên dịch lắp ráp các thành phần ~ Compile time</a:t>
            </a:r>
          </a:p>
          <a:p>
            <a:r>
              <a:rPr lang="en-VN"/>
              <a:t>Lúc triển khai ~ Deploy time (deploy môi trường test khác deploy môi trường product)</a:t>
            </a:r>
          </a:p>
          <a:p>
            <a:r>
              <a:rPr lang="en-VN"/>
              <a:t>Lúc chạy ~ Run time</a:t>
            </a:r>
          </a:p>
          <a:p>
            <a:endParaRPr lang="en-VN"/>
          </a:p>
        </p:txBody>
      </p:sp>
    </p:spTree>
    <p:extLst>
      <p:ext uri="{BB962C8B-B14F-4D97-AF65-F5344CB8AC3E}">
        <p14:creationId xmlns:p14="http://schemas.microsoft.com/office/powerpoint/2010/main" val="2236763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5976-C3FB-5F41-8BD6-539FD7BDBFB1}"/>
              </a:ext>
            </a:extLst>
          </p:cNvPr>
          <p:cNvSpPr>
            <a:spLocks noGrp="1"/>
          </p:cNvSpPr>
          <p:nvPr>
            <p:ph type="title"/>
          </p:nvPr>
        </p:nvSpPr>
        <p:spPr/>
        <p:txBody>
          <a:bodyPr/>
          <a:lstStyle/>
          <a:p>
            <a:r>
              <a:rPr lang="en-VN" sz="2000"/>
              <a:t>Dependency Injection trong Java dựa trên kỹ thuật nào?</a:t>
            </a:r>
          </a:p>
        </p:txBody>
      </p:sp>
      <p:sp>
        <p:nvSpPr>
          <p:cNvPr id="3" name="Text Placeholder 2">
            <a:extLst>
              <a:ext uri="{FF2B5EF4-FFF2-40B4-BE49-F238E27FC236}">
                <a16:creationId xmlns:a16="http://schemas.microsoft.com/office/drawing/2014/main" id="{670A3C62-B91B-654E-9694-2F66755FBAD8}"/>
              </a:ext>
            </a:extLst>
          </p:cNvPr>
          <p:cNvSpPr>
            <a:spLocks noGrp="1"/>
          </p:cNvSpPr>
          <p:nvPr>
            <p:ph type="body" idx="1"/>
          </p:nvPr>
        </p:nvSpPr>
        <p:spPr/>
        <p:txBody>
          <a:bodyPr/>
          <a:lstStyle/>
          <a:p>
            <a:pPr>
              <a:lnSpc>
                <a:spcPct val="100000"/>
              </a:lnSpc>
            </a:pPr>
            <a:r>
              <a:rPr lang="en-VN"/>
              <a:t>Reflection </a:t>
            </a:r>
            <a:r>
              <a:rPr lang="en-US"/>
              <a:t>java.lang.reflect</a:t>
            </a:r>
          </a:p>
          <a:p>
            <a:pPr>
              <a:lnSpc>
                <a:spcPct val="100000"/>
              </a:lnSpc>
            </a:pPr>
            <a:r>
              <a:rPr lang="en-US"/>
              <a:t>Class loader:</a:t>
            </a:r>
          </a:p>
          <a:p>
            <a:pPr lvl="1">
              <a:lnSpc>
                <a:spcPct val="100000"/>
              </a:lnSpc>
              <a:spcBef>
                <a:spcPts val="400"/>
              </a:spcBef>
            </a:pPr>
            <a:r>
              <a:rPr lang="en-US"/>
              <a:t>Quét tất cả các file *.class</a:t>
            </a:r>
          </a:p>
          <a:p>
            <a:pPr lvl="1">
              <a:lnSpc>
                <a:spcPct val="100000"/>
              </a:lnSpc>
              <a:spcBef>
                <a:spcPts val="400"/>
              </a:spcBef>
            </a:pPr>
            <a:r>
              <a:rPr lang="en-US"/>
              <a:t>Inspect class có chứa các annotation để từ đó thực hiện các logic</a:t>
            </a:r>
          </a:p>
          <a:p>
            <a:pPr>
              <a:lnSpc>
                <a:spcPct val="100000"/>
              </a:lnSpc>
            </a:pPr>
            <a:r>
              <a:rPr lang="en-VN"/>
              <a:t>Configuration:</a:t>
            </a:r>
          </a:p>
          <a:p>
            <a:pPr lvl="1">
              <a:lnSpc>
                <a:spcPct val="100000"/>
              </a:lnSpc>
              <a:spcBef>
                <a:spcPts val="400"/>
              </a:spcBef>
            </a:pPr>
            <a:r>
              <a:rPr lang="en-VN"/>
              <a:t>Đọc cấu hình từ annotation, XML, hoặc thực thi code để lắp ráp các component</a:t>
            </a:r>
          </a:p>
        </p:txBody>
      </p:sp>
    </p:spTree>
    <p:extLst>
      <p:ext uri="{BB962C8B-B14F-4D97-AF65-F5344CB8AC3E}">
        <p14:creationId xmlns:p14="http://schemas.microsoft.com/office/powerpoint/2010/main" val="1655423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075AC4-4AE8-7544-AD08-3FDDC6B18280}"/>
              </a:ext>
            </a:extLst>
          </p:cNvPr>
          <p:cNvSpPr/>
          <p:nvPr/>
        </p:nvSpPr>
        <p:spPr>
          <a:xfrm>
            <a:off x="793288" y="896233"/>
            <a:ext cx="7424202" cy="3270767"/>
          </a:xfrm>
          <a:prstGeom prst="rect">
            <a:avLst/>
          </a:prstGeom>
          <a:solidFill>
            <a:schemeClr val="bg2"/>
          </a:solidFill>
        </p:spPr>
        <p:txBody>
          <a:bodyPr wrap="square">
            <a:spAutoFit/>
          </a:bodyPr>
          <a:lstStyle/>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static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List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&lt;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&gt; </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componentScan</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List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&lt;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&gt;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matchingClasses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new</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ArrayList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&lt;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&gt;();</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List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&lt;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&gt;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classes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getAllKnownClasses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for</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clazz</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classes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if</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clazz</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isAnnotationPresent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Component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matchingClasses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add</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clazz</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return</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matchingClasses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effectLst/>
                <a:latin typeface="Calibri" panose="020F0502020204030204" pitchFamily="34" charset="0"/>
                <a:ea typeface="Calibri" panose="020F0502020204030204" pitchFamily="34" charset="0"/>
                <a:cs typeface="Times New Roman" panose="02020603050405020304" pitchFamily="18" charset="0"/>
              </a:rPr>
              <a:t> </a:t>
            </a:r>
            <a:endParaRPr lang="en-VN" sz="1600"/>
          </a:p>
        </p:txBody>
      </p:sp>
    </p:spTree>
    <p:extLst>
      <p:ext uri="{BB962C8B-B14F-4D97-AF65-F5344CB8AC3E}">
        <p14:creationId xmlns:p14="http://schemas.microsoft.com/office/powerpoint/2010/main" val="587867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CB283-5F97-E34C-BB7D-AF4400D38BF4}"/>
              </a:ext>
            </a:extLst>
          </p:cNvPr>
          <p:cNvSpPr>
            <a:spLocks noGrp="1"/>
          </p:cNvSpPr>
          <p:nvPr>
            <p:ph type="title"/>
          </p:nvPr>
        </p:nvSpPr>
        <p:spPr/>
        <p:txBody>
          <a:bodyPr/>
          <a:lstStyle/>
          <a:p>
            <a:r>
              <a:rPr lang="en-VN"/>
              <a:t>DI trong Spring Boot</a:t>
            </a:r>
          </a:p>
        </p:txBody>
      </p:sp>
    </p:spTree>
    <p:extLst>
      <p:ext uri="{BB962C8B-B14F-4D97-AF65-F5344CB8AC3E}">
        <p14:creationId xmlns:p14="http://schemas.microsoft.com/office/powerpoint/2010/main" val="3690526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C548-50DA-1A4C-B710-70A02FD0A664}"/>
              </a:ext>
            </a:extLst>
          </p:cNvPr>
          <p:cNvSpPr>
            <a:spLocks noGrp="1"/>
          </p:cNvSpPr>
          <p:nvPr>
            <p:ph type="title"/>
          </p:nvPr>
        </p:nvSpPr>
        <p:spPr/>
        <p:txBody>
          <a:bodyPr/>
          <a:lstStyle/>
          <a:p>
            <a:r>
              <a:rPr lang="en-VN"/>
              <a:t>Dependency Injection ~ Tiêm sự phụ thuộc</a:t>
            </a:r>
          </a:p>
        </p:txBody>
      </p:sp>
      <p:sp>
        <p:nvSpPr>
          <p:cNvPr id="3" name="Text Placeholder 2">
            <a:extLst>
              <a:ext uri="{FF2B5EF4-FFF2-40B4-BE49-F238E27FC236}">
                <a16:creationId xmlns:a16="http://schemas.microsoft.com/office/drawing/2014/main" id="{52B41B33-A6C1-4D4C-9934-4685F28E13D6}"/>
              </a:ext>
            </a:extLst>
          </p:cNvPr>
          <p:cNvSpPr>
            <a:spLocks noGrp="1"/>
          </p:cNvSpPr>
          <p:nvPr>
            <p:ph type="body" idx="1"/>
          </p:nvPr>
        </p:nvSpPr>
        <p:spPr/>
        <p:txBody>
          <a:bodyPr/>
          <a:lstStyle/>
          <a:p>
            <a:r>
              <a:rPr lang="en-VN"/>
              <a:t>Dependency Injection có thể hiểu theo cách dễ hơn:</a:t>
            </a:r>
          </a:p>
          <a:p>
            <a:pPr lvl="1"/>
            <a:r>
              <a:rPr lang="en-VN"/>
              <a:t>Configurable Dependency</a:t>
            </a:r>
          </a:p>
          <a:p>
            <a:pPr lvl="1"/>
            <a:r>
              <a:rPr lang="en-VN"/>
              <a:t>Dynamic Dependency</a:t>
            </a:r>
          </a:p>
          <a:p>
            <a:pPr lvl="1"/>
            <a:r>
              <a:rPr lang="en-VN"/>
              <a:t>Auto configurable Dependency</a:t>
            </a:r>
          </a:p>
          <a:p>
            <a:pPr lvl="1"/>
            <a:r>
              <a:rPr lang="en-VN"/>
              <a:t>Resolvable Dependency</a:t>
            </a:r>
          </a:p>
        </p:txBody>
      </p:sp>
    </p:spTree>
    <p:extLst>
      <p:ext uri="{BB962C8B-B14F-4D97-AF65-F5344CB8AC3E}">
        <p14:creationId xmlns:p14="http://schemas.microsoft.com/office/powerpoint/2010/main" val="3481705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C669-F23A-4B4E-94D7-B9C34C5669E4}"/>
              </a:ext>
            </a:extLst>
          </p:cNvPr>
          <p:cNvSpPr>
            <a:spLocks noGrp="1"/>
          </p:cNvSpPr>
          <p:nvPr>
            <p:ph type="title"/>
          </p:nvPr>
        </p:nvSpPr>
        <p:spPr/>
        <p:txBody>
          <a:bodyPr/>
          <a:lstStyle/>
          <a:p>
            <a:r>
              <a:rPr lang="en-VN"/>
              <a:t>3 phương pháp DI chính</a:t>
            </a:r>
          </a:p>
        </p:txBody>
      </p:sp>
      <p:sp>
        <p:nvSpPr>
          <p:cNvPr id="3" name="Text Placeholder 2">
            <a:extLst>
              <a:ext uri="{FF2B5EF4-FFF2-40B4-BE49-F238E27FC236}">
                <a16:creationId xmlns:a16="http://schemas.microsoft.com/office/drawing/2014/main" id="{C4946D6F-1E3D-2042-AD9C-695DA3F58CE2}"/>
              </a:ext>
            </a:extLst>
          </p:cNvPr>
          <p:cNvSpPr>
            <a:spLocks noGrp="1"/>
          </p:cNvSpPr>
          <p:nvPr>
            <p:ph type="body" idx="1"/>
          </p:nvPr>
        </p:nvSpPr>
        <p:spPr/>
        <p:txBody>
          <a:bodyPr/>
          <a:lstStyle/>
          <a:p>
            <a:pPr>
              <a:buFont typeface="+mj-lt"/>
              <a:buAutoNum type="arabicPeriod"/>
            </a:pPr>
            <a:r>
              <a:rPr lang="en-VN"/>
              <a:t>Property</a:t>
            </a:r>
          </a:p>
          <a:p>
            <a:pPr>
              <a:buFont typeface="+mj-lt"/>
              <a:buAutoNum type="arabicPeriod"/>
            </a:pPr>
            <a:r>
              <a:rPr lang="en-VN"/>
              <a:t>Constructor</a:t>
            </a:r>
          </a:p>
          <a:p>
            <a:pPr>
              <a:buFont typeface="+mj-lt"/>
              <a:buAutoNum type="arabicPeriod"/>
            </a:pPr>
            <a:r>
              <a:rPr lang="en-VN"/>
              <a:t>Setter</a:t>
            </a:r>
          </a:p>
        </p:txBody>
      </p:sp>
    </p:spTree>
    <p:extLst>
      <p:ext uri="{BB962C8B-B14F-4D97-AF65-F5344CB8AC3E}">
        <p14:creationId xmlns:p14="http://schemas.microsoft.com/office/powerpoint/2010/main" val="2755861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E876-CDE9-F14A-996B-CDB5175BDD5B}"/>
              </a:ext>
            </a:extLst>
          </p:cNvPr>
          <p:cNvSpPr>
            <a:spLocks noGrp="1"/>
          </p:cNvSpPr>
          <p:nvPr>
            <p:ph type="title"/>
          </p:nvPr>
        </p:nvSpPr>
        <p:spPr/>
        <p:txBody>
          <a:bodyPr/>
          <a:lstStyle/>
          <a:p>
            <a:r>
              <a:rPr lang="en-VN"/>
              <a:t>@Autowired, @Inject, @Resource</a:t>
            </a:r>
          </a:p>
        </p:txBody>
      </p:sp>
      <p:sp>
        <p:nvSpPr>
          <p:cNvPr id="3" name="Text Placeholder 2">
            <a:extLst>
              <a:ext uri="{FF2B5EF4-FFF2-40B4-BE49-F238E27FC236}">
                <a16:creationId xmlns:a16="http://schemas.microsoft.com/office/drawing/2014/main" id="{F3C5C833-2F9A-F242-8CB2-331D89788A5F}"/>
              </a:ext>
            </a:extLst>
          </p:cNvPr>
          <p:cNvSpPr>
            <a:spLocks noGrp="1"/>
          </p:cNvSpPr>
          <p:nvPr>
            <p:ph type="body" idx="1"/>
          </p:nvPr>
        </p:nvSpPr>
        <p:spPr/>
        <p:txBody>
          <a:bodyPr/>
          <a:lstStyle/>
          <a:p>
            <a:pPr marL="114300" indent="0">
              <a:buNone/>
            </a:pPr>
            <a:r>
              <a:rPr lang="en-VN"/>
              <a:t>Là những annotation có chung một mục đích chính là lắp ghép tìm đúng đối tượng phù hợp vào đúng chỗ cần lắp. (Không thể lắp CPU AMD vào khe cắm Intel CPU)</a:t>
            </a:r>
          </a:p>
          <a:p>
            <a:pPr marL="114300" indent="0">
              <a:buNone/>
            </a:pPr>
            <a:endParaRPr lang="en-VN"/>
          </a:p>
          <a:p>
            <a:pPr marL="114300" indent="0">
              <a:buNone/>
            </a:pPr>
            <a:r>
              <a:rPr lang="en-VN"/>
              <a:t>Các thuộc tính chỉ khai báo kiểu interface chứ </a:t>
            </a:r>
          </a:p>
          <a:p>
            <a:pPr marL="114300" indent="0">
              <a:buNone/>
            </a:pPr>
            <a:endParaRPr lang="en-VN"/>
          </a:p>
        </p:txBody>
      </p:sp>
    </p:spTree>
    <p:extLst>
      <p:ext uri="{BB962C8B-B14F-4D97-AF65-F5344CB8AC3E}">
        <p14:creationId xmlns:p14="http://schemas.microsoft.com/office/powerpoint/2010/main" val="3855220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4BACD-2DF2-DA40-8CE3-C7F1EF1DE382}"/>
              </a:ext>
            </a:extLst>
          </p:cNvPr>
          <p:cNvSpPr>
            <a:spLocks noGrp="1"/>
          </p:cNvSpPr>
          <p:nvPr>
            <p:ph type="title"/>
          </p:nvPr>
        </p:nvSpPr>
        <p:spPr/>
        <p:txBody>
          <a:bodyPr/>
          <a:lstStyle/>
          <a:p>
            <a:r>
              <a:rPr lang="en-VN"/>
              <a:t>@Component khác gì @Bean?</a:t>
            </a:r>
          </a:p>
        </p:txBody>
      </p:sp>
      <p:sp>
        <p:nvSpPr>
          <p:cNvPr id="3" name="Text Placeholder 2">
            <a:extLst>
              <a:ext uri="{FF2B5EF4-FFF2-40B4-BE49-F238E27FC236}">
                <a16:creationId xmlns:a16="http://schemas.microsoft.com/office/drawing/2014/main" id="{C781E692-660C-D74C-BAE3-F1CBBA198638}"/>
              </a:ext>
            </a:extLst>
          </p:cNvPr>
          <p:cNvSpPr>
            <a:spLocks noGrp="1"/>
          </p:cNvSpPr>
          <p:nvPr>
            <p:ph type="body" idx="1"/>
          </p:nvPr>
        </p:nvSpPr>
        <p:spPr/>
        <p:txBody>
          <a:bodyPr/>
          <a:lstStyle/>
          <a:p>
            <a:r>
              <a:rPr lang="en-VN"/>
              <a:t>@Bean được tạo ra bằng phương thức trong class đánh dấu bởi @Configuration</a:t>
            </a:r>
          </a:p>
          <a:p>
            <a:r>
              <a:rPr lang="en-VN"/>
              <a:t>@Bean tuỳ biến logic khởi tạo tốt hơn @Component. Ngược lại khai báo @Component nhanh, ngắn gọn hơn.</a:t>
            </a:r>
          </a:p>
          <a:p>
            <a:endParaRPr lang="en-VN"/>
          </a:p>
        </p:txBody>
      </p:sp>
    </p:spTree>
    <p:extLst>
      <p:ext uri="{BB962C8B-B14F-4D97-AF65-F5344CB8AC3E}">
        <p14:creationId xmlns:p14="http://schemas.microsoft.com/office/powerpoint/2010/main" val="621043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473811-8E4D-2842-9E15-3ABD339FF9CC}"/>
              </a:ext>
            </a:extLst>
          </p:cNvPr>
          <p:cNvSpPr/>
          <p:nvPr/>
        </p:nvSpPr>
        <p:spPr>
          <a:xfrm>
            <a:off x="1303585" y="143582"/>
            <a:ext cx="7205623" cy="4893647"/>
          </a:xfrm>
          <a:prstGeom prst="rect">
            <a:avLst/>
          </a:prstGeom>
          <a:solidFill>
            <a:schemeClr val="bg2"/>
          </a:solidFill>
        </p:spPr>
        <p:txBody>
          <a:bodyPr wrap="square">
            <a:spAutoFit/>
          </a:bodyPr>
          <a:lstStyle/>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Configuration</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CarConfig</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Autowired</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569CD6"/>
                </a:solidFill>
                <a:latin typeface="RobotoMono Nerd Font" pitchFamily="2" charset="0"/>
                <a:ea typeface="Times New Roman" panose="02020603050405020304" pitchFamily="18" charset="0"/>
                <a:cs typeface="Times New Roman" panose="02020603050405020304" pitchFamily="18" charset="0"/>
              </a:rPr>
              <a:t>private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ApplicationContext</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context</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Value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CE9178"/>
                </a:solidFill>
                <a:latin typeface="RobotoMono Nerd Font" pitchFamily="2" charset="0"/>
                <a:ea typeface="Times New Roman" panose="02020603050405020304" pitchFamily="18" charset="0"/>
                <a:cs typeface="Times New Roman" panose="02020603050405020304" pitchFamily="18" charset="0"/>
              </a:rPr>
              <a:t>"${engineType}"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569CD6"/>
                </a:solidFill>
                <a:latin typeface="RobotoMono Nerd Font" pitchFamily="2" charset="0"/>
                <a:ea typeface="Times New Roman" panose="02020603050405020304" pitchFamily="18" charset="0"/>
                <a:cs typeface="Times New Roman" panose="02020603050405020304" pitchFamily="18" charset="0"/>
              </a:rPr>
              <a:t>private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String</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engineType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Bean</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Car</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DCDCAA"/>
                </a:solidFill>
                <a:latin typeface="RobotoMono Nerd Font" pitchFamily="2" charset="0"/>
                <a:ea typeface="Times New Roman" panose="02020603050405020304" pitchFamily="18" charset="0"/>
                <a:cs typeface="Times New Roman" panose="02020603050405020304" pitchFamily="18" charset="0"/>
              </a:rPr>
              <a:t>car</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switch</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engineType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case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E9178"/>
                </a:solidFill>
                <a:latin typeface="RobotoMono Nerd Font" pitchFamily="2" charset="0"/>
                <a:ea typeface="Times New Roman" panose="02020603050405020304" pitchFamily="18" charset="0"/>
                <a:cs typeface="Times New Roman" panose="02020603050405020304" pitchFamily="18" charset="0"/>
              </a:rPr>
              <a:t>"gas"</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context</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DCDCAA"/>
                </a:solidFill>
                <a:latin typeface="RobotoMono Nerd Font" pitchFamily="2" charset="0"/>
                <a:ea typeface="Times New Roman" panose="02020603050405020304" pitchFamily="18" charset="0"/>
                <a:cs typeface="Times New Roman" panose="02020603050405020304" pitchFamily="18" charset="0"/>
              </a:rPr>
              <a:t>getBean</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CE9178"/>
                </a:solidFill>
                <a:latin typeface="RobotoMono Nerd Font" pitchFamily="2" charset="0"/>
                <a:ea typeface="Times New Roman" panose="02020603050405020304" pitchFamily="18" charset="0"/>
                <a:cs typeface="Times New Roman" panose="02020603050405020304" pitchFamily="18" charset="0"/>
              </a:rPr>
              <a:t>"gasEngine"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break</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case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E9178"/>
                </a:solidFill>
                <a:latin typeface="RobotoMono Nerd Font" pitchFamily="2" charset="0"/>
                <a:ea typeface="Times New Roman" panose="02020603050405020304" pitchFamily="18" charset="0"/>
                <a:cs typeface="Times New Roman" panose="02020603050405020304" pitchFamily="18" charset="0"/>
              </a:rPr>
              <a:t>"electric"</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context</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DCDCAA"/>
                </a:solidFill>
                <a:latin typeface="RobotoMono Nerd Font" pitchFamily="2" charset="0"/>
                <a:ea typeface="Times New Roman" panose="02020603050405020304" pitchFamily="18" charset="0"/>
                <a:cs typeface="Times New Roman" panose="02020603050405020304" pitchFamily="18" charset="0"/>
              </a:rPr>
              <a:t>getBean</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CE9178"/>
                </a:solidFill>
                <a:latin typeface="RobotoMono Nerd Font" pitchFamily="2" charset="0"/>
                <a:ea typeface="Times New Roman" panose="02020603050405020304" pitchFamily="18" charset="0"/>
                <a:cs typeface="Times New Roman" panose="02020603050405020304" pitchFamily="18" charset="0"/>
              </a:rPr>
              <a:t>"electricEngine"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break</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case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E9178"/>
                </a:solidFill>
                <a:latin typeface="RobotoMono Nerd Font" pitchFamily="2" charset="0"/>
                <a:ea typeface="Times New Roman" panose="02020603050405020304" pitchFamily="18" charset="0"/>
                <a:cs typeface="Times New Roman" panose="02020603050405020304" pitchFamily="18" charset="0"/>
              </a:rPr>
              <a:t>"hybrid"</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context</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DCDCAA"/>
                </a:solidFill>
                <a:latin typeface="RobotoMono Nerd Font" pitchFamily="2" charset="0"/>
                <a:ea typeface="Times New Roman" panose="02020603050405020304" pitchFamily="18" charset="0"/>
                <a:cs typeface="Times New Roman" panose="02020603050405020304" pitchFamily="18" charset="0"/>
              </a:rPr>
              <a:t>getBean</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CE9178"/>
                </a:solidFill>
                <a:latin typeface="RobotoMono Nerd Font" pitchFamily="2" charset="0"/>
                <a:ea typeface="Times New Roman" panose="02020603050405020304" pitchFamily="18" charset="0"/>
                <a:cs typeface="Times New Roman" panose="02020603050405020304" pitchFamily="18" charset="0"/>
              </a:rPr>
              <a:t>"hybridEngine"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break</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default: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context</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DCDCAA"/>
                </a:solidFill>
                <a:latin typeface="RobotoMono Nerd Font" pitchFamily="2" charset="0"/>
                <a:ea typeface="Times New Roman" panose="02020603050405020304" pitchFamily="18" charset="0"/>
                <a:cs typeface="Times New Roman" panose="02020603050405020304" pitchFamily="18" charset="0"/>
              </a:rPr>
              <a:t>getBean</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CE9178"/>
                </a:solidFill>
                <a:latin typeface="RobotoMono Nerd Font" pitchFamily="2" charset="0"/>
                <a:ea typeface="Times New Roman" panose="02020603050405020304" pitchFamily="18" charset="0"/>
                <a:cs typeface="Times New Roman" panose="02020603050405020304" pitchFamily="18" charset="0"/>
              </a:rPr>
              <a:t>"gasEngine"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      </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return</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new</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DCDCAA"/>
                </a:solidFill>
                <a:latin typeface="RobotoMono Nerd Font" pitchFamily="2" charset="0"/>
                <a:ea typeface="Times New Roman" panose="02020603050405020304" pitchFamily="18" charset="0"/>
                <a:cs typeface="Times New Roman" panose="02020603050405020304" pitchFamily="18" charset="0"/>
              </a:rPr>
              <a:t>Car</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7120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EAF5-2E5A-454A-813A-D96435F5CD5D}"/>
              </a:ext>
            </a:extLst>
          </p:cNvPr>
          <p:cNvSpPr>
            <a:spLocks noGrp="1"/>
          </p:cNvSpPr>
          <p:nvPr>
            <p:ph type="title"/>
          </p:nvPr>
        </p:nvSpPr>
        <p:spPr/>
        <p:txBody>
          <a:bodyPr/>
          <a:lstStyle/>
          <a:p>
            <a:r>
              <a:rPr lang="en-VN"/>
              <a:t>@DependsOn mô tả sự phụ thuộc thứ tự khởi tạo giữa các bean</a:t>
            </a:r>
          </a:p>
        </p:txBody>
      </p:sp>
      <p:sp>
        <p:nvSpPr>
          <p:cNvPr id="4" name="Rectangle 3">
            <a:extLst>
              <a:ext uri="{FF2B5EF4-FFF2-40B4-BE49-F238E27FC236}">
                <a16:creationId xmlns:a16="http://schemas.microsoft.com/office/drawing/2014/main" id="{B6D2E91A-0140-1940-A6FA-FB5DE90323B5}"/>
              </a:ext>
            </a:extLst>
          </p:cNvPr>
          <p:cNvSpPr/>
          <p:nvPr/>
        </p:nvSpPr>
        <p:spPr>
          <a:xfrm>
            <a:off x="1069318" y="1649841"/>
            <a:ext cx="7485233" cy="2431691"/>
          </a:xfrm>
          <a:prstGeom prst="rect">
            <a:avLst/>
          </a:prstGeom>
          <a:solidFill>
            <a:schemeClr val="bg2"/>
          </a:solidFill>
        </p:spPr>
        <p:txBody>
          <a:bodyPr wrap="square">
            <a:spAutoFit/>
          </a:bodyPr>
          <a:lstStyle/>
          <a:p>
            <a:pPr>
              <a:lnSpc>
                <a:spcPts val="232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Component</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p>
            <a:pPr>
              <a:lnSpc>
                <a:spcPts val="232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DependsOn</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CE9178"/>
                </a:solidFill>
                <a:latin typeface="RobotoMono Nerd Font" pitchFamily="2" charset="0"/>
                <a:ea typeface="Times New Roman" panose="02020603050405020304" pitchFamily="18" charset="0"/>
                <a:cs typeface="Times New Roman" panose="02020603050405020304" pitchFamily="18" charset="0"/>
              </a:rPr>
              <a:t>"powersupply"</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p>
            <a:pPr>
              <a:lnSpc>
                <a:spcPts val="2325"/>
              </a:lnSpc>
            </a:pP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Computer</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p>
            <a:pPr>
              <a:lnSpc>
                <a:spcPts val="232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Autowired</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private</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PowerSupply</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psu</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p>
            <a:pPr>
              <a:lnSpc>
                <a:spcPts val="232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p>
            <a:pPr>
              <a:lnSpc>
                <a:spcPts val="2325"/>
              </a:lnSpc>
            </a:pP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  public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Computer</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Qualifier</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CE9178"/>
                </a:solidFill>
                <a:latin typeface="RobotoMono Nerd Font" pitchFamily="2" charset="0"/>
                <a:ea typeface="Times New Roman" panose="02020603050405020304" pitchFamily="18" charset="0"/>
                <a:cs typeface="Times New Roman" panose="02020603050405020304" pitchFamily="18" charset="0"/>
              </a:rPr>
              <a:t>"fujitsu"</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HardDisk</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hdd</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p>
            <a:pPr>
              <a:lnSpc>
                <a:spcPts val="232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this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hdd</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hdd</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p>
            <a:pPr>
              <a:lnSpc>
                <a:spcPts val="232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1300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5A686E-212C-A14A-AA90-3A6A87B030A2}"/>
              </a:ext>
            </a:extLst>
          </p:cNvPr>
          <p:cNvSpPr>
            <a:spLocks noGrp="1"/>
          </p:cNvSpPr>
          <p:nvPr>
            <p:ph type="title"/>
          </p:nvPr>
        </p:nvSpPr>
        <p:spPr/>
        <p:txBody>
          <a:bodyPr/>
          <a:lstStyle/>
          <a:p>
            <a:r>
              <a:rPr lang="en-VN"/>
              <a:t>Q&amp;A</a:t>
            </a:r>
          </a:p>
        </p:txBody>
      </p:sp>
      <p:sp>
        <p:nvSpPr>
          <p:cNvPr id="4" name="Text Placeholder 3">
            <a:extLst>
              <a:ext uri="{FF2B5EF4-FFF2-40B4-BE49-F238E27FC236}">
                <a16:creationId xmlns:a16="http://schemas.microsoft.com/office/drawing/2014/main" id="{4801E8E1-34BF-EE48-900B-25C0B52827E0}"/>
              </a:ext>
            </a:extLst>
          </p:cNvPr>
          <p:cNvSpPr>
            <a:spLocks noGrp="1"/>
          </p:cNvSpPr>
          <p:nvPr>
            <p:ph type="body" idx="1"/>
          </p:nvPr>
        </p:nvSpPr>
        <p:spPr/>
        <p:txBody>
          <a:bodyPr/>
          <a:lstStyle/>
          <a:p>
            <a:r>
              <a:rPr lang="en-VN"/>
              <a:t>Q: Khác biệt giữa @Autowired vs @Inject</a:t>
            </a:r>
            <a:br>
              <a:rPr lang="en-VN"/>
            </a:br>
            <a:r>
              <a:rPr lang="en-VN"/>
              <a:t>A: </a:t>
            </a:r>
            <a:r>
              <a:rPr lang="en-US"/>
              <a:t>https://www.tutorialspoint.com/difference-between-inject-and-autowired</a:t>
            </a:r>
            <a:endParaRPr lang="en-VN"/>
          </a:p>
          <a:p>
            <a:r>
              <a:rPr lang="en-VN"/>
              <a:t>Q: </a:t>
            </a:r>
          </a:p>
          <a:p>
            <a:endParaRPr lang="en-VN"/>
          </a:p>
        </p:txBody>
      </p:sp>
    </p:spTree>
    <p:extLst>
      <p:ext uri="{BB962C8B-B14F-4D97-AF65-F5344CB8AC3E}">
        <p14:creationId xmlns:p14="http://schemas.microsoft.com/office/powerpoint/2010/main" val="72343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9244-6B5E-4E4A-8297-1723F77A5916}"/>
              </a:ext>
            </a:extLst>
          </p:cNvPr>
          <p:cNvSpPr>
            <a:spLocks noGrp="1"/>
          </p:cNvSpPr>
          <p:nvPr>
            <p:ph type="title"/>
          </p:nvPr>
        </p:nvSpPr>
        <p:spPr/>
        <p:txBody>
          <a:bodyPr/>
          <a:lstStyle/>
          <a:p>
            <a:r>
              <a:rPr lang="en-VN"/>
              <a:t>Class  A “phụ thuộc” vào Class B khi</a:t>
            </a:r>
          </a:p>
        </p:txBody>
      </p:sp>
      <p:sp>
        <p:nvSpPr>
          <p:cNvPr id="3" name="Text Placeholder 2">
            <a:extLst>
              <a:ext uri="{FF2B5EF4-FFF2-40B4-BE49-F238E27FC236}">
                <a16:creationId xmlns:a16="http://schemas.microsoft.com/office/drawing/2014/main" id="{725C55E8-3949-CE49-B18D-878D179E884F}"/>
              </a:ext>
            </a:extLst>
          </p:cNvPr>
          <p:cNvSpPr>
            <a:spLocks noGrp="1"/>
          </p:cNvSpPr>
          <p:nvPr>
            <p:ph type="body" idx="1"/>
          </p:nvPr>
        </p:nvSpPr>
        <p:spPr/>
        <p:txBody>
          <a:bodyPr/>
          <a:lstStyle/>
          <a:p>
            <a:r>
              <a:rPr lang="en-VN"/>
              <a:t>Class A kế thừa Class B</a:t>
            </a:r>
          </a:p>
          <a:p>
            <a:r>
              <a:rPr lang="en-VN"/>
              <a:t>Class A chứa thuộc tính có kiểu Class B</a:t>
            </a:r>
          </a:p>
          <a:p>
            <a:r>
              <a:rPr lang="en-VN"/>
              <a:t>Phương thức của Class A có tham số truyền vào hoặc trả về là Class B</a:t>
            </a:r>
          </a:p>
          <a:p>
            <a:r>
              <a:rPr lang="en-VN"/>
              <a:t>Phương thức của Class A gọi đến static method của class B</a:t>
            </a:r>
          </a:p>
          <a:p>
            <a:pPr lvl="1"/>
            <a:endParaRPr lang="en-VN"/>
          </a:p>
        </p:txBody>
      </p:sp>
    </p:spTree>
    <p:extLst>
      <p:ext uri="{BB962C8B-B14F-4D97-AF65-F5344CB8AC3E}">
        <p14:creationId xmlns:p14="http://schemas.microsoft.com/office/powerpoint/2010/main" val="18740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07F985A-03DA-4248-866F-6D30A0B3A1B0}"/>
              </a:ext>
            </a:extLst>
          </p:cNvPr>
          <p:cNvSpPr/>
          <p:nvPr/>
        </p:nvSpPr>
        <p:spPr>
          <a:xfrm>
            <a:off x="274716" y="215591"/>
            <a:ext cx="4572000" cy="4401205"/>
          </a:xfrm>
          <a:prstGeom prst="rect">
            <a:avLst/>
          </a:prstGeom>
          <a:solidFill>
            <a:schemeClr val="bg2"/>
          </a:solidFill>
        </p:spPr>
        <p:txBody>
          <a:bodyPr>
            <a:spAutoFit/>
          </a:bodyPr>
          <a:lstStyle/>
          <a:p>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void</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foo</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void</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bar</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extends</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Override</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void</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bar</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super</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bar</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Override</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void</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foo</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super</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foo</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55B3BBD-4404-5D4A-A8B5-801B1B35EAA4}"/>
              </a:ext>
            </a:extLst>
          </p:cNvPr>
          <p:cNvPicPr>
            <a:picLocks noChangeAspect="1"/>
          </p:cNvPicPr>
          <p:nvPr/>
        </p:nvPicPr>
        <p:blipFill>
          <a:blip r:embed="rId2"/>
          <a:stretch>
            <a:fillRect/>
          </a:stretch>
        </p:blipFill>
        <p:spPr>
          <a:xfrm>
            <a:off x="5530560" y="1075426"/>
            <a:ext cx="1255554" cy="2995707"/>
          </a:xfrm>
          <a:prstGeom prst="rect">
            <a:avLst/>
          </a:prstGeom>
        </p:spPr>
      </p:pic>
    </p:spTree>
    <p:extLst>
      <p:ext uri="{BB962C8B-B14F-4D97-AF65-F5344CB8AC3E}">
        <p14:creationId xmlns:p14="http://schemas.microsoft.com/office/powerpoint/2010/main" val="124560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248E6-67AC-AF4F-AB1D-B148C5BA1F30}"/>
              </a:ext>
            </a:extLst>
          </p:cNvPr>
          <p:cNvSpPr/>
          <p:nvPr/>
        </p:nvSpPr>
        <p:spPr>
          <a:xfrm>
            <a:off x="399689" y="971361"/>
            <a:ext cx="3597216" cy="2369880"/>
          </a:xfrm>
          <a:prstGeom prst="rect">
            <a:avLst/>
          </a:prstGeom>
          <a:solidFill>
            <a:schemeClr val="bg2"/>
          </a:solidFill>
        </p:spPr>
        <p:txBody>
          <a:bodyPr wrap="square">
            <a:spAutoFit/>
          </a:bodyPr>
          <a:lstStyle/>
          <a:p>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b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b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b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b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A</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private</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private</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List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&lt;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&gt;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list_c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0403632D-3A10-AF4E-8409-AB91B5376B9A}"/>
              </a:ext>
            </a:extLst>
          </p:cNvPr>
          <p:cNvPicPr>
            <a:picLocks noChangeAspect="1"/>
          </p:cNvPicPr>
          <p:nvPr/>
        </p:nvPicPr>
        <p:blipFill>
          <a:blip r:embed="rId2"/>
          <a:stretch>
            <a:fillRect/>
          </a:stretch>
        </p:blipFill>
        <p:spPr>
          <a:xfrm>
            <a:off x="4830543" y="851139"/>
            <a:ext cx="2740454" cy="2841685"/>
          </a:xfrm>
          <a:prstGeom prst="rect">
            <a:avLst/>
          </a:prstGeom>
        </p:spPr>
      </p:pic>
    </p:spTree>
    <p:extLst>
      <p:ext uri="{BB962C8B-B14F-4D97-AF65-F5344CB8AC3E}">
        <p14:creationId xmlns:p14="http://schemas.microsoft.com/office/powerpoint/2010/main" val="31864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67B899-39D0-3D40-BA88-E637286249FE}"/>
              </a:ext>
            </a:extLst>
          </p:cNvPr>
          <p:cNvSpPr/>
          <p:nvPr/>
        </p:nvSpPr>
        <p:spPr>
          <a:xfrm>
            <a:off x="393939" y="754471"/>
            <a:ext cx="3844506" cy="3414963"/>
          </a:xfrm>
          <a:prstGeom prst="rect">
            <a:avLst/>
          </a:prstGeom>
          <a:solidFill>
            <a:schemeClr val="bg2"/>
          </a:solidFill>
        </p:spPr>
        <p:txBody>
          <a:bodyPr wrap="square">
            <a:spAutoFit/>
          </a:bodyPr>
          <a:lstStyle/>
          <a:p>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private</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this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A</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foo</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return</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new</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545A74DC-224A-514A-AAC2-788FC7FCF929}"/>
              </a:ext>
            </a:extLst>
          </p:cNvPr>
          <p:cNvPicPr>
            <a:picLocks noChangeAspect="1"/>
          </p:cNvPicPr>
          <p:nvPr/>
        </p:nvPicPr>
        <p:blipFill>
          <a:blip r:embed="rId2"/>
          <a:stretch>
            <a:fillRect/>
          </a:stretch>
        </p:blipFill>
        <p:spPr>
          <a:xfrm>
            <a:off x="4469713" y="1391729"/>
            <a:ext cx="3501095" cy="2430922"/>
          </a:xfrm>
          <a:prstGeom prst="rect">
            <a:avLst/>
          </a:prstGeom>
        </p:spPr>
      </p:pic>
    </p:spTree>
    <p:extLst>
      <p:ext uri="{BB962C8B-B14F-4D97-AF65-F5344CB8AC3E}">
        <p14:creationId xmlns:p14="http://schemas.microsoft.com/office/powerpoint/2010/main" val="172604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C5BA-614B-4F48-B95E-5AE20B9BE52B}"/>
              </a:ext>
            </a:extLst>
          </p:cNvPr>
          <p:cNvSpPr>
            <a:spLocks noGrp="1"/>
          </p:cNvSpPr>
          <p:nvPr>
            <p:ph type="title"/>
          </p:nvPr>
        </p:nvSpPr>
        <p:spPr/>
        <p:txBody>
          <a:bodyPr/>
          <a:lstStyle/>
          <a:p>
            <a:r>
              <a:rPr lang="en-VN"/>
              <a:t>Tighly coupling – gắn quá chặt</a:t>
            </a:r>
          </a:p>
        </p:txBody>
      </p:sp>
      <p:sp>
        <p:nvSpPr>
          <p:cNvPr id="3" name="Text Placeholder 2">
            <a:extLst>
              <a:ext uri="{FF2B5EF4-FFF2-40B4-BE49-F238E27FC236}">
                <a16:creationId xmlns:a16="http://schemas.microsoft.com/office/drawing/2014/main" id="{4E3ACCDF-034C-AB49-9165-04BC11C851E1}"/>
              </a:ext>
            </a:extLst>
          </p:cNvPr>
          <p:cNvSpPr>
            <a:spLocks noGrp="1"/>
          </p:cNvSpPr>
          <p:nvPr>
            <p:ph type="body" idx="1"/>
          </p:nvPr>
        </p:nvSpPr>
        <p:spPr/>
        <p:txBody>
          <a:bodyPr/>
          <a:lstStyle/>
          <a:p>
            <a:r>
              <a:rPr lang="en-VN"/>
              <a:t>Class A phụ thuộc quá nhiều class B, C, E, F, X, Y, Z</a:t>
            </a:r>
          </a:p>
          <a:p>
            <a:r>
              <a:rPr lang="en-VN"/>
              <a:t>Class A phụ thuộc class B. Class B phụ thuộc Class C. C phụ thuộc D….</a:t>
            </a:r>
          </a:p>
          <a:p>
            <a:r>
              <a:rPr lang="en-VN"/>
              <a:t>Class A phụ thuộc class B. Ngược lại class B phụ thuộc class A. Circular reference.</a:t>
            </a:r>
          </a:p>
        </p:txBody>
      </p:sp>
      <p:pic>
        <p:nvPicPr>
          <p:cNvPr id="4" name="Picture 3">
            <a:extLst>
              <a:ext uri="{FF2B5EF4-FFF2-40B4-BE49-F238E27FC236}">
                <a16:creationId xmlns:a16="http://schemas.microsoft.com/office/drawing/2014/main" id="{58B267E0-9DBD-FC49-9FAD-C38D7804443E}"/>
              </a:ext>
            </a:extLst>
          </p:cNvPr>
          <p:cNvPicPr>
            <a:picLocks noChangeAspect="1"/>
          </p:cNvPicPr>
          <p:nvPr/>
        </p:nvPicPr>
        <p:blipFill>
          <a:blip r:embed="rId2"/>
          <a:stretch>
            <a:fillRect/>
          </a:stretch>
        </p:blipFill>
        <p:spPr>
          <a:xfrm>
            <a:off x="276045" y="2860225"/>
            <a:ext cx="2799751" cy="1355576"/>
          </a:xfrm>
          <a:prstGeom prst="rect">
            <a:avLst/>
          </a:prstGeom>
        </p:spPr>
      </p:pic>
      <p:pic>
        <p:nvPicPr>
          <p:cNvPr id="5" name="Picture 4">
            <a:extLst>
              <a:ext uri="{FF2B5EF4-FFF2-40B4-BE49-F238E27FC236}">
                <a16:creationId xmlns:a16="http://schemas.microsoft.com/office/drawing/2014/main" id="{9D4EF75B-9E17-6B49-AEC5-69F4F7CD9699}"/>
              </a:ext>
            </a:extLst>
          </p:cNvPr>
          <p:cNvPicPr>
            <a:picLocks noChangeAspect="1"/>
          </p:cNvPicPr>
          <p:nvPr/>
        </p:nvPicPr>
        <p:blipFill>
          <a:blip r:embed="rId3"/>
          <a:stretch>
            <a:fillRect/>
          </a:stretch>
        </p:blipFill>
        <p:spPr>
          <a:xfrm>
            <a:off x="3686353" y="2495947"/>
            <a:ext cx="4664015" cy="635746"/>
          </a:xfrm>
          <a:prstGeom prst="rect">
            <a:avLst/>
          </a:prstGeom>
        </p:spPr>
      </p:pic>
    </p:spTree>
    <p:extLst>
      <p:ext uri="{BB962C8B-B14F-4D97-AF65-F5344CB8AC3E}">
        <p14:creationId xmlns:p14="http://schemas.microsoft.com/office/powerpoint/2010/main" val="3086883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DF48E1-C232-0F4E-A846-DF00697819FF}"/>
              </a:ext>
            </a:extLst>
          </p:cNvPr>
          <p:cNvSpPr/>
          <p:nvPr/>
        </p:nvSpPr>
        <p:spPr>
          <a:xfrm>
            <a:off x="664234" y="402180"/>
            <a:ext cx="4572000" cy="4005584"/>
          </a:xfrm>
          <a:prstGeom prst="rect">
            <a:avLst/>
          </a:prstGeom>
          <a:solidFill>
            <a:schemeClr val="bg2"/>
          </a:solidFill>
        </p:spPr>
        <p:txBody>
          <a:bodyPr>
            <a:spAutoFit/>
          </a:bodyPr>
          <a:lstStyle/>
          <a:p>
            <a:pPr>
              <a:lnSpc>
                <a:spcPts val="1800"/>
              </a:lnSpc>
            </a:pP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App</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static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void</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main</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String</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args</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a:solidFill>
                  <a:srgbClr val="C586C0"/>
                </a:solidFill>
                <a:latin typeface="RobotoMono Nerd Font" pitchFamily="2" charset="0"/>
                <a:ea typeface="Times New Roman" panose="02020603050405020304" pitchFamily="18" charset="0"/>
                <a:cs typeface="Times New Roman" panose="02020603050405020304" pitchFamily="18" charset="0"/>
              </a:rPr>
              <a:t>new</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a:solidFill>
                  <a:srgbClr val="C586C0"/>
                </a:solidFill>
                <a:latin typeface="RobotoMono Nerd Font" pitchFamily="2" charset="0"/>
                <a:ea typeface="Times New Roman" panose="02020603050405020304" pitchFamily="18" charset="0"/>
                <a:cs typeface="Times New Roman" panose="02020603050405020304" pitchFamily="18" charset="0"/>
              </a:rPr>
              <a:t>new</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59EBE6E6-A624-8C45-844D-70546FF70E7E}"/>
              </a:ext>
            </a:extLst>
          </p:cNvPr>
          <p:cNvPicPr>
            <a:picLocks noChangeAspect="1"/>
          </p:cNvPicPr>
          <p:nvPr/>
        </p:nvPicPr>
        <p:blipFill>
          <a:blip r:embed="rId2"/>
          <a:stretch>
            <a:fillRect/>
          </a:stretch>
        </p:blipFill>
        <p:spPr>
          <a:xfrm>
            <a:off x="5543647" y="1610264"/>
            <a:ext cx="3075937" cy="897986"/>
          </a:xfrm>
          <a:prstGeom prst="rect">
            <a:avLst/>
          </a:prstGeom>
        </p:spPr>
      </p:pic>
      <p:sp>
        <p:nvSpPr>
          <p:cNvPr id="4" name="TextBox 3">
            <a:extLst>
              <a:ext uri="{FF2B5EF4-FFF2-40B4-BE49-F238E27FC236}">
                <a16:creationId xmlns:a16="http://schemas.microsoft.com/office/drawing/2014/main" id="{A4936B01-ADB0-6843-BCD6-80AFC2DB9306}"/>
              </a:ext>
            </a:extLst>
          </p:cNvPr>
          <p:cNvSpPr txBox="1"/>
          <p:nvPr/>
        </p:nvSpPr>
        <p:spPr>
          <a:xfrm>
            <a:off x="6320287" y="2817962"/>
            <a:ext cx="1677062" cy="307777"/>
          </a:xfrm>
          <a:prstGeom prst="rect">
            <a:avLst/>
          </a:prstGeom>
          <a:noFill/>
        </p:spPr>
        <p:txBody>
          <a:bodyPr wrap="none" rtlCol="0">
            <a:spAutoFit/>
          </a:bodyPr>
          <a:lstStyle/>
          <a:p>
            <a:r>
              <a:rPr lang="en-VN"/>
              <a:t>Circular Reference</a:t>
            </a:r>
          </a:p>
        </p:txBody>
      </p:sp>
    </p:spTree>
    <p:extLst>
      <p:ext uri="{BB962C8B-B14F-4D97-AF65-F5344CB8AC3E}">
        <p14:creationId xmlns:p14="http://schemas.microsoft.com/office/powerpoint/2010/main" val="3870972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9A29-9E18-5641-932A-B1653BE704E5}"/>
              </a:ext>
            </a:extLst>
          </p:cNvPr>
          <p:cNvSpPr>
            <a:spLocks noGrp="1"/>
          </p:cNvSpPr>
          <p:nvPr>
            <p:ph type="title"/>
          </p:nvPr>
        </p:nvSpPr>
        <p:spPr/>
        <p:txBody>
          <a:bodyPr/>
          <a:lstStyle/>
          <a:p>
            <a:r>
              <a:rPr lang="en-VN"/>
              <a:t>Khó khăn khi lập trình, kiểm thử, bảo trì</a:t>
            </a:r>
          </a:p>
        </p:txBody>
      </p:sp>
      <p:sp>
        <p:nvSpPr>
          <p:cNvPr id="3" name="Text Placeholder 2">
            <a:extLst>
              <a:ext uri="{FF2B5EF4-FFF2-40B4-BE49-F238E27FC236}">
                <a16:creationId xmlns:a16="http://schemas.microsoft.com/office/drawing/2014/main" id="{5D58022A-7C46-734D-AC39-F34B6B0F4633}"/>
              </a:ext>
            </a:extLst>
          </p:cNvPr>
          <p:cNvSpPr>
            <a:spLocks noGrp="1"/>
          </p:cNvSpPr>
          <p:nvPr>
            <p:ph type="body" idx="1"/>
          </p:nvPr>
        </p:nvSpPr>
        <p:spPr/>
        <p:txBody>
          <a:bodyPr/>
          <a:lstStyle/>
          <a:p>
            <a:r>
              <a:rPr lang="en-VN"/>
              <a:t>Dependency gây ra Tightly Coupling</a:t>
            </a:r>
          </a:p>
          <a:p>
            <a:r>
              <a:rPr lang="en-VN"/>
              <a:t>Đặc điểm của Tightly Coupling là:</a:t>
            </a:r>
          </a:p>
          <a:p>
            <a:pPr lvl="1"/>
            <a:r>
              <a:rPr lang="en-VN"/>
              <a:t>Dễ lập trình, khó kiểm thử, khó bảo trì, khó sửa lỗi</a:t>
            </a:r>
          </a:p>
        </p:txBody>
      </p:sp>
      <p:pic>
        <p:nvPicPr>
          <p:cNvPr id="1026" name="Picture 2">
            <a:extLst>
              <a:ext uri="{FF2B5EF4-FFF2-40B4-BE49-F238E27FC236}">
                <a16:creationId xmlns:a16="http://schemas.microsoft.com/office/drawing/2014/main" id="{49CC0124-3981-4D45-BADE-2D7347DC5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170" y="2546828"/>
            <a:ext cx="3731104" cy="248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619951"/>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chmaster" id="{1923EB98-9606-B44D-A68A-36334CEC6D99}" vid="{F7F63856-23F9-044A-A089-532876F8037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Streamline</Template>
  <TotalTime>514</TotalTime>
  <Words>1112</Words>
  <Application>Microsoft Macintosh PowerPoint</Application>
  <PresentationFormat>On-screen Show (16:9)</PresentationFormat>
  <Paragraphs>170</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Lato</vt:lpstr>
      <vt:lpstr>Raleway</vt:lpstr>
      <vt:lpstr>RobotoMono Nerd Font</vt:lpstr>
      <vt:lpstr>Verdana</vt:lpstr>
      <vt:lpstr>Streamline</vt:lpstr>
      <vt:lpstr>Dependency Injection Inversion of Control</vt:lpstr>
      <vt:lpstr>Dependency Injection ~ Tiêm sự phụ thuộc</vt:lpstr>
      <vt:lpstr>Class  A “phụ thuộc” vào Class B khi</vt:lpstr>
      <vt:lpstr>PowerPoint Presentation</vt:lpstr>
      <vt:lpstr>PowerPoint Presentation</vt:lpstr>
      <vt:lpstr>PowerPoint Presentation</vt:lpstr>
      <vt:lpstr>Tighly coupling – gắn quá chặt</vt:lpstr>
      <vt:lpstr>PowerPoint Presentation</vt:lpstr>
      <vt:lpstr>Khó khăn khi lập trình, kiểm thử, bảo trì</vt:lpstr>
      <vt:lpstr>Các kỹ thuật giải quyết Tightly Coupling</vt:lpstr>
      <vt:lpstr>Ví dụ Dependency Injection qua chuẩn giao tiếp của máy tính</vt:lpstr>
      <vt:lpstr>PowerPoint Presentation</vt:lpstr>
      <vt:lpstr>PowerPoint Presentation</vt:lpstr>
      <vt:lpstr>Giao tiếp giữa các thành phần máy tính</vt:lpstr>
      <vt:lpstr>DI </vt:lpstr>
      <vt:lpstr>Thời điểm Dependency Inject</vt:lpstr>
      <vt:lpstr>Dependency Injection trong Java dựa trên kỹ thuật nào?</vt:lpstr>
      <vt:lpstr>PowerPoint Presentation</vt:lpstr>
      <vt:lpstr>DI trong Spring Boot</vt:lpstr>
      <vt:lpstr>3 phương pháp DI chính</vt:lpstr>
      <vt:lpstr>@Autowired, @Inject, @Resource</vt:lpstr>
      <vt:lpstr>@Component khác gì @Bean?</vt:lpstr>
      <vt:lpstr>PowerPoint Presentation</vt:lpstr>
      <vt:lpstr>@DependsOn mô tả sự phụ thuộc thứ tự khởi tạo giữa các bean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Dependency Injection Inversion of Control</dc:title>
  <dc:creator>Microsoft Office User</dc:creator>
  <cp:lastModifiedBy>Microsoft Office User</cp:lastModifiedBy>
  <cp:revision>50</cp:revision>
  <cp:lastPrinted>2019-08-12T07:52:59Z</cp:lastPrinted>
  <dcterms:created xsi:type="dcterms:W3CDTF">2021-11-17T02:08:05Z</dcterms:created>
  <dcterms:modified xsi:type="dcterms:W3CDTF">2021-11-17T17:15:03Z</dcterms:modified>
</cp:coreProperties>
</file>