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MVzKd7ZUriwdGXqBCXZAWmZQz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d21e032d6_1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8d21e032d6_1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www.python.org/"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8d21e032d6_10_4"/>
          <p:cNvSpPr/>
          <p:nvPr/>
        </p:nvSpPr>
        <p:spPr>
          <a:xfrm>
            <a:off x="457196" y="228600"/>
            <a:ext cx="42976800" cy="3657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rgbClr val="000000"/>
                </a:solidFill>
                <a:latin typeface="Times New Roman"/>
                <a:ea typeface="Times New Roman"/>
                <a:cs typeface="Times New Roman"/>
                <a:sym typeface="Times New Roman"/>
              </a:rPr>
              <a:t>Determining the Hubble Constant from Observations of Distance Modulus and Redshift for Type Ia Supernovae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Times New Roman"/>
                <a:ea typeface="Times New Roman"/>
                <a:cs typeface="Times New Roman"/>
                <a:sym typeface="Times New Roman"/>
              </a:rPr>
              <a:t>Henry Shi, Will Farr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Times New Roman"/>
                <a:ea typeface="Times New Roman"/>
                <a:cs typeface="Times New Roman"/>
                <a:sym typeface="Times New Roman"/>
              </a:rPr>
              <a:t>Department of Physics and Astronomy, Stony Brook University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Times New Roman"/>
                <a:ea typeface="Times New Roman"/>
                <a:cs typeface="Times New Roman"/>
                <a:sym typeface="Times New Roman"/>
              </a:rPr>
              <a:t>Cosmology Group</a:t>
            </a:r>
            <a:endParaRPr b="0" i="0" sz="1400" u="none" cap="none" strike="noStrike">
              <a:solidFill>
                <a:srgbClr val="000000"/>
              </a:solidFill>
              <a:latin typeface="Arial"/>
              <a:ea typeface="Arial"/>
              <a:cs typeface="Arial"/>
              <a:sym typeface="Arial"/>
            </a:endParaRPr>
          </a:p>
        </p:txBody>
      </p:sp>
      <p:pic>
        <p:nvPicPr>
          <p:cNvPr id="89" name="Google Shape;89;g8d21e032d6_10_4"/>
          <p:cNvPicPr preferRelativeResize="0"/>
          <p:nvPr/>
        </p:nvPicPr>
        <p:blipFill rotWithShape="1">
          <a:blip r:embed="rId3">
            <a:alphaModFix/>
          </a:blip>
          <a:srcRect b="0" l="0" r="0" t="0"/>
          <a:stretch/>
        </p:blipFill>
        <p:spPr>
          <a:xfrm>
            <a:off x="1281873" y="1548019"/>
            <a:ext cx="12192000" cy="2305050"/>
          </a:xfrm>
          <a:prstGeom prst="rect">
            <a:avLst/>
          </a:prstGeom>
          <a:noFill/>
          <a:ln>
            <a:noFill/>
          </a:ln>
        </p:spPr>
      </p:pic>
      <p:pic>
        <p:nvPicPr>
          <p:cNvPr id="90" name="Google Shape;90;g8d21e032d6_10_4"/>
          <p:cNvPicPr preferRelativeResize="0"/>
          <p:nvPr/>
        </p:nvPicPr>
        <p:blipFill rotWithShape="1">
          <a:blip r:embed="rId4">
            <a:alphaModFix/>
          </a:blip>
          <a:srcRect b="0" l="0" r="0" t="0"/>
          <a:stretch/>
        </p:blipFill>
        <p:spPr>
          <a:xfrm>
            <a:off x="32517347" y="1541945"/>
            <a:ext cx="9733381" cy="2311123"/>
          </a:xfrm>
          <a:prstGeom prst="rect">
            <a:avLst/>
          </a:prstGeom>
          <a:noFill/>
          <a:ln>
            <a:noFill/>
          </a:ln>
        </p:spPr>
      </p:pic>
      <p:sp>
        <p:nvSpPr>
          <p:cNvPr id="91" name="Google Shape;91;g8d21e032d6_10_4"/>
          <p:cNvSpPr/>
          <p:nvPr/>
        </p:nvSpPr>
        <p:spPr>
          <a:xfrm>
            <a:off x="37240259" y="4165175"/>
            <a:ext cx="6192000" cy="9144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Research Objective</a:t>
            </a:r>
            <a:endParaRPr b="0" i="0" sz="1400" u="none" cap="none" strike="noStrike">
              <a:solidFill>
                <a:srgbClr val="000000"/>
              </a:solidFill>
              <a:latin typeface="Arial"/>
              <a:ea typeface="Arial"/>
              <a:cs typeface="Arial"/>
              <a:sym typeface="Arial"/>
            </a:endParaRPr>
          </a:p>
        </p:txBody>
      </p:sp>
      <p:sp>
        <p:nvSpPr>
          <p:cNvPr id="92" name="Google Shape;92;g8d21e032d6_10_4"/>
          <p:cNvSpPr/>
          <p:nvPr/>
        </p:nvSpPr>
        <p:spPr>
          <a:xfrm>
            <a:off x="37240175" y="5155775"/>
            <a:ext cx="6192000" cy="4518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This experiment seeks to determine a precise value of H</a:t>
            </a:r>
            <a:r>
              <a:rPr b="0" baseline="-25000" i="0" lang="en-US" sz="3800" u="none" cap="none" strike="noStrike">
                <a:solidFill>
                  <a:schemeClr val="dk1"/>
                </a:solidFill>
                <a:latin typeface="Times New Roman"/>
                <a:ea typeface="Times New Roman"/>
                <a:cs typeface="Times New Roman"/>
                <a:sym typeface="Times New Roman"/>
              </a:rPr>
              <a:t>0</a:t>
            </a:r>
            <a:r>
              <a:rPr b="0" i="0" lang="en-US" sz="3800" u="none" cap="none" strike="noStrike">
                <a:solidFill>
                  <a:schemeClr val="dk1"/>
                </a:solidFill>
                <a:latin typeface="Times New Roman"/>
                <a:ea typeface="Times New Roman"/>
                <a:cs typeface="Times New Roman"/>
                <a:sym typeface="Times New Roman"/>
              </a:rPr>
              <a:t> by fitting a model to a plot of distance modulus vs redshift for Type Ia supernovae and using the parameters to calculate H</a:t>
            </a:r>
            <a:r>
              <a:rPr b="0" baseline="-25000" i="0" lang="en-US" sz="3800" u="none" cap="none" strike="noStrike">
                <a:solidFill>
                  <a:schemeClr val="dk1"/>
                </a:solidFill>
                <a:latin typeface="Times New Roman"/>
                <a:ea typeface="Times New Roman"/>
                <a:cs typeface="Times New Roman"/>
                <a:sym typeface="Times New Roman"/>
              </a:rPr>
              <a:t>0</a:t>
            </a:r>
            <a:r>
              <a:rPr b="0" i="0" lang="en-US" sz="3800" u="none" cap="none" strike="noStrike">
                <a:solidFill>
                  <a:schemeClr val="dk1"/>
                </a:solidFill>
                <a:latin typeface="Times New Roman"/>
                <a:ea typeface="Times New Roman"/>
                <a:cs typeface="Times New Roman"/>
                <a:sym typeface="Times New Roman"/>
              </a:rPr>
              <a:t>.</a:t>
            </a:r>
            <a:endParaRPr b="0" i="0" sz="3800" u="none" cap="none" strike="noStrike">
              <a:solidFill>
                <a:srgbClr val="000000"/>
              </a:solidFill>
              <a:latin typeface="Arial"/>
              <a:ea typeface="Arial"/>
              <a:cs typeface="Arial"/>
              <a:sym typeface="Arial"/>
            </a:endParaRPr>
          </a:p>
        </p:txBody>
      </p:sp>
      <p:sp>
        <p:nvSpPr>
          <p:cNvPr id="93" name="Google Shape;93;g8d21e032d6_10_4"/>
          <p:cNvSpPr txBox="1"/>
          <p:nvPr/>
        </p:nvSpPr>
        <p:spPr>
          <a:xfrm>
            <a:off x="19282200" y="5083438"/>
            <a:ext cx="17343900" cy="4536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700"/>
              <a:buFont typeface="Arial"/>
              <a:buNone/>
            </a:pPr>
            <a:r>
              <a:rPr b="0" i="0" lang="en-US" sz="3700" u="none" cap="none" strike="noStrike">
                <a:solidFill>
                  <a:schemeClr val="dk1"/>
                </a:solidFill>
                <a:latin typeface="Times New Roman"/>
                <a:ea typeface="Times New Roman"/>
                <a:cs typeface="Times New Roman"/>
                <a:sym typeface="Times New Roman"/>
              </a:rPr>
              <a:t>However, cosmologists disagree on the value of H</a:t>
            </a:r>
            <a:r>
              <a:rPr b="0" baseline="-25000" i="0" lang="en-US" sz="3700" u="none" cap="none" strike="noStrike">
                <a:solidFill>
                  <a:schemeClr val="dk1"/>
                </a:solidFill>
                <a:latin typeface="Times New Roman"/>
                <a:ea typeface="Times New Roman"/>
                <a:cs typeface="Times New Roman"/>
                <a:sym typeface="Times New Roman"/>
              </a:rPr>
              <a:t>0</a:t>
            </a:r>
            <a:r>
              <a:rPr b="0" i="0" lang="en-US" sz="3700" u="none" cap="none" strike="noStrike">
                <a:solidFill>
                  <a:schemeClr val="dk1"/>
                </a:solidFill>
                <a:latin typeface="Times New Roman"/>
                <a:ea typeface="Times New Roman"/>
                <a:cs typeface="Times New Roman"/>
                <a:sym typeface="Times New Roman"/>
              </a:rPr>
              <a:t>. The current accepted value of H</a:t>
            </a:r>
            <a:r>
              <a:rPr b="0" baseline="-25000" i="0" lang="en-US" sz="3700" u="none" cap="none" strike="noStrike">
                <a:solidFill>
                  <a:schemeClr val="dk1"/>
                </a:solidFill>
                <a:latin typeface="Times New Roman"/>
                <a:ea typeface="Times New Roman"/>
                <a:cs typeface="Times New Roman"/>
                <a:sym typeface="Times New Roman"/>
              </a:rPr>
              <a:t>0</a:t>
            </a:r>
            <a:r>
              <a:rPr b="0" i="0" lang="en-US" sz="3700" u="none" cap="none" strike="noStrike">
                <a:solidFill>
                  <a:schemeClr val="dk1"/>
                </a:solidFill>
                <a:latin typeface="Times New Roman"/>
                <a:ea typeface="Times New Roman"/>
                <a:cs typeface="Times New Roman"/>
                <a:sym typeface="Times New Roman"/>
              </a:rPr>
              <a:t> is 72 ± 2 km s</a:t>
            </a:r>
            <a:r>
              <a:rPr b="0" baseline="30000" i="0" lang="en-US" sz="3700" u="none" cap="none" strike="noStrike">
                <a:solidFill>
                  <a:schemeClr val="dk1"/>
                </a:solidFill>
                <a:latin typeface="Times New Roman"/>
                <a:ea typeface="Times New Roman"/>
                <a:cs typeface="Times New Roman"/>
                <a:sym typeface="Times New Roman"/>
              </a:rPr>
              <a:t>-1</a:t>
            </a:r>
            <a:r>
              <a:rPr b="0" i="0" lang="en-US" sz="3700" u="none" cap="none" strike="noStrike">
                <a:solidFill>
                  <a:schemeClr val="dk1"/>
                </a:solidFill>
                <a:latin typeface="Times New Roman"/>
                <a:ea typeface="Times New Roman"/>
                <a:cs typeface="Times New Roman"/>
                <a:sym typeface="Times New Roman"/>
              </a:rPr>
              <a:t> Mpc</a:t>
            </a:r>
            <a:r>
              <a:rPr b="0" baseline="30000" i="0" lang="en-US" sz="3700" u="none" cap="none" strike="noStrike">
                <a:solidFill>
                  <a:schemeClr val="dk1"/>
                </a:solidFill>
                <a:latin typeface="Times New Roman"/>
                <a:ea typeface="Times New Roman"/>
                <a:cs typeface="Times New Roman"/>
                <a:sym typeface="Times New Roman"/>
              </a:rPr>
              <a:t>-1</a:t>
            </a:r>
            <a:r>
              <a:rPr b="0" i="0" lang="en-US" sz="3700" u="none" cap="none" strike="noStrike">
                <a:solidFill>
                  <a:schemeClr val="dk1"/>
                </a:solidFill>
                <a:latin typeface="Times New Roman"/>
                <a:ea typeface="Times New Roman"/>
                <a:cs typeface="Times New Roman"/>
                <a:sym typeface="Times New Roman"/>
              </a:rPr>
              <a:t>. </a:t>
            </a:r>
            <a:endParaRPr b="0" i="0" sz="3700" u="none" cap="none" strike="noStrike">
              <a:solidFill>
                <a:schemeClr val="dk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3700"/>
              <a:buFont typeface="Arial"/>
              <a:buNone/>
            </a:pPr>
            <a:r>
              <a:rPr b="0" i="0" lang="en-US" sz="3700" u="none" cap="none" strike="noStrike">
                <a:solidFill>
                  <a:schemeClr val="dk1"/>
                </a:solidFill>
                <a:latin typeface="Times New Roman"/>
                <a:ea typeface="Times New Roman"/>
                <a:cs typeface="Times New Roman"/>
                <a:sym typeface="Times New Roman"/>
              </a:rPr>
              <a:t>This project draws upon prior research by Scolnic 2018. They conducted observations of distance modulus and redshift for 1048 Type Ia supernovae, an event in which a dying star expels its outer layers. This dataset is hereafter referred to as the </a:t>
            </a:r>
            <a:r>
              <a:rPr b="0" i="1" lang="en-US" sz="3700" u="none" cap="none" strike="noStrike">
                <a:solidFill>
                  <a:schemeClr val="dk1"/>
                </a:solidFill>
                <a:latin typeface="Times New Roman"/>
                <a:ea typeface="Times New Roman"/>
                <a:cs typeface="Times New Roman"/>
                <a:sym typeface="Times New Roman"/>
              </a:rPr>
              <a:t>Pantheon dataset</a:t>
            </a:r>
            <a:r>
              <a:rPr b="0" i="0" lang="en-US" sz="3700" u="none" cap="none" strike="noStrike">
                <a:solidFill>
                  <a:schemeClr val="dk1"/>
                </a:solidFill>
                <a:latin typeface="Times New Roman"/>
                <a:ea typeface="Times New Roman"/>
                <a:cs typeface="Times New Roman"/>
                <a:sym typeface="Times New Roman"/>
              </a:rPr>
              <a:t>. </a:t>
            </a:r>
            <a:endParaRPr b="0" i="0" sz="3700" u="none" cap="none" strike="noStrike">
              <a:solidFill>
                <a:schemeClr val="dk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1"/>
              </a:buClr>
              <a:buSzPts val="3700"/>
              <a:buFont typeface="Arial"/>
              <a:buNone/>
            </a:pPr>
            <a:r>
              <a:rPr b="0" i="0" lang="en-US" sz="3700" u="none" cap="none" strike="noStrike">
                <a:solidFill>
                  <a:schemeClr val="dk1"/>
                </a:solidFill>
                <a:latin typeface="Times New Roman"/>
                <a:ea typeface="Times New Roman"/>
                <a:cs typeface="Times New Roman"/>
                <a:sym typeface="Times New Roman"/>
              </a:rPr>
              <a:t>Distance modulus corresponds to distance </a:t>
            </a:r>
            <a:r>
              <a:rPr b="0" i="1" lang="en-US" sz="3700" u="none" cap="none" strike="noStrike">
                <a:solidFill>
                  <a:schemeClr val="dk1"/>
                </a:solidFill>
                <a:latin typeface="Times New Roman"/>
                <a:ea typeface="Times New Roman"/>
                <a:cs typeface="Times New Roman"/>
                <a:sym typeface="Times New Roman"/>
              </a:rPr>
              <a:t>d</a:t>
            </a:r>
            <a:r>
              <a:rPr b="0" i="0" lang="en-US" sz="3700" u="none" cap="none" strike="noStrike">
                <a:solidFill>
                  <a:schemeClr val="dk1"/>
                </a:solidFill>
                <a:latin typeface="Times New Roman"/>
                <a:ea typeface="Times New Roman"/>
                <a:cs typeface="Times New Roman"/>
                <a:sym typeface="Times New Roman"/>
              </a:rPr>
              <a:t> in the universe expansion equation, and redshift corresponds to recessional velocity </a:t>
            </a:r>
            <a:r>
              <a:rPr b="0" i="1" lang="en-US" sz="3700" u="none" cap="none" strike="noStrike">
                <a:solidFill>
                  <a:schemeClr val="dk1"/>
                </a:solidFill>
                <a:latin typeface="Times New Roman"/>
                <a:ea typeface="Times New Roman"/>
                <a:cs typeface="Times New Roman"/>
                <a:sym typeface="Times New Roman"/>
              </a:rPr>
              <a:t>v</a:t>
            </a:r>
            <a:r>
              <a:rPr b="0" i="0" lang="en-US" sz="3700" u="none" cap="none" strike="noStrike">
                <a:solidFill>
                  <a:schemeClr val="dk1"/>
                </a:solidFill>
                <a:latin typeface="Times New Roman"/>
                <a:ea typeface="Times New Roman"/>
                <a:cs typeface="Times New Roman"/>
                <a:sym typeface="Times New Roman"/>
              </a:rPr>
              <a:t>. Therefore, fitting a model to the Pantheon dataset could help determine H</a:t>
            </a:r>
            <a:r>
              <a:rPr b="0" baseline="-25000" i="0" lang="en-US" sz="3700" u="none" cap="none" strike="noStrike">
                <a:solidFill>
                  <a:schemeClr val="dk1"/>
                </a:solidFill>
                <a:latin typeface="Times New Roman"/>
                <a:ea typeface="Times New Roman"/>
                <a:cs typeface="Times New Roman"/>
                <a:sym typeface="Times New Roman"/>
              </a:rPr>
              <a:t>0</a:t>
            </a:r>
            <a:r>
              <a:rPr b="0" i="0" lang="en-US" sz="3700" u="none" cap="none" strike="noStrike">
                <a:solidFill>
                  <a:schemeClr val="dk1"/>
                </a:solidFill>
                <a:latin typeface="Times New Roman"/>
                <a:ea typeface="Times New Roman"/>
                <a:cs typeface="Times New Roman"/>
                <a:sym typeface="Times New Roman"/>
              </a:rPr>
              <a:t>.</a:t>
            </a:r>
            <a:endParaRPr b="0" i="0" sz="3700" u="none" cap="none" strike="noStrike">
              <a:solidFill>
                <a:schemeClr val="dk1"/>
              </a:solidFill>
              <a:latin typeface="Times New Roman"/>
              <a:ea typeface="Times New Roman"/>
              <a:cs typeface="Times New Roman"/>
              <a:sym typeface="Times New Roman"/>
            </a:endParaRPr>
          </a:p>
        </p:txBody>
      </p:sp>
      <p:sp>
        <p:nvSpPr>
          <p:cNvPr id="94" name="Google Shape;94;g8d21e032d6_10_4"/>
          <p:cNvSpPr/>
          <p:nvPr/>
        </p:nvSpPr>
        <p:spPr>
          <a:xfrm>
            <a:off x="457200" y="4165175"/>
            <a:ext cx="36233100" cy="9144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Background and Introduction</a:t>
            </a:r>
            <a:endParaRPr b="0" i="0" sz="1400" u="none" cap="none" strike="noStrike">
              <a:solidFill>
                <a:srgbClr val="000000"/>
              </a:solidFill>
              <a:latin typeface="Arial"/>
              <a:ea typeface="Arial"/>
              <a:cs typeface="Arial"/>
              <a:sym typeface="Arial"/>
            </a:endParaRPr>
          </a:p>
        </p:txBody>
      </p:sp>
      <p:sp>
        <p:nvSpPr>
          <p:cNvPr id="95" name="Google Shape;95;g8d21e032d6_10_4"/>
          <p:cNvSpPr txBox="1"/>
          <p:nvPr/>
        </p:nvSpPr>
        <p:spPr>
          <a:xfrm>
            <a:off x="457250" y="5079575"/>
            <a:ext cx="10283100" cy="4518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The universe has been expanding since the Big Bang 13.7 billion years ago. Its expansion is governed by the Hubble constant, via the equation </a:t>
            </a:r>
            <a:endParaRPr b="0" i="0" sz="3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600"/>
              <a:buFont typeface="Arial"/>
              <a:buNone/>
            </a:pPr>
            <a:r>
              <a:rPr b="0" i="0" lang="en-US" sz="9600" u="none" cap="none" strike="noStrike">
                <a:solidFill>
                  <a:schemeClr val="dk1"/>
                </a:solidFill>
                <a:latin typeface="Times New Roman"/>
                <a:ea typeface="Times New Roman"/>
                <a:cs typeface="Times New Roman"/>
                <a:sym typeface="Times New Roman"/>
              </a:rPr>
              <a:t>v=H</a:t>
            </a:r>
            <a:r>
              <a:rPr b="0" baseline="-25000" i="0" lang="en-US" sz="9600" u="none" cap="none" strike="noStrike">
                <a:solidFill>
                  <a:schemeClr val="dk1"/>
                </a:solidFill>
                <a:latin typeface="Times New Roman"/>
                <a:ea typeface="Times New Roman"/>
                <a:cs typeface="Times New Roman"/>
                <a:sym typeface="Times New Roman"/>
              </a:rPr>
              <a:t>0</a:t>
            </a:r>
            <a:r>
              <a:rPr b="0" i="0" lang="en-US" sz="9600" u="none" cap="none" strike="noStrike">
                <a:solidFill>
                  <a:schemeClr val="dk1"/>
                </a:solidFill>
                <a:latin typeface="Times New Roman"/>
                <a:ea typeface="Times New Roman"/>
                <a:cs typeface="Times New Roman"/>
                <a:sym typeface="Times New Roman"/>
              </a:rPr>
              <a:t>d		</a:t>
            </a:r>
            <a:r>
              <a:rPr b="0" i="0" lang="en-US" sz="3600" u="none" cap="none" strike="noStrike">
                <a:solidFill>
                  <a:schemeClr val="dk1"/>
                </a:solidFill>
                <a:latin typeface="Times New Roman"/>
                <a:ea typeface="Times New Roman"/>
                <a:cs typeface="Times New Roman"/>
                <a:sym typeface="Times New Roman"/>
              </a:rPr>
              <a:t>(1)</a:t>
            </a:r>
            <a:r>
              <a:rPr b="0" i="0" lang="en-US" sz="9600" u="none" cap="none" strike="noStrike">
                <a:solidFill>
                  <a:schemeClr val="dk1"/>
                </a:solidFill>
                <a:latin typeface="Times New Roman"/>
                <a:ea typeface="Times New Roman"/>
                <a:cs typeface="Times New Roman"/>
                <a:sym typeface="Times New Roman"/>
              </a:rPr>
              <a:t> </a:t>
            </a:r>
            <a:endParaRPr b="0" i="0" sz="9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00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where the velocity v of a galaxy receding away from us depends on H</a:t>
            </a:r>
            <a:r>
              <a:rPr b="0" baseline="-25000" i="0" lang="en-US" sz="3800" u="none" cap="none" strike="noStrike">
                <a:solidFill>
                  <a:schemeClr val="dk1"/>
                </a:solidFill>
                <a:latin typeface="Times New Roman"/>
                <a:ea typeface="Times New Roman"/>
                <a:cs typeface="Times New Roman"/>
                <a:sym typeface="Times New Roman"/>
              </a:rPr>
              <a:t>0</a:t>
            </a:r>
            <a:r>
              <a:rPr b="0" i="0" lang="en-US" sz="3800" u="none" cap="none" strike="noStrike">
                <a:solidFill>
                  <a:schemeClr val="dk1"/>
                </a:solidFill>
                <a:latin typeface="Times New Roman"/>
                <a:ea typeface="Times New Roman"/>
                <a:cs typeface="Times New Roman"/>
                <a:sym typeface="Times New Roman"/>
              </a:rPr>
              <a:t> and its distance d.</a:t>
            </a:r>
            <a:endParaRPr b="0" i="0" sz="3800" u="none" cap="none" strike="noStrike">
              <a:solidFill>
                <a:schemeClr val="dk1"/>
              </a:solidFill>
              <a:latin typeface="Times New Roman"/>
              <a:ea typeface="Times New Roman"/>
              <a:cs typeface="Times New Roman"/>
              <a:sym typeface="Times New Roman"/>
            </a:endParaRPr>
          </a:p>
        </p:txBody>
      </p:sp>
      <p:sp>
        <p:nvSpPr>
          <p:cNvPr id="96" name="Google Shape;96;g8d21e032d6_10_4"/>
          <p:cNvSpPr txBox="1"/>
          <p:nvPr/>
        </p:nvSpPr>
        <p:spPr>
          <a:xfrm>
            <a:off x="10931650" y="7726247"/>
            <a:ext cx="7736400" cy="1795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Figure 1: A diagram relating v to d for two galaxies. Galaxy 2 is farther from the observer than Galaxy 1, so it recedes at a greater velocity.</a:t>
            </a:r>
            <a:endParaRPr b="0" i="0" sz="3200" u="none" cap="none" strike="noStrike">
              <a:solidFill>
                <a:srgbClr val="000000"/>
              </a:solidFill>
              <a:latin typeface="Arial"/>
              <a:ea typeface="Arial"/>
              <a:cs typeface="Arial"/>
              <a:sym typeface="Arial"/>
            </a:endParaRPr>
          </a:p>
        </p:txBody>
      </p:sp>
      <p:grpSp>
        <p:nvGrpSpPr>
          <p:cNvPr id="97" name="Google Shape;97;g8d21e032d6_10_4"/>
          <p:cNvGrpSpPr/>
          <p:nvPr/>
        </p:nvGrpSpPr>
        <p:grpSpPr>
          <a:xfrm>
            <a:off x="11889329" y="5085116"/>
            <a:ext cx="5823002" cy="2634020"/>
            <a:chOff x="18286675" y="5946602"/>
            <a:chExt cx="7803541" cy="3319496"/>
          </a:xfrm>
        </p:grpSpPr>
        <p:grpSp>
          <p:nvGrpSpPr>
            <p:cNvPr id="98" name="Google Shape;98;g8d21e032d6_10_4"/>
            <p:cNvGrpSpPr/>
            <p:nvPr/>
          </p:nvGrpSpPr>
          <p:grpSpPr>
            <a:xfrm>
              <a:off x="18489957" y="6445076"/>
              <a:ext cx="7347094" cy="2821022"/>
              <a:chOff x="3680714" y="11730803"/>
              <a:chExt cx="6354518" cy="2439908"/>
            </a:xfrm>
          </p:grpSpPr>
          <p:sp>
            <p:nvSpPr>
              <p:cNvPr id="99" name="Google Shape;99;g8d21e032d6_10_4"/>
              <p:cNvSpPr/>
              <p:nvPr/>
            </p:nvSpPr>
            <p:spPr>
              <a:xfrm rot="-1287633">
                <a:off x="7405778" y="11843260"/>
                <a:ext cx="758486" cy="758486"/>
              </a:xfrm>
              <a:prstGeom prst="diamond">
                <a:avLst/>
              </a:prstGeom>
              <a:solidFill>
                <a:srgbClr val="EEEEEE"/>
              </a:solidFill>
              <a:ln cap="flat" cmpd="sng" w="762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8d21e032d6_10_4"/>
              <p:cNvSpPr/>
              <p:nvPr/>
            </p:nvSpPr>
            <p:spPr>
              <a:xfrm>
                <a:off x="9753019" y="13103099"/>
                <a:ext cx="254100" cy="254100"/>
              </a:xfrm>
              <a:prstGeom prst="ellipse">
                <a:avLst/>
              </a:prstGeom>
              <a:solidFill>
                <a:srgbClr val="EEEEEE"/>
              </a:solidFill>
              <a:ln cap="flat" cmpd="sng" w="762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g8d21e032d6_10_4"/>
              <p:cNvCxnSpPr/>
              <p:nvPr/>
            </p:nvCxnSpPr>
            <p:spPr>
              <a:xfrm flipH="1">
                <a:off x="9879798" y="13367777"/>
                <a:ext cx="16200" cy="363900"/>
              </a:xfrm>
              <a:prstGeom prst="straightConnector1">
                <a:avLst/>
              </a:prstGeom>
              <a:noFill/>
              <a:ln cap="flat" cmpd="sng" w="76200">
                <a:solidFill>
                  <a:srgbClr val="595959"/>
                </a:solidFill>
                <a:prstDash val="solid"/>
                <a:round/>
                <a:headEnd len="sm" w="sm" type="none"/>
                <a:tailEnd len="sm" w="sm" type="none"/>
              </a:ln>
            </p:spPr>
          </p:cxnSp>
          <p:cxnSp>
            <p:nvCxnSpPr>
              <p:cNvPr id="102" name="Google Shape;102;g8d21e032d6_10_4"/>
              <p:cNvCxnSpPr/>
              <p:nvPr/>
            </p:nvCxnSpPr>
            <p:spPr>
              <a:xfrm>
                <a:off x="9896032" y="13721011"/>
                <a:ext cx="139200" cy="449700"/>
              </a:xfrm>
              <a:prstGeom prst="straightConnector1">
                <a:avLst/>
              </a:prstGeom>
              <a:noFill/>
              <a:ln cap="flat" cmpd="sng" w="76200">
                <a:solidFill>
                  <a:srgbClr val="595959"/>
                </a:solidFill>
                <a:prstDash val="solid"/>
                <a:round/>
                <a:headEnd len="sm" w="sm" type="none"/>
                <a:tailEnd len="sm" w="sm" type="none"/>
              </a:ln>
            </p:spPr>
          </p:cxnSp>
          <p:cxnSp>
            <p:nvCxnSpPr>
              <p:cNvPr id="103" name="Google Shape;103;g8d21e032d6_10_4"/>
              <p:cNvCxnSpPr/>
              <p:nvPr/>
            </p:nvCxnSpPr>
            <p:spPr>
              <a:xfrm flipH="1">
                <a:off x="9682020" y="13721011"/>
                <a:ext cx="192600" cy="438900"/>
              </a:xfrm>
              <a:prstGeom prst="straightConnector1">
                <a:avLst/>
              </a:prstGeom>
              <a:noFill/>
              <a:ln cap="flat" cmpd="sng" w="76200">
                <a:solidFill>
                  <a:srgbClr val="595959"/>
                </a:solidFill>
                <a:prstDash val="solid"/>
                <a:round/>
                <a:headEnd len="sm" w="sm" type="none"/>
                <a:tailEnd len="sm" w="sm" type="none"/>
              </a:ln>
            </p:spPr>
          </p:cxnSp>
          <p:cxnSp>
            <p:nvCxnSpPr>
              <p:cNvPr id="104" name="Google Shape;104;g8d21e032d6_10_4"/>
              <p:cNvCxnSpPr/>
              <p:nvPr/>
            </p:nvCxnSpPr>
            <p:spPr>
              <a:xfrm>
                <a:off x="9896032" y="13457847"/>
                <a:ext cx="139200" cy="449700"/>
              </a:xfrm>
              <a:prstGeom prst="straightConnector1">
                <a:avLst/>
              </a:prstGeom>
              <a:noFill/>
              <a:ln cap="flat" cmpd="sng" w="76200">
                <a:solidFill>
                  <a:srgbClr val="595959"/>
                </a:solidFill>
                <a:prstDash val="solid"/>
                <a:round/>
                <a:headEnd len="sm" w="sm" type="none"/>
                <a:tailEnd len="sm" w="sm" type="none"/>
              </a:ln>
            </p:spPr>
          </p:cxnSp>
          <p:cxnSp>
            <p:nvCxnSpPr>
              <p:cNvPr id="105" name="Google Shape;105;g8d21e032d6_10_4"/>
              <p:cNvCxnSpPr/>
              <p:nvPr/>
            </p:nvCxnSpPr>
            <p:spPr>
              <a:xfrm flipH="1">
                <a:off x="9682020" y="13457847"/>
                <a:ext cx="192600" cy="438900"/>
              </a:xfrm>
              <a:prstGeom prst="straightConnector1">
                <a:avLst/>
              </a:prstGeom>
              <a:noFill/>
              <a:ln cap="flat" cmpd="sng" w="76200">
                <a:solidFill>
                  <a:srgbClr val="595959"/>
                </a:solidFill>
                <a:prstDash val="solid"/>
                <a:round/>
                <a:headEnd len="sm" w="sm" type="none"/>
                <a:tailEnd len="sm" w="sm" type="none"/>
              </a:ln>
            </p:spPr>
          </p:cxnSp>
          <p:cxnSp>
            <p:nvCxnSpPr>
              <p:cNvPr id="106" name="Google Shape;106;g8d21e032d6_10_4"/>
              <p:cNvCxnSpPr/>
              <p:nvPr/>
            </p:nvCxnSpPr>
            <p:spPr>
              <a:xfrm rot="10800000">
                <a:off x="8042874" y="12345677"/>
                <a:ext cx="1692600" cy="814200"/>
              </a:xfrm>
              <a:prstGeom prst="straightConnector1">
                <a:avLst/>
              </a:prstGeom>
              <a:noFill/>
              <a:ln cap="flat" cmpd="sng" w="76200">
                <a:solidFill>
                  <a:srgbClr val="595959"/>
                </a:solidFill>
                <a:prstDash val="solid"/>
                <a:round/>
                <a:headEnd len="sm" w="sm" type="none"/>
                <a:tailEnd len="sm" w="sm" type="none"/>
              </a:ln>
            </p:spPr>
          </p:cxnSp>
          <p:cxnSp>
            <p:nvCxnSpPr>
              <p:cNvPr id="107" name="Google Shape;107;g8d21e032d6_10_4"/>
              <p:cNvCxnSpPr/>
              <p:nvPr/>
            </p:nvCxnSpPr>
            <p:spPr>
              <a:xfrm rot="10800000">
                <a:off x="5394219" y="12617609"/>
                <a:ext cx="4332000" cy="594900"/>
              </a:xfrm>
              <a:prstGeom prst="straightConnector1">
                <a:avLst/>
              </a:prstGeom>
              <a:noFill/>
              <a:ln cap="flat" cmpd="sng" w="76200">
                <a:solidFill>
                  <a:srgbClr val="595959"/>
                </a:solidFill>
                <a:prstDash val="solid"/>
                <a:round/>
                <a:headEnd len="sm" w="sm" type="none"/>
                <a:tailEnd len="sm" w="sm" type="none"/>
              </a:ln>
            </p:spPr>
          </p:cxnSp>
          <p:sp>
            <p:nvSpPr>
              <p:cNvPr id="108" name="Google Shape;108;g8d21e032d6_10_4"/>
              <p:cNvSpPr/>
              <p:nvPr/>
            </p:nvSpPr>
            <p:spPr>
              <a:xfrm rot="-2263317">
                <a:off x="4778630" y="12180609"/>
                <a:ext cx="758544" cy="758544"/>
              </a:xfrm>
              <a:prstGeom prst="diamond">
                <a:avLst/>
              </a:prstGeom>
              <a:solidFill>
                <a:srgbClr val="EEEEEE"/>
              </a:solidFill>
              <a:ln cap="flat" cmpd="sng" w="762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g8d21e032d6_10_4"/>
              <p:cNvCxnSpPr/>
              <p:nvPr/>
            </p:nvCxnSpPr>
            <p:spPr>
              <a:xfrm rot="10800000">
                <a:off x="3680714" y="12363294"/>
                <a:ext cx="1194600" cy="159600"/>
              </a:xfrm>
              <a:prstGeom prst="straightConnector1">
                <a:avLst/>
              </a:prstGeom>
              <a:noFill/>
              <a:ln cap="flat" cmpd="sng" w="76200">
                <a:solidFill>
                  <a:srgbClr val="595959"/>
                </a:solidFill>
                <a:prstDash val="solid"/>
                <a:round/>
                <a:headEnd len="sm" w="sm" type="none"/>
                <a:tailEnd len="med" w="med" type="triangle"/>
              </a:ln>
            </p:spPr>
          </p:cxnSp>
          <p:cxnSp>
            <p:nvCxnSpPr>
              <p:cNvPr id="110" name="Google Shape;110;g8d21e032d6_10_4"/>
              <p:cNvCxnSpPr/>
              <p:nvPr/>
            </p:nvCxnSpPr>
            <p:spPr>
              <a:xfrm rot="10800000">
                <a:off x="6997043" y="11870352"/>
                <a:ext cx="548400" cy="239400"/>
              </a:xfrm>
              <a:prstGeom prst="straightConnector1">
                <a:avLst/>
              </a:prstGeom>
              <a:noFill/>
              <a:ln cap="flat" cmpd="sng" w="76200">
                <a:solidFill>
                  <a:srgbClr val="595959"/>
                </a:solidFill>
                <a:prstDash val="solid"/>
                <a:round/>
                <a:headEnd len="sm" w="sm" type="none"/>
                <a:tailEnd len="med" w="med" type="triangle"/>
              </a:ln>
            </p:spPr>
          </p:cxnSp>
        </p:grpSp>
        <p:sp>
          <p:nvSpPr>
            <p:cNvPr id="111" name="Google Shape;111;g8d21e032d6_10_4"/>
            <p:cNvSpPr txBox="1"/>
            <p:nvPr/>
          </p:nvSpPr>
          <p:spPr>
            <a:xfrm>
              <a:off x="22033616" y="5946602"/>
              <a:ext cx="40566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v1		Galaxy 1</a:t>
              </a:r>
              <a:endParaRPr b="0" i="0" sz="2400" u="none" cap="none" strike="noStrike">
                <a:solidFill>
                  <a:srgbClr val="000000"/>
                </a:solidFill>
                <a:latin typeface="Times New Roman"/>
                <a:ea typeface="Times New Roman"/>
                <a:cs typeface="Times New Roman"/>
                <a:sym typeface="Times New Roman"/>
              </a:endParaRPr>
            </a:p>
          </p:txBody>
        </p:sp>
        <p:sp>
          <p:nvSpPr>
            <p:cNvPr id="112" name="Google Shape;112;g8d21e032d6_10_4"/>
            <p:cNvSpPr txBox="1"/>
            <p:nvPr/>
          </p:nvSpPr>
          <p:spPr>
            <a:xfrm>
              <a:off x="18286675" y="6443464"/>
              <a:ext cx="40566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v2			Galaxy 2</a:t>
              </a:r>
              <a:endParaRPr b="0" i="0" sz="2400" u="none" cap="none" strike="noStrike">
                <a:solidFill>
                  <a:srgbClr val="000000"/>
                </a:solidFill>
                <a:latin typeface="Times New Roman"/>
                <a:ea typeface="Times New Roman"/>
                <a:cs typeface="Times New Roman"/>
                <a:sym typeface="Times New Roman"/>
              </a:endParaRPr>
            </a:p>
          </p:txBody>
        </p:sp>
      </p:grpSp>
      <p:grpSp>
        <p:nvGrpSpPr>
          <p:cNvPr id="113" name="Google Shape;113;g8d21e032d6_10_4"/>
          <p:cNvGrpSpPr/>
          <p:nvPr/>
        </p:nvGrpSpPr>
        <p:grpSpPr>
          <a:xfrm>
            <a:off x="455046" y="9883700"/>
            <a:ext cx="25071605" cy="22164775"/>
            <a:chOff x="455050" y="10112300"/>
            <a:chExt cx="25570225" cy="22164775"/>
          </a:xfrm>
        </p:grpSpPr>
        <p:sp>
          <p:nvSpPr>
            <p:cNvPr id="114" name="Google Shape;114;g8d21e032d6_10_4"/>
            <p:cNvSpPr/>
            <p:nvPr/>
          </p:nvSpPr>
          <p:spPr>
            <a:xfrm>
              <a:off x="462275" y="10112300"/>
              <a:ext cx="25563000" cy="914400"/>
            </a:xfrm>
            <a:prstGeom prst="rect">
              <a:avLst/>
            </a:prstGeom>
            <a:solidFill>
              <a:srgbClr val="C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Results</a:t>
              </a:r>
              <a:endParaRPr b="0" i="0" sz="1400" u="none" cap="none" strike="noStrike">
                <a:solidFill>
                  <a:srgbClr val="000000"/>
                </a:solidFill>
                <a:latin typeface="Arial"/>
                <a:ea typeface="Arial"/>
                <a:cs typeface="Arial"/>
                <a:sym typeface="Arial"/>
              </a:endParaRPr>
            </a:p>
          </p:txBody>
        </p:sp>
        <p:sp>
          <p:nvSpPr>
            <p:cNvPr id="115" name="Google Shape;115;g8d21e032d6_10_4"/>
            <p:cNvSpPr txBox="1"/>
            <p:nvPr/>
          </p:nvSpPr>
          <p:spPr>
            <a:xfrm>
              <a:off x="455050" y="11155500"/>
              <a:ext cx="255630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sng" cap="none" strike="noStrike">
                  <a:solidFill>
                    <a:schemeClr val="dk1"/>
                  </a:solidFill>
                  <a:latin typeface="Times New Roman"/>
                  <a:ea typeface="Times New Roman"/>
                  <a:cs typeface="Times New Roman"/>
                  <a:sym typeface="Times New Roman"/>
                </a:rPr>
                <a:t>Key: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Ω</a:t>
              </a:r>
              <a:r>
                <a:rPr b="1" baseline="-25000" i="0" lang="en-US" sz="3600" u="none" cap="none" strike="noStrike">
                  <a:solidFill>
                    <a:schemeClr val="dk1"/>
                  </a:solidFill>
                  <a:latin typeface="Times New Roman"/>
                  <a:ea typeface="Times New Roman"/>
                  <a:cs typeface="Times New Roman"/>
                  <a:sym typeface="Times New Roman"/>
                </a:rPr>
                <a:t>m</a:t>
              </a:r>
              <a:r>
                <a:rPr b="0" i="0" lang="en-US" sz="3600" u="none" cap="none" strike="noStrike">
                  <a:solidFill>
                    <a:schemeClr val="dk1"/>
                  </a:solidFill>
                  <a:latin typeface="Times New Roman"/>
                  <a:ea typeface="Times New Roman"/>
                  <a:cs typeface="Times New Roman"/>
                  <a:sym typeface="Times New Roman"/>
                </a:rPr>
                <a:t> = mass density of universe</a:t>
              </a:r>
              <a:r>
                <a:rPr b="0" i="0" lang="en-US" sz="1800" u="none" cap="none" strike="noStrike">
                  <a:solidFill>
                    <a:srgbClr val="000000"/>
                  </a:solidFill>
                  <a:latin typeface="Arial"/>
                  <a:ea typeface="Arial"/>
                  <a:cs typeface="Arial"/>
                  <a:sym typeface="Arial"/>
                </a:rPr>
                <a:t>		</a:t>
              </a:r>
              <a:r>
                <a:rPr b="1" i="0" lang="en-US" sz="3600" u="none" cap="none" strike="noStrike">
                  <a:solidFill>
                    <a:schemeClr val="dk1"/>
                  </a:solidFill>
                  <a:latin typeface="Times New Roman"/>
                  <a:ea typeface="Times New Roman"/>
                  <a:cs typeface="Times New Roman"/>
                  <a:sym typeface="Times New Roman"/>
                </a:rPr>
                <a:t>w</a:t>
              </a:r>
              <a:r>
                <a:rPr b="0" i="0" lang="en-US" sz="3600" u="none" cap="none" strike="noStrike">
                  <a:solidFill>
                    <a:schemeClr val="dk1"/>
                  </a:solidFill>
                  <a:latin typeface="Times New Roman"/>
                  <a:ea typeface="Times New Roman"/>
                  <a:cs typeface="Times New Roman"/>
                  <a:sym typeface="Times New Roman"/>
                </a:rPr>
                <a:t> = p/ρ = pressure / energy density = equation of state of universe</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Δdm</a:t>
              </a:r>
              <a:r>
                <a:rPr b="0" i="0" lang="en-US" sz="3600" u="none" cap="none" strike="noStrike">
                  <a:solidFill>
                    <a:schemeClr val="dk1"/>
                  </a:solidFill>
                  <a:latin typeface="Times New Roman"/>
                  <a:ea typeface="Times New Roman"/>
                  <a:cs typeface="Times New Roman"/>
                  <a:sym typeface="Times New Roman"/>
                </a:rPr>
                <a:t> = distance modulus offset between the model and data</a:t>
              </a:r>
              <a:endParaRPr b="0" i="0" sz="3600" u="none" cap="none" strike="noStrike">
                <a:solidFill>
                  <a:schemeClr val="dk1"/>
                </a:solidFill>
                <a:latin typeface="Times New Roman"/>
                <a:ea typeface="Times New Roman"/>
                <a:cs typeface="Times New Roman"/>
                <a:sym typeface="Times New Roman"/>
              </a:endParaRPr>
            </a:p>
          </p:txBody>
        </p:sp>
        <p:sp>
          <p:nvSpPr>
            <p:cNvPr id="116" name="Google Shape;116;g8d21e032d6_10_4"/>
            <p:cNvSpPr txBox="1"/>
            <p:nvPr/>
          </p:nvSpPr>
          <p:spPr>
            <a:xfrm>
              <a:off x="1691125" y="27883925"/>
              <a:ext cx="15992100" cy="263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400"/>
                <a:buFont typeface="Arial"/>
                <a:buNone/>
              </a:pPr>
              <a:r>
                <a:rPr b="0" i="0" lang="en-US" sz="3400" u="none" cap="none" strike="noStrike">
                  <a:solidFill>
                    <a:schemeClr val="dk1"/>
                  </a:solidFill>
                  <a:latin typeface="Times New Roman"/>
                  <a:ea typeface="Times New Roman"/>
                  <a:cs typeface="Times New Roman"/>
                  <a:sym typeface="Times New Roman"/>
                </a:rPr>
                <a:t>Figure 1: Results of 10,000-iteration MCMC algorithm to fit a distance modulus vs redshift model to Pantheon dataset. The left column is the trace of each parameter, illustrating how they change over time. The right column is the histogram of parameter values generated by algorithm. The algorithm was initially seeded with (Ω</a:t>
              </a:r>
              <a:r>
                <a:rPr b="0" baseline="-25000" i="0" lang="en-US" sz="3400" u="none" cap="none" strike="noStrike">
                  <a:solidFill>
                    <a:schemeClr val="dk1"/>
                  </a:solidFill>
                  <a:latin typeface="Times New Roman"/>
                  <a:ea typeface="Times New Roman"/>
                  <a:cs typeface="Times New Roman"/>
                  <a:sym typeface="Times New Roman"/>
                </a:rPr>
                <a:t>m</a:t>
              </a:r>
              <a:r>
                <a:rPr b="0" i="0" lang="en-US" sz="3400" u="none" cap="none" strike="noStrike">
                  <a:solidFill>
                    <a:schemeClr val="dk1"/>
                  </a:solidFill>
                  <a:latin typeface="Times New Roman"/>
                  <a:ea typeface="Times New Roman"/>
                  <a:cs typeface="Times New Roman"/>
                  <a:sym typeface="Times New Roman"/>
                </a:rPr>
                <a:t>, w, Δdm) = (0.0,-1.0,0.0).</a:t>
              </a:r>
              <a:endParaRPr b="0" i="0" sz="3400" u="none" cap="none" strike="noStrike">
                <a:solidFill>
                  <a:srgbClr val="000000"/>
                </a:solidFill>
                <a:latin typeface="Arial"/>
                <a:ea typeface="Arial"/>
                <a:cs typeface="Arial"/>
                <a:sym typeface="Arial"/>
              </a:endParaRPr>
            </a:p>
          </p:txBody>
        </p:sp>
        <p:sp>
          <p:nvSpPr>
            <p:cNvPr id="117" name="Google Shape;117;g8d21e032d6_10_4"/>
            <p:cNvSpPr txBox="1"/>
            <p:nvPr/>
          </p:nvSpPr>
          <p:spPr>
            <a:xfrm>
              <a:off x="462263" y="30481875"/>
              <a:ext cx="24995401" cy="1795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chemeClr val="dk1"/>
                  </a:solidFill>
                  <a:latin typeface="Times New Roman"/>
                  <a:ea typeface="Times New Roman"/>
                  <a:cs typeface="Times New Roman"/>
                  <a:sym typeface="Times New Roman"/>
                </a:rPr>
                <a:t>Final parameter values obtained</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Ω</a:t>
              </a:r>
              <a:r>
                <a:rPr b="0" baseline="-25000" i="0" lang="en-US" sz="4800" u="none" cap="none" strike="noStrike">
                  <a:solidFill>
                    <a:schemeClr val="dk1"/>
                  </a:solidFill>
                  <a:latin typeface="Times New Roman"/>
                  <a:ea typeface="Times New Roman"/>
                  <a:cs typeface="Times New Roman"/>
                  <a:sym typeface="Times New Roman"/>
                </a:rPr>
                <a:t>m</a:t>
              </a:r>
              <a:r>
                <a:rPr b="0" i="0" lang="en-US" sz="4800" u="none" cap="none" strike="noStrike">
                  <a:solidFill>
                    <a:schemeClr val="dk1"/>
                  </a:solidFill>
                  <a:latin typeface="Times New Roman"/>
                  <a:ea typeface="Times New Roman"/>
                  <a:cs typeface="Times New Roman"/>
                  <a:sym typeface="Times New Roman"/>
                </a:rPr>
                <a:t> = 0.337±0.066			w = -1.182±0.521			Δdm = 10.634±0.261</a:t>
              </a:r>
              <a:endParaRPr b="0" i="0" sz="4800" u="none" cap="none" strike="noStrike">
                <a:solidFill>
                  <a:srgbClr val="000000"/>
                </a:solidFill>
                <a:latin typeface="Arial"/>
                <a:ea typeface="Arial"/>
                <a:cs typeface="Arial"/>
                <a:sym typeface="Arial"/>
              </a:endParaRPr>
            </a:p>
          </p:txBody>
        </p:sp>
        <p:sp>
          <p:nvSpPr>
            <p:cNvPr id="118" name="Google Shape;118;g8d21e032d6_10_4"/>
            <p:cNvSpPr txBox="1"/>
            <p:nvPr/>
          </p:nvSpPr>
          <p:spPr>
            <a:xfrm>
              <a:off x="18495600" y="27884300"/>
              <a:ext cx="7269000" cy="2311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400"/>
                <a:buFont typeface="Arial"/>
                <a:buNone/>
              </a:pPr>
              <a:r>
                <a:rPr b="0" i="0" lang="en-US" sz="3400" u="none" cap="none" strike="noStrike">
                  <a:solidFill>
                    <a:schemeClr val="dk1"/>
                  </a:solidFill>
                  <a:latin typeface="Times New Roman"/>
                  <a:ea typeface="Times New Roman"/>
                  <a:cs typeface="Times New Roman"/>
                  <a:sym typeface="Times New Roman"/>
                </a:rPr>
                <a:t>Figure 2: Fit of the distance modulus model using our obtained parameters before (top) and after (middle) adding Δdm, as well as residual plot (bottom).</a:t>
              </a:r>
              <a:endParaRPr b="0" i="0" sz="3400" u="none" cap="none" strike="noStrike">
                <a:solidFill>
                  <a:srgbClr val="000000"/>
                </a:solidFill>
                <a:latin typeface="Arial"/>
                <a:ea typeface="Arial"/>
                <a:cs typeface="Arial"/>
                <a:sym typeface="Arial"/>
              </a:endParaRPr>
            </a:p>
          </p:txBody>
        </p:sp>
        <p:grpSp>
          <p:nvGrpSpPr>
            <p:cNvPr id="119" name="Google Shape;119;g8d21e032d6_10_4"/>
            <p:cNvGrpSpPr/>
            <p:nvPr/>
          </p:nvGrpSpPr>
          <p:grpSpPr>
            <a:xfrm>
              <a:off x="18598043" y="13006263"/>
              <a:ext cx="7268849" cy="14591686"/>
              <a:chOff x="18366505" y="13430485"/>
              <a:chExt cx="7090177" cy="14739076"/>
            </a:xfrm>
          </p:grpSpPr>
          <p:grpSp>
            <p:nvGrpSpPr>
              <p:cNvPr id="120" name="Google Shape;120;g8d21e032d6_10_4"/>
              <p:cNvGrpSpPr/>
              <p:nvPr/>
            </p:nvGrpSpPr>
            <p:grpSpPr>
              <a:xfrm>
                <a:off x="18441921" y="13430485"/>
                <a:ext cx="7014761" cy="10112099"/>
                <a:chOff x="17688478" y="15491916"/>
                <a:chExt cx="5604187" cy="8078692"/>
              </a:xfrm>
            </p:grpSpPr>
            <p:pic>
              <p:nvPicPr>
                <p:cNvPr descr="A screenshot of a cell phone&#10;&#10;Description automatically generated" id="121" name="Google Shape;121;g8d21e032d6_10_4"/>
                <p:cNvPicPr preferRelativeResize="0"/>
                <p:nvPr/>
              </p:nvPicPr>
              <p:blipFill rotWithShape="1">
                <a:blip r:embed="rId5">
                  <a:alphaModFix/>
                </a:blip>
                <a:srcRect b="0" l="0" r="0" t="0"/>
                <a:stretch/>
              </p:blipFill>
              <p:spPr>
                <a:xfrm>
                  <a:off x="17688481" y="15491916"/>
                  <a:ext cx="5604184" cy="4137119"/>
                </a:xfrm>
                <a:prstGeom prst="rect">
                  <a:avLst/>
                </a:prstGeom>
                <a:noFill/>
                <a:ln>
                  <a:noFill/>
                </a:ln>
              </p:spPr>
            </p:pic>
            <p:pic>
              <p:nvPicPr>
                <p:cNvPr descr="A screenshot of a map&#10;&#10;Description automatically generated" id="122" name="Google Shape;122;g8d21e032d6_10_4"/>
                <p:cNvPicPr preferRelativeResize="0"/>
                <p:nvPr/>
              </p:nvPicPr>
              <p:blipFill rotWithShape="1">
                <a:blip r:embed="rId6">
                  <a:alphaModFix/>
                </a:blip>
                <a:srcRect b="0" l="0" r="0" t="0"/>
                <a:stretch/>
              </p:blipFill>
              <p:spPr>
                <a:xfrm>
                  <a:off x="17688478" y="19433489"/>
                  <a:ext cx="5604183" cy="4137119"/>
                </a:xfrm>
                <a:prstGeom prst="rect">
                  <a:avLst/>
                </a:prstGeom>
                <a:noFill/>
                <a:ln>
                  <a:noFill/>
                </a:ln>
              </p:spPr>
            </p:pic>
          </p:grpSp>
          <p:pic>
            <p:nvPicPr>
              <p:cNvPr descr="A screenshot of a cell phone&#10;&#10;Description automatically generated" id="123" name="Google Shape;123;g8d21e032d6_10_4"/>
              <p:cNvPicPr preferRelativeResize="0"/>
              <p:nvPr/>
            </p:nvPicPr>
            <p:blipFill rotWithShape="1">
              <a:blip r:embed="rId7">
                <a:alphaModFix/>
              </a:blip>
              <a:srcRect b="0" l="0" r="0" t="0"/>
              <a:stretch/>
            </p:blipFill>
            <p:spPr>
              <a:xfrm>
                <a:off x="18366505" y="23224148"/>
                <a:ext cx="7014750" cy="4945413"/>
              </a:xfrm>
              <a:prstGeom prst="rect">
                <a:avLst/>
              </a:prstGeom>
              <a:noFill/>
              <a:ln>
                <a:noFill/>
              </a:ln>
            </p:spPr>
          </p:pic>
        </p:grpSp>
        <p:grpSp>
          <p:nvGrpSpPr>
            <p:cNvPr id="124" name="Google Shape;124;g8d21e032d6_10_4"/>
            <p:cNvGrpSpPr/>
            <p:nvPr/>
          </p:nvGrpSpPr>
          <p:grpSpPr>
            <a:xfrm>
              <a:off x="795024" y="12772587"/>
              <a:ext cx="17343818" cy="14913666"/>
              <a:chOff x="482134" y="13141809"/>
              <a:chExt cx="17656335" cy="15061266"/>
            </a:xfrm>
          </p:grpSpPr>
          <p:pic>
            <p:nvPicPr>
              <p:cNvPr id="125" name="Google Shape;125;g8d21e032d6_10_4"/>
              <p:cNvPicPr preferRelativeResize="0"/>
              <p:nvPr/>
            </p:nvPicPr>
            <p:blipFill rotWithShape="1">
              <a:blip r:embed="rId8">
                <a:alphaModFix/>
              </a:blip>
              <a:srcRect b="69083" l="0" r="0" t="3192"/>
              <a:stretch/>
            </p:blipFill>
            <p:spPr>
              <a:xfrm>
                <a:off x="482134" y="13141809"/>
                <a:ext cx="17656335" cy="5175543"/>
              </a:xfrm>
              <a:prstGeom prst="rect">
                <a:avLst/>
              </a:prstGeom>
              <a:noFill/>
              <a:ln>
                <a:noFill/>
              </a:ln>
            </p:spPr>
          </p:pic>
          <p:pic>
            <p:nvPicPr>
              <p:cNvPr id="126" name="Google Shape;126;g8d21e032d6_10_4"/>
              <p:cNvPicPr preferRelativeResize="0"/>
              <p:nvPr/>
            </p:nvPicPr>
            <p:blipFill rotWithShape="1">
              <a:blip r:embed="rId8">
                <a:alphaModFix/>
              </a:blip>
              <a:srcRect b="36735" l="0" r="0" t="36836"/>
              <a:stretch/>
            </p:blipFill>
            <p:spPr>
              <a:xfrm>
                <a:off x="482134" y="18288589"/>
                <a:ext cx="17656335" cy="4933489"/>
              </a:xfrm>
              <a:prstGeom prst="rect">
                <a:avLst/>
              </a:prstGeom>
              <a:noFill/>
              <a:ln>
                <a:noFill/>
              </a:ln>
            </p:spPr>
          </p:pic>
          <p:pic>
            <p:nvPicPr>
              <p:cNvPr id="127" name="Google Shape;127;g8d21e032d6_10_4"/>
              <p:cNvPicPr preferRelativeResize="0"/>
              <p:nvPr/>
            </p:nvPicPr>
            <p:blipFill rotWithShape="1">
              <a:blip r:embed="rId8">
                <a:alphaModFix/>
              </a:blip>
              <a:srcRect b="4480" l="0" r="0" t="69091"/>
              <a:stretch/>
            </p:blipFill>
            <p:spPr>
              <a:xfrm>
                <a:off x="482137" y="23136075"/>
                <a:ext cx="17656327" cy="5067000"/>
              </a:xfrm>
              <a:prstGeom prst="rect">
                <a:avLst/>
              </a:prstGeom>
              <a:noFill/>
              <a:ln>
                <a:noFill/>
              </a:ln>
            </p:spPr>
          </p:pic>
        </p:grpSp>
      </p:grpSp>
      <p:sp>
        <p:nvSpPr>
          <p:cNvPr id="128" name="Google Shape;128;g8d21e032d6_10_4"/>
          <p:cNvSpPr/>
          <p:nvPr/>
        </p:nvSpPr>
        <p:spPr>
          <a:xfrm>
            <a:off x="26048882" y="9883700"/>
            <a:ext cx="17387700" cy="9144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Procedure</a:t>
            </a:r>
            <a:endParaRPr b="0" i="0" sz="1400" u="none" cap="none" strike="noStrike">
              <a:solidFill>
                <a:srgbClr val="000000"/>
              </a:solidFill>
              <a:latin typeface="Arial"/>
              <a:ea typeface="Arial"/>
              <a:cs typeface="Arial"/>
              <a:sym typeface="Arial"/>
            </a:endParaRPr>
          </a:p>
        </p:txBody>
      </p:sp>
      <p:sp>
        <p:nvSpPr>
          <p:cNvPr id="129" name="Google Shape;129;g8d21e032d6_10_4"/>
          <p:cNvSpPr/>
          <p:nvPr/>
        </p:nvSpPr>
        <p:spPr>
          <a:xfrm>
            <a:off x="26037071" y="11027450"/>
            <a:ext cx="17387700" cy="8622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We begin with a plot of distance modulus vs redshift for the Type Ia supernovae, as shown in Figure 2. The distance modulus roughly corresponds to the supernova’s calculated distance from Earth and the redshift is the amount by which the supernova’s spectrum is lengthened compared to a supernova at rest.</a:t>
            </a:r>
            <a:endParaRPr b="0" i="0" sz="3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2000"/>
              </a:spcBef>
              <a:spcAft>
                <a:spcPts val="0"/>
              </a:spcAft>
              <a:buClr>
                <a:schemeClr val="dk1"/>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Each Markov-Chain Monte Carlo (MCMC)  iteration runs as follows:</a:t>
            </a:r>
            <a:endParaRPr b="0" i="0" sz="3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3800"/>
              <a:buFont typeface="Times New Roman"/>
              <a:buAutoNum type="arabicPeriod"/>
            </a:pPr>
            <a:r>
              <a:rPr b="0" i="0" lang="en-US" sz="3800" u="none" cap="none" strike="noStrike">
                <a:solidFill>
                  <a:schemeClr val="dk1"/>
                </a:solidFill>
                <a:latin typeface="Times New Roman"/>
                <a:ea typeface="Times New Roman"/>
                <a:cs typeface="Times New Roman"/>
                <a:sym typeface="Times New Roman"/>
              </a:rPr>
              <a:t>We take the latest ordered pair in the chain as θ. For each parameter θ we draw a proposal θ' from a normal distribution centered on θ.</a:t>
            </a:r>
            <a:endParaRPr b="0" i="0" sz="3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3800"/>
              <a:buFont typeface="Times New Roman"/>
              <a:buAutoNum type="arabicPeriod"/>
            </a:pPr>
            <a:r>
              <a:rPr b="0" i="0" lang="en-US" sz="3800" u="none" cap="none" strike="noStrike">
                <a:solidFill>
                  <a:schemeClr val="dk1"/>
                </a:solidFill>
                <a:latin typeface="Times New Roman"/>
                <a:ea typeface="Times New Roman"/>
                <a:cs typeface="Times New Roman"/>
                <a:sym typeface="Times New Roman"/>
              </a:rPr>
              <a:t>We calculate the natural log likelihood function of the original parameters lnf(Ω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t>
            </a:r>
            <a:r>
              <a:rPr b="0" i="1" lang="en-US" sz="3800" u="none" cap="none" strike="noStrike">
                <a:solidFill>
                  <a:schemeClr val="dk1"/>
                </a:solidFill>
                <a:latin typeface="Times New Roman"/>
                <a:ea typeface="Times New Roman"/>
                <a:cs typeface="Times New Roman"/>
                <a:sym typeface="Times New Roman"/>
              </a:rPr>
              <a:t>Δdm)</a:t>
            </a:r>
            <a:r>
              <a:rPr b="0" i="0" lang="en-US" sz="3800" u="none" cap="none" strike="noStrike">
                <a:solidFill>
                  <a:schemeClr val="dk1"/>
                </a:solidFill>
                <a:latin typeface="Times New Roman"/>
                <a:ea typeface="Times New Roman"/>
                <a:cs typeface="Times New Roman"/>
                <a:sym typeface="Times New Roman"/>
              </a:rPr>
              <a:t>, proposed parameters lnf(Ω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t>
            </a:r>
            <a:r>
              <a:rPr b="0" i="1" lang="en-US" sz="3800" u="none" cap="none" strike="noStrike">
                <a:solidFill>
                  <a:schemeClr val="dk1"/>
                </a:solidFill>
                <a:latin typeface="Times New Roman"/>
                <a:ea typeface="Times New Roman"/>
                <a:cs typeface="Times New Roman"/>
                <a:sym typeface="Times New Roman"/>
              </a:rPr>
              <a:t>Δdm</a:t>
            </a:r>
            <a:r>
              <a:rPr b="0" i="0" lang="en-US" sz="3800" u="none" cap="none" strike="noStrike">
                <a:solidFill>
                  <a:schemeClr val="dk1"/>
                </a:solidFill>
                <a:latin typeface="Times New Roman"/>
                <a:ea typeface="Times New Roman"/>
                <a:cs typeface="Times New Roman"/>
                <a:sym typeface="Times New Roman"/>
              </a:rPr>
              <a:t>'), and of a random number ln(r) where 0&lt;r&lt;1.</a:t>
            </a:r>
            <a:endParaRPr b="0" i="0" sz="3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3800"/>
              <a:buFont typeface="Times New Roman"/>
              <a:buAutoNum type="arabicPeriod"/>
            </a:pPr>
            <a:r>
              <a:rPr b="0" i="0" lang="en-US" sz="3800" u="none" cap="none" strike="noStrike">
                <a:solidFill>
                  <a:schemeClr val="dk1"/>
                </a:solidFill>
                <a:latin typeface="Times New Roman"/>
                <a:ea typeface="Times New Roman"/>
                <a:cs typeface="Times New Roman"/>
                <a:sym typeface="Times New Roman"/>
              </a:rPr>
              <a:t>If </a:t>
            </a:r>
            <a:endParaRPr b="0" i="0" sz="3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800"/>
              <a:buFont typeface="Arial"/>
              <a:buNone/>
            </a:pPr>
            <a:r>
              <a:rPr b="0" i="1" lang="en-US" sz="3800" u="none" cap="none" strike="noStrike">
                <a:solidFill>
                  <a:schemeClr val="dk1"/>
                </a:solidFill>
                <a:latin typeface="Times New Roman"/>
                <a:ea typeface="Times New Roman"/>
                <a:cs typeface="Times New Roman"/>
                <a:sym typeface="Times New Roman"/>
              </a:rPr>
              <a:t>lnf(Ω</a:t>
            </a:r>
            <a:r>
              <a:rPr b="0" baseline="-25000" i="1" lang="en-US" sz="3800" u="none" cap="none" strike="noStrike">
                <a:solidFill>
                  <a:schemeClr val="dk1"/>
                </a:solidFill>
                <a:latin typeface="Times New Roman"/>
                <a:ea typeface="Times New Roman"/>
                <a:cs typeface="Times New Roman"/>
                <a:sym typeface="Times New Roman"/>
              </a:rPr>
              <a:t>m</a:t>
            </a:r>
            <a:r>
              <a:rPr b="0" i="1" lang="en-US" sz="3800" u="none" cap="none" strike="noStrike">
                <a:solidFill>
                  <a:schemeClr val="dk1"/>
                </a:solidFill>
                <a:latin typeface="Times New Roman"/>
                <a:ea typeface="Times New Roman"/>
                <a:cs typeface="Times New Roman"/>
                <a:sym typeface="Times New Roman"/>
              </a:rPr>
              <a:t>', w’, Δdm') - lnf(Ω</a:t>
            </a:r>
            <a:r>
              <a:rPr b="0" baseline="-25000" i="1" lang="en-US" sz="3800" u="none" cap="none" strike="noStrike">
                <a:solidFill>
                  <a:schemeClr val="dk1"/>
                </a:solidFill>
                <a:latin typeface="Times New Roman"/>
                <a:ea typeface="Times New Roman"/>
                <a:cs typeface="Times New Roman"/>
                <a:sym typeface="Times New Roman"/>
              </a:rPr>
              <a:t>m</a:t>
            </a:r>
            <a:r>
              <a:rPr b="0" i="1" lang="en-US" sz="3800" u="none" cap="none" strike="noStrike">
                <a:solidFill>
                  <a:schemeClr val="dk1"/>
                </a:solidFill>
                <a:latin typeface="Times New Roman"/>
                <a:ea typeface="Times New Roman"/>
                <a:cs typeface="Times New Roman"/>
                <a:sym typeface="Times New Roman"/>
              </a:rPr>
              <a:t>, w, Δdm) &gt; ln(r),</a:t>
            </a:r>
            <a:endParaRPr b="0" i="1" sz="3800" u="none" cap="none" strike="noStrike">
              <a:solidFill>
                <a:schemeClr val="dk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1"/>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then we add θ' = (Ω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t>
            </a:r>
            <a:r>
              <a:rPr b="0" i="1" lang="en-US" sz="3800" u="none" cap="none" strike="noStrike">
                <a:solidFill>
                  <a:schemeClr val="dk1"/>
                </a:solidFill>
                <a:latin typeface="Times New Roman"/>
                <a:ea typeface="Times New Roman"/>
                <a:cs typeface="Times New Roman"/>
                <a:sym typeface="Times New Roman"/>
              </a:rPr>
              <a:t>Δdm</a:t>
            </a:r>
            <a:r>
              <a:rPr b="0" i="0" lang="en-US" sz="3800" u="none" cap="none" strike="noStrike">
                <a:solidFill>
                  <a:schemeClr val="dk1"/>
                </a:solidFill>
                <a:latin typeface="Times New Roman"/>
                <a:ea typeface="Times New Roman"/>
                <a:cs typeface="Times New Roman"/>
                <a:sym typeface="Times New Roman"/>
              </a:rPr>
              <a:t>') to the chain. Otherwise we add θ = (Ω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t>
            </a:r>
            <a:r>
              <a:rPr b="0" i="1" lang="en-US" sz="3800" u="none" cap="none" strike="noStrike">
                <a:solidFill>
                  <a:schemeClr val="dk1"/>
                </a:solidFill>
                <a:latin typeface="Times New Roman"/>
                <a:ea typeface="Times New Roman"/>
                <a:cs typeface="Times New Roman"/>
                <a:sym typeface="Times New Roman"/>
              </a:rPr>
              <a:t>Δdm)</a:t>
            </a:r>
            <a:r>
              <a:rPr b="0" i="0" lang="en-US" sz="3800" u="none" cap="none" strike="noStrike">
                <a:solidFill>
                  <a:schemeClr val="dk1"/>
                </a:solidFill>
                <a:latin typeface="Times New Roman"/>
                <a:ea typeface="Times New Roman"/>
                <a:cs typeface="Times New Roman"/>
                <a:sym typeface="Times New Roman"/>
              </a:rPr>
              <a:t>.</a:t>
            </a:r>
            <a:endParaRPr b="0" i="0" sz="3800" u="none" cap="none" strike="noStrike">
              <a:solidFill>
                <a:schemeClr val="dk1"/>
              </a:solidFill>
              <a:latin typeface="Times New Roman"/>
              <a:ea typeface="Times New Roman"/>
              <a:cs typeface="Times New Roman"/>
              <a:sym typeface="Times New Roman"/>
            </a:endParaRPr>
          </a:p>
        </p:txBody>
      </p:sp>
      <p:sp>
        <p:nvSpPr>
          <p:cNvPr id="130" name="Google Shape;130;g8d21e032d6_10_4"/>
          <p:cNvSpPr/>
          <p:nvPr/>
        </p:nvSpPr>
        <p:spPr>
          <a:xfrm>
            <a:off x="26037102" y="19152413"/>
            <a:ext cx="17398800" cy="914400"/>
          </a:xfrm>
          <a:prstGeom prst="rect">
            <a:avLst/>
          </a:prstGeom>
          <a:solidFill>
            <a:srgbClr val="C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Discussion and Conclusion</a:t>
            </a:r>
            <a:endParaRPr b="0" i="0" sz="1400" u="none" cap="none" strike="noStrike">
              <a:solidFill>
                <a:srgbClr val="000000"/>
              </a:solidFill>
              <a:latin typeface="Arial"/>
              <a:ea typeface="Arial"/>
              <a:cs typeface="Arial"/>
              <a:sym typeface="Arial"/>
            </a:endParaRPr>
          </a:p>
        </p:txBody>
      </p:sp>
      <p:sp>
        <p:nvSpPr>
          <p:cNvPr id="131" name="Google Shape;131;g8d21e032d6_10_4"/>
          <p:cNvSpPr/>
          <p:nvPr/>
        </p:nvSpPr>
        <p:spPr>
          <a:xfrm>
            <a:off x="26037082" y="25885725"/>
            <a:ext cx="17399100" cy="914400"/>
          </a:xfrm>
          <a:prstGeom prst="rect">
            <a:avLst/>
          </a:prstGeom>
          <a:solidFill>
            <a:srgbClr val="C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Acknowledgments</a:t>
            </a:r>
            <a:endParaRPr b="0" i="0" sz="1400" u="none" cap="none" strike="noStrike">
              <a:solidFill>
                <a:srgbClr val="000000"/>
              </a:solidFill>
              <a:latin typeface="Arial"/>
              <a:ea typeface="Arial"/>
              <a:cs typeface="Arial"/>
              <a:sym typeface="Arial"/>
            </a:endParaRPr>
          </a:p>
        </p:txBody>
      </p:sp>
      <p:sp>
        <p:nvSpPr>
          <p:cNvPr id="132" name="Google Shape;132;g8d21e032d6_10_4"/>
          <p:cNvSpPr txBox="1"/>
          <p:nvPr/>
        </p:nvSpPr>
        <p:spPr>
          <a:xfrm>
            <a:off x="26036925" y="26876325"/>
            <a:ext cx="17398800" cy="581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Papers consulted</a:t>
            </a:r>
            <a:endParaRPr b="0"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Scolnic, D.M. </a:t>
            </a:r>
            <a:r>
              <a:rPr b="0" i="1" lang="en-US" sz="3600" u="none" cap="none" strike="noStrike">
                <a:solidFill>
                  <a:schemeClr val="dk1"/>
                </a:solidFill>
                <a:latin typeface="Times New Roman"/>
                <a:ea typeface="Times New Roman"/>
                <a:cs typeface="Times New Roman"/>
                <a:sym typeface="Times New Roman"/>
              </a:rPr>
              <a:t>The Astrophysical Journal</a:t>
            </a:r>
            <a:r>
              <a:rPr b="0" i="0" lang="en-US" sz="3600" u="none" cap="none" strike="noStrike">
                <a:solidFill>
                  <a:schemeClr val="dk1"/>
                </a:solidFill>
                <a:latin typeface="Times New Roman"/>
                <a:ea typeface="Times New Roman"/>
                <a:cs typeface="Times New Roman"/>
                <a:sym typeface="Times New Roman"/>
              </a:rPr>
              <a:t>, 859:101 (2018).</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Kirshner, Robert. </a:t>
            </a:r>
            <a:r>
              <a:rPr b="0" i="1" lang="en-US" sz="3600" u="none" cap="none" strike="noStrike">
                <a:solidFill>
                  <a:schemeClr val="dk1"/>
                </a:solidFill>
                <a:latin typeface="Times New Roman"/>
                <a:ea typeface="Times New Roman"/>
                <a:cs typeface="Times New Roman"/>
                <a:sym typeface="Times New Roman"/>
              </a:rPr>
              <a:t>PNAS</a:t>
            </a:r>
            <a:r>
              <a:rPr b="0" i="0" lang="en-US" sz="3600" u="none" cap="none" strike="noStrike">
                <a:solidFill>
                  <a:schemeClr val="dk1"/>
                </a:solidFill>
                <a:latin typeface="Times New Roman"/>
                <a:ea typeface="Times New Roman"/>
                <a:cs typeface="Times New Roman"/>
                <a:sym typeface="Times New Roman"/>
              </a:rPr>
              <a:t>, 101:8-13 (2004).</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Hogg, David W. "Data Analysis Recipes: Using Markov Chain Monte Carlo," (2017). </a:t>
            </a:r>
            <a:endParaRPr b="0"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Hogg, David W. “Distance Measures in Cosmology,” (2000). </a:t>
            </a:r>
            <a:endParaRPr sz="36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Hogg, David W. “Fitting a Model to Data,” (2010).</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MCMC program written in Python and its libraries SciPy, NumPy, Matplotlib, and Jupyter Notebook, courtesy of the Python Software Foundation. </a:t>
            </a:r>
            <a:r>
              <a:rPr b="0" i="0" lang="en-US" sz="3600" u="sng" cap="none" strike="noStrike">
                <a:solidFill>
                  <a:schemeClr val="dk1"/>
                </a:solidFill>
                <a:latin typeface="Times New Roman"/>
                <a:ea typeface="Times New Roman"/>
                <a:cs typeface="Times New Roman"/>
                <a:sym typeface="Times New Roman"/>
                <a:hlinkClick r:id="rId9"/>
              </a:rPr>
              <a:t>www.python.org</a:t>
            </a:r>
            <a:endParaRPr b="0" i="0" sz="3600" u="none" cap="none" strike="noStrike">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rPr lang="en-US" sz="3600">
                <a:solidFill>
                  <a:schemeClr val="dk1"/>
                </a:solidFill>
                <a:latin typeface="Times New Roman"/>
                <a:ea typeface="Times New Roman"/>
                <a:cs typeface="Times New Roman"/>
                <a:sym typeface="Times New Roman"/>
              </a:rPr>
              <a:t>The log likelihood function incorporated cosmological distance functions from Hogg 2000.</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This project was supported with a grant from the PSEG Explorations in STEM 2020 program.</a:t>
            </a:r>
            <a:endParaRPr b="0" i="0" sz="3600" u="none" cap="none" strike="noStrike">
              <a:solidFill>
                <a:schemeClr val="dk1"/>
              </a:solidFill>
              <a:latin typeface="Times New Roman"/>
              <a:ea typeface="Times New Roman"/>
              <a:cs typeface="Times New Roman"/>
              <a:sym typeface="Times New Roman"/>
            </a:endParaRPr>
          </a:p>
        </p:txBody>
      </p:sp>
      <p:sp>
        <p:nvSpPr>
          <p:cNvPr id="133" name="Google Shape;133;g8d21e032d6_10_4"/>
          <p:cNvSpPr/>
          <p:nvPr/>
        </p:nvSpPr>
        <p:spPr>
          <a:xfrm>
            <a:off x="26037455" y="20181678"/>
            <a:ext cx="17398800" cy="5669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100"/>
              <a:buFont typeface="Arial"/>
              <a:buNone/>
            </a:pPr>
            <a:r>
              <a:rPr b="0" i="0" lang="en-US" sz="3800" u="none" cap="none" strike="noStrike">
                <a:solidFill>
                  <a:schemeClr val="dk1"/>
                </a:solidFill>
                <a:latin typeface="Times New Roman"/>
                <a:ea typeface="Times New Roman"/>
                <a:cs typeface="Times New Roman"/>
                <a:sym typeface="Times New Roman"/>
              </a:rPr>
              <a:t>Scolnic obtained  Ω</a:t>
            </a:r>
            <a:r>
              <a:rPr b="0" baseline="-25000" i="0" lang="en-US" sz="3800" u="none" cap="none" strike="noStrike">
                <a:solidFill>
                  <a:schemeClr val="dk1"/>
                </a:solidFill>
                <a:latin typeface="Times New Roman"/>
                <a:ea typeface="Times New Roman"/>
                <a:cs typeface="Times New Roman"/>
                <a:sym typeface="Times New Roman"/>
              </a:rPr>
              <a:t>m </a:t>
            </a:r>
            <a:r>
              <a:rPr b="0" i="0" lang="en-US" sz="3800" u="none" cap="none" strike="noStrike">
                <a:solidFill>
                  <a:schemeClr val="dk1"/>
                </a:solidFill>
                <a:latin typeface="Times New Roman"/>
                <a:ea typeface="Times New Roman"/>
                <a:cs typeface="Times New Roman"/>
                <a:sym typeface="Times New Roman"/>
              </a:rPr>
              <a:t>= 0.307±0.012 and w = -1.026±0.041, which are the basis for this analysis.</a:t>
            </a:r>
            <a:endParaRPr b="0" i="0" sz="3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	Both of our parameters Ω</a:t>
            </a:r>
            <a:r>
              <a:rPr b="0" baseline="-25000" i="0" lang="en-US" sz="3800" u="none" cap="none" strike="noStrike">
                <a:solidFill>
                  <a:schemeClr val="dk1"/>
                </a:solidFill>
                <a:latin typeface="Times New Roman"/>
                <a:ea typeface="Times New Roman"/>
                <a:cs typeface="Times New Roman"/>
                <a:sym typeface="Times New Roman"/>
              </a:rPr>
              <a:t>m </a:t>
            </a:r>
            <a:r>
              <a:rPr b="0" i="0" lang="en-US" sz="3800" u="none" cap="none" strike="noStrike">
                <a:solidFill>
                  <a:schemeClr val="dk1"/>
                </a:solidFill>
                <a:latin typeface="Times New Roman"/>
                <a:ea typeface="Times New Roman"/>
                <a:cs typeface="Times New Roman"/>
                <a:sym typeface="Times New Roman"/>
              </a:rPr>
              <a:t>and w exhibit greater relative error than those of Scolnic, and are hence less precise. At an α=0.05 two-tailed significance level, our Ω</a:t>
            </a:r>
            <a:r>
              <a:rPr b="0" baseline="-25000" i="0" lang="en-US" sz="3800" u="none" cap="none" strike="noStrike">
                <a:solidFill>
                  <a:schemeClr val="dk1"/>
                </a:solidFill>
                <a:latin typeface="Times New Roman"/>
                <a:ea typeface="Times New Roman"/>
                <a:cs typeface="Times New Roman"/>
                <a:sym typeface="Times New Roman"/>
              </a:rPr>
              <a:t>m </a:t>
            </a:r>
            <a:r>
              <a:rPr b="0" i="0" lang="en-US" sz="3800" u="none" cap="none" strike="noStrike">
                <a:solidFill>
                  <a:schemeClr val="dk1"/>
                </a:solidFill>
                <a:latin typeface="Times New Roman"/>
                <a:ea typeface="Times New Roman"/>
                <a:cs typeface="Times New Roman"/>
                <a:sym typeface="Times New Roman"/>
              </a:rPr>
              <a:t>and w values are not significantly different from those of Scolnic. Overall, our results are inconclusive.</a:t>
            </a:r>
            <a:endParaRPr b="0" i="0" sz="3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200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In our future work, we hope to minimize systematic error in our model fit to ensure more precise values for 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and Δ</a:t>
            </a:r>
            <a:r>
              <a:rPr b="0" baseline="-25000" i="0" lang="en-US" sz="3800" u="none" cap="none" strike="noStrike">
                <a:solidFill>
                  <a:schemeClr val="dk1"/>
                </a:solidFill>
                <a:latin typeface="Times New Roman"/>
                <a:ea typeface="Times New Roman"/>
                <a:cs typeface="Times New Roman"/>
                <a:sym typeface="Times New Roman"/>
              </a:rPr>
              <a:t>dm</a:t>
            </a:r>
            <a:r>
              <a:rPr b="0" i="0" lang="en-US" sz="3800" u="none" cap="none" strike="noStrike">
                <a:solidFill>
                  <a:schemeClr val="dk1"/>
                </a:solidFill>
                <a:latin typeface="Times New Roman"/>
                <a:ea typeface="Times New Roman"/>
                <a:cs typeface="Times New Roman"/>
                <a:sym typeface="Times New Roman"/>
              </a:rPr>
              <a:t>. We also hope to determine the value of the Hubble constant as a function of the  parameter values Ω</a:t>
            </a:r>
            <a:r>
              <a:rPr b="0" baseline="-25000" i="0" lang="en-US" sz="3800" u="none" cap="none" strike="noStrike">
                <a:solidFill>
                  <a:schemeClr val="dk1"/>
                </a:solidFill>
                <a:latin typeface="Times New Roman"/>
                <a:ea typeface="Times New Roman"/>
                <a:cs typeface="Times New Roman"/>
                <a:sym typeface="Times New Roman"/>
              </a:rPr>
              <a:t>m</a:t>
            </a:r>
            <a:r>
              <a:rPr b="0" i="0" lang="en-US" sz="3800" u="none" cap="none" strike="noStrike">
                <a:solidFill>
                  <a:schemeClr val="dk1"/>
                </a:solidFill>
                <a:latin typeface="Times New Roman"/>
                <a:ea typeface="Times New Roman"/>
                <a:cs typeface="Times New Roman"/>
                <a:sym typeface="Times New Roman"/>
              </a:rPr>
              <a:t>, w, and Δ</a:t>
            </a:r>
            <a:r>
              <a:rPr b="0" baseline="-25000" i="0" lang="en-US" sz="3800" u="none" cap="none" strike="noStrike">
                <a:solidFill>
                  <a:schemeClr val="dk1"/>
                </a:solidFill>
                <a:latin typeface="Times New Roman"/>
                <a:ea typeface="Times New Roman"/>
                <a:cs typeface="Times New Roman"/>
                <a:sym typeface="Times New Roman"/>
              </a:rPr>
              <a:t>dm</a:t>
            </a:r>
            <a:r>
              <a:rPr b="0" i="0" lang="en-US" sz="3800" u="none" cap="none" strike="noStrike">
                <a:solidFill>
                  <a:schemeClr val="dk1"/>
                </a:solidFill>
                <a:latin typeface="Times New Roman"/>
                <a:ea typeface="Times New Roman"/>
                <a:cs typeface="Times New Roman"/>
                <a:sym typeface="Times New Roman"/>
              </a:rPr>
              <a:t>.</a:t>
            </a:r>
            <a:r>
              <a:rPr b="0" i="0" lang="en-US" sz="3800" u="none" cap="none" strike="noStrike">
                <a:solidFill>
                  <a:srgbClr val="000000"/>
                </a:solidFill>
                <a:latin typeface="Times New Roman"/>
                <a:ea typeface="Times New Roman"/>
                <a:cs typeface="Times New Roman"/>
                <a:sym typeface="Times New Roman"/>
              </a:rPr>
              <a:t> </a:t>
            </a:r>
            <a:endParaRPr b="0" i="0" sz="38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3800"/>
              <a:buFont typeface="Arial"/>
              <a:buNone/>
            </a:pPr>
            <a:r>
              <a:t/>
            </a:r>
            <a:endParaRPr b="0" i="0" sz="3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2020-07-24T17:47:22Z</dcterms:created>
  <dc:creator>Henry Shi</dc:creator>
</cp:coreProperties>
</file>