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B7F33-6F1E-4323-A378-58458921385E}">
  <a:tblStyle styleId="{B80B7F33-6F1E-4323-A378-584589213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40a27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40a27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40a27d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40a27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40a27d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40a27d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40a27d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40a27d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40a27d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40a27d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Determining the Hubble Constant from Observations of Distance Modulus and Redshift for Type Ia Supernovae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Henry Shi, Will Farr Ph.D.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Department of Physics and Astronomy, Stony Brook University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Cosmology Group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550" y="192350"/>
            <a:ext cx="2368325" cy="6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5" y="58125"/>
            <a:ext cx="2368325" cy="8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Background &amp; Purpose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89125"/>
            <a:ext cx="8520600" cy="396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niverse is expanding, modeled by equation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36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36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 	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recessional velocity of galaxy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Hubble’s constant</a:t>
            </a: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distance of galaxy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Disagreement on 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current accepted value is 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72 ± 2 km s</a:t>
            </a:r>
            <a:r>
              <a:rPr baseline="30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Mpc</a:t>
            </a:r>
            <a:r>
              <a:rPr baseline="30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Prior research: Scolnic 2018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Pantheon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Observed </a:t>
            </a: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modulus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redshift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1048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Type Ia supernovae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modulus ~ distance </a:t>
            </a:r>
            <a:r>
              <a:rPr i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redshift ~ velocity </a:t>
            </a:r>
            <a:r>
              <a:rPr i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Purpose of experiment: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determine a precise value of 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fitting a model to the Pantheon dataset and using the model parameters to calculate </a:t>
            </a:r>
            <a:r>
              <a:rPr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7700" y="484325"/>
            <a:ext cx="2531102" cy="15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77700" y="1994550"/>
            <a:ext cx="2754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Plot of </a:t>
            </a: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recessional velocity </a:t>
            </a:r>
            <a:r>
              <a:rPr i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vs </a:t>
            </a:r>
            <a:r>
              <a:rPr lang="en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</a:t>
            </a:r>
            <a:r>
              <a:rPr i="1" lang="en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for several galaxies. The slope of the best-fit line is the </a:t>
            </a:r>
            <a:r>
              <a:rPr lang="en" sz="11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Hubble constant </a:t>
            </a:r>
            <a:r>
              <a:rPr i="1" lang="en" sz="11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1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89125"/>
            <a:ext cx="8520600" cy="4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Definitions of parameters: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 sz="1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= mass density of universe	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 = p/ρ = pressure / energy density = equation of state of universe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Δdm = distance modulus offset between the model and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Plot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distance modulus vs redshift values for Pantheon dataset of 1048 points.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Initialize Markov Chain with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(Ω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m0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Δdm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 = (0.0,-1.0,0.0).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Iterate through Markov Chain. Each Markov-Chain Monte Carlo (MCMC) iteration: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Draw the latest value of chain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θ, as original parameters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Draw 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 θ'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from normal distribution centered on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log likelihood function of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parameters 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lnf(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w, Δdm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parameters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lnf(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w’, Δdm'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12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ln(r) where 0&lt;r&lt;1.</a:t>
            </a:r>
            <a:endParaRPr sz="120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If			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lnf(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w’, Δdm'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lnf(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w, Δdm</a:t>
            </a:r>
            <a:r>
              <a:rPr lang="en"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n" sz="1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ln(r),</a:t>
            </a:r>
            <a:endParaRPr sz="120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then add 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parameters θ' = (Ω</a:t>
            </a:r>
            <a:r>
              <a:rPr baseline="-25000"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w’, Δdm')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to chain. Otherwise add 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parameters θ = (Ω</a:t>
            </a:r>
            <a:r>
              <a:rPr baseline="-25000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w, Δdm)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again.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desired number of iterations, for each parameter: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mean → experimental value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standard deviation →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uncertainty in experimental value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475" y="3154700"/>
            <a:ext cx="4021025" cy="3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69082" l="49969" r="0" t="3193"/>
          <a:stretch/>
        </p:blipFill>
        <p:spPr>
          <a:xfrm>
            <a:off x="2922987" y="1494996"/>
            <a:ext cx="2196219" cy="11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69082" l="0" r="49969" t="3193"/>
          <a:stretch/>
        </p:blipFill>
        <p:spPr>
          <a:xfrm>
            <a:off x="762000" y="1494996"/>
            <a:ext cx="2196219" cy="11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6737" l="0" r="0" t="36835"/>
          <a:stretch/>
        </p:blipFill>
        <p:spPr>
          <a:xfrm>
            <a:off x="762000" y="2652746"/>
            <a:ext cx="4389799" cy="110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4482" l="0" r="0" t="69090"/>
          <a:stretch/>
        </p:blipFill>
        <p:spPr>
          <a:xfrm>
            <a:off x="762001" y="3743171"/>
            <a:ext cx="4389797" cy="11398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789125"/>
            <a:ext cx="85206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Experimental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values:	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="1"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= 0.337±0.066,	w = -1.182±0.521,	Δdm = 10.634±0.261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cell phone&#10;&#10;Description automatically generated"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605" y="1574007"/>
            <a:ext cx="1742724" cy="1111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map&#10;&#10;Description automatically generated" id="84" name="Google Shape;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604" y="2664382"/>
            <a:ext cx="1742723" cy="1111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85" name="Google Shape;8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4924" y="3775986"/>
            <a:ext cx="1822010" cy="11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38200" y="1249175"/>
            <a:ext cx="2174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381875" y="1495000"/>
            <a:ext cx="13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of Pantheon dataset and model </a:t>
            </a: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adding Δdm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012500" y="1249175"/>
            <a:ext cx="2139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Histograms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381875" y="3777000"/>
            <a:ext cx="1362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plot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71050" y="1951775"/>
            <a:ext cx="362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9650" y="4102600"/>
            <a:ext cx="523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23850" y="3046288"/>
            <a:ext cx="609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Δdm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381875" y="2664375"/>
            <a:ext cx="13620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of Pantheon dataset and model </a:t>
            </a: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adding Δdm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5281500" y="1333650"/>
            <a:ext cx="0" cy="36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 &amp;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2724150"/>
            <a:ext cx="85206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Our Ω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and w values are not significantly different from Scolnic (2018)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Adding Δdm decreased quality of fit →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sampling process may be faulty!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Unable to calculate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H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from parameters →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results are inconclusive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Future goals: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Minimize systematic error in model fit → improve precision and accuracy for Ω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w, Δ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dm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Determine the value of the Hubble constant H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based on Ω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w, Δ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dm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831150" y="9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{B80B7F33-6F1E-4323-A378-58458921385E}</a:tableStyleId>
              </a:tblPr>
              <a:tblGrid>
                <a:gridCol w="565325"/>
                <a:gridCol w="1383275"/>
                <a:gridCol w="1383275"/>
                <a:gridCol w="1383275"/>
                <a:gridCol w="1383275"/>
                <a:gridCol w="138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Scolnic (2018)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 and Farr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z-score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Significant?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α=0.05)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Ω</a:t>
                      </a:r>
                      <a:r>
                        <a:rPr baseline="-25000"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0.307 ± 0.012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0.337 ± 0.066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0.447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0.655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-1.026 ± 0.041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-1.182 ± 0.521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-0.299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0.765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 &amp; Acknowledgments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78912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Papers consulted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Scolnic, D.M. The Astrophysical Journal, 859:101 (2018).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Kirshner, Robert. PNAS, 101:8-13 (2004).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Hogg, David W. "Data Analysis Recipes: Using Markov Chain Monte Carlo," (2017).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Hogg, David W. “Distance Measures in Cosmology,” (2000).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Hogg, David W. “Fitting a Model to Data,” (2010).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MCMC program written in Python and its libraries SciPy, NumPy, Matplotlib, and Jupyter Notebook, courtesy of Python Software Foundation &lt;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www.python.org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 likelihood function uses cosmological distance functions from Hogg (2000)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Supported with a grant from the PSEG Explorations in STEM 2020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