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49.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1.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56.xml" Type="http://schemas.openxmlformats.org/officeDocument/2006/relationships/slide" Id="rId61"/></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2" name="Shape 162"/>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Instead of making the "Hmm" noise...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9" name="Shape 229"/>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buNone/>
            </a:pPr>
            <a:r>
              <a:rPr lang="en"/>
              <a:t>This could be a talk all by itself</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9" name="Shape 239"/>
        <p:cNvGrpSpPr/>
        <p:nvPr/>
      </p:nvGrpSpPr>
      <p:grpSpPr>
        <a:xfrm>
          <a:off y="0" x="0"/>
          <a:ext cy="0" cx="0"/>
          <a:chOff y="0" x="0"/>
          <a:chExt cy="0" cx="0"/>
        </a:xfrm>
      </p:grpSpPr>
      <p:sp>
        <p:nvSpPr>
          <p:cNvPr id="240" name="Shape 2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1" name="Shape 24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Google search says CHANGELOG is the most popular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3" name="Shape 253"/>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0" name="Shape 260"/>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Demo pilotfish grunt tasks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6" name="Shape 266"/>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Contract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0" name="Shape 270"/>
        <p:cNvGrpSpPr/>
        <p:nvPr/>
      </p:nvGrpSpPr>
      <p:grpSpPr>
        <a:xfrm>
          <a:off y="0" x="0"/>
          <a:ext cy="0" cx="0"/>
          <a:chOff y="0" x="0"/>
          <a:chExt cy="0" cx="0"/>
        </a:xfrm>
      </p:grpSpPr>
      <p:sp>
        <p:nvSpPr>
          <p:cNvPr id="271" name="Shape 2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2" name="Shape 272"/>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9" name="Shape 279"/>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Demo on command line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5" name="Shape 285"/>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Cloudfront makes this pretty easy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9" name="Shape 289"/>
        <p:cNvGrpSpPr/>
        <p:nvPr/>
      </p:nvGrpSpPr>
      <p:grpSpPr>
        <a:xfrm>
          <a:off y="0" x="0"/>
          <a:ext cy="0" cx="0"/>
          <a:chOff y="0" x="0"/>
          <a:chExt cy="0" cx="0"/>
        </a:xfrm>
      </p:grpSpPr>
      <p:sp>
        <p:nvSpPr>
          <p:cNvPr id="290" name="Shape 2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1" name="Shape 29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7" name="Shape 297"/>
        <p:cNvGrpSpPr/>
        <p:nvPr/>
      </p:nvGrpSpPr>
      <p:grpSpPr>
        <a:xfrm>
          <a:off y="0" x="0"/>
          <a:ext cy="0" cx="0"/>
          <a:chOff y="0" x="0"/>
          <a:chExt cy="0" cx="0"/>
        </a:xfrm>
      </p:grpSpPr>
      <p:sp>
        <p:nvSpPr>
          <p:cNvPr id="298" name="Shape 2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9" name="Shape 299"/>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buNone/>
            </a:pPr>
            <a:r>
              <a:rPr lang="en"/>
              <a:t>Demo of http://cdn.pilotfish.io/client/plugins/speaker/test/qunit-speaker.html</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4" name="Shape 304"/>
        <p:cNvGrpSpPr/>
        <p:nvPr/>
      </p:nvGrpSpPr>
      <p:grpSpPr>
        <a:xfrm>
          <a:off y="0" x="0"/>
          <a:ext cy="0" cx="0"/>
          <a:chOff y="0" x="0"/>
          <a:chExt cy="0" cx="0"/>
        </a:xfrm>
      </p:grpSpPr>
      <p:sp>
        <p:nvSpPr>
          <p:cNvPr id="305" name="Shape 3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6" name="Shape 306"/>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3" name="Shape 313"/>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Demo of grunt-casperjs running tests in pilotfish</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4" name="Shape 324"/>
        <p:cNvGrpSpPr/>
        <p:nvPr/>
      </p:nvGrpSpPr>
      <p:grpSpPr>
        <a:xfrm>
          <a:off y="0" x="0"/>
          <a:ext cy="0" cx="0"/>
          <a:chOff y="0" x="0"/>
          <a:chExt cy="0" cx="0"/>
        </a:xfrm>
      </p:grpSpPr>
      <p:sp>
        <p:nvSpPr>
          <p:cNvPr id="325" name="Shape 32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6" name="Shape 326"/>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1" name="Shape 331"/>
        <p:cNvGrpSpPr/>
        <p:nvPr/>
      </p:nvGrpSpPr>
      <p:grpSpPr>
        <a:xfrm>
          <a:off y="0" x="0"/>
          <a:ext cy="0" cx="0"/>
          <a:chOff y="0" x="0"/>
          <a:chExt cy="0" cx="0"/>
        </a:xfrm>
      </p:grpSpPr>
      <p:sp>
        <p:nvSpPr>
          <p:cNvPr id="332" name="Shape 3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3" name="Shape 333"/>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Demo https://travis-ci.org/pilotfish/pilotfish and github webhooks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7" name="Shape 337"/>
        <p:cNvGrpSpPr/>
        <p:nvPr/>
      </p:nvGrpSpPr>
      <p:grpSpPr>
        <a:xfrm>
          <a:off y="0" x="0"/>
          <a:ext cy="0" cx="0"/>
          <a:chOff y="0" x="0"/>
          <a:chExt cy="0" cx="0"/>
        </a:xfrm>
      </p:grpSpPr>
      <p:sp>
        <p:nvSpPr>
          <p:cNvPr id="338" name="Shape 3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9" name="Shape 33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3" name="Shape 343"/>
        <p:cNvGrpSpPr/>
        <p:nvPr/>
      </p:nvGrpSpPr>
      <p:grpSpPr>
        <a:xfrm>
          <a:off y="0" x="0"/>
          <a:ext cy="0" cx="0"/>
          <a:chOff y="0" x="0"/>
          <a:chExt cy="0" cx="0"/>
        </a:xfrm>
      </p:grpSpPr>
      <p:sp>
        <p:nvSpPr>
          <p:cNvPr id="344" name="Shape 3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5" name="Shape 34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1" name="Shape 35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5" name="Shape 355"/>
        <p:cNvGrpSpPr/>
        <p:nvPr/>
      </p:nvGrpSpPr>
      <p:grpSpPr>
        <a:xfrm>
          <a:off y="0" x="0"/>
          <a:ext cy="0" cx="0"/>
          <a:chOff y="0" x="0"/>
          <a:chExt cy="0" cx="0"/>
        </a:xfrm>
      </p:grpSpPr>
      <p:sp>
        <p:nvSpPr>
          <p:cNvPr id="356" name="Shape 3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7" name="Shape 357"/>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Demo Postscribe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1" name="Shape 361"/>
        <p:cNvGrpSpPr/>
        <p:nvPr/>
      </p:nvGrpSpPr>
      <p:grpSpPr>
        <a:xfrm>
          <a:off y="0" x="0"/>
          <a:ext cy="0" cx="0"/>
          <a:chOff y="0" x="0"/>
          <a:chExt cy="0" cx="0"/>
        </a:xfrm>
      </p:grpSpPr>
      <p:sp>
        <p:nvSpPr>
          <p:cNvPr id="362" name="Shape 3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3" name="Shape 363"/>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7" name="Shape 367"/>
        <p:cNvGrpSpPr/>
        <p:nvPr/>
      </p:nvGrpSpPr>
      <p:grpSpPr>
        <a:xfrm>
          <a:off y="0" x="0"/>
          <a:ext cy="0" cx="0"/>
          <a:chOff y="0" x="0"/>
          <a:chExt cy="0" cx="0"/>
        </a:xfrm>
      </p:grpSpPr>
      <p:sp>
        <p:nvSpPr>
          <p:cNvPr id="368" name="Shape 3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9" name="Shape 36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3" name="Shape 373"/>
        <p:cNvGrpSpPr/>
        <p:nvPr/>
      </p:nvGrpSpPr>
      <p:grpSpPr>
        <a:xfrm>
          <a:off y="0" x="0"/>
          <a:ext cy="0" cx="0"/>
          <a:chOff y="0" x="0"/>
          <a:chExt cy="0" cx="0"/>
        </a:xfrm>
      </p:grpSpPr>
      <p:sp>
        <p:nvSpPr>
          <p:cNvPr id="374" name="Shape 3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5" name="Shape 37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Have an idea to talk to you guys about at the end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8" name="Shape 8"/>
        <p:cNvGrpSpPr/>
        <p:nvPr/>
      </p:nvGrpSpPr>
      <p:grpSpPr>
        <a:xfrm>
          <a:off y="0" x="0"/>
          <a:ext cy="0" cx="0"/>
          <a:chOff y="0" x="0"/>
          <a:chExt cy="0" cx="0"/>
        </a:xfrm>
      </p:grpSpPr>
      <p:sp>
        <p:nvSpPr>
          <p:cNvPr id="9" name="Shape 9"/>
          <p:cNvSpPr txBox="1"/>
          <p:nvPr>
            <p:ph type="ctrTitle"/>
          </p:nvPr>
        </p:nvSpPr>
        <p:spPr>
          <a:xfrm>
            <a:off y="751679" x="457200"/>
            <a:ext cy="4012499" cx="8229600"/>
          </a:xfrm>
          <a:prstGeom prst="rect">
            <a:avLst/>
          </a:prstGeom>
          <a:noFill/>
          <a:ln>
            <a:noFill/>
          </a:ln>
        </p:spPr>
        <p:txBody>
          <a:bodyPr bIns="91425" rIns="91425" lIns="91425" tIns="91425" anchor="t" anchorCtr="0"/>
          <a:lstStyle>
            <a:lvl1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1pPr>
            <a:lvl2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2pPr>
            <a:lvl3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3pPr>
            <a:lvl4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4pPr>
            <a:lvl5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5pPr>
            <a:lvl6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6pPr>
            <a:lvl7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7pPr>
            <a:lvl8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8pPr>
            <a:lvl9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9pPr>
          </a:lstStyle>
          <a:p/>
        </p:txBody>
      </p:sp>
      <p:sp>
        <p:nvSpPr>
          <p:cNvPr id="10" name="Shape 10"/>
          <p:cNvSpPr txBox="1"/>
          <p:nvPr>
            <p:ph idx="1" type="subTitle"/>
          </p:nvPr>
        </p:nvSpPr>
        <p:spPr>
          <a:xfrm>
            <a:off y="4955189" x="457200"/>
            <a:ext cy="1643400" cx="8229600"/>
          </a:xfrm>
          <a:prstGeom prst="rect">
            <a:avLst/>
          </a:prstGeom>
          <a:noFill/>
          <a:ln>
            <a:noFill/>
          </a:ln>
        </p:spPr>
        <p:txBody>
          <a:bodyPr bIns="91425" rIns="91425" lIns="91425" tIns="91425" anchor="t" anchorCtr="0"/>
          <a:lstStyle>
            <a:lvl1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1pPr>
            <a:lvl2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2pPr>
            <a:lvl3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3pPr>
            <a:lvl4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4pPr>
            <a:lvl5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5pPr>
            <a:lvl6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6pPr>
            <a:lvl7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7pPr>
            <a:lvl8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8pPr>
            <a:lvl9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9pPr>
          </a:lstStyle>
          <a:p/>
        </p:txBody>
      </p:sp>
      <p:cxnSp>
        <p:nvCxnSpPr>
          <p:cNvPr id="11" name="Shape 11"/>
          <p:cNvCxnSpPr/>
          <p:nvPr/>
        </p:nvCxnSpPr>
        <p:spPr>
          <a:xfrm>
            <a:off y="54863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4844510"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p:txBody>
      </p:sp>
      <p:sp>
        <p:nvSpPr>
          <p:cNvPr id="15" name="Shape 15"/>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cxnSp>
        <p:nvCxnSpPr>
          <p:cNvPr id="16" name="Shape 16"/>
          <p:cNvCxnSpPr/>
          <p:nvPr/>
        </p:nvCxnSpPr>
        <p:spPr>
          <a:xfrm>
            <a:off y="1524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p:txBody>
      </p:sp>
      <p:sp>
        <p:nvSpPr>
          <p:cNvPr id="19" name="Shape 19"/>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20" name="Shape 20"/>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cxnSp>
        <p:nvCxnSpPr>
          <p:cNvPr id="21" name="Shape 21"/>
          <p:cNvCxnSpPr/>
          <p:nvPr/>
        </p:nvCxnSpPr>
        <p:spPr>
          <a:xfrm>
            <a:off y="1524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22" name="Shape 22"/>
        <p:cNvGrpSpPr/>
        <p:nvPr/>
      </p:nvGrpSpPr>
      <p:grpSpPr>
        <a:xfrm>
          <a:off y="0" x="0"/>
          <a:ext cy="0" cx="0"/>
          <a:chOff y="0" x="0"/>
          <a:chExt cy="0" cx="0"/>
        </a:xfrm>
      </p:grpSpPr>
      <p:sp>
        <p:nvSpPr>
          <p:cNvPr id="23" name="Shape 23"/>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p:txBody>
      </p:sp>
      <p:cxnSp>
        <p:nvCxnSpPr>
          <p:cNvPr id="24" name="Shape 24"/>
          <p:cNvCxnSpPr/>
          <p:nvPr/>
        </p:nvCxnSpPr>
        <p:spPr>
          <a:xfrm>
            <a:off y="1524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25" name="Shape 25"/>
        <p:cNvGrpSpPr/>
        <p:nvPr/>
      </p:nvGrpSpPr>
      <p:grpSpPr>
        <a:xfrm>
          <a:off y="0" x="0"/>
          <a:ext cy="0" cx="0"/>
          <a:chOff y="0" x="0"/>
          <a:chExt cy="0" cx="0"/>
        </a:xfrm>
      </p:grpSpPr>
      <p:sp>
        <p:nvSpPr>
          <p:cNvPr id="26" name="Shape 26"/>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cxnSp>
        <p:nvCxnSpPr>
          <p:cNvPr id="27" name="Shape 27"/>
          <p:cNvCxnSpPr/>
          <p:nvPr/>
        </p:nvCxnSpPr>
        <p:spPr>
          <a:xfrm>
            <a:off y="5757014"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8" name="Shape 28"/>
        <p:cNvGrpSpPr/>
        <p:nvPr/>
      </p:nvGrpSpPr>
      <p:grpSpPr>
        <a:xfrm>
          <a:off y="0" x="0"/>
          <a:ext cy="0" cx="0"/>
          <a:chOff y="0" x="0"/>
          <a:chExt cy="0" cx="0"/>
        </a:xfrm>
      </p:grpSpPr>
      <p:cxnSp>
        <p:nvCxnSpPr>
          <p:cNvPr id="29" name="Shape 29"/>
          <p:cNvCxnSpPr/>
          <p:nvPr/>
        </p:nvCxnSpPr>
        <p:spPr>
          <a:xfrm>
            <a:off y="150852"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1pPr>
            <a:lvl2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2pPr>
            <a:lvl3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3pPr>
            <a:lvl4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4pPr>
            <a:lvl5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5pPr>
            <a:lvl6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6pPr>
            <a:lvl7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7pPr>
            <a:lvl8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8pPr>
            <a:lvl9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cxnSp>
        <p:nvCxnSpPr>
          <p:cNvPr id="7" name="Shape 7"/>
          <p:cNvCxnSpPr/>
          <p:nvPr/>
        </p:nvCxnSpPr>
        <p:spPr>
          <a:xfrm>
            <a:off y="669767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13.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http://tinyurl.com/4ec4lpx" Type="http://schemas.openxmlformats.org/officeDocument/2006/relationships/hyperlink" TargetMode="External"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http://www.meetup.com/jsmeetup/" Type="http://schemas.openxmlformats.org/officeDocument/2006/relationships/hyperlink" TargetMode="External" Id="rId4"/><Relationship Target="http://www.krux.com/" Type="http://schemas.openxmlformats.org/officeDocument/2006/relationships/hyperlink" TargetMode="External" Id="rId3"/><Relationship Target="http://creationeer.me" Type="http://schemas.openxmlformats.org/officeDocument/2006/relationships/hyperlink" TargetMode="External" Id="rId6"/><Relationship Target="http://www.meetup.com/106miles/" Type="http://schemas.openxmlformats.org/officeDocument/2006/relationships/hyperlink" TargetMode="External" Id="rId5"/><Relationship Target="../media/image00.png" Type="http://schemas.openxmlformats.org/officeDocument/2006/relationships/image" Id="rId7"/></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1.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https://github.com/blog/674-introducing-organizations"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http://tom.preston-werner.com/2010/08/23/readme-driven-development.html" Type="http://schemas.openxmlformats.org/officeDocument/2006/relationships/hyperlink" TargetMode="External"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http://github.github.com/github-flavored-markdown/" Type="http://schemas.openxmlformats.org/officeDocument/2006/relationships/hyperlink" TargetMode="External" Id="rId4"/><Relationship Target="http://mouapp.com/" Type="http://schemas.openxmlformats.org/officeDocument/2006/relationships/hyperlink" TargetMode="External"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http://wiki.commonjs.org/wiki/Packages/1.1" Type="http://schemas.openxmlformats.org/officeDocument/2006/relationships/hyperlink" TargetMode="External" Id="rId4"/><Relationship Target="http://wiki.commonjs.org/wiki/Packages/1.0" Type="http://schemas.openxmlformats.org/officeDocument/2006/relationships/hyperlink" TargetMode="External" Id="rId3"/><Relationship Target="https://github.com/isaacs/npm/blob/master/doc/cli/json.md" Type="http://schemas.openxmlformats.org/officeDocument/2006/relationships/hyperlink" TargetMode="External" Id="rId6"/><Relationship Target="http://package.json.jit.su/" Type="http://schemas.openxmlformats.org/officeDocument/2006/relationships/hyperlink" TargetMode="External" Id="rId5"/><Relationship Target="http://package-json-validator.com/" Type="http://schemas.openxmlformats.org/officeDocument/2006/relationships/hyperlink" TargetMode="External" Id="rId7"/></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http://wiki.commonjs.org/wiki/Packages/1.0" Type="http://schemas.openxmlformats.org/officeDocument/2006/relationships/hyperlink" TargetMode="External"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http://sam.zoy.org/wtfpl/" Type="http://schemas.openxmlformats.org/officeDocument/2006/relationships/hyperlink" TargetMode="External" Id="rId4"/><Relationship Target="http://en.wikipedia.org/wiki/Comparison_of_free_and_open-source_software_licenses" Type="http://schemas.openxmlformats.org/officeDocument/2006/relationships/hyperlink" TargetMode="External"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http://editorconfig.org/" Type="http://schemas.openxmlformats.org/officeDocument/2006/relationships/hyperlink" TargetMode="External"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https://github.com/h5bp/html5-boilerplate/blob/e1e53cf83c52338f4ff37e540cb5077285098e33/.gitignore" Type="http://schemas.openxmlformats.org/officeDocument/2006/relationships/hyperlink" TargetMode="External"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1.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https://github.com/pilotfish/pilotfish/blob/master/grunt.js" Type="http://schemas.openxmlformats.org/officeDocument/2006/relationships/hyperlink" TargetMode="External" Id="rId4"/><Relationship Target="http://gruntjs.com/" Type="http://schemas.openxmlformats.org/officeDocument/2006/relationships/hyperlink" TargetMode="External" Id="rId3"/><Relationship Target="../media/image14.png" Type="http://schemas.openxmlformats.org/officeDocument/2006/relationships/image" Id="rId5"/></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https://github.com/isaacs/node-semver" Type="http://schemas.openxmlformats.org/officeDocument/2006/relationships/hyperlink" TargetMode="External" Id="rId4"/><Relationship Target="http://semver.org/" Type="http://schemas.openxmlformats.org/officeDocument/2006/relationships/hyperlink" TargetMode="External" Id="rId3"/><Relationship Target="http://apr.apache.org/versioning.html" Type="http://schemas.openxmlformats.org/officeDocument/2006/relationships/hyperlink" TargetMode="External"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https://github.com/pilotfish/pilotfish/tags" Type="http://schemas.openxmlformats.org/officeDocument/2006/relationships/hyperlink" TargetMode="External"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http://www.jslint.com/" Type="http://schemas.openxmlformats.org/officeDocument/2006/relationships/hyperlink" TargetMode="External" Id="rId4"/><Relationship Target="http://www.jshint.com/" Type="http://schemas.openxmlformats.org/officeDocument/2006/relationships/hyperlink" TargetMode="External" Id="rId3"/><Relationship Target="../media/image02.png" Type="http://schemas.openxmlformats.org/officeDocument/2006/relationships/image" Id="rId6"/><Relationship Target="https://github.com/pilotfish/pilotfish/blob/master/.jshintrc" Type="http://schemas.openxmlformats.org/officeDocument/2006/relationships/hyperlink" TargetMode="External" Id="rId5"/></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 Target="https://github.com/mishoo/UglifyJS" Type="http://schemas.openxmlformats.org/officeDocument/2006/relationships/hyperlink" TargetMode="External"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1.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http://cdn.pilotfish.io/client/plugins/speaker/test/qunit-speaker.html" Type="http://schemas.openxmlformats.org/officeDocument/2006/relationships/hyperlink" TargetMode="External" Id="rId3"/><Relationship Target="../media/image05.png" Type="http://schemas.openxmlformats.org/officeDocument/2006/relationships/image" Id="rId5"/></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4"/><Relationship Target="http://phantomjs.org/" Type="http://schemas.openxmlformats.org/officeDocument/2006/relationships/hyperlink" TargetMode="External" Id="rId3"/></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https://github.com/ronaldlokers/grunt-casperjs" Type="http://schemas.openxmlformats.org/officeDocument/2006/relationships/hyperlink" TargetMode="External"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 Target="https://github.com/airportyh/testem" Type="http://schemas.openxmlformats.org/officeDocument/2006/relationships/hyperlink" TargetMode="External" Id="rId3"/></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 Target="../media/image07.jpg" Type="http://schemas.openxmlformats.org/officeDocument/2006/relationships/image" Id="rId3"/></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 Target="http://travis-ci.org" Type="http://schemas.openxmlformats.org/officeDocument/2006/relationships/hyperlink" TargetMode="External" Id="rId4"/><Relationship Target="https://github.com/pilotfish/pilotfish/blob/master/.travis.yml" Type="http://schemas.openxmlformats.org/officeDocument/2006/relationships/hyperlink" TargetMode="External" Id="rId3"/><Relationship Target="../media/image11.png" Type="http://schemas.openxmlformats.org/officeDocument/2006/relationships/image"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 Target="http://cdn.pilotfish.io/client/doc/pilotfish.html" Type="http://schemas.openxmlformats.org/officeDocument/2006/relationships/hyperlink" TargetMode="External" Id="rId4"/><Relationship Target="http://jashkenas.github.com/docco/" Type="http://schemas.openxmlformats.org/officeDocument/2006/relationships/hyperlink" TargetMode="External"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 Target="https://github.com/mbrevoort/docco-husky" Type="http://schemas.openxmlformats.org/officeDocument/2006/relationships/hyperlink" TargetMode="External" Id="rId3"/></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 Target="https://github.com/gorillamania/repo-health" Type="http://schemas.openxmlformats.org/officeDocument/2006/relationships/hyperlink" TargetMode="External" Id="rId4"/><Relationship Target="https://github.com/pilotfish/pilotfish/blob/master/doc/ratings.md" Type="http://schemas.openxmlformats.org/officeDocument/2006/relationships/hyperlink" TargetMode="External" Id="rId3"/></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 Target="http://creationeer.me"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pilotfish.io/" Type="http://schemas.openxmlformats.org/officeDocument/2006/relationships/hyperlink" TargetMode="External" Id="rId4"/><Relationship Target="http://krux.github.com/postscribe/" Type="http://schemas.openxmlformats.org/officeDocument/2006/relationships/hyperlink" TargetMode="External" Id="rId3"/><Relationship Target="https://github.com/documentcloud/backbone" Type="http://schemas.openxmlformats.org/officeDocument/2006/relationships/hyperlink" TargetMode="External" Id="rId6"/><Relationship Target="https://github.com/jquery/jquery" Type="http://schemas.openxmlformats.org/officeDocument/2006/relationships/hyperlink" TargetMode="External" Id="rId5"/><Relationship Target="https://github.com/twitter/bootstrap" Type="http://schemas.openxmlformats.org/officeDocument/2006/relationships/hyperlink" TargetMode="External"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ctrTitle"/>
          </p:nvPr>
        </p:nvSpPr>
        <p:spPr>
          <a:xfrm>
            <a:off y="751679" x="457200"/>
            <a:ext cy="4012499" cx="8229600"/>
          </a:xfrm>
          <a:prstGeom prst="rect">
            <a:avLst/>
          </a:prstGeom>
        </p:spPr>
        <p:txBody>
          <a:bodyPr bIns="91425" rIns="91425" lIns="91425" tIns="91425" anchor="t" anchorCtr="0">
            <a:spAutoFit/>
          </a:bodyPr>
          <a:lstStyle/>
          <a:p>
            <a:pPr rtl="0" lvl="0">
              <a:buNone/>
            </a:pPr>
            <a:r>
              <a:rPr lang="en"/>
              <a:t>Open Source </a:t>
            </a:r>
          </a:p>
          <a:p>
            <a:pPr>
              <a:buNone/>
            </a:pPr>
            <a:r>
              <a:rPr lang="en"/>
              <a:t>Your JavaScript</a:t>
            </a:r>
          </a:p>
        </p:txBody>
      </p:sp>
      <p:sp>
        <p:nvSpPr>
          <p:cNvPr id="32" name="Shape 32"/>
          <p:cNvSpPr txBox="1"/>
          <p:nvPr>
            <p:ph idx="1" type="subTitle"/>
          </p:nvPr>
        </p:nvSpPr>
        <p:spPr>
          <a:xfrm>
            <a:off y="4955189" x="457200"/>
            <a:ext cy="1643400" cx="8229600"/>
          </a:xfrm>
          <a:prstGeom prst="rect">
            <a:avLst/>
          </a:prstGeom>
        </p:spPr>
        <p:txBody>
          <a:bodyPr bIns="91425" rIns="91425" lIns="91425" tIns="91425" anchor="t" anchorCtr="0">
            <a:spAutoFit/>
          </a:bodyPr>
          <a:lstStyle/>
          <a:p>
            <a:pPr>
              <a:buNone/>
            </a:pPr>
            <a:r>
              <a:rPr sz="3600" lang="en"/>
              <a:t>Tooling and best practices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The good reasons</a:t>
            </a:r>
          </a:p>
        </p:txBody>
      </p:sp>
      <p:sp>
        <p:nvSpPr>
          <p:cNvPr id="88" name="Shape 8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Clr>
                <a:srgbClr val="000000"/>
              </a:buClr>
              <a:buSzPct val="36666"/>
              <a:buFont typeface="Arial"/>
              <a:buNone/>
            </a:pPr>
            <a:r>
              <a:rPr lang="en"/>
              <a:t>Help other people</a:t>
            </a:r>
          </a:p>
          <a:p>
            <a:r>
              <a:t/>
            </a:r>
          </a:p>
          <a:p>
            <a:pPr rtl="0" lvl="0">
              <a:buClr>
                <a:srgbClr val="000000"/>
              </a:buClr>
              <a:buSzPct val="36666"/>
              <a:buFont typeface="Arial"/>
              <a:buNone/>
            </a:pPr>
            <a:r>
              <a:rPr lang="en"/>
              <a:t>Turns you into a producer, not a consumer</a:t>
            </a:r>
          </a:p>
          <a:p>
            <a:r>
              <a:t/>
            </a:r>
          </a:p>
          <a:p>
            <a:pPr rtl="0" lvl="0">
              <a:buNone/>
            </a:pPr>
            <a:r>
              <a:rPr lang="en"/>
              <a:t>Improves your project</a:t>
            </a:r>
          </a:p>
          <a:p>
            <a:pPr rtl="0" lvl="0" indent="-419100" marL="457200">
              <a:buClr>
                <a:schemeClr val="dk1"/>
              </a:buClr>
              <a:buSzPct val="166666"/>
              <a:buFont typeface="Arial"/>
              <a:buChar char="•"/>
            </a:pPr>
            <a:r>
              <a:rPr lang="en"/>
              <a:t>More usage</a:t>
            </a:r>
          </a:p>
          <a:p>
            <a:pPr rtl="0" lvl="0" indent="-419100" marL="457200">
              <a:buClr>
                <a:schemeClr val="dk1"/>
              </a:buClr>
              <a:buSzPct val="166666"/>
              <a:buFont typeface="Arial"/>
              <a:buChar char="•"/>
            </a:pPr>
            <a:r>
              <a:rPr lang="en"/>
              <a:t>More feedback</a:t>
            </a:r>
          </a:p>
          <a:p>
            <a:pPr rtl="0" lvl="0" indent="-419100" marL="457200">
              <a:buClr>
                <a:schemeClr val="dk1"/>
              </a:buClr>
              <a:buSzPct val="166666"/>
              <a:buFont typeface="Arial"/>
              <a:buChar char="•"/>
            </a:pPr>
            <a:r>
              <a:rPr lang="en"/>
              <a:t>More contributors</a:t>
            </a:r>
          </a:p>
          <a:p>
            <a:r>
              <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0" end="0"/>
                                            </p:txEl>
                                          </p:spTgt>
                                        </p:tgtEl>
                                        <p:attrNameLst>
                                          <p:attrName>style.visibility</p:attrName>
                                        </p:attrNameLst>
                                      </p:cBhvr>
                                      <p:to>
                                        <p:strVal val="visible"/>
                                      </p:to>
                                    </p:set>
                                    <p:animEffect transition="in" filter="fade">
                                      <p:cBhvr>
                                        <p:cTn dur="1000"/>
                                        <p:tgtEl>
                                          <p:spTgt spid="8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1" end="1"/>
                                            </p:txEl>
                                          </p:spTgt>
                                        </p:tgtEl>
                                        <p:attrNameLst>
                                          <p:attrName>style.visibility</p:attrName>
                                        </p:attrNameLst>
                                      </p:cBhvr>
                                      <p:to>
                                        <p:strVal val="visible"/>
                                      </p:to>
                                    </p:set>
                                    <p:animEffect transition="in" filter="fade">
                                      <p:cBhvr>
                                        <p:cTn dur="1000"/>
                                        <p:tgtEl>
                                          <p:spTgt spid="8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2" end="2"/>
                                            </p:txEl>
                                          </p:spTgt>
                                        </p:tgtEl>
                                        <p:attrNameLst>
                                          <p:attrName>style.visibility</p:attrName>
                                        </p:attrNameLst>
                                      </p:cBhvr>
                                      <p:to>
                                        <p:strVal val="visible"/>
                                      </p:to>
                                    </p:set>
                                    <p:animEffect transition="in" filter="fade">
                                      <p:cBhvr>
                                        <p:cTn dur="1000"/>
                                        <p:tgtEl>
                                          <p:spTgt spid="8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3" end="3"/>
                                            </p:txEl>
                                          </p:spTgt>
                                        </p:tgtEl>
                                        <p:attrNameLst>
                                          <p:attrName>style.visibility</p:attrName>
                                        </p:attrNameLst>
                                      </p:cBhvr>
                                      <p:to>
                                        <p:strVal val="visible"/>
                                      </p:to>
                                    </p:set>
                                    <p:animEffect transition="in" filter="fade">
                                      <p:cBhvr>
                                        <p:cTn dur="1000"/>
                                        <p:tgtEl>
                                          <p:spTgt spid="8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4" end="4"/>
                                            </p:txEl>
                                          </p:spTgt>
                                        </p:tgtEl>
                                        <p:attrNameLst>
                                          <p:attrName>style.visibility</p:attrName>
                                        </p:attrNameLst>
                                      </p:cBhvr>
                                      <p:to>
                                        <p:strVal val="visible"/>
                                      </p:to>
                                    </p:set>
                                    <p:animEffect transition="in" filter="fade">
                                      <p:cBhvr>
                                        <p:cTn dur="1000"/>
                                        <p:tgtEl>
                                          <p:spTgt spid="88">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5" end="5"/>
                                            </p:txEl>
                                          </p:spTgt>
                                        </p:tgtEl>
                                        <p:attrNameLst>
                                          <p:attrName>style.visibility</p:attrName>
                                        </p:attrNameLst>
                                      </p:cBhvr>
                                      <p:to>
                                        <p:strVal val="visible"/>
                                      </p:to>
                                    </p:set>
                                    <p:animEffect transition="in" filter="fade">
                                      <p:cBhvr>
                                        <p:cTn dur="1000"/>
                                        <p:tgtEl>
                                          <p:spTgt spid="88">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6" end="6"/>
                                            </p:txEl>
                                          </p:spTgt>
                                        </p:tgtEl>
                                        <p:attrNameLst>
                                          <p:attrName>style.visibility</p:attrName>
                                        </p:attrNameLst>
                                      </p:cBhvr>
                                      <p:to>
                                        <p:strVal val="visible"/>
                                      </p:to>
                                    </p:set>
                                    <p:animEffect transition="in" filter="fade">
                                      <p:cBhvr>
                                        <p:cTn dur="1000"/>
                                        <p:tgtEl>
                                          <p:spTgt spid="88">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7" end="7"/>
                                            </p:txEl>
                                          </p:spTgt>
                                        </p:tgtEl>
                                        <p:attrNameLst>
                                          <p:attrName>style.visibility</p:attrName>
                                        </p:attrNameLst>
                                      </p:cBhvr>
                                      <p:to>
                                        <p:strVal val="visible"/>
                                      </p:to>
                                    </p:set>
                                    <p:animEffect transition="in" filter="fade">
                                      <p:cBhvr>
                                        <p:cTn dur="1000"/>
                                        <p:tgtEl>
                                          <p:spTgt spid="88">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8" end="8"/>
                                            </p:txEl>
                                          </p:spTgt>
                                        </p:tgtEl>
                                        <p:attrNameLst>
                                          <p:attrName>style.visibility</p:attrName>
                                        </p:attrNameLst>
                                      </p:cBhvr>
                                      <p:to>
                                        <p:strVal val="visible"/>
                                      </p:to>
                                    </p:set>
                                    <p:animEffect transition="in" filter="fade">
                                      <p:cBhvr>
                                        <p:cTn dur="1000"/>
                                        <p:tgtEl>
                                          <p:spTgt spid="88">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8">
                                            <p:txEl>
                                              <p:pRg st="9" end="9"/>
                                            </p:txEl>
                                          </p:spTgt>
                                        </p:tgtEl>
                                        <p:attrNameLst>
                                          <p:attrName>style.visibility</p:attrName>
                                        </p:attrNameLst>
                                      </p:cBhvr>
                                      <p:to>
                                        <p:strVal val="visible"/>
                                      </p:to>
                                    </p:set>
                                    <p:animEffect transition="in" filter="fade">
                                      <p:cBhvr>
                                        <p:cTn dur="1000"/>
                                        <p:tgtEl>
                                          <p:spTgt spid="88">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Guiding principles</a:t>
            </a:r>
          </a:p>
        </p:txBody>
      </p:sp>
      <p:sp>
        <p:nvSpPr>
          <p:cNvPr id="94" name="Shape 9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Clr>
                <a:srgbClr val="000000"/>
              </a:buClr>
              <a:buSzPct val="36666"/>
              <a:buFont typeface="Arial"/>
              <a:buNone/>
            </a:pPr>
            <a:r>
              <a:rPr b="1" lang="en"/>
              <a:t>Increase quality</a:t>
            </a:r>
          </a:p>
          <a:p>
            <a:pPr rtl="0" lvl="0">
              <a:buClr>
                <a:srgbClr val="000000"/>
              </a:buClr>
              <a:buSzPct val="36666"/>
              <a:buFont typeface="Arial"/>
              <a:buNone/>
            </a:pPr>
            <a:r>
              <a:rPr b="1" lang="en"/>
              <a:t>With: </a:t>
            </a:r>
            <a:r>
              <a:rPr lang="en" i="1"/>
              <a:t>Repeatable processes</a:t>
            </a:r>
            <a:r>
              <a:rPr lang="en"/>
              <a:t> to increase software quality. Tooling for code creation, testing, and release.</a:t>
            </a:r>
          </a:p>
          <a:p>
            <a:r>
              <a:t/>
            </a:r>
          </a:p>
          <a:p>
            <a:pPr rtl="0" lvl="0">
              <a:buNone/>
            </a:pPr>
            <a:r>
              <a:rPr b="1" lang="en"/>
              <a:t>Encourage usage</a:t>
            </a:r>
          </a:p>
          <a:p>
            <a:pPr rtl="0" lvl="0">
              <a:buNone/>
            </a:pPr>
            <a:r>
              <a:rPr b="1" lang="en"/>
              <a:t>With: </a:t>
            </a:r>
            <a:r>
              <a:rPr lang="en"/>
              <a:t>Great documentation, demonstrations, and communication</a:t>
            </a:r>
          </a:p>
          <a:p>
            <a:r>
              <a:t/>
            </a:r>
          </a:p>
          <a:p>
            <a:r>
              <a:t/>
            </a:r>
          </a:p>
          <a:p>
            <a:r>
              <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0" end="0"/>
                                            </p:txEl>
                                          </p:spTgt>
                                        </p:tgtEl>
                                        <p:attrNameLst>
                                          <p:attrName>style.visibility</p:attrName>
                                        </p:attrNameLst>
                                      </p:cBhvr>
                                      <p:to>
                                        <p:strVal val="visible"/>
                                      </p:to>
                                    </p:set>
                                    <p:animEffect transition="in" filter="fade">
                                      <p:cBhvr>
                                        <p:cTn dur="1000"/>
                                        <p:tgtEl>
                                          <p:spTgt spid="9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1" end="1"/>
                                            </p:txEl>
                                          </p:spTgt>
                                        </p:tgtEl>
                                        <p:attrNameLst>
                                          <p:attrName>style.visibility</p:attrName>
                                        </p:attrNameLst>
                                      </p:cBhvr>
                                      <p:to>
                                        <p:strVal val="visible"/>
                                      </p:to>
                                    </p:set>
                                    <p:animEffect transition="in" filter="fade">
                                      <p:cBhvr>
                                        <p:cTn dur="1000"/>
                                        <p:tgtEl>
                                          <p:spTgt spid="9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2" end="2"/>
                                            </p:txEl>
                                          </p:spTgt>
                                        </p:tgtEl>
                                        <p:attrNameLst>
                                          <p:attrName>style.visibility</p:attrName>
                                        </p:attrNameLst>
                                      </p:cBhvr>
                                      <p:to>
                                        <p:strVal val="visible"/>
                                      </p:to>
                                    </p:set>
                                    <p:animEffect transition="in" filter="fade">
                                      <p:cBhvr>
                                        <p:cTn dur="1000"/>
                                        <p:tgtEl>
                                          <p:spTgt spid="9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3" end="3"/>
                                            </p:txEl>
                                          </p:spTgt>
                                        </p:tgtEl>
                                        <p:attrNameLst>
                                          <p:attrName>style.visibility</p:attrName>
                                        </p:attrNameLst>
                                      </p:cBhvr>
                                      <p:to>
                                        <p:strVal val="visible"/>
                                      </p:to>
                                    </p:set>
                                    <p:animEffect transition="in" filter="fade">
                                      <p:cBhvr>
                                        <p:cTn dur="1000"/>
                                        <p:tgtEl>
                                          <p:spTgt spid="94">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4" end="4"/>
                                            </p:txEl>
                                          </p:spTgt>
                                        </p:tgtEl>
                                        <p:attrNameLst>
                                          <p:attrName>style.visibility</p:attrName>
                                        </p:attrNameLst>
                                      </p:cBhvr>
                                      <p:to>
                                        <p:strVal val="visible"/>
                                      </p:to>
                                    </p:set>
                                    <p:animEffect transition="in" filter="fade">
                                      <p:cBhvr>
                                        <p:cTn dur="1000"/>
                                        <p:tgtEl>
                                          <p:spTgt spid="94">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5" end="5"/>
                                            </p:txEl>
                                          </p:spTgt>
                                        </p:tgtEl>
                                        <p:attrNameLst>
                                          <p:attrName>style.visibility</p:attrName>
                                        </p:attrNameLst>
                                      </p:cBhvr>
                                      <p:to>
                                        <p:strVal val="visible"/>
                                      </p:to>
                                    </p:set>
                                    <p:animEffect transition="in" filter="fade">
                                      <p:cBhvr>
                                        <p:cTn dur="1000"/>
                                        <p:tgtEl>
                                          <p:spTgt spid="94">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6" end="6"/>
                                            </p:txEl>
                                          </p:spTgt>
                                        </p:tgtEl>
                                        <p:attrNameLst>
                                          <p:attrName>style.visibility</p:attrName>
                                        </p:attrNameLst>
                                      </p:cBhvr>
                                      <p:to>
                                        <p:strVal val="visible"/>
                                      </p:to>
                                    </p:set>
                                    <p:animEffect transition="in" filter="fade">
                                      <p:cBhvr>
                                        <p:cTn dur="1000"/>
                                        <p:tgtEl>
                                          <p:spTgt spid="94">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7" end="7"/>
                                            </p:txEl>
                                          </p:spTgt>
                                        </p:tgtEl>
                                        <p:attrNameLst>
                                          <p:attrName>style.visibility</p:attrName>
                                        </p:attrNameLst>
                                      </p:cBhvr>
                                      <p:to>
                                        <p:strVal val="visible"/>
                                      </p:to>
                                    </p:set>
                                    <p:animEffect transition="in" filter="fade">
                                      <p:cBhvr>
                                        <p:cTn dur="1000"/>
                                        <p:tgtEl>
                                          <p:spTgt spid="94">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xEl>
                                              <p:pRg st="8" end="8"/>
                                            </p:txEl>
                                          </p:spTgt>
                                        </p:tgtEl>
                                        <p:attrNameLst>
                                          <p:attrName>style.visibility</p:attrName>
                                        </p:attrNameLst>
                                      </p:cBhvr>
                                      <p:to>
                                        <p:strVal val="visible"/>
                                      </p:to>
                                    </p:set>
                                    <p:animEffect transition="in" filter="fade">
                                      <p:cBhvr>
                                        <p:cTn dur="1000"/>
                                        <p:tgtEl>
                                          <p:spTgt spid="94">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Current Landscape</a:t>
            </a:r>
          </a:p>
        </p:txBody>
      </p:sp>
      <p:sp>
        <p:nvSpPr>
          <p:cNvPr id="100" name="Shape 100"/>
          <p:cNvSpPr/>
          <p:nvPr/>
        </p:nvSpPr>
        <p:spPr>
          <a:xfrm>
            <a:off y="1760575" x="387177"/>
            <a:ext cy="4573827" cx="8369644"/>
          </a:xfrm>
          <a:prstGeom prst="rect">
            <a:avLst/>
          </a:prstGeom>
          <a:blipFill>
            <a:blip r:embed="rId3"/>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Why is there fragmentation in JS?</a:t>
            </a:r>
          </a:p>
        </p:txBody>
      </p:sp>
      <p:sp>
        <p:nvSpPr>
          <p:cNvPr id="106" name="Shape 106"/>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sz="2400" lang="en"/>
              <a:t>"It doesn't do </a:t>
            </a:r>
            <a:r>
              <a:rPr sz="2400" lang="en" i="1"/>
              <a:t>exactly</a:t>
            </a:r>
            <a:r>
              <a:rPr sz="2400" lang="en"/>
              <a:t> what I want"</a:t>
            </a:r>
          </a:p>
          <a:p>
            <a:r>
              <a:t/>
            </a:r>
          </a:p>
          <a:p>
            <a:pPr rtl="0" lvl="0">
              <a:buNone/>
            </a:pPr>
            <a:r>
              <a:rPr sz="2400" lang="en"/>
              <a:t>"I couldn't get it working" </a:t>
            </a:r>
            <a:r>
              <a:rPr sz="2400" lang="en" i="1"/>
              <a:t>aka</a:t>
            </a:r>
            <a:r>
              <a:rPr sz="2400" lang="en"/>
              <a:t> "The documentation sucks"</a:t>
            </a:r>
          </a:p>
          <a:p>
            <a:r>
              <a:t/>
            </a:r>
          </a:p>
          <a:p>
            <a:pPr rtl="0" lvl="0">
              <a:buNone/>
            </a:pPr>
            <a:r>
              <a:rPr sz="2400" lang="en"/>
              <a:t>Net - </a:t>
            </a:r>
            <a:r>
              <a:rPr b="1" sz="2400" lang="en"/>
              <a:t>it was easier to just rewrite myself.</a:t>
            </a:r>
          </a:p>
          <a:p>
            <a:r>
              <a:t/>
            </a:r>
          </a:p>
          <a:p>
            <a:pPr rtl="0" lvl="0">
              <a:buNone/>
            </a:pPr>
            <a:r>
              <a:rPr sz="2400" lang="en"/>
              <a:t>Javascript is easy - lowers the bar for rewriting. </a:t>
            </a:r>
          </a:p>
          <a:p>
            <a:r>
              <a:t/>
            </a:r>
          </a:p>
          <a:p>
            <a:pPr rtl="0" lvl="0">
              <a:buNone/>
            </a:pPr>
            <a:r>
              <a:rPr sz="2400" lang="en"/>
              <a:t>Which means we need to raise the bar for ease of use and implementation. </a:t>
            </a:r>
            <a:r>
              <a:rPr b="1" sz="2400" lang="en"/>
              <a:t>Let's fix this.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0" end="0"/>
                                            </p:txEl>
                                          </p:spTgt>
                                        </p:tgtEl>
                                        <p:attrNameLst>
                                          <p:attrName>style.visibility</p:attrName>
                                        </p:attrNameLst>
                                      </p:cBhvr>
                                      <p:to>
                                        <p:strVal val="visible"/>
                                      </p:to>
                                    </p:set>
                                    <p:animEffect transition="in" filter="fade">
                                      <p:cBhvr>
                                        <p:cTn dur="1000"/>
                                        <p:tgtEl>
                                          <p:spTgt spid="10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1" end="1"/>
                                            </p:txEl>
                                          </p:spTgt>
                                        </p:tgtEl>
                                        <p:attrNameLst>
                                          <p:attrName>style.visibility</p:attrName>
                                        </p:attrNameLst>
                                      </p:cBhvr>
                                      <p:to>
                                        <p:strVal val="visible"/>
                                      </p:to>
                                    </p:set>
                                    <p:animEffect transition="in" filter="fade">
                                      <p:cBhvr>
                                        <p:cTn dur="1000"/>
                                        <p:tgtEl>
                                          <p:spTgt spid="10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2" end="2"/>
                                            </p:txEl>
                                          </p:spTgt>
                                        </p:tgtEl>
                                        <p:attrNameLst>
                                          <p:attrName>style.visibility</p:attrName>
                                        </p:attrNameLst>
                                      </p:cBhvr>
                                      <p:to>
                                        <p:strVal val="visible"/>
                                      </p:to>
                                    </p:set>
                                    <p:animEffect transition="in" filter="fade">
                                      <p:cBhvr>
                                        <p:cTn dur="1000"/>
                                        <p:tgtEl>
                                          <p:spTgt spid="10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3" end="3"/>
                                            </p:txEl>
                                          </p:spTgt>
                                        </p:tgtEl>
                                        <p:attrNameLst>
                                          <p:attrName>style.visibility</p:attrName>
                                        </p:attrNameLst>
                                      </p:cBhvr>
                                      <p:to>
                                        <p:strVal val="visible"/>
                                      </p:to>
                                    </p:set>
                                    <p:animEffect transition="in" filter="fade">
                                      <p:cBhvr>
                                        <p:cTn dur="1000"/>
                                        <p:tgtEl>
                                          <p:spTgt spid="10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4" end="4"/>
                                            </p:txEl>
                                          </p:spTgt>
                                        </p:tgtEl>
                                        <p:attrNameLst>
                                          <p:attrName>style.visibility</p:attrName>
                                        </p:attrNameLst>
                                      </p:cBhvr>
                                      <p:to>
                                        <p:strVal val="visible"/>
                                      </p:to>
                                    </p:set>
                                    <p:animEffect transition="in" filter="fade">
                                      <p:cBhvr>
                                        <p:cTn dur="1000"/>
                                        <p:tgtEl>
                                          <p:spTgt spid="10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5" end="5"/>
                                            </p:txEl>
                                          </p:spTgt>
                                        </p:tgtEl>
                                        <p:attrNameLst>
                                          <p:attrName>style.visibility</p:attrName>
                                        </p:attrNameLst>
                                      </p:cBhvr>
                                      <p:to>
                                        <p:strVal val="visible"/>
                                      </p:to>
                                    </p:set>
                                    <p:animEffect transition="in" filter="fade">
                                      <p:cBhvr>
                                        <p:cTn dur="1000"/>
                                        <p:tgtEl>
                                          <p:spTgt spid="10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6" end="6"/>
                                            </p:txEl>
                                          </p:spTgt>
                                        </p:tgtEl>
                                        <p:attrNameLst>
                                          <p:attrName>style.visibility</p:attrName>
                                        </p:attrNameLst>
                                      </p:cBhvr>
                                      <p:to>
                                        <p:strVal val="visible"/>
                                      </p:to>
                                    </p:set>
                                    <p:animEffect transition="in" filter="fade">
                                      <p:cBhvr>
                                        <p:cTn dur="1000"/>
                                        <p:tgtEl>
                                          <p:spTgt spid="106">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7" end="7"/>
                                            </p:txEl>
                                          </p:spTgt>
                                        </p:tgtEl>
                                        <p:attrNameLst>
                                          <p:attrName>style.visibility</p:attrName>
                                        </p:attrNameLst>
                                      </p:cBhvr>
                                      <p:to>
                                        <p:strVal val="visible"/>
                                      </p:to>
                                    </p:set>
                                    <p:animEffect transition="in" filter="fade">
                                      <p:cBhvr>
                                        <p:cTn dur="1000"/>
                                        <p:tgtEl>
                                          <p:spTgt spid="106">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xEl>
                                              <p:pRg st="8" end="8"/>
                                            </p:txEl>
                                          </p:spTgt>
                                        </p:tgtEl>
                                        <p:attrNameLst>
                                          <p:attrName>style.visibility</p:attrName>
                                        </p:attrNameLst>
                                      </p:cBhvr>
                                      <p:to>
                                        <p:strVal val="visible"/>
                                      </p:to>
                                    </p:set>
                                    <p:animEffect transition="in" filter="fade">
                                      <p:cBhvr>
                                        <p:cTn dur="1000"/>
                                        <p:tgtEl>
                                          <p:spTgt spid="106">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On Quality</a:t>
            </a:r>
          </a:p>
        </p:txBody>
      </p:sp>
      <p:sp>
        <p:nvSpPr>
          <p:cNvPr id="112" name="Shape 112"/>
          <p:cNvSpPr/>
          <p:nvPr/>
        </p:nvSpPr>
        <p:spPr>
          <a:xfrm>
            <a:off y="1736662" x="2142912"/>
            <a:ext cy="4725684" cx="4858174"/>
          </a:xfrm>
          <a:prstGeom prst="rect">
            <a:avLst/>
          </a:prstGeom>
          <a:blipFill>
            <a:blip r:embed="rId3"/>
            <a:stretch>
              <a:fillRect/>
            </a:stretch>
          </a:blipFill>
          <a:ln>
            <a:noFill/>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Quality - Internal vs Open Source</a:t>
            </a:r>
          </a:p>
        </p:txBody>
      </p:sp>
      <p:sp>
        <p:nvSpPr>
          <p:cNvPr id="118" name="Shape 11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Good enough isn't... good enough.</a:t>
            </a:r>
          </a:p>
          <a:p>
            <a:r>
              <a:t/>
            </a:r>
          </a:p>
          <a:p>
            <a:pPr rtl="0" lvl="0">
              <a:buNone/>
            </a:pPr>
            <a:r>
              <a:rPr lang="en"/>
              <a:t>It's the ultimate code review. Your reputation is on the line.</a:t>
            </a:r>
          </a:p>
          <a:p>
            <a:r>
              <a:t/>
            </a:r>
          </a:p>
          <a:p>
            <a:pPr rtl="0" lvl="0">
              <a:buNone/>
            </a:pPr>
            <a:r>
              <a:rPr lang="en"/>
              <a:t>Most of these concepts apply to internal software too, we just don't take the time. Let's make that easier.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0" end="0"/>
                                            </p:txEl>
                                          </p:spTgt>
                                        </p:tgtEl>
                                        <p:attrNameLst>
                                          <p:attrName>style.visibility</p:attrName>
                                        </p:attrNameLst>
                                      </p:cBhvr>
                                      <p:to>
                                        <p:strVal val="visible"/>
                                      </p:to>
                                    </p:set>
                                    <p:animEffect transition="in" filter="fade">
                                      <p:cBhvr>
                                        <p:cTn dur="1000"/>
                                        <p:tgtEl>
                                          <p:spTgt spid="11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1" end="1"/>
                                            </p:txEl>
                                          </p:spTgt>
                                        </p:tgtEl>
                                        <p:attrNameLst>
                                          <p:attrName>style.visibility</p:attrName>
                                        </p:attrNameLst>
                                      </p:cBhvr>
                                      <p:to>
                                        <p:strVal val="visible"/>
                                      </p:to>
                                    </p:set>
                                    <p:animEffect transition="in" filter="fade">
                                      <p:cBhvr>
                                        <p:cTn dur="1000"/>
                                        <p:tgtEl>
                                          <p:spTgt spid="11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2" end="2"/>
                                            </p:txEl>
                                          </p:spTgt>
                                        </p:tgtEl>
                                        <p:attrNameLst>
                                          <p:attrName>style.visibility</p:attrName>
                                        </p:attrNameLst>
                                      </p:cBhvr>
                                      <p:to>
                                        <p:strVal val="visible"/>
                                      </p:to>
                                    </p:set>
                                    <p:animEffect transition="in" filter="fade">
                                      <p:cBhvr>
                                        <p:cTn dur="1000"/>
                                        <p:tgtEl>
                                          <p:spTgt spid="11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3" end="3"/>
                                            </p:txEl>
                                          </p:spTgt>
                                        </p:tgtEl>
                                        <p:attrNameLst>
                                          <p:attrName>style.visibility</p:attrName>
                                        </p:attrNameLst>
                                      </p:cBhvr>
                                      <p:to>
                                        <p:strVal val="visible"/>
                                      </p:to>
                                    </p:set>
                                    <p:animEffect transition="in" filter="fade">
                                      <p:cBhvr>
                                        <p:cTn dur="1000"/>
                                        <p:tgtEl>
                                          <p:spTgt spid="11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8">
                                            <p:txEl>
                                              <p:pRg st="4" end="4"/>
                                            </p:txEl>
                                          </p:spTgt>
                                        </p:tgtEl>
                                        <p:attrNameLst>
                                          <p:attrName>style.visibility</p:attrName>
                                        </p:attrNameLst>
                                      </p:cBhvr>
                                      <p:to>
                                        <p:strVal val="visible"/>
                                      </p:to>
                                    </p:set>
                                    <p:animEffect transition="in" filter="fade">
                                      <p:cBhvr>
                                        <p:cTn dur="1000"/>
                                        <p:tgtEl>
                                          <p:spTgt spid="11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buNone/>
            </a:pPr>
            <a:r>
              <a:rPr lang="en"/>
              <a:t>But we balance quality with speed</a:t>
            </a:r>
          </a:p>
        </p:txBody>
      </p:sp>
      <p:sp>
        <p:nvSpPr>
          <p:cNvPr id="124" name="Shape 124"/>
          <p:cNvSpPr txBox="1"/>
          <p:nvPr>
            <p:ph idx="1" type="body"/>
          </p:nvPr>
        </p:nvSpPr>
        <p:spPr>
          <a:xfrm>
            <a:off y="1600200" x="384550"/>
            <a:ext cy="4967700" cx="8229600"/>
          </a:xfrm>
          <a:prstGeom prst="rect">
            <a:avLst/>
          </a:prstGeom>
        </p:spPr>
        <p:txBody>
          <a:bodyPr bIns="91425" rIns="91425" lIns="91425" tIns="91425" anchor="t" anchorCtr="0">
            <a:spAutoFit/>
          </a:bodyPr>
          <a:lstStyle/>
          <a:p>
            <a:pPr rtl="0" lvl="0" indent="0" marL="457200">
              <a:buNone/>
            </a:pPr>
            <a:r>
              <a:rPr lang="en">
                <a:solidFill>
                  <a:srgbClr val="000000"/>
                </a:solidFill>
              </a:rPr>
              <a:t>A quote on *when* to release.</a:t>
            </a:r>
          </a:p>
          <a:p>
            <a:r>
              <a:t/>
            </a:r>
          </a:p>
          <a:p>
            <a:pPr rtl="0" lvl="0" indent="0" marL="457200">
              <a:buNone/>
            </a:pPr>
            <a:r>
              <a:rPr sz="2400" lang="en">
                <a:solidFill>
                  <a:srgbClr val="000000"/>
                </a:solidFill>
                <a:latin typeface="Ubuntu"/>
                <a:ea typeface="Ubuntu"/>
                <a:cs typeface="Ubuntu"/>
                <a:sym typeface="Ubuntu"/>
              </a:rPr>
              <a:t>When you start community-building, what you need to be able to present is a </a:t>
            </a:r>
            <a:r>
              <a:rPr sz="2400" lang="en" i="1">
                <a:solidFill>
                  <a:srgbClr val="000000"/>
                </a:solidFill>
                <a:latin typeface="Ubuntu"/>
                <a:ea typeface="Ubuntu"/>
                <a:cs typeface="Ubuntu"/>
                <a:sym typeface="Ubuntu"/>
              </a:rPr>
              <a:t>plausible promise</a:t>
            </a:r>
            <a:r>
              <a:rPr sz="2400" lang="en">
                <a:solidFill>
                  <a:srgbClr val="000000"/>
                </a:solidFill>
                <a:latin typeface="Ubuntu"/>
                <a:ea typeface="Ubuntu"/>
                <a:cs typeface="Ubuntu"/>
                <a:sym typeface="Ubuntu"/>
              </a:rPr>
              <a:t>. Your program doesn't have to work particularly well. It can be crude, buggy, incomplete, and poorly documented. What it must not fail to do is (a) run, and (b) convince potential co-developers that it can be evolved into something really neat in the foreseeable future.</a:t>
            </a:r>
          </a:p>
          <a:p>
            <a:pPr rtl="0" lvl="0" indent="0" marL="457200">
              <a:buNone/>
            </a:pPr>
            <a:r>
              <a:rPr lang="en">
                <a:latin typeface="Ubuntu"/>
                <a:ea typeface="Ubuntu"/>
                <a:cs typeface="Ubuntu"/>
                <a:sym typeface="Ubuntu"/>
              </a:rPr>
              <a:t>- Eric S. Raymond</a:t>
            </a:r>
          </a:p>
          <a:p>
            <a:r>
              <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First Impressions</a:t>
            </a:r>
          </a:p>
        </p:txBody>
      </p:sp>
      <p:sp>
        <p:nvSpPr>
          <p:cNvPr id="130" name="Shape 130"/>
          <p:cNvSpPr/>
          <p:nvPr/>
        </p:nvSpPr>
        <p:spPr>
          <a:xfrm>
            <a:off y="1675025" x="793088"/>
            <a:ext cy="4879024" cx="7557822"/>
          </a:xfrm>
          <a:prstGeom prst="rect">
            <a:avLst/>
          </a:prstGeom>
          <a:blipFill>
            <a:blip r:embed="rId3"/>
            <a:stretch>
              <a:fillRect/>
            </a:stretch>
          </a:blipFill>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Make it count</a:t>
            </a:r>
          </a:p>
        </p:txBody>
      </p:sp>
      <p:sp>
        <p:nvSpPr>
          <p:cNvPr id="136" name="Shape 136"/>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sz="2400" lang="en"/>
              <a:t>Developers review dozens, if not hundreds of projects per year. From this experience we filter out projects that:</a:t>
            </a:r>
          </a:p>
          <a:p>
            <a:r>
              <a:t/>
            </a:r>
          </a:p>
          <a:p>
            <a:pPr rtl="0" lvl="0" indent="-381000" marL="457200">
              <a:buClr>
                <a:schemeClr val="dk1"/>
              </a:buClr>
              <a:buSzPct val="166666"/>
              <a:buFont typeface="Arial"/>
              <a:buChar char="•"/>
            </a:pPr>
            <a:r>
              <a:rPr sz="2400" lang="en"/>
              <a:t>Don't work</a:t>
            </a:r>
          </a:p>
          <a:p>
            <a:pPr rtl="0" lvl="0" indent="-381000" marL="457200">
              <a:buClr>
                <a:schemeClr val="dk1"/>
              </a:buClr>
              <a:buSzPct val="166666"/>
              <a:buFont typeface="Arial"/>
              <a:buChar char="•"/>
            </a:pPr>
            <a:r>
              <a:rPr sz="2400" lang="en"/>
              <a:t>Have poor documentation</a:t>
            </a:r>
          </a:p>
          <a:p>
            <a:pPr rtl="0" lvl="0" indent="-381000" marL="457200">
              <a:buClr>
                <a:schemeClr val="dk1"/>
              </a:buClr>
              <a:buSzPct val="166666"/>
              <a:buFont typeface="Arial"/>
              <a:buChar char="•"/>
            </a:pPr>
            <a:r>
              <a:rPr sz="2400" lang="en"/>
              <a:t>Can't get support for</a:t>
            </a:r>
          </a:p>
          <a:p>
            <a:pPr rtl="0" lvl="0" indent="-381000" marL="457200">
              <a:buClr>
                <a:schemeClr val="dk1"/>
              </a:buClr>
              <a:buSzPct val="166666"/>
              <a:buFont typeface="Arial"/>
              <a:buChar char="•"/>
            </a:pPr>
            <a:r>
              <a:rPr sz="2400" lang="en"/>
              <a:t>Seem immature/unpolished</a:t>
            </a:r>
          </a:p>
          <a:p>
            <a:pPr rtl="0" lvl="0" indent="-381000" marL="457200">
              <a:buClr>
                <a:schemeClr val="dk1"/>
              </a:buClr>
              <a:buSzPct val="166666"/>
              <a:buFont typeface="Arial"/>
              <a:buChar char="•"/>
            </a:pPr>
            <a:r>
              <a:rPr sz="2400" lang="en"/>
              <a:t>Have low activity</a:t>
            </a:r>
          </a:p>
          <a:p>
            <a:r>
              <a:t/>
            </a:r>
          </a:p>
          <a:p>
            <a:pPr rtl="0" lvl="0">
              <a:buNone/>
            </a:pPr>
            <a:r>
              <a:rPr sz="2400" lang="en"/>
              <a:t>Your project won't likely get a second chance.</a:t>
            </a:r>
          </a:p>
          <a:p>
            <a:r>
              <a:t/>
            </a:r>
          </a:p>
          <a:p>
            <a:pPr rtl="0" lvl="0">
              <a:buNone/>
            </a:pPr>
            <a:r>
              <a:rPr sz="2400" lang="en"/>
              <a:t>More from thechangelog.org - </a:t>
            </a:r>
            <a:r>
              <a:rPr u="sng" sz="2400" lang="en">
                <a:solidFill>
                  <a:schemeClr val="hlink"/>
                </a:solidFill>
                <a:hlinkClick r:id="rId3"/>
              </a:rPr>
              <a:t>http://tinyurl.com/4ec4lpx</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0" end="0"/>
                                            </p:txEl>
                                          </p:spTgt>
                                        </p:tgtEl>
                                        <p:attrNameLst>
                                          <p:attrName>style.visibility</p:attrName>
                                        </p:attrNameLst>
                                      </p:cBhvr>
                                      <p:to>
                                        <p:strVal val="visible"/>
                                      </p:to>
                                    </p:set>
                                    <p:animEffect transition="in" filter="fade">
                                      <p:cBhvr>
                                        <p:cTn dur="1000"/>
                                        <p:tgtEl>
                                          <p:spTgt spid="13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1" end="1"/>
                                            </p:txEl>
                                          </p:spTgt>
                                        </p:tgtEl>
                                        <p:attrNameLst>
                                          <p:attrName>style.visibility</p:attrName>
                                        </p:attrNameLst>
                                      </p:cBhvr>
                                      <p:to>
                                        <p:strVal val="visible"/>
                                      </p:to>
                                    </p:set>
                                    <p:animEffect transition="in" filter="fade">
                                      <p:cBhvr>
                                        <p:cTn dur="1000"/>
                                        <p:tgtEl>
                                          <p:spTgt spid="13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2" end="2"/>
                                            </p:txEl>
                                          </p:spTgt>
                                        </p:tgtEl>
                                        <p:attrNameLst>
                                          <p:attrName>style.visibility</p:attrName>
                                        </p:attrNameLst>
                                      </p:cBhvr>
                                      <p:to>
                                        <p:strVal val="visible"/>
                                      </p:to>
                                    </p:set>
                                    <p:animEffect transition="in" filter="fade">
                                      <p:cBhvr>
                                        <p:cTn dur="1000"/>
                                        <p:tgtEl>
                                          <p:spTgt spid="13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3" end="3"/>
                                            </p:txEl>
                                          </p:spTgt>
                                        </p:tgtEl>
                                        <p:attrNameLst>
                                          <p:attrName>style.visibility</p:attrName>
                                        </p:attrNameLst>
                                      </p:cBhvr>
                                      <p:to>
                                        <p:strVal val="visible"/>
                                      </p:to>
                                    </p:set>
                                    <p:animEffect transition="in" filter="fade">
                                      <p:cBhvr>
                                        <p:cTn dur="1000"/>
                                        <p:tgtEl>
                                          <p:spTgt spid="13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4" end="4"/>
                                            </p:txEl>
                                          </p:spTgt>
                                        </p:tgtEl>
                                        <p:attrNameLst>
                                          <p:attrName>style.visibility</p:attrName>
                                        </p:attrNameLst>
                                      </p:cBhvr>
                                      <p:to>
                                        <p:strVal val="visible"/>
                                      </p:to>
                                    </p:set>
                                    <p:animEffect transition="in" filter="fade">
                                      <p:cBhvr>
                                        <p:cTn dur="1000"/>
                                        <p:tgtEl>
                                          <p:spTgt spid="13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5" end="5"/>
                                            </p:txEl>
                                          </p:spTgt>
                                        </p:tgtEl>
                                        <p:attrNameLst>
                                          <p:attrName>style.visibility</p:attrName>
                                        </p:attrNameLst>
                                      </p:cBhvr>
                                      <p:to>
                                        <p:strVal val="visible"/>
                                      </p:to>
                                    </p:set>
                                    <p:animEffect transition="in" filter="fade">
                                      <p:cBhvr>
                                        <p:cTn dur="1000"/>
                                        <p:tgtEl>
                                          <p:spTgt spid="13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6" end="6"/>
                                            </p:txEl>
                                          </p:spTgt>
                                        </p:tgtEl>
                                        <p:attrNameLst>
                                          <p:attrName>style.visibility</p:attrName>
                                        </p:attrNameLst>
                                      </p:cBhvr>
                                      <p:to>
                                        <p:strVal val="visible"/>
                                      </p:to>
                                    </p:set>
                                    <p:animEffect transition="in" filter="fade">
                                      <p:cBhvr>
                                        <p:cTn dur="1000"/>
                                        <p:tgtEl>
                                          <p:spTgt spid="136">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7" end="7"/>
                                            </p:txEl>
                                          </p:spTgt>
                                        </p:tgtEl>
                                        <p:attrNameLst>
                                          <p:attrName>style.visibility</p:attrName>
                                        </p:attrNameLst>
                                      </p:cBhvr>
                                      <p:to>
                                        <p:strVal val="visible"/>
                                      </p:to>
                                    </p:set>
                                    <p:animEffect transition="in" filter="fade">
                                      <p:cBhvr>
                                        <p:cTn dur="1000"/>
                                        <p:tgtEl>
                                          <p:spTgt spid="136">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8" end="8"/>
                                            </p:txEl>
                                          </p:spTgt>
                                        </p:tgtEl>
                                        <p:attrNameLst>
                                          <p:attrName>style.visibility</p:attrName>
                                        </p:attrNameLst>
                                      </p:cBhvr>
                                      <p:to>
                                        <p:strVal val="visible"/>
                                      </p:to>
                                    </p:set>
                                    <p:animEffect transition="in" filter="fade">
                                      <p:cBhvr>
                                        <p:cTn dur="1000"/>
                                        <p:tgtEl>
                                          <p:spTgt spid="136">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9" end="9"/>
                                            </p:txEl>
                                          </p:spTgt>
                                        </p:tgtEl>
                                        <p:attrNameLst>
                                          <p:attrName>style.visibility</p:attrName>
                                        </p:attrNameLst>
                                      </p:cBhvr>
                                      <p:to>
                                        <p:strVal val="visible"/>
                                      </p:to>
                                    </p:set>
                                    <p:animEffect transition="in" filter="fade">
                                      <p:cBhvr>
                                        <p:cTn dur="1000"/>
                                        <p:tgtEl>
                                          <p:spTgt spid="136">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10" end="10"/>
                                            </p:txEl>
                                          </p:spTgt>
                                        </p:tgtEl>
                                        <p:attrNameLst>
                                          <p:attrName>style.visibility</p:attrName>
                                        </p:attrNameLst>
                                      </p:cBhvr>
                                      <p:to>
                                        <p:strVal val="visible"/>
                                      </p:to>
                                    </p:set>
                                    <p:animEffect transition="in" filter="fade">
                                      <p:cBhvr>
                                        <p:cTn dur="1000"/>
                                        <p:tgtEl>
                                          <p:spTgt spid="136">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Two different first impressions</a:t>
            </a:r>
          </a:p>
        </p:txBody>
      </p:sp>
      <p:sp>
        <p:nvSpPr>
          <p:cNvPr id="142" name="Shape 14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b="1" lang="en"/>
              <a:t>End Users</a:t>
            </a:r>
            <a:r>
              <a:rPr lang="en"/>
              <a:t> - README.md, /docs, or minisite</a:t>
            </a:r>
          </a:p>
          <a:p>
            <a:r>
              <a:t/>
            </a:r>
          </a:p>
          <a:p>
            <a:pPr rtl="0" lvl="0">
              <a:buNone/>
            </a:pPr>
            <a:r>
              <a:rPr b="1" lang="en"/>
              <a:t>Contributors - </a:t>
            </a:r>
            <a:r>
              <a:rPr lang="en"/>
              <a:t>DEVELOPMENT.md, CONTRIBUTING.md, and TODOS.md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NickSullivan.prototype</a:t>
            </a:r>
          </a:p>
        </p:txBody>
      </p:sp>
      <p:sp>
        <p:nvSpPr>
          <p:cNvPr id="38" name="Shape 3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VP of Technology at </a:t>
            </a:r>
            <a:r>
              <a:rPr u="sng" lang="en">
                <a:solidFill>
                  <a:schemeClr val="hlink"/>
                </a:solidFill>
                <a:hlinkClick r:id="rId3"/>
              </a:rPr>
              <a:t>Krux</a:t>
            </a:r>
            <a:r>
              <a:rPr lang="en"/>
              <a:t> - It's your data.</a:t>
            </a:r>
          </a:p>
          <a:p>
            <a:r>
              <a:t/>
            </a:r>
          </a:p>
          <a:p>
            <a:r>
              <a:t/>
            </a:r>
          </a:p>
          <a:p>
            <a:r>
              <a:t/>
            </a:r>
          </a:p>
          <a:p>
            <a:pPr rtl="0" lvl="0">
              <a:buNone/>
            </a:pPr>
            <a:r>
              <a:rPr lang="en"/>
              <a:t>Help organize </a:t>
            </a:r>
            <a:r>
              <a:rPr u="sng" lang="en">
                <a:solidFill>
                  <a:schemeClr val="hlink"/>
                </a:solidFill>
                <a:hlinkClick r:id="rId4"/>
              </a:rPr>
              <a:t>SFJS</a:t>
            </a:r>
            <a:r>
              <a:rPr lang="en"/>
              <a:t>* and </a:t>
            </a:r>
            <a:r>
              <a:rPr u="sng" lang="en">
                <a:solidFill>
                  <a:schemeClr val="hlink"/>
                </a:solidFill>
                <a:hlinkClick r:id="rId5"/>
              </a:rPr>
              <a:t>106 Miles</a:t>
            </a:r>
            <a:r>
              <a:rPr lang="en"/>
              <a:t> in SF</a:t>
            </a:r>
          </a:p>
          <a:p>
            <a:r>
              <a:t/>
            </a:r>
          </a:p>
          <a:p>
            <a:pPr rtl="0" lvl="0">
              <a:buNone/>
            </a:pPr>
            <a:r>
              <a:rPr u="sng" lang="en">
                <a:solidFill>
                  <a:schemeClr val="hlink"/>
                </a:solidFill>
                <a:hlinkClick r:id="rId6"/>
              </a:rPr>
              <a:t>creationeer.me</a:t>
            </a:r>
          </a:p>
          <a:p>
            <a:r>
              <a:t/>
            </a:r>
          </a:p>
          <a:p>
            <a:pPr rtl="0" lvl="0">
              <a:buNone/>
            </a:pPr>
            <a:r>
              <a:rPr sz="2400" lang="en"/>
              <a:t>* Dave Nugent does all the work</a:t>
            </a:r>
          </a:p>
        </p:txBody>
      </p:sp>
      <p:sp>
        <p:nvSpPr>
          <p:cNvPr id="39" name="Shape 39"/>
          <p:cNvSpPr/>
          <p:nvPr/>
        </p:nvSpPr>
        <p:spPr>
          <a:xfrm>
            <a:off y="2330525" x="585050"/>
            <a:ext cy="736707" cx="2256920"/>
          </a:xfrm>
          <a:prstGeom prst="rect">
            <a:avLst/>
          </a:prstGeom>
          <a:blipFill>
            <a:blip r:embed="rId7"/>
            <a:stretch>
              <a:fillRect/>
            </a:stretch>
          </a:blipFill>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0" end="0"/>
                                            </p:txEl>
                                          </p:spTgt>
                                        </p:tgtEl>
                                        <p:attrNameLst>
                                          <p:attrName>style.visibility</p:attrName>
                                        </p:attrNameLst>
                                      </p:cBhvr>
                                      <p:to>
                                        <p:strVal val="visible"/>
                                      </p:to>
                                    </p:set>
                                    <p:animEffect transition="in" filter="fade">
                                      <p:cBhvr>
                                        <p:cTn dur="1000"/>
                                        <p:tgtEl>
                                          <p:spTgt spid="3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1" end="1"/>
                                            </p:txEl>
                                          </p:spTgt>
                                        </p:tgtEl>
                                        <p:attrNameLst>
                                          <p:attrName>style.visibility</p:attrName>
                                        </p:attrNameLst>
                                      </p:cBhvr>
                                      <p:to>
                                        <p:strVal val="visible"/>
                                      </p:to>
                                    </p:set>
                                    <p:animEffect transition="in" filter="fade">
                                      <p:cBhvr>
                                        <p:cTn dur="1000"/>
                                        <p:tgtEl>
                                          <p:spTgt spid="3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2" end="2"/>
                                            </p:txEl>
                                          </p:spTgt>
                                        </p:tgtEl>
                                        <p:attrNameLst>
                                          <p:attrName>style.visibility</p:attrName>
                                        </p:attrNameLst>
                                      </p:cBhvr>
                                      <p:to>
                                        <p:strVal val="visible"/>
                                      </p:to>
                                    </p:set>
                                    <p:animEffect transition="in" filter="fade">
                                      <p:cBhvr>
                                        <p:cTn dur="1000"/>
                                        <p:tgtEl>
                                          <p:spTgt spid="3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3" end="3"/>
                                            </p:txEl>
                                          </p:spTgt>
                                        </p:tgtEl>
                                        <p:attrNameLst>
                                          <p:attrName>style.visibility</p:attrName>
                                        </p:attrNameLst>
                                      </p:cBhvr>
                                      <p:to>
                                        <p:strVal val="visible"/>
                                      </p:to>
                                    </p:set>
                                    <p:animEffect transition="in" filter="fade">
                                      <p:cBhvr>
                                        <p:cTn dur="1000"/>
                                        <p:tgtEl>
                                          <p:spTgt spid="3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4" end="4"/>
                                            </p:txEl>
                                          </p:spTgt>
                                        </p:tgtEl>
                                        <p:attrNameLst>
                                          <p:attrName>style.visibility</p:attrName>
                                        </p:attrNameLst>
                                      </p:cBhvr>
                                      <p:to>
                                        <p:strVal val="visible"/>
                                      </p:to>
                                    </p:set>
                                    <p:animEffect transition="in" filter="fade">
                                      <p:cBhvr>
                                        <p:cTn dur="1000"/>
                                        <p:tgtEl>
                                          <p:spTgt spid="38">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5" end="5"/>
                                            </p:txEl>
                                          </p:spTgt>
                                        </p:tgtEl>
                                        <p:attrNameLst>
                                          <p:attrName>style.visibility</p:attrName>
                                        </p:attrNameLst>
                                      </p:cBhvr>
                                      <p:to>
                                        <p:strVal val="visible"/>
                                      </p:to>
                                    </p:set>
                                    <p:animEffect transition="in" filter="fade">
                                      <p:cBhvr>
                                        <p:cTn dur="1000"/>
                                        <p:tgtEl>
                                          <p:spTgt spid="38">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6" end="6"/>
                                            </p:txEl>
                                          </p:spTgt>
                                        </p:tgtEl>
                                        <p:attrNameLst>
                                          <p:attrName>style.visibility</p:attrName>
                                        </p:attrNameLst>
                                      </p:cBhvr>
                                      <p:to>
                                        <p:strVal val="visible"/>
                                      </p:to>
                                    </p:set>
                                    <p:animEffect transition="in" filter="fade">
                                      <p:cBhvr>
                                        <p:cTn dur="1000"/>
                                        <p:tgtEl>
                                          <p:spTgt spid="38">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7" end="7"/>
                                            </p:txEl>
                                          </p:spTgt>
                                        </p:tgtEl>
                                        <p:attrNameLst>
                                          <p:attrName>style.visibility</p:attrName>
                                        </p:attrNameLst>
                                      </p:cBhvr>
                                      <p:to>
                                        <p:strVal val="visible"/>
                                      </p:to>
                                    </p:set>
                                    <p:animEffect transition="in" filter="fade">
                                      <p:cBhvr>
                                        <p:cTn dur="1000"/>
                                        <p:tgtEl>
                                          <p:spTgt spid="38">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
                                            <p:txEl>
                                              <p:pRg st="8" end="8"/>
                                            </p:txEl>
                                          </p:spTgt>
                                        </p:tgtEl>
                                        <p:attrNameLst>
                                          <p:attrName>style.visibility</p:attrName>
                                        </p:attrNameLst>
                                      </p:cBhvr>
                                      <p:to>
                                        <p:strVal val="visible"/>
                                      </p:to>
                                    </p:set>
                                    <p:animEffect transition="in" filter="fade">
                                      <p:cBhvr>
                                        <p:cTn dur="1000"/>
                                        <p:tgtEl>
                                          <p:spTgt spid="38">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What end users are looking for</a:t>
            </a:r>
          </a:p>
        </p:txBody>
      </p:sp>
      <p:sp>
        <p:nvSpPr>
          <p:cNvPr id="148" name="Shape 14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b="1" lang="en"/>
              <a:t>Your README is your marketing doc</a:t>
            </a:r>
          </a:p>
          <a:p>
            <a:r>
              <a:t/>
            </a:r>
          </a:p>
          <a:p>
            <a:pPr rtl="0" lvl="0">
              <a:buNone/>
            </a:pPr>
            <a:r>
              <a:rPr lang="en"/>
              <a:t>Potential end users are looking for:</a:t>
            </a:r>
          </a:p>
          <a:p>
            <a:pPr rtl="0" lvl="0" indent="-419100" marL="457200">
              <a:buClr>
                <a:schemeClr val="dk1"/>
              </a:buClr>
              <a:buSzPct val="100000"/>
              <a:buFont typeface="Arial"/>
              <a:buAutoNum type="arabicPeriod"/>
            </a:pPr>
            <a:r>
              <a:rPr lang="en"/>
              <a:t>Will it do what I want?</a:t>
            </a:r>
          </a:p>
          <a:p>
            <a:pPr rtl="0" lvl="1" indent="-381000" marL="914400">
              <a:spcBef>
                <a:spcPts val="480"/>
              </a:spcBef>
              <a:buClr>
                <a:schemeClr val="dk1"/>
              </a:buClr>
              <a:buSzPct val="100000"/>
              <a:buFont typeface="Arial"/>
              <a:buAutoNum type="alphaLcPeriod"/>
            </a:pPr>
            <a:r>
              <a:rPr sz="2400" lang="en"/>
              <a:t>Good description of the </a:t>
            </a:r>
            <a:r>
              <a:rPr sz="2400" lang="en" i="1"/>
              <a:t>problem</a:t>
            </a:r>
            <a:r>
              <a:rPr sz="2400" lang="en"/>
              <a:t> and </a:t>
            </a:r>
            <a:r>
              <a:rPr sz="2400" lang="en" i="1"/>
              <a:t>solution</a:t>
            </a:r>
          </a:p>
          <a:p>
            <a:pPr rtl="0" lvl="0" indent="-419100" marL="457200">
              <a:spcBef>
                <a:spcPts val="480"/>
              </a:spcBef>
              <a:buClr>
                <a:schemeClr val="dk1"/>
              </a:buClr>
              <a:buSzPct val="100000"/>
              <a:buFont typeface="Arial"/>
              <a:buAutoNum type="arabicPeriod"/>
            </a:pPr>
            <a:r>
              <a:rPr lang="en"/>
              <a:t>Does it work?</a:t>
            </a:r>
          </a:p>
          <a:p>
            <a:pPr rtl="0" lvl="1" indent="-381000" marL="914400">
              <a:spcBef>
                <a:spcPts val="480"/>
              </a:spcBef>
              <a:buClr>
                <a:schemeClr val="dk1"/>
              </a:buClr>
              <a:buSzPct val="100000"/>
              <a:buFont typeface="Arial"/>
              <a:buAutoNum type="alphaLcPeriod"/>
            </a:pPr>
            <a:r>
              <a:rPr sz="2400" lang="en"/>
              <a:t>Can I see a demo? Is the repo active?</a:t>
            </a:r>
          </a:p>
          <a:p>
            <a:pPr rtl="0" lvl="1" indent="-381000" marL="914400">
              <a:spcBef>
                <a:spcPts val="480"/>
              </a:spcBef>
              <a:buClr>
                <a:schemeClr val="dk1"/>
              </a:buClr>
              <a:buSzPct val="100000"/>
              <a:buFont typeface="Arial"/>
              <a:buAutoNum type="alphaLcPeriod"/>
            </a:pPr>
            <a:r>
              <a:rPr sz="2400" lang="en"/>
              <a:t>Can I see it live on a real site (who is using it?</a:t>
            </a:r>
            <a:r>
              <a:rPr lang="en"/>
              <a:t>)</a:t>
            </a:r>
          </a:p>
          <a:p>
            <a:pPr rtl="0" lvl="0" indent="-419100" marL="457200">
              <a:spcBef>
                <a:spcPts val="480"/>
              </a:spcBef>
              <a:buClr>
                <a:schemeClr val="dk1"/>
              </a:buClr>
              <a:buSzPct val="100000"/>
              <a:buFont typeface="Arial"/>
              <a:buAutoNum type="arabicPeriod"/>
            </a:pPr>
            <a:r>
              <a:rPr lang="en"/>
              <a:t>Will I be able to get support?</a:t>
            </a:r>
          </a:p>
          <a:p>
            <a:pPr rtl="0" lvl="1" indent="-381000" marL="914400">
              <a:spcBef>
                <a:spcPts val="480"/>
              </a:spcBef>
              <a:buClr>
                <a:schemeClr val="dk1"/>
              </a:buClr>
              <a:buSzPct val="80000"/>
              <a:buFont typeface="Arial"/>
              <a:buAutoNum type="alphaLcPeriod"/>
            </a:pPr>
            <a:r>
              <a:rPr lang="en"/>
              <a:t>File a bug report? Are they getting fixed?</a:t>
            </a:r>
          </a:p>
          <a:p>
            <a:pPr rtl="0" lvl="1" indent="-381000" marL="914400">
              <a:spcBef>
                <a:spcPts val="480"/>
              </a:spcBef>
              <a:buClr>
                <a:schemeClr val="dk1"/>
              </a:buClr>
              <a:buSzPct val="80000"/>
              <a:buFont typeface="Arial"/>
              <a:buAutoNum type="alphaLcPeriod"/>
            </a:pPr>
            <a:r>
              <a:rPr lang="en"/>
              <a:t>Mailing list? Is the community active?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0" end="0"/>
                                            </p:txEl>
                                          </p:spTgt>
                                        </p:tgtEl>
                                        <p:attrNameLst>
                                          <p:attrName>style.visibility</p:attrName>
                                        </p:attrNameLst>
                                      </p:cBhvr>
                                      <p:to>
                                        <p:strVal val="visible"/>
                                      </p:to>
                                    </p:set>
                                    <p:animEffect transition="in" filter="fade">
                                      <p:cBhvr>
                                        <p:cTn dur="1000"/>
                                        <p:tgtEl>
                                          <p:spTgt spid="14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1" end="1"/>
                                            </p:txEl>
                                          </p:spTgt>
                                        </p:tgtEl>
                                        <p:attrNameLst>
                                          <p:attrName>style.visibility</p:attrName>
                                        </p:attrNameLst>
                                      </p:cBhvr>
                                      <p:to>
                                        <p:strVal val="visible"/>
                                      </p:to>
                                    </p:set>
                                    <p:animEffect transition="in" filter="fade">
                                      <p:cBhvr>
                                        <p:cTn dur="1000"/>
                                        <p:tgtEl>
                                          <p:spTgt spid="14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2" end="2"/>
                                            </p:txEl>
                                          </p:spTgt>
                                        </p:tgtEl>
                                        <p:attrNameLst>
                                          <p:attrName>style.visibility</p:attrName>
                                        </p:attrNameLst>
                                      </p:cBhvr>
                                      <p:to>
                                        <p:strVal val="visible"/>
                                      </p:to>
                                    </p:set>
                                    <p:animEffect transition="in" filter="fade">
                                      <p:cBhvr>
                                        <p:cTn dur="1000"/>
                                        <p:tgtEl>
                                          <p:spTgt spid="14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3" end="3"/>
                                            </p:txEl>
                                          </p:spTgt>
                                        </p:tgtEl>
                                        <p:attrNameLst>
                                          <p:attrName>style.visibility</p:attrName>
                                        </p:attrNameLst>
                                      </p:cBhvr>
                                      <p:to>
                                        <p:strVal val="visible"/>
                                      </p:to>
                                    </p:set>
                                    <p:animEffect transition="in" filter="fade">
                                      <p:cBhvr>
                                        <p:cTn dur="1000"/>
                                        <p:tgtEl>
                                          <p:spTgt spid="14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4" end="4"/>
                                            </p:txEl>
                                          </p:spTgt>
                                        </p:tgtEl>
                                        <p:attrNameLst>
                                          <p:attrName>style.visibility</p:attrName>
                                        </p:attrNameLst>
                                      </p:cBhvr>
                                      <p:to>
                                        <p:strVal val="visible"/>
                                      </p:to>
                                    </p:set>
                                    <p:animEffect transition="in" filter="fade">
                                      <p:cBhvr>
                                        <p:cTn dur="1000"/>
                                        <p:tgtEl>
                                          <p:spTgt spid="148">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5" end="5"/>
                                            </p:txEl>
                                          </p:spTgt>
                                        </p:tgtEl>
                                        <p:attrNameLst>
                                          <p:attrName>style.visibility</p:attrName>
                                        </p:attrNameLst>
                                      </p:cBhvr>
                                      <p:to>
                                        <p:strVal val="visible"/>
                                      </p:to>
                                    </p:set>
                                    <p:animEffect transition="in" filter="fade">
                                      <p:cBhvr>
                                        <p:cTn dur="1000"/>
                                        <p:tgtEl>
                                          <p:spTgt spid="148">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6" end="6"/>
                                            </p:txEl>
                                          </p:spTgt>
                                        </p:tgtEl>
                                        <p:attrNameLst>
                                          <p:attrName>style.visibility</p:attrName>
                                        </p:attrNameLst>
                                      </p:cBhvr>
                                      <p:to>
                                        <p:strVal val="visible"/>
                                      </p:to>
                                    </p:set>
                                    <p:animEffect transition="in" filter="fade">
                                      <p:cBhvr>
                                        <p:cTn dur="1000"/>
                                        <p:tgtEl>
                                          <p:spTgt spid="148">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7" end="7"/>
                                            </p:txEl>
                                          </p:spTgt>
                                        </p:tgtEl>
                                        <p:attrNameLst>
                                          <p:attrName>style.visibility</p:attrName>
                                        </p:attrNameLst>
                                      </p:cBhvr>
                                      <p:to>
                                        <p:strVal val="visible"/>
                                      </p:to>
                                    </p:set>
                                    <p:animEffect transition="in" filter="fade">
                                      <p:cBhvr>
                                        <p:cTn dur="1000"/>
                                        <p:tgtEl>
                                          <p:spTgt spid="148">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8" end="8"/>
                                            </p:txEl>
                                          </p:spTgt>
                                        </p:tgtEl>
                                        <p:attrNameLst>
                                          <p:attrName>style.visibility</p:attrName>
                                        </p:attrNameLst>
                                      </p:cBhvr>
                                      <p:to>
                                        <p:strVal val="visible"/>
                                      </p:to>
                                    </p:set>
                                    <p:animEffect transition="in" filter="fade">
                                      <p:cBhvr>
                                        <p:cTn dur="1000"/>
                                        <p:tgtEl>
                                          <p:spTgt spid="148">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9" end="9"/>
                                            </p:txEl>
                                          </p:spTgt>
                                        </p:tgtEl>
                                        <p:attrNameLst>
                                          <p:attrName>style.visibility</p:attrName>
                                        </p:attrNameLst>
                                      </p:cBhvr>
                                      <p:to>
                                        <p:strVal val="visible"/>
                                      </p:to>
                                    </p:set>
                                    <p:animEffect transition="in" filter="fade">
                                      <p:cBhvr>
                                        <p:cTn dur="1000"/>
                                        <p:tgtEl>
                                          <p:spTgt spid="148">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xEl>
                                              <p:pRg st="10" end="10"/>
                                            </p:txEl>
                                          </p:spTgt>
                                        </p:tgtEl>
                                        <p:attrNameLst>
                                          <p:attrName>style.visibility</p:attrName>
                                        </p:attrNameLst>
                                      </p:cBhvr>
                                      <p:to>
                                        <p:strVal val="visible"/>
                                      </p:to>
                                    </p:set>
                                    <p:animEffect transition="in" filter="fade">
                                      <p:cBhvr>
                                        <p:cTn dur="1000"/>
                                        <p:tgtEl>
                                          <p:spTgt spid="148">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What contributors are looking for</a:t>
            </a:r>
          </a:p>
        </p:txBody>
      </p:sp>
      <p:sp>
        <p:nvSpPr>
          <p:cNvPr id="154" name="Shape 15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00000"/>
              <a:buFont typeface="Arial"/>
              <a:buAutoNum type="arabicPeriod"/>
            </a:pPr>
            <a:r>
              <a:rPr lang="en"/>
              <a:t>How do I get the code running?</a:t>
            </a:r>
          </a:p>
          <a:p>
            <a:pPr rtl="0" lvl="1" indent="-381000" marL="914400">
              <a:buClr>
                <a:schemeClr val="dk1"/>
              </a:buClr>
              <a:buSzPct val="80000"/>
              <a:buFont typeface="Arial"/>
              <a:buAutoNum type="alphaLcPeriod"/>
            </a:pPr>
            <a:r>
              <a:rPr lang="en"/>
              <a:t>Development environment. </a:t>
            </a:r>
            <a:r>
              <a:rPr b="1" lang="en"/>
              <a:t>&lt; 15 minutes</a:t>
            </a:r>
          </a:p>
          <a:p>
            <a:pPr rtl="0" lvl="1" indent="-381000" marL="914400">
              <a:buClr>
                <a:schemeClr val="dk1"/>
              </a:buClr>
              <a:buSzPct val="80000"/>
              <a:buFont typeface="Arial"/>
              <a:buAutoNum type="alphaLcPeriod"/>
            </a:pPr>
            <a:r>
              <a:rPr lang="en"/>
              <a:t>Running tests</a:t>
            </a:r>
          </a:p>
          <a:p>
            <a:pPr rtl="0" lvl="0" indent="-419100" marL="457200">
              <a:buClr>
                <a:schemeClr val="dk1"/>
              </a:buClr>
              <a:buSzPct val="100000"/>
              <a:buFont typeface="Arial"/>
              <a:buAutoNum type="arabicPeriod"/>
            </a:pPr>
            <a:r>
              <a:rPr lang="en"/>
              <a:t>What is the process for submitting changes?</a:t>
            </a:r>
          </a:p>
          <a:p>
            <a:pPr rtl="0" lvl="1" indent="-381000" marL="914400">
              <a:buClr>
                <a:schemeClr val="dk1"/>
              </a:buClr>
              <a:buSzPct val="80000"/>
              <a:buFont typeface="Arial"/>
              <a:buAutoNum type="alphaLcPeriod"/>
            </a:pPr>
            <a:r>
              <a:rPr lang="en"/>
              <a:t>Pull requests</a:t>
            </a:r>
          </a:p>
          <a:p>
            <a:pPr rtl="0" lvl="1" indent="-381000" marL="914400">
              <a:buClr>
                <a:schemeClr val="dk1"/>
              </a:buClr>
              <a:buSzPct val="80000"/>
              <a:buFont typeface="Arial"/>
              <a:buAutoNum type="alphaLcPeriod"/>
            </a:pPr>
            <a:r>
              <a:rPr lang="en"/>
              <a:t>Branching strategy</a:t>
            </a:r>
          </a:p>
          <a:p>
            <a:pPr rtl="0" lvl="1" indent="-381000" marL="914400">
              <a:buClr>
                <a:schemeClr val="dk1"/>
              </a:buClr>
              <a:buSzPct val="80000"/>
              <a:buFont typeface="Arial"/>
              <a:buAutoNum type="alphaLcPeriod"/>
            </a:pPr>
            <a:r>
              <a:rPr lang="en"/>
              <a:t>Style guides</a:t>
            </a:r>
          </a:p>
          <a:p>
            <a:pPr rtl="0" lvl="1" indent="-381000" marL="914400">
              <a:buClr>
                <a:schemeClr val="dk1"/>
              </a:buClr>
              <a:buSzPct val="80000"/>
              <a:buFont typeface="Arial"/>
              <a:buAutoNum type="alphaLcPeriod"/>
            </a:pPr>
            <a:r>
              <a:rPr lang="en"/>
              <a:t>Rules</a:t>
            </a:r>
          </a:p>
          <a:p>
            <a:pPr rtl="0" lvl="0" indent="-419100" marL="457200">
              <a:buClr>
                <a:schemeClr val="dk1"/>
              </a:buClr>
              <a:buSzPct val="100000"/>
              <a:buFont typeface="Arial"/>
              <a:buAutoNum type="arabicPeriod"/>
            </a:pPr>
            <a:r>
              <a:rPr lang="en"/>
              <a:t>What is the release process?</a:t>
            </a:r>
          </a:p>
          <a:p>
            <a:pPr rtl="0" lvl="0" indent="-419100" marL="457200">
              <a:buClr>
                <a:schemeClr val="dk1"/>
              </a:buClr>
              <a:buSzPct val="100000"/>
              <a:buFont typeface="Arial"/>
              <a:buAutoNum type="arabicPeriod"/>
            </a:pPr>
            <a:r>
              <a:rPr lang="en"/>
              <a:t>What else can I help with?</a:t>
            </a:r>
          </a:p>
          <a:p>
            <a:pPr rtl="0" lvl="1" indent="-381000" marL="914400">
              <a:buClr>
                <a:schemeClr val="dk1"/>
              </a:buClr>
              <a:buSzPct val="80000"/>
              <a:buFont typeface="Arial"/>
              <a:buAutoNum type="alphaLcPeriod"/>
            </a:pPr>
            <a:r>
              <a:rPr lang="en"/>
              <a:t>Public TODOs</a:t>
            </a:r>
          </a:p>
          <a:p>
            <a:pPr rtl="0" lvl="1" indent="-381000" marL="914400">
              <a:buClr>
                <a:schemeClr val="dk1"/>
              </a:buClr>
              <a:buSzPct val="80000"/>
              <a:buFont typeface="Arial"/>
              <a:buAutoNum type="alphaLcPeriod"/>
            </a:pPr>
            <a:r>
              <a:rPr lang="en"/>
              <a:t>Github issues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0" end="0"/>
                                            </p:txEl>
                                          </p:spTgt>
                                        </p:tgtEl>
                                        <p:attrNameLst>
                                          <p:attrName>style.visibility</p:attrName>
                                        </p:attrNameLst>
                                      </p:cBhvr>
                                      <p:to>
                                        <p:strVal val="visible"/>
                                      </p:to>
                                    </p:set>
                                    <p:animEffect transition="in" filter="fade">
                                      <p:cBhvr>
                                        <p:cTn dur="1000"/>
                                        <p:tgtEl>
                                          <p:spTgt spid="15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1" end="1"/>
                                            </p:txEl>
                                          </p:spTgt>
                                        </p:tgtEl>
                                        <p:attrNameLst>
                                          <p:attrName>style.visibility</p:attrName>
                                        </p:attrNameLst>
                                      </p:cBhvr>
                                      <p:to>
                                        <p:strVal val="visible"/>
                                      </p:to>
                                    </p:set>
                                    <p:animEffect transition="in" filter="fade">
                                      <p:cBhvr>
                                        <p:cTn dur="1000"/>
                                        <p:tgtEl>
                                          <p:spTgt spid="15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2" end="2"/>
                                            </p:txEl>
                                          </p:spTgt>
                                        </p:tgtEl>
                                        <p:attrNameLst>
                                          <p:attrName>style.visibility</p:attrName>
                                        </p:attrNameLst>
                                      </p:cBhvr>
                                      <p:to>
                                        <p:strVal val="visible"/>
                                      </p:to>
                                    </p:set>
                                    <p:animEffect transition="in" filter="fade">
                                      <p:cBhvr>
                                        <p:cTn dur="1000"/>
                                        <p:tgtEl>
                                          <p:spTgt spid="15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3" end="3"/>
                                            </p:txEl>
                                          </p:spTgt>
                                        </p:tgtEl>
                                        <p:attrNameLst>
                                          <p:attrName>style.visibility</p:attrName>
                                        </p:attrNameLst>
                                      </p:cBhvr>
                                      <p:to>
                                        <p:strVal val="visible"/>
                                      </p:to>
                                    </p:set>
                                    <p:animEffect transition="in" filter="fade">
                                      <p:cBhvr>
                                        <p:cTn dur="1000"/>
                                        <p:tgtEl>
                                          <p:spTgt spid="154">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4" end="4"/>
                                            </p:txEl>
                                          </p:spTgt>
                                        </p:tgtEl>
                                        <p:attrNameLst>
                                          <p:attrName>style.visibility</p:attrName>
                                        </p:attrNameLst>
                                      </p:cBhvr>
                                      <p:to>
                                        <p:strVal val="visible"/>
                                      </p:to>
                                    </p:set>
                                    <p:animEffect transition="in" filter="fade">
                                      <p:cBhvr>
                                        <p:cTn dur="1000"/>
                                        <p:tgtEl>
                                          <p:spTgt spid="154">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5" end="5"/>
                                            </p:txEl>
                                          </p:spTgt>
                                        </p:tgtEl>
                                        <p:attrNameLst>
                                          <p:attrName>style.visibility</p:attrName>
                                        </p:attrNameLst>
                                      </p:cBhvr>
                                      <p:to>
                                        <p:strVal val="visible"/>
                                      </p:to>
                                    </p:set>
                                    <p:animEffect transition="in" filter="fade">
                                      <p:cBhvr>
                                        <p:cTn dur="1000"/>
                                        <p:tgtEl>
                                          <p:spTgt spid="154">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6" end="6"/>
                                            </p:txEl>
                                          </p:spTgt>
                                        </p:tgtEl>
                                        <p:attrNameLst>
                                          <p:attrName>style.visibility</p:attrName>
                                        </p:attrNameLst>
                                      </p:cBhvr>
                                      <p:to>
                                        <p:strVal val="visible"/>
                                      </p:to>
                                    </p:set>
                                    <p:animEffect transition="in" filter="fade">
                                      <p:cBhvr>
                                        <p:cTn dur="1000"/>
                                        <p:tgtEl>
                                          <p:spTgt spid="154">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7" end="7"/>
                                            </p:txEl>
                                          </p:spTgt>
                                        </p:tgtEl>
                                        <p:attrNameLst>
                                          <p:attrName>style.visibility</p:attrName>
                                        </p:attrNameLst>
                                      </p:cBhvr>
                                      <p:to>
                                        <p:strVal val="visible"/>
                                      </p:to>
                                    </p:set>
                                    <p:animEffect transition="in" filter="fade">
                                      <p:cBhvr>
                                        <p:cTn dur="1000"/>
                                        <p:tgtEl>
                                          <p:spTgt spid="154">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8" end="8"/>
                                            </p:txEl>
                                          </p:spTgt>
                                        </p:tgtEl>
                                        <p:attrNameLst>
                                          <p:attrName>style.visibility</p:attrName>
                                        </p:attrNameLst>
                                      </p:cBhvr>
                                      <p:to>
                                        <p:strVal val="visible"/>
                                      </p:to>
                                    </p:set>
                                    <p:animEffect transition="in" filter="fade">
                                      <p:cBhvr>
                                        <p:cTn dur="1000"/>
                                        <p:tgtEl>
                                          <p:spTgt spid="154">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9" end="9"/>
                                            </p:txEl>
                                          </p:spTgt>
                                        </p:tgtEl>
                                        <p:attrNameLst>
                                          <p:attrName>style.visibility</p:attrName>
                                        </p:attrNameLst>
                                      </p:cBhvr>
                                      <p:to>
                                        <p:strVal val="visible"/>
                                      </p:to>
                                    </p:set>
                                    <p:animEffect transition="in" filter="fade">
                                      <p:cBhvr>
                                        <p:cTn dur="1000"/>
                                        <p:tgtEl>
                                          <p:spTgt spid="154">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10" end="10"/>
                                            </p:txEl>
                                          </p:spTgt>
                                        </p:tgtEl>
                                        <p:attrNameLst>
                                          <p:attrName>style.visibility</p:attrName>
                                        </p:attrNameLst>
                                      </p:cBhvr>
                                      <p:to>
                                        <p:strVal val="visible"/>
                                      </p:to>
                                    </p:set>
                                    <p:animEffect transition="in" filter="fade">
                                      <p:cBhvr>
                                        <p:cTn dur="1000"/>
                                        <p:tgtEl>
                                          <p:spTgt spid="154">
                                            <p:txEl>
                                              <p:pRg st="10" end="1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4">
                                            <p:txEl>
                                              <p:pRg st="11" end="11"/>
                                            </p:txEl>
                                          </p:spTgt>
                                        </p:tgtEl>
                                        <p:attrNameLst>
                                          <p:attrName>style.visibility</p:attrName>
                                        </p:attrNameLst>
                                      </p:cBhvr>
                                      <p:to>
                                        <p:strVal val="visible"/>
                                      </p:to>
                                    </p:set>
                                    <p:animEffect transition="in" filter="fade">
                                      <p:cBhvr>
                                        <p:cTn dur="1000"/>
                                        <p:tgtEl>
                                          <p:spTgt spid="154">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ctrTitle"/>
          </p:nvPr>
        </p:nvSpPr>
        <p:spPr>
          <a:xfrm>
            <a:off y="751679" x="457200"/>
            <a:ext cy="4012499" cx="8229600"/>
          </a:xfrm>
          <a:prstGeom prst="rect">
            <a:avLst/>
          </a:prstGeom>
        </p:spPr>
        <p:txBody>
          <a:bodyPr bIns="91425" rIns="91425" lIns="91425" tIns="91425" anchor="t" anchorCtr="0">
            <a:spAutoFit/>
          </a:bodyPr>
          <a:lstStyle/>
          <a:p>
            <a:pPr>
              <a:buNone/>
            </a:pPr>
            <a:r>
              <a:rPr lang="en"/>
              <a:t>Repo Setup</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y="0" x="0"/>
          <a:ext cy="0" cx="0"/>
          <a:chOff y="0" x="0"/>
          <a:chExt cy="0" cx="0"/>
        </a:xfrm>
      </p:grpSpPr>
      <p:sp>
        <p:nvSpPr>
          <p:cNvPr id="164" name="Shape 164"/>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2 hard things in computer science</a:t>
            </a:r>
          </a:p>
        </p:txBody>
      </p:sp>
      <p:sp>
        <p:nvSpPr>
          <p:cNvPr id="165" name="Shape 165"/>
          <p:cNvSpPr txBox="1"/>
          <p:nvPr>
            <p:ph idx="1" type="body"/>
          </p:nvPr>
        </p:nvSpPr>
        <p:spPr>
          <a:xfrm>
            <a:off y="1617350" x="354300"/>
            <a:ext cy="524399" cx="8435400"/>
          </a:xfrm>
          <a:prstGeom prst="rect">
            <a:avLst/>
          </a:prstGeom>
        </p:spPr>
        <p:txBody>
          <a:bodyPr bIns="91425" rIns="91425" lIns="91425" tIns="91425" anchor="t" anchorCtr="0">
            <a:spAutoFit/>
          </a:bodyPr>
          <a:lstStyle/>
          <a:p>
            <a:pPr rtl="0" lvl="0">
              <a:buNone/>
            </a:pPr>
            <a:r>
              <a:rPr lang="en"/>
              <a:t>1. Cache Invalidation</a:t>
            </a:r>
          </a:p>
          <a:p>
            <a:r>
              <a:t/>
            </a:r>
          </a:p>
        </p:txBody>
      </p:sp>
      <p:sp>
        <p:nvSpPr>
          <p:cNvPr id="166" name="Shape 166"/>
          <p:cNvSpPr txBox="1"/>
          <p:nvPr>
            <p:ph idx="2" type="body"/>
          </p:nvPr>
        </p:nvSpPr>
        <p:spPr>
          <a:xfrm>
            <a:off y="2576100" x="354300"/>
            <a:ext cy="524399" cx="8435400"/>
          </a:xfrm>
          <a:prstGeom prst="rect">
            <a:avLst/>
          </a:prstGeom>
        </p:spPr>
        <p:txBody>
          <a:bodyPr bIns="91425" rIns="91425" lIns="91425" tIns="91425" anchor="t" anchorCtr="0">
            <a:spAutoFit/>
          </a:bodyPr>
          <a:lstStyle/>
          <a:p>
            <a:pPr rtl="0" lvl="0">
              <a:buNone/>
            </a:pPr>
            <a:r>
              <a:rPr lang="en"/>
              <a:t>2. Naming things</a:t>
            </a:r>
          </a:p>
        </p:txBody>
      </p:sp>
      <p:sp>
        <p:nvSpPr>
          <p:cNvPr id="167" name="Shape 167"/>
          <p:cNvSpPr txBox="1"/>
          <p:nvPr>
            <p:ph idx="3" type="body"/>
          </p:nvPr>
        </p:nvSpPr>
        <p:spPr>
          <a:xfrm>
            <a:off y="3654875" x="354300"/>
            <a:ext cy="524399" cx="8435400"/>
          </a:xfrm>
          <a:prstGeom prst="rect">
            <a:avLst/>
          </a:prstGeom>
        </p:spPr>
        <p:txBody>
          <a:bodyPr bIns="91425" rIns="91425" lIns="91425" tIns="91425" anchor="t" anchorCtr="0">
            <a:spAutoFit/>
          </a:bodyPr>
          <a:lstStyle/>
          <a:p>
            <a:pPr rtl="0" lvl="0">
              <a:buNone/>
            </a:pPr>
            <a:r>
              <a:rPr lang="en"/>
              <a:t>I propose a 3rd -</a:t>
            </a:r>
          </a:p>
          <a:p>
            <a:r>
              <a:t/>
            </a:r>
          </a:p>
          <a:p>
            <a:pPr rtl="0" lvl="0">
              <a:buNone/>
            </a:pPr>
            <a:r>
              <a:rPr lang="en"/>
              <a:t>3. Asynchronous Programming</a:t>
            </a:r>
          </a:p>
          <a:p>
            <a:r>
              <a:t/>
            </a:r>
          </a:p>
          <a:p>
            <a:pPr rtl="0" lvl="0">
              <a:buNone/>
            </a:pPr>
            <a:r>
              <a:rPr sz="1400" lang="en"/>
              <a:t>#1 and #2 Phil Karton. #3 Nick Sullivan.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6"/>
                                        </p:tgtEl>
                                        <p:attrNameLst>
                                          <p:attrName>style.visibility</p:attrName>
                                        </p:attrNameLst>
                                      </p:cBhvr>
                                      <p:to>
                                        <p:strVal val="visible"/>
                                      </p:to>
                                    </p:set>
                                    <p:animEffect transition="in" filter="fade">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7"/>
                                        </p:tgtEl>
                                        <p:attrNameLst>
                                          <p:attrName>style.visibility</p:attrName>
                                        </p:attrNameLst>
                                      </p:cBhvr>
                                      <p:to>
                                        <p:strVal val="visible"/>
                                      </p:to>
                                    </p:set>
                                    <p:animEffect transition="in" filter="fade">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buNone/>
            </a:pPr>
            <a:r>
              <a:rPr lang="en"/>
              <a:t>Choosing a name</a:t>
            </a:r>
          </a:p>
        </p:txBody>
      </p:sp>
      <p:sp>
        <p:nvSpPr>
          <p:cNvPr id="173" name="Shape 173"/>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b="1" sz="2400" lang="en"/>
              <a:t>SEO</a:t>
            </a:r>
            <a:r>
              <a:rPr sz="2400" lang="en"/>
              <a:t> </a:t>
            </a:r>
          </a:p>
          <a:p>
            <a:pPr rtl="0" lvl="0">
              <a:buNone/>
            </a:pPr>
            <a:r>
              <a:rPr sz="2400" lang="en"/>
              <a:t>What will *users* be searching for solve their problem? </a:t>
            </a:r>
          </a:p>
          <a:p>
            <a:pPr rtl="0" lvl="0">
              <a:buNone/>
            </a:pPr>
            <a:r>
              <a:rPr sz="2400" lang="en" i="1"/>
              <a:t>Good</a:t>
            </a:r>
            <a:r>
              <a:rPr sz="2400" lang="en"/>
              <a:t>: "node-geoip-server". </a:t>
            </a:r>
            <a:r>
              <a:rPr sz="2400" lang="en" i="1"/>
              <a:t>Bad</a:t>
            </a:r>
            <a:r>
              <a:rPr sz="2400" lang="en"/>
              <a:t>: "$futurama_character"</a:t>
            </a:r>
          </a:p>
          <a:p>
            <a:pPr rtl="0" lvl="0">
              <a:buNone/>
            </a:pPr>
            <a:br>
              <a:rPr sz="2400" lang="en"/>
            </a:br>
            <a:r>
              <a:rPr sz="2400" lang="en"/>
              <a:t>Is there an existing github project/organization by that name? github/$name</a:t>
            </a:r>
          </a:p>
          <a:p>
            <a:r>
              <a:t/>
            </a:r>
          </a:p>
          <a:p>
            <a:pPr rtl="0" lvl="0">
              <a:buNone/>
            </a:pPr>
            <a:r>
              <a:rPr sz="2400" lang="en"/>
              <a:t>Other things to check for availability</a:t>
            </a:r>
          </a:p>
          <a:p>
            <a:pPr rtl="0" lvl="0" indent="-381000" marL="457200">
              <a:buClr>
                <a:schemeClr val="dk1"/>
              </a:buClr>
              <a:buSzPct val="166666"/>
              <a:buFont typeface="Arial"/>
              <a:buChar char="•"/>
            </a:pPr>
            <a:r>
              <a:rPr sz="2400" lang="en"/>
              <a:t>domain name, twitter, facebook</a:t>
            </a:r>
          </a:p>
          <a:p>
            <a:r>
              <a:t/>
            </a:r>
          </a:p>
          <a:p>
            <a:pPr rtl="0" lvl="0">
              <a:buNone/>
            </a:pPr>
            <a:r>
              <a:rPr sz="2400" lang="en"/>
              <a:t>Tip: ${projectname}js is a growing trend</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0" end="0"/>
                                            </p:txEl>
                                          </p:spTgt>
                                        </p:tgtEl>
                                        <p:attrNameLst>
                                          <p:attrName>style.visibility</p:attrName>
                                        </p:attrNameLst>
                                      </p:cBhvr>
                                      <p:to>
                                        <p:strVal val="visible"/>
                                      </p:to>
                                    </p:set>
                                    <p:animEffect transition="in" filter="fade">
                                      <p:cBhvr>
                                        <p:cTn dur="1000"/>
                                        <p:tgtEl>
                                          <p:spTgt spid="17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1" end="1"/>
                                            </p:txEl>
                                          </p:spTgt>
                                        </p:tgtEl>
                                        <p:attrNameLst>
                                          <p:attrName>style.visibility</p:attrName>
                                        </p:attrNameLst>
                                      </p:cBhvr>
                                      <p:to>
                                        <p:strVal val="visible"/>
                                      </p:to>
                                    </p:set>
                                    <p:animEffect transition="in" filter="fade">
                                      <p:cBhvr>
                                        <p:cTn dur="1000"/>
                                        <p:tgtEl>
                                          <p:spTgt spid="17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2" end="2"/>
                                            </p:txEl>
                                          </p:spTgt>
                                        </p:tgtEl>
                                        <p:attrNameLst>
                                          <p:attrName>style.visibility</p:attrName>
                                        </p:attrNameLst>
                                      </p:cBhvr>
                                      <p:to>
                                        <p:strVal val="visible"/>
                                      </p:to>
                                    </p:set>
                                    <p:animEffect transition="in" filter="fade">
                                      <p:cBhvr>
                                        <p:cTn dur="1000"/>
                                        <p:tgtEl>
                                          <p:spTgt spid="17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3" end="3"/>
                                            </p:txEl>
                                          </p:spTgt>
                                        </p:tgtEl>
                                        <p:attrNameLst>
                                          <p:attrName>style.visibility</p:attrName>
                                        </p:attrNameLst>
                                      </p:cBhvr>
                                      <p:to>
                                        <p:strVal val="visible"/>
                                      </p:to>
                                    </p:set>
                                    <p:animEffect transition="in" filter="fade">
                                      <p:cBhvr>
                                        <p:cTn dur="1000"/>
                                        <p:tgtEl>
                                          <p:spTgt spid="173">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4" end="4"/>
                                            </p:txEl>
                                          </p:spTgt>
                                        </p:tgtEl>
                                        <p:attrNameLst>
                                          <p:attrName>style.visibility</p:attrName>
                                        </p:attrNameLst>
                                      </p:cBhvr>
                                      <p:to>
                                        <p:strVal val="visible"/>
                                      </p:to>
                                    </p:set>
                                    <p:animEffect transition="in" filter="fade">
                                      <p:cBhvr>
                                        <p:cTn dur="1000"/>
                                        <p:tgtEl>
                                          <p:spTgt spid="173">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5" end="5"/>
                                            </p:txEl>
                                          </p:spTgt>
                                        </p:tgtEl>
                                        <p:attrNameLst>
                                          <p:attrName>style.visibility</p:attrName>
                                        </p:attrNameLst>
                                      </p:cBhvr>
                                      <p:to>
                                        <p:strVal val="visible"/>
                                      </p:to>
                                    </p:set>
                                    <p:animEffect transition="in" filter="fade">
                                      <p:cBhvr>
                                        <p:cTn dur="1000"/>
                                        <p:tgtEl>
                                          <p:spTgt spid="173">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6" end="6"/>
                                            </p:txEl>
                                          </p:spTgt>
                                        </p:tgtEl>
                                        <p:attrNameLst>
                                          <p:attrName>style.visibility</p:attrName>
                                        </p:attrNameLst>
                                      </p:cBhvr>
                                      <p:to>
                                        <p:strVal val="visible"/>
                                      </p:to>
                                    </p:set>
                                    <p:animEffect transition="in" filter="fade">
                                      <p:cBhvr>
                                        <p:cTn dur="1000"/>
                                        <p:tgtEl>
                                          <p:spTgt spid="173">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7" end="7"/>
                                            </p:txEl>
                                          </p:spTgt>
                                        </p:tgtEl>
                                        <p:attrNameLst>
                                          <p:attrName>style.visibility</p:attrName>
                                        </p:attrNameLst>
                                      </p:cBhvr>
                                      <p:to>
                                        <p:strVal val="visible"/>
                                      </p:to>
                                    </p:set>
                                    <p:animEffect transition="in" filter="fade">
                                      <p:cBhvr>
                                        <p:cTn dur="1000"/>
                                        <p:tgtEl>
                                          <p:spTgt spid="173">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8" end="8"/>
                                            </p:txEl>
                                          </p:spTgt>
                                        </p:tgtEl>
                                        <p:attrNameLst>
                                          <p:attrName>style.visibility</p:attrName>
                                        </p:attrNameLst>
                                      </p:cBhvr>
                                      <p:to>
                                        <p:strVal val="visible"/>
                                      </p:to>
                                    </p:set>
                                    <p:animEffect transition="in" filter="fade">
                                      <p:cBhvr>
                                        <p:cTn dur="1000"/>
                                        <p:tgtEl>
                                          <p:spTgt spid="173">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buNone/>
            </a:pPr>
            <a:r>
              <a:rPr lang="en"/>
              <a:t>Github organizations</a:t>
            </a:r>
          </a:p>
        </p:txBody>
      </p:sp>
      <p:sp>
        <p:nvSpPr>
          <p:cNvPr id="179" name="Shape 179"/>
          <p:cNvSpPr txBox="1"/>
          <p:nvPr>
            <p:ph idx="1" type="body"/>
          </p:nvPr>
        </p:nvSpPr>
        <p:spPr>
          <a:xfrm>
            <a:off y="1643775" x="457200"/>
            <a:ext cy="4967700" cx="8229600"/>
          </a:xfrm>
          <a:prstGeom prst="rect">
            <a:avLst/>
          </a:prstGeom>
        </p:spPr>
        <p:txBody>
          <a:bodyPr bIns="91425" rIns="91425" lIns="91425" tIns="91425" anchor="t" anchorCtr="0">
            <a:spAutoFit/>
          </a:bodyPr>
          <a:lstStyle/>
          <a:p>
            <a:pPr rtl="0" lvl="0">
              <a:buNone/>
            </a:pPr>
            <a:r>
              <a:rPr lang="en"/>
              <a:t>Project big enough for more than one repo?</a:t>
            </a:r>
          </a:p>
          <a:p>
            <a:r>
              <a:t/>
            </a:r>
          </a:p>
          <a:p>
            <a:pPr rtl="0" lvl="0">
              <a:buNone/>
            </a:pPr>
            <a:r>
              <a:rPr lang="en"/>
              <a:t>http://github.com/$organization/$project1</a:t>
            </a:r>
          </a:p>
          <a:p>
            <a:pPr rtl="0" lvl="0">
              <a:buNone/>
            </a:pPr>
            <a:r>
              <a:rPr lang="en"/>
              <a:t>http://github.com/$organization/$project2</a:t>
            </a:r>
          </a:p>
          <a:p>
            <a:r>
              <a:t/>
            </a:r>
          </a:p>
          <a:p>
            <a:pPr rtl="0" lvl="0">
              <a:buNone/>
            </a:pPr>
            <a:r>
              <a:rPr u="sng" sz="2400" lang="en">
                <a:solidFill>
                  <a:schemeClr val="hlink"/>
                </a:solidFill>
                <a:hlinkClick r:id="rId3"/>
              </a:rPr>
              <a:t>https://github.com/blog/674-introducing-organizations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README driven development</a:t>
            </a:r>
          </a:p>
        </p:txBody>
      </p:sp>
      <p:sp>
        <p:nvSpPr>
          <p:cNvPr id="185" name="Shape 185"/>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Organize your thoughts around what you want to build, in present tense.</a:t>
            </a:r>
          </a:p>
          <a:p>
            <a:r>
              <a:t/>
            </a:r>
          </a:p>
          <a:p>
            <a:pPr rtl="0" lvl="0">
              <a:buNone/>
            </a:pPr>
            <a:r>
              <a:rPr lang="en"/>
              <a:t>The documentation evolves with the product - instead of being an afterthought.</a:t>
            </a:r>
          </a:p>
          <a:p>
            <a:r>
              <a:t/>
            </a:r>
          </a:p>
          <a:p>
            <a:pPr rtl="0" lvl="0">
              <a:buNone/>
            </a:pPr>
            <a:r>
              <a:rPr lang="en"/>
              <a:t>Cater to your initial audience - write the readme as you would want to see it if you were a user.</a:t>
            </a:r>
          </a:p>
          <a:p>
            <a:r>
              <a:t/>
            </a:r>
          </a:p>
          <a:p>
            <a:pPr>
              <a:buNone/>
            </a:pPr>
            <a:r>
              <a:rPr u="sng" sz="1800" lang="en">
                <a:solidFill>
                  <a:schemeClr val="hlink"/>
                </a:solidFill>
                <a:hlinkClick r:id="rId3"/>
              </a:rPr>
              <a:t>http://tom.preston-werner.com/2010/08/23/readme-driven-development.html</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README format	</a:t>
            </a:r>
          </a:p>
        </p:txBody>
      </p:sp>
      <p:sp>
        <p:nvSpPr>
          <p:cNvPr id="191" name="Shape 191"/>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Use markdown, not plain text. </a:t>
            </a:r>
          </a:p>
          <a:p>
            <a:pPr rtl="0" lvl="0" indent="457200">
              <a:buNone/>
            </a:pPr>
            <a:r>
              <a:rPr lang="en"/>
              <a:t>Tip - </a:t>
            </a:r>
            <a:r>
              <a:rPr u="sng" lang="en">
                <a:solidFill>
                  <a:schemeClr val="hlink"/>
                </a:solidFill>
                <a:hlinkClick r:id="rId3"/>
              </a:rPr>
              <a:t>Mou for mac</a:t>
            </a:r>
          </a:p>
          <a:p>
            <a:r>
              <a:t/>
            </a:r>
          </a:p>
          <a:p>
            <a:pPr rtl="0" lvl="0">
              <a:buNone/>
            </a:pPr>
            <a:r>
              <a:rPr lang="en"/>
              <a:t>Note that github uses </a:t>
            </a:r>
            <a:r>
              <a:rPr u="sng" lang="en">
                <a:solidFill>
                  <a:schemeClr val="hlink"/>
                </a:solidFill>
                <a:hlinkClick r:id="rId4"/>
              </a:rPr>
              <a:t>github flavored markdown</a:t>
            </a:r>
          </a:p>
          <a:p>
            <a:r>
              <a:t/>
            </a:r>
          </a:p>
          <a:p>
            <a:r>
              <a:t/>
            </a:r>
          </a:p>
          <a:p>
            <a:pPr rtl="0" lvl="0">
              <a:spcBef>
                <a:spcPts val="0"/>
              </a:spcBef>
              <a:buNone/>
            </a:pPr>
            <a:r>
              <a:rPr sz="2400" lang="en"/>
              <a:t>Anyone from github here? </a:t>
            </a:r>
          </a:p>
          <a:p>
            <a:r>
              <a:t/>
            </a:r>
          </a:p>
          <a:p>
            <a:pPr rtl="0" lvl="0">
              <a:spcBef>
                <a:spcPts val="0"/>
              </a:spcBef>
              <a:buClr>
                <a:srgbClr val="000000"/>
              </a:buClr>
              <a:buSzPct val="45833"/>
              <a:buFont typeface="Arial"/>
              <a:buNone/>
            </a:pPr>
            <a:r>
              <a:rPr sz="2400" lang="en"/>
              <a:t>Anyone want to build a web-based markdown editor that displays github markdown in real time?</a:t>
            </a:r>
          </a:p>
          <a:p>
            <a:r>
              <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0" end="0"/>
                                            </p:txEl>
                                          </p:spTgt>
                                        </p:tgtEl>
                                        <p:attrNameLst>
                                          <p:attrName>style.visibility</p:attrName>
                                        </p:attrNameLst>
                                      </p:cBhvr>
                                      <p:to>
                                        <p:strVal val="visible"/>
                                      </p:to>
                                    </p:set>
                                    <p:animEffect transition="in" filter="fade">
                                      <p:cBhvr>
                                        <p:cTn dur="1000"/>
                                        <p:tgtEl>
                                          <p:spTgt spid="19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1" end="1"/>
                                            </p:txEl>
                                          </p:spTgt>
                                        </p:tgtEl>
                                        <p:attrNameLst>
                                          <p:attrName>style.visibility</p:attrName>
                                        </p:attrNameLst>
                                      </p:cBhvr>
                                      <p:to>
                                        <p:strVal val="visible"/>
                                      </p:to>
                                    </p:set>
                                    <p:animEffect transition="in" filter="fade">
                                      <p:cBhvr>
                                        <p:cTn dur="1000"/>
                                        <p:tgtEl>
                                          <p:spTgt spid="19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2" end="2"/>
                                            </p:txEl>
                                          </p:spTgt>
                                        </p:tgtEl>
                                        <p:attrNameLst>
                                          <p:attrName>style.visibility</p:attrName>
                                        </p:attrNameLst>
                                      </p:cBhvr>
                                      <p:to>
                                        <p:strVal val="visible"/>
                                      </p:to>
                                    </p:set>
                                    <p:animEffect transition="in" filter="fade">
                                      <p:cBhvr>
                                        <p:cTn dur="1000"/>
                                        <p:tgtEl>
                                          <p:spTgt spid="19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3" end="3"/>
                                            </p:txEl>
                                          </p:spTgt>
                                        </p:tgtEl>
                                        <p:attrNameLst>
                                          <p:attrName>style.visibility</p:attrName>
                                        </p:attrNameLst>
                                      </p:cBhvr>
                                      <p:to>
                                        <p:strVal val="visible"/>
                                      </p:to>
                                    </p:set>
                                    <p:animEffect transition="in" filter="fade">
                                      <p:cBhvr>
                                        <p:cTn dur="1000"/>
                                        <p:tgtEl>
                                          <p:spTgt spid="191">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4" end="4"/>
                                            </p:txEl>
                                          </p:spTgt>
                                        </p:tgtEl>
                                        <p:attrNameLst>
                                          <p:attrName>style.visibility</p:attrName>
                                        </p:attrNameLst>
                                      </p:cBhvr>
                                      <p:to>
                                        <p:strVal val="visible"/>
                                      </p:to>
                                    </p:set>
                                    <p:animEffect transition="in" filter="fade">
                                      <p:cBhvr>
                                        <p:cTn dur="1000"/>
                                        <p:tgtEl>
                                          <p:spTgt spid="191">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5" end="5"/>
                                            </p:txEl>
                                          </p:spTgt>
                                        </p:tgtEl>
                                        <p:attrNameLst>
                                          <p:attrName>style.visibility</p:attrName>
                                        </p:attrNameLst>
                                      </p:cBhvr>
                                      <p:to>
                                        <p:strVal val="visible"/>
                                      </p:to>
                                    </p:set>
                                    <p:animEffect transition="in" filter="fade">
                                      <p:cBhvr>
                                        <p:cTn dur="1000"/>
                                        <p:tgtEl>
                                          <p:spTgt spid="191">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6" end="6"/>
                                            </p:txEl>
                                          </p:spTgt>
                                        </p:tgtEl>
                                        <p:attrNameLst>
                                          <p:attrName>style.visibility</p:attrName>
                                        </p:attrNameLst>
                                      </p:cBhvr>
                                      <p:to>
                                        <p:strVal val="visible"/>
                                      </p:to>
                                    </p:set>
                                    <p:animEffect transition="in" filter="fade">
                                      <p:cBhvr>
                                        <p:cTn dur="1000"/>
                                        <p:tgtEl>
                                          <p:spTgt spid="191">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7" end="7"/>
                                            </p:txEl>
                                          </p:spTgt>
                                        </p:tgtEl>
                                        <p:attrNameLst>
                                          <p:attrName>style.visibility</p:attrName>
                                        </p:attrNameLst>
                                      </p:cBhvr>
                                      <p:to>
                                        <p:strVal val="visible"/>
                                      </p:to>
                                    </p:set>
                                    <p:animEffect transition="in" filter="fade">
                                      <p:cBhvr>
                                        <p:cTn dur="1000"/>
                                        <p:tgtEl>
                                          <p:spTgt spid="191">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8" end="8"/>
                                            </p:txEl>
                                          </p:spTgt>
                                        </p:tgtEl>
                                        <p:attrNameLst>
                                          <p:attrName>style.visibility</p:attrName>
                                        </p:attrNameLst>
                                      </p:cBhvr>
                                      <p:to>
                                        <p:strVal val="visible"/>
                                      </p:to>
                                    </p:set>
                                    <p:animEffect transition="in" filter="fade">
                                      <p:cBhvr>
                                        <p:cTn dur="1000"/>
                                        <p:tgtEl>
                                          <p:spTgt spid="191">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9" end="9"/>
                                            </p:txEl>
                                          </p:spTgt>
                                        </p:tgtEl>
                                        <p:attrNameLst>
                                          <p:attrName>style.visibility</p:attrName>
                                        </p:attrNameLst>
                                      </p:cBhvr>
                                      <p:to>
                                        <p:strVal val="visible"/>
                                      </p:to>
                                    </p:set>
                                    <p:animEffect transition="in" filter="fade">
                                      <p:cBhvr>
                                        <p:cTn dur="1000"/>
                                        <p:tgtEl>
                                          <p:spTgt spid="191">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10" end="10"/>
                                            </p:txEl>
                                          </p:spTgt>
                                        </p:tgtEl>
                                        <p:attrNameLst>
                                          <p:attrName>style.visibility</p:attrName>
                                        </p:attrNameLst>
                                      </p:cBhvr>
                                      <p:to>
                                        <p:strVal val="visible"/>
                                      </p:to>
                                    </p:set>
                                    <p:animEffect transition="in" filter="fade">
                                      <p:cBhvr>
                                        <p:cTn dur="1000"/>
                                        <p:tgtEl>
                                          <p:spTgt spid="191">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What should be in your README</a:t>
            </a:r>
          </a:p>
        </p:txBody>
      </p:sp>
      <p:sp>
        <p:nvSpPr>
          <p:cNvPr id="197" name="Shape 197"/>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About*</a:t>
            </a:r>
          </a:p>
          <a:p>
            <a:pPr rtl="0" lvl="0" indent="-419100" marL="457200">
              <a:buClr>
                <a:schemeClr val="dk1"/>
              </a:buClr>
              <a:buSzPct val="166666"/>
              <a:buFont typeface="Arial"/>
              <a:buChar char="•"/>
            </a:pPr>
            <a:r>
              <a:rPr lang="en"/>
              <a:t>Getting started / Download / Usage* </a:t>
            </a:r>
          </a:p>
          <a:p>
            <a:pPr rtl="0" lvl="0" indent="-419100" marL="457200">
              <a:buClr>
                <a:schemeClr val="dk1"/>
              </a:buClr>
              <a:buSzPct val="166666"/>
              <a:buFont typeface="Arial"/>
              <a:buChar char="•"/>
            </a:pPr>
            <a:r>
              <a:rPr lang="en"/>
              <a:t>Dependencies</a:t>
            </a:r>
          </a:p>
          <a:p>
            <a:pPr rtl="0" lvl="0" indent="-419100" marL="457200">
              <a:buClr>
                <a:schemeClr val="dk1"/>
              </a:buClr>
              <a:buSzPct val="166666"/>
              <a:buFont typeface="Arial"/>
              <a:buChar char="•"/>
            </a:pPr>
            <a:r>
              <a:rPr lang="en"/>
              <a:t>Who is using it? (USING.md)</a:t>
            </a:r>
          </a:p>
          <a:p>
            <a:pPr rtl="0" lvl="0" indent="-419100" marL="457200">
              <a:buClr>
                <a:schemeClr val="dk1"/>
              </a:buClr>
              <a:buSzPct val="166666"/>
              <a:buFont typeface="Arial"/>
              <a:buChar char="•"/>
            </a:pPr>
            <a:r>
              <a:rPr lang="en"/>
              <a:t>Where to go for help</a:t>
            </a:r>
          </a:p>
          <a:p>
            <a:pPr rtl="0" lvl="0" indent="-419100" marL="457200">
              <a:buClr>
                <a:schemeClr val="dk1"/>
              </a:buClr>
              <a:buSzPct val="166666"/>
              <a:buFont typeface="Arial"/>
              <a:buChar char="•"/>
            </a:pPr>
            <a:r>
              <a:rPr lang="en"/>
              <a:t>How to contribute</a:t>
            </a:r>
          </a:p>
          <a:p>
            <a:pPr rtl="0" lvl="0" indent="-419100" marL="457200">
              <a:buClr>
                <a:schemeClr val="dk1"/>
              </a:buClr>
              <a:buSzPct val="166666"/>
              <a:buFont typeface="Arial"/>
              <a:buChar char="•"/>
            </a:pPr>
            <a:r>
              <a:rPr lang="en"/>
              <a:t>Licensing </a:t>
            </a:r>
          </a:p>
          <a:p>
            <a:r>
              <a:t/>
            </a:r>
          </a:p>
          <a:p>
            <a:pPr rtl="0" lvl="0">
              <a:buClr>
                <a:srgbClr val="000000"/>
              </a:buClr>
              <a:buSzPct val="45833"/>
              <a:buFont typeface="Arial"/>
              <a:buNone/>
            </a:pPr>
            <a:r>
              <a:rPr sz="2400" lang="en"/>
              <a:t>* = Cater to your initial audience. Get up and running as quickly as possible.</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0" end="0"/>
                                            </p:txEl>
                                          </p:spTgt>
                                        </p:tgtEl>
                                        <p:attrNameLst>
                                          <p:attrName>style.visibility</p:attrName>
                                        </p:attrNameLst>
                                      </p:cBhvr>
                                      <p:to>
                                        <p:strVal val="visible"/>
                                      </p:to>
                                    </p:set>
                                    <p:animEffect transition="in" filter="fade">
                                      <p:cBhvr>
                                        <p:cTn dur="1000"/>
                                        <p:tgtEl>
                                          <p:spTgt spid="19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1" end="1"/>
                                            </p:txEl>
                                          </p:spTgt>
                                        </p:tgtEl>
                                        <p:attrNameLst>
                                          <p:attrName>style.visibility</p:attrName>
                                        </p:attrNameLst>
                                      </p:cBhvr>
                                      <p:to>
                                        <p:strVal val="visible"/>
                                      </p:to>
                                    </p:set>
                                    <p:animEffect transition="in" filter="fade">
                                      <p:cBhvr>
                                        <p:cTn dur="1000"/>
                                        <p:tgtEl>
                                          <p:spTgt spid="19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2" end="2"/>
                                            </p:txEl>
                                          </p:spTgt>
                                        </p:tgtEl>
                                        <p:attrNameLst>
                                          <p:attrName>style.visibility</p:attrName>
                                        </p:attrNameLst>
                                      </p:cBhvr>
                                      <p:to>
                                        <p:strVal val="visible"/>
                                      </p:to>
                                    </p:set>
                                    <p:animEffect transition="in" filter="fade">
                                      <p:cBhvr>
                                        <p:cTn dur="1000"/>
                                        <p:tgtEl>
                                          <p:spTgt spid="19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3" end="3"/>
                                            </p:txEl>
                                          </p:spTgt>
                                        </p:tgtEl>
                                        <p:attrNameLst>
                                          <p:attrName>style.visibility</p:attrName>
                                        </p:attrNameLst>
                                      </p:cBhvr>
                                      <p:to>
                                        <p:strVal val="visible"/>
                                      </p:to>
                                    </p:set>
                                    <p:animEffect transition="in" filter="fade">
                                      <p:cBhvr>
                                        <p:cTn dur="1000"/>
                                        <p:tgtEl>
                                          <p:spTgt spid="197">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4" end="4"/>
                                            </p:txEl>
                                          </p:spTgt>
                                        </p:tgtEl>
                                        <p:attrNameLst>
                                          <p:attrName>style.visibility</p:attrName>
                                        </p:attrNameLst>
                                      </p:cBhvr>
                                      <p:to>
                                        <p:strVal val="visible"/>
                                      </p:to>
                                    </p:set>
                                    <p:animEffect transition="in" filter="fade">
                                      <p:cBhvr>
                                        <p:cTn dur="1000"/>
                                        <p:tgtEl>
                                          <p:spTgt spid="197">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5" end="5"/>
                                            </p:txEl>
                                          </p:spTgt>
                                        </p:tgtEl>
                                        <p:attrNameLst>
                                          <p:attrName>style.visibility</p:attrName>
                                        </p:attrNameLst>
                                      </p:cBhvr>
                                      <p:to>
                                        <p:strVal val="visible"/>
                                      </p:to>
                                    </p:set>
                                    <p:animEffect transition="in" filter="fade">
                                      <p:cBhvr>
                                        <p:cTn dur="1000"/>
                                        <p:tgtEl>
                                          <p:spTgt spid="197">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6" end="6"/>
                                            </p:txEl>
                                          </p:spTgt>
                                        </p:tgtEl>
                                        <p:attrNameLst>
                                          <p:attrName>style.visibility</p:attrName>
                                        </p:attrNameLst>
                                      </p:cBhvr>
                                      <p:to>
                                        <p:strVal val="visible"/>
                                      </p:to>
                                    </p:set>
                                    <p:animEffect transition="in" filter="fade">
                                      <p:cBhvr>
                                        <p:cTn dur="1000"/>
                                        <p:tgtEl>
                                          <p:spTgt spid="197">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7" end="7"/>
                                            </p:txEl>
                                          </p:spTgt>
                                        </p:tgtEl>
                                        <p:attrNameLst>
                                          <p:attrName>style.visibility</p:attrName>
                                        </p:attrNameLst>
                                      </p:cBhvr>
                                      <p:to>
                                        <p:strVal val="visible"/>
                                      </p:to>
                                    </p:set>
                                    <p:animEffect transition="in" filter="fade">
                                      <p:cBhvr>
                                        <p:cTn dur="1000"/>
                                        <p:tgtEl>
                                          <p:spTgt spid="197">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8" end="8"/>
                                            </p:txEl>
                                          </p:spTgt>
                                        </p:tgtEl>
                                        <p:attrNameLst>
                                          <p:attrName>style.visibility</p:attrName>
                                        </p:attrNameLst>
                                      </p:cBhvr>
                                      <p:to>
                                        <p:strVal val="visible"/>
                                      </p:to>
                                    </p:set>
                                    <p:animEffect transition="in" filter="fade">
                                      <p:cBhvr>
                                        <p:cTn dur="1000"/>
                                        <p:tgtEl>
                                          <p:spTgt spid="197">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9" end="9"/>
                                            </p:txEl>
                                          </p:spTgt>
                                        </p:tgtEl>
                                        <p:attrNameLst>
                                          <p:attrName>style.visibility</p:attrName>
                                        </p:attrNameLst>
                                      </p:cBhvr>
                                      <p:to>
                                        <p:strVal val="visible"/>
                                      </p:to>
                                    </p:set>
                                    <p:animEffect transition="in" filter="fade">
                                      <p:cBhvr>
                                        <p:cTn dur="1000"/>
                                        <p:tgtEl>
                                          <p:spTgt spid="197">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ctrTitle"/>
          </p:nvPr>
        </p:nvSpPr>
        <p:spPr>
          <a:xfrm>
            <a:off y="751679" x="457200"/>
            <a:ext cy="4012499" cx="8229600"/>
          </a:xfrm>
          <a:prstGeom prst="rect">
            <a:avLst/>
          </a:prstGeom>
        </p:spPr>
        <p:txBody>
          <a:bodyPr bIns="91425" rIns="91425" lIns="91425" tIns="91425" anchor="t" anchorCtr="0">
            <a:spAutoFit/>
          </a:bodyPr>
          <a:lstStyle/>
          <a:p>
            <a:pPr>
              <a:buNone/>
            </a:pPr>
            <a:r>
              <a:rPr lang="en"/>
              <a:t>Repo files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Give me feedback in real time</a:t>
            </a:r>
          </a:p>
        </p:txBody>
      </p:sp>
      <p:sp>
        <p:nvSpPr>
          <p:cNvPr id="45" name="Shape 45"/>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Instead of "hmm"... +1 (by giving me a thumbs up) for stuff:</a:t>
            </a:r>
          </a:p>
          <a:p>
            <a:r>
              <a:t/>
            </a:r>
          </a:p>
          <a:p>
            <a:pPr rtl="0" lvl="0">
              <a:buNone/>
            </a:pPr>
            <a:r>
              <a:rPr lang="en"/>
              <a:t>You learn</a:t>
            </a:r>
          </a:p>
          <a:p>
            <a:r>
              <a:t/>
            </a:r>
          </a:p>
          <a:p>
            <a:pPr rtl="0" lvl="0">
              <a:buNone/>
            </a:pPr>
            <a:r>
              <a:rPr lang="en"/>
              <a:t>You find interesting</a:t>
            </a:r>
          </a:p>
          <a:p>
            <a:r>
              <a:t/>
            </a:r>
          </a:p>
          <a:p>
            <a:pPr rtl="0" lvl="0">
              <a:buNone/>
            </a:pPr>
            <a:r>
              <a:rPr lang="en"/>
              <a:t>You want to know</a:t>
            </a:r>
          </a:p>
          <a:p>
            <a:pPr rtl="0" lvl="0">
              <a:buNone/>
            </a:pPr>
            <a:r>
              <a:rPr lang="en"/>
              <a:t>more about</a:t>
            </a:r>
          </a:p>
        </p:txBody>
      </p:sp>
      <p:sp>
        <p:nvSpPr>
          <p:cNvPr id="46" name="Shape 46"/>
          <p:cNvSpPr/>
          <p:nvPr/>
        </p:nvSpPr>
        <p:spPr>
          <a:xfrm>
            <a:off y="3616900" x="5105239"/>
            <a:ext cy="2953937" cx="3472731"/>
          </a:xfrm>
          <a:prstGeom prst="rect">
            <a:avLst/>
          </a:prstGeom>
          <a:blipFill>
            <a:blip r:embed="rId3"/>
            <a:stretch>
              <a:fillRect/>
            </a:stretch>
          </a:blipFill>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xEl>
                                              <p:pRg st="0" end="0"/>
                                            </p:txEl>
                                          </p:spTgt>
                                        </p:tgtEl>
                                        <p:attrNameLst>
                                          <p:attrName>style.visibility</p:attrName>
                                        </p:attrNameLst>
                                      </p:cBhvr>
                                      <p:to>
                                        <p:strVal val="visible"/>
                                      </p:to>
                                    </p:set>
                                    <p:animEffect transition="in" filter="fade">
                                      <p:cBhvr>
                                        <p:cTn dur="1000"/>
                                        <p:tgtEl>
                                          <p:spTgt spid="4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xEl>
                                              <p:pRg st="1" end="1"/>
                                            </p:txEl>
                                          </p:spTgt>
                                        </p:tgtEl>
                                        <p:attrNameLst>
                                          <p:attrName>style.visibility</p:attrName>
                                        </p:attrNameLst>
                                      </p:cBhvr>
                                      <p:to>
                                        <p:strVal val="visible"/>
                                      </p:to>
                                    </p:set>
                                    <p:animEffect transition="in" filter="fade">
                                      <p:cBhvr>
                                        <p:cTn dur="1000"/>
                                        <p:tgtEl>
                                          <p:spTgt spid="4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xEl>
                                              <p:pRg st="2" end="2"/>
                                            </p:txEl>
                                          </p:spTgt>
                                        </p:tgtEl>
                                        <p:attrNameLst>
                                          <p:attrName>style.visibility</p:attrName>
                                        </p:attrNameLst>
                                      </p:cBhvr>
                                      <p:to>
                                        <p:strVal val="visible"/>
                                      </p:to>
                                    </p:set>
                                    <p:animEffect transition="in" filter="fade">
                                      <p:cBhvr>
                                        <p:cTn dur="1000"/>
                                        <p:tgtEl>
                                          <p:spTgt spid="4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xEl>
                                              <p:pRg st="3" end="3"/>
                                            </p:txEl>
                                          </p:spTgt>
                                        </p:tgtEl>
                                        <p:attrNameLst>
                                          <p:attrName>style.visibility</p:attrName>
                                        </p:attrNameLst>
                                      </p:cBhvr>
                                      <p:to>
                                        <p:strVal val="visible"/>
                                      </p:to>
                                    </p:set>
                                    <p:animEffect transition="in" filter="fade">
                                      <p:cBhvr>
                                        <p:cTn dur="1000"/>
                                        <p:tgtEl>
                                          <p:spTgt spid="4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xEl>
                                              <p:pRg st="4" end="4"/>
                                            </p:txEl>
                                          </p:spTgt>
                                        </p:tgtEl>
                                        <p:attrNameLst>
                                          <p:attrName>style.visibility</p:attrName>
                                        </p:attrNameLst>
                                      </p:cBhvr>
                                      <p:to>
                                        <p:strVal val="visible"/>
                                      </p:to>
                                    </p:set>
                                    <p:animEffect transition="in" filter="fade">
                                      <p:cBhvr>
                                        <p:cTn dur="1000"/>
                                        <p:tgtEl>
                                          <p:spTgt spid="45">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xEl>
                                              <p:pRg st="5" end="5"/>
                                            </p:txEl>
                                          </p:spTgt>
                                        </p:tgtEl>
                                        <p:attrNameLst>
                                          <p:attrName>style.visibility</p:attrName>
                                        </p:attrNameLst>
                                      </p:cBhvr>
                                      <p:to>
                                        <p:strVal val="visible"/>
                                      </p:to>
                                    </p:set>
                                    <p:animEffect transition="in" filter="fade">
                                      <p:cBhvr>
                                        <p:cTn dur="1000"/>
                                        <p:tgtEl>
                                          <p:spTgt spid="45">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xEl>
                                              <p:pRg st="6" end="6"/>
                                            </p:txEl>
                                          </p:spTgt>
                                        </p:tgtEl>
                                        <p:attrNameLst>
                                          <p:attrName>style.visibility</p:attrName>
                                        </p:attrNameLst>
                                      </p:cBhvr>
                                      <p:to>
                                        <p:strVal val="visible"/>
                                      </p:to>
                                    </p:set>
                                    <p:animEffect transition="in" filter="fade">
                                      <p:cBhvr>
                                        <p:cTn dur="1000"/>
                                        <p:tgtEl>
                                          <p:spTgt spid="45">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
                                            <p:txEl>
                                              <p:pRg st="7" end="7"/>
                                            </p:txEl>
                                          </p:spTgt>
                                        </p:tgtEl>
                                        <p:attrNameLst>
                                          <p:attrName>style.visibility</p:attrName>
                                        </p:attrNameLst>
                                      </p:cBhvr>
                                      <p:to>
                                        <p:strVal val="visible"/>
                                      </p:to>
                                    </p:set>
                                    <p:animEffect transition="in" filter="fade">
                                      <p:cBhvr>
                                        <p:cTn dur="1000"/>
                                        <p:tgtEl>
                                          <p:spTgt spid="45">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NPM</a:t>
            </a:r>
          </a:p>
        </p:txBody>
      </p:sp>
      <p:sp>
        <p:nvSpPr>
          <p:cNvPr id="208" name="Shape 20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Make your javascript project a node package - even if it is browser only. Lets you use npm, travis, and other tools for automation.</a:t>
            </a:r>
          </a:p>
          <a:p>
            <a:pPr rtl="0" lvl="0">
              <a:buNone/>
            </a:pPr>
            <a:r>
              <a:rPr lang="en"/>
              <a:t>How?</a:t>
            </a:r>
          </a:p>
          <a:p>
            <a:r>
              <a:t/>
            </a:r>
          </a:p>
          <a:p>
            <a:pPr rtl="0" lvl="0">
              <a:buNone/>
            </a:pPr>
            <a:r>
              <a:rPr sz="1800" lang="en"/>
              <a:t>Set up a package.json. That's it!</a:t>
            </a:r>
          </a:p>
          <a:p>
            <a:r>
              <a:t/>
            </a:r>
          </a:p>
          <a:p>
            <a:pPr rtl="0" lvl="0">
              <a:buNone/>
            </a:pPr>
            <a:r>
              <a:rPr sz="1800" lang="en"/>
              <a:t>Optional:</a:t>
            </a:r>
          </a:p>
          <a:p>
            <a:pPr rtl="0" lvl="0">
              <a:buNone/>
            </a:pPr>
            <a:r>
              <a:rPr sz="1800" lang="en">
                <a:latin typeface="Courier New"/>
                <a:ea typeface="Courier New"/>
                <a:cs typeface="Courier New"/>
                <a:sym typeface="Courier New"/>
              </a:rPr>
              <a:t>$ npm publish</a:t>
            </a:r>
          </a:p>
          <a:p>
            <a:r>
              <a:t/>
            </a:r>
          </a:p>
          <a:p>
            <a:pPr rtl="0" lvl="0">
              <a:buNone/>
            </a:pPr>
            <a:r>
              <a:rPr sz="1800" lang="en"/>
              <a:t>Tip: </a:t>
            </a:r>
            <a:r>
              <a:rPr sz="1800" lang="en">
                <a:latin typeface="Courier New"/>
                <a:ea typeface="Courier New"/>
                <a:cs typeface="Courier New"/>
                <a:sym typeface="Courier New"/>
              </a:rPr>
              <a:t>private: true</a:t>
            </a:r>
            <a:r>
              <a:rPr sz="1800" lang="en"/>
              <a:t> in your package.json to prevent it from being published to npm registry</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0" end="0"/>
                                            </p:txEl>
                                          </p:spTgt>
                                        </p:tgtEl>
                                        <p:attrNameLst>
                                          <p:attrName>style.visibility</p:attrName>
                                        </p:attrNameLst>
                                      </p:cBhvr>
                                      <p:to>
                                        <p:strVal val="visible"/>
                                      </p:to>
                                    </p:set>
                                    <p:animEffect transition="in" filter="fade">
                                      <p:cBhvr>
                                        <p:cTn dur="1000"/>
                                        <p:tgtEl>
                                          <p:spTgt spid="20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1" end="1"/>
                                            </p:txEl>
                                          </p:spTgt>
                                        </p:tgtEl>
                                        <p:attrNameLst>
                                          <p:attrName>style.visibility</p:attrName>
                                        </p:attrNameLst>
                                      </p:cBhvr>
                                      <p:to>
                                        <p:strVal val="visible"/>
                                      </p:to>
                                    </p:set>
                                    <p:animEffect transition="in" filter="fade">
                                      <p:cBhvr>
                                        <p:cTn dur="1000"/>
                                        <p:tgtEl>
                                          <p:spTgt spid="20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2" end="2"/>
                                            </p:txEl>
                                          </p:spTgt>
                                        </p:tgtEl>
                                        <p:attrNameLst>
                                          <p:attrName>style.visibility</p:attrName>
                                        </p:attrNameLst>
                                      </p:cBhvr>
                                      <p:to>
                                        <p:strVal val="visible"/>
                                      </p:to>
                                    </p:set>
                                    <p:animEffect transition="in" filter="fade">
                                      <p:cBhvr>
                                        <p:cTn dur="1000"/>
                                        <p:tgtEl>
                                          <p:spTgt spid="20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3" end="3"/>
                                            </p:txEl>
                                          </p:spTgt>
                                        </p:tgtEl>
                                        <p:attrNameLst>
                                          <p:attrName>style.visibility</p:attrName>
                                        </p:attrNameLst>
                                      </p:cBhvr>
                                      <p:to>
                                        <p:strVal val="visible"/>
                                      </p:to>
                                    </p:set>
                                    <p:animEffect transition="in" filter="fade">
                                      <p:cBhvr>
                                        <p:cTn dur="1000"/>
                                        <p:tgtEl>
                                          <p:spTgt spid="20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4" end="4"/>
                                            </p:txEl>
                                          </p:spTgt>
                                        </p:tgtEl>
                                        <p:attrNameLst>
                                          <p:attrName>style.visibility</p:attrName>
                                        </p:attrNameLst>
                                      </p:cBhvr>
                                      <p:to>
                                        <p:strVal val="visible"/>
                                      </p:to>
                                    </p:set>
                                    <p:animEffect transition="in" filter="fade">
                                      <p:cBhvr>
                                        <p:cTn dur="1000"/>
                                        <p:tgtEl>
                                          <p:spTgt spid="208">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5" end="5"/>
                                            </p:txEl>
                                          </p:spTgt>
                                        </p:tgtEl>
                                        <p:attrNameLst>
                                          <p:attrName>style.visibility</p:attrName>
                                        </p:attrNameLst>
                                      </p:cBhvr>
                                      <p:to>
                                        <p:strVal val="visible"/>
                                      </p:to>
                                    </p:set>
                                    <p:animEffect transition="in" filter="fade">
                                      <p:cBhvr>
                                        <p:cTn dur="1000"/>
                                        <p:tgtEl>
                                          <p:spTgt spid="208">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6" end="6"/>
                                            </p:txEl>
                                          </p:spTgt>
                                        </p:tgtEl>
                                        <p:attrNameLst>
                                          <p:attrName>style.visibility</p:attrName>
                                        </p:attrNameLst>
                                      </p:cBhvr>
                                      <p:to>
                                        <p:strVal val="visible"/>
                                      </p:to>
                                    </p:set>
                                    <p:animEffect transition="in" filter="fade">
                                      <p:cBhvr>
                                        <p:cTn dur="1000"/>
                                        <p:tgtEl>
                                          <p:spTgt spid="208">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7" end="7"/>
                                            </p:txEl>
                                          </p:spTgt>
                                        </p:tgtEl>
                                        <p:attrNameLst>
                                          <p:attrName>style.visibility</p:attrName>
                                        </p:attrNameLst>
                                      </p:cBhvr>
                                      <p:to>
                                        <p:strVal val="visible"/>
                                      </p:to>
                                    </p:set>
                                    <p:animEffect transition="in" filter="fade">
                                      <p:cBhvr>
                                        <p:cTn dur="1000"/>
                                        <p:tgtEl>
                                          <p:spTgt spid="208">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8" end="8"/>
                                            </p:txEl>
                                          </p:spTgt>
                                        </p:tgtEl>
                                        <p:attrNameLst>
                                          <p:attrName>style.visibility</p:attrName>
                                        </p:attrNameLst>
                                      </p:cBhvr>
                                      <p:to>
                                        <p:strVal val="visible"/>
                                      </p:to>
                                    </p:set>
                                    <p:animEffect transition="in" filter="fade">
                                      <p:cBhvr>
                                        <p:cTn dur="1000"/>
                                        <p:tgtEl>
                                          <p:spTgt spid="208">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8">
                                            <p:txEl>
                                              <p:pRg st="9" end="9"/>
                                            </p:txEl>
                                          </p:spTgt>
                                        </p:tgtEl>
                                        <p:attrNameLst>
                                          <p:attrName>style.visibility</p:attrName>
                                        </p:attrNameLst>
                                      </p:cBhvr>
                                      <p:to>
                                        <p:strVal val="visible"/>
                                      </p:to>
                                    </p:set>
                                    <p:animEffect transition="in" filter="fade">
                                      <p:cBhvr>
                                        <p:cTn dur="1000"/>
                                        <p:tgtEl>
                                          <p:spTgt spid="208">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Package.json validation</a:t>
            </a:r>
          </a:p>
        </p:txBody>
      </p:sp>
      <p:sp>
        <p:nvSpPr>
          <p:cNvPr id="214" name="Shape 21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sz="2400" lang="en"/>
              <a:t>Surprisingly, no easy way to do this.</a:t>
            </a:r>
          </a:p>
          <a:p>
            <a:pPr rtl="0" lvl="0">
              <a:buNone/>
            </a:pPr>
            <a:r>
              <a:rPr sz="2400" lang="en"/>
              <a:t>	</a:t>
            </a:r>
          </a:p>
          <a:p>
            <a:pPr rtl="0" lvl="0">
              <a:buNone/>
            </a:pPr>
            <a:r>
              <a:rPr sz="2400" lang="en"/>
              <a:t>Multiple standards </a:t>
            </a:r>
          </a:p>
          <a:p>
            <a:pPr rtl="0" lvl="0" indent="-419100" marL="457200">
              <a:buClr>
                <a:schemeClr val="dk1"/>
              </a:buClr>
              <a:buSzPct val="208333"/>
              <a:buFont typeface="Arial"/>
              <a:buChar char="•"/>
            </a:pPr>
            <a:r>
              <a:rPr u="sng" sz="2400" lang="en">
                <a:solidFill>
                  <a:schemeClr val="hlink"/>
                </a:solidFill>
                <a:hlinkClick r:id="rId3"/>
              </a:rPr>
              <a:t>CommonJS Packages 1.0</a:t>
            </a:r>
          </a:p>
          <a:p>
            <a:pPr rtl="0" lvl="0" indent="-419100" marL="457200">
              <a:buClr>
                <a:schemeClr val="dk1"/>
              </a:buClr>
              <a:buSzPct val="208333"/>
              <a:buFont typeface="Arial"/>
              <a:buChar char="•"/>
            </a:pPr>
            <a:r>
              <a:rPr u="sng" sz="2400" lang="en">
                <a:solidFill>
                  <a:schemeClr val="hlink"/>
                </a:solidFill>
                <a:hlinkClick r:id="rId4"/>
              </a:rPr>
              <a:t>CommonJS Packages 1.1</a:t>
            </a:r>
          </a:p>
          <a:p>
            <a:pPr rtl="0" lvl="0" indent="-419100" marL="457200">
              <a:buClr>
                <a:schemeClr val="dk1"/>
              </a:buClr>
              <a:buSzPct val="208333"/>
              <a:buFont typeface="Arial"/>
              <a:buChar char="•"/>
            </a:pPr>
            <a:r>
              <a:rPr u="sng" sz="2400" lang="en">
                <a:solidFill>
                  <a:schemeClr val="hlink"/>
                </a:solidFill>
                <a:hlinkClick r:id="rId5"/>
              </a:rPr>
              <a:t>Nodejitsu</a:t>
            </a:r>
          </a:p>
          <a:p>
            <a:pPr rtl="0" lvl="0" indent="-419100" marL="457200">
              <a:buClr>
                <a:schemeClr val="dk1"/>
              </a:buClr>
              <a:buSzPct val="208333"/>
              <a:buFont typeface="Arial"/>
              <a:buChar char="•"/>
            </a:pPr>
            <a:r>
              <a:rPr u="sng" sz="2400" lang="en">
                <a:solidFill>
                  <a:schemeClr val="hlink"/>
                </a:solidFill>
                <a:hlinkClick r:id="rId6"/>
              </a:rPr>
              <a:t>NPM</a:t>
            </a:r>
            <a:r>
              <a:rPr sz="2400" lang="en"/>
              <a:t> (use this one)</a:t>
            </a:r>
          </a:p>
          <a:p>
            <a:r>
              <a:t/>
            </a:r>
          </a:p>
          <a:p>
            <a:pPr rtl="0" lvl="0">
              <a:buNone/>
            </a:pPr>
            <a:r>
              <a:rPr u="sng" sz="2400" lang="en">
                <a:solidFill>
                  <a:schemeClr val="hlink"/>
                </a:solidFill>
                <a:hlinkClick r:id="rId7"/>
              </a:rPr>
              <a:t>http://package-json-validator.com/</a:t>
            </a:r>
            <a:r>
              <a:rPr sz="2400" lang="en"/>
              <a:t> </a:t>
            </a:r>
          </a:p>
          <a:p>
            <a:pPr rtl="0" lvl="0">
              <a:buNone/>
            </a:pPr>
            <a:r>
              <a:rPr sz="2400" lang="en"/>
              <a:t>(</a:t>
            </a:r>
            <a:r>
              <a:rPr b="1" sz="2400" lang="en"/>
              <a:t>I created last weekend</a:t>
            </a:r>
            <a:r>
              <a:rPr sz="2400" lang="en"/>
              <a:t>)</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0" end="0"/>
                                            </p:txEl>
                                          </p:spTgt>
                                        </p:tgtEl>
                                        <p:attrNameLst>
                                          <p:attrName>style.visibility</p:attrName>
                                        </p:attrNameLst>
                                      </p:cBhvr>
                                      <p:to>
                                        <p:strVal val="visible"/>
                                      </p:to>
                                    </p:set>
                                    <p:animEffect transition="in" filter="fade">
                                      <p:cBhvr>
                                        <p:cTn dur="1000"/>
                                        <p:tgtEl>
                                          <p:spTgt spid="21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1" end="1"/>
                                            </p:txEl>
                                          </p:spTgt>
                                        </p:tgtEl>
                                        <p:attrNameLst>
                                          <p:attrName>style.visibility</p:attrName>
                                        </p:attrNameLst>
                                      </p:cBhvr>
                                      <p:to>
                                        <p:strVal val="visible"/>
                                      </p:to>
                                    </p:set>
                                    <p:animEffect transition="in" filter="fade">
                                      <p:cBhvr>
                                        <p:cTn dur="1000"/>
                                        <p:tgtEl>
                                          <p:spTgt spid="21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2" end="2"/>
                                            </p:txEl>
                                          </p:spTgt>
                                        </p:tgtEl>
                                        <p:attrNameLst>
                                          <p:attrName>style.visibility</p:attrName>
                                        </p:attrNameLst>
                                      </p:cBhvr>
                                      <p:to>
                                        <p:strVal val="visible"/>
                                      </p:to>
                                    </p:set>
                                    <p:animEffect transition="in" filter="fade">
                                      <p:cBhvr>
                                        <p:cTn dur="1000"/>
                                        <p:tgtEl>
                                          <p:spTgt spid="21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3" end="3"/>
                                            </p:txEl>
                                          </p:spTgt>
                                        </p:tgtEl>
                                        <p:attrNameLst>
                                          <p:attrName>style.visibility</p:attrName>
                                        </p:attrNameLst>
                                      </p:cBhvr>
                                      <p:to>
                                        <p:strVal val="visible"/>
                                      </p:to>
                                    </p:set>
                                    <p:animEffect transition="in" filter="fade">
                                      <p:cBhvr>
                                        <p:cTn dur="1000"/>
                                        <p:tgtEl>
                                          <p:spTgt spid="214">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4" end="4"/>
                                            </p:txEl>
                                          </p:spTgt>
                                        </p:tgtEl>
                                        <p:attrNameLst>
                                          <p:attrName>style.visibility</p:attrName>
                                        </p:attrNameLst>
                                      </p:cBhvr>
                                      <p:to>
                                        <p:strVal val="visible"/>
                                      </p:to>
                                    </p:set>
                                    <p:animEffect transition="in" filter="fade">
                                      <p:cBhvr>
                                        <p:cTn dur="1000"/>
                                        <p:tgtEl>
                                          <p:spTgt spid="214">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5" end="5"/>
                                            </p:txEl>
                                          </p:spTgt>
                                        </p:tgtEl>
                                        <p:attrNameLst>
                                          <p:attrName>style.visibility</p:attrName>
                                        </p:attrNameLst>
                                      </p:cBhvr>
                                      <p:to>
                                        <p:strVal val="visible"/>
                                      </p:to>
                                    </p:set>
                                    <p:animEffect transition="in" filter="fade">
                                      <p:cBhvr>
                                        <p:cTn dur="1000"/>
                                        <p:tgtEl>
                                          <p:spTgt spid="214">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6" end="6"/>
                                            </p:txEl>
                                          </p:spTgt>
                                        </p:tgtEl>
                                        <p:attrNameLst>
                                          <p:attrName>style.visibility</p:attrName>
                                        </p:attrNameLst>
                                      </p:cBhvr>
                                      <p:to>
                                        <p:strVal val="visible"/>
                                      </p:to>
                                    </p:set>
                                    <p:animEffect transition="in" filter="fade">
                                      <p:cBhvr>
                                        <p:cTn dur="1000"/>
                                        <p:tgtEl>
                                          <p:spTgt spid="214">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7" end="7"/>
                                            </p:txEl>
                                          </p:spTgt>
                                        </p:tgtEl>
                                        <p:attrNameLst>
                                          <p:attrName>style.visibility</p:attrName>
                                        </p:attrNameLst>
                                      </p:cBhvr>
                                      <p:to>
                                        <p:strVal val="visible"/>
                                      </p:to>
                                    </p:set>
                                    <p:animEffect transition="in" filter="fade">
                                      <p:cBhvr>
                                        <p:cTn dur="1000"/>
                                        <p:tgtEl>
                                          <p:spTgt spid="214">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8" end="8"/>
                                            </p:txEl>
                                          </p:spTgt>
                                        </p:tgtEl>
                                        <p:attrNameLst>
                                          <p:attrName>style.visibility</p:attrName>
                                        </p:attrNameLst>
                                      </p:cBhvr>
                                      <p:to>
                                        <p:strVal val="visible"/>
                                      </p:to>
                                    </p:set>
                                    <p:animEffect transition="in" filter="fade">
                                      <p:cBhvr>
                                        <p:cTn dur="1000"/>
                                        <p:tgtEl>
                                          <p:spTgt spid="214">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4">
                                            <p:txEl>
                                              <p:pRg st="9" end="9"/>
                                            </p:txEl>
                                          </p:spTgt>
                                        </p:tgtEl>
                                        <p:attrNameLst>
                                          <p:attrName>style.visibility</p:attrName>
                                        </p:attrNameLst>
                                      </p:cBhvr>
                                      <p:to>
                                        <p:strVal val="visible"/>
                                      </p:to>
                                    </p:set>
                                    <p:animEffect transition="in" filter="fade">
                                      <p:cBhvr>
                                        <p:cTn dur="1000"/>
                                        <p:tgtEl>
                                          <p:spTgt spid="214">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Repo directories / code organization</a:t>
            </a:r>
          </a:p>
        </p:txBody>
      </p:sp>
      <p:sp>
        <p:nvSpPr>
          <p:cNvPr id="220" name="Shape 220"/>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Standards for directories</a:t>
            </a:r>
            <a:r>
              <a:rPr sz="2400" lang="en"/>
              <a:t> (from </a:t>
            </a:r>
            <a:r>
              <a:rPr u="sng" sz="2400" lang="en">
                <a:solidFill>
                  <a:schemeClr val="hlink"/>
                </a:solidFill>
                <a:hlinkClick r:id="rId3"/>
              </a:rPr>
              <a:t>Packages 1.0 spec</a:t>
            </a:r>
            <a:r>
              <a:rPr sz="2400" lang="en"/>
              <a:t>)</a:t>
            </a:r>
          </a:p>
          <a:p>
            <a:r>
              <a:t/>
            </a:r>
          </a:p>
          <a:p>
            <a:pPr rtl="0" lvl="0" indent="-419100" marL="457200">
              <a:buClr>
                <a:schemeClr val="dk1"/>
              </a:buClr>
              <a:buSzPct val="208333"/>
              <a:buFont typeface="Arial"/>
              <a:buChar char="•"/>
            </a:pPr>
            <a:r>
              <a:rPr sz="2400" lang="en"/>
              <a:t>/src</a:t>
            </a:r>
          </a:p>
          <a:p>
            <a:pPr rtl="0" lvl="0" indent="-419100" marL="457200">
              <a:buClr>
                <a:schemeClr val="dk1"/>
              </a:buClr>
              <a:buSzPct val="208333"/>
              <a:buFont typeface="Arial"/>
              <a:buChar char="•"/>
            </a:pPr>
            <a:r>
              <a:rPr sz="2400" lang="en"/>
              <a:t>/doc</a:t>
            </a:r>
          </a:p>
          <a:p>
            <a:pPr rtl="0" lvl="0" indent="-419100" marL="457200">
              <a:buClr>
                <a:schemeClr val="dk1"/>
              </a:buClr>
              <a:buSzPct val="208333"/>
              <a:buFont typeface="Arial"/>
              <a:buChar char="•"/>
            </a:pPr>
            <a:r>
              <a:rPr sz="2400" lang="en"/>
              <a:t>/lib - external libraries</a:t>
            </a:r>
          </a:p>
          <a:p>
            <a:pPr rtl="0" lvl="0" indent="-419100" marL="457200">
              <a:buClr>
                <a:schemeClr val="dk1"/>
              </a:buClr>
              <a:buSzPct val="208333"/>
              <a:buFont typeface="Arial"/>
              <a:buChar char="•"/>
            </a:pPr>
            <a:r>
              <a:rPr sz="2400" lang="en"/>
              <a:t>/build - doesn't really apply to js</a:t>
            </a:r>
          </a:p>
          <a:p>
            <a:pPr rtl="0" lvl="0" indent="-419100" marL="457200">
              <a:buClr>
                <a:schemeClr val="dk1"/>
              </a:buClr>
              <a:buSzPct val="208333"/>
              <a:buFont typeface="Arial"/>
              <a:buChar char="•"/>
            </a:pPr>
            <a:r>
              <a:rPr sz="2400" lang="en"/>
              <a:t>/dist - released versions</a:t>
            </a:r>
          </a:p>
          <a:p>
            <a:pPr rtl="0" lvl="0" indent="-419100" marL="457200">
              <a:buClr>
                <a:schemeClr val="dk1"/>
              </a:buClr>
              <a:buSzPct val="208333"/>
              <a:buFont typeface="Arial"/>
              <a:buChar char="•"/>
            </a:pPr>
            <a:r>
              <a:rPr sz="2400" lang="en"/>
              <a:t>/test - unit and functional</a:t>
            </a:r>
          </a:p>
          <a:p>
            <a:r>
              <a:t/>
            </a:r>
          </a:p>
          <a:p>
            <a:pPr rtl="0" lvl="0">
              <a:buNone/>
            </a:pPr>
            <a:r>
              <a:rPr sz="1800" lang="en"/>
              <a:t>/docs and /tests ok, but be consistent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buNone/>
            </a:pPr>
            <a:r>
              <a:rPr lang="en"/>
              <a:t>Licensing</a:t>
            </a:r>
          </a:p>
        </p:txBody>
      </p:sp>
      <p:sp>
        <p:nvSpPr>
          <p:cNvPr id="226" name="Shape 226"/>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LICENSE or LICENSE.txt</a:t>
            </a:r>
          </a:p>
          <a:p>
            <a:r>
              <a:t/>
            </a:r>
          </a:p>
          <a:p>
            <a:pPr rtl="0" lvl="0">
              <a:buNone/>
            </a:pPr>
            <a:r>
              <a:rPr lang="en"/>
              <a:t>Masochists: </a:t>
            </a:r>
          </a:p>
          <a:p>
            <a:pPr rtl="0" lvl="0">
              <a:buNone/>
            </a:pPr>
            <a:r>
              <a:rPr u="sng" sz="1400" lang="en">
                <a:solidFill>
                  <a:schemeClr val="hlink"/>
                </a:solidFill>
                <a:hlinkClick r:id="rId3"/>
              </a:rPr>
              <a:t>http://en.wikipedia.org/wiki/Comparison_of_free_and_open-source_software_licenses</a:t>
            </a:r>
          </a:p>
          <a:p>
            <a:r>
              <a:t/>
            </a:r>
          </a:p>
          <a:p>
            <a:pPr rtl="0" lvl="0">
              <a:buClr>
                <a:srgbClr val="000000"/>
              </a:buClr>
              <a:buSzPct val="36666"/>
              <a:buFont typeface="Arial"/>
              <a:buNone/>
            </a:pPr>
            <a:r>
              <a:rPr lang="en"/>
              <a:t>MIT the most open; BSD requires credit.</a:t>
            </a:r>
          </a:p>
          <a:p>
            <a:r>
              <a:t/>
            </a:r>
          </a:p>
          <a:p>
            <a:pPr rtl="0" lvl="0">
              <a:buNone/>
            </a:pPr>
            <a:r>
              <a:rPr lang="en"/>
              <a:t>New: </a:t>
            </a:r>
            <a:r>
              <a:rPr u="sng" lang="en">
                <a:solidFill>
                  <a:schemeClr val="hlink"/>
                </a:solidFill>
                <a:hlinkClick r:id="rId4"/>
              </a:rPr>
              <a:t>WTFPL</a:t>
            </a:r>
            <a:r>
              <a:rPr lang="en"/>
              <a:t> license </a:t>
            </a:r>
            <a:r>
              <a:rPr sz="1800" lang="en"/>
              <a:t>(do whatever the f*ck you want)</a:t>
            </a:r>
          </a:p>
          <a:p>
            <a:r>
              <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0" end="0"/>
                                            </p:txEl>
                                          </p:spTgt>
                                        </p:tgtEl>
                                        <p:attrNameLst>
                                          <p:attrName>style.visibility</p:attrName>
                                        </p:attrNameLst>
                                      </p:cBhvr>
                                      <p:to>
                                        <p:strVal val="visible"/>
                                      </p:to>
                                    </p:set>
                                    <p:animEffect transition="in" filter="fade">
                                      <p:cBhvr>
                                        <p:cTn dur="1000"/>
                                        <p:tgtEl>
                                          <p:spTgt spid="22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1" end="1"/>
                                            </p:txEl>
                                          </p:spTgt>
                                        </p:tgtEl>
                                        <p:attrNameLst>
                                          <p:attrName>style.visibility</p:attrName>
                                        </p:attrNameLst>
                                      </p:cBhvr>
                                      <p:to>
                                        <p:strVal val="visible"/>
                                      </p:to>
                                    </p:set>
                                    <p:animEffect transition="in" filter="fade">
                                      <p:cBhvr>
                                        <p:cTn dur="1000"/>
                                        <p:tgtEl>
                                          <p:spTgt spid="22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2" end="2"/>
                                            </p:txEl>
                                          </p:spTgt>
                                        </p:tgtEl>
                                        <p:attrNameLst>
                                          <p:attrName>style.visibility</p:attrName>
                                        </p:attrNameLst>
                                      </p:cBhvr>
                                      <p:to>
                                        <p:strVal val="visible"/>
                                      </p:to>
                                    </p:set>
                                    <p:animEffect transition="in" filter="fade">
                                      <p:cBhvr>
                                        <p:cTn dur="1000"/>
                                        <p:tgtEl>
                                          <p:spTgt spid="22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3" end="3"/>
                                            </p:txEl>
                                          </p:spTgt>
                                        </p:tgtEl>
                                        <p:attrNameLst>
                                          <p:attrName>style.visibility</p:attrName>
                                        </p:attrNameLst>
                                      </p:cBhvr>
                                      <p:to>
                                        <p:strVal val="visible"/>
                                      </p:to>
                                    </p:set>
                                    <p:animEffect transition="in" filter="fade">
                                      <p:cBhvr>
                                        <p:cTn dur="1000"/>
                                        <p:tgtEl>
                                          <p:spTgt spid="22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4" end="4"/>
                                            </p:txEl>
                                          </p:spTgt>
                                        </p:tgtEl>
                                        <p:attrNameLst>
                                          <p:attrName>style.visibility</p:attrName>
                                        </p:attrNameLst>
                                      </p:cBhvr>
                                      <p:to>
                                        <p:strVal val="visible"/>
                                      </p:to>
                                    </p:set>
                                    <p:animEffect transition="in" filter="fade">
                                      <p:cBhvr>
                                        <p:cTn dur="1000"/>
                                        <p:tgtEl>
                                          <p:spTgt spid="22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5" end="5"/>
                                            </p:txEl>
                                          </p:spTgt>
                                        </p:tgtEl>
                                        <p:attrNameLst>
                                          <p:attrName>style.visibility</p:attrName>
                                        </p:attrNameLst>
                                      </p:cBhvr>
                                      <p:to>
                                        <p:strVal val="visible"/>
                                      </p:to>
                                    </p:set>
                                    <p:animEffect transition="in" filter="fade">
                                      <p:cBhvr>
                                        <p:cTn dur="1000"/>
                                        <p:tgtEl>
                                          <p:spTgt spid="22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6" end="6"/>
                                            </p:txEl>
                                          </p:spTgt>
                                        </p:tgtEl>
                                        <p:attrNameLst>
                                          <p:attrName>style.visibility</p:attrName>
                                        </p:attrNameLst>
                                      </p:cBhvr>
                                      <p:to>
                                        <p:strVal val="visible"/>
                                      </p:to>
                                    </p:set>
                                    <p:animEffect transition="in" filter="fade">
                                      <p:cBhvr>
                                        <p:cTn dur="1000"/>
                                        <p:tgtEl>
                                          <p:spTgt spid="226">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7" end="7"/>
                                            </p:txEl>
                                          </p:spTgt>
                                        </p:tgtEl>
                                        <p:attrNameLst>
                                          <p:attrName>style.visibility</p:attrName>
                                        </p:attrNameLst>
                                      </p:cBhvr>
                                      <p:to>
                                        <p:strVal val="visible"/>
                                      </p:to>
                                    </p:set>
                                    <p:animEffect transition="in" filter="fade">
                                      <p:cBhvr>
                                        <p:cTn dur="1000"/>
                                        <p:tgtEl>
                                          <p:spTgt spid="226">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8" end="8"/>
                                            </p:txEl>
                                          </p:spTgt>
                                        </p:tgtEl>
                                        <p:attrNameLst>
                                          <p:attrName>style.visibility</p:attrName>
                                        </p:attrNameLst>
                                      </p:cBhvr>
                                      <p:to>
                                        <p:strVal val="visible"/>
                                      </p:to>
                                    </p:set>
                                    <p:animEffect transition="in" filter="fade">
                                      <p:cBhvr>
                                        <p:cTn dur="1000"/>
                                        <p:tgtEl>
                                          <p:spTgt spid="226">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6">
                                            <p:txEl>
                                              <p:pRg st="9" end="9"/>
                                            </p:txEl>
                                          </p:spTgt>
                                        </p:tgtEl>
                                        <p:attrNameLst>
                                          <p:attrName>style.visibility</p:attrName>
                                        </p:attrNameLst>
                                      </p:cBhvr>
                                      <p:to>
                                        <p:strVal val="visible"/>
                                      </p:to>
                                    </p:set>
                                    <p:animEffect transition="in" filter="fade">
                                      <p:cBhvr>
                                        <p:cTn dur="1000"/>
                                        <p:tgtEl>
                                          <p:spTgt spid="226">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Consistent formatting</a:t>
            </a:r>
          </a:p>
        </p:txBody>
      </p:sp>
      <p:sp>
        <p:nvSpPr>
          <p:cNvPr id="232" name="Shape 23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latin typeface="Courier New"/>
                <a:ea typeface="Courier New"/>
                <a:cs typeface="Courier New"/>
                <a:sym typeface="Courier New"/>
              </a:rPr>
              <a:t>.editorconfig</a:t>
            </a:r>
            <a:r>
              <a:rPr lang="en"/>
              <a:t> - definitions of spacing for the project. Stop fixing other peoples formatting</a:t>
            </a:r>
          </a:p>
          <a:p>
            <a:r>
              <a:t/>
            </a:r>
          </a:p>
          <a:p>
            <a:pPr rtl="0" lvl="0">
              <a:buNone/>
            </a:pPr>
            <a:r>
              <a:rPr b="1" lang="en"/>
              <a:t>Consistency is more important than preference</a:t>
            </a:r>
          </a:p>
          <a:p>
            <a:r>
              <a:t/>
            </a:r>
          </a:p>
          <a:p>
            <a:pPr rtl="0" lvl="0">
              <a:buNone/>
            </a:pPr>
            <a:r>
              <a:rPr lang="en"/>
              <a:t>Allows for definitions by file for .js, .html, etc.</a:t>
            </a:r>
          </a:p>
          <a:p>
            <a:r>
              <a:t/>
            </a:r>
          </a:p>
          <a:p>
            <a:pPr rtl="0" lvl="0">
              <a:buNone/>
            </a:pPr>
            <a:r>
              <a:rPr lang="en"/>
              <a:t>Supported by the editor - </a:t>
            </a:r>
            <a:r>
              <a:rPr sz="1800" lang="en"/>
              <a:t>I couldn't get it to work with vim. :(</a:t>
            </a:r>
          </a:p>
          <a:p>
            <a:pPr rtl="0" lvl="0">
              <a:buNone/>
            </a:pPr>
            <a:r>
              <a:rPr lang="en"/>
              <a:t>More at </a:t>
            </a:r>
            <a:r>
              <a:rPr u="sng" lang="en">
                <a:solidFill>
                  <a:schemeClr val="hlink"/>
                </a:solidFill>
                <a:hlinkClick r:id="rId3"/>
              </a:rPr>
              <a:t>editorconfig.org</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Gitignore</a:t>
            </a:r>
          </a:p>
        </p:txBody>
      </p:sp>
      <p:sp>
        <p:nvSpPr>
          <p:cNvPr id="238" name="Shape 23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.gitignore</a:t>
            </a:r>
          </a:p>
          <a:p>
            <a:r>
              <a:t/>
            </a:r>
          </a:p>
          <a:p>
            <a:pPr rtl="0" lvl="0">
              <a:buNone/>
            </a:pPr>
            <a:r>
              <a:rPr lang="en">
                <a:latin typeface="Courier New"/>
                <a:ea typeface="Courier New"/>
                <a:cs typeface="Courier New"/>
                <a:sym typeface="Courier New"/>
              </a:rPr>
              <a:t>node_modules # never check these in</a:t>
            </a:r>
          </a:p>
          <a:p>
            <a:pPr rtl="0" lvl="0">
              <a:buNone/>
            </a:pPr>
            <a:r>
              <a:rPr lang="en">
                <a:latin typeface="Courier New"/>
                <a:ea typeface="Courier New"/>
                <a:cs typeface="Courier New"/>
                <a:sym typeface="Courier New"/>
              </a:rPr>
              <a:t>.*.swp #vim </a:t>
            </a:r>
          </a:p>
          <a:p>
            <a:pPr rtl="0" lvl="0">
              <a:buNone/>
            </a:pPr>
            <a:r>
              <a:rPr lang="en">
                <a:latin typeface="Courier New"/>
                <a:ea typeface="Courier New"/>
                <a:cs typeface="Courier New"/>
                <a:sym typeface="Courier New"/>
              </a:rPr>
              <a:t>npm-debug.log</a:t>
            </a:r>
          </a:p>
          <a:p>
            <a:r>
              <a:t/>
            </a:r>
          </a:p>
          <a:p>
            <a:pPr rtl="0" lvl="0">
              <a:buNone/>
            </a:pPr>
            <a:r>
              <a:rPr lang="en"/>
              <a:t>Exhaustive - </a:t>
            </a:r>
            <a:r>
              <a:rPr u="sng" lang="en">
                <a:solidFill>
                  <a:schemeClr val="hlink"/>
                </a:solidFill>
                <a:hlinkClick r:id="rId3"/>
              </a:rPr>
              <a:t>html5boilerplates .gitignore</a:t>
            </a:r>
          </a:p>
          <a:p>
            <a:r>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y="0" x="0"/>
          <a:ext cy="0" cx="0"/>
          <a:chOff y="0" x="0"/>
          <a:chExt cy="0" cx="0"/>
        </a:xfrm>
      </p:grpSpPr>
      <p:sp>
        <p:nvSpPr>
          <p:cNvPr id="243" name="Shape 24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Release notes</a:t>
            </a:r>
          </a:p>
        </p:txBody>
      </p:sp>
      <p:sp>
        <p:nvSpPr>
          <p:cNvPr id="244" name="Shape 24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Release notes build trust. Recommend format:</a:t>
            </a:r>
          </a:p>
          <a:p>
            <a:r>
              <a:t/>
            </a:r>
          </a:p>
          <a:p>
            <a:pPr rtl="0" lvl="0">
              <a:buClr>
                <a:srgbClr val="000000"/>
              </a:buClr>
              <a:buSzPct val="61111"/>
              <a:buFont typeface="Arial"/>
              <a:buNone/>
            </a:pPr>
            <a:r>
              <a:rPr sz="1800" lang="en">
                <a:latin typeface="Courier New"/>
                <a:ea typeface="Courier New"/>
                <a:cs typeface="Courier New"/>
                <a:sym typeface="Courier New"/>
              </a:rPr>
              <a:t>### Version 0.2 - Date</a:t>
            </a:r>
          </a:p>
          <a:p>
            <a:pPr rtl="0" lvl="0">
              <a:buClr>
                <a:srgbClr val="000000"/>
              </a:buClr>
              <a:buSzPct val="61111"/>
              <a:buFont typeface="Arial"/>
              <a:buNone/>
            </a:pPr>
            <a:r>
              <a:rPr sz="1800" lang="en">
                <a:latin typeface="Courier New"/>
                <a:ea typeface="Courier New"/>
                <a:cs typeface="Courier New"/>
                <a:sym typeface="Courier New"/>
              </a:rPr>
              <a:t>* [BUG] Fix</a:t>
            </a:r>
          </a:p>
          <a:p>
            <a:pPr rtl="0" lvl="0">
              <a:buClr>
                <a:srgbClr val="000000"/>
              </a:buClr>
              <a:buSzPct val="61111"/>
              <a:buFont typeface="Arial"/>
              <a:buNone/>
            </a:pPr>
            <a:r>
              <a:rPr sz="1800" lang="en">
                <a:latin typeface="Courier New"/>
                <a:ea typeface="Courier New"/>
                <a:cs typeface="Courier New"/>
                <a:sym typeface="Courier New"/>
              </a:rPr>
              <a:t>* [NEW] Feature</a:t>
            </a:r>
          </a:p>
          <a:p>
            <a:pPr rtl="0" lvl="0">
              <a:buClr>
                <a:srgbClr val="000000"/>
              </a:buClr>
              <a:buSzPct val="61111"/>
              <a:buFont typeface="Arial"/>
              <a:buNone/>
            </a:pPr>
            <a:r>
              <a:rPr sz="1800" lang="en">
                <a:latin typeface="Courier New"/>
                <a:ea typeface="Courier New"/>
                <a:cs typeface="Courier New"/>
                <a:sym typeface="Courier New"/>
              </a:rPr>
              <a:t>* [API CHANGE]</a:t>
            </a:r>
          </a:p>
          <a:p>
            <a:r>
              <a:t/>
            </a:r>
          </a:p>
          <a:p>
            <a:pPr rtl="0" lvl="0">
              <a:buNone/>
            </a:pPr>
            <a:r>
              <a:rPr sz="1800" lang="en">
                <a:latin typeface="Courier New"/>
                <a:ea typeface="Courier New"/>
                <a:cs typeface="Courier New"/>
                <a:sym typeface="Courier New"/>
              </a:rPr>
              <a:t>### Version 0.1 - Date</a:t>
            </a:r>
          </a:p>
          <a:p>
            <a:pPr rtl="0" lvl="0">
              <a:buNone/>
            </a:pPr>
            <a:r>
              <a:rPr sz="1800" lang="en">
                <a:latin typeface="Courier New"/>
                <a:ea typeface="Courier New"/>
                <a:cs typeface="Courier New"/>
                <a:sym typeface="Courier New"/>
              </a:rPr>
              <a:t>...</a:t>
            </a:r>
          </a:p>
          <a:p>
            <a:r>
              <a:t/>
            </a:r>
          </a:p>
          <a:p>
            <a:pPr rtl="0" lvl="0">
              <a:buNone/>
            </a:pPr>
            <a:r>
              <a:rPr lang="en"/>
              <a:t>Either in README or separate CHANGELOG*, CHANGES, or HISTORY file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sp>
        <p:nvSpPr>
          <p:cNvPr id="249" name="Shape 249"/>
          <p:cNvSpPr txBox="1"/>
          <p:nvPr>
            <p:ph type="ctrTitle"/>
          </p:nvPr>
        </p:nvSpPr>
        <p:spPr>
          <a:xfrm>
            <a:off y="751679" x="457200"/>
            <a:ext cy="4012499" cx="8229600"/>
          </a:xfrm>
          <a:prstGeom prst="rect">
            <a:avLst/>
          </a:prstGeom>
        </p:spPr>
        <p:txBody>
          <a:bodyPr bIns="91425" rIns="91425" lIns="91425" tIns="91425" anchor="t" anchorCtr="0">
            <a:spAutoFit/>
          </a:bodyPr>
          <a:lstStyle/>
          <a:p>
            <a:pPr>
              <a:buNone/>
            </a:pPr>
            <a:r>
              <a:rPr lang="en"/>
              <a:t>Contributor Workflows</a:t>
            </a:r>
          </a:p>
        </p:txBody>
      </p:sp>
      <p:sp>
        <p:nvSpPr>
          <p:cNvPr id="250" name="Shape 250"/>
          <p:cNvSpPr txBox="1"/>
          <p:nvPr>
            <p:ph idx="1" type="subTitle"/>
          </p:nvPr>
        </p:nvSpPr>
        <p:spPr>
          <a:xfrm>
            <a:off y="4955189" x="457200"/>
            <a:ext cy="1643400" cx="8229600"/>
          </a:xfrm>
          <a:prstGeom prst="rect">
            <a:avLst/>
          </a:prstGeom>
        </p:spPr>
        <p:txBody>
          <a:bodyPr bIns="91425" rIns="91425" lIns="91425" tIns="91425" anchor="t" anchorCtr="0">
            <a:spAutoFit/>
          </a:bodyPr>
          <a:lstStyle/>
          <a:p>
            <a:pPr>
              <a:buNone/>
            </a:pPr>
            <a:r>
              <a:rPr lang="en"/>
              <a:t>Productivity for everyone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y="0" x="0"/>
          <a:ext cy="0" cx="0"/>
          <a:chOff y="0" x="0"/>
          <a:chExt cy="0" cx="0"/>
        </a:xfrm>
      </p:grpSpPr>
      <p:sp>
        <p:nvSpPr>
          <p:cNvPr id="255" name="Shape 25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Repeatable process</a:t>
            </a:r>
          </a:p>
        </p:txBody>
      </p:sp>
      <p:sp>
        <p:nvSpPr>
          <p:cNvPr id="256" name="Shape 256"/>
          <p:cNvSpPr txBox="1"/>
          <p:nvPr>
            <p:ph idx="1" type="body"/>
          </p:nvPr>
        </p:nvSpPr>
        <p:spPr>
          <a:xfrm>
            <a:off y="1542100" x="457200"/>
            <a:ext cy="4967700" cx="8229600"/>
          </a:xfrm>
          <a:prstGeom prst="rect">
            <a:avLst/>
          </a:prstGeom>
        </p:spPr>
        <p:txBody>
          <a:bodyPr bIns="91425" rIns="91425" lIns="91425" tIns="91425" anchor="t" anchorCtr="0">
            <a:spAutoFit/>
          </a:bodyPr>
          <a:lstStyle/>
          <a:p>
            <a:pPr rtl="0" lvl="0">
              <a:buNone/>
            </a:pPr>
            <a:r>
              <a:rPr lang="en"/>
              <a:t>Increase your productivity and avoid missed steps by letting the computers do repetitive tasks </a:t>
            </a:r>
            <a:r>
              <a:rPr sz="2400" lang="en"/>
              <a:t>(they are good at it)</a:t>
            </a:r>
          </a:p>
          <a:p>
            <a:r>
              <a:t/>
            </a:r>
          </a:p>
          <a:p>
            <a:pPr rtl="0" lvl="0">
              <a:buNone/>
            </a:pPr>
            <a:r>
              <a:rPr u="sng" b="1" lang="en">
                <a:solidFill>
                  <a:schemeClr val="hlink"/>
                </a:solidFill>
                <a:hlinkClick r:id="rId3"/>
              </a:rPr>
              <a:t>grunt.js</a:t>
            </a:r>
            <a:r>
              <a:rPr b="1" lang="en"/>
              <a:t> is awesome</a:t>
            </a:r>
          </a:p>
          <a:p>
            <a:pPr rtl="0" lvl="0" indent="-419100" marL="457200">
              <a:buClr>
                <a:schemeClr val="dk1"/>
              </a:buClr>
              <a:buSzPct val="166666"/>
              <a:buFont typeface="Arial"/>
              <a:buChar char="•"/>
            </a:pPr>
            <a:r>
              <a:rPr lang="en"/>
              <a:t>Minification</a:t>
            </a:r>
          </a:p>
          <a:p>
            <a:pPr rtl="0" lvl="0" indent="-419100" marL="457200">
              <a:buClr>
                <a:schemeClr val="dk1"/>
              </a:buClr>
              <a:buSzPct val="166666"/>
              <a:buFont typeface="Arial"/>
              <a:buChar char="•"/>
            </a:pPr>
            <a:r>
              <a:rPr lang="en"/>
              <a:t>Release</a:t>
            </a:r>
          </a:p>
          <a:p>
            <a:pPr rtl="0" lvl="0" indent="-419100" marL="457200">
              <a:buClr>
                <a:schemeClr val="dk1"/>
              </a:buClr>
              <a:buSzPct val="166666"/>
              <a:buFont typeface="Arial"/>
              <a:buChar char="•"/>
            </a:pPr>
            <a:r>
              <a:rPr lang="en"/>
              <a:t>Linting</a:t>
            </a:r>
          </a:p>
          <a:p>
            <a:pPr rtl="0" lvl="0" indent="-419100" marL="457200">
              <a:buClr>
                <a:schemeClr val="dk1"/>
              </a:buClr>
              <a:buSzPct val="166666"/>
              <a:buFont typeface="Arial"/>
              <a:buChar char="•"/>
            </a:pPr>
            <a:r>
              <a:rPr lang="en"/>
              <a:t>Testing</a:t>
            </a:r>
          </a:p>
          <a:p>
            <a:pPr rtl="0" lvl="0" indent="-419100" marL="457200">
              <a:buClr>
                <a:schemeClr val="dk1"/>
              </a:buClr>
              <a:buSzPct val="166666"/>
              <a:buFont typeface="Arial"/>
              <a:buChar char="•"/>
            </a:pPr>
            <a:r>
              <a:rPr lang="en"/>
              <a:t>More!  </a:t>
            </a:r>
            <a:r>
              <a:rPr sz="1800" lang="en"/>
              <a:t>Sample </a:t>
            </a:r>
            <a:r>
              <a:rPr u="sng" sz="1800" lang="en">
                <a:solidFill>
                  <a:schemeClr val="hlink"/>
                </a:solidFill>
                <a:hlinkClick r:id="rId4"/>
              </a:rPr>
              <a:t>gruntfile for pilotfish</a:t>
            </a:r>
          </a:p>
          <a:p>
            <a:r>
              <a:t/>
            </a:r>
          </a:p>
        </p:txBody>
      </p:sp>
      <p:sp>
        <p:nvSpPr>
          <p:cNvPr id="257" name="Shape 257"/>
          <p:cNvSpPr/>
          <p:nvPr/>
        </p:nvSpPr>
        <p:spPr>
          <a:xfrm>
            <a:off y="2697300" x="4780761"/>
            <a:ext cy="3906039" cx="3906039"/>
          </a:xfrm>
          <a:prstGeom prst="rect">
            <a:avLst/>
          </a:prstGeom>
          <a:blipFill>
            <a:blip r:embed="rId5"/>
            <a:stretch>
              <a:fillRect/>
            </a:stretch>
          </a:blipFill>
          <a:ln>
            <a:noFill/>
          </a:ln>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0" end="0"/>
                                            </p:txEl>
                                          </p:spTgt>
                                        </p:tgtEl>
                                        <p:attrNameLst>
                                          <p:attrName>style.visibility</p:attrName>
                                        </p:attrNameLst>
                                      </p:cBhvr>
                                      <p:to>
                                        <p:strVal val="visible"/>
                                      </p:to>
                                    </p:set>
                                    <p:animEffect transition="in" filter="fade">
                                      <p:cBhvr>
                                        <p:cTn dur="1000"/>
                                        <p:tgtEl>
                                          <p:spTgt spid="25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1" end="1"/>
                                            </p:txEl>
                                          </p:spTgt>
                                        </p:tgtEl>
                                        <p:attrNameLst>
                                          <p:attrName>style.visibility</p:attrName>
                                        </p:attrNameLst>
                                      </p:cBhvr>
                                      <p:to>
                                        <p:strVal val="visible"/>
                                      </p:to>
                                    </p:set>
                                    <p:animEffect transition="in" filter="fade">
                                      <p:cBhvr>
                                        <p:cTn dur="1000"/>
                                        <p:tgtEl>
                                          <p:spTgt spid="25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2" end="2"/>
                                            </p:txEl>
                                          </p:spTgt>
                                        </p:tgtEl>
                                        <p:attrNameLst>
                                          <p:attrName>style.visibility</p:attrName>
                                        </p:attrNameLst>
                                      </p:cBhvr>
                                      <p:to>
                                        <p:strVal val="visible"/>
                                      </p:to>
                                    </p:set>
                                    <p:animEffect transition="in" filter="fade">
                                      <p:cBhvr>
                                        <p:cTn dur="1000"/>
                                        <p:tgtEl>
                                          <p:spTgt spid="25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3" end="3"/>
                                            </p:txEl>
                                          </p:spTgt>
                                        </p:tgtEl>
                                        <p:attrNameLst>
                                          <p:attrName>style.visibility</p:attrName>
                                        </p:attrNameLst>
                                      </p:cBhvr>
                                      <p:to>
                                        <p:strVal val="visible"/>
                                      </p:to>
                                    </p:set>
                                    <p:animEffect transition="in" filter="fade">
                                      <p:cBhvr>
                                        <p:cTn dur="1000"/>
                                        <p:tgtEl>
                                          <p:spTgt spid="25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4" end="4"/>
                                            </p:txEl>
                                          </p:spTgt>
                                        </p:tgtEl>
                                        <p:attrNameLst>
                                          <p:attrName>style.visibility</p:attrName>
                                        </p:attrNameLst>
                                      </p:cBhvr>
                                      <p:to>
                                        <p:strVal val="visible"/>
                                      </p:to>
                                    </p:set>
                                    <p:animEffect transition="in" filter="fade">
                                      <p:cBhvr>
                                        <p:cTn dur="1000"/>
                                        <p:tgtEl>
                                          <p:spTgt spid="25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5" end="5"/>
                                            </p:txEl>
                                          </p:spTgt>
                                        </p:tgtEl>
                                        <p:attrNameLst>
                                          <p:attrName>style.visibility</p:attrName>
                                        </p:attrNameLst>
                                      </p:cBhvr>
                                      <p:to>
                                        <p:strVal val="visible"/>
                                      </p:to>
                                    </p:set>
                                    <p:animEffect transition="in" filter="fade">
                                      <p:cBhvr>
                                        <p:cTn dur="1000"/>
                                        <p:tgtEl>
                                          <p:spTgt spid="25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6" end="6"/>
                                            </p:txEl>
                                          </p:spTgt>
                                        </p:tgtEl>
                                        <p:attrNameLst>
                                          <p:attrName>style.visibility</p:attrName>
                                        </p:attrNameLst>
                                      </p:cBhvr>
                                      <p:to>
                                        <p:strVal val="visible"/>
                                      </p:to>
                                    </p:set>
                                    <p:animEffect transition="in" filter="fade">
                                      <p:cBhvr>
                                        <p:cTn dur="1000"/>
                                        <p:tgtEl>
                                          <p:spTgt spid="256">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7" end="7"/>
                                            </p:txEl>
                                          </p:spTgt>
                                        </p:tgtEl>
                                        <p:attrNameLst>
                                          <p:attrName>style.visibility</p:attrName>
                                        </p:attrNameLst>
                                      </p:cBhvr>
                                      <p:to>
                                        <p:strVal val="visible"/>
                                      </p:to>
                                    </p:set>
                                    <p:animEffect transition="in" filter="fade">
                                      <p:cBhvr>
                                        <p:cTn dur="1000"/>
                                        <p:tgtEl>
                                          <p:spTgt spid="256">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6">
                                            <p:txEl>
                                              <p:pRg st="8" end="8"/>
                                            </p:txEl>
                                          </p:spTgt>
                                        </p:tgtEl>
                                        <p:attrNameLst>
                                          <p:attrName>style.visibility</p:attrName>
                                        </p:attrNameLst>
                                      </p:cBhvr>
                                      <p:to>
                                        <p:strVal val="visible"/>
                                      </p:to>
                                    </p:set>
                                    <p:animEffect transition="in" filter="fade">
                                      <p:cBhvr>
                                        <p:cTn dur="1000"/>
                                        <p:tgtEl>
                                          <p:spTgt spid="256">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Version numbers build trust</a:t>
            </a:r>
          </a:p>
        </p:txBody>
      </p:sp>
      <p:sp>
        <p:nvSpPr>
          <p:cNvPr id="263" name="Shape 263"/>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Semantic versioning - </a:t>
            </a:r>
            <a:r>
              <a:rPr u="sng" lang="en">
                <a:solidFill>
                  <a:schemeClr val="hlink"/>
                </a:solidFill>
                <a:hlinkClick r:id="rId3"/>
              </a:rPr>
              <a:t>semver.org</a:t>
            </a:r>
            <a:r>
              <a:rPr lang="en"/>
              <a:t>, </a:t>
            </a:r>
            <a:r>
              <a:rPr u="sng" lang="en">
                <a:solidFill>
                  <a:schemeClr val="hlink"/>
                </a:solidFill>
                <a:hlinkClick r:id="rId4"/>
              </a:rPr>
              <a:t>node-semver</a:t>
            </a:r>
            <a:r>
              <a:rPr lang="en"/>
              <a:t>, </a:t>
            </a:r>
            <a:r>
              <a:rPr u="sng" lang="en">
                <a:solidFill>
                  <a:schemeClr val="hlink"/>
                </a:solidFill>
                <a:hlinkClick r:id="rId5"/>
              </a:rPr>
              <a:t>APR version guide</a:t>
            </a:r>
          </a:p>
          <a:p>
            <a:r>
              <a:t/>
            </a:r>
          </a:p>
          <a:p>
            <a:pPr rtl="0" lvl="0">
              <a:buNone/>
            </a:pPr>
            <a:r>
              <a:rPr lang="en"/>
              <a:t>Major.Minor.Patch.Trivial+build</a:t>
            </a:r>
          </a:p>
          <a:p>
            <a:r>
              <a:t/>
            </a:r>
          </a:p>
          <a:p>
            <a:pPr rtl="0" lvl="0" indent="-381000" marL="457200">
              <a:buClr>
                <a:schemeClr val="dk1"/>
              </a:buClr>
              <a:buSzPct val="166666"/>
              <a:buFont typeface="Arial"/>
              <a:buChar char="•"/>
            </a:pPr>
            <a:r>
              <a:rPr sz="2400" lang="en"/>
              <a:t>Major - Backward incompatible changes</a:t>
            </a:r>
          </a:p>
          <a:p>
            <a:pPr rtl="0" lvl="0" indent="-381000" marL="457200">
              <a:buClr>
                <a:schemeClr val="dk1"/>
              </a:buClr>
              <a:buSzPct val="166666"/>
              <a:buFont typeface="Arial"/>
              <a:buChar char="•"/>
            </a:pPr>
            <a:r>
              <a:rPr sz="2400" lang="en"/>
              <a:t>Minor - New Functionality</a:t>
            </a:r>
          </a:p>
          <a:p>
            <a:pPr rtl="0" lvl="0" indent="-381000" marL="457200">
              <a:buClr>
                <a:schemeClr val="dk1"/>
              </a:buClr>
              <a:buSzPct val="166666"/>
              <a:buFont typeface="Arial"/>
              <a:buChar char="•"/>
            </a:pPr>
            <a:r>
              <a:rPr sz="2400" lang="en"/>
              <a:t>Patch - Fixes</a:t>
            </a:r>
          </a:p>
          <a:p>
            <a:pPr rtl="0" lvl="0" indent="-381000" marL="457200">
              <a:buClr>
                <a:schemeClr val="dk1"/>
              </a:buClr>
              <a:buSzPct val="166666"/>
              <a:buFont typeface="Arial"/>
              <a:buChar char="•"/>
            </a:pPr>
            <a:r>
              <a:rPr sz="2400" lang="en"/>
              <a:t>Trivial - Documentation, formatting</a:t>
            </a:r>
          </a:p>
          <a:p>
            <a:pPr rtl="0" lvl="0" indent="-381000" marL="457200">
              <a:buClr>
                <a:schemeClr val="dk1"/>
              </a:buClr>
              <a:buSzPct val="166666"/>
              <a:buFont typeface="Arial"/>
              <a:buChar char="•"/>
            </a:pPr>
            <a:r>
              <a:rPr sz="2400" lang="en"/>
              <a:t>Build - build id</a:t>
            </a:r>
          </a:p>
          <a:p>
            <a:pPr>
              <a:buNone/>
            </a:pPr>
            <a:r>
              <a:rPr lang="en"/>
              <a:t>Put version in the code! As part of your build!</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0" end="0"/>
                                            </p:txEl>
                                          </p:spTgt>
                                        </p:tgtEl>
                                        <p:attrNameLst>
                                          <p:attrName>style.visibility</p:attrName>
                                        </p:attrNameLst>
                                      </p:cBhvr>
                                      <p:to>
                                        <p:strVal val="visible"/>
                                      </p:to>
                                    </p:set>
                                    <p:animEffect transition="in" filter="fade">
                                      <p:cBhvr>
                                        <p:cTn dur="1000"/>
                                        <p:tgtEl>
                                          <p:spTgt spid="26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1" end="1"/>
                                            </p:txEl>
                                          </p:spTgt>
                                        </p:tgtEl>
                                        <p:attrNameLst>
                                          <p:attrName>style.visibility</p:attrName>
                                        </p:attrNameLst>
                                      </p:cBhvr>
                                      <p:to>
                                        <p:strVal val="visible"/>
                                      </p:to>
                                    </p:set>
                                    <p:animEffect transition="in" filter="fade">
                                      <p:cBhvr>
                                        <p:cTn dur="1000"/>
                                        <p:tgtEl>
                                          <p:spTgt spid="26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2" end="2"/>
                                            </p:txEl>
                                          </p:spTgt>
                                        </p:tgtEl>
                                        <p:attrNameLst>
                                          <p:attrName>style.visibility</p:attrName>
                                        </p:attrNameLst>
                                      </p:cBhvr>
                                      <p:to>
                                        <p:strVal val="visible"/>
                                      </p:to>
                                    </p:set>
                                    <p:animEffect transition="in" filter="fade">
                                      <p:cBhvr>
                                        <p:cTn dur="1000"/>
                                        <p:tgtEl>
                                          <p:spTgt spid="26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3" end="3"/>
                                            </p:txEl>
                                          </p:spTgt>
                                        </p:tgtEl>
                                        <p:attrNameLst>
                                          <p:attrName>style.visibility</p:attrName>
                                        </p:attrNameLst>
                                      </p:cBhvr>
                                      <p:to>
                                        <p:strVal val="visible"/>
                                      </p:to>
                                    </p:set>
                                    <p:animEffect transition="in" filter="fade">
                                      <p:cBhvr>
                                        <p:cTn dur="1000"/>
                                        <p:tgtEl>
                                          <p:spTgt spid="263">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4" end="4"/>
                                            </p:txEl>
                                          </p:spTgt>
                                        </p:tgtEl>
                                        <p:attrNameLst>
                                          <p:attrName>style.visibility</p:attrName>
                                        </p:attrNameLst>
                                      </p:cBhvr>
                                      <p:to>
                                        <p:strVal val="visible"/>
                                      </p:to>
                                    </p:set>
                                    <p:animEffect transition="in" filter="fade">
                                      <p:cBhvr>
                                        <p:cTn dur="1000"/>
                                        <p:tgtEl>
                                          <p:spTgt spid="263">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5" end="5"/>
                                            </p:txEl>
                                          </p:spTgt>
                                        </p:tgtEl>
                                        <p:attrNameLst>
                                          <p:attrName>style.visibility</p:attrName>
                                        </p:attrNameLst>
                                      </p:cBhvr>
                                      <p:to>
                                        <p:strVal val="visible"/>
                                      </p:to>
                                    </p:set>
                                    <p:animEffect transition="in" filter="fade">
                                      <p:cBhvr>
                                        <p:cTn dur="1000"/>
                                        <p:tgtEl>
                                          <p:spTgt spid="263">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6" end="6"/>
                                            </p:txEl>
                                          </p:spTgt>
                                        </p:tgtEl>
                                        <p:attrNameLst>
                                          <p:attrName>style.visibility</p:attrName>
                                        </p:attrNameLst>
                                      </p:cBhvr>
                                      <p:to>
                                        <p:strVal val="visible"/>
                                      </p:to>
                                    </p:set>
                                    <p:animEffect transition="in" filter="fade">
                                      <p:cBhvr>
                                        <p:cTn dur="1000"/>
                                        <p:tgtEl>
                                          <p:spTgt spid="263">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7" end="7"/>
                                            </p:txEl>
                                          </p:spTgt>
                                        </p:tgtEl>
                                        <p:attrNameLst>
                                          <p:attrName>style.visibility</p:attrName>
                                        </p:attrNameLst>
                                      </p:cBhvr>
                                      <p:to>
                                        <p:strVal val="visible"/>
                                      </p:to>
                                    </p:set>
                                    <p:animEffect transition="in" filter="fade">
                                      <p:cBhvr>
                                        <p:cTn dur="1000"/>
                                        <p:tgtEl>
                                          <p:spTgt spid="263">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8" end="8"/>
                                            </p:txEl>
                                          </p:spTgt>
                                        </p:tgtEl>
                                        <p:attrNameLst>
                                          <p:attrName>style.visibility</p:attrName>
                                        </p:attrNameLst>
                                      </p:cBhvr>
                                      <p:to>
                                        <p:strVal val="visible"/>
                                      </p:to>
                                    </p:set>
                                    <p:animEffect transition="in" filter="fade">
                                      <p:cBhvr>
                                        <p:cTn dur="1000"/>
                                        <p:tgtEl>
                                          <p:spTgt spid="263">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3">
                                            <p:txEl>
                                              <p:pRg st="9" end="9"/>
                                            </p:txEl>
                                          </p:spTgt>
                                        </p:tgtEl>
                                        <p:attrNameLst>
                                          <p:attrName>style.visibility</p:attrName>
                                        </p:attrNameLst>
                                      </p:cBhvr>
                                      <p:to>
                                        <p:strVal val="visible"/>
                                      </p:to>
                                    </p:set>
                                    <p:animEffect transition="in" filter="fade">
                                      <p:cBhvr>
                                        <p:cTn dur="1000"/>
                                        <p:tgtEl>
                                          <p:spTgt spid="263">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buNone/>
            </a:pPr>
            <a:r>
              <a:rPr lang="en"/>
              <a:t>Just like most sites nowadays...</a:t>
            </a:r>
          </a:p>
        </p:txBody>
      </p:sp>
      <p:sp>
        <p:nvSpPr>
          <p:cNvPr id="52" name="Shape 52"/>
          <p:cNvSpPr txBox="1"/>
          <p:nvPr>
            <p:ph idx="1" type="body"/>
          </p:nvPr>
        </p:nvSpPr>
        <p:spPr>
          <a:xfrm>
            <a:off y="1600200" x="457200"/>
            <a:ext cy="3936599" cx="8212499"/>
          </a:xfrm>
          <a:prstGeom prst="rect">
            <a:avLst/>
          </a:prstGeom>
        </p:spPr>
        <p:txBody>
          <a:bodyPr bIns="91425" rIns="91425" lIns="91425" tIns="91425" anchor="t" anchorCtr="0">
            <a:spAutoFit/>
          </a:bodyPr>
          <a:lstStyle/>
          <a:p>
            <a:pPr rtl="0" lvl="0">
              <a:buNone/>
            </a:pPr>
            <a:r>
              <a:rPr lang="en"/>
              <a:t>I will be recording and collecting that data </a:t>
            </a:r>
          </a:p>
          <a:p>
            <a:r>
              <a:t/>
            </a:r>
          </a:p>
          <a:p>
            <a:pPr rtl="0" lvl="0">
              <a:buNone/>
            </a:pPr>
            <a:r>
              <a:rPr lang="en"/>
              <a:t>You don't get to control how that data is being used...</a:t>
            </a:r>
          </a:p>
          <a:p>
            <a:r>
              <a:t/>
            </a:r>
          </a:p>
          <a:p>
            <a:pPr rtl="0" lvl="0">
              <a:buNone/>
            </a:pPr>
            <a:r>
              <a:rPr lang="en"/>
              <a:t>AND</a:t>
            </a:r>
          </a:p>
          <a:p>
            <a:r>
              <a:t/>
            </a:r>
          </a:p>
          <a:p>
            <a:pPr rtl="0" lvl="0">
              <a:buClr>
                <a:srgbClr val="000000"/>
              </a:buClr>
              <a:buSzPct val="36666"/>
              <a:buFont typeface="Arial"/>
              <a:buNone/>
            </a:pPr>
            <a:r>
              <a:rPr lang="en"/>
              <a:t>I will be selling it to advertisers later.</a:t>
            </a:r>
          </a:p>
          <a:p>
            <a:r>
              <a:t/>
            </a:r>
          </a:p>
          <a:p>
            <a:r>
              <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0" end="0"/>
                                            </p:txEl>
                                          </p:spTgt>
                                        </p:tgtEl>
                                        <p:attrNameLst>
                                          <p:attrName>style.visibility</p:attrName>
                                        </p:attrNameLst>
                                      </p:cBhvr>
                                      <p:to>
                                        <p:strVal val="visible"/>
                                      </p:to>
                                    </p:set>
                                    <p:animEffect transition="in" filter="fade">
                                      <p:cBhvr>
                                        <p:cTn dur="1000"/>
                                        <p:tgtEl>
                                          <p:spTgt spid="5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1" end="1"/>
                                            </p:txEl>
                                          </p:spTgt>
                                        </p:tgtEl>
                                        <p:attrNameLst>
                                          <p:attrName>style.visibility</p:attrName>
                                        </p:attrNameLst>
                                      </p:cBhvr>
                                      <p:to>
                                        <p:strVal val="visible"/>
                                      </p:to>
                                    </p:set>
                                    <p:animEffect transition="in" filter="fade">
                                      <p:cBhvr>
                                        <p:cTn dur="1000"/>
                                        <p:tgtEl>
                                          <p:spTgt spid="5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2" end="2"/>
                                            </p:txEl>
                                          </p:spTgt>
                                        </p:tgtEl>
                                        <p:attrNameLst>
                                          <p:attrName>style.visibility</p:attrName>
                                        </p:attrNameLst>
                                      </p:cBhvr>
                                      <p:to>
                                        <p:strVal val="visible"/>
                                      </p:to>
                                    </p:set>
                                    <p:animEffect transition="in" filter="fade">
                                      <p:cBhvr>
                                        <p:cTn dur="1000"/>
                                        <p:tgtEl>
                                          <p:spTgt spid="52">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3" end="3"/>
                                            </p:txEl>
                                          </p:spTgt>
                                        </p:tgtEl>
                                        <p:attrNameLst>
                                          <p:attrName>style.visibility</p:attrName>
                                        </p:attrNameLst>
                                      </p:cBhvr>
                                      <p:to>
                                        <p:strVal val="visible"/>
                                      </p:to>
                                    </p:set>
                                    <p:animEffect transition="in" filter="fade">
                                      <p:cBhvr>
                                        <p:cTn dur="1000"/>
                                        <p:tgtEl>
                                          <p:spTgt spid="52">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4" end="4"/>
                                            </p:txEl>
                                          </p:spTgt>
                                        </p:tgtEl>
                                        <p:attrNameLst>
                                          <p:attrName>style.visibility</p:attrName>
                                        </p:attrNameLst>
                                      </p:cBhvr>
                                      <p:to>
                                        <p:strVal val="visible"/>
                                      </p:to>
                                    </p:set>
                                    <p:animEffect transition="in" filter="fade">
                                      <p:cBhvr>
                                        <p:cTn dur="1000"/>
                                        <p:tgtEl>
                                          <p:spTgt spid="52">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5" end="5"/>
                                            </p:txEl>
                                          </p:spTgt>
                                        </p:tgtEl>
                                        <p:attrNameLst>
                                          <p:attrName>style.visibility</p:attrName>
                                        </p:attrNameLst>
                                      </p:cBhvr>
                                      <p:to>
                                        <p:strVal val="visible"/>
                                      </p:to>
                                    </p:set>
                                    <p:animEffect transition="in" filter="fade">
                                      <p:cBhvr>
                                        <p:cTn dur="1000"/>
                                        <p:tgtEl>
                                          <p:spTgt spid="52">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6" end="6"/>
                                            </p:txEl>
                                          </p:spTgt>
                                        </p:tgtEl>
                                        <p:attrNameLst>
                                          <p:attrName>style.visibility</p:attrName>
                                        </p:attrNameLst>
                                      </p:cBhvr>
                                      <p:to>
                                        <p:strVal val="visible"/>
                                      </p:to>
                                    </p:set>
                                    <p:animEffect transition="in" filter="fade">
                                      <p:cBhvr>
                                        <p:cTn dur="1000"/>
                                        <p:tgtEl>
                                          <p:spTgt spid="52">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7" end="7"/>
                                            </p:txEl>
                                          </p:spTgt>
                                        </p:tgtEl>
                                        <p:attrNameLst>
                                          <p:attrName>style.visibility</p:attrName>
                                        </p:attrNameLst>
                                      </p:cBhvr>
                                      <p:to>
                                        <p:strVal val="visible"/>
                                      </p:to>
                                    </p:set>
                                    <p:animEffect transition="in" filter="fade">
                                      <p:cBhvr>
                                        <p:cTn dur="1000"/>
                                        <p:tgtEl>
                                          <p:spTgt spid="52">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8" end="8"/>
                                            </p:txEl>
                                          </p:spTgt>
                                        </p:tgtEl>
                                        <p:attrNameLst>
                                          <p:attrName>style.visibility</p:attrName>
                                        </p:attrNameLst>
                                      </p:cBhvr>
                                      <p:to>
                                        <p:strVal val="visible"/>
                                      </p:to>
                                    </p:set>
                                    <p:animEffect transition="in" filter="fade">
                                      <p:cBhvr>
                                        <p:cTn dur="1000"/>
                                        <p:tgtEl>
                                          <p:spTgt spid="52">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
                                            <p:txEl>
                                              <p:pRg st="9" end="9"/>
                                            </p:txEl>
                                          </p:spTgt>
                                        </p:tgtEl>
                                        <p:attrNameLst>
                                          <p:attrName>style.visibility</p:attrName>
                                        </p:attrNameLst>
                                      </p:cBhvr>
                                      <p:to>
                                        <p:strVal val="visible"/>
                                      </p:to>
                                    </p:set>
                                    <p:animEffect transition="in" filter="fade">
                                      <p:cBhvr>
                                        <p:cTn dur="1000"/>
                                        <p:tgtEl>
                                          <p:spTgt spid="52">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Branching/Tagging strategy</a:t>
            </a:r>
          </a:p>
        </p:txBody>
      </p:sp>
      <p:sp>
        <p:nvSpPr>
          <p:cNvPr id="269" name="Shape 269"/>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Common approaches:</a:t>
            </a:r>
          </a:p>
          <a:p>
            <a:pPr rtl="0" lvl="0" indent="-381000" marL="457200">
              <a:buClr>
                <a:schemeClr val="dk1"/>
              </a:buClr>
              <a:buSzPct val="100000"/>
              <a:buFont typeface="Arial"/>
              <a:buAutoNum type="arabicPeriod"/>
            </a:pPr>
            <a:r>
              <a:rPr sz="2400" lang="en"/>
              <a:t>Work in master. Branches for features.</a:t>
            </a:r>
          </a:p>
          <a:p>
            <a:pPr rtl="0" lvl="0" indent="-381000" marL="457200">
              <a:buClr>
                <a:schemeClr val="dk1"/>
              </a:buClr>
              <a:buSzPct val="100000"/>
              <a:buFont typeface="Arial"/>
              <a:buAutoNum type="arabicPeriod"/>
            </a:pPr>
            <a:r>
              <a:rPr sz="2400" lang="en"/>
              <a:t>Work in dev branch. Merge to master for release.</a:t>
            </a:r>
          </a:p>
          <a:p>
            <a:r>
              <a:t/>
            </a:r>
          </a:p>
          <a:p>
            <a:pPr rtl="0" lvl="0">
              <a:buNone/>
            </a:pPr>
            <a:r>
              <a:rPr sz="2400" lang="en"/>
              <a:t>#1 works best, particularly when you consider forking and pull requests. For familiarity and ease of use within the community use #1 unless you have a good reason not to. </a:t>
            </a:r>
          </a:p>
          <a:p>
            <a:r>
              <a:t/>
            </a:r>
          </a:p>
          <a:p>
            <a:pPr rtl="0" lvl="0">
              <a:buNone/>
            </a:pPr>
            <a:r>
              <a:rPr sz="2400" lang="en"/>
              <a:t>Tip: Tag release/$version (with repeatable process so it's consistent - use grunt!).  Github tag = downloadable .zip - </a:t>
            </a:r>
            <a:r>
              <a:rPr u="sng" sz="2400" lang="en">
                <a:solidFill>
                  <a:schemeClr val="hlink"/>
                </a:solidFill>
                <a:hlinkClick r:id="rId3"/>
              </a:rPr>
              <a:t>sample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9">
                                            <p:txEl>
                                              <p:pRg st="0" end="0"/>
                                            </p:txEl>
                                          </p:spTgt>
                                        </p:tgtEl>
                                        <p:attrNameLst>
                                          <p:attrName>style.visibility</p:attrName>
                                        </p:attrNameLst>
                                      </p:cBhvr>
                                      <p:to>
                                        <p:strVal val="visible"/>
                                      </p:to>
                                    </p:set>
                                    <p:animEffect transition="in" filter="fade">
                                      <p:cBhvr>
                                        <p:cTn dur="1000"/>
                                        <p:tgtEl>
                                          <p:spTgt spid="26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9">
                                            <p:txEl>
                                              <p:pRg st="1" end="1"/>
                                            </p:txEl>
                                          </p:spTgt>
                                        </p:tgtEl>
                                        <p:attrNameLst>
                                          <p:attrName>style.visibility</p:attrName>
                                        </p:attrNameLst>
                                      </p:cBhvr>
                                      <p:to>
                                        <p:strVal val="visible"/>
                                      </p:to>
                                    </p:set>
                                    <p:animEffect transition="in" filter="fade">
                                      <p:cBhvr>
                                        <p:cTn dur="1000"/>
                                        <p:tgtEl>
                                          <p:spTgt spid="26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9">
                                            <p:txEl>
                                              <p:pRg st="2" end="2"/>
                                            </p:txEl>
                                          </p:spTgt>
                                        </p:tgtEl>
                                        <p:attrNameLst>
                                          <p:attrName>style.visibility</p:attrName>
                                        </p:attrNameLst>
                                      </p:cBhvr>
                                      <p:to>
                                        <p:strVal val="visible"/>
                                      </p:to>
                                    </p:set>
                                    <p:animEffect transition="in" filter="fade">
                                      <p:cBhvr>
                                        <p:cTn dur="1000"/>
                                        <p:tgtEl>
                                          <p:spTgt spid="26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9">
                                            <p:txEl>
                                              <p:pRg st="3" end="3"/>
                                            </p:txEl>
                                          </p:spTgt>
                                        </p:tgtEl>
                                        <p:attrNameLst>
                                          <p:attrName>style.visibility</p:attrName>
                                        </p:attrNameLst>
                                      </p:cBhvr>
                                      <p:to>
                                        <p:strVal val="visible"/>
                                      </p:to>
                                    </p:set>
                                    <p:animEffect transition="in" filter="fade">
                                      <p:cBhvr>
                                        <p:cTn dur="1000"/>
                                        <p:tgtEl>
                                          <p:spTgt spid="269">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9">
                                            <p:txEl>
                                              <p:pRg st="4" end="4"/>
                                            </p:txEl>
                                          </p:spTgt>
                                        </p:tgtEl>
                                        <p:attrNameLst>
                                          <p:attrName>style.visibility</p:attrName>
                                        </p:attrNameLst>
                                      </p:cBhvr>
                                      <p:to>
                                        <p:strVal val="visible"/>
                                      </p:to>
                                    </p:set>
                                    <p:animEffect transition="in" filter="fade">
                                      <p:cBhvr>
                                        <p:cTn dur="1000"/>
                                        <p:tgtEl>
                                          <p:spTgt spid="269">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9">
                                            <p:txEl>
                                              <p:pRg st="5" end="5"/>
                                            </p:txEl>
                                          </p:spTgt>
                                        </p:tgtEl>
                                        <p:attrNameLst>
                                          <p:attrName>style.visibility</p:attrName>
                                        </p:attrNameLst>
                                      </p:cBhvr>
                                      <p:to>
                                        <p:strVal val="visible"/>
                                      </p:to>
                                    </p:set>
                                    <p:animEffect transition="in" filter="fade">
                                      <p:cBhvr>
                                        <p:cTn dur="1000"/>
                                        <p:tgtEl>
                                          <p:spTgt spid="269">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9">
                                            <p:txEl>
                                              <p:pRg st="6" end="6"/>
                                            </p:txEl>
                                          </p:spTgt>
                                        </p:tgtEl>
                                        <p:attrNameLst>
                                          <p:attrName>style.visibility</p:attrName>
                                        </p:attrNameLst>
                                      </p:cBhvr>
                                      <p:to>
                                        <p:strVal val="visible"/>
                                      </p:to>
                                    </p:set>
                                    <p:animEffect transition="in" filter="fade">
                                      <p:cBhvr>
                                        <p:cTn dur="1000"/>
                                        <p:tgtEl>
                                          <p:spTgt spid="26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y="0" x="0"/>
          <a:ext cy="0" cx="0"/>
          <a:chOff y="0" x="0"/>
          <a:chExt cy="0" cx="0"/>
        </a:xfrm>
      </p:grpSpPr>
      <p:sp>
        <p:nvSpPr>
          <p:cNvPr id="274" name="Shape 274"/>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Static analysis</a:t>
            </a:r>
          </a:p>
        </p:txBody>
      </p:sp>
      <p:sp>
        <p:nvSpPr>
          <p:cNvPr id="275" name="Shape 275"/>
          <p:cNvSpPr txBox="1"/>
          <p:nvPr>
            <p:ph idx="1" type="body"/>
          </p:nvPr>
        </p:nvSpPr>
        <p:spPr>
          <a:xfrm>
            <a:off y="1600200" x="390725"/>
            <a:ext cy="4967700" cx="8229600"/>
          </a:xfrm>
          <a:prstGeom prst="rect">
            <a:avLst/>
          </a:prstGeom>
        </p:spPr>
        <p:txBody>
          <a:bodyPr bIns="91425" rIns="91425" lIns="91425" tIns="91425" anchor="t" anchorCtr="0">
            <a:spAutoFit/>
          </a:bodyPr>
          <a:lstStyle/>
          <a:p>
            <a:pPr rtl="0" lvl="0">
              <a:buNone/>
            </a:pPr>
            <a:r>
              <a:rPr u="sng" lang="en">
                <a:solidFill>
                  <a:schemeClr val="hlink"/>
                </a:solidFill>
                <a:hlinkClick r:id="rId3"/>
              </a:rPr>
              <a:t>jshint</a:t>
            </a:r>
            <a:r>
              <a:rPr lang="en"/>
              <a:t> / </a:t>
            </a:r>
            <a:r>
              <a:rPr u="sng" lang="en">
                <a:solidFill>
                  <a:schemeClr val="hlink"/>
                </a:solidFill>
                <a:hlinkClick r:id="rId4"/>
              </a:rPr>
              <a:t>jslint</a:t>
            </a:r>
            <a:r>
              <a:rPr lang="en"/>
              <a:t> </a:t>
            </a:r>
          </a:p>
          <a:p>
            <a:r>
              <a:t/>
            </a:r>
          </a:p>
          <a:p>
            <a:pPr rtl="0" lvl="0">
              <a:buNone/>
            </a:pPr>
            <a:r>
              <a:rPr lang="en"/>
              <a:t>I prefer jshint, better integration with editor</a:t>
            </a:r>
          </a:p>
          <a:p>
            <a:pPr rtl="0" lvl="0">
              <a:buClr>
                <a:srgbClr val="000000"/>
              </a:buClr>
              <a:buSzPct val="36666"/>
              <a:buFont typeface="Arial"/>
              <a:buNone/>
            </a:pPr>
            <a:r>
              <a:rPr lang="en"/>
              <a:t>.jshintrc - </a:t>
            </a:r>
            <a:r>
              <a:rPr u="sng" lang="en">
                <a:solidFill>
                  <a:schemeClr val="hlink"/>
                </a:solidFill>
                <a:hlinkClick r:id="rId5"/>
              </a:rPr>
              <a:t>sample from pilotfish</a:t>
            </a:r>
          </a:p>
          <a:p>
            <a:r>
              <a:t/>
            </a:r>
          </a:p>
          <a:p>
            <a:pPr rtl="0" lvl="0">
              <a:buNone/>
            </a:pPr>
            <a:r>
              <a:rPr lang="en"/>
              <a:t>When to run:</a:t>
            </a:r>
          </a:p>
          <a:p>
            <a:pPr rtl="0" lvl="0" indent="-419100" marL="457200">
              <a:buClr>
                <a:schemeClr val="dk1"/>
              </a:buClr>
              <a:buSzPct val="166666"/>
              <a:buFont typeface="Arial"/>
              <a:buChar char="•"/>
            </a:pPr>
            <a:r>
              <a:rPr lang="en"/>
              <a:t>on every save with your editor</a:t>
            </a:r>
          </a:p>
          <a:p>
            <a:pPr rtl="0" lvl="0" indent="-419100" marL="457200">
              <a:buClr>
                <a:schemeClr val="dk1"/>
              </a:buClr>
              <a:buSzPct val="166666"/>
              <a:buFont typeface="Arial"/>
              <a:buChar char="•"/>
            </a:pPr>
            <a:r>
              <a:rPr lang="en"/>
              <a:t>grunt lint</a:t>
            </a:r>
          </a:p>
          <a:p>
            <a:pPr rtl="0" lvl="0" indent="-419100" marL="457200">
              <a:buClr>
                <a:schemeClr val="dk1"/>
              </a:buClr>
              <a:buSzPct val="166666"/>
              <a:buFont typeface="Arial"/>
              <a:buChar char="•"/>
            </a:pPr>
            <a:r>
              <a:rPr lang="en"/>
              <a:t>part of integration tests</a:t>
            </a:r>
          </a:p>
        </p:txBody>
      </p:sp>
      <p:sp>
        <p:nvSpPr>
          <p:cNvPr id="276" name="Shape 276"/>
          <p:cNvSpPr/>
          <p:nvPr/>
        </p:nvSpPr>
        <p:spPr>
          <a:xfrm>
            <a:off y="5563460" x="6253225"/>
            <a:ext cy="1004439" cx="2293065"/>
          </a:xfrm>
          <a:prstGeom prst="rect">
            <a:avLst/>
          </a:prstGeom>
          <a:blipFill>
            <a:blip r:embed="rId6"/>
            <a:stretch>
              <a:fillRect/>
            </a:stretch>
          </a:blipFill>
          <a:ln>
            <a:noFill/>
          </a:ln>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0" end="0"/>
                                            </p:txEl>
                                          </p:spTgt>
                                        </p:tgtEl>
                                        <p:attrNameLst>
                                          <p:attrName>style.visibility</p:attrName>
                                        </p:attrNameLst>
                                      </p:cBhvr>
                                      <p:to>
                                        <p:strVal val="visible"/>
                                      </p:to>
                                    </p:set>
                                    <p:animEffect transition="in" filter="fade">
                                      <p:cBhvr>
                                        <p:cTn dur="1000"/>
                                        <p:tgtEl>
                                          <p:spTgt spid="27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1" end="1"/>
                                            </p:txEl>
                                          </p:spTgt>
                                        </p:tgtEl>
                                        <p:attrNameLst>
                                          <p:attrName>style.visibility</p:attrName>
                                        </p:attrNameLst>
                                      </p:cBhvr>
                                      <p:to>
                                        <p:strVal val="visible"/>
                                      </p:to>
                                    </p:set>
                                    <p:animEffect transition="in" filter="fade">
                                      <p:cBhvr>
                                        <p:cTn dur="1000"/>
                                        <p:tgtEl>
                                          <p:spTgt spid="27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2" end="2"/>
                                            </p:txEl>
                                          </p:spTgt>
                                        </p:tgtEl>
                                        <p:attrNameLst>
                                          <p:attrName>style.visibility</p:attrName>
                                        </p:attrNameLst>
                                      </p:cBhvr>
                                      <p:to>
                                        <p:strVal val="visible"/>
                                      </p:to>
                                    </p:set>
                                    <p:animEffect transition="in" filter="fade">
                                      <p:cBhvr>
                                        <p:cTn dur="1000"/>
                                        <p:tgtEl>
                                          <p:spTgt spid="27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3" end="3"/>
                                            </p:txEl>
                                          </p:spTgt>
                                        </p:tgtEl>
                                        <p:attrNameLst>
                                          <p:attrName>style.visibility</p:attrName>
                                        </p:attrNameLst>
                                      </p:cBhvr>
                                      <p:to>
                                        <p:strVal val="visible"/>
                                      </p:to>
                                    </p:set>
                                    <p:animEffect transition="in" filter="fade">
                                      <p:cBhvr>
                                        <p:cTn dur="1000"/>
                                        <p:tgtEl>
                                          <p:spTgt spid="27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4" end="4"/>
                                            </p:txEl>
                                          </p:spTgt>
                                        </p:tgtEl>
                                        <p:attrNameLst>
                                          <p:attrName>style.visibility</p:attrName>
                                        </p:attrNameLst>
                                      </p:cBhvr>
                                      <p:to>
                                        <p:strVal val="visible"/>
                                      </p:to>
                                    </p:set>
                                    <p:animEffect transition="in" filter="fade">
                                      <p:cBhvr>
                                        <p:cTn dur="1000"/>
                                        <p:tgtEl>
                                          <p:spTgt spid="275">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5" end="5"/>
                                            </p:txEl>
                                          </p:spTgt>
                                        </p:tgtEl>
                                        <p:attrNameLst>
                                          <p:attrName>style.visibility</p:attrName>
                                        </p:attrNameLst>
                                      </p:cBhvr>
                                      <p:to>
                                        <p:strVal val="visible"/>
                                      </p:to>
                                    </p:set>
                                    <p:animEffect transition="in" filter="fade">
                                      <p:cBhvr>
                                        <p:cTn dur="1000"/>
                                        <p:tgtEl>
                                          <p:spTgt spid="275">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6" end="6"/>
                                            </p:txEl>
                                          </p:spTgt>
                                        </p:tgtEl>
                                        <p:attrNameLst>
                                          <p:attrName>style.visibility</p:attrName>
                                        </p:attrNameLst>
                                      </p:cBhvr>
                                      <p:to>
                                        <p:strVal val="visible"/>
                                      </p:to>
                                    </p:set>
                                    <p:animEffect transition="in" filter="fade">
                                      <p:cBhvr>
                                        <p:cTn dur="1000"/>
                                        <p:tgtEl>
                                          <p:spTgt spid="275">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7" end="7"/>
                                            </p:txEl>
                                          </p:spTgt>
                                        </p:tgtEl>
                                        <p:attrNameLst>
                                          <p:attrName>style.visibility</p:attrName>
                                        </p:attrNameLst>
                                      </p:cBhvr>
                                      <p:to>
                                        <p:strVal val="visible"/>
                                      </p:to>
                                    </p:set>
                                    <p:animEffect transition="in" filter="fade">
                                      <p:cBhvr>
                                        <p:cTn dur="1000"/>
                                        <p:tgtEl>
                                          <p:spTgt spid="275">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5">
                                            <p:txEl>
                                              <p:pRg st="8" end="8"/>
                                            </p:txEl>
                                          </p:spTgt>
                                        </p:tgtEl>
                                        <p:attrNameLst>
                                          <p:attrName>style.visibility</p:attrName>
                                        </p:attrNameLst>
                                      </p:cBhvr>
                                      <p:to>
                                        <p:strVal val="visible"/>
                                      </p:to>
                                    </p:set>
                                    <p:animEffect transition="in" filter="fade">
                                      <p:cBhvr>
                                        <p:cTn dur="1000"/>
                                        <p:tgtEl>
                                          <p:spTgt spid="27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y="0" x="0"/>
          <a:ext cy="0" cx="0"/>
          <a:chOff y="0" x="0"/>
          <a:chExt cy="0" cx="0"/>
        </a:xfrm>
      </p:grpSpPr>
      <p:sp>
        <p:nvSpPr>
          <p:cNvPr id="281" name="Shape 28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Production/Debug versions</a:t>
            </a:r>
          </a:p>
        </p:txBody>
      </p:sp>
      <p:sp>
        <p:nvSpPr>
          <p:cNvPr id="282" name="Shape 28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Minification with </a:t>
            </a:r>
            <a:r>
              <a:rPr u="sng" lang="en">
                <a:solidFill>
                  <a:schemeClr val="hlink"/>
                </a:solidFill>
                <a:hlinkClick r:id="rId3"/>
              </a:rPr>
              <a:t>Uglify</a:t>
            </a:r>
            <a:r>
              <a:rPr lang="en"/>
              <a:t> - via grunt</a:t>
            </a:r>
          </a:p>
          <a:p>
            <a:r>
              <a:t/>
            </a:r>
          </a:p>
          <a:p>
            <a:pPr rtl="0" lvl="0">
              <a:buNone/>
            </a:pPr>
            <a:r>
              <a:rPr lang="en"/>
              <a:t>Consider permanent urls with version numbers (also done with grunt)</a:t>
            </a:r>
          </a:p>
          <a:p>
            <a:pPr rtl="0" lvl="0" indent="-419100" marL="457200">
              <a:buClr>
                <a:schemeClr val="dk1"/>
              </a:buClr>
              <a:buSzPct val="208333"/>
              <a:buFont typeface="Arial"/>
              <a:buChar char="•"/>
            </a:pPr>
            <a:r>
              <a:rPr sz="2400" lang="en"/>
              <a:t>/1.8.3/pilotfish.min.js</a:t>
            </a:r>
          </a:p>
          <a:p>
            <a:pPr rtl="0" lvl="0" indent="-419100" marL="457200">
              <a:buClr>
                <a:schemeClr val="dk1"/>
              </a:buClr>
              <a:buSzPct val="208333"/>
              <a:buFont typeface="Arial"/>
              <a:buChar char="•"/>
            </a:pPr>
            <a:r>
              <a:rPr sz="2400" lang="en"/>
              <a:t>/1.8/pilotfish.min.js</a:t>
            </a:r>
          </a:p>
          <a:p>
            <a:pPr rtl="0" lvl="0" indent="-419100" marL="457200">
              <a:buClr>
                <a:schemeClr val="dk1"/>
              </a:buClr>
              <a:buSzPct val="208333"/>
              <a:buFont typeface="Arial"/>
              <a:buChar char="•"/>
            </a:pPr>
            <a:r>
              <a:rPr sz="2400" lang="en"/>
              <a:t>/1/pilotfish.min.js</a:t>
            </a:r>
          </a:p>
          <a:p>
            <a:pPr rtl="0" lvl="0" indent="-419100" marL="457200">
              <a:buClr>
                <a:schemeClr val="dk1"/>
              </a:buClr>
              <a:buSzPct val="208333"/>
              <a:buFont typeface="Arial"/>
              <a:buChar char="•"/>
            </a:pPr>
            <a:r>
              <a:rPr sz="2400" lang="en"/>
              <a:t>/stable/pilotfish.min.js</a:t>
            </a:r>
          </a:p>
          <a:p>
            <a:pPr rtl="0" lvl="0" indent="-419100" marL="457200">
              <a:buClr>
                <a:schemeClr val="dk1"/>
              </a:buClr>
              <a:buSzPct val="208333"/>
              <a:buFont typeface="Arial"/>
              <a:buChar char="•"/>
            </a:pPr>
            <a:r>
              <a:rPr sz="2400" lang="en"/>
              <a:t>/latest/pilotfish.js (debug)</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2">
                                            <p:txEl>
                                              <p:pRg st="0" end="0"/>
                                            </p:txEl>
                                          </p:spTgt>
                                        </p:tgtEl>
                                        <p:attrNameLst>
                                          <p:attrName>style.visibility</p:attrName>
                                        </p:attrNameLst>
                                      </p:cBhvr>
                                      <p:to>
                                        <p:strVal val="visible"/>
                                      </p:to>
                                    </p:set>
                                    <p:animEffect transition="in" filter="fade">
                                      <p:cBhvr>
                                        <p:cTn dur="1000"/>
                                        <p:tgtEl>
                                          <p:spTgt spid="28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2">
                                            <p:txEl>
                                              <p:pRg st="1" end="1"/>
                                            </p:txEl>
                                          </p:spTgt>
                                        </p:tgtEl>
                                        <p:attrNameLst>
                                          <p:attrName>style.visibility</p:attrName>
                                        </p:attrNameLst>
                                      </p:cBhvr>
                                      <p:to>
                                        <p:strVal val="visible"/>
                                      </p:to>
                                    </p:set>
                                    <p:animEffect transition="in" filter="fade">
                                      <p:cBhvr>
                                        <p:cTn dur="1000"/>
                                        <p:tgtEl>
                                          <p:spTgt spid="28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2">
                                            <p:txEl>
                                              <p:pRg st="2" end="2"/>
                                            </p:txEl>
                                          </p:spTgt>
                                        </p:tgtEl>
                                        <p:attrNameLst>
                                          <p:attrName>style.visibility</p:attrName>
                                        </p:attrNameLst>
                                      </p:cBhvr>
                                      <p:to>
                                        <p:strVal val="visible"/>
                                      </p:to>
                                    </p:set>
                                    <p:animEffect transition="in" filter="fade">
                                      <p:cBhvr>
                                        <p:cTn dur="1000"/>
                                        <p:tgtEl>
                                          <p:spTgt spid="282">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2">
                                            <p:txEl>
                                              <p:pRg st="3" end="3"/>
                                            </p:txEl>
                                          </p:spTgt>
                                        </p:tgtEl>
                                        <p:attrNameLst>
                                          <p:attrName>style.visibility</p:attrName>
                                        </p:attrNameLst>
                                      </p:cBhvr>
                                      <p:to>
                                        <p:strVal val="visible"/>
                                      </p:to>
                                    </p:set>
                                    <p:animEffect transition="in" filter="fade">
                                      <p:cBhvr>
                                        <p:cTn dur="1000"/>
                                        <p:tgtEl>
                                          <p:spTgt spid="282">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2">
                                            <p:txEl>
                                              <p:pRg st="4" end="4"/>
                                            </p:txEl>
                                          </p:spTgt>
                                        </p:tgtEl>
                                        <p:attrNameLst>
                                          <p:attrName>style.visibility</p:attrName>
                                        </p:attrNameLst>
                                      </p:cBhvr>
                                      <p:to>
                                        <p:strVal val="visible"/>
                                      </p:to>
                                    </p:set>
                                    <p:animEffect transition="in" filter="fade">
                                      <p:cBhvr>
                                        <p:cTn dur="1000"/>
                                        <p:tgtEl>
                                          <p:spTgt spid="282">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2">
                                            <p:txEl>
                                              <p:pRg st="5" end="5"/>
                                            </p:txEl>
                                          </p:spTgt>
                                        </p:tgtEl>
                                        <p:attrNameLst>
                                          <p:attrName>style.visibility</p:attrName>
                                        </p:attrNameLst>
                                      </p:cBhvr>
                                      <p:to>
                                        <p:strVal val="visible"/>
                                      </p:to>
                                    </p:set>
                                    <p:animEffect transition="in" filter="fade">
                                      <p:cBhvr>
                                        <p:cTn dur="1000"/>
                                        <p:tgtEl>
                                          <p:spTgt spid="282">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2">
                                            <p:txEl>
                                              <p:pRg st="6" end="6"/>
                                            </p:txEl>
                                          </p:spTgt>
                                        </p:tgtEl>
                                        <p:attrNameLst>
                                          <p:attrName>style.visibility</p:attrName>
                                        </p:attrNameLst>
                                      </p:cBhvr>
                                      <p:to>
                                        <p:strVal val="visible"/>
                                      </p:to>
                                    </p:set>
                                    <p:animEffect transition="in" filter="fade">
                                      <p:cBhvr>
                                        <p:cTn dur="1000"/>
                                        <p:tgtEl>
                                          <p:spTgt spid="282">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2">
                                            <p:txEl>
                                              <p:pRg st="7" end="7"/>
                                            </p:txEl>
                                          </p:spTgt>
                                        </p:tgtEl>
                                        <p:attrNameLst>
                                          <p:attrName>style.visibility</p:attrName>
                                        </p:attrNameLst>
                                      </p:cBhvr>
                                      <p:to>
                                        <p:strVal val="visible"/>
                                      </p:to>
                                    </p:set>
                                    <p:animEffect transition="in" filter="fade">
                                      <p:cBhvr>
                                        <p:cTn dur="1000"/>
                                        <p:tgtEl>
                                          <p:spTgt spid="282">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sp>
        <p:nvSpPr>
          <p:cNvPr id="287" name="Shape 287"/>
          <p:cNvSpPr txBox="1"/>
          <p:nvPr>
            <p:ph type="ctrTitle"/>
          </p:nvPr>
        </p:nvSpPr>
        <p:spPr>
          <a:xfrm>
            <a:off y="751679" x="457200"/>
            <a:ext cy="4012499" cx="8229600"/>
          </a:xfrm>
          <a:prstGeom prst="rect">
            <a:avLst/>
          </a:prstGeom>
        </p:spPr>
        <p:txBody>
          <a:bodyPr bIns="91425" rIns="91425" lIns="91425" tIns="91425" anchor="t" anchorCtr="0">
            <a:spAutoFit/>
          </a:bodyPr>
          <a:lstStyle/>
          <a:p>
            <a:pPr>
              <a:buNone/>
            </a:pPr>
            <a:r>
              <a:rPr lang="en"/>
              <a:t>Testing</a:t>
            </a:r>
          </a:p>
        </p:txBody>
      </p:sp>
      <p:sp>
        <p:nvSpPr>
          <p:cNvPr id="288" name="Shape 288"/>
          <p:cNvSpPr txBox="1"/>
          <p:nvPr>
            <p:ph idx="1" type="subTitle"/>
          </p:nvPr>
        </p:nvSpPr>
        <p:spPr>
          <a:xfrm>
            <a:off y="4955189" x="457200"/>
            <a:ext cy="1643400" cx="8229600"/>
          </a:xfrm>
          <a:prstGeom prst="rect">
            <a:avLst/>
          </a:prstGeom>
        </p:spPr>
        <p:txBody>
          <a:bodyPr bIns="91425" rIns="91425" lIns="91425" tIns="91425" anchor="t" anchorCtr="0">
            <a:spAutoFit/>
          </a:bodyPr>
          <a:lstStyle/>
          <a:p>
            <a:pPr>
              <a:buNone/>
            </a:pPr>
            <a:r>
              <a:rPr lang="en"/>
              <a:t>If it's not tested, it's not done</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y="0" x="0"/>
          <a:ext cy="0" cx="0"/>
          <a:chOff y="0" x="0"/>
          <a:chExt cy="0" cx="0"/>
        </a:xfrm>
      </p:grpSpPr>
      <p:sp>
        <p:nvSpPr>
          <p:cNvPr id="293" name="Shape 293"/>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buNone/>
            </a:pPr>
            <a:r>
              <a:rPr lang="en"/>
              <a:t>Unit tests</a:t>
            </a:r>
          </a:p>
        </p:txBody>
      </p:sp>
      <p:sp>
        <p:nvSpPr>
          <p:cNvPr id="294" name="Shape 29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Run in the browser, manually. Main two I found being used:</a:t>
            </a:r>
          </a:p>
          <a:p>
            <a:r>
              <a:t/>
            </a:r>
          </a:p>
          <a:p>
            <a:r>
              <a:t/>
            </a:r>
          </a:p>
          <a:p>
            <a:r>
              <a:t/>
            </a:r>
          </a:p>
          <a:p>
            <a:r>
              <a:t/>
            </a:r>
          </a:p>
          <a:p>
            <a:pPr rtl="0" lvl="0">
              <a:buNone/>
            </a:pPr>
            <a:r>
              <a:rPr lang="en"/>
              <a:t>QUnit FTW.</a:t>
            </a:r>
          </a:p>
          <a:p>
            <a:r>
              <a:t/>
            </a:r>
          </a:p>
          <a:p>
            <a:pPr rtl="0" lvl="0">
              <a:buNone/>
            </a:pPr>
            <a:r>
              <a:rPr u="sng" lang="en">
                <a:solidFill>
                  <a:schemeClr val="hlink"/>
                </a:solidFill>
                <a:hlinkClick r:id="rId3"/>
              </a:rPr>
              <a:t>Sample</a:t>
            </a:r>
          </a:p>
        </p:txBody>
      </p:sp>
      <p:sp>
        <p:nvSpPr>
          <p:cNvPr id="295" name="Shape 295"/>
          <p:cNvSpPr/>
          <p:nvPr/>
        </p:nvSpPr>
        <p:spPr>
          <a:xfrm>
            <a:off y="2586037" x="3939612"/>
            <a:ext cy="1685925" cx="1590675"/>
          </a:xfrm>
          <a:prstGeom prst="rect">
            <a:avLst/>
          </a:prstGeom>
          <a:blipFill>
            <a:blip r:embed="rId4"/>
            <a:stretch>
              <a:fillRect/>
            </a:stretch>
          </a:blipFill>
          <a:ln>
            <a:noFill/>
          </a:ln>
        </p:spPr>
      </p:sp>
      <p:sp>
        <p:nvSpPr>
          <p:cNvPr id="296" name="Shape 296"/>
          <p:cNvSpPr/>
          <p:nvPr/>
        </p:nvSpPr>
        <p:spPr>
          <a:xfrm>
            <a:off y="3119437" x="1026587"/>
            <a:ext cy="619125" cx="1876425"/>
          </a:xfrm>
          <a:prstGeom prst="rect">
            <a:avLst/>
          </a:prstGeom>
          <a:blipFill>
            <a:blip r:embed="rId5"/>
            <a:stretch>
              <a:fillRect/>
            </a:stretch>
          </a:blipFill>
          <a:ln>
            <a:noFill/>
          </a:ln>
        </p:spPr>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y="0" x="0"/>
          <a:ext cy="0" cx="0"/>
          <a:chOff y="0" x="0"/>
          <a:chExt cy="0" cx="0"/>
        </a:xfrm>
      </p:grpSpPr>
      <p:sp>
        <p:nvSpPr>
          <p:cNvPr id="301" name="Shape 30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Phantomjs</a:t>
            </a:r>
          </a:p>
        </p:txBody>
      </p:sp>
      <p:sp>
        <p:nvSpPr>
          <p:cNvPr id="302" name="Shape 302"/>
          <p:cNvSpPr txBox="1"/>
          <p:nvPr>
            <p:ph idx="1" type="body"/>
          </p:nvPr>
        </p:nvSpPr>
        <p:spPr>
          <a:xfrm>
            <a:off y="1520450" x="457200"/>
            <a:ext cy="4967700" cx="8229600"/>
          </a:xfrm>
          <a:prstGeom prst="rect">
            <a:avLst/>
          </a:prstGeom>
        </p:spPr>
        <p:txBody>
          <a:bodyPr bIns="91425" rIns="91425" lIns="91425" tIns="91425" anchor="t" anchorCtr="0">
            <a:spAutoFit/>
          </a:bodyPr>
          <a:lstStyle/>
          <a:p>
            <a:pPr rtl="0" lvl="0">
              <a:buNone/>
            </a:pPr>
            <a:r>
              <a:rPr lang="en"/>
              <a:t>Run tests on </a:t>
            </a:r>
            <a:r>
              <a:rPr lang="en" i="1"/>
              <a:t>command line</a:t>
            </a:r>
            <a:r>
              <a:rPr lang="en"/>
              <a:t> with a webkit-based browser. </a:t>
            </a:r>
          </a:p>
          <a:p>
            <a:r>
              <a:t/>
            </a:r>
          </a:p>
          <a:p>
            <a:pPr rtl="0" lvl="0">
              <a:buNone/>
            </a:pPr>
            <a:r>
              <a:rPr lang="en"/>
              <a:t>Awesome. No more Firefox in xvfb!</a:t>
            </a:r>
          </a:p>
          <a:p>
            <a:r>
              <a:t/>
            </a:r>
          </a:p>
          <a:p>
            <a:r>
              <a:t/>
            </a:r>
          </a:p>
          <a:p>
            <a:r>
              <a:t/>
            </a:r>
          </a:p>
          <a:p>
            <a:r>
              <a:t/>
            </a:r>
          </a:p>
          <a:p>
            <a:pPr>
              <a:buNone/>
            </a:pPr>
            <a:r>
              <a:rPr u="sng" lang="en">
                <a:solidFill>
                  <a:schemeClr val="hlink"/>
                </a:solidFill>
                <a:hlinkClick r:id="rId3"/>
              </a:rPr>
              <a:t>phantomjs.org</a:t>
            </a:r>
          </a:p>
        </p:txBody>
      </p:sp>
      <p:sp>
        <p:nvSpPr>
          <p:cNvPr id="303" name="Shape 303"/>
          <p:cNvSpPr/>
          <p:nvPr/>
        </p:nvSpPr>
        <p:spPr>
          <a:xfrm>
            <a:off y="4062475" x="595625"/>
            <a:ext cy="1310007" cx="3918837"/>
          </a:xfrm>
          <a:prstGeom prst="rect">
            <a:avLst/>
          </a:prstGeom>
          <a:blipFill>
            <a:blip r:embed="rId4"/>
            <a:stretch>
              <a:fillRect/>
            </a:stretch>
          </a:blipFill>
          <a:ln>
            <a:noFill/>
          </a:ln>
        </p:spPr>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y="0" x="0"/>
          <a:ext cy="0" cx="0"/>
          <a:chOff y="0" x="0"/>
          <a:chExt cy="0" cx="0"/>
        </a:xfrm>
      </p:grpSpPr>
      <p:sp>
        <p:nvSpPr>
          <p:cNvPr id="308" name="Shape 308"/>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Casperjs	</a:t>
            </a:r>
          </a:p>
        </p:txBody>
      </p:sp>
      <p:sp>
        <p:nvSpPr>
          <p:cNvPr id="309" name="Shape 309"/>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Thin layer on top of phantomjs</a:t>
            </a:r>
          </a:p>
          <a:p>
            <a:r>
              <a:t/>
            </a:r>
          </a:p>
          <a:p>
            <a:pPr rtl="0" lvl="0">
              <a:buNone/>
            </a:pPr>
            <a:r>
              <a:rPr lang="en"/>
              <a:t>Completely emulate browser behavior. Clicks, submit forms, back, reload, refresh.</a:t>
            </a:r>
          </a:p>
          <a:p>
            <a:r>
              <a:t/>
            </a:r>
          </a:p>
          <a:p>
            <a:pPr>
              <a:buNone/>
            </a:pPr>
            <a:r>
              <a:rPr lang="en"/>
              <a:t>Run on command line with </a:t>
            </a:r>
            <a:r>
              <a:rPr u="sng" lang="en">
                <a:solidFill>
                  <a:schemeClr val="hlink"/>
                </a:solidFill>
                <a:hlinkClick r:id="rId3"/>
              </a:rPr>
              <a:t>grunt-casperjs</a:t>
            </a:r>
          </a:p>
        </p:txBody>
      </p:sp>
      <p:sp>
        <p:nvSpPr>
          <p:cNvPr id="310" name="Shape 310"/>
          <p:cNvSpPr/>
          <p:nvPr/>
        </p:nvSpPr>
        <p:spPr>
          <a:xfrm>
            <a:off y="5481798" x="573112"/>
            <a:ext cy="1086101" cx="3404831"/>
          </a:xfrm>
          <a:prstGeom prst="rect">
            <a:avLst/>
          </a:prstGeom>
          <a:blipFill>
            <a:blip r:embed="rId4"/>
            <a:stretch>
              <a:fillRect/>
            </a:stretch>
          </a:blipFill>
          <a:ln>
            <a:noFill/>
          </a:ln>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9">
                                            <p:txEl>
                                              <p:pRg st="0" end="0"/>
                                            </p:txEl>
                                          </p:spTgt>
                                        </p:tgtEl>
                                        <p:attrNameLst>
                                          <p:attrName>style.visibility</p:attrName>
                                        </p:attrNameLst>
                                      </p:cBhvr>
                                      <p:to>
                                        <p:strVal val="visible"/>
                                      </p:to>
                                    </p:set>
                                    <p:animEffect transition="in" filter="fade">
                                      <p:cBhvr>
                                        <p:cTn dur="1000"/>
                                        <p:tgtEl>
                                          <p:spTgt spid="30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9">
                                            <p:txEl>
                                              <p:pRg st="1" end="1"/>
                                            </p:txEl>
                                          </p:spTgt>
                                        </p:tgtEl>
                                        <p:attrNameLst>
                                          <p:attrName>style.visibility</p:attrName>
                                        </p:attrNameLst>
                                      </p:cBhvr>
                                      <p:to>
                                        <p:strVal val="visible"/>
                                      </p:to>
                                    </p:set>
                                    <p:animEffect transition="in" filter="fade">
                                      <p:cBhvr>
                                        <p:cTn dur="1000"/>
                                        <p:tgtEl>
                                          <p:spTgt spid="30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9">
                                            <p:txEl>
                                              <p:pRg st="2" end="2"/>
                                            </p:txEl>
                                          </p:spTgt>
                                        </p:tgtEl>
                                        <p:attrNameLst>
                                          <p:attrName>style.visibility</p:attrName>
                                        </p:attrNameLst>
                                      </p:cBhvr>
                                      <p:to>
                                        <p:strVal val="visible"/>
                                      </p:to>
                                    </p:set>
                                    <p:animEffect transition="in" filter="fade">
                                      <p:cBhvr>
                                        <p:cTn dur="1000"/>
                                        <p:tgtEl>
                                          <p:spTgt spid="30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9">
                                            <p:txEl>
                                              <p:pRg st="3" end="3"/>
                                            </p:txEl>
                                          </p:spTgt>
                                        </p:tgtEl>
                                        <p:attrNameLst>
                                          <p:attrName>style.visibility</p:attrName>
                                        </p:attrNameLst>
                                      </p:cBhvr>
                                      <p:to>
                                        <p:strVal val="visible"/>
                                      </p:to>
                                    </p:set>
                                    <p:animEffect transition="in" filter="fade">
                                      <p:cBhvr>
                                        <p:cTn dur="1000"/>
                                        <p:tgtEl>
                                          <p:spTgt spid="309">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9">
                                            <p:txEl>
                                              <p:pRg st="4" end="4"/>
                                            </p:txEl>
                                          </p:spTgt>
                                        </p:tgtEl>
                                        <p:attrNameLst>
                                          <p:attrName>style.visibility</p:attrName>
                                        </p:attrNameLst>
                                      </p:cBhvr>
                                      <p:to>
                                        <p:strVal val="visible"/>
                                      </p:to>
                                    </p:set>
                                    <p:animEffect transition="in" filter="fade">
                                      <p:cBhvr>
                                        <p:cTn dur="1000"/>
                                        <p:tgtEl>
                                          <p:spTgt spid="30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y="0" x="0"/>
          <a:ext cy="0" cx="0"/>
          <a:chOff y="0" x="0"/>
          <a:chExt cy="0" cx="0"/>
        </a:xfrm>
      </p:grpSpPr>
      <p:sp>
        <p:nvSpPr>
          <p:cNvPr id="315" name="Shape 31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Run tests across multiple browsers</a:t>
            </a:r>
          </a:p>
        </p:txBody>
      </p:sp>
      <p:sp>
        <p:nvSpPr>
          <p:cNvPr id="316" name="Shape 316"/>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
</a:t>
            </a:r>
            <a:r>
              <a:rPr lang="en"/>
              <a:t>browserling / testling</a:t>
            </a:r>
          </a:p>
          <a:p>
            <a:r>
              <a:t/>
            </a:r>
          </a:p>
          <a:p>
            <a:pPr rtl="0" lvl="0">
              <a:buNone/>
            </a:pPr>
            <a:r>
              <a:rPr lang="en"/>
              <a:t>browserstack</a:t>
            </a:r>
          </a:p>
          <a:p>
            <a:r>
              <a:t/>
            </a:r>
          </a:p>
          <a:p>
            <a:pPr rtl="0" lvl="0">
              <a:buNone/>
            </a:pPr>
            <a:r>
              <a:rPr u="sng" lang="en">
                <a:solidFill>
                  <a:schemeClr val="hlink"/>
                </a:solidFill>
                <a:hlinkClick r:id="rId3"/>
              </a:rPr>
              <a:t>testem</a:t>
            </a:r>
          </a:p>
          <a:p>
            <a:r>
              <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Detour - let's kill Selenium</a:t>
            </a:r>
          </a:p>
        </p:txBody>
      </p:sp>
      <p:sp>
        <p:nvSpPr>
          <p:cNvPr id="322" name="Shape 32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Casperjs much easier to work with and much more robust, but it is not cross browser.</a:t>
            </a:r>
          </a:p>
          <a:p>
            <a:r>
              <a:t/>
            </a:r>
          </a:p>
          <a:p>
            <a:r>
              <a:t/>
            </a:r>
          </a:p>
          <a:p>
            <a:r>
              <a:t/>
            </a:r>
          </a:p>
          <a:p>
            <a:r>
              <a:t/>
            </a:r>
          </a:p>
          <a:p>
            <a:r>
              <a:t/>
            </a:r>
          </a:p>
          <a:p>
            <a:pPr rtl="0" lvl="0">
              <a:buNone/>
            </a:pPr>
            <a:r>
              <a:rPr lang="en"/>
              <a:t>Can we get browserstack / browserling to read casperjs files and have them run against all browsers?! </a:t>
            </a:r>
          </a:p>
          <a:p>
            <a:r>
              <a:t/>
            </a:r>
          </a:p>
        </p:txBody>
      </p:sp>
      <p:sp>
        <p:nvSpPr>
          <p:cNvPr id="323" name="Shape 323"/>
          <p:cNvSpPr/>
          <p:nvPr/>
        </p:nvSpPr>
        <p:spPr>
          <a:xfrm>
            <a:off y="2822875" x="3143250"/>
            <a:ext cy="2143125" cx="2857500"/>
          </a:xfrm>
          <a:prstGeom prst="rect">
            <a:avLst/>
          </a:prstGeom>
          <a:blipFill>
            <a:blip r:embed="rId3"/>
            <a:stretch>
              <a:fillRect/>
            </a:stretch>
          </a:blipFill>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2">
                                            <p:txEl>
                                              <p:pRg st="0" end="0"/>
                                            </p:txEl>
                                          </p:spTgt>
                                        </p:tgtEl>
                                        <p:attrNameLst>
                                          <p:attrName>style.visibility</p:attrName>
                                        </p:attrNameLst>
                                      </p:cBhvr>
                                      <p:to>
                                        <p:strVal val="visible"/>
                                      </p:to>
                                    </p:set>
                                    <p:animEffect transition="in" filter="fade">
                                      <p:cBhvr>
                                        <p:cTn dur="1000"/>
                                        <p:tgtEl>
                                          <p:spTgt spid="32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2">
                                            <p:txEl>
                                              <p:pRg st="1" end="1"/>
                                            </p:txEl>
                                          </p:spTgt>
                                        </p:tgtEl>
                                        <p:attrNameLst>
                                          <p:attrName>style.visibility</p:attrName>
                                        </p:attrNameLst>
                                      </p:cBhvr>
                                      <p:to>
                                        <p:strVal val="visible"/>
                                      </p:to>
                                    </p:set>
                                    <p:animEffect transition="in" filter="fade">
                                      <p:cBhvr>
                                        <p:cTn dur="1000"/>
                                        <p:tgtEl>
                                          <p:spTgt spid="32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2">
                                            <p:txEl>
                                              <p:pRg st="2" end="2"/>
                                            </p:txEl>
                                          </p:spTgt>
                                        </p:tgtEl>
                                        <p:attrNameLst>
                                          <p:attrName>style.visibility</p:attrName>
                                        </p:attrNameLst>
                                      </p:cBhvr>
                                      <p:to>
                                        <p:strVal val="visible"/>
                                      </p:to>
                                    </p:set>
                                    <p:animEffect transition="in" filter="fade">
                                      <p:cBhvr>
                                        <p:cTn dur="1000"/>
                                        <p:tgtEl>
                                          <p:spTgt spid="322">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2">
                                            <p:txEl>
                                              <p:pRg st="3" end="3"/>
                                            </p:txEl>
                                          </p:spTgt>
                                        </p:tgtEl>
                                        <p:attrNameLst>
                                          <p:attrName>style.visibility</p:attrName>
                                        </p:attrNameLst>
                                      </p:cBhvr>
                                      <p:to>
                                        <p:strVal val="visible"/>
                                      </p:to>
                                    </p:set>
                                    <p:animEffect transition="in" filter="fade">
                                      <p:cBhvr>
                                        <p:cTn dur="1000"/>
                                        <p:tgtEl>
                                          <p:spTgt spid="322">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2">
                                            <p:txEl>
                                              <p:pRg st="4" end="4"/>
                                            </p:txEl>
                                          </p:spTgt>
                                        </p:tgtEl>
                                        <p:attrNameLst>
                                          <p:attrName>style.visibility</p:attrName>
                                        </p:attrNameLst>
                                      </p:cBhvr>
                                      <p:to>
                                        <p:strVal val="visible"/>
                                      </p:to>
                                    </p:set>
                                    <p:animEffect transition="in" filter="fade">
                                      <p:cBhvr>
                                        <p:cTn dur="1000"/>
                                        <p:tgtEl>
                                          <p:spTgt spid="322">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2">
                                            <p:txEl>
                                              <p:pRg st="5" end="5"/>
                                            </p:txEl>
                                          </p:spTgt>
                                        </p:tgtEl>
                                        <p:attrNameLst>
                                          <p:attrName>style.visibility</p:attrName>
                                        </p:attrNameLst>
                                      </p:cBhvr>
                                      <p:to>
                                        <p:strVal val="visible"/>
                                      </p:to>
                                    </p:set>
                                    <p:animEffect transition="in" filter="fade">
                                      <p:cBhvr>
                                        <p:cTn dur="1000"/>
                                        <p:tgtEl>
                                          <p:spTgt spid="322">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2">
                                            <p:txEl>
                                              <p:pRg st="6" end="6"/>
                                            </p:txEl>
                                          </p:spTgt>
                                        </p:tgtEl>
                                        <p:attrNameLst>
                                          <p:attrName>style.visibility</p:attrName>
                                        </p:attrNameLst>
                                      </p:cBhvr>
                                      <p:to>
                                        <p:strVal val="visible"/>
                                      </p:to>
                                    </p:set>
                                    <p:animEffect transition="in" filter="fade">
                                      <p:cBhvr>
                                        <p:cTn dur="1000"/>
                                        <p:tgtEl>
                                          <p:spTgt spid="322">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2">
                                            <p:txEl>
                                              <p:pRg st="7" end="7"/>
                                            </p:txEl>
                                          </p:spTgt>
                                        </p:tgtEl>
                                        <p:attrNameLst>
                                          <p:attrName>style.visibility</p:attrName>
                                        </p:attrNameLst>
                                      </p:cBhvr>
                                      <p:to>
                                        <p:strVal val="visible"/>
                                      </p:to>
                                    </p:set>
                                    <p:animEffect transition="in" filter="fade">
                                      <p:cBhvr>
                                        <p:cTn dur="1000"/>
                                        <p:tgtEl>
                                          <p:spTgt spid="322">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y="0" x="0"/>
          <a:ext cy="0" cx="0"/>
          <a:chOff y="0" x="0"/>
          <a:chExt cy="0" cx="0"/>
        </a:xfrm>
      </p:grpSpPr>
      <p:sp>
        <p:nvSpPr>
          <p:cNvPr id="328" name="Shape 328"/>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Travis-ci!</a:t>
            </a:r>
          </a:p>
        </p:txBody>
      </p:sp>
      <p:sp>
        <p:nvSpPr>
          <p:cNvPr id="329" name="Shape 329"/>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Distributed continuous integration testing - Hosted Jenkins - without the suck.</a:t>
            </a:r>
          </a:p>
          <a:p>
            <a:r>
              <a:t/>
            </a:r>
          </a:p>
          <a:p>
            <a:pPr rtl="0" lvl="0">
              <a:buClr>
                <a:srgbClr val="000000"/>
              </a:buClr>
              <a:buSzPct val="36666"/>
              <a:buFont typeface="Arial"/>
              <a:buNone/>
            </a:pPr>
            <a:r>
              <a:rPr lang="en"/>
              <a:t>Github webhook. Every commit, run tests. Sample </a:t>
            </a:r>
            <a:r>
              <a:rPr u="sng" lang="en">
                <a:solidFill>
                  <a:schemeClr val="hlink"/>
                </a:solidFill>
                <a:hlinkClick r:id="rId3"/>
              </a:rPr>
              <a:t>travis.yml for pilotfish</a:t>
            </a:r>
          </a:p>
          <a:p>
            <a:r>
              <a:t/>
            </a:r>
          </a:p>
          <a:p>
            <a:pPr rtl="0" lvl="0">
              <a:buNone/>
            </a:pPr>
            <a:r>
              <a:rPr lang="en"/>
              <a:t>Phantomjs is installed, casperjs isn't - see pilotfish travis.yml for pre install script</a:t>
            </a:r>
          </a:p>
          <a:p>
            <a:r>
              <a:t/>
            </a:r>
          </a:p>
          <a:p>
            <a:pPr>
              <a:buNone/>
            </a:pPr>
            <a:r>
              <a:rPr u="sng" lang="en">
                <a:solidFill>
                  <a:schemeClr val="hlink"/>
                </a:solidFill>
                <a:hlinkClick r:id="rId4"/>
              </a:rPr>
              <a:t>travis-ci.org</a:t>
            </a:r>
            <a:r>
              <a:rPr lang="en"/>
              <a:t> </a:t>
            </a:r>
          </a:p>
        </p:txBody>
      </p:sp>
      <p:sp>
        <p:nvSpPr>
          <p:cNvPr id="330" name="Shape 330"/>
          <p:cNvSpPr/>
          <p:nvPr/>
        </p:nvSpPr>
        <p:spPr>
          <a:xfrm>
            <a:off y="5965601" x="2780462"/>
            <a:ext cy="602298" cx="1417671"/>
          </a:xfrm>
          <a:prstGeom prst="rect">
            <a:avLst/>
          </a:prstGeom>
          <a:blipFill>
            <a:blip r:embed="rId5"/>
            <a:stretch>
              <a:fillRect/>
            </a:stretch>
          </a:blipFill>
          <a:ln>
            <a:noFill/>
          </a:ln>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9">
                                            <p:txEl>
                                              <p:pRg st="0" end="0"/>
                                            </p:txEl>
                                          </p:spTgt>
                                        </p:tgtEl>
                                        <p:attrNameLst>
                                          <p:attrName>style.visibility</p:attrName>
                                        </p:attrNameLst>
                                      </p:cBhvr>
                                      <p:to>
                                        <p:strVal val="visible"/>
                                      </p:to>
                                    </p:set>
                                    <p:animEffect transition="in" filter="fade">
                                      <p:cBhvr>
                                        <p:cTn dur="1000"/>
                                        <p:tgtEl>
                                          <p:spTgt spid="32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9">
                                            <p:txEl>
                                              <p:pRg st="1" end="1"/>
                                            </p:txEl>
                                          </p:spTgt>
                                        </p:tgtEl>
                                        <p:attrNameLst>
                                          <p:attrName>style.visibility</p:attrName>
                                        </p:attrNameLst>
                                      </p:cBhvr>
                                      <p:to>
                                        <p:strVal val="visible"/>
                                      </p:to>
                                    </p:set>
                                    <p:animEffect transition="in" filter="fade">
                                      <p:cBhvr>
                                        <p:cTn dur="1000"/>
                                        <p:tgtEl>
                                          <p:spTgt spid="32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9">
                                            <p:txEl>
                                              <p:pRg st="2" end="2"/>
                                            </p:txEl>
                                          </p:spTgt>
                                        </p:tgtEl>
                                        <p:attrNameLst>
                                          <p:attrName>style.visibility</p:attrName>
                                        </p:attrNameLst>
                                      </p:cBhvr>
                                      <p:to>
                                        <p:strVal val="visible"/>
                                      </p:to>
                                    </p:set>
                                    <p:animEffect transition="in" filter="fade">
                                      <p:cBhvr>
                                        <p:cTn dur="1000"/>
                                        <p:tgtEl>
                                          <p:spTgt spid="32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9">
                                            <p:txEl>
                                              <p:pRg st="3" end="3"/>
                                            </p:txEl>
                                          </p:spTgt>
                                        </p:tgtEl>
                                        <p:attrNameLst>
                                          <p:attrName>style.visibility</p:attrName>
                                        </p:attrNameLst>
                                      </p:cBhvr>
                                      <p:to>
                                        <p:strVal val="visible"/>
                                      </p:to>
                                    </p:set>
                                    <p:animEffect transition="in" filter="fade">
                                      <p:cBhvr>
                                        <p:cTn dur="1000"/>
                                        <p:tgtEl>
                                          <p:spTgt spid="329">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9">
                                            <p:txEl>
                                              <p:pRg st="4" end="4"/>
                                            </p:txEl>
                                          </p:spTgt>
                                        </p:tgtEl>
                                        <p:attrNameLst>
                                          <p:attrName>style.visibility</p:attrName>
                                        </p:attrNameLst>
                                      </p:cBhvr>
                                      <p:to>
                                        <p:strVal val="visible"/>
                                      </p:to>
                                    </p:set>
                                    <p:animEffect transition="in" filter="fade">
                                      <p:cBhvr>
                                        <p:cTn dur="1000"/>
                                        <p:tgtEl>
                                          <p:spTgt spid="329">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9">
                                            <p:txEl>
                                              <p:pRg st="5" end="5"/>
                                            </p:txEl>
                                          </p:spTgt>
                                        </p:tgtEl>
                                        <p:attrNameLst>
                                          <p:attrName>style.visibility</p:attrName>
                                        </p:attrNameLst>
                                      </p:cBhvr>
                                      <p:to>
                                        <p:strVal val="visible"/>
                                      </p:to>
                                    </p:set>
                                    <p:animEffect transition="in" filter="fade">
                                      <p:cBhvr>
                                        <p:cTn dur="1000"/>
                                        <p:tgtEl>
                                          <p:spTgt spid="329">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9">
                                            <p:txEl>
                                              <p:pRg st="6" end="6"/>
                                            </p:txEl>
                                          </p:spTgt>
                                        </p:tgtEl>
                                        <p:attrNameLst>
                                          <p:attrName>style.visibility</p:attrName>
                                        </p:attrNameLst>
                                      </p:cBhvr>
                                      <p:to>
                                        <p:strVal val="visible"/>
                                      </p:to>
                                    </p:set>
                                    <p:animEffect transition="in" filter="fade">
                                      <p:cBhvr>
                                        <p:cTn dur="1000"/>
                                        <p:tgtEl>
                                          <p:spTgt spid="32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So before we go further...</a:t>
            </a:r>
          </a:p>
        </p:txBody>
      </p:sp>
      <p:sp>
        <p:nvSpPr>
          <p:cNvPr id="58" name="Shape 5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sz="2400" lang="en"/>
              <a:t>Terms and conditions for this talk (standard stuff)</a:t>
            </a:r>
          </a:p>
          <a:p>
            <a:r>
              <a:t/>
            </a:r>
          </a:p>
          <a:p>
            <a:pPr rtl="0" lvl="0">
              <a:buClr>
                <a:srgbClr val="000000"/>
              </a:buClr>
              <a:buSzPct val="183333"/>
              <a:buFont typeface="Arial"/>
              <a:buNone/>
            </a:pPr>
            <a:r>
              <a:rPr sz="600" lang="en">
                <a:solidFill>
                  <a:srgbClr val="000000"/>
                </a:solidFill>
              </a:rPr>
              <a:t>Do you see any Teletubbies in here? Do you see a slender plastic tag clipped to my shirt with my name printed on it? Do you see a little Asian child with a blank expression on his face sitting outside on a mechanical helicopter that shakes when you put quarters in it? No? Well, that's what you see at a toy store. And you must think you're in a toy store, because you're here shopping for an infant named Jeb.</a:t>
            </a:r>
          </a:p>
          <a:p>
            <a:pPr rtl="0" lvl="0">
              <a:buClr>
                <a:srgbClr val="000000"/>
              </a:buClr>
              <a:buSzPct val="183333"/>
              <a:buFont typeface="Arial"/>
              <a:buNone/>
            </a:pPr>
            <a:r>
              <a:rPr sz="600" lang="en">
                <a:solidFill>
                  <a:srgbClr val="000000"/>
                </a:solidFill>
              </a:rPr>
              <a:t>Now that we know who you are, I know who I am. I'm not a mistake! It all makes sense! In a comic, you know how you can tell who the arch-villain's going to be? He's the exact opposite of the hero. And most times they're friends, like you and me! I should've known way back when... You know why, David? Because of the kids. They called me Mr Glass.</a:t>
            </a:r>
          </a:p>
          <a:p>
            <a:pPr rtl="0" lvl="0">
              <a:buClr>
                <a:srgbClr val="000000"/>
              </a:buClr>
              <a:buSzPct val="183333"/>
              <a:buFont typeface="Arial"/>
              <a:buNone/>
            </a:pPr>
            <a:r>
              <a:rPr sz="600" lang="en">
                <a:solidFill>
                  <a:srgbClr val="000000"/>
                </a:solidFill>
              </a:rPr>
              <a:t>Do you see any Teletubbies in here? Do you see a slender plastic tag clipped to my shirt with my name printed on it? Do you see a little Asian child with a blank expression on his face sitting outside on a mechanical helicopter that shakes when you put quarters in it? No? Well, that's what you see at a toy store. And you must think you're in a toy store, because you're here shopping for an infant named Jeb.</a:t>
            </a:r>
          </a:p>
          <a:p>
            <a:pPr rtl="0" lvl="0">
              <a:buClr>
                <a:srgbClr val="000000"/>
              </a:buClr>
              <a:buSzPct val="183333"/>
              <a:buFont typeface="Arial"/>
              <a:buNone/>
            </a:pPr>
            <a:r>
              <a:rPr sz="600" lang="en">
                <a:solidFill>
                  <a:srgbClr val="000000"/>
                </a:solidFill>
              </a:rPr>
              <a:t>My money's in that office, right? If she start giving me some bullshit about it ain't there, and we got to go someplace else and get it, I'm gonna shoot you in the head then and there. Then I'm gonna shoot that bitch in the kneecaps, find out where my goddamn money is. She gonna tell me too. Hey, look at me when I'm talking to you, motherfucker. You listen: we go in there, and that nigga Winston or anybody else is in there, you the first motherfucker to get shot. You understand?</a:t>
            </a:r>
          </a:p>
          <a:p>
            <a:pPr rtl="0" lvl="0">
              <a:buNone/>
            </a:pPr>
            <a:r>
              <a:rPr sz="600" lang="en"/>
              <a:t>However, the first round of drinks will be purchased by Nick Sullivan for everyone who accepts these terms and goes out after the talk</a:t>
            </a:r>
          </a:p>
          <a:p>
            <a:r>
              <a:t/>
            </a:r>
          </a:p>
          <a:p>
            <a:pPr rtl="0" lvl="0">
              <a:buNone/>
            </a:pPr>
            <a:r>
              <a:rPr sz="600" lang="en">
                <a:solidFill>
                  <a:srgbClr val="000000"/>
                </a:solidFill>
              </a:rPr>
              <a:t>Normally, both your asses would be dead as fucking fried chicken, but you happen to pull this shit while I'm in a transitional period so I don't wanna kill you, I wanna help you. But I can't give you this case, it don't belong to me. Besides, I've already been through too much shit this morning over this case to hand it over to your dumb ass.</a:t>
            </a:r>
          </a:p>
          <a:p>
            <a:r>
              <a:t/>
            </a:r>
          </a:p>
          <a:p>
            <a:r>
              <a:t/>
            </a:r>
          </a:p>
          <a:p>
            <a:pPr rtl="0" lvl="0">
              <a:buClr>
                <a:srgbClr val="000000"/>
              </a:buClr>
              <a:buSzPct val="183333"/>
              <a:buFont typeface="Arial"/>
              <a:buNone/>
            </a:pPr>
            <a:r>
              <a:rPr sz="600" lang="en">
                <a:solidFill>
                  <a:srgbClr val="000000"/>
                </a:solidFill>
              </a:rPr>
              <a:t>Do you see any Teletubbies in here? Do you see a slender plastic tag clipped to my shirt with my name printed on it? Do you see a little Asian child with a blank expression on his face sitting outside on a mechanical helicopter that shakes when you put quarters in it? No? Well, that's what you see at a toy store. And you must think you're in a toy store, because you're here shopping for an infant named Jeb.</a:t>
            </a:r>
          </a:p>
          <a:p>
            <a:pPr rtl="0" lvl="0">
              <a:buClr>
                <a:srgbClr val="000000"/>
              </a:buClr>
              <a:buSzPct val="183333"/>
              <a:buFont typeface="Arial"/>
              <a:buNone/>
            </a:pPr>
            <a:r>
              <a:rPr sz="600" lang="en">
                <a:solidFill>
                  <a:srgbClr val="000000"/>
                </a:solidFill>
              </a:rPr>
              <a:t>Now that we know who you are, I know who I am. I'm not a mistake! It all makes sense! In a comic, you know how you can tell who the arch-villain's going to be? He's the exact opposite of the hero. And most times they're friends, like you and me! I should've known way back when... You know why, David? Because of the kids. They called me Mr Glass.</a:t>
            </a:r>
          </a:p>
          <a:p>
            <a:pPr rtl="0" lvl="0">
              <a:buClr>
                <a:srgbClr val="000000"/>
              </a:buClr>
              <a:buSzPct val="183333"/>
              <a:buFont typeface="Arial"/>
              <a:buNone/>
            </a:pPr>
            <a:r>
              <a:rPr sz="600" lang="en">
                <a:solidFill>
                  <a:srgbClr val="000000"/>
                </a:solidFill>
              </a:rPr>
              <a:t>Do you see any Teletubbies in here? Do you see a slender plastic tag clipped to my shirt with my name printed on it? Do you see a little Asian child with a blank expression on his face sitting outside on a mechanical helicopter that shakes when you put quarters in it? No? Well, that's what you see at a toy store. And you must think you're in a toy store, because you're here shopping for an infant named Jeb.</a:t>
            </a:r>
          </a:p>
          <a:p>
            <a:pPr rtl="0" lvl="0">
              <a:buClr>
                <a:srgbClr val="000000"/>
              </a:buClr>
              <a:buSzPct val="183333"/>
              <a:buFont typeface="Arial"/>
              <a:buNone/>
            </a:pPr>
            <a:r>
              <a:rPr sz="600" lang="en">
                <a:solidFill>
                  <a:srgbClr val="000000"/>
                </a:solidFill>
              </a:rPr>
              <a:t>My money's in that office, right? If she start giving me some bullshit about it ain't there, and we got to go someplace else and get it, I'm gonna shoot you in the head then and there. Then I'm gonna shoot that bitch in the kneecaps, find out where my goddamn money is. She gonna tell me too. Hey, look at me when I'm talking to you, motherfucker. You listen: we go in there, and that nigga Winston or anybody else is in there, you the first motherfucker to get shot. You understand?</a:t>
            </a:r>
          </a:p>
          <a:p>
            <a:r>
              <a:t/>
            </a:r>
          </a:p>
          <a:p>
            <a:pPr rtl="0" lvl="0">
              <a:buNone/>
            </a:pPr>
            <a:r>
              <a:rPr lang="en"/>
              <a:t>[ ] Please raise your hand and "tick" to accept</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y="0" x="0"/>
          <a:ext cy="0" cx="0"/>
          <a:chOff y="0" x="0"/>
          <a:chExt cy="0" cx="0"/>
        </a:xfrm>
      </p:grpSpPr>
      <p:sp>
        <p:nvSpPr>
          <p:cNvPr id="335" name="Shape 33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Github/Travis integration	</a:t>
            </a:r>
          </a:p>
        </p:txBody>
      </p:sp>
      <p:sp>
        <p:nvSpPr>
          <p:cNvPr id="336" name="Shape 336"/>
          <p:cNvSpPr txBox="1"/>
          <p:nvPr>
            <p:ph idx="1" type="body"/>
          </p:nvPr>
        </p:nvSpPr>
        <p:spPr>
          <a:xfrm>
            <a:off y="1600200" x="457200"/>
            <a:ext cy="4967700" cx="8229600"/>
          </a:xfrm>
          <a:prstGeom prst="rect">
            <a:avLst/>
          </a:prstGeom>
        </p:spPr>
        <p:txBody>
          <a:bodyPr bIns="91425" rIns="91425" lIns="91425" tIns="91425" anchor="t" anchorCtr="0">
            <a:spAutoFit/>
          </a:bodyPr>
          <a:lstStyle/>
          <a:p>
            <a:pPr>
              <a:buNone/>
            </a:pPr>
            <a:r>
              <a:rPr lang="en"/>
              <a:t>Test all branches - you can see if a branch passes the tests before merging, </a:t>
            </a:r>
            <a:r>
              <a:rPr lang="en" i="1"/>
              <a:t>right in the pull request.</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y="0" x="0"/>
          <a:ext cy="0" cx="0"/>
          <a:chOff y="0" x="0"/>
          <a:chExt cy="0" cx="0"/>
        </a:xfrm>
      </p:grpSpPr>
      <p:sp>
        <p:nvSpPr>
          <p:cNvPr id="341" name="Shape 34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Testing recap</a:t>
            </a:r>
          </a:p>
        </p:txBody>
      </p:sp>
      <p:sp>
        <p:nvSpPr>
          <p:cNvPr id="342" name="Shape 34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
</a:t>
            </a:r>
            <a:r>
              <a:rPr lang="en"/>
              <a:t>Unit tests</a:t>
            </a:r>
          </a:p>
          <a:p>
            <a:pPr rtl="0" lvl="0" indent="-419100" marL="457200">
              <a:buClr>
                <a:schemeClr val="dk1"/>
              </a:buClr>
              <a:buSzPct val="166666"/>
              <a:buFont typeface="Arial"/>
              <a:buChar char="•"/>
            </a:pPr>
            <a:r>
              <a:rPr lang="en"/>
              <a:t>Integration tests</a:t>
            </a:r>
          </a:p>
          <a:p>
            <a:pPr rtl="0" lvl="0" indent="-419100" marL="457200">
              <a:buClr>
                <a:schemeClr val="dk1"/>
              </a:buClr>
              <a:buSzPct val="166666"/>
              <a:buFont typeface="Arial"/>
              <a:buChar char="•"/>
            </a:pPr>
            <a:r>
              <a:rPr lang="en"/>
              <a:t>Across multiple browsers with browser stack</a:t>
            </a:r>
          </a:p>
          <a:p>
            <a:pPr rtl="0" lvl="0" indent="-419100" marL="457200">
              <a:buClr>
                <a:schemeClr val="dk1"/>
              </a:buClr>
              <a:buSzPct val="166666"/>
              <a:buFont typeface="Arial"/>
              <a:buChar char="•"/>
            </a:pPr>
            <a:r>
              <a:rPr lang="en"/>
              <a:t>Kill selenium</a:t>
            </a:r>
          </a:p>
          <a:p>
            <a:pPr rtl="0" lvl="0" indent="-419100" marL="457200">
              <a:buClr>
                <a:schemeClr val="dk1"/>
              </a:buClr>
              <a:buSzPct val="166666"/>
              <a:buFont typeface="Arial"/>
              <a:buChar char="•"/>
            </a:pPr>
            <a:r>
              <a:rPr lang="en"/>
              <a:t>Continuous Integration with Travis</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y="0" x="0"/>
          <a:ext cy="0" cx="0"/>
          <a:chOff y="0" x="0"/>
          <a:chExt cy="0" cx="0"/>
        </a:xfrm>
      </p:grpSpPr>
      <p:sp>
        <p:nvSpPr>
          <p:cNvPr id="347" name="Shape 34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Generated documentation</a:t>
            </a:r>
          </a:p>
        </p:txBody>
      </p:sp>
      <p:sp>
        <p:nvSpPr>
          <p:cNvPr id="348" name="Shape 34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What's the only thing worse than no documentation?</a:t>
            </a:r>
          </a:p>
          <a:p>
            <a:r>
              <a:t/>
            </a:r>
          </a:p>
          <a:p>
            <a:pPr rtl="0" lvl="0">
              <a:buNone/>
            </a:pPr>
            <a:r>
              <a:rPr lang="en"/>
              <a:t>Documentation that is wrong!</a:t>
            </a:r>
          </a:p>
          <a:p>
            <a:r>
              <a:t/>
            </a:r>
          </a:p>
          <a:p>
            <a:pPr rtl="0" lvl="0">
              <a:buNone/>
            </a:pPr>
            <a:r>
              <a:rPr u="sng" lang="en">
                <a:solidFill>
                  <a:schemeClr val="hlink"/>
                </a:solidFill>
                <a:hlinkClick r:id="rId3"/>
              </a:rPr>
              <a:t>docco</a:t>
            </a:r>
            <a:r>
              <a:rPr lang="en"/>
              <a:t> - markdown is in the js</a:t>
            </a:r>
          </a:p>
          <a:p>
            <a:pPr rtl="0" lvl="0">
              <a:buNone/>
            </a:pPr>
            <a:r>
              <a:rPr u="sng" lang="en">
                <a:solidFill>
                  <a:schemeClr val="hlink"/>
                </a:solidFill>
                <a:hlinkClick r:id="rId4"/>
              </a:rPr>
              <a:t>Sample from pilotfish</a:t>
            </a:r>
          </a:p>
          <a:p>
            <a:r>
              <a:t/>
            </a:r>
          </a:p>
          <a:p>
            <a:pPr rtl="0" lvl="0">
              <a:buNone/>
            </a:pPr>
            <a:r>
              <a:rPr lang="en"/>
              <a:t>Fire it off as part of your build/release process in grunt.</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8">
                                            <p:txEl>
                                              <p:pRg st="0" end="0"/>
                                            </p:txEl>
                                          </p:spTgt>
                                        </p:tgtEl>
                                        <p:attrNameLst>
                                          <p:attrName>style.visibility</p:attrName>
                                        </p:attrNameLst>
                                      </p:cBhvr>
                                      <p:to>
                                        <p:strVal val="visible"/>
                                      </p:to>
                                    </p:set>
                                    <p:animEffect transition="in" filter="fade">
                                      <p:cBhvr>
                                        <p:cTn dur="1000"/>
                                        <p:tgtEl>
                                          <p:spTgt spid="34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8">
                                            <p:txEl>
                                              <p:pRg st="1" end="1"/>
                                            </p:txEl>
                                          </p:spTgt>
                                        </p:tgtEl>
                                        <p:attrNameLst>
                                          <p:attrName>style.visibility</p:attrName>
                                        </p:attrNameLst>
                                      </p:cBhvr>
                                      <p:to>
                                        <p:strVal val="visible"/>
                                      </p:to>
                                    </p:set>
                                    <p:animEffect transition="in" filter="fade">
                                      <p:cBhvr>
                                        <p:cTn dur="1000"/>
                                        <p:tgtEl>
                                          <p:spTgt spid="34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8">
                                            <p:txEl>
                                              <p:pRg st="2" end="2"/>
                                            </p:txEl>
                                          </p:spTgt>
                                        </p:tgtEl>
                                        <p:attrNameLst>
                                          <p:attrName>style.visibility</p:attrName>
                                        </p:attrNameLst>
                                      </p:cBhvr>
                                      <p:to>
                                        <p:strVal val="visible"/>
                                      </p:to>
                                    </p:set>
                                    <p:animEffect transition="in" filter="fade">
                                      <p:cBhvr>
                                        <p:cTn dur="1000"/>
                                        <p:tgtEl>
                                          <p:spTgt spid="34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8">
                                            <p:txEl>
                                              <p:pRg st="3" end="3"/>
                                            </p:txEl>
                                          </p:spTgt>
                                        </p:tgtEl>
                                        <p:attrNameLst>
                                          <p:attrName>style.visibility</p:attrName>
                                        </p:attrNameLst>
                                      </p:cBhvr>
                                      <p:to>
                                        <p:strVal val="visible"/>
                                      </p:to>
                                    </p:set>
                                    <p:animEffect transition="in" filter="fade">
                                      <p:cBhvr>
                                        <p:cTn dur="1000"/>
                                        <p:tgtEl>
                                          <p:spTgt spid="34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8">
                                            <p:txEl>
                                              <p:pRg st="4" end="4"/>
                                            </p:txEl>
                                          </p:spTgt>
                                        </p:tgtEl>
                                        <p:attrNameLst>
                                          <p:attrName>style.visibility</p:attrName>
                                        </p:attrNameLst>
                                      </p:cBhvr>
                                      <p:to>
                                        <p:strVal val="visible"/>
                                      </p:to>
                                    </p:set>
                                    <p:animEffect transition="in" filter="fade">
                                      <p:cBhvr>
                                        <p:cTn dur="1000"/>
                                        <p:tgtEl>
                                          <p:spTgt spid="348">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8">
                                            <p:txEl>
                                              <p:pRg st="5" end="5"/>
                                            </p:txEl>
                                          </p:spTgt>
                                        </p:tgtEl>
                                        <p:attrNameLst>
                                          <p:attrName>style.visibility</p:attrName>
                                        </p:attrNameLst>
                                      </p:cBhvr>
                                      <p:to>
                                        <p:strVal val="visible"/>
                                      </p:to>
                                    </p:set>
                                    <p:animEffect transition="in" filter="fade">
                                      <p:cBhvr>
                                        <p:cTn dur="1000"/>
                                        <p:tgtEl>
                                          <p:spTgt spid="348">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8">
                                            <p:txEl>
                                              <p:pRg st="6" end="6"/>
                                            </p:txEl>
                                          </p:spTgt>
                                        </p:tgtEl>
                                        <p:attrNameLst>
                                          <p:attrName>style.visibility</p:attrName>
                                        </p:attrNameLst>
                                      </p:cBhvr>
                                      <p:to>
                                        <p:strVal val="visible"/>
                                      </p:to>
                                    </p:set>
                                    <p:animEffect transition="in" filter="fade">
                                      <p:cBhvr>
                                        <p:cTn dur="1000"/>
                                        <p:tgtEl>
                                          <p:spTgt spid="348">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8">
                                            <p:txEl>
                                              <p:pRg st="7" end="7"/>
                                            </p:txEl>
                                          </p:spTgt>
                                        </p:tgtEl>
                                        <p:attrNameLst>
                                          <p:attrName>style.visibility</p:attrName>
                                        </p:attrNameLst>
                                      </p:cBhvr>
                                      <p:to>
                                        <p:strVal val="visible"/>
                                      </p:to>
                                    </p:set>
                                    <p:animEffect transition="in" filter="fade">
                                      <p:cBhvr>
                                        <p:cTn dur="1000"/>
                                        <p:tgtEl>
                                          <p:spTgt spid="34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Github Pages for a mini site</a:t>
            </a:r>
          </a:p>
        </p:txBody>
      </p:sp>
      <p:sp>
        <p:nvSpPr>
          <p:cNvPr id="354" name="Shape 35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If you are using a github organization, you can create a repo called $organization.github.com, and this will be served from http://$organization.github.com</a:t>
            </a:r>
          </a:p>
          <a:p>
            <a:r>
              <a:t/>
            </a:r>
          </a:p>
          <a:p>
            <a:pPr rtl="0" lvl="0" indent="-419100" marL="457200">
              <a:buClr>
                <a:schemeClr val="dk1"/>
              </a:buClr>
              <a:buSzPct val="166666"/>
              <a:buFont typeface="Arial"/>
              <a:buChar char="•"/>
            </a:pPr>
            <a:r>
              <a:rPr lang="en"/>
              <a:t>Faster than raw.github.com, because it is generated flat files instead of pulling from the repo</a:t>
            </a:r>
          </a:p>
          <a:p>
            <a:pPr rtl="0" lvl="0" indent="-419100" marL="457200">
              <a:buClr>
                <a:schemeClr val="dk1"/>
              </a:buClr>
              <a:buSzPct val="166666"/>
              <a:buFont typeface="Arial"/>
              <a:buChar char="•"/>
            </a:pPr>
            <a:r>
              <a:rPr lang="en"/>
              <a:t>Great for demos</a:t>
            </a:r>
          </a:p>
          <a:p>
            <a:pPr rtl="0" lvl="0">
              <a:buNone/>
            </a:pPr>
            <a:r>
              <a:rPr lang="en"/>
              <a:t>Also see </a:t>
            </a:r>
            <a:r>
              <a:rPr u="sng" lang="en">
                <a:solidFill>
                  <a:schemeClr val="hlink"/>
                </a:solidFill>
                <a:hlinkClick r:id="rId3"/>
              </a:rPr>
              <a:t>husky</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54">
                                            <p:txEl>
                                              <p:pRg st="0" end="0"/>
                                            </p:txEl>
                                          </p:spTgt>
                                        </p:tgtEl>
                                        <p:attrNameLst>
                                          <p:attrName>style.visibility</p:attrName>
                                        </p:attrNameLst>
                                      </p:cBhvr>
                                      <p:to>
                                        <p:strVal val="visible"/>
                                      </p:to>
                                    </p:set>
                                    <p:animEffect transition="in" filter="fade">
                                      <p:cBhvr>
                                        <p:cTn dur="1000"/>
                                        <p:tgtEl>
                                          <p:spTgt spid="35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54">
                                            <p:txEl>
                                              <p:pRg st="1" end="1"/>
                                            </p:txEl>
                                          </p:spTgt>
                                        </p:tgtEl>
                                        <p:attrNameLst>
                                          <p:attrName>style.visibility</p:attrName>
                                        </p:attrNameLst>
                                      </p:cBhvr>
                                      <p:to>
                                        <p:strVal val="visible"/>
                                      </p:to>
                                    </p:set>
                                    <p:animEffect transition="in" filter="fade">
                                      <p:cBhvr>
                                        <p:cTn dur="1000"/>
                                        <p:tgtEl>
                                          <p:spTgt spid="35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54">
                                            <p:txEl>
                                              <p:pRg st="2" end="2"/>
                                            </p:txEl>
                                          </p:spTgt>
                                        </p:tgtEl>
                                        <p:attrNameLst>
                                          <p:attrName>style.visibility</p:attrName>
                                        </p:attrNameLst>
                                      </p:cBhvr>
                                      <p:to>
                                        <p:strVal val="visible"/>
                                      </p:to>
                                    </p:set>
                                    <p:animEffect transition="in" filter="fade">
                                      <p:cBhvr>
                                        <p:cTn dur="1000"/>
                                        <p:tgtEl>
                                          <p:spTgt spid="35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54">
                                            <p:txEl>
                                              <p:pRg st="3" end="3"/>
                                            </p:txEl>
                                          </p:spTgt>
                                        </p:tgtEl>
                                        <p:attrNameLst>
                                          <p:attrName>style.visibility</p:attrName>
                                        </p:attrNameLst>
                                      </p:cBhvr>
                                      <p:to>
                                        <p:strVal val="visible"/>
                                      </p:to>
                                    </p:set>
                                    <p:animEffect transition="in" filter="fade">
                                      <p:cBhvr>
                                        <p:cTn dur="1000"/>
                                        <p:tgtEl>
                                          <p:spTgt spid="354">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54">
                                            <p:txEl>
                                              <p:pRg st="4" end="4"/>
                                            </p:txEl>
                                          </p:spTgt>
                                        </p:tgtEl>
                                        <p:attrNameLst>
                                          <p:attrName>style.visibility</p:attrName>
                                        </p:attrNameLst>
                                      </p:cBhvr>
                                      <p:to>
                                        <p:strVal val="visible"/>
                                      </p:to>
                                    </p:set>
                                    <p:animEffect transition="in" filter="fade">
                                      <p:cBhvr>
                                        <p:cTn dur="1000"/>
                                        <p:tgtEl>
                                          <p:spTgt spid="35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y="0" x="0"/>
          <a:ext cy="0" cx="0"/>
          <a:chOff y="0" x="0"/>
          <a:chExt cy="0" cx="0"/>
        </a:xfrm>
      </p:grpSpPr>
      <p:sp>
        <p:nvSpPr>
          <p:cNvPr id="359" name="Shape 359"/>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Community</a:t>
            </a:r>
          </a:p>
        </p:txBody>
      </p:sp>
      <p:sp>
        <p:nvSpPr>
          <p:cNvPr id="360" name="Shape 360"/>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Simple philosophy</a:t>
            </a:r>
          </a:p>
          <a:p>
            <a:pPr rtl="0" lvl="0">
              <a:buNone/>
            </a:pPr>
            <a:r>
              <a:rPr lang="en"/>
              <a:t>Don't be a dick</a:t>
            </a:r>
          </a:p>
          <a:p>
            <a:r>
              <a:t/>
            </a:r>
          </a:p>
          <a:p>
            <a:pPr rtl="0" lvl="0">
              <a:buNone/>
            </a:pPr>
            <a:r>
              <a:rPr lang="en"/>
              <a:t>I'm not a community expert, and that's a talk in itself, but at least consider these for communication:</a:t>
            </a:r>
          </a:p>
          <a:p>
            <a:r>
              <a:t/>
            </a:r>
          </a:p>
          <a:p>
            <a:pPr rtl="0" lvl="0" indent="-419100" marL="457200">
              <a:buClr>
                <a:schemeClr val="dk1"/>
              </a:buClr>
              <a:buSzPct val="166666"/>
              <a:buFont typeface="Arial"/>
              <a:buChar char="•"/>
            </a:pPr>
            <a:r>
              <a:rPr lang="en"/>
              <a:t>Mailing List</a:t>
            </a:r>
          </a:p>
          <a:p>
            <a:pPr rtl="0" lvl="0" indent="-419100" marL="457200">
              <a:buClr>
                <a:schemeClr val="dk1"/>
              </a:buClr>
              <a:buSzPct val="166666"/>
              <a:buFont typeface="Arial"/>
              <a:buChar char="•"/>
            </a:pPr>
            <a:r>
              <a:rPr lang="en"/>
              <a:t>IRC</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0">
                                            <p:txEl>
                                              <p:pRg st="0" end="0"/>
                                            </p:txEl>
                                          </p:spTgt>
                                        </p:tgtEl>
                                        <p:attrNameLst>
                                          <p:attrName>style.visibility</p:attrName>
                                        </p:attrNameLst>
                                      </p:cBhvr>
                                      <p:to>
                                        <p:strVal val="visible"/>
                                      </p:to>
                                    </p:set>
                                    <p:animEffect transition="in" filter="fade">
                                      <p:cBhvr>
                                        <p:cTn dur="1000"/>
                                        <p:tgtEl>
                                          <p:spTgt spid="360">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0">
                                            <p:txEl>
                                              <p:pRg st="1" end="1"/>
                                            </p:txEl>
                                          </p:spTgt>
                                        </p:tgtEl>
                                        <p:attrNameLst>
                                          <p:attrName>style.visibility</p:attrName>
                                        </p:attrNameLst>
                                      </p:cBhvr>
                                      <p:to>
                                        <p:strVal val="visible"/>
                                      </p:to>
                                    </p:set>
                                    <p:animEffect transition="in" filter="fade">
                                      <p:cBhvr>
                                        <p:cTn dur="1000"/>
                                        <p:tgtEl>
                                          <p:spTgt spid="360">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0">
                                            <p:txEl>
                                              <p:pRg st="2" end="2"/>
                                            </p:txEl>
                                          </p:spTgt>
                                        </p:tgtEl>
                                        <p:attrNameLst>
                                          <p:attrName>style.visibility</p:attrName>
                                        </p:attrNameLst>
                                      </p:cBhvr>
                                      <p:to>
                                        <p:strVal val="visible"/>
                                      </p:to>
                                    </p:set>
                                    <p:animEffect transition="in" filter="fade">
                                      <p:cBhvr>
                                        <p:cTn dur="1000"/>
                                        <p:tgtEl>
                                          <p:spTgt spid="360">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0">
                                            <p:txEl>
                                              <p:pRg st="3" end="3"/>
                                            </p:txEl>
                                          </p:spTgt>
                                        </p:tgtEl>
                                        <p:attrNameLst>
                                          <p:attrName>style.visibility</p:attrName>
                                        </p:attrNameLst>
                                      </p:cBhvr>
                                      <p:to>
                                        <p:strVal val="visible"/>
                                      </p:to>
                                    </p:set>
                                    <p:animEffect transition="in" filter="fade">
                                      <p:cBhvr>
                                        <p:cTn dur="1000"/>
                                        <p:tgtEl>
                                          <p:spTgt spid="360">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0">
                                            <p:txEl>
                                              <p:pRg st="4" end="4"/>
                                            </p:txEl>
                                          </p:spTgt>
                                        </p:tgtEl>
                                        <p:attrNameLst>
                                          <p:attrName>style.visibility</p:attrName>
                                        </p:attrNameLst>
                                      </p:cBhvr>
                                      <p:to>
                                        <p:strVal val="visible"/>
                                      </p:to>
                                    </p:set>
                                    <p:animEffect transition="in" filter="fade">
                                      <p:cBhvr>
                                        <p:cTn dur="1000"/>
                                        <p:tgtEl>
                                          <p:spTgt spid="360">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0">
                                            <p:txEl>
                                              <p:pRg st="5" end="5"/>
                                            </p:txEl>
                                          </p:spTgt>
                                        </p:tgtEl>
                                        <p:attrNameLst>
                                          <p:attrName>style.visibility</p:attrName>
                                        </p:attrNameLst>
                                      </p:cBhvr>
                                      <p:to>
                                        <p:strVal val="visible"/>
                                      </p:to>
                                    </p:set>
                                    <p:animEffect transition="in" filter="fade">
                                      <p:cBhvr>
                                        <p:cTn dur="1000"/>
                                        <p:tgtEl>
                                          <p:spTgt spid="360">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0">
                                            <p:txEl>
                                              <p:pRg st="6" end="6"/>
                                            </p:txEl>
                                          </p:spTgt>
                                        </p:tgtEl>
                                        <p:attrNameLst>
                                          <p:attrName>style.visibility</p:attrName>
                                        </p:attrNameLst>
                                      </p:cBhvr>
                                      <p:to>
                                        <p:strVal val="visible"/>
                                      </p:to>
                                    </p:set>
                                    <p:animEffect transition="in" filter="fade">
                                      <p:cBhvr>
                                        <p:cTn dur="1000"/>
                                        <p:tgtEl>
                                          <p:spTgt spid="360">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0">
                                            <p:txEl>
                                              <p:pRg st="7" end="7"/>
                                            </p:txEl>
                                          </p:spTgt>
                                        </p:tgtEl>
                                        <p:attrNameLst>
                                          <p:attrName>style.visibility</p:attrName>
                                        </p:attrNameLst>
                                      </p:cBhvr>
                                      <p:to>
                                        <p:strVal val="visible"/>
                                      </p:to>
                                    </p:set>
                                    <p:animEffect transition="in" filter="fade">
                                      <p:cBhvr>
                                        <p:cTn dur="1000"/>
                                        <p:tgtEl>
                                          <p:spTgt spid="360">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y="0" x="0"/>
          <a:ext cy="0" cx="0"/>
          <a:chOff y="0" x="0"/>
          <a:chExt cy="0" cx="0"/>
        </a:xfrm>
      </p:grpSpPr>
      <p:sp>
        <p:nvSpPr>
          <p:cNvPr id="365" name="Shape 36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Repo Health</a:t>
            </a:r>
          </a:p>
        </p:txBody>
      </p:sp>
      <p:sp>
        <p:nvSpPr>
          <p:cNvPr id="366" name="Shape 366"/>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sz="2400" lang="en"/>
              <a:t>Idea that I'm working on an automated tool to scan this stuff for you. Starting point:  </a:t>
            </a:r>
            <a:r>
              <a:rPr u="sng" sz="2400" lang="en">
                <a:solidFill>
                  <a:schemeClr val="hlink"/>
                </a:solidFill>
                <a:hlinkClick r:id="rId3"/>
              </a:rPr>
              <a:t>Pilotfish rating scale</a:t>
            </a:r>
          </a:p>
          <a:p>
            <a:r>
              <a:t/>
            </a:r>
          </a:p>
          <a:p>
            <a:pPr rtl="0" lvl="0">
              <a:buNone/>
            </a:pPr>
            <a:r>
              <a:rPr sz="2400" lang="en"/>
              <a:t>Service would scan, and make recommendations. Like Yslow for repos.</a:t>
            </a:r>
          </a:p>
          <a:p>
            <a:r>
              <a:t/>
            </a:r>
          </a:p>
          <a:p>
            <a:pPr rtl="0" lvl="0">
              <a:buNone/>
            </a:pPr>
            <a:r>
              <a:rPr sz="2400" lang="en"/>
              <a:t>Some elements common for all projects, but plugin driven support for other languages needed. </a:t>
            </a:r>
          </a:p>
          <a:p>
            <a:r>
              <a:t/>
            </a:r>
          </a:p>
          <a:p>
            <a:pPr rtl="0" lvl="0">
              <a:buNone/>
            </a:pPr>
            <a:r>
              <a:rPr sz="2400" lang="en"/>
              <a:t>I have the readme written :)</a:t>
            </a:r>
          </a:p>
          <a:p>
            <a:pPr rtl="0" lvl="0">
              <a:buNone/>
            </a:pPr>
            <a:r>
              <a:rPr u="sng" sz="2400" lang="en">
                <a:solidFill>
                  <a:schemeClr val="hlink"/>
                </a:solidFill>
                <a:hlinkClick r:id="rId4"/>
              </a:rPr>
              <a:t>https://github.com/gorillamania/repo-health</a:t>
            </a:r>
          </a:p>
          <a:p>
            <a:pPr>
              <a:buNone/>
            </a:pPr>
            <a:r>
              <a:rPr sz="2400" lang="en"/>
              <a:t>See me after if you want to help</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0" end="0"/>
                                            </p:txEl>
                                          </p:spTgt>
                                        </p:tgtEl>
                                        <p:attrNameLst>
                                          <p:attrName>style.visibility</p:attrName>
                                        </p:attrNameLst>
                                      </p:cBhvr>
                                      <p:to>
                                        <p:strVal val="visible"/>
                                      </p:to>
                                    </p:set>
                                    <p:animEffect transition="in" filter="fade">
                                      <p:cBhvr>
                                        <p:cTn dur="1000"/>
                                        <p:tgtEl>
                                          <p:spTgt spid="36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1" end="1"/>
                                            </p:txEl>
                                          </p:spTgt>
                                        </p:tgtEl>
                                        <p:attrNameLst>
                                          <p:attrName>style.visibility</p:attrName>
                                        </p:attrNameLst>
                                      </p:cBhvr>
                                      <p:to>
                                        <p:strVal val="visible"/>
                                      </p:to>
                                    </p:set>
                                    <p:animEffect transition="in" filter="fade">
                                      <p:cBhvr>
                                        <p:cTn dur="1000"/>
                                        <p:tgtEl>
                                          <p:spTgt spid="36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2" end="2"/>
                                            </p:txEl>
                                          </p:spTgt>
                                        </p:tgtEl>
                                        <p:attrNameLst>
                                          <p:attrName>style.visibility</p:attrName>
                                        </p:attrNameLst>
                                      </p:cBhvr>
                                      <p:to>
                                        <p:strVal val="visible"/>
                                      </p:to>
                                    </p:set>
                                    <p:animEffect transition="in" filter="fade">
                                      <p:cBhvr>
                                        <p:cTn dur="1000"/>
                                        <p:tgtEl>
                                          <p:spTgt spid="36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3" end="3"/>
                                            </p:txEl>
                                          </p:spTgt>
                                        </p:tgtEl>
                                        <p:attrNameLst>
                                          <p:attrName>style.visibility</p:attrName>
                                        </p:attrNameLst>
                                      </p:cBhvr>
                                      <p:to>
                                        <p:strVal val="visible"/>
                                      </p:to>
                                    </p:set>
                                    <p:animEffect transition="in" filter="fade">
                                      <p:cBhvr>
                                        <p:cTn dur="1000"/>
                                        <p:tgtEl>
                                          <p:spTgt spid="36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4" end="4"/>
                                            </p:txEl>
                                          </p:spTgt>
                                        </p:tgtEl>
                                        <p:attrNameLst>
                                          <p:attrName>style.visibility</p:attrName>
                                        </p:attrNameLst>
                                      </p:cBhvr>
                                      <p:to>
                                        <p:strVal val="visible"/>
                                      </p:to>
                                    </p:set>
                                    <p:animEffect transition="in" filter="fade">
                                      <p:cBhvr>
                                        <p:cTn dur="1000"/>
                                        <p:tgtEl>
                                          <p:spTgt spid="36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5" end="5"/>
                                            </p:txEl>
                                          </p:spTgt>
                                        </p:tgtEl>
                                        <p:attrNameLst>
                                          <p:attrName>style.visibility</p:attrName>
                                        </p:attrNameLst>
                                      </p:cBhvr>
                                      <p:to>
                                        <p:strVal val="visible"/>
                                      </p:to>
                                    </p:set>
                                    <p:animEffect transition="in" filter="fade">
                                      <p:cBhvr>
                                        <p:cTn dur="1000"/>
                                        <p:tgtEl>
                                          <p:spTgt spid="36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6" end="6"/>
                                            </p:txEl>
                                          </p:spTgt>
                                        </p:tgtEl>
                                        <p:attrNameLst>
                                          <p:attrName>style.visibility</p:attrName>
                                        </p:attrNameLst>
                                      </p:cBhvr>
                                      <p:to>
                                        <p:strVal val="visible"/>
                                      </p:to>
                                    </p:set>
                                    <p:animEffect transition="in" filter="fade">
                                      <p:cBhvr>
                                        <p:cTn dur="1000"/>
                                        <p:tgtEl>
                                          <p:spTgt spid="366">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7" end="7"/>
                                            </p:txEl>
                                          </p:spTgt>
                                        </p:tgtEl>
                                        <p:attrNameLst>
                                          <p:attrName>style.visibility</p:attrName>
                                        </p:attrNameLst>
                                      </p:cBhvr>
                                      <p:to>
                                        <p:strVal val="visible"/>
                                      </p:to>
                                    </p:set>
                                    <p:animEffect transition="in" filter="fade">
                                      <p:cBhvr>
                                        <p:cTn dur="1000"/>
                                        <p:tgtEl>
                                          <p:spTgt spid="366">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6">
                                            <p:txEl>
                                              <p:pRg st="8" end="8"/>
                                            </p:txEl>
                                          </p:spTgt>
                                        </p:tgtEl>
                                        <p:attrNameLst>
                                          <p:attrName>style.visibility</p:attrName>
                                        </p:attrNameLst>
                                      </p:cBhvr>
                                      <p:to>
                                        <p:strVal val="visible"/>
                                      </p:to>
                                    </p:set>
                                    <p:animEffect transition="in" filter="fade">
                                      <p:cBhvr>
                                        <p:cTn dur="1000"/>
                                        <p:tgtEl>
                                          <p:spTgt spid="366">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y="0" x="0"/>
          <a:ext cy="0" cx="0"/>
          <a:chOff y="0" x="0"/>
          <a:chExt cy="0" cx="0"/>
        </a:xfrm>
      </p:grpSpPr>
      <p:sp>
        <p:nvSpPr>
          <p:cNvPr id="371" name="Shape 37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a:t>
            </a:r>
          </a:p>
        </p:txBody>
      </p:sp>
      <p:sp>
        <p:nvSpPr>
          <p:cNvPr id="372" name="Shape 37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Go out and open source your code!</a:t>
            </a:r>
          </a:p>
          <a:p>
            <a:r>
              <a:t/>
            </a:r>
          </a:p>
          <a:p>
            <a:pPr rtl="0" lvl="0">
              <a:buNone/>
            </a:pPr>
            <a:r>
              <a:rPr lang="en"/>
              <a:t>First drink on me. </a:t>
            </a:r>
          </a:p>
          <a:p>
            <a:r>
              <a:t/>
            </a:r>
          </a:p>
          <a:p>
            <a:pPr rtl="0" lvl="0">
              <a:buNone/>
            </a:pPr>
            <a:r>
              <a:rPr sz="2400" lang="en"/>
              <a:t>Find me and these slides at </a:t>
            </a:r>
            <a:r>
              <a:rPr u="sng" sz="2400" lang="en">
                <a:solidFill>
                  <a:schemeClr val="hlink"/>
                </a:solidFill>
                <a:hlinkClick r:id="rId3"/>
              </a:rPr>
              <a:t>creationeer.me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Just kidding</a:t>
            </a:r>
          </a:p>
        </p:txBody>
      </p:sp>
      <p:sp>
        <p:nvSpPr>
          <p:cNvPr id="64" name="Shape 6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Clr>
                <a:srgbClr val="000000"/>
              </a:buClr>
              <a:buSzPct val="36666"/>
              <a:buFont typeface="Arial"/>
              <a:buNone/>
            </a:pPr>
            <a:r>
              <a:rPr lang="en"/>
              <a:t>For those who accepted:</a:t>
            </a:r>
          </a:p>
          <a:p>
            <a:r>
              <a:t/>
            </a:r>
          </a:p>
          <a:p>
            <a:pPr rtl="0" lvl="0">
              <a:buClr>
                <a:srgbClr val="000000"/>
              </a:buClr>
              <a:buSzPct val="61111"/>
              <a:buFont typeface="Arial"/>
              <a:buNone/>
            </a:pPr>
            <a:r>
              <a:rPr sz="1800" lang="en">
                <a:latin typeface="Courier New"/>
                <a:ea typeface="Courier New"/>
                <a:cs typeface="Courier New"/>
                <a:sym typeface="Courier New"/>
              </a:rPr>
              <a:t>"The first round of drinks will be purchased by Nick Sullivan for everyone who accepts these terms and goes out after the talk."</a:t>
            </a:r>
          </a:p>
          <a:p>
            <a:r>
              <a:t/>
            </a:r>
          </a:p>
          <a:p>
            <a:pPr>
              <a:buNone/>
            </a:pPr>
            <a:r>
              <a:rPr lang="en"/>
              <a:t>First drink on me!</a:t>
            </a:r>
          </a:p>
        </p:txBody>
      </p:sp>
      <p:sp>
        <p:nvSpPr>
          <p:cNvPr id="65" name="Shape 65"/>
          <p:cNvSpPr/>
          <p:nvPr/>
        </p:nvSpPr>
        <p:spPr>
          <a:xfrm>
            <a:off y="3887006" x="5947800"/>
            <a:ext cy="2680893" cx="2618991"/>
          </a:xfrm>
          <a:prstGeom prst="rect">
            <a:avLst/>
          </a:prstGeom>
          <a:blipFill>
            <a:blip r:embed="rId3"/>
            <a:stretch>
              <a:fillRect/>
            </a:stretch>
          </a:blipFill>
          <a:ln>
            <a:noFill/>
          </a:ln>
        </p:spPr>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Why am I doing this?</a:t>
            </a:r>
          </a:p>
        </p:txBody>
      </p:sp>
      <p:sp>
        <p:nvSpPr>
          <p:cNvPr id="71" name="Shape 71"/>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sz="2400" lang="en"/>
              <a:t>I'm passionate about open source, engineering productivity, and tooling. </a:t>
            </a:r>
          </a:p>
          <a:p>
            <a:r>
              <a:t/>
            </a:r>
          </a:p>
          <a:p>
            <a:pPr rtl="0" lvl="0">
              <a:buNone/>
            </a:pPr>
            <a:r>
              <a:rPr sz="2400" lang="en"/>
              <a:t>Creating my own open source projects, </a:t>
            </a:r>
            <a:r>
              <a:rPr u="sng" sz="2400" lang="en">
                <a:solidFill>
                  <a:schemeClr val="hlink"/>
                </a:solidFill>
                <a:hlinkClick r:id="rId3"/>
              </a:rPr>
              <a:t>postscribe</a:t>
            </a:r>
            <a:r>
              <a:rPr sz="2400" lang="en"/>
              <a:t>, </a:t>
            </a:r>
            <a:r>
              <a:rPr u="sng" sz="2400" lang="en">
                <a:solidFill>
                  <a:schemeClr val="hlink"/>
                </a:solidFill>
                <a:hlinkClick r:id="rId4"/>
              </a:rPr>
              <a:t>pilotfish.io</a:t>
            </a:r>
            <a:r>
              <a:rPr sz="2400" lang="en"/>
              <a:t> - I went looking for a best practices list.</a:t>
            </a:r>
          </a:p>
          <a:p>
            <a:pPr rtl="0" lvl="0">
              <a:buNone/>
            </a:pPr>
            <a:br>
              <a:rPr sz="2400" lang="en"/>
            </a:br>
            <a:r>
              <a:rPr sz="2400" lang="en"/>
              <a:t>Scanned other open source projects to see what they were doing. </a:t>
            </a:r>
            <a:r>
              <a:rPr u="sng" sz="2400" lang="en">
                <a:solidFill>
                  <a:schemeClr val="hlink"/>
                </a:solidFill>
                <a:hlinkClick r:id="rId5"/>
              </a:rPr>
              <a:t>jQuery</a:t>
            </a:r>
            <a:r>
              <a:rPr sz="2400" lang="en"/>
              <a:t>, </a:t>
            </a:r>
            <a:r>
              <a:rPr u="sng" sz="2400" lang="en">
                <a:solidFill>
                  <a:schemeClr val="hlink"/>
                </a:solidFill>
                <a:hlinkClick r:id="rId6"/>
              </a:rPr>
              <a:t>backbone</a:t>
            </a:r>
            <a:r>
              <a:rPr sz="2400" lang="en"/>
              <a:t>, </a:t>
            </a:r>
            <a:r>
              <a:rPr u="sng" sz="2400" lang="en">
                <a:solidFill>
                  <a:schemeClr val="hlink"/>
                </a:solidFill>
                <a:hlinkClick r:id="rId7"/>
              </a:rPr>
              <a:t>bootstrap</a:t>
            </a:r>
            <a:r>
              <a:rPr sz="2400" lang="en"/>
              <a:t>, and others.</a:t>
            </a:r>
          </a:p>
          <a:p>
            <a:r>
              <a:t/>
            </a:r>
          </a:p>
          <a:p>
            <a:pPr rtl="0" lvl="0">
              <a:buNone/>
            </a:pPr>
            <a:r>
              <a:rPr b="1" sz="2400" lang="en"/>
              <a:t>Project idea at the end.</a:t>
            </a:r>
          </a:p>
          <a:p>
            <a:r>
              <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xEl>
                                              <p:pRg st="0" end="0"/>
                                            </p:txEl>
                                          </p:spTgt>
                                        </p:tgtEl>
                                        <p:attrNameLst>
                                          <p:attrName>style.visibility</p:attrName>
                                        </p:attrNameLst>
                                      </p:cBhvr>
                                      <p:to>
                                        <p:strVal val="visible"/>
                                      </p:to>
                                    </p:set>
                                    <p:animEffect transition="in" filter="fade">
                                      <p:cBhvr>
                                        <p:cTn dur="1000"/>
                                        <p:tgtEl>
                                          <p:spTgt spid="7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xEl>
                                              <p:pRg st="1" end="1"/>
                                            </p:txEl>
                                          </p:spTgt>
                                        </p:tgtEl>
                                        <p:attrNameLst>
                                          <p:attrName>style.visibility</p:attrName>
                                        </p:attrNameLst>
                                      </p:cBhvr>
                                      <p:to>
                                        <p:strVal val="visible"/>
                                      </p:to>
                                    </p:set>
                                    <p:animEffect transition="in" filter="fade">
                                      <p:cBhvr>
                                        <p:cTn dur="1000"/>
                                        <p:tgtEl>
                                          <p:spTgt spid="7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xEl>
                                              <p:pRg st="2" end="2"/>
                                            </p:txEl>
                                          </p:spTgt>
                                        </p:tgtEl>
                                        <p:attrNameLst>
                                          <p:attrName>style.visibility</p:attrName>
                                        </p:attrNameLst>
                                      </p:cBhvr>
                                      <p:to>
                                        <p:strVal val="visible"/>
                                      </p:to>
                                    </p:set>
                                    <p:animEffect transition="in" filter="fade">
                                      <p:cBhvr>
                                        <p:cTn dur="1000"/>
                                        <p:tgtEl>
                                          <p:spTgt spid="7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xEl>
                                              <p:pRg st="3" end="3"/>
                                            </p:txEl>
                                          </p:spTgt>
                                        </p:tgtEl>
                                        <p:attrNameLst>
                                          <p:attrName>style.visibility</p:attrName>
                                        </p:attrNameLst>
                                      </p:cBhvr>
                                      <p:to>
                                        <p:strVal val="visible"/>
                                      </p:to>
                                    </p:set>
                                    <p:animEffect transition="in" filter="fade">
                                      <p:cBhvr>
                                        <p:cTn dur="1000"/>
                                        <p:tgtEl>
                                          <p:spTgt spid="71">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xEl>
                                              <p:pRg st="4" end="4"/>
                                            </p:txEl>
                                          </p:spTgt>
                                        </p:tgtEl>
                                        <p:attrNameLst>
                                          <p:attrName>style.visibility</p:attrName>
                                        </p:attrNameLst>
                                      </p:cBhvr>
                                      <p:to>
                                        <p:strVal val="visible"/>
                                      </p:to>
                                    </p:set>
                                    <p:animEffect transition="in" filter="fade">
                                      <p:cBhvr>
                                        <p:cTn dur="1000"/>
                                        <p:tgtEl>
                                          <p:spTgt spid="71">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xEl>
                                              <p:pRg st="5" end="5"/>
                                            </p:txEl>
                                          </p:spTgt>
                                        </p:tgtEl>
                                        <p:attrNameLst>
                                          <p:attrName>style.visibility</p:attrName>
                                        </p:attrNameLst>
                                      </p:cBhvr>
                                      <p:to>
                                        <p:strVal val="visible"/>
                                      </p:to>
                                    </p:set>
                                    <p:animEffect transition="in" filter="fade">
                                      <p:cBhvr>
                                        <p:cTn dur="1000"/>
                                        <p:tgtEl>
                                          <p:spTgt spid="71">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xEl>
                                              <p:pRg st="6" end="6"/>
                                            </p:txEl>
                                          </p:spTgt>
                                        </p:tgtEl>
                                        <p:attrNameLst>
                                          <p:attrName>style.visibility</p:attrName>
                                        </p:attrNameLst>
                                      </p:cBhvr>
                                      <p:to>
                                        <p:strVal val="visible"/>
                                      </p:to>
                                    </p:set>
                                    <p:animEffect transition="in" filter="fade">
                                      <p:cBhvr>
                                        <p:cTn dur="1000"/>
                                        <p:tgtEl>
                                          <p:spTgt spid="71">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xEl>
                                              <p:pRg st="7" end="7"/>
                                            </p:txEl>
                                          </p:spTgt>
                                        </p:tgtEl>
                                        <p:attrNameLst>
                                          <p:attrName>style.visibility</p:attrName>
                                        </p:attrNameLst>
                                      </p:cBhvr>
                                      <p:to>
                                        <p:strVal val="visible"/>
                                      </p:to>
                                    </p:set>
                                    <p:animEffect transition="in" filter="fade">
                                      <p:cBhvr>
                                        <p:cTn dur="1000"/>
                                        <p:tgtEl>
                                          <p:spTgt spid="71">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And maybe I'm a little OCD</a:t>
            </a:r>
          </a:p>
        </p:txBody>
      </p:sp>
      <p:sp>
        <p:nvSpPr>
          <p:cNvPr id="77" name="Shape 77"/>
          <p:cNvSpPr/>
          <p:nvPr/>
        </p:nvSpPr>
        <p:spPr>
          <a:xfrm>
            <a:off y="1581375" x="961633"/>
            <a:ext cy="5041848" cx="7220733"/>
          </a:xfrm>
          <a:prstGeom prst="rect">
            <a:avLst/>
          </a:prstGeom>
          <a:blipFill>
            <a:blip r:embed="rId3"/>
            <a:stretch>
              <a:fillRect/>
            </a:stretch>
          </a:blipFill>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ctrTitle"/>
          </p:nvPr>
        </p:nvSpPr>
        <p:spPr>
          <a:xfrm>
            <a:off y="751679" x="457200"/>
            <a:ext cy="4012499" cx="8229600"/>
          </a:xfrm>
          <a:prstGeom prst="rect">
            <a:avLst/>
          </a:prstGeom>
        </p:spPr>
        <p:txBody>
          <a:bodyPr bIns="91425" rIns="91425" lIns="91425" tIns="91425" anchor="t" anchorCtr="0">
            <a:spAutoFit/>
          </a:bodyPr>
          <a:lstStyle/>
          <a:p>
            <a:pPr>
              <a:buNone/>
            </a:pPr>
            <a:r>
              <a:rPr lang="en"/>
              <a:t>Why Open Source Your JavaScript?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