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qr.ae/vsLbf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nick@sullivanflock.com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http://nick.sullivanflock.com/olympic.mp3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3j5vwomefv46c.cloudfront.net/photos/large/818075861.png" Type="http://schemas.openxmlformats.org/officeDocument/2006/relationships/hyperlink" TargetMode="External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three.sentenc.es/" Type="http://schemas.openxmlformats.org/officeDocument/2006/relationships/hyperlink" TargetMode="External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jp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hys.org/news/2011-02-coffee-good-women-pairs-bad.html" Type="http://schemas.openxmlformats.org/officeDocument/2006/relationships/hyperlink" TargetMode="External" Id="rId4"/><Relationship Target="http://www.amazon.com/Buzz-Science-Lore-Alcohol-Caffeine/dp/0140268456" Type="http://schemas.openxmlformats.org/officeDocument/2006/relationships/hyperlink" TargetMode="External" Id="rId3"/><Relationship Target="http://imgs.xkcd.com/comics/ballmer_peak.png" Type="http://schemas.openxmlformats.org/officeDocument/2006/relationships/hyperlink" TargetMode="External" Id="rId5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reationeer.me/10x" Type="http://schemas.openxmlformats.org/officeDocument/2006/relationships/hyperlink" TargetMode="External" Id="rId4"/><Relationship Target="mailto:nick@sullivanflock.com" Type="http://schemas.openxmlformats.org/officeDocument/2006/relationships/hyperlink" TargetMode="External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www.amazon.com/How-Work-Second-Edition-Communication/dp/0735204306" Type="http://schemas.openxmlformats.org/officeDocument/2006/relationships/hyperlink" TargetMode="External" Id="rId10"/><Relationship Target="http://www.amazon.com/Flow-The-Psychology-Optimal-Experience/dp/0061339202" Type="http://schemas.openxmlformats.org/officeDocument/2006/relationships/hyperlink" TargetMode="External" Id="rId4"/><Relationship Target="https://github.com/gorillamania/homedir" Type="http://schemas.openxmlformats.org/officeDocument/2006/relationships/hyperlink" TargetMode="External" Id="rId11"/><Relationship Target="http://www.amazon.com/The-Mythical-Man-Month-Engineering-Anniversary/dp/0201835959" Type="http://schemas.openxmlformats.org/officeDocument/2006/relationships/hyperlink" TargetMode="External" Id="rId3"/><Relationship Target="http://gettingthingsdone.com/" Type="http://schemas.openxmlformats.org/officeDocument/2006/relationships/hyperlink" TargetMode="External" Id="rId9"/><Relationship Target="http://www.amazon.com/Buzz-Science-Lore-Alcohol-Caffeine/dp/0140268456" Type="http://schemas.openxmlformats.org/officeDocument/2006/relationships/hyperlink" TargetMode="External" Id="rId6"/><Relationship Target="http://www.amazon.com/NOW-Foods-True-Focus-Vcaps/dp/B000WVW6YK" Type="http://schemas.openxmlformats.org/officeDocument/2006/relationships/hyperlink" TargetMode="External" Id="rId5"/><Relationship Target="http://www.catb.org/esr/writings/cathedral-bazaar/" Type="http://schemas.openxmlformats.org/officeDocument/2006/relationships/hyperlink" TargetMode="External" Id="rId8"/><Relationship Target="http://tom.preston-werner.com/2010/08/23/readme-driven-development.html" Type="http://schemas.openxmlformats.org/officeDocument/2006/relationships/hyperlink" TargetMode="External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lucidcharts.com" Type="http://schemas.openxmlformats.org/officeDocument/2006/relationships/hyperlink" TargetMode="External" Id="rId4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be a 10X Engineer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Tips and Tricks from a Geek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Estimating the scope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Yes, estimating is hard -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http://qr.ae/vsLbf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But… A 10x engineer will be able to give good estimates instinctively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People aren’t looking for accuracy/deadlines, they are looking for easy/medium/hard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 tip - give estimates in hours, days, or weeks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Speed of development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Proficiency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Familiarity with the tech stack</a:t>
            </a:r>
          </a:p>
          <a:p>
            <a:pPr rtl="0" lvl="2" indent="-381000" marL="1371600">
              <a:buClr>
                <a:schemeClr val="lt1"/>
              </a:buClr>
              <a:buSzPct val="80000"/>
              <a:buFont typeface="Wingdings"/>
              <a:buChar char="§"/>
            </a:pPr>
            <a:r>
              <a:rPr lang="en"/>
              <a:t>avoid new-framework-of-the-month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Experience (right tool for the job)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Tooling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Decision Making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Taking the right shortcuts (especially with startups)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Predicting &amp; catching rat-holes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Debugging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Does the solution match the problem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75600" x="557700"/>
            <a:ext cy="4167899" cx="5756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y="1201800" x="6723150"/>
            <a:ext cy="2739899" cx="217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Pro Tip - Lean Startup helps here.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TDD for product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Simplicity (maintainability)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“If you can't explain it to a six year old, you don't understand it yourself.” </a:t>
            </a:r>
          </a:p>
          <a:p>
            <a:pPr rtl="0" lvl="0">
              <a:buNone/>
            </a:pPr>
            <a:r>
              <a:rPr sz="1400" lang="en"/>
              <a:t>- Albert Einstein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“Any intelligent fool can make things bigger, more complex, and more violent. It takes a touch of genius — and a lot of courage to move in the opposite direction.”</a:t>
            </a:r>
          </a:p>
          <a:p>
            <a:pPr>
              <a:buNone/>
            </a:pPr>
            <a:r>
              <a:rPr sz="1400" lang="en"/>
              <a:t>- E.F. Schumacher 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#1 metric for code quality is simplicity.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DON’T: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Unnecessarily optimize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Be clever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Be terse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Robustness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Does it work?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Tests, verification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Does it scale?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Rule of thumb - 10x without changes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Does the Ops team like deploying it?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Health checks, status, logging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Is it extensible? 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If you are continually refactoring, see Understanding the Problem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Most conflict/problems are the result of poor communication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Small, highly competent groups of people build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Each new team member is someone else to “Get on the same page”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It’s not linear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“I’ve never ****** a 10, But I’ve ****** 5 2s” </a:t>
            </a:r>
          </a:p>
          <a:p>
            <a:pPr rtl="0" lvl="0">
              <a:buNone/>
            </a:pPr>
            <a:r>
              <a:rPr lang="en"/>
              <a:t>- George Carlin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Especially considering communication expense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Lower than an 8 is a net negative for the team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Accelerate your team</a:t>
            </a:r>
          </a:p>
        </p:txBody>
      </p:sp>
      <p:sp>
        <p:nvSpPr>
          <p:cNvPr id="125" name="Shape 12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 a 10xer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Employee Math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i="1"/>
              <a:t>Dividers</a:t>
            </a:r>
            <a:r>
              <a:rPr lang="en"/>
              <a:t> cause dysfunction in the company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Fire them immediately!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i="1"/>
              <a:t>Subtractors</a:t>
            </a:r>
            <a:r>
              <a:rPr lang="en"/>
              <a:t> - Pull everyone down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New role or fire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i="1"/>
              <a:t>Adders</a:t>
            </a:r>
            <a:r>
              <a:rPr lang="en"/>
              <a:t> - the bare minimum to contribute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i="1"/>
              <a:t>Multipliers</a:t>
            </a:r>
            <a:r>
              <a:rPr lang="en"/>
              <a:t> - accelerate the entire team!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Keep them happy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10xers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32599" cx="843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Champion for Productivity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Champion for Culture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Take everyone out drinking (we bond over drink)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Critique is cheap; craftsmanship is priceless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Be the one people complain to. Fix it.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Be a talent magnet - attract others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About Me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Founder of ChangeTip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Mentor at Plug &amp; Play and 500Startups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16 years in software, 4x VP of Engineering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Have been called a 15x engineer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Obsessed about productivity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Software craftsman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/>
              <a:t>Nick Sullivan - @gorillamania -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nick@sullivanflock.com</a:t>
            </a:r>
          </a:p>
          <a:p>
            <a:pPr algn="ctr" rtl="0" lvl="0">
              <a:buNone/>
            </a:pPr>
            <a:r>
              <a:rPr sz="2400" lang="en"/>
              <a:t>Slides available at the end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10x character formula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4 must-have attributes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"/>
              <a:t>Intelligence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"/>
              <a:t>Passion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"/>
              <a:t>Integrity 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en"/>
              <a:t>Communication (can be taught)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Focus your interview process on </a:t>
            </a:r>
            <a:r>
              <a:rPr sz="2400" lang="en" i="1"/>
              <a:t>all 4</a:t>
            </a:r>
            <a:r>
              <a:rPr sz="2400" lang="en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Create a culture of celebration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http://nick.sullivanflock.com/olympic.mp3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153" x="1779449"/>
            <a:ext cy="3324349" cx="59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Accept ultimate responsibility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9" cx="544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10xers solve the hardest problems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Inspire confidence that if you are “on it”, it will be taken care of, without follow-up</a:t>
            </a:r>
          </a:p>
          <a:p>
            <a:pPr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You don’t get promoted and then get responsibility - you do the job and then you get promoted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6165874"/>
            <a:ext cy="3725700" cx="269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Integrity and Trust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 what you say you are going to do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Set proper expectations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You said it was done, is it really?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Have you used product as a potential user?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You said it was fixed, is it really?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Have tests that give you high confidence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Verify yourself - don’t throw over the wall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Increase development velocity</a:t>
            </a:r>
          </a:p>
        </p:txBody>
      </p:sp>
      <p:sp>
        <p:nvSpPr>
          <p:cNvPr id="169" name="Shape 16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Expert Tooling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Investments in dev environments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 quality of a development environment is a reflection on the quality of your team - measured by how long a new hire takes for first commit/deploy. Re-reference: Simplicity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Broken development environments are drop-everything events, because they affect the productivity of the team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Work should be fun - like a video game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Pro tip: Be a multiplier by improving dev environments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Editing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Invest in your editor - it is the tool of your trade. Sharpen and refine.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Static Analysis in real time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Check on every file write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Changes should be viewable immediately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Invest to reduce cycle time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 tip - pre-commit linting to ensure consistency. Quality through tooling.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	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37075" x="1414650"/>
            <a:ext cy="3548850" cx="63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Most of our time is spent debugging. Become an expert debugger (solve the hardest problems)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Reproduce the problem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Lessons from mechanics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Isolate and Test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Change one thing at a time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Keep iteration time low - invest in tooling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Extra logging with a flag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Reporting of errors from production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Continuous Deployment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Reduced iteration time == increased velocity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Investments in development process will pay off forever. Step 0 of a new project is setting up Continuous Deployment workflow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Continuous Deployment requires a higher level of rigor for testing - it’s good for quality *and* productivity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43775" x="1500050"/>
            <a:ext cy="3455950" cx="6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Good tests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Make others comfortable making changes to your code with good tests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Good tests allow for </a:t>
            </a:r>
            <a:r>
              <a:rPr lang="en" i="1"/>
              <a:t>merciless refactoring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Don’t punish bugs - punish lack of tests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Separate release from deployment with feature flags. See: Django Waffle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0" name="Shape 2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66750" x="1714500"/>
            <a:ext cy="3810000" cx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Focus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Attention Quotient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problems we are solving are hard. They require load time, and the smallest distraction can interrupt flow and force a reload.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Your success depends on your ability to guard your focus. Aggressively defend it.</a:t>
            </a:r>
          </a:p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Cartoon version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Flow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200150" x="457200"/>
            <a:ext cy="3725699" cx="55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efficient movement around obstacles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Optimal state of productivity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Get there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Stay there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30487" x="6046200"/>
            <a:ext cy="4282524" cx="2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Getting Things Done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200150" x="457200"/>
            <a:ext cy="3725699" cx="459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b="1" sz="2400" lang="en"/>
              <a:t>Key point - separate </a:t>
            </a:r>
            <a:r>
              <a:rPr b="1" sz="2400" lang="en" i="1"/>
              <a:t>task management</a:t>
            </a:r>
            <a:r>
              <a:rPr b="1" sz="2400" lang="en"/>
              <a:t> from </a:t>
            </a:r>
            <a:r>
              <a:rPr b="1" sz="2400" lang="en" i="1"/>
              <a:t>doing</a:t>
            </a:r>
            <a:r>
              <a:rPr b="1" sz="2400" lang="en"/>
              <a:t>.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Block off time for coding that is uninterrupted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Good project managers provide this buffer, help you stay focused, and </a:t>
            </a:r>
            <a:r>
              <a:rPr sz="2400" lang="en" i="1"/>
              <a:t>multiply</a:t>
            </a:r>
            <a:r>
              <a:rPr sz="2400" lang="en"/>
              <a:t> your efforts</a:t>
            </a:r>
          </a:p>
          <a:p>
            <a:r>
              <a:t/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61950" x="5825675"/>
            <a:ext cy="4524375" cx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Computer Setup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Turn off desktop notifications. Seriously.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Hide the dock so you don’t see new messages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Get rid of interrupts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RescueTime for Mac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Log time spent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Block distracting sites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0550" x="4818950"/>
            <a:ext cy="953275" cx="41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Office Hacks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Educate on the importance of focus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Allow 1 high-interrupt channel (shoulder tap)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Noise cancelling headphones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Office rule - headphones on == no interruptions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Separate the talkers from the non-talkers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Schedule meetings in groups - leave large blocks of uninterrupted time. 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 tip - scrum right before lunch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Company email management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Hunt down and kill noisy emails</a:t>
            </a:r>
          </a:p>
          <a:p>
            <a:pPr rtl="0" lvl="0">
              <a:buNone/>
            </a:pPr>
            <a:r>
              <a:rPr lang="en"/>
              <a:t>Champion good email habits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http://three.sentenc.es/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Informative, searchable subject lines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[ACTION REQUIRED] prefixes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Proper CC/Bcc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Understanding and Hacking</a:t>
            </a:r>
          </a:p>
        </p:txBody>
      </p:sp>
      <p:sp>
        <p:nvSpPr>
          <p:cNvPr id="260" name="Shape 26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Brains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this talk about?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Definition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How-to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Tooling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Focus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Different brains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Left brain vs right brain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Heart vs head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Brain vs Gut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Conscious vs subconscious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All are different explanations of the way our brains have evolved - often called the triune brain. Lizard, Mammal, and Homo Sapien.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Lizard Brain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four F’s.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Food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Flight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Fight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Sex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mammal brain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Relationships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Empathy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Passion/Drive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Homo Sapien brain (neocortex)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Introspection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Logic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Delayed Gratification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Understand which brain to use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Geeks think more with the homo sapien brain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Good for code, bad for interacting with people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Geeks aren’t usually good managers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Experience, Creativity, and Meetings (listening) are better with mammal brain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Understand it and Hack 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Sleep/Time of day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Pay attention to when you are the most creative versus focused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Sometimes tired is better (lower creativity)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Ray Kurzweil dreams ideas, then spends his days making them real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Master the power nap. Seriously.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Hypnosis Downloads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Showering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Besides the obvious office morale reasons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Causes different flows of blood to different parts of the brain.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Combine with doing it first thing in the morning when you just wake up - best ideas of the day 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Brain Health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Your brain is a temple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Proper nutrition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True Focus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Essential fatty acids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Sushi!</a:t>
            </a:r>
          </a:p>
          <a:p>
            <a:r>
              <a:t/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300" x="6380950"/>
            <a:ext cy="4884900" cx="2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Brain Hacks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208333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Buzz - Science of Alcohol and Caffeine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Caffeine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Good for logic. Bad for creativity. Not too much.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Situation dependent &amp; </a:t>
            </a:r>
            <a:r>
              <a:rPr u="sng" lang="en">
                <a:solidFill>
                  <a:schemeClr val="hlink"/>
                </a:solidFill>
                <a:hlinkClick r:id="rId4"/>
              </a:rPr>
              <a:t>men vs women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Alcohol/being hungover (</a:t>
            </a:r>
            <a:r>
              <a:rPr u="sng" sz="2400" lang="en">
                <a:solidFill>
                  <a:schemeClr val="hlink"/>
                </a:solidFill>
                <a:hlinkClick r:id="rId5"/>
              </a:rPr>
              <a:t>ballmer peak</a:t>
            </a:r>
            <a:r>
              <a:rPr sz="2400" lang="en"/>
              <a:t>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 little - good for focus &amp; creativity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 lot - bad for productivity, great for stories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2400" lang="en"/>
              <a:t>Marijuana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Good for creativity; for some it improves focus</a:t>
            </a:r>
          </a:p>
          <a:p>
            <a:pPr rtl="0" lvl="0">
              <a:buNone/>
            </a:pPr>
            <a:r>
              <a:rPr sz="2400" lang="en"/>
              <a:t>Me personally: alcohol + caffeine at night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Stress - good and bad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2599775"/>
            <a:ext cy="3557749" cx="39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we do is hard</a:t>
            </a:r>
          </a:p>
        </p:txBody>
      </p:sp>
      <p:sp>
        <p:nvSpPr>
          <p:cNvPr id="47" name="Shape 4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Software Process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 Happy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 are the most productive when we enjoy our work.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Change the circumstances - accept responsibility for making it work and go do it.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Questions? </a:t>
            </a:r>
            <a:r>
              <a:rPr u="sng" lang="en">
                <a:solidFill>
                  <a:schemeClr val="hlink"/>
                </a:solidFill>
                <a:hlinkClick r:id="rId3"/>
              </a:rPr>
              <a:t>nick@sullivanflock.com</a:t>
            </a:r>
          </a:p>
          <a:p>
            <a:pPr rtl="0" lvl="0">
              <a:buNone/>
            </a:pPr>
            <a:r>
              <a:rPr lang="en"/>
              <a:t>Twitter/Github/Everywhere: @gorillamania</a:t>
            </a:r>
          </a:p>
          <a:p>
            <a:pPr rtl="0" lvl="0">
              <a:buNone/>
            </a:pPr>
            <a:r>
              <a:rPr lang="en"/>
              <a:t>Slides available at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http://creationeer.me/10x</a:t>
            </a:r>
          </a:p>
          <a:p>
            <a:r>
              <a:t/>
            </a:r>
          </a:p>
        </p:txBody>
      </p:sp>
      <p:sp>
        <p:nvSpPr>
          <p:cNvPr id="333" name="Shape 33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 forth and Multiply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Links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200150" x="457200"/>
            <a:ext cy="3761400" cx="794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The Mythical Man-month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Flow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True Focus pills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6"/>
              </a:rPr>
              <a:t>Buzz - Science of Alcohol and Caffeine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7"/>
              </a:rPr>
              <a:t>README-driven Development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8"/>
              </a:rPr>
              <a:t>The Cathedral and the Bazaar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9"/>
              </a:rPr>
              <a:t>Getting Things Done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10"/>
              </a:rPr>
              <a:t>How to say it at work</a:t>
            </a:r>
          </a:p>
          <a:p>
            <a:pPr rtl="0" lvl="0" indent="-3810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11"/>
              </a:rPr>
              <a:t>My homedir settings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Mythical Man-Month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578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Bible of software engineering management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process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Software team dynamics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6240253"/>
            <a:ext cy="3725700" cx="244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a 10x Engineer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541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 get 10 engineers in a room, the best will be </a:t>
            </a:r>
            <a:r>
              <a:rPr b="1" lang="en"/>
              <a:t>100x</a:t>
            </a:r>
            <a:r>
              <a:rPr lang="en"/>
              <a:t> more effective than the worst.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has implications on all phases of the Software Development Life Cycle.</a:t>
            </a:r>
          </a:p>
          <a:p>
            <a:r>
              <a:t/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445375" x="5798775"/>
            <a:ext cy="3941399" cx="31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Understanding the problem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9700" x="457200"/>
            <a:ext cy="3810000" cx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y="1219700" x="5887825"/>
            <a:ext cy="3457500" cx="30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Gathering proper requirements is a skill. Listening can be learned.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Pro Tip - README-driven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Solving the problem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572449"/>
            <a:ext cy="3809075" cx="53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y="1071750" x="6144000"/>
            <a:ext cy="3000000" cx="300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Pro Tip: Architecture Diagrams FIRST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Communication, documentation, and planning in one step</a:t>
            </a:r>
          </a:p>
          <a:p>
            <a:r>
              <a:t/>
            </a:r>
          </a:p>
          <a:p>
            <a:pPr rtl="0" lvl="0">
              <a:spcBef>
                <a:spcPts val="60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www.lucidcharts.com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