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Raleway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Nunito-italic.fntdata"/><Relationship Id="rId10" Type="http://schemas.openxmlformats.org/officeDocument/2006/relationships/slide" Target="slides/slide6.xml"/><Relationship Id="rId32" Type="http://schemas.openxmlformats.org/officeDocument/2006/relationships/font" Target="fonts/Nunito-bold.fntdata"/><Relationship Id="rId13" Type="http://schemas.openxmlformats.org/officeDocument/2006/relationships/slide" Target="slides/slide9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8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1.xml"/><Relationship Id="rId37" Type="http://schemas.openxmlformats.org/officeDocument/2006/relationships/font" Target="fonts/RalewayMedium-bold.fntdata"/><Relationship Id="rId14" Type="http://schemas.openxmlformats.org/officeDocument/2006/relationships/slide" Target="slides/slide10.xml"/><Relationship Id="rId36" Type="http://schemas.openxmlformats.org/officeDocument/2006/relationships/font" Target="fonts/RalewayMedium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c92cb3a9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c92cb3a9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92cb3a9c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92cb3a9c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c92cb3a9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c92cb3a9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c92cb3a9c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c92cb3a9c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c92cb3a9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c92cb3a9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c92cb3a9c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c92cb3a9c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c92cb3a9c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c92cb3a9c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c92cb3a9c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c92cb3a9c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c92cb3a9c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c92cb3a9c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c92cb3a9c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c92cb3a9c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a2de12b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a2de12b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c92cb3a9c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c92cb3a9c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c92cb3a9c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c92cb3a9c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c92cb3a9c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c92cb3a9c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92cb3a9c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c92cb3a9c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92cb3a9c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c92cb3a9c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c92cb3a9c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c92cb3a9c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c92cb3a9c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c92cb3a9c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c92cb3a9c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c92cb3a9c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c92cb3a9c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c92cb3a9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a18aa2564_0_23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a18aa2564_0_23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015650" y="1470933"/>
            <a:ext cx="5115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015642" y="2982083"/>
            <a:ext cx="5115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61" name="Google Shape;61;p11"/>
          <p:cNvGrpSpPr/>
          <p:nvPr/>
        </p:nvGrpSpPr>
        <p:grpSpPr>
          <a:xfrm>
            <a:off x="2878783" y="409142"/>
            <a:ext cx="3397850" cy="187275"/>
            <a:chOff x="-3237675" y="-1132050"/>
            <a:chExt cx="3397850" cy="187275"/>
          </a:xfrm>
        </p:grpSpPr>
        <p:sp>
          <p:nvSpPr>
            <p:cNvPr id="62" name="Google Shape;62;p11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2" type="title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3" type="title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4" type="title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6" type="title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7" type="title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9" type="title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4" type="subTitle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5" type="title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6" type="title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7" type="subTitle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8" type="title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9" type="title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20" type="subTitle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5"/>
          <p:cNvSpPr txBox="1"/>
          <p:nvPr>
            <p:ph hasCustomPrompt="1" idx="2" type="title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16"/>
          <p:cNvSpPr txBox="1"/>
          <p:nvPr>
            <p:ph hasCustomPrompt="1" idx="2" type="title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" name="Google Shape;111;p17"/>
          <p:cNvSpPr txBox="1"/>
          <p:nvPr>
            <p:ph hasCustomPrompt="1" idx="2" type="title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6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8"/>
          <p:cNvSpPr txBox="1"/>
          <p:nvPr>
            <p:ph hasCustomPrompt="1" idx="2" type="title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7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9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2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>
            <a:off x="873363" y="1168200"/>
            <a:ext cx="46617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781538" y="1168200"/>
            <a:ext cx="24891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2_1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_1_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1181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2" type="subTitle"/>
          </p:nvPr>
        </p:nvSpPr>
        <p:spPr>
          <a:xfrm>
            <a:off x="5220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1181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subTitle"/>
          </p:nvPr>
        </p:nvSpPr>
        <p:spPr>
          <a:xfrm>
            <a:off x="5220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</a:t>
            </a: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2" type="title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5"/>
          <p:cNvSpPr txBox="1"/>
          <p:nvPr>
            <p:ph idx="3" type="subTitle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4" type="title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5"/>
          <p:cNvSpPr txBox="1"/>
          <p:nvPr>
            <p:ph idx="5" type="subTitle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title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4" type="title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5" type="subTitle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7" type="title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8" type="title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9" type="title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2" type="title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title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subTitle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title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subTitle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_1"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title"/>
          </p:nvPr>
        </p:nvSpPr>
        <p:spPr>
          <a:xfrm>
            <a:off x="731342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731342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3" type="title"/>
          </p:nvPr>
        </p:nvSpPr>
        <p:spPr>
          <a:xfrm>
            <a:off x="3430611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8"/>
          <p:cNvSpPr txBox="1"/>
          <p:nvPr>
            <p:ph idx="4" type="subTitle"/>
          </p:nvPr>
        </p:nvSpPr>
        <p:spPr>
          <a:xfrm>
            <a:off x="3430611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5" type="title"/>
          </p:nvPr>
        </p:nvSpPr>
        <p:spPr>
          <a:xfrm>
            <a:off x="6129887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8"/>
          <p:cNvSpPr txBox="1"/>
          <p:nvPr>
            <p:ph idx="6" type="subTitle"/>
          </p:nvPr>
        </p:nvSpPr>
        <p:spPr>
          <a:xfrm>
            <a:off x="6129887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2" type="title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9"/>
          <p:cNvSpPr txBox="1"/>
          <p:nvPr>
            <p:ph idx="3" type="subTitle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4" type="title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9"/>
          <p:cNvSpPr txBox="1"/>
          <p:nvPr>
            <p:ph idx="5" type="subTitle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6" type="title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subTitle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2" type="title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4" type="title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6" type="title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30"/>
          <p:cNvSpPr txBox="1"/>
          <p:nvPr>
            <p:ph idx="7" type="subTitle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8" type="title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30"/>
          <p:cNvSpPr txBox="1"/>
          <p:nvPr>
            <p:ph idx="9" type="subTitle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3" type="title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30"/>
          <p:cNvSpPr txBox="1"/>
          <p:nvPr>
            <p:ph idx="14" type="subTitle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hasCustomPrompt="1" type="title"/>
          </p:nvPr>
        </p:nvSpPr>
        <p:spPr>
          <a:xfrm>
            <a:off x="1205424" y="3396700"/>
            <a:ext cx="18132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/>
          <p:nvPr>
            <p:ph hasCustomPrompt="1" idx="2" type="title"/>
          </p:nvPr>
        </p:nvSpPr>
        <p:spPr>
          <a:xfrm>
            <a:off x="3658409" y="3396700"/>
            <a:ext cx="18159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/>
          <p:nvPr>
            <p:ph hasCustomPrompt="1" idx="3" type="title"/>
          </p:nvPr>
        </p:nvSpPr>
        <p:spPr>
          <a:xfrm>
            <a:off x="6120687" y="3396704"/>
            <a:ext cx="1828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/>
          <p:nvPr>
            <p:ph idx="4" type="title"/>
          </p:nvPr>
        </p:nvSpPr>
        <p:spPr>
          <a:xfrm>
            <a:off x="1204084" y="2368650"/>
            <a:ext cx="181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31"/>
          <p:cNvSpPr txBox="1"/>
          <p:nvPr>
            <p:ph idx="1" type="subTitle"/>
          </p:nvPr>
        </p:nvSpPr>
        <p:spPr>
          <a:xfrm>
            <a:off x="1204084" y="2878975"/>
            <a:ext cx="181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5" type="title"/>
          </p:nvPr>
        </p:nvSpPr>
        <p:spPr>
          <a:xfrm>
            <a:off x="3658409" y="2368650"/>
            <a:ext cx="1815900" cy="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31"/>
          <p:cNvSpPr txBox="1"/>
          <p:nvPr>
            <p:ph idx="6" type="subTitle"/>
          </p:nvPr>
        </p:nvSpPr>
        <p:spPr>
          <a:xfrm>
            <a:off x="3658409" y="2875724"/>
            <a:ext cx="18159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>
            <p:ph idx="7" type="title"/>
          </p:nvPr>
        </p:nvSpPr>
        <p:spPr>
          <a:xfrm>
            <a:off x="6120687" y="2368650"/>
            <a:ext cx="18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31"/>
          <p:cNvSpPr txBox="1"/>
          <p:nvPr>
            <p:ph idx="8" type="subTitle"/>
          </p:nvPr>
        </p:nvSpPr>
        <p:spPr>
          <a:xfrm>
            <a:off x="6120687" y="2878975"/>
            <a:ext cx="182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6" name="Google Shape;256;p32"/>
          <p:cNvSpPr txBox="1"/>
          <p:nvPr>
            <p:ph idx="1" type="subTitle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to image using Gen-Ai</a:t>
            </a:r>
            <a:endParaRPr/>
          </a:p>
        </p:txBody>
      </p:sp>
      <p:sp>
        <p:nvSpPr>
          <p:cNvPr id="295" name="Google Shape;295;p35"/>
          <p:cNvSpPr txBox="1"/>
          <p:nvPr>
            <p:ph idx="1" type="subTitle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Sanjay.B</a:t>
            </a: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297" name="Google Shape;297;p35"/>
            <p:cNvSpPr/>
            <p:nvPr/>
          </p:nvSpPr>
          <p:spPr>
            <a:xfrm>
              <a:off x="1503675" y="2736975"/>
              <a:ext cx="253225" cy="253225"/>
            </a:xfrm>
            <a:custGeom>
              <a:rect b="b" l="l" r="r" t="t"/>
              <a:pathLst>
                <a:path extrusionOk="0" h="10129" w="10129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1984225" y="2412200"/>
              <a:ext cx="123325" cy="123350"/>
            </a:xfrm>
            <a:custGeom>
              <a:rect b="b" l="l" r="r" t="t"/>
              <a:pathLst>
                <a:path extrusionOk="0" h="4934" w="4933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395250" y="2199600"/>
              <a:ext cx="123825" cy="123825"/>
            </a:xfrm>
            <a:custGeom>
              <a:rect b="b" l="l" r="r" t="t"/>
              <a:pathLst>
                <a:path extrusionOk="0" h="4953" w="4953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580975" y="3149000"/>
              <a:ext cx="109625" cy="109650"/>
            </a:xfrm>
            <a:custGeom>
              <a:rect b="b" l="l" r="r" t="t"/>
              <a:pathLst>
                <a:path extrusionOk="0" h="4386" w="4385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544425" y="3129725"/>
              <a:ext cx="115725" cy="121300"/>
            </a:xfrm>
            <a:custGeom>
              <a:rect b="b" l="l" r="r" t="t"/>
              <a:pathLst>
                <a:path extrusionOk="0" h="4852" w="4629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480500" y="2812575"/>
              <a:ext cx="67500" cy="114200"/>
            </a:xfrm>
            <a:custGeom>
              <a:rect b="b" l="l" r="r" t="t"/>
              <a:pathLst>
                <a:path extrusionOk="0" h="4568" w="270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2403350" y="2218375"/>
              <a:ext cx="143650" cy="198925"/>
            </a:xfrm>
            <a:custGeom>
              <a:rect b="b" l="l" r="r" t="t"/>
              <a:pathLst>
                <a:path extrusionOk="0" h="7957" w="5746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996900" y="2436050"/>
              <a:ext cx="212125" cy="222300"/>
            </a:xfrm>
            <a:custGeom>
              <a:rect b="b" l="l" r="r" t="t"/>
              <a:pathLst>
                <a:path extrusionOk="0" h="8892" w="8485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012475" y="3482900"/>
              <a:ext cx="399875" cy="387200"/>
            </a:xfrm>
            <a:custGeom>
              <a:rect b="b" l="l" r="r" t="t"/>
              <a:pathLst>
                <a:path extrusionOk="0" h="15488" w="15995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1875125" y="2834400"/>
              <a:ext cx="613000" cy="789675"/>
            </a:xfrm>
            <a:custGeom>
              <a:rect b="b" l="l" r="r" t="t"/>
              <a:pathLst>
                <a:path extrusionOk="0" h="31587" w="2452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149650" y="3482900"/>
              <a:ext cx="165450" cy="139575"/>
            </a:xfrm>
            <a:custGeom>
              <a:rect b="b" l="l" r="r" t="t"/>
              <a:pathLst>
                <a:path extrusionOk="0" h="5583" w="6618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2085200" y="2710575"/>
              <a:ext cx="78175" cy="234475"/>
            </a:xfrm>
            <a:custGeom>
              <a:rect b="b" l="l" r="r" t="t"/>
              <a:pathLst>
                <a:path extrusionOk="0" h="9379" w="3127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274225" y="3170325"/>
              <a:ext cx="378825" cy="364075"/>
            </a:xfrm>
            <a:custGeom>
              <a:rect b="b" l="l" r="r" t="t"/>
              <a:pathLst>
                <a:path extrusionOk="0" h="14563" w="15153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448525" y="2879050"/>
              <a:ext cx="225825" cy="307025"/>
            </a:xfrm>
            <a:custGeom>
              <a:rect b="b" l="l" r="r" t="t"/>
              <a:pathLst>
                <a:path extrusionOk="0" h="12281" w="9033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569800" y="2920150"/>
              <a:ext cx="104550" cy="250200"/>
            </a:xfrm>
            <a:custGeom>
              <a:rect b="b" l="l" r="r" t="t"/>
              <a:pathLst>
                <a:path extrusionOk="0" h="10008" w="4182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2409950" y="2812575"/>
              <a:ext cx="168000" cy="168000"/>
            </a:xfrm>
            <a:custGeom>
              <a:rect b="b" l="l" r="r" t="t"/>
              <a:pathLst>
                <a:path extrusionOk="0" h="6720" w="672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2491150" y="2812575"/>
              <a:ext cx="86800" cy="122325"/>
            </a:xfrm>
            <a:custGeom>
              <a:rect b="b" l="l" r="r" t="t"/>
              <a:pathLst>
                <a:path extrusionOk="0" h="4893" w="3472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2468825" y="3032800"/>
              <a:ext cx="112175" cy="124875"/>
            </a:xfrm>
            <a:custGeom>
              <a:rect b="b" l="l" r="r" t="t"/>
              <a:pathLst>
                <a:path extrusionOk="0" h="4995" w="4487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241375" y="3068325"/>
              <a:ext cx="320675" cy="284350"/>
            </a:xfrm>
            <a:custGeom>
              <a:rect b="b" l="l" r="r" t="t"/>
              <a:pathLst>
                <a:path extrusionOk="0" h="11374" w="12827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127325" y="3042950"/>
              <a:ext cx="143625" cy="232950"/>
            </a:xfrm>
            <a:custGeom>
              <a:rect b="b" l="l" r="r" t="t"/>
              <a:pathLst>
                <a:path extrusionOk="0" h="9318" w="5745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457150" y="2908475"/>
              <a:ext cx="146675" cy="203000"/>
            </a:xfrm>
            <a:custGeom>
              <a:rect b="b" l="l" r="r" t="t"/>
              <a:pathLst>
                <a:path extrusionOk="0" h="8120" w="5867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103975" y="2658325"/>
              <a:ext cx="396850" cy="351675"/>
            </a:xfrm>
            <a:custGeom>
              <a:rect b="b" l="l" r="r" t="t"/>
              <a:pathLst>
                <a:path extrusionOk="0" h="14067" w="15874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103975" y="2658325"/>
              <a:ext cx="396850" cy="231925"/>
            </a:xfrm>
            <a:custGeom>
              <a:rect b="b" l="l" r="r" t="t"/>
              <a:pathLst>
                <a:path extrusionOk="0" h="9277" w="15874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128325" y="2827800"/>
              <a:ext cx="303475" cy="182200"/>
            </a:xfrm>
            <a:custGeom>
              <a:rect b="b" l="l" r="r" t="t"/>
              <a:pathLst>
                <a:path extrusionOk="0" h="7288" w="12139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1742675" y="2677100"/>
              <a:ext cx="369950" cy="586100"/>
            </a:xfrm>
            <a:custGeom>
              <a:rect b="b" l="l" r="r" t="t"/>
              <a:pathLst>
                <a:path extrusionOk="0" h="23444" w="14798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803050" y="2812575"/>
              <a:ext cx="308550" cy="450625"/>
            </a:xfrm>
            <a:custGeom>
              <a:rect b="b" l="l" r="r" t="t"/>
              <a:pathLst>
                <a:path extrusionOk="0" h="18025" w="12342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1609225" y="2745100"/>
              <a:ext cx="220750" cy="260850"/>
            </a:xfrm>
            <a:custGeom>
              <a:rect b="b" l="l" r="r" t="t"/>
              <a:pathLst>
                <a:path extrusionOk="0" h="10434" w="883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11650" y="3545825"/>
              <a:ext cx="987000" cy="1167150"/>
            </a:xfrm>
            <a:custGeom>
              <a:rect b="b" l="l" r="r" t="t"/>
              <a:pathLst>
                <a:path extrusionOk="0" h="46686" w="3948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038350" y="2851750"/>
              <a:ext cx="958575" cy="1010250"/>
            </a:xfrm>
            <a:custGeom>
              <a:rect b="b" l="l" r="r" t="t"/>
              <a:pathLst>
                <a:path extrusionOk="0" h="40410" w="38343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299175" y="3440950"/>
              <a:ext cx="697750" cy="400750"/>
            </a:xfrm>
            <a:custGeom>
              <a:rect b="b" l="l" r="r" t="t"/>
              <a:pathLst>
                <a:path extrusionOk="0" h="16030" w="2791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187525" y="3150525"/>
              <a:ext cx="162425" cy="180675"/>
            </a:xfrm>
            <a:custGeom>
              <a:rect b="b" l="l" r="r" t="t"/>
              <a:pathLst>
                <a:path extrusionOk="0" h="7227" w="6497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821325" y="3009975"/>
              <a:ext cx="33000" cy="171025"/>
            </a:xfrm>
            <a:custGeom>
              <a:rect b="b" l="l" r="r" t="t"/>
              <a:pathLst>
                <a:path extrusionOk="0" h="6841" w="132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442275" y="3649850"/>
              <a:ext cx="460775" cy="191850"/>
            </a:xfrm>
            <a:custGeom>
              <a:rect b="b" l="l" r="r" t="t"/>
              <a:pathLst>
                <a:path extrusionOk="0" h="7674" w="18431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130700" y="3093200"/>
              <a:ext cx="207050" cy="252225"/>
            </a:xfrm>
            <a:custGeom>
              <a:rect b="b" l="l" r="r" t="t"/>
              <a:pathLst>
                <a:path extrusionOk="0" h="10089" w="8282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674675" y="3399175"/>
              <a:ext cx="322250" cy="255225"/>
            </a:xfrm>
            <a:custGeom>
              <a:rect b="b" l="l" r="r" t="t"/>
              <a:pathLst>
                <a:path extrusionOk="0" h="10209" w="1289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674675" y="2483750"/>
              <a:ext cx="466875" cy="506450"/>
            </a:xfrm>
            <a:custGeom>
              <a:rect b="b" l="l" r="r" t="t"/>
              <a:pathLst>
                <a:path extrusionOk="0" h="20258" w="18675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062350" y="2248825"/>
              <a:ext cx="431350" cy="358275"/>
            </a:xfrm>
            <a:custGeom>
              <a:rect b="b" l="l" r="r" t="t"/>
              <a:pathLst>
                <a:path extrusionOk="0" h="14331" w="17254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457150" y="2156650"/>
              <a:ext cx="367575" cy="240350"/>
            </a:xfrm>
            <a:custGeom>
              <a:rect b="b" l="l" r="r" t="t"/>
              <a:pathLst>
                <a:path extrusionOk="0" h="9614" w="14703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630525" y="3068325"/>
              <a:ext cx="600325" cy="554150"/>
            </a:xfrm>
            <a:custGeom>
              <a:rect b="b" l="l" r="r" t="t"/>
              <a:pathLst>
                <a:path extrusionOk="0" h="22166" w="24013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167900" y="2926925"/>
              <a:ext cx="374025" cy="324100"/>
            </a:xfrm>
            <a:custGeom>
              <a:rect b="b" l="l" r="r" t="t"/>
              <a:pathLst>
                <a:path extrusionOk="0" h="12964" w="14961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742675" y="2998300"/>
              <a:ext cx="770825" cy="624175"/>
            </a:xfrm>
            <a:custGeom>
              <a:rect b="b" l="l" r="r" t="t"/>
              <a:pathLst>
                <a:path extrusionOk="0" h="24967" w="30833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793425" y="3269275"/>
              <a:ext cx="433375" cy="353200"/>
            </a:xfrm>
            <a:custGeom>
              <a:rect b="b" l="l" r="r" t="t"/>
              <a:pathLst>
                <a:path extrusionOk="0" h="14128" w="17335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535125" y="3314950"/>
              <a:ext cx="336475" cy="336450"/>
            </a:xfrm>
            <a:custGeom>
              <a:rect b="b" l="l" r="r" t="t"/>
              <a:pathLst>
                <a:path extrusionOk="0" h="13458" w="13459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111575" y="3070350"/>
              <a:ext cx="174600" cy="174600"/>
            </a:xfrm>
            <a:custGeom>
              <a:rect b="b" l="l" r="r" t="t"/>
              <a:pathLst>
                <a:path extrusionOk="0" h="6984" w="6984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127325" y="3079500"/>
              <a:ext cx="149700" cy="119775"/>
            </a:xfrm>
            <a:custGeom>
              <a:rect b="b" l="l" r="r" t="t"/>
              <a:pathLst>
                <a:path extrusionOk="0" h="4791" w="5988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569625" y="3336250"/>
              <a:ext cx="279625" cy="223800"/>
            </a:xfrm>
            <a:custGeom>
              <a:rect b="b" l="l" r="r" t="t"/>
              <a:pathLst>
                <a:path extrusionOk="0" h="8952" w="11185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1324025" y="3150525"/>
              <a:ext cx="532350" cy="695225"/>
            </a:xfrm>
            <a:custGeom>
              <a:rect b="b" l="l" r="r" t="t"/>
              <a:pathLst>
                <a:path extrusionOk="0" h="27809" w="21294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927725" y="3772150"/>
              <a:ext cx="348625" cy="799750"/>
            </a:xfrm>
            <a:custGeom>
              <a:rect b="b" l="l" r="r" t="t"/>
              <a:pathLst>
                <a:path extrusionOk="0" h="31990" w="13945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773125" y="2566475"/>
              <a:ext cx="334425" cy="369425"/>
            </a:xfrm>
            <a:custGeom>
              <a:rect b="b" l="l" r="r" t="t"/>
              <a:pathLst>
                <a:path extrusionOk="0" h="14777" w="13377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127325" y="2341675"/>
              <a:ext cx="353200" cy="211625"/>
            </a:xfrm>
            <a:custGeom>
              <a:rect b="b" l="l" r="r" t="t"/>
              <a:pathLst>
                <a:path extrusionOk="0" h="8465" w="14128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92675" y="2220900"/>
              <a:ext cx="325800" cy="121300"/>
            </a:xfrm>
            <a:custGeom>
              <a:rect b="b" l="l" r="r" t="t"/>
              <a:pathLst>
                <a:path extrusionOk="0" h="4852" w="13032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1038350" y="3810725"/>
              <a:ext cx="360300" cy="902250"/>
            </a:xfrm>
            <a:custGeom>
              <a:rect b="b" l="l" r="r" t="t"/>
              <a:pathLst>
                <a:path extrusionOk="0" h="36090" w="14412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342475" y="3201775"/>
              <a:ext cx="310575" cy="324800"/>
            </a:xfrm>
            <a:custGeom>
              <a:rect b="b" l="l" r="r" t="t"/>
              <a:pathLst>
                <a:path extrusionOk="0" h="12992" w="12423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61775" y="3182500"/>
              <a:ext cx="284200" cy="170200"/>
            </a:xfrm>
            <a:custGeom>
              <a:rect b="b" l="l" r="r" t="t"/>
              <a:pathLst>
                <a:path extrusionOk="0" h="6808" w="11368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512450" y="2908475"/>
              <a:ext cx="91375" cy="203000"/>
            </a:xfrm>
            <a:custGeom>
              <a:rect b="b" l="l" r="r" t="t"/>
              <a:pathLst>
                <a:path extrusionOk="0" h="8120" w="3655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162325" y="2366025"/>
              <a:ext cx="331375" cy="241075"/>
            </a:xfrm>
            <a:custGeom>
              <a:rect b="b" l="l" r="r" t="t"/>
              <a:pathLst>
                <a:path extrusionOk="0" h="9643" w="13255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829950" y="2609600"/>
              <a:ext cx="311600" cy="380600"/>
            </a:xfrm>
            <a:custGeom>
              <a:rect b="b" l="l" r="r" t="t"/>
              <a:pathLst>
                <a:path extrusionOk="0" h="15224" w="12464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510425" y="2261500"/>
              <a:ext cx="293850" cy="135500"/>
            </a:xfrm>
            <a:custGeom>
              <a:rect b="b" l="l" r="r" t="t"/>
              <a:pathLst>
                <a:path extrusionOk="0" h="5420" w="11754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468825" y="3251000"/>
              <a:ext cx="184225" cy="177625"/>
            </a:xfrm>
            <a:custGeom>
              <a:rect b="b" l="l" r="r" t="t"/>
              <a:pathLst>
                <a:path extrusionOk="0" h="7105" w="7369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2670275" y="3167775"/>
              <a:ext cx="20325" cy="69550"/>
            </a:xfrm>
            <a:custGeom>
              <a:rect b="b" l="l" r="r" t="t"/>
              <a:pathLst>
                <a:path extrusionOk="0" h="2782" w="813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2502325" y="2156675"/>
              <a:ext cx="313100" cy="52575"/>
            </a:xfrm>
            <a:custGeom>
              <a:rect b="b" l="l" r="r" t="t"/>
              <a:pathLst>
                <a:path extrusionOk="0" h="2103" w="12524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062350" y="2248825"/>
              <a:ext cx="375025" cy="224300"/>
            </a:xfrm>
            <a:custGeom>
              <a:rect b="b" l="l" r="r" t="t"/>
              <a:pathLst>
                <a:path extrusionOk="0" h="8972" w="15001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674675" y="2483750"/>
              <a:ext cx="369450" cy="375550"/>
            </a:xfrm>
            <a:custGeom>
              <a:rect b="b" l="l" r="r" t="t"/>
              <a:pathLst>
                <a:path extrusionOk="0" h="15022" w="14778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355500" y="2851750"/>
              <a:ext cx="313125" cy="264300"/>
            </a:xfrm>
            <a:custGeom>
              <a:rect b="b" l="l" r="r" t="t"/>
              <a:pathLst>
                <a:path extrusionOk="0" h="10572" w="12525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121050" y="3061225"/>
              <a:ext cx="247675" cy="295850"/>
            </a:xfrm>
            <a:custGeom>
              <a:rect b="b" l="l" r="r" t="t"/>
              <a:pathLst>
                <a:path extrusionOk="0" h="11834" w="9907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1299675" y="3850300"/>
              <a:ext cx="98975" cy="436925"/>
            </a:xfrm>
            <a:custGeom>
              <a:rect b="b" l="l" r="r" t="t"/>
              <a:pathLst>
                <a:path extrusionOk="0" h="17477" w="3959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387975" y="3826450"/>
              <a:ext cx="59400" cy="35550"/>
            </a:xfrm>
            <a:custGeom>
              <a:rect b="b" l="l" r="r" t="t"/>
              <a:pathLst>
                <a:path extrusionOk="0" h="1422" w="2376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506200" y="2736975"/>
              <a:ext cx="131450" cy="102025"/>
            </a:xfrm>
            <a:custGeom>
              <a:rect b="b" l="l" r="r" t="t"/>
              <a:pathLst>
                <a:path extrusionOk="0" h="4081" w="5258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1038350" y="3368725"/>
              <a:ext cx="97950" cy="188300"/>
            </a:xfrm>
            <a:custGeom>
              <a:rect b="b" l="l" r="r" t="t"/>
              <a:pathLst>
                <a:path extrusionOk="0" h="7532" w="3918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11650" y="3545825"/>
              <a:ext cx="626725" cy="879425"/>
            </a:xfrm>
            <a:custGeom>
              <a:rect b="b" l="l" r="r" t="t"/>
              <a:pathLst>
                <a:path extrusionOk="0" h="35177" w="25069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167900" y="2926925"/>
              <a:ext cx="320225" cy="141425"/>
            </a:xfrm>
            <a:custGeom>
              <a:rect b="b" l="l" r="r" t="t"/>
              <a:pathLst>
                <a:path extrusionOk="0" h="5657" w="12809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1630525" y="3068325"/>
              <a:ext cx="516600" cy="251725"/>
            </a:xfrm>
            <a:custGeom>
              <a:rect b="b" l="l" r="r" t="t"/>
              <a:pathLst>
                <a:path extrusionOk="0" h="10069" w="20664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209000" y="2407125"/>
              <a:ext cx="280150" cy="199975"/>
            </a:xfrm>
            <a:custGeom>
              <a:rect b="b" l="l" r="r" t="t"/>
              <a:pathLst>
                <a:path extrusionOk="0" h="7999" w="11206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848225" y="2649700"/>
              <a:ext cx="293325" cy="340500"/>
            </a:xfrm>
            <a:custGeom>
              <a:rect b="b" l="l" r="r" t="t"/>
              <a:pathLst>
                <a:path extrusionOk="0" h="13620" w="11733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544425" y="2289925"/>
              <a:ext cx="241575" cy="107075"/>
            </a:xfrm>
            <a:custGeom>
              <a:rect b="b" l="l" r="r" t="t"/>
              <a:pathLst>
                <a:path extrusionOk="0" h="4283" w="9663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984225" y="2412200"/>
              <a:ext cx="83750" cy="57875"/>
            </a:xfrm>
            <a:custGeom>
              <a:rect b="b" l="l" r="r" t="t"/>
              <a:pathLst>
                <a:path extrusionOk="0" h="2315" w="335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407425" y="2199600"/>
              <a:ext cx="83750" cy="24875"/>
            </a:xfrm>
            <a:custGeom>
              <a:rect b="b" l="l" r="r" t="t"/>
              <a:pathLst>
                <a:path extrusionOk="0" h="995" w="335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270925" y="3027725"/>
              <a:ext cx="237500" cy="223300"/>
            </a:xfrm>
            <a:custGeom>
              <a:rect b="b" l="l" r="r" t="t"/>
              <a:pathLst>
                <a:path extrusionOk="0" h="8932" w="950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52100" y="3157650"/>
              <a:ext cx="206925" cy="158850"/>
            </a:xfrm>
            <a:custGeom>
              <a:rect b="b" l="l" r="r" t="t"/>
              <a:pathLst>
                <a:path extrusionOk="0" h="6354" w="8277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5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77" name="Google Shape;377;p35"/>
            <p:cNvSpPr/>
            <p:nvPr/>
          </p:nvSpPr>
          <p:spPr>
            <a:xfrm>
              <a:off x="6938875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14150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5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5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1" name="Google Shape;381;p35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5" name="Google Shape;385;p35"/>
          <p:cNvCxnSpPr/>
          <p:nvPr/>
        </p:nvCxnSpPr>
        <p:spPr>
          <a:xfrm flipH="1" rot="10800000">
            <a:off x="3459250" y="3707110"/>
            <a:ext cx="49905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</a:t>
            </a:r>
            <a:endParaRPr/>
          </a:p>
        </p:txBody>
      </p:sp>
      <p:sp>
        <p:nvSpPr>
          <p:cNvPr id="545" name="Google Shape;545;p44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44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548" name="Google Shape;548;p4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44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553" name="Google Shape;553;p44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2" name="Google Shape;562;p44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5"/>
          <p:cNvSpPr txBox="1"/>
          <p:nvPr>
            <p:ph type="title"/>
          </p:nvPr>
        </p:nvSpPr>
        <p:spPr>
          <a:xfrm>
            <a:off x="1986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</a:t>
            </a:r>
            <a:endParaRPr/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0" name="Google Shape;570;p45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571" name="Google Shape;571;p45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45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50"/>
              <a:buFont typeface="Arial"/>
              <a:buChar char="●"/>
            </a:pPr>
            <a:r>
              <a:rPr lang="en" sz="15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Graphic designers, content creators, educators, and marketing professionals are the primary end users.</a:t>
            </a:r>
            <a:endParaRPr sz="15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50"/>
              <a:buFont typeface="Arial"/>
              <a:buChar char="●"/>
            </a:pPr>
            <a:r>
              <a:rPr lang="en" sz="15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 solution simplifies the image generation process, empowering users to unleash their creativity without specialized skills or software.</a:t>
            </a:r>
            <a:endParaRPr sz="18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6"/>
          <p:cNvSpPr txBox="1"/>
          <p:nvPr>
            <p:ph type="title"/>
          </p:nvPr>
        </p:nvSpPr>
        <p:spPr>
          <a:xfrm>
            <a:off x="2106050" y="24957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and value proposition</a:t>
            </a:r>
            <a:endParaRPr/>
          </a:p>
        </p:txBody>
      </p:sp>
      <p:sp>
        <p:nvSpPr>
          <p:cNvPr id="583" name="Google Shape;583;p46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p46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586" name="Google Shape;586;p46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46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591" name="Google Shape;591;p46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0" name="Google Shape;600;p46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7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7"/>
          <p:cNvSpPr txBox="1"/>
          <p:nvPr>
            <p:ph type="title"/>
          </p:nvPr>
        </p:nvSpPr>
        <p:spPr>
          <a:xfrm>
            <a:off x="9606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Solution and value proposition</a:t>
            </a:r>
            <a:endParaRPr sz="2600"/>
          </a:p>
        </p:txBody>
      </p:sp>
      <p:pic>
        <p:nvPicPr>
          <p:cNvPr id="607" name="Google Shape;607;p47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47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609" name="Google Shape;609;p47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47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Offers a revolutionary approach to image creation by enabling users to translate textual descriptions into visually compelling images effortlessly.</a:t>
            </a:r>
            <a:endParaRPr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Leveraging the DALL-E API provides access to a vast repository of visual concepts, allowing users to explore limitless creative possibilities.</a:t>
            </a:r>
            <a:endParaRPr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Streamlines the design process, enhances productivity, and encourages experimentation.</a:t>
            </a:r>
            <a:endParaRPr sz="17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8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8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8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“wow” factor</a:t>
            </a:r>
            <a:endParaRPr/>
          </a:p>
        </p:txBody>
      </p:sp>
      <p:sp>
        <p:nvSpPr>
          <p:cNvPr id="621" name="Google Shape;621;p48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07.</a:t>
            </a:r>
            <a:endParaRPr/>
          </a:p>
        </p:txBody>
      </p:sp>
      <p:sp>
        <p:nvSpPr>
          <p:cNvPr id="622" name="Google Shape;622;p48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48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624" name="Google Shape;624;p48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48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629" name="Google Shape;629;p48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8" name="Google Shape;638;p48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9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9"/>
          <p:cNvSpPr txBox="1"/>
          <p:nvPr>
            <p:ph type="title"/>
          </p:nvPr>
        </p:nvSpPr>
        <p:spPr>
          <a:xfrm>
            <a:off x="7320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“wow” factor</a:t>
            </a:r>
            <a:endParaRPr/>
          </a:p>
        </p:txBody>
      </p:sp>
      <p:pic>
        <p:nvPicPr>
          <p:cNvPr id="645" name="Google Shape;645;p49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46;p49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647" name="Google Shape;647;p49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9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9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9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49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6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Ability to accurately capture nuanced textual descriptions and translate them into high-quality, contextually relevant images.</a:t>
            </a:r>
            <a:endParaRPr sz="16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6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Versatility and precision of the text-to-image generation algorithm impresses users, whether generating creatures from fantastical stories or visualizing abstract concepts.</a:t>
            </a:r>
            <a:endParaRPr sz="19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0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0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0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659" name="Google Shape;659;p50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08.</a:t>
            </a:r>
            <a:endParaRPr/>
          </a:p>
        </p:txBody>
      </p:sp>
      <p:sp>
        <p:nvSpPr>
          <p:cNvPr id="660" name="Google Shape;660;p50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50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662" name="Google Shape;662;p50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50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667" name="Google Shape;667;p50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6" name="Google Shape;676;p50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1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1"/>
          <p:cNvSpPr txBox="1"/>
          <p:nvPr>
            <p:ph type="title"/>
          </p:nvPr>
        </p:nvSpPr>
        <p:spPr>
          <a:xfrm>
            <a:off x="7320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pic>
        <p:nvPicPr>
          <p:cNvPr id="683" name="Google Shape;683;p51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4" name="Google Shape;684;p51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685" name="Google Shape;685;p51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51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50"/>
              <a:buFont typeface="Arial"/>
              <a:buChar char="●"/>
            </a:pPr>
            <a:r>
              <a:rPr b="1"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endParaRPr b="1"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Clean and format textual descriptions for compatibility with the DALL-E API.</a:t>
            </a:r>
            <a:endParaRPr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Employ tokenization and normalization techniques for standardization.</a:t>
            </a:r>
            <a:endParaRPr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50"/>
              <a:buFont typeface="Arial"/>
              <a:buChar char="●"/>
            </a:pPr>
            <a:r>
              <a:rPr b="1"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Feature Engineering:</a:t>
            </a:r>
            <a:endParaRPr b="1"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Extract relevant features such as keywords and context clues from input text.</a:t>
            </a:r>
            <a:endParaRPr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2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 txBox="1"/>
          <p:nvPr>
            <p:ph type="title"/>
          </p:nvPr>
        </p:nvSpPr>
        <p:spPr>
          <a:xfrm>
            <a:off x="7320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pic>
        <p:nvPicPr>
          <p:cNvPr id="696" name="Google Shape;696;p52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7" name="Google Shape;697;p52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698" name="Google Shape;698;p52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52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Integration with DALL-E API:</a:t>
            </a:r>
            <a:endParaRPr b="1"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Send processed textual inputs and receive image outputs from the DALL-E API.</a:t>
            </a:r>
            <a:endParaRPr sz="12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Fine-Tuning and Optimization:</a:t>
            </a:r>
            <a:endParaRPr b="1"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Refine model parameters and optimize the text-to-image generation pipeline.</a:t>
            </a:r>
            <a:endParaRPr sz="12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Validation and Testing: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Evaluate model performance using diverse validation datasets.</a:t>
            </a:r>
            <a:endParaRPr sz="12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Ensure robustness and generalization across different contexts.</a:t>
            </a:r>
            <a:endParaRPr sz="15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3"/>
          <p:cNvSpPr txBox="1"/>
          <p:nvPr>
            <p:ph type="title"/>
          </p:nvPr>
        </p:nvSpPr>
        <p:spPr>
          <a:xfrm>
            <a:off x="7320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pic>
        <p:nvPicPr>
          <p:cNvPr id="709" name="Google Shape;709;p53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5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711" name="Google Shape;711;p53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53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b="1"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Iterative Improvement:</a:t>
            </a:r>
            <a:endParaRPr b="1"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Incorporate feedback from validation and testing to enhance the model.</a:t>
            </a:r>
            <a:endParaRPr sz="11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Continuously monitor performance and user feedback for iterative improvements.</a:t>
            </a:r>
            <a:endParaRPr sz="11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b="1"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Scalability and Deployment:</a:t>
            </a:r>
            <a:endParaRPr b="1"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Consider scalability and deployment requirements for varying workloads and environments.</a:t>
            </a:r>
            <a:endParaRPr sz="11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Utilize techniques such as containerization and cloud integration for seamless deployment.</a:t>
            </a:r>
            <a:endParaRPr b="1" sz="12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3" name="Google Shape;393;p36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6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396" name="Google Shape;396;p36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6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01" name="Google Shape;401;p36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0" name="Google Shape;410;p36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4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4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4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23" name="Google Shape;723;p54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09.</a:t>
            </a:r>
            <a:endParaRPr/>
          </a:p>
        </p:txBody>
      </p:sp>
      <p:sp>
        <p:nvSpPr>
          <p:cNvPr id="724" name="Google Shape;724;p54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54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726" name="Google Shape;726;p5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4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731" name="Google Shape;731;p54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4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4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4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4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4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4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4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4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0" name="Google Shape;740;p54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5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5"/>
          <p:cNvSpPr txBox="1"/>
          <p:nvPr>
            <p:ph type="title"/>
          </p:nvPr>
        </p:nvSpPr>
        <p:spPr>
          <a:xfrm>
            <a:off x="7320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47" name="Google Shape;747;p55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8" name="Google Shape;748;p55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749" name="Google Shape;749;p55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55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b="1"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Quality Assessment:</a:t>
            </a:r>
            <a:endParaRPr b="1"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Evaluate image quality and relevance to input text using quantitative metrics (SSIM, PSNR) and qualitative assessments.</a:t>
            </a:r>
            <a:endParaRPr sz="11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b="1"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Performance Evaluation:</a:t>
            </a:r>
            <a:endParaRPr b="1"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Measure computational efficiency, scalability, and responsiveness of the model.</a:t>
            </a:r>
            <a:endParaRPr sz="11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b="1"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Comparison with Baselines:</a:t>
            </a:r>
            <a:endParaRPr b="1"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Compare model performance against baseline methods in terms of image quality, diversity, and relevance.</a:t>
            </a:r>
            <a:endParaRPr sz="16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6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6"/>
          <p:cNvSpPr txBox="1"/>
          <p:nvPr>
            <p:ph type="title"/>
          </p:nvPr>
        </p:nvSpPr>
        <p:spPr>
          <a:xfrm>
            <a:off x="7320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60" name="Google Shape;760;p56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1" name="Google Shape;761;p56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762" name="Google Shape;762;p56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56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b="1"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User Feedback and Satisfaction:</a:t>
            </a:r>
            <a:endParaRPr b="1"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Gather user feedback through surveys and usability tests to assess satisfaction and usability.</a:t>
            </a:r>
            <a:endParaRPr sz="11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b="1"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Real-World Applications:</a:t>
            </a:r>
            <a:endParaRPr b="1"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Demonstrate practical applications in content creation, design automation, and personalized image generation.</a:t>
            </a:r>
            <a:endParaRPr sz="11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b="1"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Future Directions:</a:t>
            </a:r>
            <a:endParaRPr b="1"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Identify areas for further research and development to enhance capabilities and address limitations.</a:t>
            </a:r>
            <a:endParaRPr b="1" sz="11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 txBox="1"/>
          <p:nvPr>
            <p:ph type="title"/>
          </p:nvPr>
        </p:nvSpPr>
        <p:spPr>
          <a:xfrm>
            <a:off x="1986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417" name="Google Shape;417;p37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37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19" name="Google Shape;419;p37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 an era where visuals play a pivotal role in communication, the ability to generate images from textual descriptions presents a promising avenue for creative expression, design automation, and content creation.</a:t>
            </a:r>
            <a:endParaRPr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This project harnesses the power of the DALL-E API alongside Python, Flask, HTML, CSS, and JavaScript to facilitate seamless text-based image generation.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1" name="Google Shape;431;p38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38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34" name="Google Shape;434;p38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39" name="Google Shape;439;p38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8" name="Google Shape;448;p38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 txBox="1"/>
          <p:nvPr>
            <p:ph type="title"/>
          </p:nvPr>
        </p:nvSpPr>
        <p:spPr>
          <a:xfrm>
            <a:off x="1986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39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57" name="Google Shape;457;p39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9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6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6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6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6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6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 sz="16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6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Solution and Value Proposition</a:t>
            </a:r>
            <a:endParaRPr sz="16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6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 "Wow" Factor</a:t>
            </a:r>
            <a:endParaRPr sz="16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Arial"/>
              <a:buChar char="●"/>
            </a:pPr>
            <a:r>
              <a:rPr lang="en" sz="16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Modeling and Results</a:t>
            </a:r>
            <a:endParaRPr sz="19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69" name="Google Shape;469;p40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70" name="Google Shape;470;p40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40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72" name="Google Shape;472;p40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77" name="Google Shape;477;p40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6" name="Google Shape;486;p40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1"/>
          <p:cNvSpPr txBox="1"/>
          <p:nvPr>
            <p:ph type="title"/>
          </p:nvPr>
        </p:nvSpPr>
        <p:spPr>
          <a:xfrm>
            <a:off x="9606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493" name="Google Shape;493;p41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41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95" name="Google Shape;495;p41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41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Traditional methods of image creation often require significant time and skill, making them inaccessible to those without specialized training or resources.</a:t>
            </a:r>
            <a:endParaRPr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Translating textual descriptions into visual representations manually can be time-consuming and subjective.</a:t>
            </a:r>
            <a:endParaRPr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This project aims to address these challenges by automating the process of generating images from text.</a:t>
            </a:r>
            <a:endParaRPr sz="17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07" name="Google Shape;507;p42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191919">
              <a:alpha val="23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510" name="Google Shape;510;p42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515" name="Google Shape;515;p42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4" name="Google Shape;524;p42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3"/>
          <p:cNvSpPr txBox="1"/>
          <p:nvPr>
            <p:ph type="title"/>
          </p:nvPr>
        </p:nvSpPr>
        <p:spPr>
          <a:xfrm>
            <a:off x="732075" y="72263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531" name="Google Shape;531;p43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533" name="Google Shape;533;p43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43"/>
          <p:cNvSpPr txBox="1"/>
          <p:nvPr>
            <p:ph idx="1" type="body"/>
          </p:nvPr>
        </p:nvSpPr>
        <p:spPr>
          <a:xfrm>
            <a:off x="930950" y="1466914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Utilizing a combination of Python, Flask, and the DALL-E API, this project provides a user-friendly interface for inputting textual descriptions and receiving corresponding images generated in real-time.</a:t>
            </a:r>
            <a:endParaRPr sz="14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50"/>
              <a:buFont typeface="Arial"/>
              <a:buChar char="●"/>
            </a:pPr>
            <a:r>
              <a:rPr lang="en" sz="14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Integration of HTML, CSS, and JavaScript ensures a seamless and interactive user experience.</a:t>
            </a:r>
            <a:endParaRPr sz="175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E94953"/>
      </a:accent1>
      <a:accent2>
        <a:srgbClr val="3C3C3B"/>
      </a:accent2>
      <a:accent3>
        <a:srgbClr val="C6636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