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3" r:id="rId8"/>
    <p:sldId id="265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73063"/>
            <a:ext cx="9144000" cy="2387600"/>
          </a:xfrm>
        </p:spPr>
        <p:txBody>
          <a:bodyPr/>
          <a:p>
            <a:r>
              <a:rPr lang="zh-CN" altLang="en-US" sz="4400"/>
              <a:t>编译原理语法分析</a:t>
            </a:r>
            <a:br>
              <a:rPr lang="zh-CN" altLang="en-US" sz="4400"/>
            </a:br>
            <a:r>
              <a:rPr lang="zh-CN" altLang="en-US" sz="4400"/>
              <a:t>在</a:t>
            </a:r>
            <a:r>
              <a:rPr lang="en-US" altLang="zh-CN" sz="4400"/>
              <a:t>web</a:t>
            </a:r>
            <a:r>
              <a:rPr lang="zh-CN" altLang="en-US" sz="4400"/>
              <a:t>平台下的实现</a:t>
            </a:r>
            <a:endParaRPr lang="zh-CN" altLang="en-US" sz="4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06765" y="4587240"/>
            <a:ext cx="3406775" cy="842010"/>
          </a:xfrm>
        </p:spPr>
        <p:txBody>
          <a:bodyPr>
            <a:normAutofit lnSpcReduction="20000"/>
          </a:bodyPr>
          <a:p>
            <a:pPr algn="l"/>
            <a:r>
              <a:rPr lang="en-US" altLang="zh-CN"/>
              <a:t>B08</a:t>
            </a:r>
            <a:r>
              <a:rPr lang="zh-CN" altLang="en-US"/>
              <a:t>：梁健聪、陈舒婷</a:t>
            </a:r>
            <a:endParaRPr lang="zh-CN" altLang="en-US"/>
          </a:p>
          <a:p>
            <a:pPr algn="l"/>
            <a:r>
              <a:rPr lang="zh-CN" altLang="en-US"/>
              <a:t>           何瑞伦、黄智豪</a:t>
            </a:r>
            <a:endParaRPr lang="zh-CN" altLang="en-US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42975" y="2603500"/>
            <a:ext cx="10306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i="1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US" altLang="zh-CN" sz="3200" i="1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475" y="213360"/>
            <a:ext cx="10515600" cy="1325563"/>
          </a:xfrm>
        </p:spPr>
        <p:txBody>
          <a:bodyPr/>
          <a:p>
            <a:r>
              <a:rPr lang="zh-CN" altLang="en-US" sz="3600"/>
              <a:t>实验环境及说明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2400"/>
              <a:t>本实验基于</a:t>
            </a:r>
            <a:r>
              <a:rPr lang="en-US" altLang="zh-CN" sz="2400"/>
              <a:t>web</a:t>
            </a:r>
            <a:r>
              <a:rPr lang="zh-CN" altLang="en-US" sz="2400"/>
              <a:t>平台开发，具有良好的跨平台能力（</a:t>
            </a:r>
            <a:r>
              <a:rPr lang="en-US" altLang="zh-CN" sz="2400"/>
              <a:t>windows</a:t>
            </a:r>
            <a:r>
              <a:rPr lang="zh-CN" altLang="en-US" sz="2400"/>
              <a:t>、</a:t>
            </a:r>
            <a:r>
              <a:rPr lang="en-US" altLang="zh-CN" sz="2400"/>
              <a:t>Linux</a:t>
            </a:r>
            <a:r>
              <a:rPr lang="zh-CN" altLang="en-US" sz="2400"/>
              <a:t>、</a:t>
            </a:r>
            <a:r>
              <a:rPr lang="en-US" altLang="zh-CN" sz="2400"/>
              <a:t>Mac OS</a:t>
            </a:r>
            <a:r>
              <a:rPr lang="zh-CN" altLang="en-US" sz="2400"/>
              <a:t>）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r>
              <a:rPr lang="zh-CN" altLang="en-US" sz="2400"/>
              <a:t>编程语言采用面向对象的</a:t>
            </a:r>
            <a:r>
              <a:rPr lang="en-US" altLang="zh-CN" sz="2400"/>
              <a:t>JavaScript(ES5</a:t>
            </a:r>
            <a:r>
              <a:rPr lang="zh-CN" altLang="en-US" sz="2400"/>
              <a:t>语法</a:t>
            </a:r>
            <a:r>
              <a:rPr lang="en-US" altLang="zh-CN" sz="2400"/>
              <a:t>)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r>
              <a:rPr lang="zh-CN" altLang="en-US" sz="2400"/>
              <a:t>使用</a:t>
            </a:r>
            <a:r>
              <a:rPr lang="en-US" altLang="zh-CN" sz="2400"/>
              <a:t>Nodejs+express</a:t>
            </a:r>
            <a:r>
              <a:rPr lang="zh-CN" altLang="en-US" sz="2400"/>
              <a:t>搭建</a:t>
            </a:r>
            <a:r>
              <a:rPr lang="en-US" altLang="zh-CN" sz="2400"/>
              <a:t>http</a:t>
            </a:r>
            <a:r>
              <a:rPr lang="zh-CN" altLang="en-US" sz="2400"/>
              <a:t>服务器，</a:t>
            </a:r>
            <a:r>
              <a:rPr lang="en-US" altLang="zh-CN" sz="2400"/>
              <a:t>html+css</a:t>
            </a:r>
            <a:r>
              <a:rPr lang="zh-CN" altLang="en-US" sz="2400"/>
              <a:t>构建视图层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使用</a:t>
            </a:r>
            <a:r>
              <a:rPr lang="en-US" altLang="zh-CN" sz="2400"/>
              <a:t>vuejs</a:t>
            </a:r>
            <a:r>
              <a:rPr lang="zh-CN" altLang="en-US" sz="2400"/>
              <a:t>实现</a:t>
            </a:r>
            <a:r>
              <a:rPr lang="en-US" altLang="zh-CN" sz="2400"/>
              <a:t>MVVM</a:t>
            </a:r>
            <a:r>
              <a:rPr lang="zh-CN" altLang="en-US" sz="2400"/>
              <a:t>模式和代码管理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使用</a:t>
            </a:r>
            <a:r>
              <a:rPr lang="en-US" altLang="zh-CN" sz="2400"/>
              <a:t>gulp</a:t>
            </a:r>
            <a:r>
              <a:rPr lang="zh-CN" altLang="en-US" sz="2400"/>
              <a:t>自动化压缩代码、项目打包</a:t>
            </a:r>
            <a:endParaRPr lang="zh-CN" altLang="en-US" sz="240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675" y="1884045"/>
            <a:ext cx="5241925" cy="3089275"/>
          </a:xfrm>
        </p:spPr>
        <p:txBody>
          <a:bodyPr/>
          <a:p>
            <a:pPr marL="0" indent="0">
              <a:buNone/>
            </a:pPr>
            <a:r>
              <a:rPr lang="zh-CN" altLang="en-US"/>
              <a:t>数值类型常量</a:t>
            </a:r>
            <a:endParaRPr lang="zh-CN" altLang="en-US"/>
          </a:p>
          <a:p>
            <a:pPr marL="0" indent="0">
              <a:buNone/>
            </a:pPr>
            <a:r>
              <a:rPr lang="en-US" altLang="zh-CN" sz="2000"/>
              <a:t>Number  -&gt;  integral(fraction |  ε )(exponent |  ε )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fraction   -&gt;  .integral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exponent  -&gt;  (E | e)(+|-| ε )integral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integral  -&gt;  digit</a:t>
            </a:r>
            <a:r>
              <a:rPr lang="en-US" altLang="zh-CN" sz="2000" baseline="30000"/>
              <a:t>+</a:t>
            </a:r>
            <a:endParaRPr lang="en-US" altLang="zh-CN" sz="2000" baseline="30000"/>
          </a:p>
          <a:p>
            <a:pPr marL="0" indent="0">
              <a:buNone/>
            </a:pPr>
            <a:r>
              <a:rPr lang="en-US" altLang="zh-CN" sz="2000"/>
              <a:t>digit  -&gt;  0|1|2|3|4|5|6|7|8|9</a:t>
            </a:r>
            <a:endParaRPr lang="en-US" altLang="zh-CN" sz="20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712585" y="1884045"/>
            <a:ext cx="4759960" cy="264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标识符变量</a:t>
            </a:r>
            <a:endParaRPr lang="zh-CN" altLang="en-US"/>
          </a:p>
          <a:p>
            <a:pPr marL="0" indent="0">
              <a:buNone/>
            </a:pPr>
            <a:r>
              <a:rPr lang="en-US" altLang="zh-CN" sz="2400"/>
              <a:t>Variable-&gt;  letter(suffix|  ε )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suffix  -&gt;  (letter | digit | _)</a:t>
            </a:r>
            <a:r>
              <a:rPr lang="en-US" altLang="zh-CN" sz="2400" baseline="30000"/>
              <a:t>+</a:t>
            </a:r>
            <a:endParaRPr lang="en-US" altLang="zh-CN" sz="2400" baseline="30000"/>
          </a:p>
          <a:p>
            <a:pPr marL="0" indent="0">
              <a:buNone/>
            </a:pPr>
            <a:r>
              <a:rPr lang="en-US" altLang="zh-CN" sz="2400"/>
              <a:t>letter  -&gt;  A-Z|a-z</a:t>
            </a:r>
            <a:endParaRPr lang="en-US" altLang="zh-CN" sz="2000" baseline="30000"/>
          </a:p>
          <a:p>
            <a:pPr marL="0" indent="0">
              <a:buNone/>
            </a:pPr>
            <a:r>
              <a:rPr lang="en-US" altLang="zh-CN" sz="2400"/>
              <a:t>digit  -&gt;  0|1|2|3|4|5|6|7|8|9</a:t>
            </a:r>
            <a:endParaRPr lang="en-US" altLang="zh-CN" sz="240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71475" y="213360"/>
            <a:ext cx="10515600" cy="1325563"/>
          </a:xfrm>
        </p:spPr>
        <p:txBody>
          <a:bodyPr/>
          <a:p>
            <a:r>
              <a:rPr lang="zh-CN" altLang="en-US" sz="3600"/>
              <a:t>词法规则</a:t>
            </a:r>
            <a:endParaRPr lang="zh-CN" altLang="en-US" sz="360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475" y="1720215"/>
            <a:ext cx="10514965" cy="4464685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altLang="zh-CN"/>
              <a:t>Command    -&gt;    Sentence;  |  Sentence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Sentence      -&gt;    Variable = Expr  |  Variable = []  |  Expr  |  IfSentence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IfSenternce  -&gt;    if  (boolExpr)   Sentence  else  Sentence  end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Expr              -&gt;    ArithExpr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ArithExpr     -&gt;    Number  |  Variable |  (  ArithExpr  ) 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|  ArithExpr  +  ArithExpr  |  ArithExpr  –  ArithExpr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|  ArithExpr  *  ArithExpr  |  ArithExpr  –  ArithExpr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|  ArithExpr  ^  ArithExpr  |  ArithExpr  /  ArithExpr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|  – ArithExpr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|  BoolExpr  ?  ArithExpr  :  ArithExpr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|  SingleFunc  |  MultipleFunc </a:t>
            </a:r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71475" y="213360"/>
            <a:ext cx="10515600" cy="1325563"/>
          </a:xfrm>
        </p:spPr>
        <p:txBody>
          <a:bodyPr/>
          <a:p>
            <a:r>
              <a:rPr lang="zh-CN" altLang="en-US" sz="3600"/>
              <a:t>语法规则</a:t>
            </a:r>
            <a:endParaRPr lang="zh-CN" altLang="en-US" sz="360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475" y="1720215"/>
            <a:ext cx="10514965" cy="4464685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altLang="zh-CN"/>
              <a:t>singleFunc       -&gt;    sin ( ArithExpr )    |   cos ( ArithExpr 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MultipleFunc  -&gt;    max ( ArithExpr , ArithExprList )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|  min ( ArithExpr, ArithExprList ) 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ArithExprList   </a:t>
            </a:r>
            <a:r>
              <a:rPr lang="en-US" altLang="zh-CN"/>
              <a:t>-&gt;    </a:t>
            </a:r>
            <a:r>
              <a:rPr lang="en-US" altLang="zh-CN">
                <a:sym typeface="+mn-ea"/>
              </a:rPr>
              <a:t>ArithExpr   |  </a:t>
            </a:r>
            <a:r>
              <a:rPr lang="en-US" altLang="zh-CN"/>
              <a:t>ArithExpr ,  ArithExprList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Expr                  -&gt;    ArithExpr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BoolExpr          -&gt;    true  |  false  |  (  BoolExpr  )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|  ArithExpr  ==  ArithExpr  |  ArithExpr  !=  ArithExpr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|  ArithExpr  &lt;  ArithExpr  |  ArithExpr  &gt;  ArithExpr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|  ArithExpr  &lt;=  ArithExpr  |  ArithExpr  &gt;=  ArithExpr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|  BoolExpr  &amp;&amp;  BoolExpr  |  BoolExpr  ||  BoolExpr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|  !  BoolExpr </a:t>
            </a:r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71475" y="213360"/>
            <a:ext cx="10515600" cy="1325563"/>
          </a:xfrm>
        </p:spPr>
        <p:txBody>
          <a:bodyPr/>
          <a:p>
            <a:r>
              <a:rPr lang="zh-CN" altLang="en-US" sz="3600"/>
              <a:t>语法规则</a:t>
            </a:r>
            <a:r>
              <a:rPr lang="zh-CN" altLang="en-US" sz="2400"/>
              <a:t>（续）</a:t>
            </a:r>
            <a:endParaRPr lang="zh-CN" altLang="en-US" sz="240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50215" y="274320"/>
            <a:ext cx="40938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核心类</a:t>
            </a:r>
            <a:r>
              <a:rPr lang="en-US" altLang="zh-CN" sz="3200"/>
              <a:t>BNF</a:t>
            </a:r>
            <a:r>
              <a:rPr lang="zh-CN" altLang="en-US" sz="3200"/>
              <a:t>的实现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604520" y="1040130"/>
            <a:ext cx="11110595" cy="5580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Class BNF {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p</a:t>
            </a:r>
            <a:r>
              <a:rPr lang="zh-CN" altLang="en-US"/>
              <a:t>rivate string string = </a:t>
            </a:r>
            <a:r>
              <a:rPr lang="en-US" altLang="zh-CN"/>
              <a:t>“”</a:t>
            </a:r>
            <a:r>
              <a:rPr lang="zh-CN" altLang="en-US"/>
              <a:t>;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        </a:t>
            </a:r>
            <a:r>
              <a:rPr lang="en-US" altLang="zh-CN"/>
              <a:t>p</a:t>
            </a:r>
            <a:r>
              <a:rPr lang="zh-CN" altLang="en-US"/>
              <a:t>rivate int command (string string)｛</a:t>
            </a:r>
            <a:r>
              <a:rPr lang="en-US" altLang="zh-CN">
                <a:sym typeface="+mn-ea"/>
              </a:rPr>
              <a:t>    // Command    -&gt;    Sentence;  |  Sentence </a:t>
            </a:r>
            <a:endParaRPr lang="zh-CN" altLang="en-US"/>
          </a:p>
          <a:p>
            <a:r>
              <a:rPr lang="zh-CN" altLang="en-US"/>
              <a:t>                Return this.sentence(string);</a:t>
            </a:r>
            <a:endParaRPr lang="zh-CN" altLang="en-US"/>
          </a:p>
          <a:p>
            <a:r>
              <a:rPr lang="zh-CN" altLang="en-US"/>
              <a:t>       ｝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p</a:t>
            </a:r>
            <a:r>
              <a:rPr lang="zh-CN" altLang="en-US"/>
              <a:t>rivate int sentence(string string) {     </a:t>
            </a:r>
            <a:r>
              <a:rPr lang="en-US" altLang="zh-CN"/>
              <a:t>// </a:t>
            </a:r>
            <a:r>
              <a:rPr lang="en-US" altLang="zh-CN">
                <a:sym typeface="+mn-ea"/>
              </a:rPr>
              <a:t>Sentence      -&gt;    Variable = Expr  |  Variable = []  |  Expr  |  IfSentence</a:t>
            </a:r>
            <a:endParaRPr lang="en-US" altLang="zh-CN"/>
          </a:p>
          <a:p>
            <a:r>
              <a:rPr lang="zh-CN" altLang="en-US"/>
              <a:t>                If (赋值语句) return variable + “=” + this.expr(剪切掉”variable =”的string);</a:t>
            </a:r>
            <a:endParaRPr lang="zh-CN" altLang="en-US"/>
          </a:p>
          <a:p>
            <a:r>
              <a:rPr lang="zh-CN" altLang="en-US"/>
              <a:t>                </a:t>
            </a:r>
            <a:r>
              <a:rPr lang="en-US" altLang="zh-CN"/>
              <a:t>e</a:t>
            </a:r>
            <a:r>
              <a:rPr lang="zh-CN" altLang="en-US"/>
              <a:t>lse if (删除语句) this.varHash.getKey(variable) = null;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</a:t>
            </a:r>
            <a:r>
              <a:rPr lang="en-US" altLang="zh-CN">
                <a:sym typeface="+mn-ea"/>
              </a:rPr>
              <a:t>e</a:t>
            </a:r>
            <a:r>
              <a:rPr lang="zh-CN" altLang="en-US"/>
              <a:t>lse if (if else语句)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        </a:t>
            </a:r>
            <a:r>
              <a:rPr lang="zh-CN" altLang="en-US"/>
              <a:t>if (this.expr(stringA)) return this.sentence(stringB)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        </a:t>
            </a:r>
            <a:r>
              <a:rPr lang="en-US" altLang="zh-CN">
                <a:sym typeface="+mn-ea"/>
              </a:rPr>
              <a:t>e</a:t>
            </a:r>
            <a:r>
              <a:rPr lang="zh-CN" altLang="en-US"/>
              <a:t>lse return this.sentence(stringC);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</a:t>
            </a:r>
            <a:r>
              <a:rPr lang="zh-CN" altLang="en-US"/>
              <a:t>else Return this.expr(string);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        </a:t>
            </a:r>
            <a:r>
              <a:rPr lang="en-US" altLang="zh-CN">
                <a:sym typeface="+mn-ea"/>
              </a:rPr>
              <a:t>p</a:t>
            </a:r>
            <a:r>
              <a:rPr lang="zh-CN" altLang="en-US"/>
              <a:t>rivate int expr(string string) {    </a:t>
            </a:r>
            <a:r>
              <a:rPr lang="en-US" altLang="zh-CN"/>
              <a:t>// </a:t>
            </a:r>
            <a:r>
              <a:rPr lang="en-US" altLang="zh-CN">
                <a:sym typeface="+mn-ea"/>
              </a:rPr>
              <a:t>IfSenternce  -&gt;    if  (boolExpr)   Sentence  else  Sentence  end </a:t>
            </a:r>
            <a:endParaRPr lang="en-US" altLang="zh-CN"/>
          </a:p>
          <a:p>
            <a:r>
              <a:rPr lang="zh-CN" altLang="en-US">
                <a:sym typeface="+mn-ea"/>
              </a:rPr>
              <a:t>                </a:t>
            </a:r>
            <a:r>
              <a:rPr lang="en-US" altLang="zh-CN">
                <a:sym typeface="+mn-ea"/>
              </a:rPr>
              <a:t>r</a:t>
            </a:r>
            <a:r>
              <a:rPr lang="zh-CN" altLang="en-US"/>
              <a:t>eturn this.arithExpr(string);</a:t>
            </a:r>
            <a:endParaRPr lang="zh-CN" altLang="en-US"/>
          </a:p>
          <a:p>
            <a:r>
              <a:rPr lang="zh-CN" altLang="en-US">
                <a:sym typeface="+mn-ea"/>
              </a:rPr>
              <a:t>        </a:t>
            </a:r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｝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50215" y="274320"/>
            <a:ext cx="40938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核心类</a:t>
            </a:r>
            <a:r>
              <a:rPr lang="en-US" altLang="zh-CN" sz="3200"/>
              <a:t>BNF</a:t>
            </a:r>
            <a:r>
              <a:rPr lang="zh-CN" altLang="en-US" sz="3200"/>
              <a:t>的实现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604520" y="1040130"/>
            <a:ext cx="11110595" cy="4757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Class BNF {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p</a:t>
            </a:r>
            <a:r>
              <a:rPr lang="zh-CN" altLang="en-US"/>
              <a:t>rivate string string ;</a:t>
            </a:r>
            <a:endParaRPr lang="en-US" altLang="zh-CN"/>
          </a:p>
          <a:p>
            <a:r>
              <a:rPr lang="zh-CN" altLang="en-US"/>
              <a:t>        </a:t>
            </a:r>
            <a:r>
              <a:rPr lang="en-US" altLang="zh-CN"/>
              <a:t>p</a:t>
            </a:r>
            <a:r>
              <a:rPr lang="zh-CN" altLang="en-US"/>
              <a:t>rivate </a:t>
            </a:r>
            <a:r>
              <a:rPr lang="en-US" altLang="zh-CN"/>
              <a:t>function </a:t>
            </a:r>
            <a:r>
              <a:rPr lang="zh-CN" altLang="en-US"/>
              <a:t>command (string string)｛｝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p</a:t>
            </a:r>
            <a:r>
              <a:rPr lang="zh-CN" altLang="en-US"/>
              <a:t>rivate </a:t>
            </a:r>
            <a:r>
              <a:rPr lang="en-US" altLang="zh-CN">
                <a:sym typeface="+mn-ea"/>
              </a:rPr>
              <a:t>function </a:t>
            </a:r>
            <a:r>
              <a:rPr lang="zh-CN" altLang="en-US"/>
              <a:t>sentence(string string) { }</a:t>
            </a:r>
            <a:endParaRPr lang="zh-CN" altLang="en-US"/>
          </a:p>
          <a:p>
            <a:r>
              <a:rPr lang="zh-CN" altLang="en-US">
                <a:sym typeface="+mn-ea"/>
              </a:rPr>
              <a:t>        </a:t>
            </a:r>
            <a:r>
              <a:rPr lang="en-US" altLang="zh-CN">
                <a:sym typeface="+mn-ea"/>
              </a:rPr>
              <a:t>p</a:t>
            </a:r>
            <a:r>
              <a:rPr lang="zh-CN" altLang="en-US"/>
              <a:t>rivate </a:t>
            </a:r>
            <a:r>
              <a:rPr lang="en-US" altLang="zh-CN">
                <a:sym typeface="+mn-ea"/>
              </a:rPr>
              <a:t>function </a:t>
            </a:r>
            <a:r>
              <a:rPr lang="zh-CN" altLang="en-US"/>
              <a:t>expr(string string) { }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        </a:t>
            </a:r>
            <a:r>
              <a:rPr lang="en-US" altLang="zh-CN">
                <a:sym typeface="+mn-ea"/>
              </a:rPr>
              <a:t>p</a:t>
            </a:r>
            <a:r>
              <a:rPr lang="zh-CN" altLang="en-US"/>
              <a:t>rivate </a:t>
            </a:r>
            <a:r>
              <a:rPr lang="en-US" altLang="zh-CN">
                <a:sym typeface="+mn-ea"/>
              </a:rPr>
              <a:t>function </a:t>
            </a:r>
            <a:r>
              <a:rPr lang="zh-CN" altLang="en-US"/>
              <a:t>arithExpr(string string) { //递归调用自身，直到string为数字格式的为止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</a:t>
            </a:r>
            <a:r>
              <a:rPr lang="en-US" altLang="zh-CN"/>
              <a:t>i</a:t>
            </a:r>
            <a:r>
              <a:rPr lang="zh-CN" altLang="en-US"/>
              <a:t>f (Number) return string;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                </a:t>
            </a:r>
            <a:r>
              <a:rPr lang="en-US" altLang="zh-CN"/>
              <a:t>(stringX, stringY) = </a:t>
            </a:r>
            <a:r>
              <a:rPr lang="zh-CN" altLang="en-US"/>
              <a:t>通过运算符将string剪切为两个字符串：stringX和stringY， 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</a:t>
            </a:r>
            <a:r>
              <a:rPr lang="en-US" altLang="zh-CN"/>
              <a:t>i</a:t>
            </a:r>
            <a:r>
              <a:rPr lang="zh-CN" altLang="en-US"/>
              <a:t>f (</a:t>
            </a:r>
            <a:r>
              <a:rPr lang="en-US" altLang="zh-CN"/>
              <a:t>”+”</a:t>
            </a:r>
            <a:r>
              <a:rPr lang="zh-CN" altLang="en-US"/>
              <a:t>) </a:t>
            </a:r>
            <a:r>
              <a:rPr lang="zh-CN" altLang="en-US">
                <a:sym typeface="+mn-ea"/>
              </a:rPr>
              <a:t>       </a:t>
            </a:r>
            <a:r>
              <a:rPr lang="zh-CN" altLang="en-US"/>
              <a:t>return this.arithExpr(stringX) + this.arithExpr( stringY);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</a:t>
            </a:r>
            <a:r>
              <a:rPr lang="en-US" altLang="zh-CN"/>
              <a:t>i</a:t>
            </a:r>
            <a:r>
              <a:rPr lang="zh-CN" altLang="en-US"/>
              <a:t>f (</a:t>
            </a:r>
            <a:r>
              <a:rPr lang="en-US" altLang="zh-CN"/>
              <a:t>“-”</a:t>
            </a:r>
            <a:r>
              <a:rPr lang="zh-CN" altLang="en-US"/>
              <a:t>) </a:t>
            </a:r>
            <a:r>
              <a:rPr lang="zh-CN" altLang="en-US">
                <a:sym typeface="+mn-ea"/>
              </a:rPr>
              <a:t>        </a:t>
            </a:r>
            <a:r>
              <a:rPr lang="zh-CN" altLang="en-US"/>
              <a:t>return this.arithExpr(stringX) - this.arithExpr( stringY);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</a:t>
            </a:r>
            <a:r>
              <a:rPr lang="en-US" altLang="zh-CN">
                <a:sym typeface="+mn-ea"/>
              </a:rPr>
              <a:t>i</a:t>
            </a:r>
            <a:r>
              <a:rPr lang="zh-CN" altLang="en-US"/>
              <a:t>f (</a:t>
            </a:r>
            <a:r>
              <a:rPr lang="en-US" altLang="zh-CN"/>
              <a:t>“*”</a:t>
            </a:r>
            <a:r>
              <a:rPr lang="zh-CN" altLang="en-US"/>
              <a:t>) </a:t>
            </a:r>
            <a:r>
              <a:rPr lang="zh-CN" altLang="en-US">
                <a:sym typeface="+mn-ea"/>
              </a:rPr>
              <a:t>       </a:t>
            </a:r>
            <a:r>
              <a:rPr lang="zh-CN" altLang="en-US"/>
              <a:t>return this.arithExpr(stringX) * this.arithExpr( stringY);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</a:t>
            </a:r>
            <a:r>
              <a:rPr lang="en-US" altLang="zh-CN"/>
              <a:t>i</a:t>
            </a:r>
            <a:r>
              <a:rPr lang="zh-CN" altLang="en-US"/>
              <a:t>f (</a:t>
            </a:r>
            <a:r>
              <a:rPr lang="en-US" altLang="zh-CN"/>
              <a:t>“/”</a:t>
            </a:r>
            <a:r>
              <a:rPr lang="zh-CN" altLang="en-US"/>
              <a:t>) </a:t>
            </a:r>
            <a:r>
              <a:rPr lang="zh-CN" altLang="en-US">
                <a:sym typeface="+mn-ea"/>
              </a:rPr>
              <a:t>        </a:t>
            </a:r>
            <a:r>
              <a:rPr lang="zh-CN" altLang="en-US"/>
              <a:t>return this.arithExpr(stringX) /this.arithExpr( stringY);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</a:t>
            </a:r>
            <a:r>
              <a:rPr lang="zh-CN" altLang="en-US"/>
              <a:t>// ….其他运算如括号之类，同理可得</a:t>
            </a:r>
            <a:endParaRPr lang="zh-CN" altLang="en-US"/>
          </a:p>
          <a:p>
            <a:r>
              <a:rPr lang="zh-CN" altLang="en-US">
                <a:sym typeface="+mn-ea"/>
              </a:rPr>
              <a:t>        </a:t>
            </a:r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｝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590540" y="3244850"/>
            <a:ext cx="10109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function 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50215" y="274320"/>
            <a:ext cx="409384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项目架构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604520" y="1040130"/>
            <a:ext cx="4800600" cy="557784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目录</a:t>
            </a:r>
            <a:endParaRPr lang="zh-CN" altLang="en-US"/>
          </a:p>
          <a:p>
            <a:r>
              <a:rPr lang="en-US" altLang="zh-CN"/>
              <a:t>- root</a:t>
            </a:r>
            <a:endParaRPr lang="en-US" altLang="zh-CN"/>
          </a:p>
          <a:p>
            <a:r>
              <a:rPr lang="en-US" altLang="zh-CN"/>
              <a:t>        - dist  // </a:t>
            </a:r>
            <a:r>
              <a:rPr lang="zh-CN" altLang="en-US"/>
              <a:t>打包后的项目代码</a:t>
            </a:r>
            <a:endParaRPr lang="zh-CN" altLang="en-US"/>
          </a:p>
          <a:p>
            <a:r>
              <a:rPr lang="en-US" altLang="zh-CN">
                <a:sym typeface="+mn-ea"/>
              </a:rPr>
              <a:t>        </a:t>
            </a:r>
            <a:r>
              <a:rPr lang="en-US" altLang="zh-CN"/>
              <a:t>- node_modules // nodejs</a:t>
            </a:r>
            <a:r>
              <a:rPr lang="zh-CN" altLang="en-US"/>
              <a:t>项目依赖包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        </a:t>
            </a:r>
            <a:r>
              <a:rPr lang="en-US" altLang="zh-CN"/>
              <a:t>- public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      </a:t>
            </a:r>
            <a:r>
              <a:rPr lang="en-US" altLang="zh-CN"/>
              <a:t>- Lib    // vue.js</a:t>
            </a:r>
            <a:r>
              <a:rPr lang="zh-CN" altLang="en-US"/>
              <a:t>框架</a:t>
            </a:r>
            <a:endParaRPr lang="zh-CN" altLang="en-US"/>
          </a:p>
          <a:p>
            <a:r>
              <a:rPr lang="en-US" altLang="zh-CN">
                <a:sym typeface="+mn-ea"/>
              </a:rPr>
              <a:t>                </a:t>
            </a:r>
            <a:r>
              <a:rPr lang="en-US" altLang="zh-CN"/>
              <a:t>- script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              </a:t>
            </a:r>
            <a:r>
              <a:rPr lang="en-US" altLang="zh-CN"/>
              <a:t>BNF.js   // </a:t>
            </a:r>
            <a:r>
              <a:rPr lang="zh-CN" altLang="en-US"/>
              <a:t>核心类</a:t>
            </a:r>
            <a:endParaRPr lang="zh-CN" altLang="en-US"/>
          </a:p>
          <a:p>
            <a:r>
              <a:rPr lang="en-US" altLang="zh-CN">
                <a:sym typeface="+mn-ea"/>
              </a:rPr>
              <a:t>                        util.js    // </a:t>
            </a:r>
            <a:r>
              <a:rPr lang="zh-CN" altLang="en-US">
                <a:sym typeface="+mn-ea"/>
              </a:rPr>
              <a:t>工具类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                        index.js  // </a:t>
            </a:r>
            <a:r>
              <a:rPr lang="zh-CN" altLang="en-US">
                <a:sym typeface="+mn-ea"/>
              </a:rPr>
              <a:t>数据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视图绑定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                </a:t>
            </a:r>
            <a:r>
              <a:rPr lang="en-US" altLang="zh-CN"/>
              <a:t>- style  // </a:t>
            </a:r>
            <a:r>
              <a:rPr lang="zh-CN" altLang="en-US"/>
              <a:t>样式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        </a:t>
            </a:r>
            <a:r>
              <a:rPr lang="en-US" altLang="zh-CN"/>
              <a:t>- view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      </a:t>
            </a:r>
            <a:r>
              <a:rPr lang="en-US" altLang="zh-CN"/>
              <a:t>index.html //  </a:t>
            </a:r>
            <a:r>
              <a:rPr lang="zh-CN" altLang="en-US"/>
              <a:t>交互界面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        </a:t>
            </a:r>
            <a:r>
              <a:rPr lang="en-US" altLang="zh-CN"/>
              <a:t>app.js</a:t>
            </a:r>
            <a:r>
              <a:rPr lang="en-US" altLang="zh-CN">
                <a:sym typeface="+mn-ea"/>
              </a:rPr>
              <a:t>                // </a:t>
            </a:r>
            <a:r>
              <a:rPr lang="zh-CN" altLang="en-US">
                <a:sym typeface="+mn-ea"/>
              </a:rPr>
              <a:t>启动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服务器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        dev.js                // </a:t>
            </a:r>
            <a:r>
              <a:rPr lang="zh-CN" altLang="en-US">
                <a:sym typeface="+mn-ea"/>
              </a:rPr>
              <a:t>开发调试用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服务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        gulpfile.js         // gulp</a:t>
            </a:r>
            <a:r>
              <a:rPr lang="zh-CN" altLang="en-US">
                <a:sym typeface="+mn-ea"/>
              </a:rPr>
              <a:t>自动化任务配置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        </a:t>
            </a:r>
            <a:r>
              <a:rPr lang="en-US" altLang="zh-CN"/>
              <a:t>package.json   // </a:t>
            </a:r>
            <a:r>
              <a:rPr lang="zh-CN" altLang="en-US"/>
              <a:t>项目参数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600065" y="1040130"/>
            <a:ext cx="6172835" cy="557784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结构层次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				           (index.html)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			(index.js)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				           (BNF.js</a:t>
            </a:r>
            <a:r>
              <a:rPr lang="zh-CN" altLang="en-US"/>
              <a:t>、</a:t>
            </a:r>
            <a:r>
              <a:rPr lang="en-US" altLang="zh-CN"/>
              <a:t>util.js)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			(app.js)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				           (nodejs)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59270" y="1807210"/>
            <a:ext cx="2961005" cy="630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view </a:t>
            </a:r>
            <a:r>
              <a:rPr lang="zh-CN" altLang="en-US"/>
              <a:t>视图层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859270" y="3248660"/>
            <a:ext cx="2961005" cy="630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Model </a:t>
            </a:r>
            <a:r>
              <a:rPr lang="zh-CN" altLang="en-US"/>
              <a:t>数据模型层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59270" y="4892040"/>
            <a:ext cx="2961005" cy="630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服务器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8227695" y="2551430"/>
            <a:ext cx="0" cy="5765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8227695" y="4144010"/>
            <a:ext cx="0" cy="5765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50215" y="274320"/>
            <a:ext cx="790194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项目搭建过程中遇到的主要难点</a:t>
            </a:r>
            <a:endParaRPr lang="zh-CN" altLang="en-US" sz="320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450215" y="1253490"/>
            <a:ext cx="10515600" cy="4351338"/>
          </a:xfrm>
        </p:spPr>
        <p:txBody>
          <a:bodyPr>
            <a:normAutofit lnSpcReduction="10000"/>
          </a:bodyPr>
          <a:p>
            <a:r>
              <a:rPr lang="zh-CN" altLang="en-US" sz="2400"/>
              <a:t>正则表达式的书写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r>
              <a:rPr lang="en-US" altLang="zh-CN" sz="2400"/>
              <a:t>JavaScript </a:t>
            </a:r>
            <a:r>
              <a:rPr lang="zh-CN" altLang="en-US" sz="2400"/>
              <a:t>语言的精度丢失问题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输入串的错误与异常处理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4001</Words>
  <Application>WPS 演示</Application>
  <PresentationFormat>宽屏</PresentationFormat>
  <Paragraphs>166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编译原理语法分析 在web平台下的实现</vt:lpstr>
      <vt:lpstr>实验环境及说明</vt:lpstr>
      <vt:lpstr>词法规则</vt:lpstr>
      <vt:lpstr>语法规则</vt:lpstr>
      <vt:lpstr>语法规则（续）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270</cp:revision>
  <dcterms:created xsi:type="dcterms:W3CDTF">2015-05-05T08:02:00Z</dcterms:created>
  <dcterms:modified xsi:type="dcterms:W3CDTF">2017-05-18T08:48:04Z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