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8" r:id="rId4"/>
    <p:sldId id="277" r:id="rId5"/>
    <p:sldId id="296" r:id="rId6"/>
    <p:sldId id="257" r:id="rId7"/>
    <p:sldId id="278" r:id="rId8"/>
    <p:sldId id="293" r:id="rId9"/>
    <p:sldId id="294" r:id="rId10"/>
    <p:sldId id="302" r:id="rId11"/>
    <p:sldId id="295" r:id="rId12"/>
    <p:sldId id="300" r:id="rId13"/>
    <p:sldId id="301" r:id="rId14"/>
    <p:sldId id="303" r:id="rId15"/>
    <p:sldId id="299" r:id="rId1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D2375-4CD8-48AB-A5E8-563F315216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88BF3-0C39-4C9B-978C-73228D66FA04}">
      <dgm:prSet custT="1"/>
      <dgm:spPr>
        <a:solidFill>
          <a:schemeClr val="tx1"/>
        </a:solidFill>
      </dgm:spPr>
      <dgm:t>
        <a:bodyPr/>
        <a:lstStyle/>
        <a:p>
          <a:pPr algn="ctr"/>
          <a:r>
            <a:rPr lang="en-IN" sz="4800" baseline="0" dirty="0"/>
            <a:t>IR Sensor</a:t>
          </a:r>
        </a:p>
      </dgm:t>
    </dgm:pt>
    <dgm:pt modelId="{3A402E59-883D-4A64-851A-B5D2DF146272}" type="parTrans" cxnId="{0C8A9EEE-5B1D-4B42-A543-561B6AABB265}">
      <dgm:prSet/>
      <dgm:spPr/>
      <dgm:t>
        <a:bodyPr/>
        <a:lstStyle/>
        <a:p>
          <a:pPr algn="ctr"/>
          <a:endParaRPr lang="en-US"/>
        </a:p>
      </dgm:t>
    </dgm:pt>
    <dgm:pt modelId="{57D7163D-F249-47D1-B594-AC5CA19BDF3B}" type="sibTrans" cxnId="{0C8A9EEE-5B1D-4B42-A543-561B6AABB265}">
      <dgm:prSet/>
      <dgm:spPr/>
      <dgm:t>
        <a:bodyPr/>
        <a:lstStyle/>
        <a:p>
          <a:pPr algn="ctr"/>
          <a:endParaRPr lang="en-US"/>
        </a:p>
      </dgm:t>
    </dgm:pt>
    <dgm:pt modelId="{D9A632A3-66DB-42A9-BA86-32506DF3FAE2}" type="pres">
      <dgm:prSet presAssocID="{B12D2375-4CD8-48AB-A5E8-563F315216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1DD2E3-707E-4A23-AA0D-9DB7DE8B5D46}" type="pres">
      <dgm:prSet presAssocID="{6C388BF3-0C39-4C9B-978C-73228D66FA04}" presName="parentText" presStyleLbl="node1" presStyleIdx="0" presStyleCnt="1" custAng="10800000" custFlipVert="1" custScaleX="70732" custScaleY="121861" custLinFactNeighborX="10403" custLinFactNeighborY="-10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E52363-28C4-4781-9EB9-195450A6AE69}" type="presOf" srcId="{B12D2375-4CD8-48AB-A5E8-563F315216BF}" destId="{D9A632A3-66DB-42A9-BA86-32506DF3FAE2}" srcOrd="0" destOrd="0" presId="urn:microsoft.com/office/officeart/2005/8/layout/vList2"/>
    <dgm:cxn modelId="{0C8A9EEE-5B1D-4B42-A543-561B6AABB265}" srcId="{B12D2375-4CD8-48AB-A5E8-563F315216BF}" destId="{6C388BF3-0C39-4C9B-978C-73228D66FA04}" srcOrd="0" destOrd="0" parTransId="{3A402E59-883D-4A64-851A-B5D2DF146272}" sibTransId="{57D7163D-F249-47D1-B594-AC5CA19BDF3B}"/>
    <dgm:cxn modelId="{E7768EA1-45F7-48F4-8D50-C377DF57123E}" type="presOf" srcId="{6C388BF3-0C39-4C9B-978C-73228D66FA04}" destId="{AE1DD2E3-707E-4A23-AA0D-9DB7DE8B5D46}" srcOrd="0" destOrd="0" presId="urn:microsoft.com/office/officeart/2005/8/layout/vList2"/>
    <dgm:cxn modelId="{BCA1C936-0E9C-474E-991D-9359837EBEC5}" type="presParOf" srcId="{D9A632A3-66DB-42A9-BA86-32506DF3FAE2}" destId="{AE1DD2E3-707E-4A23-AA0D-9DB7DE8B5D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DD2E3-707E-4A23-AA0D-9DB7DE8B5D46}">
      <dsp:nvSpPr>
        <dsp:cNvPr id="0" name=""/>
        <dsp:cNvSpPr/>
      </dsp:nvSpPr>
      <dsp:spPr>
        <a:xfrm rot="10800000" flipV="1">
          <a:off x="1180431" y="1098105"/>
          <a:ext cx="3334834" cy="148280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baseline="0" dirty="0"/>
            <a:t>IR Sensor</a:t>
          </a:r>
        </a:p>
      </dsp:txBody>
      <dsp:txXfrm rot="-10800000">
        <a:off x="1252816" y="1170490"/>
        <a:ext cx="3190064" cy="1338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924" y="69850"/>
            <a:ext cx="12016154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84016" y="1449389"/>
            <a:ext cx="1202787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84016" y="1397000"/>
            <a:ext cx="1202787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0"/>
          <p:cNvSpPr/>
          <p:nvPr/>
        </p:nvSpPr>
        <p:spPr>
          <a:xfrm>
            <a:off x="84016" y="2976564"/>
            <a:ext cx="1202787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55FAC9A-A197-4288-8639-82F7D9A64B0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4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7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2D7E-0D30-4F27-8978-1D65433E39B7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1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3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62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38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63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53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7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C6C7815-5993-468E-ACAE-273E5D0DC170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28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13594" y="1447800"/>
            <a:ext cx="10550769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2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96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2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9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 flipV="1">
            <a:off x="91831" y="2376489"/>
            <a:ext cx="1201810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7"/>
          <p:cNvSpPr/>
          <p:nvPr/>
        </p:nvSpPr>
        <p:spPr>
          <a:xfrm>
            <a:off x="91831" y="2341564"/>
            <a:ext cx="1201810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8"/>
          <p:cNvSpPr/>
          <p:nvPr/>
        </p:nvSpPr>
        <p:spPr>
          <a:xfrm>
            <a:off x="91831" y="2468564"/>
            <a:ext cx="12018107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0C88CE5-65FD-4F52-A2A0-10AB2D6D3CA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0176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4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3C96B9F6-7DF8-4956-8D47-CE415CCF0E3C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1" y="1447800"/>
            <a:ext cx="49987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074" y="274638"/>
            <a:ext cx="10363200" cy="5635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51339" y="274638"/>
            <a:ext cx="1036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eaLnBrk="1" hangingPunct="1"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D0A1E622-F621-4169-9C00-9F5E409EEAB8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1255E1D3-AF80-471B-8099-E73584F44DB9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76200"/>
            <a:ext cx="103632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2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BF0B9825-1787-4FE5-8BB2-39E8A5A1D6A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8"/>
          <p:cNvSpPr/>
          <p:nvPr/>
        </p:nvSpPr>
        <p:spPr>
          <a:xfrm>
            <a:off x="85970" y="6985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A7BF3028-05AB-4493-92D5-8228FA5FE86D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74" y="76200"/>
            <a:ext cx="10363200" cy="71755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91832" y="4683126"/>
            <a:ext cx="120083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832" y="4649789"/>
            <a:ext cx="12008338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832" y="4773613"/>
            <a:ext cx="12008338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6DA69549-777D-4A00-B024-FF079182F0F1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1" y="13970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9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1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970" y="76200"/>
            <a:ext cx="12018108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1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2055" name="Slide Number Placeholder 8"/>
          <p:cNvSpPr>
            <a:spLocks/>
          </p:cNvSpPr>
          <p:nvPr/>
        </p:nvSpPr>
        <p:spPr bwMode="auto">
          <a:xfrm>
            <a:off x="11723077" y="6477000"/>
            <a:ext cx="28135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defRPr/>
            </a:pPr>
            <a:fld id="{8F814726-D194-4967-A03D-90EF3CA34C2A}" type="slidenum">
              <a:rPr lang="en-US" altLang="en-US" sz="1000" smtClean="0">
                <a:solidFill>
                  <a:srgbClr val="FFFFFF"/>
                </a:solidFill>
                <a:latin typeface="Calibri Light" panose="020F030202020403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84" y="120651"/>
            <a:ext cx="131298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56308" y="6553200"/>
            <a:ext cx="52832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Calibri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 Light" panose="020F03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BF3B-230C-49E6-B719-16F36918CEE4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F86D-5923-45D8-BA2F-2C1930EB8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vro" panose="00000500000000000000" pitchFamily="2" charset="0"/>
              </a:rPr>
              <a:t>Sensors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0" y="6443663"/>
            <a:ext cx="1473200" cy="457200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SigmaWay LLC, 2017</a:t>
            </a:r>
          </a:p>
        </p:txBody>
      </p:sp>
    </p:spTree>
    <p:extLst>
      <p:ext uri="{BB962C8B-B14F-4D97-AF65-F5344CB8AC3E}">
        <p14:creationId xmlns:p14="http://schemas.microsoft.com/office/powerpoint/2010/main" val="23006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19287" y="2047843"/>
            <a:ext cx="6786907" cy="2762313"/>
          </a:xfrm>
        </p:spPr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US" dirty="0"/>
              <a:t>A </a:t>
            </a:r>
            <a:r>
              <a:rPr lang="en-US" b="1" dirty="0"/>
              <a:t>potentiometer</a:t>
            </a:r>
            <a:r>
              <a:rPr lang="en-US" dirty="0"/>
              <a:t> is a three-terminal resistor with a sliding or rotating contact that forms an adjustable voltage divider.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0" y="0"/>
            <a:ext cx="6001732" cy="131341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Potentiometer Sensor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5122" name="Picture 2" descr="Image result for potenti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6" y="1753843"/>
            <a:ext cx="2991366" cy="30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otentio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38" y="3809019"/>
            <a:ext cx="2770505" cy="27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1"/>
            <a:ext cx="4299626" cy="13518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Circuit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Diagram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1" y="2307821"/>
            <a:ext cx="49434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141134"/>
            <a:ext cx="576262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1"/>
            <a:ext cx="4299626" cy="13518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Circuit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Diagram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7170" name="Picture 2" descr="Image result for potentiomet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347857"/>
            <a:ext cx="8055033" cy="551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1"/>
            <a:ext cx="4299626" cy="20532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Controlling led brightness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9218" name="Picture 2" descr="Image result for arduino potentiometer led bright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09" y="2272320"/>
            <a:ext cx="7895455" cy="48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A0F6-4264-4BEB-9F82-C769589F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vro" panose="00000500000000000000" pitchFamily="50" charset="0"/>
              </a:rPr>
              <a:t>THANK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BB7991-EE24-4BA2-AC3A-5B80A7B9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31" r="1858" b="17921"/>
          <a:stretch/>
        </p:blipFill>
        <p:spPr>
          <a:xfrm>
            <a:off x="842730" y="1957835"/>
            <a:ext cx="10511069" cy="45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504" y="3007100"/>
            <a:ext cx="2683127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Contents</a:t>
            </a:r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32796"/>
              </p:ext>
            </p:extLst>
          </p:nvPr>
        </p:nvGraphicFramePr>
        <p:xfrm>
          <a:off x="3004457" y="2124420"/>
          <a:ext cx="6207189" cy="28924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4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704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45">
                <a:tc>
                  <a:txBody>
                    <a:bodyPr/>
                    <a:lstStyle/>
                    <a:p>
                      <a:r>
                        <a:rPr lang="en-US" sz="1800" dirty="0"/>
                        <a:t>What is sensor?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Types of sensors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IR Sensor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Potentiometer </a:t>
                      </a:r>
                      <a:r>
                        <a:rPr lang="en-US" sz="1800" dirty="0"/>
                        <a:t>Sensor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5F7ECC-0D13-4802-9B53-3D74ADC9523E}"/>
              </a:ext>
            </a:extLst>
          </p:cNvPr>
          <p:cNvSpPr txBox="1"/>
          <p:nvPr/>
        </p:nvSpPr>
        <p:spPr>
          <a:xfrm>
            <a:off x="0" y="0"/>
            <a:ext cx="300445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>
                <a:latin typeface="Bavro" panose="00000500000000000000" pitchFamily="2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36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729" y="3007100"/>
            <a:ext cx="3432147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What is Sensor?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40543" y="2361238"/>
            <a:ext cx="6374211" cy="4340008"/>
          </a:xfrm>
        </p:spPr>
        <p:txBody>
          <a:bodyPr>
            <a:normAutofit/>
          </a:bodyPr>
          <a:lstStyle/>
          <a:p>
            <a:r>
              <a:rPr lang="en-IN" sz="2400" dirty="0"/>
              <a:t>A sensor is a device that measures a physical quantity and converts it into a signal which can be read by an observer or by an instrument.</a:t>
            </a:r>
          </a:p>
          <a:p>
            <a:r>
              <a:rPr lang="en-IN" sz="2400" dirty="0"/>
              <a:t>Sensors are used in everyday objects such as touch-sensitive elevator buttons (tactile sensor) and lamps which dim r brighten by touching the base.</a:t>
            </a:r>
          </a:p>
          <a:p>
            <a:r>
              <a:rPr lang="en-IN" sz="2400" dirty="0"/>
              <a:t>Applications include cars, machines, aerospace, medicine, manufacturing and robotics.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91B81-8497-48DF-9D98-F483EAF04267}"/>
              </a:ext>
            </a:extLst>
          </p:cNvPr>
          <p:cNvSpPr txBox="1"/>
          <p:nvPr/>
        </p:nvSpPr>
        <p:spPr>
          <a:xfrm>
            <a:off x="-1" y="0"/>
            <a:ext cx="479187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>
                <a:latin typeface="Bavro" panose="00000500000000000000" pitchFamily="2" charset="0"/>
              </a:rPr>
              <a:t>What </a:t>
            </a:r>
            <a:r>
              <a:rPr lang="en-IN" sz="4000" dirty="0" smtClean="0">
                <a:latin typeface="Bavro" panose="00000500000000000000" pitchFamily="2" charset="0"/>
              </a:rPr>
              <a:t>is sensors</a:t>
            </a:r>
            <a:endParaRPr lang="en-IN" dirty="0">
              <a:latin typeface="Bavro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2486025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r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84" y="989593"/>
            <a:ext cx="4934995" cy="46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78582"/>
              </p:ext>
            </p:extLst>
          </p:nvPr>
        </p:nvGraphicFramePr>
        <p:xfrm>
          <a:off x="3193838" y="1463370"/>
          <a:ext cx="4714747" cy="393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0" y="0"/>
            <a:ext cx="5368834" cy="78521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Bavro" panose="00000500000000000000" pitchFamily="2" charset="0"/>
              </a:rPr>
              <a:t>Types of Sensors</a:t>
            </a:r>
          </a:p>
        </p:txBody>
      </p:sp>
      <p:pic>
        <p:nvPicPr>
          <p:cNvPr id="1028" name="Picture 4" descr="Image result for ir sens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646">
            <a:off x="331723" y="1532133"/>
            <a:ext cx="3793731" cy="37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0"/>
            <a:ext cx="3580787" cy="78521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Bavro" panose="00000500000000000000" pitchFamily="2" charset="0"/>
              </a:rPr>
              <a:t>IR Sensor</a:t>
            </a:r>
          </a:p>
        </p:txBody>
      </p:sp>
      <p:pic>
        <p:nvPicPr>
          <p:cNvPr id="2050" name="Picture 2" descr="Image result for ir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8" y="1980073"/>
            <a:ext cx="49720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62" y="1980073"/>
            <a:ext cx="6400800" cy="34385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428211" y="785217"/>
            <a:ext cx="0" cy="5382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67482" y="3011470"/>
            <a:ext cx="5037444" cy="1283033"/>
          </a:xfrm>
        </p:spPr>
        <p:txBody>
          <a:bodyPr/>
          <a:lstStyle/>
          <a:p>
            <a:r>
              <a:rPr lang="en-IN" sz="1800" dirty="0"/>
              <a:t> A comparator is a device which compares two voltages or currents and switches its output to indicate which is larger.</a:t>
            </a:r>
          </a:p>
          <a:p>
            <a:r>
              <a:rPr lang="en-IN" sz="1800" dirty="0"/>
              <a:t>Comparator is On-Amp.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-38186" y="0"/>
            <a:ext cx="6347437" cy="79490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Bavro" panose="00000500000000000000" pitchFamily="2" charset="0"/>
              </a:rPr>
              <a:t>Voltage Comparator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9008" r="10706" b="18297"/>
          <a:stretch/>
        </p:blipFill>
        <p:spPr>
          <a:xfrm>
            <a:off x="6309251" y="1327587"/>
            <a:ext cx="5468925" cy="42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0"/>
            <a:ext cx="4299626" cy="79490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Bavro" panose="00000500000000000000" pitchFamily="2" charset="0"/>
              </a:rPr>
              <a:t>Pin Diagram</a:t>
            </a:r>
          </a:p>
        </p:txBody>
      </p:sp>
      <p:pic>
        <p:nvPicPr>
          <p:cNvPr id="3074" name="Picture 2" descr="Image result for lm358 w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008" y="2074660"/>
            <a:ext cx="7620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8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1"/>
            <a:ext cx="4299626" cy="13518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Circuit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Diagram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90" y="1570239"/>
            <a:ext cx="8524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0" y="-1"/>
            <a:ext cx="4299626" cy="13518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endParaRPr lang="en-IN" b="1" dirty="0" smtClean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Circuit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avro" panose="00000500000000000000" pitchFamily="2" charset="0"/>
              </a:rPr>
              <a:t>Diagram</a:t>
            </a:r>
            <a:endParaRPr lang="en-IN" b="1" dirty="0">
              <a:solidFill>
                <a:schemeClr val="bg1"/>
              </a:solidFill>
              <a:latin typeface="Bavro" panose="00000500000000000000" pitchFamily="2" charset="0"/>
            </a:endParaRPr>
          </a:p>
        </p:txBody>
      </p:sp>
      <p:pic>
        <p:nvPicPr>
          <p:cNvPr id="8194" name="Picture 2" descr="Image result for ir sensor with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04" y="1351858"/>
            <a:ext cx="9510006" cy="55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1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Custom 1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9DD9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way Template" id="{2B7B21A5-3D2C-4E2D-9B4B-9F7D4D0D376D}" vid="{40C35F41-401F-47CD-B733-167DD98371C2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1EDB83F-CCE1-4BBA-844B-E4440701CC88}" vid="{4E7DA126-26A8-418C-99D1-511355C5FA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Sigmaway Template</Template>
  <TotalTime>1093</TotalTime>
  <Words>150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Bavro</vt:lpstr>
      <vt:lpstr>Calibri</vt:lpstr>
      <vt:lpstr>Calibri Light</vt:lpstr>
      <vt:lpstr>Franklin Gothic Book</vt:lpstr>
      <vt:lpstr>Perpetua</vt:lpstr>
      <vt:lpstr>Wingdings 2</vt:lpstr>
      <vt:lpstr>1_Equity</vt:lpstr>
      <vt:lpstr>Theme1</vt:lpstr>
      <vt:lpstr>Sensors</vt:lpstr>
      <vt:lpstr>Contents</vt:lpstr>
      <vt:lpstr>What is Sensor?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Electronics</dc:title>
  <dc:creator>Mohit Sharma</dc:creator>
  <cp:lastModifiedBy>Dell</cp:lastModifiedBy>
  <cp:revision>81</cp:revision>
  <dcterms:created xsi:type="dcterms:W3CDTF">2016-11-14T05:11:40Z</dcterms:created>
  <dcterms:modified xsi:type="dcterms:W3CDTF">2018-06-12T13:49:49Z</dcterms:modified>
</cp:coreProperties>
</file>