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5"/>
  </p:normalViewPr>
  <p:slideViewPr>
    <p:cSldViewPr snapToGrid="0">
      <p:cViewPr varScale="1">
        <p:scale>
          <a:sx n="120" d="100"/>
          <a:sy n="120" d="100"/>
        </p:scale>
        <p:origin x="200" y="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6da51cf0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6da51cf0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6da51cf0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6da51cf0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6da51cf0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6da51cf0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6da51cf0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6da51cf0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6da51cf0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6da51cf0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6da51cf0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6da51cf0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6da51cf0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6da51cf0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news/world-asia-pacific-15219730#:~:text=2006%20September%20%2D%20Shinzo%20Abe%20succeeds,to%20address%20the%20Japanese%20parliament.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thisday.com/events/date/2016?p=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news/world-asia-pacific-15219730#:~:text=2006%20September%20%2D%20Shinzo%20Abe%20succeeds,to%20address%20the%20Japanese%20parliament.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areerfoundry.com/en/courses/become-a-data-analyst/?utm_campaign=127715742892&amp;utm_term=careerfoundry%20data%20analytics&amp;utm_source=google&amp;utm_medium=cpc&amp;utm_content=522585761477&amp;hsa_mt=p&amp;hsa_ad=522585761477&amp;hsa_ver=3&amp;hsa_tgt=kwd-1237545514287&amp;hsa_net=adwords&amp;hsa_grp=127715742892&amp;hsa_src=g&amp;hsa_cam=1598884275&amp;hsa_acc=1437185464&amp;hsa_kw=careerfoundry%20data%20analytics&amp;gad_source=1&amp;gclid=CjwKCAjwps-zBhAiEiwALwsVYZ6Zyac1pWDYt0viiE3mlH4XKhl5yOuesTEetAEN3IB-gNYTskiOpBoC0UQQAvD_BwE" TargetMode="External"/><Relationship Id="rId4" Type="http://schemas.openxmlformats.org/officeDocument/2006/relationships/hyperlink" Target="https://www.onthisday.com/events/date/2016?p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CO Sales Analysis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 Kareemah Ashiru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Game Co’s Sales Data from 2006 - 2016</a:t>
            </a:r>
            <a:endParaRPr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986500"/>
            <a:ext cx="8520600" cy="3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 i="1" dirty="0" err="1">
                <a:solidFill>
                  <a:srgbClr val="000000"/>
                </a:solidFill>
              </a:rPr>
              <a:t>ShareCo’s</a:t>
            </a:r>
            <a:r>
              <a:rPr lang="en" sz="1520" i="1" dirty="0">
                <a:solidFill>
                  <a:srgbClr val="000000"/>
                </a:solidFill>
              </a:rPr>
              <a:t> current understanding assumes that game sales for the various geographic regions (North America, Europe, Japan, and the Globe) have stayed the same over time. </a:t>
            </a:r>
            <a:endParaRPr sz="152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0" dirty="0">
                <a:solidFill>
                  <a:srgbClr val="000000"/>
                </a:solidFill>
              </a:rPr>
              <a:t>Data on </a:t>
            </a:r>
            <a:r>
              <a:rPr lang="en" sz="1520" dirty="0" err="1">
                <a:solidFill>
                  <a:srgbClr val="000000"/>
                </a:solidFill>
              </a:rPr>
              <a:t>ShareCo</a:t>
            </a:r>
            <a:r>
              <a:rPr lang="en" sz="1520" dirty="0">
                <a:solidFill>
                  <a:srgbClr val="000000"/>
                </a:solidFill>
              </a:rPr>
              <a:t> regional game sales from 2006 - 2016 from North America (NA), Europe (EU), Japan (JP), and the Globe.</a:t>
            </a:r>
            <a:endParaRPr sz="152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000000"/>
                </a:solidFill>
              </a:rPr>
              <a:t>.</a:t>
            </a:r>
            <a:endParaRPr sz="12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i="1" dirty="0"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961" y="1821425"/>
            <a:ext cx="3563651" cy="29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557900" y="4791175"/>
            <a:ext cx="7274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 i="1">
                <a:latin typeface="Proxima Nova"/>
                <a:ea typeface="Proxima Nova"/>
                <a:cs typeface="Proxima Nova"/>
                <a:sym typeface="Proxima Nova"/>
              </a:rPr>
              <a:t>The data suggests that game sales have fluctuated over time. This contrasts with our current understanding of our business.</a:t>
            </a:r>
            <a:endParaRPr sz="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097575" y="3065500"/>
            <a:ext cx="615000" cy="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Proxima Nova"/>
                <a:ea typeface="Proxima Nova"/>
                <a:cs typeface="Proxima Nova"/>
                <a:sym typeface="Proxima Nova"/>
              </a:rPr>
              <a:t>Figure 1</a:t>
            </a:r>
            <a:endParaRPr sz="9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30775" y="154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Sales Breakdown</a:t>
            </a:r>
            <a:endParaRPr b="1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30775" y="863550"/>
            <a:ext cx="3999900" cy="4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4746575" y="928425"/>
            <a:ext cx="3999900" cy="4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 the last decade, North America ($2,378) led sales, followed by Europe ($1,505), and then Japan ($554). [</a:t>
            </a:r>
            <a:r>
              <a:rPr lang="en" i="1">
                <a:solidFill>
                  <a:srgbClr val="000000"/>
                </a:solidFill>
              </a:rPr>
              <a:t>See figure 2</a:t>
            </a:r>
            <a:r>
              <a:rPr lang="en">
                <a:solidFill>
                  <a:srgbClr val="000000"/>
                </a:solidFill>
              </a:rPr>
              <a:t>]. 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Figure 2 further highlights which year had the most success per region. 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 figure 3 we can see the sum of regional sales in the last 10 years grouped by game genres. 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Action games led NA ($529.05), EU sales ($356.26)  and Global Sales ($1,122.32), Role-Playing games led JP sales (167.24).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Total sales by genre [</a:t>
            </a:r>
            <a:r>
              <a:rPr lang="en" i="1">
                <a:solidFill>
                  <a:srgbClr val="000000"/>
                </a:solidFill>
              </a:rPr>
              <a:t>in figure 3</a:t>
            </a:r>
            <a:r>
              <a:rPr lang="en">
                <a:solidFill>
                  <a:srgbClr val="000000"/>
                </a:solidFill>
              </a:rPr>
              <a:t>] matches the grand total sales over the years as seen in figure 2.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l="-3300" t="7269" r="-10516" b="4934"/>
          <a:stretch/>
        </p:blipFill>
        <p:spPr>
          <a:xfrm>
            <a:off x="486275" y="1139425"/>
            <a:ext cx="3157900" cy="187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50" y="3213225"/>
            <a:ext cx="3089324" cy="18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544050" y="1687700"/>
            <a:ext cx="11775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Figure 2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544050" y="3651725"/>
            <a:ext cx="11775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Figure 3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192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Regional Market Share in the last 10 years</a:t>
            </a:r>
            <a:endParaRPr b="1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2"/>
          </p:nvPr>
        </p:nvSpPr>
        <p:spPr>
          <a:xfrm>
            <a:off x="5024300" y="765650"/>
            <a:ext cx="3355200" cy="25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rgbClr val="0E1633"/>
              </a:buClr>
              <a:buSzPct val="100000"/>
              <a:buChar char="●"/>
            </a:pPr>
            <a:r>
              <a:rPr lang="en" dirty="0">
                <a:solidFill>
                  <a:srgbClr val="0E1633"/>
                </a:solidFill>
              </a:rPr>
              <a:t>In the last 10 years </a:t>
            </a:r>
            <a:r>
              <a:rPr lang="en" dirty="0" err="1">
                <a:solidFill>
                  <a:srgbClr val="0E1633"/>
                </a:solidFill>
              </a:rPr>
              <a:t>Misc</a:t>
            </a:r>
            <a:r>
              <a:rPr lang="en" dirty="0">
                <a:solidFill>
                  <a:srgbClr val="0E1633"/>
                </a:solidFill>
              </a:rPr>
              <a:t> (54%) and Shooter (52%) games rank the highest for North America, Shooter (33%) and Strategy(33%) games rank the highest for Europe, Role Playing (32%) rank the highest for Japan. </a:t>
            </a:r>
            <a:r>
              <a:rPr lang="en" i="1" dirty="0">
                <a:solidFill>
                  <a:srgbClr val="0E1633"/>
                </a:solidFill>
              </a:rPr>
              <a:t>See figure 4</a:t>
            </a:r>
            <a:r>
              <a:rPr lang="en" dirty="0">
                <a:solidFill>
                  <a:srgbClr val="0E1633"/>
                </a:solidFill>
              </a:rPr>
              <a:t>.</a:t>
            </a:r>
            <a:endParaRPr dirty="0">
              <a:solidFill>
                <a:srgbClr val="0E1633"/>
              </a:solidFill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rgbClr val="0E1633"/>
              </a:buClr>
              <a:buSzPct val="100000"/>
              <a:buChar char="●"/>
            </a:pPr>
            <a:r>
              <a:rPr lang="en" dirty="0">
                <a:solidFill>
                  <a:srgbClr val="0E1633"/>
                </a:solidFill>
              </a:rPr>
              <a:t>Across all genres, NA Sales holds most of the market share at 48% followed by EU Sales 30% and then JP Sales 11%. </a:t>
            </a:r>
            <a:r>
              <a:rPr lang="en" i="1" dirty="0">
                <a:solidFill>
                  <a:srgbClr val="0E1633"/>
                </a:solidFill>
              </a:rPr>
              <a:t>See figure 5</a:t>
            </a:r>
            <a:r>
              <a:rPr lang="en" dirty="0">
                <a:solidFill>
                  <a:srgbClr val="0E1633"/>
                </a:solidFill>
              </a:rPr>
              <a:t>.</a:t>
            </a:r>
            <a:endParaRPr dirty="0">
              <a:solidFill>
                <a:srgbClr val="0E1633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0E1633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65650"/>
            <a:ext cx="4581150" cy="42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814575" y="4886100"/>
            <a:ext cx="11775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Figure 4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512" y="3242950"/>
            <a:ext cx="2912775" cy="18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5852425" y="4838425"/>
            <a:ext cx="11775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Figure 5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64150" y="6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10 Year Trend</a:t>
            </a:r>
            <a:endParaRPr b="1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4300"/>
            <a:ext cx="3969474" cy="36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4805600" y="1091750"/>
            <a:ext cx="274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4832400" y="834300"/>
            <a:ext cx="3999900" cy="3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E1633"/>
              </a:buClr>
              <a:buSzPts val="1400"/>
              <a:buChar char="●"/>
            </a:pPr>
            <a:r>
              <a:rPr lang="en">
                <a:solidFill>
                  <a:srgbClr val="0E1633"/>
                </a:solidFill>
              </a:rPr>
              <a:t>According to figure 6 on the left, NA experienced it’s highest sales in 2008 at $351.41. For EU it was a year after in 2009 at $191.59. JP’s peak was in 2006 at $73.69.</a:t>
            </a:r>
            <a:endParaRPr>
              <a:solidFill>
                <a:srgbClr val="0E163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E1633"/>
              </a:buClr>
              <a:buSzPts val="1400"/>
              <a:buChar char="●"/>
            </a:pPr>
            <a:r>
              <a:rPr lang="en">
                <a:solidFill>
                  <a:srgbClr val="0E1633"/>
                </a:solidFill>
              </a:rPr>
              <a:t>It appears from the graph in figure 6 that sales in all regions have drastically declined since 2008.</a:t>
            </a:r>
            <a:endParaRPr>
              <a:solidFill>
                <a:srgbClr val="0E163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E1633"/>
              </a:buClr>
              <a:buSzPts val="1400"/>
              <a:buChar char="●"/>
            </a:pPr>
            <a:r>
              <a:rPr lang="en">
                <a:solidFill>
                  <a:srgbClr val="0E1633"/>
                </a:solidFill>
              </a:rPr>
              <a:t>In summary, this 10 year graph and findings from slide 2 - 4 challenge GameCo’s assumption that sales have been steady over the years. The fluctuations between 2006 - 2016 support the data provided.  </a:t>
            </a:r>
            <a:endParaRPr>
              <a:solidFill>
                <a:srgbClr val="0E1633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339650" y="4548150"/>
            <a:ext cx="1244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Figure 6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Recommendation</a:t>
            </a:r>
            <a:endParaRPr b="1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Allocate most of the marketing budget to the North American region to get the best ROI since it makes up of 48% of the global market.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About 30% of the budget should go to Europe and the rest can go to Japan.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For Japan, Invest heavily in Role-Playing games.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Action and Shooter games can become a new genre group. This will help the marketing team focus on this genre for both North America and Europe.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Further analysis could be done into what comprises of the Miscellaneous genre, there seems to be an untapped market there as seen in slide 4, figure 4.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This year, the commonly used gaming platforms were 3DS, PC, PS3m PS4, PSV, </a:t>
            </a:r>
            <a:r>
              <a:rPr lang="en" sz="1400" dirty="0" err="1">
                <a:solidFill>
                  <a:srgbClr val="000000"/>
                </a:solidFill>
              </a:rPr>
              <a:t>WiiU</a:t>
            </a:r>
            <a:r>
              <a:rPr lang="en" sz="1400" dirty="0">
                <a:solidFill>
                  <a:srgbClr val="000000"/>
                </a:solidFill>
              </a:rPr>
              <a:t>, X360, and </a:t>
            </a:r>
            <a:r>
              <a:rPr lang="en" sz="1400" dirty="0" err="1">
                <a:solidFill>
                  <a:srgbClr val="000000"/>
                </a:solidFill>
              </a:rPr>
              <a:t>XOne</a:t>
            </a:r>
            <a:r>
              <a:rPr lang="en" sz="1400" dirty="0">
                <a:solidFill>
                  <a:srgbClr val="000000"/>
                </a:solidFill>
              </a:rPr>
              <a:t>. We can continue to sell games using the platforms listed. 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Japan saw it’s highest sales in 2006 during Shinzo Abe’s election win. Election season is coming up next year in Japan [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BBC</a:t>
            </a:r>
            <a:r>
              <a:rPr lang="en" sz="1400" dirty="0">
                <a:solidFill>
                  <a:srgbClr val="000000"/>
                </a:solidFill>
              </a:rPr>
              <a:t>], perhaps this could positively influence the country’s game sales.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U.S. election results in November will influence the economy and in turn North America and Global game sales in 2017 [</a:t>
            </a:r>
            <a:r>
              <a:rPr lang="en" sz="1400" u="sng" dirty="0">
                <a:solidFill>
                  <a:schemeClr val="hlink"/>
                </a:solidFill>
                <a:hlinkClick r:id="rId4"/>
              </a:rPr>
              <a:t>On this day</a:t>
            </a:r>
            <a:r>
              <a:rPr lang="en" sz="1400" dirty="0">
                <a:solidFill>
                  <a:srgbClr val="000000"/>
                </a:solidFill>
              </a:rPr>
              <a:t>].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684825" y="157875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Glossary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1"/>
          </p:nvPr>
        </p:nvSpPr>
        <p:spPr>
          <a:xfrm>
            <a:off x="89175" y="1879885"/>
            <a:ext cx="8123100" cy="28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NA - North America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EU- Europe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JP- Japan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ROI- Return on Investment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$ Sales - Sales in US millions dollars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%- Percentage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Decade- 10 years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ctrTitle"/>
          </p:nvPr>
        </p:nvSpPr>
        <p:spPr>
          <a:xfrm>
            <a:off x="684825" y="157875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93925" y="1903710"/>
            <a:ext cx="8123100" cy="28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BBC’s Japan Profile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World Events in 2016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5"/>
              </a:rPr>
              <a:t>Careerfoundry Data Co.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667</Words>
  <Application>Microsoft Macintosh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Proxima Nova</vt:lpstr>
      <vt:lpstr>Arial</vt:lpstr>
      <vt:lpstr>Spearmint</vt:lpstr>
      <vt:lpstr>Game CO Sales Analysis</vt:lpstr>
      <vt:lpstr>Game Co’s Sales Data from 2006 - 2016</vt:lpstr>
      <vt:lpstr>Sales Breakdown</vt:lpstr>
      <vt:lpstr>Regional Market Share in the last 10 years</vt:lpstr>
      <vt:lpstr>10 Year Trend</vt:lpstr>
      <vt:lpstr>Recommendation</vt:lpstr>
      <vt:lpstr>Glossary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Aisha Ashiru</cp:lastModifiedBy>
  <cp:revision>3</cp:revision>
  <dcterms:modified xsi:type="dcterms:W3CDTF">2025-01-07T15:55:35Z</dcterms:modified>
</cp:coreProperties>
</file>