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7" r:id="rId6"/>
    <p:sldId id="258" r:id="rId7"/>
    <p:sldId id="259" r:id="rId8"/>
    <p:sldId id="260" r:id="rId9"/>
    <p:sldId id="262" r:id="rId10"/>
    <p:sldId id="263" r:id="rId11"/>
    <p:sldId id="264"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F97DEA9-7508-45D2-96DC-24E908BEBA1F}" type="datetimeFigureOut">
              <a:rPr lang="en-IN" smtClean="0"/>
              <a:t>15-05-2024</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547F2DAB-2A7E-47E6-B7E4-5DACA7DAE1F1}" type="slidenum">
              <a:rPr lang="en-IN" smtClean="0"/>
              <a:t>‹#›</a:t>
            </a:fld>
            <a:endParaRPr lang="en-IN"/>
          </a:p>
        </p:txBody>
      </p:sp>
    </p:spTree>
    <p:extLst>
      <p:ext uri="{BB962C8B-B14F-4D97-AF65-F5344CB8AC3E}">
        <p14:creationId xmlns:p14="http://schemas.microsoft.com/office/powerpoint/2010/main" val="3151606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97DEA9-7508-45D2-96DC-24E908BEBA1F}"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7F2DAB-2A7E-47E6-B7E4-5DACA7DAE1F1}" type="slidenum">
              <a:rPr lang="en-IN" smtClean="0"/>
              <a:t>‹#›</a:t>
            </a:fld>
            <a:endParaRPr lang="en-IN"/>
          </a:p>
        </p:txBody>
      </p:sp>
    </p:spTree>
    <p:extLst>
      <p:ext uri="{BB962C8B-B14F-4D97-AF65-F5344CB8AC3E}">
        <p14:creationId xmlns:p14="http://schemas.microsoft.com/office/powerpoint/2010/main" val="119455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97DEA9-7508-45D2-96DC-24E908BEBA1F}"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7F2DAB-2A7E-47E6-B7E4-5DACA7DAE1F1}" type="slidenum">
              <a:rPr lang="en-IN" smtClean="0"/>
              <a:t>‹#›</a:t>
            </a:fld>
            <a:endParaRPr lang="en-IN"/>
          </a:p>
        </p:txBody>
      </p:sp>
    </p:spTree>
    <p:extLst>
      <p:ext uri="{BB962C8B-B14F-4D97-AF65-F5344CB8AC3E}">
        <p14:creationId xmlns:p14="http://schemas.microsoft.com/office/powerpoint/2010/main" val="208667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97DEA9-7508-45D2-96DC-24E908BEBA1F}"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7F2DAB-2A7E-47E6-B7E4-5DACA7DAE1F1}" type="slidenum">
              <a:rPr lang="en-IN" smtClean="0"/>
              <a:t>‹#›</a:t>
            </a:fld>
            <a:endParaRPr lang="en-IN"/>
          </a:p>
        </p:txBody>
      </p:sp>
    </p:spTree>
    <p:extLst>
      <p:ext uri="{BB962C8B-B14F-4D97-AF65-F5344CB8AC3E}">
        <p14:creationId xmlns:p14="http://schemas.microsoft.com/office/powerpoint/2010/main" val="2358916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97DEA9-7508-45D2-96DC-24E908BEBA1F}"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7F2DAB-2A7E-47E6-B7E4-5DACA7DAE1F1}" type="slidenum">
              <a:rPr lang="en-IN" smtClean="0"/>
              <a:t>‹#›</a:t>
            </a:fld>
            <a:endParaRPr lang="en-IN"/>
          </a:p>
        </p:txBody>
      </p:sp>
    </p:spTree>
    <p:extLst>
      <p:ext uri="{BB962C8B-B14F-4D97-AF65-F5344CB8AC3E}">
        <p14:creationId xmlns:p14="http://schemas.microsoft.com/office/powerpoint/2010/main" val="922424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97DEA9-7508-45D2-96DC-24E908BEBA1F}" type="datetimeFigureOut">
              <a:rPr lang="en-IN" smtClean="0"/>
              <a:t>15-05-2024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7F2DAB-2A7E-47E6-B7E4-5DACA7DAE1F1}" type="slidenum">
              <a:rPr lang="en-IN" smtClean="0"/>
              <a:t>‹#›</a:t>
            </a:fld>
            <a:endParaRPr lang="en-IN"/>
          </a:p>
        </p:txBody>
      </p:sp>
    </p:spTree>
    <p:extLst>
      <p:ext uri="{BB962C8B-B14F-4D97-AF65-F5344CB8AC3E}">
        <p14:creationId xmlns:p14="http://schemas.microsoft.com/office/powerpoint/2010/main" val="4175867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97DEA9-7508-45D2-96DC-24E908BEBA1F}" type="datetimeFigureOut">
              <a:rPr lang="en-IN" smtClean="0"/>
              <a:t>15-05-2024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7F2DAB-2A7E-47E6-B7E4-5DACA7DAE1F1}" type="slidenum">
              <a:rPr lang="en-IN" smtClean="0"/>
              <a:t>‹#›</a:t>
            </a:fld>
            <a:endParaRPr lang="en-IN"/>
          </a:p>
        </p:txBody>
      </p:sp>
    </p:spTree>
    <p:extLst>
      <p:ext uri="{BB962C8B-B14F-4D97-AF65-F5344CB8AC3E}">
        <p14:creationId xmlns:p14="http://schemas.microsoft.com/office/powerpoint/2010/main" val="117650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7DEA9-7508-45D2-96DC-24E908BEBA1F}"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F2DAB-2A7E-47E6-B7E4-5DACA7DAE1F1}" type="slidenum">
              <a:rPr lang="en-IN" smtClean="0"/>
              <a:t>‹#›</a:t>
            </a:fld>
            <a:endParaRPr lang="en-IN"/>
          </a:p>
        </p:txBody>
      </p:sp>
    </p:spTree>
    <p:extLst>
      <p:ext uri="{BB962C8B-B14F-4D97-AF65-F5344CB8AC3E}">
        <p14:creationId xmlns:p14="http://schemas.microsoft.com/office/powerpoint/2010/main" val="3466849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7DEA9-7508-45D2-96DC-24E908BEBA1F}"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7F2DAB-2A7E-47E6-B7E4-5DACA7DAE1F1}" type="slidenum">
              <a:rPr lang="en-IN" smtClean="0"/>
              <a:t>‹#›</a:t>
            </a:fld>
            <a:endParaRPr lang="en-IN"/>
          </a:p>
        </p:txBody>
      </p:sp>
    </p:spTree>
    <p:extLst>
      <p:ext uri="{BB962C8B-B14F-4D97-AF65-F5344CB8AC3E}">
        <p14:creationId xmlns:p14="http://schemas.microsoft.com/office/powerpoint/2010/main" val="138448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7DEA9-7508-45D2-96DC-24E908BEBA1F}"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F2DAB-2A7E-47E6-B7E4-5DACA7DAE1F1}" type="slidenum">
              <a:rPr lang="en-IN" smtClean="0"/>
              <a:t>‹#›</a:t>
            </a:fld>
            <a:endParaRPr lang="en-IN"/>
          </a:p>
        </p:txBody>
      </p:sp>
    </p:spTree>
    <p:extLst>
      <p:ext uri="{BB962C8B-B14F-4D97-AF65-F5344CB8AC3E}">
        <p14:creationId xmlns:p14="http://schemas.microsoft.com/office/powerpoint/2010/main" val="37608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97DEA9-7508-45D2-96DC-24E908BEBA1F}" type="datetimeFigureOut">
              <a:rPr lang="en-IN" smtClean="0"/>
              <a:t>15-05-2024</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7F2DAB-2A7E-47E6-B7E4-5DACA7DAE1F1}" type="slidenum">
              <a:rPr lang="en-IN" smtClean="0"/>
              <a:t>‹#›</a:t>
            </a:fld>
            <a:endParaRPr lang="en-IN"/>
          </a:p>
        </p:txBody>
      </p:sp>
    </p:spTree>
    <p:extLst>
      <p:ext uri="{BB962C8B-B14F-4D97-AF65-F5344CB8AC3E}">
        <p14:creationId xmlns:p14="http://schemas.microsoft.com/office/powerpoint/2010/main" val="3102969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97DEA9-7508-45D2-96DC-24E908BEBA1F}"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7F2DAB-2A7E-47E6-B7E4-5DACA7DAE1F1}" type="slidenum">
              <a:rPr lang="en-IN" smtClean="0"/>
              <a:t>‹#›</a:t>
            </a:fld>
            <a:endParaRPr lang="en-IN"/>
          </a:p>
        </p:txBody>
      </p:sp>
    </p:spTree>
    <p:extLst>
      <p:ext uri="{BB962C8B-B14F-4D97-AF65-F5344CB8AC3E}">
        <p14:creationId xmlns:p14="http://schemas.microsoft.com/office/powerpoint/2010/main" val="1849728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97DEA9-7508-45D2-96DC-24E908BEBA1F}" type="datetimeFigureOut">
              <a:rPr lang="en-IN" smtClean="0"/>
              <a:t>15-05-2024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7F2DAB-2A7E-47E6-B7E4-5DACA7DAE1F1}" type="slidenum">
              <a:rPr lang="en-IN" smtClean="0"/>
              <a:t>‹#›</a:t>
            </a:fld>
            <a:endParaRPr lang="en-IN"/>
          </a:p>
        </p:txBody>
      </p:sp>
    </p:spTree>
    <p:extLst>
      <p:ext uri="{BB962C8B-B14F-4D97-AF65-F5344CB8AC3E}">
        <p14:creationId xmlns:p14="http://schemas.microsoft.com/office/powerpoint/2010/main" val="164831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97DEA9-7508-45D2-96DC-24E908BEBA1F}" type="datetimeFigureOut">
              <a:rPr lang="en-IN" smtClean="0"/>
              <a:t>15-05-2024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7F2DAB-2A7E-47E6-B7E4-5DACA7DAE1F1}" type="slidenum">
              <a:rPr lang="en-IN" smtClean="0"/>
              <a:t>‹#›</a:t>
            </a:fld>
            <a:endParaRPr lang="en-IN"/>
          </a:p>
        </p:txBody>
      </p:sp>
    </p:spTree>
    <p:extLst>
      <p:ext uri="{BB962C8B-B14F-4D97-AF65-F5344CB8AC3E}">
        <p14:creationId xmlns:p14="http://schemas.microsoft.com/office/powerpoint/2010/main" val="633540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97DEA9-7508-45D2-96DC-24E908BEBA1F}" type="datetimeFigureOut">
              <a:rPr lang="en-IN" smtClean="0"/>
              <a:t>15-05-2024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47F2DAB-2A7E-47E6-B7E4-5DACA7DAE1F1}" type="slidenum">
              <a:rPr lang="en-IN" smtClean="0"/>
              <a:t>‹#›</a:t>
            </a:fld>
            <a:endParaRPr lang="en-IN"/>
          </a:p>
        </p:txBody>
      </p:sp>
    </p:spTree>
    <p:extLst>
      <p:ext uri="{BB962C8B-B14F-4D97-AF65-F5344CB8AC3E}">
        <p14:creationId xmlns:p14="http://schemas.microsoft.com/office/powerpoint/2010/main" val="116086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97DEA9-7508-45D2-96DC-24E908BEBA1F}"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7F2DAB-2A7E-47E6-B7E4-5DACA7DAE1F1}" type="slidenum">
              <a:rPr lang="en-IN" smtClean="0"/>
              <a:t>‹#›</a:t>
            </a:fld>
            <a:endParaRPr lang="en-IN"/>
          </a:p>
        </p:txBody>
      </p:sp>
    </p:spTree>
    <p:extLst>
      <p:ext uri="{BB962C8B-B14F-4D97-AF65-F5344CB8AC3E}">
        <p14:creationId xmlns:p14="http://schemas.microsoft.com/office/powerpoint/2010/main" val="205415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97DEA9-7508-45D2-96DC-24E908BEBA1F}" type="datetimeFigureOut">
              <a:rPr lang="en-IN" smtClean="0"/>
              <a:t>15-05-2024</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7F2DAB-2A7E-47E6-B7E4-5DACA7DAE1F1}" type="slidenum">
              <a:rPr lang="en-IN" smtClean="0"/>
              <a:t>‹#›</a:t>
            </a:fld>
            <a:endParaRPr lang="en-IN"/>
          </a:p>
        </p:txBody>
      </p:sp>
    </p:spTree>
    <p:extLst>
      <p:ext uri="{BB962C8B-B14F-4D97-AF65-F5344CB8AC3E}">
        <p14:creationId xmlns:p14="http://schemas.microsoft.com/office/powerpoint/2010/main" val="2862958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5F97DEA9-7508-45D2-96DC-24E908BEBA1F}" type="datetimeFigureOut">
              <a:rPr lang="en-IN" smtClean="0"/>
              <a:t>15-05-2024</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547F2DAB-2A7E-47E6-B7E4-5DACA7DAE1F1}" type="slidenum">
              <a:rPr lang="en-IN" smtClean="0"/>
              <a:t>‹#›</a:t>
            </a:fld>
            <a:endParaRPr lang="en-IN"/>
          </a:p>
        </p:txBody>
      </p:sp>
    </p:spTree>
    <p:extLst>
      <p:ext uri="{BB962C8B-B14F-4D97-AF65-F5344CB8AC3E}">
        <p14:creationId xmlns:p14="http://schemas.microsoft.com/office/powerpoint/2010/main" val="75828804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ACA0C0-9A88-79EE-58DA-2FEAEC114CBD}"/>
              </a:ext>
            </a:extLst>
          </p:cNvPr>
          <p:cNvSpPr/>
          <p:nvPr/>
        </p:nvSpPr>
        <p:spPr>
          <a:xfrm>
            <a:off x="452063" y="376284"/>
            <a:ext cx="11281025" cy="923330"/>
          </a:xfrm>
          <a:prstGeom prst="rect">
            <a:avLst/>
          </a:prstGeom>
          <a:solidFill>
            <a:srgbClr val="FFFF00"/>
          </a:solidFill>
        </p:spPr>
        <p:txBody>
          <a:bodyPr wrap="square" lIns="91440" tIns="45720" rIns="91440" bIns="45720">
            <a:spAutoFit/>
          </a:bodyPr>
          <a:lstStyle/>
          <a:p>
            <a:pPr algn="ctr"/>
            <a:r>
              <a:rPr lang="en-US" sz="5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Shani: Apna Vakeel khud </a:t>
            </a:r>
            <a:r>
              <a:rPr lang="en-US" sz="5400" b="1" cap="none" spc="0" dirty="0" err="1">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baniye</a:t>
            </a:r>
            <a:endParaRPr lang="en-US" sz="5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pic>
        <p:nvPicPr>
          <p:cNvPr id="2" name="Picture 1">
            <a:extLst>
              <a:ext uri="{FF2B5EF4-FFF2-40B4-BE49-F238E27FC236}">
                <a16:creationId xmlns:a16="http://schemas.microsoft.com/office/drawing/2014/main" id="{BF58323D-D32E-48AD-97D8-58BD939AAFCB}"/>
              </a:ext>
            </a:extLst>
          </p:cNvPr>
          <p:cNvPicPr>
            <a:picLocks noChangeAspect="1"/>
          </p:cNvPicPr>
          <p:nvPr/>
        </p:nvPicPr>
        <p:blipFill>
          <a:blip r:embed="rId2"/>
          <a:stretch>
            <a:fillRect/>
          </a:stretch>
        </p:blipFill>
        <p:spPr>
          <a:xfrm>
            <a:off x="3148561" y="1581150"/>
            <a:ext cx="4595264" cy="4595264"/>
          </a:xfrm>
          <a:prstGeom prst="rect">
            <a:avLst/>
          </a:prstGeom>
        </p:spPr>
      </p:pic>
    </p:spTree>
    <p:extLst>
      <p:ext uri="{BB962C8B-B14F-4D97-AF65-F5344CB8AC3E}">
        <p14:creationId xmlns:p14="http://schemas.microsoft.com/office/powerpoint/2010/main" val="518284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5E7FF-9BA8-EA74-AB82-ED71D729D9A4}"/>
              </a:ext>
            </a:extLst>
          </p:cNvPr>
          <p:cNvSpPr>
            <a:spLocks noGrp="1"/>
          </p:cNvSpPr>
          <p:nvPr>
            <p:ph type="title"/>
          </p:nvPr>
        </p:nvSpPr>
        <p:spPr/>
        <p:txBody>
          <a:bodyPr/>
          <a:lstStyle/>
          <a:p>
            <a:pPr algn="ctr"/>
            <a:r>
              <a:rPr lang="en-IN" dirty="0">
                <a:solidFill>
                  <a:srgbClr val="FFFF00"/>
                </a:solidFill>
              </a:rPr>
              <a:t>PROBLEM STATEMENT</a:t>
            </a:r>
          </a:p>
        </p:txBody>
      </p:sp>
      <p:sp>
        <p:nvSpPr>
          <p:cNvPr id="3" name="Content Placeholder 2">
            <a:extLst>
              <a:ext uri="{FF2B5EF4-FFF2-40B4-BE49-F238E27FC236}">
                <a16:creationId xmlns:a16="http://schemas.microsoft.com/office/drawing/2014/main" id="{F8A493FC-ECFB-6EDE-BB24-5D0406194A43}"/>
              </a:ext>
            </a:extLst>
          </p:cNvPr>
          <p:cNvSpPr>
            <a:spLocks noGrp="1"/>
          </p:cNvSpPr>
          <p:nvPr>
            <p:ph idx="1"/>
          </p:nvPr>
        </p:nvSpPr>
        <p:spPr>
          <a:xfrm>
            <a:off x="723440" y="2603500"/>
            <a:ext cx="10311005" cy="3280832"/>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pPr marL="0" indent="0" algn="just">
              <a:buNone/>
            </a:pPr>
            <a:r>
              <a:rPr lang="en-IN" sz="2000" b="1" dirty="0">
                <a:ln/>
                <a:solidFill>
                  <a:schemeClr val="accent3"/>
                </a:solidFill>
              </a:rPr>
              <a:t>As we all know that many of us do not know about the constitution of India as well as the rights of the people specified in our constitution which leads to people getting stuck in various legal problems.</a:t>
            </a:r>
          </a:p>
          <a:p>
            <a:pPr marL="0" indent="0" algn="just">
              <a:buNone/>
            </a:pPr>
            <a:r>
              <a:rPr lang="en-IN" sz="2000" b="1" dirty="0">
                <a:ln/>
                <a:solidFill>
                  <a:schemeClr val="accent3"/>
                </a:solidFill>
              </a:rPr>
              <a:t>For example: </a:t>
            </a:r>
          </a:p>
          <a:p>
            <a:pPr algn="just">
              <a:buAutoNum type="arabicParenR"/>
            </a:pPr>
            <a:r>
              <a:rPr lang="en-IN" sz="2000" b="1" dirty="0">
                <a:ln/>
                <a:solidFill>
                  <a:schemeClr val="accent3"/>
                </a:solidFill>
              </a:rPr>
              <a:t>Many teenage girls get blackmailed by people who blackmail by saying that they would leak explicit photos and videos of the girl and also demand for money. Moreover, most families end up giving the money as they are unaware of their basic constitution rights. </a:t>
            </a:r>
          </a:p>
          <a:p>
            <a:pPr algn="just">
              <a:buAutoNum type="arabicParenR"/>
            </a:pPr>
            <a:r>
              <a:rPr lang="en-IN" sz="2000" b="1" dirty="0">
                <a:ln/>
                <a:solidFill>
                  <a:schemeClr val="accent3"/>
                </a:solidFill>
              </a:rPr>
              <a:t>Sometimes when the traffic police stops us, the police takes the keys out of our vehicle and many of us do not know what to do in that situation,</a:t>
            </a:r>
          </a:p>
        </p:txBody>
      </p:sp>
    </p:spTree>
    <p:extLst>
      <p:ext uri="{BB962C8B-B14F-4D97-AF65-F5344CB8AC3E}">
        <p14:creationId xmlns:p14="http://schemas.microsoft.com/office/powerpoint/2010/main" val="165973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602D-24D0-B08A-B0F0-B5E302DCA62F}"/>
              </a:ext>
            </a:extLst>
          </p:cNvPr>
          <p:cNvSpPr>
            <a:spLocks noGrp="1"/>
          </p:cNvSpPr>
          <p:nvPr>
            <p:ph type="title"/>
          </p:nvPr>
        </p:nvSpPr>
        <p:spPr/>
        <p:txBody>
          <a:bodyPr/>
          <a:lstStyle/>
          <a:p>
            <a:pPr algn="ctr"/>
            <a:r>
              <a:rPr lang="en-IN" sz="4000" dirty="0">
                <a:solidFill>
                  <a:srgbClr val="FFFF00"/>
                </a:solidFill>
              </a:rPr>
              <a:t>Solution</a:t>
            </a:r>
          </a:p>
        </p:txBody>
      </p:sp>
      <p:sp>
        <p:nvSpPr>
          <p:cNvPr id="3" name="Content Placeholder 2">
            <a:extLst>
              <a:ext uri="{FF2B5EF4-FFF2-40B4-BE49-F238E27FC236}">
                <a16:creationId xmlns:a16="http://schemas.microsoft.com/office/drawing/2014/main" id="{61CEFB7F-FDB2-5F1D-C0CF-CD2B449BFE1B}"/>
              </a:ext>
            </a:extLst>
          </p:cNvPr>
          <p:cNvSpPr>
            <a:spLocks noGrp="1"/>
          </p:cNvSpPr>
          <p:nvPr>
            <p:ph idx="1"/>
          </p:nvPr>
        </p:nvSpPr>
        <p:spPr>
          <a:xfrm>
            <a:off x="904125" y="2568539"/>
            <a:ext cx="10746769" cy="3616503"/>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pPr marL="0" indent="0" algn="just">
              <a:buNone/>
            </a:pPr>
            <a:r>
              <a:rPr lang="en-IN" sz="2000" b="1" dirty="0">
                <a:ln/>
                <a:solidFill>
                  <a:schemeClr val="accent3"/>
                </a:solidFill>
              </a:rPr>
              <a:t>So the solution we bring up for this problem is:</a:t>
            </a:r>
          </a:p>
          <a:p>
            <a:pPr marL="0" indent="0" algn="just">
              <a:buNone/>
            </a:pPr>
            <a:r>
              <a:rPr lang="en-IN" sz="2000" b="1" dirty="0">
                <a:ln/>
                <a:solidFill>
                  <a:schemeClr val="accent3"/>
                </a:solidFill>
              </a:rPr>
              <a:t>Shani: </a:t>
            </a:r>
            <a:r>
              <a:rPr lang="en-IN" sz="2000" b="1" dirty="0" err="1">
                <a:ln/>
                <a:solidFill>
                  <a:schemeClr val="accent3"/>
                </a:solidFill>
              </a:rPr>
              <a:t>apna</a:t>
            </a:r>
            <a:r>
              <a:rPr lang="en-IN" sz="2000" b="1" dirty="0">
                <a:ln/>
                <a:solidFill>
                  <a:schemeClr val="accent3"/>
                </a:solidFill>
              </a:rPr>
              <a:t> vakeel khud </a:t>
            </a:r>
            <a:r>
              <a:rPr lang="en-IN" sz="2000" b="1" dirty="0" err="1">
                <a:ln/>
                <a:solidFill>
                  <a:schemeClr val="accent3"/>
                </a:solidFill>
              </a:rPr>
              <a:t>baniye</a:t>
            </a:r>
            <a:r>
              <a:rPr lang="en-IN" sz="2000" b="1" dirty="0">
                <a:ln/>
                <a:solidFill>
                  <a:schemeClr val="accent3"/>
                </a:solidFill>
              </a:rPr>
              <a:t>, which is a law based chatbot or a chatbot lawyer which is capable of giving legal advices to the people when they need it the most. </a:t>
            </a:r>
          </a:p>
          <a:p>
            <a:pPr marL="0" indent="0" algn="just">
              <a:buNone/>
            </a:pPr>
            <a:r>
              <a:rPr lang="en-IN" sz="2000" b="1" dirty="0">
                <a:ln/>
                <a:solidFill>
                  <a:schemeClr val="accent3"/>
                </a:solidFill>
              </a:rPr>
              <a:t>Our chatbot uses technologies like React </a:t>
            </a:r>
            <a:r>
              <a:rPr lang="en-IN" sz="2000" b="1" dirty="0" err="1">
                <a:ln/>
                <a:solidFill>
                  <a:schemeClr val="accent3"/>
                </a:solidFill>
              </a:rPr>
              <a:t>anfd</a:t>
            </a:r>
            <a:r>
              <a:rPr lang="en-IN" sz="2000" b="1" dirty="0">
                <a:ln/>
                <a:solidFill>
                  <a:schemeClr val="accent3"/>
                </a:solidFill>
              </a:rPr>
              <a:t> Nodejs for building the chatbot interface and a chatbot model built using ML and AI and trained using the sections and articles of the constitution of India</a:t>
            </a:r>
          </a:p>
          <a:p>
            <a:pPr marL="0" indent="0" algn="just">
              <a:buNone/>
            </a:pPr>
            <a:r>
              <a:rPr lang="en-IN" sz="2000" b="1" dirty="0">
                <a:ln/>
                <a:solidFill>
                  <a:schemeClr val="accent3"/>
                </a:solidFill>
              </a:rPr>
              <a:t>This can be a great help to people when they are stuck in legal situations and can then take legal advice through our chatbot.</a:t>
            </a:r>
          </a:p>
          <a:p>
            <a:pPr marL="0" indent="0" algn="just">
              <a:buNone/>
            </a:pPr>
            <a:r>
              <a:rPr lang="en-IN" sz="2000" b="1" dirty="0">
                <a:ln/>
                <a:solidFill>
                  <a:schemeClr val="accent3"/>
                </a:solidFill>
              </a:rPr>
              <a:t>Our chatbot’s main motive is to make </a:t>
            </a:r>
            <a:r>
              <a:rPr lang="en-IN" sz="2000" b="1" dirty="0" err="1">
                <a:ln/>
                <a:solidFill>
                  <a:schemeClr val="accent3"/>
                </a:solidFill>
              </a:rPr>
              <a:t>make</a:t>
            </a:r>
            <a:r>
              <a:rPr lang="en-IN" sz="2000" b="1" dirty="0">
                <a:ln/>
                <a:solidFill>
                  <a:schemeClr val="accent3"/>
                </a:solidFill>
              </a:rPr>
              <a:t> the public legally aware about their rights and that too very easily and conveniently(while sitting at your home).</a:t>
            </a:r>
          </a:p>
        </p:txBody>
      </p:sp>
    </p:spTree>
    <p:extLst>
      <p:ext uri="{BB962C8B-B14F-4D97-AF65-F5344CB8AC3E}">
        <p14:creationId xmlns:p14="http://schemas.microsoft.com/office/powerpoint/2010/main" val="265216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37FD-2F33-83E2-E176-D5ED324CC32F}"/>
              </a:ext>
            </a:extLst>
          </p:cNvPr>
          <p:cNvSpPr>
            <a:spLocks noGrp="1"/>
          </p:cNvSpPr>
          <p:nvPr>
            <p:ph type="title"/>
          </p:nvPr>
        </p:nvSpPr>
        <p:spPr>
          <a:xfrm>
            <a:off x="1154953" y="973668"/>
            <a:ext cx="9314412" cy="706964"/>
          </a:xfrm>
        </p:spPr>
        <p:txBody>
          <a:bodyPr/>
          <a:lstStyle/>
          <a:p>
            <a:pPr algn="ctr"/>
            <a:r>
              <a:rPr lang="en-IN" sz="3200" dirty="0">
                <a:solidFill>
                  <a:srgbClr val="FFFF00"/>
                </a:solidFill>
              </a:rPr>
              <a:t> Details of our system</a:t>
            </a:r>
          </a:p>
        </p:txBody>
      </p:sp>
      <p:sp>
        <p:nvSpPr>
          <p:cNvPr id="3" name="Content Placeholder 2">
            <a:extLst>
              <a:ext uri="{FF2B5EF4-FFF2-40B4-BE49-F238E27FC236}">
                <a16:creationId xmlns:a16="http://schemas.microsoft.com/office/drawing/2014/main" id="{D908B7BF-BD72-1577-DC20-AA1273A3D964}"/>
              </a:ext>
            </a:extLst>
          </p:cNvPr>
          <p:cNvSpPr>
            <a:spLocks noGrp="1"/>
          </p:cNvSpPr>
          <p:nvPr>
            <p:ph idx="1"/>
          </p:nvPr>
        </p:nvSpPr>
        <p:spPr>
          <a:xfrm>
            <a:off x="1154954" y="2603500"/>
            <a:ext cx="9314411" cy="3416300"/>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marL="0" indent="0">
              <a:buNone/>
            </a:pPr>
            <a:r>
              <a:rPr lang="en-IN" sz="2000" b="1" dirty="0">
                <a:ln/>
                <a:solidFill>
                  <a:schemeClr val="accent3"/>
                </a:solidFill>
              </a:rPr>
              <a:t>Our system utilizes:</a:t>
            </a:r>
          </a:p>
          <a:p>
            <a:pPr>
              <a:buAutoNum type="arabicParenR"/>
            </a:pPr>
            <a:r>
              <a:rPr lang="en-IN" sz="2000" b="1" dirty="0">
                <a:ln/>
                <a:solidFill>
                  <a:schemeClr val="accent3"/>
                </a:solidFill>
              </a:rPr>
              <a:t>Feed Forward Neural Network which has been implemented in Python using the </a:t>
            </a:r>
            <a:r>
              <a:rPr lang="en-IN" sz="2000" b="1" dirty="0" err="1">
                <a:ln/>
                <a:solidFill>
                  <a:schemeClr val="accent3"/>
                </a:solidFill>
              </a:rPr>
              <a:t>PyTorch</a:t>
            </a:r>
            <a:r>
              <a:rPr lang="en-IN" sz="2000" b="1" dirty="0">
                <a:ln/>
                <a:solidFill>
                  <a:schemeClr val="accent3"/>
                </a:solidFill>
              </a:rPr>
              <a:t> library.</a:t>
            </a:r>
          </a:p>
          <a:p>
            <a:pPr>
              <a:buAutoNum type="arabicParenR"/>
            </a:pPr>
            <a:r>
              <a:rPr lang="en-IN" sz="2000" b="1" dirty="0">
                <a:ln/>
                <a:solidFill>
                  <a:schemeClr val="accent3"/>
                </a:solidFill>
              </a:rPr>
              <a:t>Our system utilizes NumPy library of Python for handling N-Dimensional array</a:t>
            </a:r>
          </a:p>
          <a:p>
            <a:pPr>
              <a:buAutoNum type="arabicParenR"/>
            </a:pPr>
            <a:r>
              <a:rPr lang="en-IN" sz="2000" b="1" dirty="0">
                <a:ln/>
                <a:solidFill>
                  <a:schemeClr val="accent3"/>
                </a:solidFill>
              </a:rPr>
              <a:t>Our system utilizes the Flask app for integrating React and python programs.</a:t>
            </a:r>
          </a:p>
          <a:p>
            <a:pPr>
              <a:buAutoNum type="arabicParenR"/>
            </a:pPr>
            <a:r>
              <a:rPr lang="en-IN" sz="2000" b="1" dirty="0">
                <a:ln/>
                <a:solidFill>
                  <a:schemeClr val="accent3"/>
                </a:solidFill>
              </a:rPr>
              <a:t>Our system uses React for designing the front-end and the chatbot interface</a:t>
            </a:r>
          </a:p>
        </p:txBody>
      </p:sp>
    </p:spTree>
    <p:extLst>
      <p:ext uri="{BB962C8B-B14F-4D97-AF65-F5344CB8AC3E}">
        <p14:creationId xmlns:p14="http://schemas.microsoft.com/office/powerpoint/2010/main" val="3858573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BBF3-87D3-5EE6-3A20-D7387FF7776A}"/>
              </a:ext>
            </a:extLst>
          </p:cNvPr>
          <p:cNvSpPr>
            <a:spLocks noGrp="1"/>
          </p:cNvSpPr>
          <p:nvPr>
            <p:ph type="title"/>
          </p:nvPr>
        </p:nvSpPr>
        <p:spPr>
          <a:xfrm>
            <a:off x="1715293" y="4014627"/>
            <a:ext cx="8761413" cy="706964"/>
          </a:xfrm>
        </p:spPr>
        <p:txBody>
          <a:bodyPr/>
          <a:lstStyle/>
          <a:p>
            <a:pPr algn="ctr"/>
            <a:r>
              <a:rPr lang="en-IN" sz="6600" b="1" dirty="0">
                <a:ln w="22225">
                  <a:solidFill>
                    <a:schemeClr val="accent2"/>
                  </a:solidFill>
                  <a:prstDash val="solid"/>
                </a:ln>
                <a:solidFill>
                  <a:schemeClr val="accent2">
                    <a:lumMod val="40000"/>
                    <a:lumOff val="60000"/>
                  </a:schemeClr>
                </a:solidFill>
              </a:rPr>
              <a:t>PROTOTYPE AND IMPLEMENTATION OF THE PROJECT</a:t>
            </a:r>
          </a:p>
        </p:txBody>
      </p:sp>
    </p:spTree>
    <p:extLst>
      <p:ext uri="{BB962C8B-B14F-4D97-AF65-F5344CB8AC3E}">
        <p14:creationId xmlns:p14="http://schemas.microsoft.com/office/powerpoint/2010/main" val="2524568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94933C-CCD9-164C-B8EE-9F5B8798F963}"/>
              </a:ext>
            </a:extLst>
          </p:cNvPr>
          <p:cNvPicPr>
            <a:picLocks noChangeAspect="1"/>
          </p:cNvPicPr>
          <p:nvPr/>
        </p:nvPicPr>
        <p:blipFill>
          <a:blip r:embed="rId2"/>
          <a:stretch>
            <a:fillRect/>
          </a:stretch>
        </p:blipFill>
        <p:spPr>
          <a:xfrm>
            <a:off x="974579" y="2334455"/>
            <a:ext cx="10111237" cy="4465425"/>
          </a:xfrm>
          <a:prstGeom prst="rect">
            <a:avLst/>
          </a:prstGeom>
        </p:spPr>
      </p:pic>
      <p:sp>
        <p:nvSpPr>
          <p:cNvPr id="6" name="Rectangle 5">
            <a:extLst>
              <a:ext uri="{FF2B5EF4-FFF2-40B4-BE49-F238E27FC236}">
                <a16:creationId xmlns:a16="http://schemas.microsoft.com/office/drawing/2014/main" id="{FC01E2CA-37D3-6020-9B80-04FBF657B015}"/>
              </a:ext>
            </a:extLst>
          </p:cNvPr>
          <p:cNvSpPr/>
          <p:nvPr/>
        </p:nvSpPr>
        <p:spPr>
          <a:xfrm>
            <a:off x="560570" y="686472"/>
            <a:ext cx="9159880"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Interface built using React:</a:t>
            </a:r>
          </a:p>
        </p:txBody>
      </p:sp>
    </p:spTree>
    <p:extLst>
      <p:ext uri="{BB962C8B-B14F-4D97-AF65-F5344CB8AC3E}">
        <p14:creationId xmlns:p14="http://schemas.microsoft.com/office/powerpoint/2010/main" val="190271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69E685-AF53-9F46-3CB8-92D593490C34}"/>
              </a:ext>
            </a:extLst>
          </p:cNvPr>
          <p:cNvPicPr>
            <a:picLocks noChangeAspect="1"/>
          </p:cNvPicPr>
          <p:nvPr/>
        </p:nvPicPr>
        <p:blipFill>
          <a:blip r:embed="rId2"/>
          <a:stretch>
            <a:fillRect/>
          </a:stretch>
        </p:blipFill>
        <p:spPr>
          <a:xfrm>
            <a:off x="1271115" y="2354379"/>
            <a:ext cx="9649770" cy="4303276"/>
          </a:xfrm>
          <a:prstGeom prst="rect">
            <a:avLst/>
          </a:prstGeom>
        </p:spPr>
      </p:pic>
    </p:spTree>
    <p:extLst>
      <p:ext uri="{BB962C8B-B14F-4D97-AF65-F5344CB8AC3E}">
        <p14:creationId xmlns:p14="http://schemas.microsoft.com/office/powerpoint/2010/main" val="3531805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F5CDA2-DA9F-B685-4C13-E24CFBB2E7F5}"/>
              </a:ext>
            </a:extLst>
          </p:cNvPr>
          <p:cNvSpPr/>
          <p:nvPr/>
        </p:nvSpPr>
        <p:spPr>
          <a:xfrm>
            <a:off x="449097" y="717294"/>
            <a:ext cx="9732152"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Chatbot Logic using Python :</a:t>
            </a:r>
          </a:p>
        </p:txBody>
      </p:sp>
      <p:pic>
        <p:nvPicPr>
          <p:cNvPr id="6" name="Picture 5">
            <a:extLst>
              <a:ext uri="{FF2B5EF4-FFF2-40B4-BE49-F238E27FC236}">
                <a16:creationId xmlns:a16="http://schemas.microsoft.com/office/drawing/2014/main" id="{FC90171B-31F3-2C15-0C73-05034116B76B}"/>
              </a:ext>
            </a:extLst>
          </p:cNvPr>
          <p:cNvPicPr>
            <a:picLocks noChangeAspect="1"/>
          </p:cNvPicPr>
          <p:nvPr/>
        </p:nvPicPr>
        <p:blipFill>
          <a:blip r:embed="rId2"/>
          <a:stretch>
            <a:fillRect/>
          </a:stretch>
        </p:blipFill>
        <p:spPr>
          <a:xfrm>
            <a:off x="543963" y="1640624"/>
            <a:ext cx="11104074" cy="5190806"/>
          </a:xfrm>
          <a:prstGeom prst="rect">
            <a:avLst/>
          </a:prstGeom>
        </p:spPr>
      </p:pic>
    </p:spTree>
    <p:extLst>
      <p:ext uri="{BB962C8B-B14F-4D97-AF65-F5344CB8AC3E}">
        <p14:creationId xmlns:p14="http://schemas.microsoft.com/office/powerpoint/2010/main" val="594019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27F79C-A6A4-B70E-508C-8762794C41BF}"/>
              </a:ext>
            </a:extLst>
          </p:cNvPr>
          <p:cNvSpPr>
            <a:spLocks noGrp="1"/>
          </p:cNvSpPr>
          <p:nvPr>
            <p:ph idx="1"/>
          </p:nvPr>
        </p:nvSpPr>
        <p:spPr>
          <a:xfrm>
            <a:off x="1154954" y="2603500"/>
            <a:ext cx="10352101" cy="3416300"/>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marL="0" indent="0" algn="just">
              <a:buNone/>
            </a:pPr>
            <a:r>
              <a:rPr lang="en-IN" sz="2000" b="1" dirty="0">
                <a:ln/>
                <a:solidFill>
                  <a:schemeClr val="accent3"/>
                </a:solidFill>
              </a:rPr>
              <a:t>So this was the implementation of our React front-end interface for the chatbot and the working of the chatbot in Python.</a:t>
            </a:r>
          </a:p>
          <a:p>
            <a:pPr marL="0" indent="0" algn="just">
              <a:buNone/>
            </a:pPr>
            <a:endParaRPr lang="en-IN" sz="2000" b="1" dirty="0">
              <a:ln/>
              <a:solidFill>
                <a:schemeClr val="accent3"/>
              </a:solidFill>
            </a:endParaRPr>
          </a:p>
          <a:p>
            <a:pPr marL="0" indent="0" algn="just">
              <a:buNone/>
            </a:pPr>
            <a:r>
              <a:rPr lang="en-IN" sz="2000" b="1" dirty="0">
                <a:ln/>
                <a:solidFill>
                  <a:schemeClr val="accent3"/>
                </a:solidFill>
              </a:rPr>
              <a:t>Right now this is an implementation of how things are going to be in our chatbot and we are working on the project to integrate the front end as well as Backend using Flask of Python and we are also improving the chatbot performance and accuracy by regularly updating and optimizing our model to reach our objective of deploying our project on a large scale and reach as many people as possible and be of some help to them</a:t>
            </a:r>
          </a:p>
        </p:txBody>
      </p:sp>
    </p:spTree>
    <p:extLst>
      <p:ext uri="{BB962C8B-B14F-4D97-AF65-F5344CB8AC3E}">
        <p14:creationId xmlns:p14="http://schemas.microsoft.com/office/powerpoint/2010/main" val="3938857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B58C11455C844EB380EBDB908D8B63" ma:contentTypeVersion="10" ma:contentTypeDescription="Create a new document." ma:contentTypeScope="" ma:versionID="d8d457b7c0d0a52c9634acfc9290c07f">
  <xsd:schema xmlns:xsd="http://www.w3.org/2001/XMLSchema" xmlns:xs="http://www.w3.org/2001/XMLSchema" xmlns:p="http://schemas.microsoft.com/office/2006/metadata/properties" xmlns:ns3="239f1aa9-fb82-4906-8b52-ad636b23ca48" xmlns:ns4="b73dc7f6-f014-4f43-a5c0-0a7d2282b93d" targetNamespace="http://schemas.microsoft.com/office/2006/metadata/properties" ma:root="true" ma:fieldsID="6caa6d5ad5d8337a9f8e1cca0a21de25" ns3:_="" ns4:_="">
    <xsd:import namespace="239f1aa9-fb82-4906-8b52-ad636b23ca48"/>
    <xsd:import namespace="b73dc7f6-f014-4f43-a5c0-0a7d2282b93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LengthInSeconds"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f1aa9-fb82-4906-8b52-ad636b23ca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_activity" ma:index="15"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73dc7f6-f014-4f43-a5c0-0a7d2282b93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39f1aa9-fb82-4906-8b52-ad636b23ca48" xsi:nil="true"/>
  </documentManagement>
</p:properties>
</file>

<file path=customXml/itemProps1.xml><?xml version="1.0" encoding="utf-8"?>
<ds:datastoreItem xmlns:ds="http://schemas.openxmlformats.org/officeDocument/2006/customXml" ds:itemID="{24EF6CE3-4E2B-4739-B533-5F9ED0F89A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f1aa9-fb82-4906-8b52-ad636b23ca48"/>
    <ds:schemaRef ds:uri="b73dc7f6-f014-4f43-a5c0-0a7d2282b9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3E0FA4-A638-4E0B-B92B-1089DB3DB78B}">
  <ds:schemaRefs>
    <ds:schemaRef ds:uri="http://schemas.microsoft.com/sharepoint/v3/contenttype/forms"/>
  </ds:schemaRefs>
</ds:datastoreItem>
</file>

<file path=customXml/itemProps3.xml><?xml version="1.0" encoding="utf-8"?>
<ds:datastoreItem xmlns:ds="http://schemas.openxmlformats.org/officeDocument/2006/customXml" ds:itemID="{745CA4ED-3532-4FA4-BAD6-CED2B288E4B8}">
  <ds:schemaRefs>
    <ds:schemaRef ds:uri="http://purl.org/dc/dcmitype/"/>
    <ds:schemaRef ds:uri="http://purl.org/dc/terms/"/>
    <ds:schemaRef ds:uri="b73dc7f6-f014-4f43-a5c0-0a7d2282b93d"/>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239f1aa9-fb82-4906-8b52-ad636b23ca48"/>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Ion Boardroom</Template>
  <TotalTime>147</TotalTime>
  <Words>439</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3</vt:lpstr>
      <vt:lpstr>Ion Boardroom</vt:lpstr>
      <vt:lpstr>PowerPoint Presentation</vt:lpstr>
      <vt:lpstr>PROBLEM STATEMENT</vt:lpstr>
      <vt:lpstr>Solution</vt:lpstr>
      <vt:lpstr> Details of our system</vt:lpstr>
      <vt:lpstr>PROTOTYPE AND IMPLEMENTATION OF THE PROJECT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SARVAGYA PANDEY</dc:creator>
  <cp:lastModifiedBy>SARVAGYA PANDEY</cp:lastModifiedBy>
  <cp:revision>3</cp:revision>
  <dcterms:created xsi:type="dcterms:W3CDTF">2024-05-15T11:19:51Z</dcterms:created>
  <dcterms:modified xsi:type="dcterms:W3CDTF">2024-05-15T14:45:40Z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0x0101009AB58C11455C844EB380EBDB908D8B63</vt:lpwstr>
  </property>
</Properties>
</file>