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embeddedFontLs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 Slab" panose="020B0604020202020204" charset="0"/>
      <p:regular r:id="rId23"/>
      <p:bold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8209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350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0536a772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2a0536a7726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a0536a7726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701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8928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0536a772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2a0536a7726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a0536a7726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256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" name="Google Shape;2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553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1104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4123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2603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281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0245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3923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034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4148018" y="3619976"/>
            <a:ext cx="6334244" cy="989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6235"/>
              <a:buFont typeface="Roboto Slab"/>
              <a:buNone/>
            </a:pPr>
            <a:r>
              <a:rPr lang="en-US" sz="623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Functions</a:t>
            </a:r>
            <a:endParaRPr sz="623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/>
          <p:nvPr/>
        </p:nvSpPr>
        <p:spPr>
          <a:xfrm>
            <a:off x="976448" y="729305"/>
            <a:ext cx="12651000" cy="16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25004"/>
              </a:lnSpc>
              <a:buClr>
                <a:srgbClr val="60A9FF"/>
              </a:buClr>
              <a:buSzPts val="5195"/>
            </a:pPr>
            <a:r>
              <a:rPr lang="en-US" sz="5195" b="1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Exemplos</a:t>
            </a:r>
            <a:r>
              <a:rPr lang="en-US" sz="5195" b="1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de </a:t>
            </a:r>
            <a:r>
              <a:rPr lang="en-US" sz="5195" b="1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funções</a:t>
            </a:r>
            <a:r>
              <a:rPr lang="en-US" sz="5195" b="1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5195" b="1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em</a:t>
            </a:r>
            <a:r>
              <a:rPr lang="en-US" sz="5195" b="1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5195" b="1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outras</a:t>
            </a:r>
            <a:r>
              <a:rPr lang="en-US" sz="5195" b="1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5195" b="1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linguagens</a:t>
            </a:r>
            <a:r>
              <a:rPr lang="en-US" sz="5195" b="1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:</a:t>
            </a:r>
            <a:endParaRPr sz="5195" b="1" dirty="0">
              <a:solidFill>
                <a:srgbClr val="60A9FF"/>
              </a:solidFill>
              <a:latin typeface="Roboto Slab"/>
              <a:ea typeface="Roboto Slab"/>
              <a:cs typeface="Roboto Slab"/>
              <a:sym typeface="Calibri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989548" y="3627955"/>
            <a:ext cx="31671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3117"/>
              <a:buFont typeface="Roboto Slab"/>
              <a:buNone/>
            </a:pPr>
            <a:r>
              <a:rPr lang="en-US" sz="3117" b="0" i="0" u="none" strike="noStrike" cap="non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Python</a:t>
            </a:r>
            <a:endParaRPr sz="311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989598" y="4338286"/>
            <a:ext cx="12651000" cy="2507400"/>
          </a:xfrm>
          <a:prstGeom prst="roundRect">
            <a:avLst>
              <a:gd name="adj" fmla="val 6316"/>
            </a:avLst>
          </a:prstGeom>
          <a:solidFill>
            <a:srgbClr val="0924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976451" y="4518661"/>
            <a:ext cx="12677400" cy="2507400"/>
          </a:xfrm>
          <a:prstGeom prst="roundRect">
            <a:avLst>
              <a:gd name="adj" fmla="val 1579"/>
            </a:avLst>
          </a:prstGeom>
          <a:solidFill>
            <a:srgbClr val="0924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1240293" y="4716543"/>
            <a:ext cx="12149700" cy="21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Consolas"/>
              <a:buNone/>
            </a:pPr>
            <a:r>
              <a:rPr lang="en-US" sz="2078" b="0" i="0" u="none" strike="noStrike" cap="none">
                <a:solidFill>
                  <a:srgbClr val="D6E5EF"/>
                </a:solidFill>
                <a:highlight>
                  <a:srgbClr val="092443"/>
                </a:highlight>
                <a:latin typeface="Consolas"/>
                <a:ea typeface="Consolas"/>
                <a:cs typeface="Consolas"/>
                <a:sym typeface="Consolas"/>
              </a:rPr>
              <a:t>def greet(name):</a:t>
            </a:r>
            <a:br>
              <a:rPr lang="en-US" sz="2078" b="0" i="0" u="none" strike="noStrike" cap="none">
                <a:solidFill>
                  <a:srgbClr val="D6E5EF"/>
                </a:solidFill>
                <a:highlight>
                  <a:srgbClr val="0924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78" b="0" i="0" u="none" strike="noStrike" cap="none">
                <a:solidFill>
                  <a:srgbClr val="D6E5EF"/>
                </a:solidFill>
                <a:highlight>
                  <a:srgbClr val="092443"/>
                </a:highlight>
                <a:latin typeface="Consolas"/>
                <a:ea typeface="Consolas"/>
                <a:cs typeface="Consolas"/>
                <a:sym typeface="Consolas"/>
              </a:rPr>
              <a:t>    return "Hello, " + name + "!"</a:t>
            </a:r>
            <a:br>
              <a:rPr lang="en-US" sz="2078" b="0" i="0" u="none" strike="noStrike" cap="none">
                <a:solidFill>
                  <a:srgbClr val="D6E5EF"/>
                </a:solidFill>
                <a:highlight>
                  <a:srgbClr val="0924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78" b="0" i="0" u="none" strike="noStrike" cap="none">
                <a:solidFill>
                  <a:srgbClr val="D6E5EF"/>
                </a:solidFill>
                <a:highlight>
                  <a:srgbClr val="092443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78" b="0" i="0" u="none" strike="noStrike" cap="none">
                <a:solidFill>
                  <a:srgbClr val="D6E5EF"/>
                </a:solidFill>
                <a:highlight>
                  <a:srgbClr val="0924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78" b="0" i="0" u="none" strike="noStrike" cap="none">
                <a:solidFill>
                  <a:srgbClr val="D6E5EF"/>
                </a:solidFill>
                <a:highlight>
                  <a:srgbClr val="092443"/>
                </a:highlight>
                <a:latin typeface="Consolas"/>
                <a:ea typeface="Consolas"/>
                <a:cs typeface="Consolas"/>
                <a:sym typeface="Consolas"/>
              </a:rPr>
              <a:t>print(greet("John"))</a:t>
            </a:r>
            <a:br>
              <a:rPr lang="en-US" sz="2078" b="0" i="0" u="none" strike="noStrike" cap="none">
                <a:solidFill>
                  <a:srgbClr val="D6E5EF"/>
                </a:solidFill>
                <a:highlight>
                  <a:srgbClr val="092443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20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 t="31641" b="36577"/>
          <a:stretch/>
        </p:blipFill>
        <p:spPr>
          <a:xfrm>
            <a:off x="0" y="2983832"/>
            <a:ext cx="14630400" cy="52457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5" name="Google Shape;165;p1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/>
          <p:nvPr/>
        </p:nvSpPr>
        <p:spPr>
          <a:xfrm>
            <a:off x="989648" y="1604010"/>
            <a:ext cx="5278517" cy="82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4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5195"/>
              <a:buFont typeface="Roboto Slab"/>
              <a:buNone/>
            </a:pPr>
            <a:r>
              <a:rPr lang="en-US" sz="51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Resumo</a:t>
            </a:r>
            <a:endParaRPr sz="5195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989648" y="2824639"/>
            <a:ext cx="7164705" cy="380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None/>
            </a:pP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As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funções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em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JavaScript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são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uma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parte fundamental da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linguagem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são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usadas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para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modularizar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código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torná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-lo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mais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legível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fácil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manter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Elas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podem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ter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parâmetros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argumentos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podem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retornar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valores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. As arrow functions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são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uma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maneira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mais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curta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concisa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escrever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funções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em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JavaScript. As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funções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podem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ser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usadas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em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uma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grande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variedade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situações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como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manipulação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elementos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HTML,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validação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formulários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cálculos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complexos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animações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78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6;p13"/>
          <p:cNvSpPr/>
          <p:nvPr/>
        </p:nvSpPr>
        <p:spPr>
          <a:xfrm>
            <a:off x="5229139" y="3549188"/>
            <a:ext cx="5278517" cy="82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4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5195"/>
              <a:buFont typeface="Roboto Slab"/>
              <a:buNone/>
            </a:pPr>
            <a:r>
              <a:rPr lang="en-US" sz="5195" b="1" dirty="0" smtClean="0">
                <a:solidFill>
                  <a:srgbClr val="60A9FF"/>
                </a:solidFill>
                <a:latin typeface="Roboto Slab"/>
                <a:ea typeface="Roboto Slab"/>
                <a:cs typeface="Calibri"/>
                <a:sym typeface="Roboto Slab"/>
              </a:rPr>
              <a:t>Obrigado!!!</a:t>
            </a:r>
            <a:endParaRPr sz="5195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193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989650" y="2171700"/>
            <a:ext cx="78261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4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5195"/>
              <a:buFont typeface="Roboto Slab"/>
              <a:buNone/>
            </a:pPr>
            <a:r>
              <a:rPr lang="en-US" sz="51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Integrantes</a:t>
            </a:r>
            <a:r>
              <a:rPr lang="en-US" sz="51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do </a:t>
            </a:r>
            <a:r>
              <a:rPr lang="en-US" sz="51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Grupo</a:t>
            </a:r>
            <a:r>
              <a:rPr lang="en-US" sz="51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:</a:t>
            </a:r>
            <a:endParaRPr sz="5195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1411843" y="3524250"/>
            <a:ext cx="12228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Char char="•"/>
            </a:pPr>
            <a:r>
              <a:rPr lang="en-US" sz="20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José Silvio</a:t>
            </a:r>
            <a:endParaRPr sz="20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1411843" y="4052054"/>
            <a:ext cx="12228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Char char="•"/>
            </a:pPr>
            <a:r>
              <a:rPr lang="en-US" sz="20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Keylla Roberta</a:t>
            </a:r>
            <a:endParaRPr sz="20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411843" y="4579858"/>
            <a:ext cx="12228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Char char="•"/>
            </a:pPr>
            <a:r>
              <a:rPr lang="en-US" sz="20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Matheus Medeiros</a:t>
            </a:r>
            <a:endParaRPr sz="20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1411843" y="5107662"/>
            <a:ext cx="12228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Char char="•"/>
            </a:pPr>
            <a:r>
              <a:rPr lang="en-US" sz="20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Vitor Alberto</a:t>
            </a:r>
            <a:endParaRPr sz="20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1411843" y="5635466"/>
            <a:ext cx="12228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Char char="•"/>
            </a:pPr>
            <a:r>
              <a:rPr lang="en-US" sz="20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Walter Teles</a:t>
            </a:r>
            <a:endParaRPr sz="20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329910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>
            <a:off x="989650" y="4309350"/>
            <a:ext cx="123243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4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5195"/>
              <a:buFont typeface="Roboto Slab"/>
              <a:buNone/>
            </a:pPr>
            <a:r>
              <a:rPr lang="en-US" sz="51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O </a:t>
            </a:r>
            <a:r>
              <a:rPr lang="en-US" sz="51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que</a:t>
            </a:r>
            <a:r>
              <a:rPr lang="en-US" sz="51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51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são</a:t>
            </a:r>
            <a:r>
              <a:rPr lang="en-US" sz="51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51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funções</a:t>
            </a:r>
            <a:r>
              <a:rPr lang="en-US" sz="51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51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em</a:t>
            </a:r>
            <a:r>
              <a:rPr lang="en-US" sz="51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JavaScript?</a:t>
            </a:r>
            <a:endParaRPr sz="5195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989648" y="5529977"/>
            <a:ext cx="12651105" cy="168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None/>
            </a:pP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As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funções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em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JavaScript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são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blocos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código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reutilizáveis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que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executam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uma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determinada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tarefa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Elas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ajudam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organizar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estruturar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código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permitindo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que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você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divida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seu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programa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em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partes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menores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mais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gerenciáveis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. Com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funções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você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pode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encapsular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lógica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reutilizá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-la e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chamá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-la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sempre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que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necessário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78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3657600" cy="82295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>
            <a:off x="4069700" y="653850"/>
            <a:ext cx="10213800" cy="10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4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5195"/>
              <a:buFont typeface="Roboto Slab"/>
              <a:buNone/>
            </a:pPr>
            <a:r>
              <a:rPr lang="en-US" sz="41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Sintaxe</a:t>
            </a:r>
            <a:r>
              <a:rPr lang="en-US" sz="41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das </a:t>
            </a:r>
            <a:r>
              <a:rPr lang="en-US" sz="41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funções</a:t>
            </a:r>
            <a:r>
              <a:rPr lang="en-US" sz="41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41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em</a:t>
            </a:r>
            <a:r>
              <a:rPr lang="en-US" sz="41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JavaScript</a:t>
            </a:r>
            <a:endParaRPr sz="4195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4069325" y="1738351"/>
            <a:ext cx="102138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None/>
            </a:pPr>
            <a:r>
              <a:rPr lang="en-US" sz="20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As funções em JavaScript podem ser declaradas de várias maneiras, mas todas seguem essa sintaxe:</a:t>
            </a:r>
            <a:endParaRPr sz="20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4148650" y="2795800"/>
            <a:ext cx="9650100" cy="1445400"/>
          </a:xfrm>
          <a:prstGeom prst="roundRect">
            <a:avLst>
              <a:gd name="adj" fmla="val 6409"/>
            </a:avLst>
          </a:prstGeom>
          <a:solidFill>
            <a:srgbClr val="161B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4431754" y="2838109"/>
            <a:ext cx="48426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598"/>
              <a:buFont typeface="Roboto Slab"/>
              <a:buNone/>
            </a:pPr>
            <a:r>
              <a:rPr lang="en-US" sz="2398" b="0" i="0" u="none" strike="noStrike" cap="non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Declaração de função:</a:t>
            </a:r>
            <a:endParaRPr sz="239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4431739" y="3269447"/>
            <a:ext cx="90831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None/>
            </a:pPr>
            <a:r>
              <a:rPr lang="en-US" sz="19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function nomeDaFuncao(parametro1, parametro2, ...) {</a:t>
            </a:r>
            <a:br>
              <a:rPr lang="en-US" sz="19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9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//código da função;</a:t>
            </a:r>
            <a:r>
              <a:rPr lang="en-US" sz="1978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9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9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4148650" y="4395406"/>
            <a:ext cx="9650100" cy="1445400"/>
          </a:xfrm>
          <a:prstGeom prst="roundRect">
            <a:avLst>
              <a:gd name="adj" fmla="val 6409"/>
            </a:avLst>
          </a:prstGeom>
          <a:solidFill>
            <a:srgbClr val="161B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4431755" y="4472764"/>
            <a:ext cx="51936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598"/>
              <a:buFont typeface="Roboto Slab"/>
              <a:buNone/>
            </a:pPr>
            <a:r>
              <a:rPr lang="en-US" sz="2398" b="0" i="0" u="none" strike="noStrike" cap="non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Expressão de função:</a:t>
            </a:r>
            <a:endParaRPr sz="239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4431739" y="4869054"/>
            <a:ext cx="90831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None/>
            </a:pPr>
            <a:r>
              <a:rPr lang="en-US" sz="19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const nomeDaFuncao = function(parametro1, parametro2, ...) {</a:t>
            </a:r>
            <a:br>
              <a:rPr lang="en-US" sz="19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9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//código da função;</a:t>
            </a:r>
            <a:r>
              <a:rPr lang="en-US" sz="1978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9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} </a:t>
            </a:r>
            <a:endParaRPr sz="19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4148250" y="5994988"/>
            <a:ext cx="9650100" cy="1445400"/>
          </a:xfrm>
          <a:prstGeom prst="roundRect">
            <a:avLst>
              <a:gd name="adj" fmla="val 6409"/>
            </a:avLst>
          </a:prstGeom>
          <a:solidFill>
            <a:srgbClr val="161B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4431754" y="6031244"/>
            <a:ext cx="4044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598"/>
              <a:buFont typeface="Roboto Slab"/>
              <a:buNone/>
            </a:pPr>
            <a:r>
              <a:rPr lang="en-US" sz="2198" b="0" i="0" u="none" strike="noStrike" cap="non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Arrow Functions:</a:t>
            </a:r>
            <a:endParaRPr sz="219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4431739" y="6446686"/>
            <a:ext cx="90831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None/>
            </a:pPr>
            <a:r>
              <a:rPr lang="en-US" sz="19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const nomeDaFuncao = (parametro1, parametro2, ...) =&gt; {</a:t>
            </a:r>
            <a:br>
              <a:rPr lang="en-US" sz="19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9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//código da função;</a:t>
            </a:r>
            <a:r>
              <a:rPr lang="en-US" sz="1978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9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} </a:t>
            </a:r>
            <a:endParaRPr sz="19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/>
          <p:nvPr/>
        </p:nvSpPr>
        <p:spPr>
          <a:xfrm>
            <a:off x="0" y="0"/>
            <a:ext cx="14630400" cy="77175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0" y="0"/>
            <a:ext cx="14630400" cy="85002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989648" y="680646"/>
            <a:ext cx="126510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4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5195"/>
              <a:buFont typeface="Roboto Slab"/>
              <a:buNone/>
            </a:pPr>
            <a:r>
              <a:rPr lang="en-US" sz="51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Retorno</a:t>
            </a:r>
            <a:r>
              <a:rPr lang="en-US" sz="51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de </a:t>
            </a:r>
            <a:r>
              <a:rPr lang="en-US" sz="51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valores</a:t>
            </a:r>
            <a:r>
              <a:rPr lang="en-US" sz="51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das </a:t>
            </a:r>
            <a:r>
              <a:rPr lang="en-US" sz="51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funções</a:t>
            </a:r>
            <a:r>
              <a:rPr lang="en-US" sz="51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51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em</a:t>
            </a:r>
            <a:r>
              <a:rPr lang="en-US" sz="51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JavaScript :</a:t>
            </a:r>
            <a:endParaRPr sz="5195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989648" y="2722473"/>
            <a:ext cx="12651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None/>
            </a:pPr>
            <a:r>
              <a:rPr lang="en-US" sz="20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As funções em JavaScript podem retornar valores para o código que as chamou.</a:t>
            </a:r>
            <a:endParaRPr sz="20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648" y="3396866"/>
            <a:ext cx="3953113" cy="229115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7"/>
          <p:cNvSpPr/>
          <p:nvPr/>
        </p:nvSpPr>
        <p:spPr>
          <a:xfrm>
            <a:off x="989648" y="5997301"/>
            <a:ext cx="26394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598"/>
              <a:buFont typeface="Roboto Slab"/>
              <a:buNone/>
            </a:pPr>
            <a:r>
              <a:rPr lang="en-US" sz="2598" b="0" i="0" u="none" strike="noStrike" cap="non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Retorno único:</a:t>
            </a:r>
            <a:endParaRPr sz="259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989648" y="6631388"/>
            <a:ext cx="39531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None/>
            </a:pP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Permite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que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função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retorne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um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único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valor.</a:t>
            </a:r>
            <a:endParaRPr sz="2078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8643" y="3396866"/>
            <a:ext cx="3953113" cy="229115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7"/>
          <p:cNvSpPr/>
          <p:nvPr/>
        </p:nvSpPr>
        <p:spPr>
          <a:xfrm>
            <a:off x="5338653" y="5997298"/>
            <a:ext cx="4007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598"/>
              <a:buFont typeface="Roboto Slab"/>
              <a:buNone/>
            </a:pPr>
            <a:r>
              <a:rPr lang="en-US" sz="2598" b="0" i="0" u="none" strike="noStrike" cap="non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Retorno múltiplo:</a:t>
            </a:r>
            <a:endParaRPr sz="259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5338643" y="6631388"/>
            <a:ext cx="39531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None/>
            </a:pP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função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pode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retornar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vários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valores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meio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de um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objeto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ou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array.</a:t>
            </a:r>
            <a:endParaRPr sz="2078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87639" y="3396866"/>
            <a:ext cx="3953113" cy="229115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"/>
          <p:cNvSpPr/>
          <p:nvPr/>
        </p:nvSpPr>
        <p:spPr>
          <a:xfrm>
            <a:off x="9687653" y="5997298"/>
            <a:ext cx="42915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598"/>
              <a:buFont typeface="Roboto Slab"/>
              <a:buNone/>
            </a:pPr>
            <a:r>
              <a:rPr lang="en-US" sz="2598" b="0" i="0" u="none" strike="noStrike" cap="non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Retorno por callback:</a:t>
            </a:r>
            <a:endParaRPr sz="259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9687639" y="6631388"/>
            <a:ext cx="39531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None/>
            </a:pP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Permite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que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função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retorne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valores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meio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uma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função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retorno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78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/>
          <p:nvPr/>
        </p:nvSpPr>
        <p:spPr>
          <a:xfrm>
            <a:off x="0" y="0"/>
            <a:ext cx="14630400" cy="65292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0" y="0"/>
            <a:ext cx="14630400" cy="83649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630400" cy="261738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8"/>
          <p:cNvSpPr/>
          <p:nvPr/>
        </p:nvSpPr>
        <p:spPr>
          <a:xfrm>
            <a:off x="989650" y="2964602"/>
            <a:ext cx="124935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4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5195"/>
              <a:buFont typeface="Roboto Slab"/>
              <a:buNone/>
            </a:pPr>
            <a:r>
              <a:rPr lang="en-US" sz="51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Funções</a:t>
            </a:r>
            <a:r>
              <a:rPr lang="en-US" sz="51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51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anônimas</a:t>
            </a:r>
            <a:r>
              <a:rPr lang="en-US" sz="51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e Arrow Functions</a:t>
            </a:r>
            <a:endParaRPr sz="5195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989648" y="4085409"/>
            <a:ext cx="126510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None/>
            </a:pPr>
            <a:r>
              <a:rPr lang="en-US" sz="20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As funções anônimas não possuem um nome</a:t>
            </a:r>
            <a:r>
              <a:rPr lang="en-US" sz="2078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são geralmente declaradas como uma expressão de função. As arrow functions são uma maneira mais curta e concisa de escrever funções em JavaScript.</a:t>
            </a:r>
            <a:endParaRPr sz="20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7288887" y="5067194"/>
            <a:ext cx="52800" cy="2721900"/>
          </a:xfrm>
          <a:prstGeom prst="rect">
            <a:avLst/>
          </a:prstGeom>
          <a:solidFill>
            <a:srgbClr val="161B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7612082" y="5445268"/>
            <a:ext cx="923700" cy="41700"/>
          </a:xfrm>
          <a:prstGeom prst="rect">
            <a:avLst/>
          </a:prstGeom>
          <a:solidFill>
            <a:srgbClr val="161B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7018318" y="5230703"/>
            <a:ext cx="593700" cy="471000"/>
          </a:xfrm>
          <a:prstGeom prst="roundRect">
            <a:avLst>
              <a:gd name="adj" fmla="val 26670"/>
            </a:avLst>
          </a:prstGeom>
          <a:solidFill>
            <a:srgbClr val="161B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7124800" y="5193700"/>
            <a:ext cx="428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3117"/>
              <a:buFont typeface="Roboto Slab"/>
              <a:buNone/>
            </a:pPr>
            <a:r>
              <a:rPr lang="en-US" sz="3117" b="0" i="0" u="none" strike="noStrike" cap="non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311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8766799" y="5276511"/>
            <a:ext cx="34650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598"/>
              <a:buFont typeface="Roboto Slab"/>
              <a:buNone/>
            </a:pPr>
            <a:r>
              <a:rPr lang="en-US" sz="2598" b="0" i="0" u="none" strike="noStrike" cap="non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Funções anônimas:</a:t>
            </a:r>
            <a:endParaRPr sz="259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8766810" y="5812953"/>
            <a:ext cx="48738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None/>
            </a:pPr>
            <a:r>
              <a:rPr lang="en-US" sz="20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São criadas em tempo de execução e podem ser usadas imediatamente.</a:t>
            </a:r>
            <a:endParaRPr sz="20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6094631" y="6492070"/>
            <a:ext cx="923700" cy="41700"/>
          </a:xfrm>
          <a:prstGeom prst="rect">
            <a:avLst/>
          </a:prstGeom>
          <a:solidFill>
            <a:srgbClr val="161B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7018318" y="6277506"/>
            <a:ext cx="593700" cy="471000"/>
          </a:xfrm>
          <a:prstGeom prst="roundRect">
            <a:avLst>
              <a:gd name="adj" fmla="val 26670"/>
            </a:avLst>
          </a:prstGeom>
          <a:solidFill>
            <a:srgbClr val="161B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/>
          <p:nvPr/>
        </p:nvSpPr>
        <p:spPr>
          <a:xfrm>
            <a:off x="7101050" y="6262050"/>
            <a:ext cx="4284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3117"/>
              <a:buFont typeface="Roboto Slab"/>
              <a:buNone/>
            </a:pPr>
            <a:r>
              <a:rPr lang="en-US" sz="3117" b="0" i="0" u="none" strike="noStrike" cap="non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311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2063029" y="6323313"/>
            <a:ext cx="38007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598"/>
              <a:buFont typeface="Roboto Slab"/>
              <a:buNone/>
            </a:pPr>
            <a:r>
              <a:rPr lang="en-US" sz="2598" b="0" i="0" u="none" strike="noStrike" cap="non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Arrow Functions:</a:t>
            </a:r>
            <a:endParaRPr sz="259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989648" y="6859755"/>
            <a:ext cx="48738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None/>
            </a:pPr>
            <a:r>
              <a:rPr lang="en-US" sz="20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São funções anônimas que têm uma sintaxe mais curta e concisa.</a:t>
            </a:r>
            <a:endParaRPr sz="20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0" y="0"/>
            <a:ext cx="14630400" cy="942844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1441649" y="579250"/>
            <a:ext cx="53676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4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5195"/>
              <a:buFont typeface="Roboto Slab"/>
              <a:buNone/>
            </a:pPr>
            <a:r>
              <a:rPr lang="en-US" sz="5195" b="1" i="0" u="none" strike="noStrike" cap="non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Exemplificando: </a:t>
            </a:r>
            <a:endParaRPr sz="5195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1441661" y="1805732"/>
            <a:ext cx="117468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None/>
            </a:pPr>
            <a:r>
              <a:rPr lang="en-US" sz="20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As funções anônimas são aquelas que não têm nome e são definidas diretamente no local em que são chamadas. Por exemplo:</a:t>
            </a:r>
            <a:endParaRPr sz="20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1226348" y="2840807"/>
            <a:ext cx="12651000" cy="1662600"/>
          </a:xfrm>
          <a:prstGeom prst="roundRect">
            <a:avLst>
              <a:gd name="adj" fmla="val 9524"/>
            </a:avLst>
          </a:prstGeom>
          <a:solidFill>
            <a:srgbClr val="0924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1674484" y="3020231"/>
            <a:ext cx="112812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Consolas"/>
              <a:buNone/>
            </a:pPr>
            <a:r>
              <a:rPr lang="en-US" sz="2078" b="0" i="0" u="none" strike="noStrike" cap="none">
                <a:solidFill>
                  <a:srgbClr val="D6E5EF"/>
                </a:solidFill>
                <a:highlight>
                  <a:srgbClr val="092443"/>
                </a:highlight>
                <a:latin typeface="Consolas"/>
                <a:ea typeface="Consolas"/>
                <a:cs typeface="Consolas"/>
                <a:sym typeface="Consolas"/>
              </a:rPr>
              <a:t>var soma = function(x, y) {</a:t>
            </a:r>
            <a:endParaRPr sz="20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Consolas"/>
              <a:buNone/>
            </a:pPr>
            <a:r>
              <a:rPr lang="en-US" sz="2078" b="0" i="0" u="none" strike="noStrike" cap="none">
                <a:solidFill>
                  <a:srgbClr val="D6E5EF"/>
                </a:solidFill>
                <a:highlight>
                  <a:srgbClr val="092443"/>
                </a:highlight>
                <a:latin typeface="Consolas"/>
                <a:ea typeface="Consolas"/>
                <a:cs typeface="Consolas"/>
                <a:sym typeface="Consolas"/>
              </a:rPr>
              <a:t>    return x + y;</a:t>
            </a:r>
            <a:endParaRPr sz="20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Consolas"/>
              <a:buNone/>
            </a:pPr>
            <a:r>
              <a:rPr lang="en-US" sz="2078" b="0" i="0" u="none" strike="noStrike" cap="none">
                <a:solidFill>
                  <a:srgbClr val="D6E5EF"/>
                </a:solidFill>
                <a:highlight>
                  <a:srgbClr val="092443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0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1441661" y="4617681"/>
            <a:ext cx="117468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None/>
            </a:pPr>
            <a:r>
              <a:rPr lang="en-US" sz="20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As arrow functions são uma forma mais concisa de escrever funções em JavaScript. Elas não têm a palavra-chave "function" e usam uma seta (=&gt;) para indicar a definição da função. Por exemplo:</a:t>
            </a:r>
            <a:endParaRPr sz="20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1226350" y="5630725"/>
            <a:ext cx="12651000" cy="1168800"/>
          </a:xfrm>
          <a:prstGeom prst="roundRect">
            <a:avLst>
              <a:gd name="adj" fmla="val 12767"/>
            </a:avLst>
          </a:prstGeom>
          <a:solidFill>
            <a:srgbClr val="0924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1674484" y="5832179"/>
            <a:ext cx="112812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Consolas"/>
              <a:buNone/>
            </a:pPr>
            <a:r>
              <a:rPr lang="en-US" sz="2078" b="0" i="0" u="none" strike="noStrike" cap="none">
                <a:solidFill>
                  <a:srgbClr val="D6E5EF"/>
                </a:solidFill>
                <a:highlight>
                  <a:srgbClr val="092443"/>
                </a:highlight>
                <a:latin typeface="Consolas"/>
                <a:ea typeface="Consolas"/>
                <a:cs typeface="Consolas"/>
                <a:sym typeface="Consolas"/>
              </a:rPr>
              <a:t>var quadrado = (num) =&gt; num * num;</a:t>
            </a:r>
            <a:br>
              <a:rPr lang="en-US" sz="2078" b="0" i="0" u="none" strike="noStrike" cap="none">
                <a:solidFill>
                  <a:srgbClr val="D6E5EF"/>
                </a:solidFill>
                <a:highlight>
                  <a:srgbClr val="092443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20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1441661" y="7046677"/>
            <a:ext cx="117468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None/>
            </a:pPr>
            <a:r>
              <a:rPr lang="en-US" sz="20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Essas funções são úteis quando você precisa de uma função rápida que só será usada uma vez, ou quando precisa passar uma função como argumento para outra função.</a:t>
            </a:r>
            <a:endParaRPr sz="20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/>
          <p:nvPr/>
        </p:nvSpPr>
        <p:spPr>
          <a:xfrm>
            <a:off x="0" y="0"/>
            <a:ext cx="14565300" cy="69564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0"/>
          <p:cNvSpPr/>
          <p:nvPr/>
        </p:nvSpPr>
        <p:spPr>
          <a:xfrm>
            <a:off x="0" y="0"/>
            <a:ext cx="14565300" cy="84324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0"/>
          <p:cNvSpPr/>
          <p:nvPr/>
        </p:nvSpPr>
        <p:spPr>
          <a:xfrm>
            <a:off x="985239" y="613520"/>
            <a:ext cx="12594900" cy="13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4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5195"/>
              <a:buFont typeface="Roboto Slab"/>
              <a:buNone/>
            </a:pPr>
            <a:r>
              <a:rPr lang="en-US" sz="48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Exemplos</a:t>
            </a:r>
            <a:r>
              <a:rPr lang="en-US" sz="48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de </a:t>
            </a:r>
            <a:r>
              <a:rPr lang="en-US" sz="48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uso</a:t>
            </a:r>
            <a:r>
              <a:rPr lang="en-US" sz="48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de </a:t>
            </a:r>
            <a:r>
              <a:rPr lang="en-US" sz="48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funções</a:t>
            </a:r>
            <a:r>
              <a:rPr lang="en-US" sz="48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48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em</a:t>
            </a:r>
            <a:r>
              <a:rPr lang="en-US" sz="48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JavaScript :</a:t>
            </a:r>
            <a:endParaRPr sz="4895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985239" y="2453979"/>
            <a:ext cx="125949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None/>
            </a:pPr>
            <a:r>
              <a:rPr lang="en-US" sz="2078" b="0" i="0" u="none" strike="noStrike" cap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As funções em JavaScript são extremamente versáteis e podem ser usadas em uma grande variedade de situações, como:</a:t>
            </a:r>
            <a:endParaRPr sz="20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985389" y="3613718"/>
            <a:ext cx="6165900" cy="2088600"/>
          </a:xfrm>
          <a:prstGeom prst="roundRect">
            <a:avLst>
              <a:gd name="adj" fmla="val 6409"/>
            </a:avLst>
          </a:prstGeom>
          <a:solidFill>
            <a:srgbClr val="161B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"/>
          <p:cNvSpPr/>
          <p:nvPr/>
        </p:nvSpPr>
        <p:spPr>
          <a:xfrm>
            <a:off x="1248067" y="3836747"/>
            <a:ext cx="5903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598"/>
              <a:buFont typeface="Roboto Slab"/>
              <a:buNone/>
            </a:pPr>
            <a:r>
              <a:rPr lang="en-US" sz="2598" b="0" i="0" u="none" strike="noStrike" cap="non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Manipulação de elemento HTML:</a:t>
            </a:r>
            <a:endParaRPr sz="259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1248056" y="4408296"/>
            <a:ext cx="5640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None/>
            </a:pP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As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funções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podem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ser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usadas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para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manipular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dinamicamente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o HTML de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uma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página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78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7414096" y="3613718"/>
            <a:ext cx="6165900" cy="2088600"/>
          </a:xfrm>
          <a:prstGeom prst="roundRect">
            <a:avLst>
              <a:gd name="adj" fmla="val 6409"/>
            </a:avLst>
          </a:prstGeom>
          <a:solidFill>
            <a:srgbClr val="161B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0"/>
          <p:cNvSpPr/>
          <p:nvPr/>
        </p:nvSpPr>
        <p:spPr>
          <a:xfrm>
            <a:off x="7676777" y="3836747"/>
            <a:ext cx="48933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598"/>
              <a:buFont typeface="Roboto Slab"/>
              <a:buNone/>
            </a:pPr>
            <a:r>
              <a:rPr lang="en-US" sz="2598" b="0" i="0" u="none" strike="noStrike" cap="non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Validação de formulários:</a:t>
            </a:r>
            <a:endParaRPr sz="259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7676764" y="4408296"/>
            <a:ext cx="5640600" cy="1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None/>
            </a:pP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As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funções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podem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ser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usadas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para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verificar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se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os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dados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inseridos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em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um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formulário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estão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corretos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78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985389" y="5925288"/>
            <a:ext cx="6165900" cy="2088600"/>
          </a:xfrm>
          <a:prstGeom prst="roundRect">
            <a:avLst>
              <a:gd name="adj" fmla="val 6409"/>
            </a:avLst>
          </a:prstGeom>
          <a:solidFill>
            <a:srgbClr val="161B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0"/>
          <p:cNvSpPr/>
          <p:nvPr/>
        </p:nvSpPr>
        <p:spPr>
          <a:xfrm>
            <a:off x="1248066" y="6148314"/>
            <a:ext cx="5903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598"/>
              <a:buFont typeface="Roboto Slab"/>
              <a:buNone/>
            </a:pPr>
            <a:r>
              <a:rPr lang="en-US" sz="2598" b="0" i="0" u="none" strike="noStrike" cap="non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Operações matemáticas complexas:</a:t>
            </a:r>
            <a:endParaRPr sz="259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1248056" y="6719864"/>
            <a:ext cx="5640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None/>
            </a:pP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As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funções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podem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ser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usadas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para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realizar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cálculos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complexos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em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um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programa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78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7414096" y="5925288"/>
            <a:ext cx="6165900" cy="2088600"/>
          </a:xfrm>
          <a:prstGeom prst="roundRect">
            <a:avLst>
              <a:gd name="adj" fmla="val 6409"/>
            </a:avLst>
          </a:prstGeom>
          <a:solidFill>
            <a:srgbClr val="161B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"/>
          <p:cNvSpPr/>
          <p:nvPr/>
        </p:nvSpPr>
        <p:spPr>
          <a:xfrm>
            <a:off x="7676779" y="6148314"/>
            <a:ext cx="47586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80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2598"/>
              <a:buFont typeface="Roboto Slab"/>
              <a:buNone/>
            </a:pPr>
            <a:r>
              <a:rPr lang="en-US" sz="2598" b="0" i="0" u="none" strike="noStrike" cap="non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Criação de animações:</a:t>
            </a:r>
            <a:endParaRPr sz="259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7676764" y="6719864"/>
            <a:ext cx="5640600" cy="1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Roboto"/>
              <a:buNone/>
            </a:pP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As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funções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em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JavaScript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podem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ser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usadas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para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criar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animações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interações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no </a:t>
            </a:r>
            <a:r>
              <a:rPr lang="en-US" sz="2078" b="0" i="0" u="none" strike="noStrike" cap="none" dirty="0" err="1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navegador</a:t>
            </a:r>
            <a:r>
              <a:rPr lang="en-US" sz="2078" b="0" i="0" u="none" strike="noStrike" cap="none" dirty="0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78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989648" y="725805"/>
            <a:ext cx="12651000" cy="16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4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5195"/>
              <a:buFont typeface="Roboto Slab"/>
              <a:buNone/>
            </a:pPr>
            <a:r>
              <a:rPr lang="en-US" sz="51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Exemplos</a:t>
            </a:r>
            <a:r>
              <a:rPr lang="en-US" sz="51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de </a:t>
            </a:r>
            <a:r>
              <a:rPr lang="en-US" sz="51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funções</a:t>
            </a:r>
            <a:r>
              <a:rPr lang="en-US" sz="51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51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em</a:t>
            </a:r>
            <a:r>
              <a:rPr lang="en-US" sz="51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5195" b="1" i="0" u="none" strike="noStrike" cap="none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outras</a:t>
            </a:r>
            <a:r>
              <a:rPr lang="en-US" sz="51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5195" b="1" dirty="0" err="1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linguagens</a:t>
            </a:r>
            <a:r>
              <a:rPr lang="en-US" sz="5195" b="1" i="0" u="none" strike="noStrike" cap="none" dirty="0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:</a:t>
            </a:r>
            <a:endParaRPr sz="519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989548" y="3627955"/>
            <a:ext cx="31671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24"/>
              </a:lnSpc>
              <a:spcBef>
                <a:spcPts val="0"/>
              </a:spcBef>
              <a:spcAft>
                <a:spcPts val="0"/>
              </a:spcAft>
              <a:buClr>
                <a:srgbClr val="60A9FF"/>
              </a:buClr>
              <a:buSzPts val="3117"/>
              <a:buFont typeface="Roboto Slab"/>
              <a:buNone/>
            </a:pPr>
            <a:r>
              <a:rPr lang="en-US" sz="3117" b="0" i="0" u="none" strike="noStrike" cap="none">
                <a:solidFill>
                  <a:srgbClr val="60A9FF"/>
                </a:solidFill>
                <a:latin typeface="Roboto Slab"/>
                <a:ea typeface="Roboto Slab"/>
                <a:cs typeface="Roboto Slab"/>
                <a:sym typeface="Roboto Slab"/>
              </a:rPr>
              <a:t>Python</a:t>
            </a:r>
            <a:endParaRPr sz="311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989598" y="4338286"/>
            <a:ext cx="12651000" cy="2507400"/>
          </a:xfrm>
          <a:prstGeom prst="roundRect">
            <a:avLst>
              <a:gd name="adj" fmla="val 6316"/>
            </a:avLst>
          </a:prstGeom>
          <a:solidFill>
            <a:srgbClr val="0924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976451" y="4518661"/>
            <a:ext cx="12677400" cy="2507400"/>
          </a:xfrm>
          <a:prstGeom prst="roundRect">
            <a:avLst>
              <a:gd name="adj" fmla="val 1579"/>
            </a:avLst>
          </a:prstGeom>
          <a:solidFill>
            <a:srgbClr val="0924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1240293" y="4716543"/>
            <a:ext cx="12149700" cy="21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078"/>
              <a:buFont typeface="Consolas"/>
              <a:buNone/>
            </a:pPr>
            <a:r>
              <a:rPr lang="en-US" sz="2078" b="0" i="0" u="none" strike="noStrike" cap="none">
                <a:solidFill>
                  <a:srgbClr val="D6E5EF"/>
                </a:solidFill>
                <a:highlight>
                  <a:srgbClr val="092443"/>
                </a:highlight>
                <a:latin typeface="Consolas"/>
                <a:ea typeface="Consolas"/>
                <a:cs typeface="Consolas"/>
                <a:sym typeface="Consolas"/>
              </a:rPr>
              <a:t>def greet(name):</a:t>
            </a:r>
            <a:br>
              <a:rPr lang="en-US" sz="2078" b="0" i="0" u="none" strike="noStrike" cap="none">
                <a:solidFill>
                  <a:srgbClr val="D6E5EF"/>
                </a:solidFill>
                <a:highlight>
                  <a:srgbClr val="0924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78" b="0" i="0" u="none" strike="noStrike" cap="none">
                <a:solidFill>
                  <a:srgbClr val="D6E5EF"/>
                </a:solidFill>
                <a:highlight>
                  <a:srgbClr val="092443"/>
                </a:highlight>
                <a:latin typeface="Consolas"/>
                <a:ea typeface="Consolas"/>
                <a:cs typeface="Consolas"/>
                <a:sym typeface="Consolas"/>
              </a:rPr>
              <a:t>    return "Hello, " + name + "!"</a:t>
            </a:r>
            <a:br>
              <a:rPr lang="en-US" sz="2078" b="0" i="0" u="none" strike="noStrike" cap="none">
                <a:solidFill>
                  <a:srgbClr val="D6E5EF"/>
                </a:solidFill>
                <a:highlight>
                  <a:srgbClr val="0924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78" b="0" i="0" u="none" strike="noStrike" cap="none">
                <a:solidFill>
                  <a:srgbClr val="D6E5EF"/>
                </a:solidFill>
                <a:highlight>
                  <a:srgbClr val="092443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78" b="0" i="0" u="none" strike="noStrike" cap="none">
                <a:solidFill>
                  <a:srgbClr val="D6E5EF"/>
                </a:solidFill>
                <a:highlight>
                  <a:srgbClr val="0924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78" b="0" i="0" u="none" strike="noStrike" cap="none">
                <a:solidFill>
                  <a:srgbClr val="D6E5EF"/>
                </a:solidFill>
                <a:highlight>
                  <a:srgbClr val="092443"/>
                </a:highlight>
                <a:latin typeface="Consolas"/>
                <a:ea typeface="Consolas"/>
                <a:cs typeface="Consolas"/>
                <a:sym typeface="Consolas"/>
              </a:rPr>
              <a:t>print(greet("John"))</a:t>
            </a:r>
            <a:br>
              <a:rPr lang="en-US" sz="2078" b="0" i="0" u="none" strike="noStrike" cap="none">
                <a:solidFill>
                  <a:srgbClr val="D6E5EF"/>
                </a:solidFill>
                <a:highlight>
                  <a:srgbClr val="092443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207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612</Words>
  <Application>Microsoft Office PowerPoint</Application>
  <PresentationFormat>Personalizar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Roboto</vt:lpstr>
      <vt:lpstr>Calibri</vt:lpstr>
      <vt:lpstr>Arial</vt:lpstr>
      <vt:lpstr>Roboto Slab</vt:lpstr>
      <vt:lpstr>Consolas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Fiscal</cp:lastModifiedBy>
  <cp:revision>5</cp:revision>
  <dcterms:modified xsi:type="dcterms:W3CDTF">2023-12-04T16:50:41Z</dcterms:modified>
</cp:coreProperties>
</file>