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71" r:id="rId9"/>
    <p:sldId id="270" r:id="rId10"/>
    <p:sldId id="262" r:id="rId11"/>
    <p:sldId id="264" r:id="rId12"/>
    <p:sldId id="265" r:id="rId13"/>
    <p:sldId id="266" r:id="rId14"/>
    <p:sldId id="272" r:id="rId15"/>
    <p:sldId id="267" r:id="rId16"/>
    <p:sldId id="273" r:id="rId17"/>
    <p:sldId id="279" r:id="rId18"/>
    <p:sldId id="274" r:id="rId19"/>
    <p:sldId id="277" r:id="rId20"/>
    <p:sldId id="278" r:id="rId21"/>
    <p:sldId id="275" r:id="rId22"/>
    <p:sldId id="276" r:id="rId23"/>
    <p:sldId id="294" r:id="rId24"/>
    <p:sldId id="289" r:id="rId25"/>
    <p:sldId id="290" r:id="rId26"/>
    <p:sldId id="291" r:id="rId27"/>
    <p:sldId id="292" r:id="rId28"/>
    <p:sldId id="287" r:id="rId29"/>
    <p:sldId id="283" r:id="rId30"/>
    <p:sldId id="285" r:id="rId31"/>
    <p:sldId id="293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5" r:id="rId41"/>
    <p:sldId id="307" r:id="rId42"/>
    <p:sldId id="303" r:id="rId43"/>
    <p:sldId id="304" r:id="rId44"/>
    <p:sldId id="306" r:id="rId45"/>
    <p:sldId id="308" r:id="rId4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C6E3E-8E68-436F-A18B-FC1D8C6C59D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7AE5D53-BD0F-49DF-B844-F8F97345DE8F}">
      <dgm:prSet phldrT="[Text]"/>
      <dgm:spPr/>
      <dgm:t>
        <a:bodyPr/>
        <a:lstStyle/>
        <a:p>
          <a:r>
            <a:rPr lang="es-AR" dirty="0" smtClean="0"/>
            <a:t>Entrada de imagen</a:t>
          </a:r>
          <a:endParaRPr lang="es-AR" dirty="0"/>
        </a:p>
      </dgm:t>
    </dgm:pt>
    <dgm:pt modelId="{5DDED1AE-B3D9-4DCA-9ABB-959179F88FCD}" type="parTrans" cxnId="{8A15411A-7A6A-4D0D-9F2A-9F59D9515087}">
      <dgm:prSet/>
      <dgm:spPr/>
      <dgm:t>
        <a:bodyPr/>
        <a:lstStyle/>
        <a:p>
          <a:endParaRPr lang="es-AR"/>
        </a:p>
      </dgm:t>
    </dgm:pt>
    <dgm:pt modelId="{7361E55B-6BFA-4532-AF44-50875721E62D}" type="sibTrans" cxnId="{8A15411A-7A6A-4D0D-9F2A-9F59D9515087}">
      <dgm:prSet/>
      <dgm:spPr/>
      <dgm:t>
        <a:bodyPr/>
        <a:lstStyle/>
        <a:p>
          <a:endParaRPr lang="es-AR"/>
        </a:p>
      </dgm:t>
    </dgm:pt>
    <dgm:pt modelId="{137E4E3A-77DB-4FCF-A8A9-43CC38CD037F}">
      <dgm:prSet phldrT="[Text]"/>
      <dgm:spPr/>
      <dgm:t>
        <a:bodyPr/>
        <a:lstStyle/>
        <a:p>
          <a:r>
            <a:rPr lang="es-AR" dirty="0" smtClean="0"/>
            <a:t>Interpretacion OCR</a:t>
          </a:r>
          <a:endParaRPr lang="es-AR" dirty="0"/>
        </a:p>
      </dgm:t>
    </dgm:pt>
    <dgm:pt modelId="{CE0E05C1-9F98-44F9-8BAB-B3D75A990D3E}" type="parTrans" cxnId="{3E08A404-CBF6-4E5E-85C9-79B0D983FD22}">
      <dgm:prSet/>
      <dgm:spPr/>
      <dgm:t>
        <a:bodyPr/>
        <a:lstStyle/>
        <a:p>
          <a:endParaRPr lang="es-AR"/>
        </a:p>
      </dgm:t>
    </dgm:pt>
    <dgm:pt modelId="{B9C9001A-B351-4E7C-A98B-43867C539500}" type="sibTrans" cxnId="{3E08A404-CBF6-4E5E-85C9-79B0D983FD22}">
      <dgm:prSet/>
      <dgm:spPr/>
      <dgm:t>
        <a:bodyPr/>
        <a:lstStyle/>
        <a:p>
          <a:endParaRPr lang="es-AR"/>
        </a:p>
      </dgm:t>
    </dgm:pt>
    <dgm:pt modelId="{E615D9DA-70D4-4224-86D9-2EDC90E15FA8}">
      <dgm:prSet phldrT="[Text]"/>
      <dgm:spPr/>
      <dgm:t>
        <a:bodyPr/>
        <a:lstStyle/>
        <a:p>
          <a:r>
            <a:rPr lang="es-AR" dirty="0" smtClean="0"/>
            <a:t>Enviar informacion al sistema de ordenamiento</a:t>
          </a:r>
          <a:endParaRPr lang="es-AR" dirty="0"/>
        </a:p>
      </dgm:t>
    </dgm:pt>
    <dgm:pt modelId="{AD8EA524-8699-4966-97A6-FD08AB3281E8}" type="parTrans" cxnId="{B93A6187-CF13-4E40-937C-7547C5FD881E}">
      <dgm:prSet/>
      <dgm:spPr/>
      <dgm:t>
        <a:bodyPr/>
        <a:lstStyle/>
        <a:p>
          <a:endParaRPr lang="es-AR"/>
        </a:p>
      </dgm:t>
    </dgm:pt>
    <dgm:pt modelId="{923BADBE-F4AA-4608-A4A1-167E7D4CAA36}" type="sibTrans" cxnId="{B93A6187-CF13-4E40-937C-7547C5FD881E}">
      <dgm:prSet/>
      <dgm:spPr/>
      <dgm:t>
        <a:bodyPr/>
        <a:lstStyle/>
        <a:p>
          <a:endParaRPr lang="es-AR"/>
        </a:p>
      </dgm:t>
    </dgm:pt>
    <dgm:pt modelId="{D191350D-AD94-4DE6-AFC8-AD652B26986F}" type="pres">
      <dgm:prSet presAssocID="{C0EC6E3E-8E68-436F-A18B-FC1D8C6C59DC}" presName="Name0" presStyleCnt="0">
        <dgm:presLayoutVars>
          <dgm:dir/>
          <dgm:resizeHandles val="exact"/>
        </dgm:presLayoutVars>
      </dgm:prSet>
      <dgm:spPr/>
    </dgm:pt>
    <dgm:pt modelId="{1C8F5D31-CF5B-4E6F-B59D-9B354588CB0B}" type="pres">
      <dgm:prSet presAssocID="{D7AE5D53-BD0F-49DF-B844-F8F97345DE8F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0E77D5-AD74-4656-82EE-869EEA01FBE1}" type="pres">
      <dgm:prSet presAssocID="{7361E55B-6BFA-4532-AF44-50875721E62D}" presName="parSpace" presStyleCnt="0"/>
      <dgm:spPr/>
    </dgm:pt>
    <dgm:pt modelId="{C88191C9-BD0A-4A01-B71F-466F7155B892}" type="pres">
      <dgm:prSet presAssocID="{137E4E3A-77DB-4FCF-A8A9-43CC38CD037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F5FB16-BF38-478B-9485-AC84699195A0}" type="pres">
      <dgm:prSet presAssocID="{B9C9001A-B351-4E7C-A98B-43867C539500}" presName="parSpace" presStyleCnt="0"/>
      <dgm:spPr/>
    </dgm:pt>
    <dgm:pt modelId="{B5D79D17-A2A7-435A-A391-E81BA24422DB}" type="pres">
      <dgm:prSet presAssocID="{E615D9DA-70D4-4224-86D9-2EDC90E15FA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893D02B-96C4-4A8D-8A95-8F9D82E6F1EF}" type="presOf" srcId="{E615D9DA-70D4-4224-86D9-2EDC90E15FA8}" destId="{B5D79D17-A2A7-435A-A391-E81BA24422DB}" srcOrd="0" destOrd="0" presId="urn:microsoft.com/office/officeart/2005/8/layout/hChevron3"/>
    <dgm:cxn modelId="{C4B01AA2-092A-4954-8F22-AAC1FB6BDEF9}" type="presOf" srcId="{137E4E3A-77DB-4FCF-A8A9-43CC38CD037F}" destId="{C88191C9-BD0A-4A01-B71F-466F7155B892}" srcOrd="0" destOrd="0" presId="urn:microsoft.com/office/officeart/2005/8/layout/hChevron3"/>
    <dgm:cxn modelId="{B93A6187-CF13-4E40-937C-7547C5FD881E}" srcId="{C0EC6E3E-8E68-436F-A18B-FC1D8C6C59DC}" destId="{E615D9DA-70D4-4224-86D9-2EDC90E15FA8}" srcOrd="2" destOrd="0" parTransId="{AD8EA524-8699-4966-97A6-FD08AB3281E8}" sibTransId="{923BADBE-F4AA-4608-A4A1-167E7D4CAA36}"/>
    <dgm:cxn modelId="{3E08A404-CBF6-4E5E-85C9-79B0D983FD22}" srcId="{C0EC6E3E-8E68-436F-A18B-FC1D8C6C59DC}" destId="{137E4E3A-77DB-4FCF-A8A9-43CC38CD037F}" srcOrd="1" destOrd="0" parTransId="{CE0E05C1-9F98-44F9-8BAB-B3D75A990D3E}" sibTransId="{B9C9001A-B351-4E7C-A98B-43867C539500}"/>
    <dgm:cxn modelId="{1EBC5343-AA02-416F-909F-C34B6C3F4020}" type="presOf" srcId="{C0EC6E3E-8E68-436F-A18B-FC1D8C6C59DC}" destId="{D191350D-AD94-4DE6-AFC8-AD652B26986F}" srcOrd="0" destOrd="0" presId="urn:microsoft.com/office/officeart/2005/8/layout/hChevron3"/>
    <dgm:cxn modelId="{9CE55687-3F7B-4392-A9EA-321582C866EB}" type="presOf" srcId="{D7AE5D53-BD0F-49DF-B844-F8F97345DE8F}" destId="{1C8F5D31-CF5B-4E6F-B59D-9B354588CB0B}" srcOrd="0" destOrd="0" presId="urn:microsoft.com/office/officeart/2005/8/layout/hChevron3"/>
    <dgm:cxn modelId="{8A15411A-7A6A-4D0D-9F2A-9F59D9515087}" srcId="{C0EC6E3E-8E68-436F-A18B-FC1D8C6C59DC}" destId="{D7AE5D53-BD0F-49DF-B844-F8F97345DE8F}" srcOrd="0" destOrd="0" parTransId="{5DDED1AE-B3D9-4DCA-9ABB-959179F88FCD}" sibTransId="{7361E55B-6BFA-4532-AF44-50875721E62D}"/>
    <dgm:cxn modelId="{DAD0AE4D-5DD8-4341-9157-AAD814EF5982}" type="presParOf" srcId="{D191350D-AD94-4DE6-AFC8-AD652B26986F}" destId="{1C8F5D31-CF5B-4E6F-B59D-9B354588CB0B}" srcOrd="0" destOrd="0" presId="urn:microsoft.com/office/officeart/2005/8/layout/hChevron3"/>
    <dgm:cxn modelId="{80D2F397-8C39-4B09-AB26-4C0F3EA1525D}" type="presParOf" srcId="{D191350D-AD94-4DE6-AFC8-AD652B26986F}" destId="{4F0E77D5-AD74-4656-82EE-869EEA01FBE1}" srcOrd="1" destOrd="0" presId="urn:microsoft.com/office/officeart/2005/8/layout/hChevron3"/>
    <dgm:cxn modelId="{CFF36397-408F-4B93-A7EC-BD46C2D2E8AE}" type="presParOf" srcId="{D191350D-AD94-4DE6-AFC8-AD652B26986F}" destId="{C88191C9-BD0A-4A01-B71F-466F7155B892}" srcOrd="2" destOrd="0" presId="urn:microsoft.com/office/officeart/2005/8/layout/hChevron3"/>
    <dgm:cxn modelId="{CF7DF922-15B0-423D-A0ED-4843E12A3911}" type="presParOf" srcId="{D191350D-AD94-4DE6-AFC8-AD652B26986F}" destId="{AFF5FB16-BF38-478B-9485-AC84699195A0}" srcOrd="3" destOrd="0" presId="urn:microsoft.com/office/officeart/2005/8/layout/hChevron3"/>
    <dgm:cxn modelId="{35259BA0-AD95-49E2-BDDF-42FF03428758}" type="presParOf" srcId="{D191350D-AD94-4DE6-AFC8-AD652B26986F}" destId="{B5D79D17-A2A7-435A-A391-E81BA24422DB}" srcOrd="4" destOrd="0" presId="urn:microsoft.com/office/officeart/2005/8/layout/hChevron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2211-3711-4407-8B66-5AEA6A68B1F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D4CC2A4-8C3E-4232-BAAA-C846CFD70789}">
      <dgm:prSet phldrT="[Text]"/>
      <dgm:spPr/>
      <dgm:t>
        <a:bodyPr/>
        <a:lstStyle/>
        <a:p>
          <a:r>
            <a:rPr lang="es-AR" dirty="0" smtClean="0"/>
            <a:t>Filtration and Binaryzation</a:t>
          </a:r>
          <a:endParaRPr lang="es-AR" dirty="0"/>
        </a:p>
      </dgm:t>
    </dgm:pt>
    <dgm:pt modelId="{0E5C81BA-363C-408C-87DB-E93281EFAEAE}" type="parTrans" cxnId="{11366128-F2DB-45E0-91D4-80B9545315F9}">
      <dgm:prSet/>
      <dgm:spPr/>
      <dgm:t>
        <a:bodyPr/>
        <a:lstStyle/>
        <a:p>
          <a:endParaRPr lang="es-AR"/>
        </a:p>
      </dgm:t>
    </dgm:pt>
    <dgm:pt modelId="{8F71E21C-F895-44C3-ADF7-5BD4F6CFA20C}" type="sibTrans" cxnId="{11366128-F2DB-45E0-91D4-80B9545315F9}">
      <dgm:prSet/>
      <dgm:spPr/>
      <dgm:t>
        <a:bodyPr/>
        <a:lstStyle/>
        <a:p>
          <a:endParaRPr lang="es-AR"/>
        </a:p>
      </dgm:t>
    </dgm:pt>
    <dgm:pt modelId="{DCC32DCF-4434-4A45-A8B8-E680929BC4A7}">
      <dgm:prSet phldrT="[Text]"/>
      <dgm:spPr/>
      <dgm:t>
        <a:bodyPr/>
        <a:lstStyle/>
        <a:p>
          <a:r>
            <a:rPr lang="es-AR" dirty="0" smtClean="0"/>
            <a:t>Normalization</a:t>
          </a:r>
          <a:endParaRPr lang="es-AR" dirty="0"/>
        </a:p>
      </dgm:t>
    </dgm:pt>
    <dgm:pt modelId="{E7818577-03D6-4881-95C5-30BE6C452B0C}" type="parTrans" cxnId="{24D7E046-683B-4BD8-9C88-4D442D1D789B}">
      <dgm:prSet/>
      <dgm:spPr/>
      <dgm:t>
        <a:bodyPr/>
        <a:lstStyle/>
        <a:p>
          <a:endParaRPr lang="es-AR"/>
        </a:p>
      </dgm:t>
    </dgm:pt>
    <dgm:pt modelId="{11B1747B-6278-440F-98FE-B95D4969045F}" type="sibTrans" cxnId="{24D7E046-683B-4BD8-9C88-4D442D1D789B}">
      <dgm:prSet/>
      <dgm:spPr/>
      <dgm:t>
        <a:bodyPr/>
        <a:lstStyle/>
        <a:p>
          <a:endParaRPr lang="es-AR"/>
        </a:p>
      </dgm:t>
    </dgm:pt>
    <dgm:pt modelId="{0F7CC523-CFFB-490F-BDB2-3653BE2B30BB}">
      <dgm:prSet phldrT="[Text]"/>
      <dgm:spPr/>
      <dgm:t>
        <a:bodyPr/>
        <a:lstStyle/>
        <a:p>
          <a:r>
            <a:rPr lang="es-AR" dirty="0" smtClean="0"/>
            <a:t>Radon Transform</a:t>
          </a:r>
          <a:endParaRPr lang="es-AR" dirty="0"/>
        </a:p>
      </dgm:t>
    </dgm:pt>
    <dgm:pt modelId="{2547006F-2F67-4C07-AB7B-A8C94F70A8E9}" type="parTrans" cxnId="{555B2AAE-E1DC-4ACA-BFF8-7FFA9C9584ED}">
      <dgm:prSet/>
      <dgm:spPr/>
      <dgm:t>
        <a:bodyPr/>
        <a:lstStyle/>
        <a:p>
          <a:endParaRPr lang="es-AR"/>
        </a:p>
      </dgm:t>
    </dgm:pt>
    <dgm:pt modelId="{793909DF-CA73-4FD0-9B88-4924CC9A23DF}" type="sibTrans" cxnId="{555B2AAE-E1DC-4ACA-BFF8-7FFA9C9584ED}">
      <dgm:prSet/>
      <dgm:spPr/>
      <dgm:t>
        <a:bodyPr/>
        <a:lstStyle/>
        <a:p>
          <a:endParaRPr lang="es-AR"/>
        </a:p>
      </dgm:t>
    </dgm:pt>
    <dgm:pt modelId="{971DF4AF-31C1-4228-B6A5-CB107BC7BB68}">
      <dgm:prSet phldrT="[Text]"/>
      <dgm:spPr/>
      <dgm:t>
        <a:bodyPr/>
        <a:lstStyle/>
        <a:p>
          <a:r>
            <a:rPr lang="es-AR" dirty="0" smtClean="0"/>
            <a:t>Accumulator</a:t>
          </a:r>
          <a:endParaRPr lang="es-AR" dirty="0"/>
        </a:p>
      </dgm:t>
    </dgm:pt>
    <dgm:pt modelId="{31D001FB-5184-4FF1-B0A6-E3F1CB33ED3E}" type="parTrans" cxnId="{0E8A83F2-4766-4213-AF4E-A79BB9D0BC88}">
      <dgm:prSet/>
      <dgm:spPr/>
    </dgm:pt>
    <dgm:pt modelId="{0166271B-B5EE-4EBE-95A8-B48FD7ED199E}" type="sibTrans" cxnId="{0E8A83F2-4766-4213-AF4E-A79BB9D0BC88}">
      <dgm:prSet/>
      <dgm:spPr/>
    </dgm:pt>
    <dgm:pt modelId="{7EDDF34F-5222-415B-959D-70E702701ABF}">
      <dgm:prSet phldrT="[Text]"/>
      <dgm:spPr/>
      <dgm:t>
        <a:bodyPr/>
        <a:lstStyle/>
        <a:p>
          <a:r>
            <a:rPr lang="es-AR" dirty="0" smtClean="0"/>
            <a:t>Feature Vector</a:t>
          </a:r>
          <a:endParaRPr lang="es-AR" dirty="0"/>
        </a:p>
      </dgm:t>
    </dgm:pt>
    <dgm:pt modelId="{CA29004D-9CA1-46C1-A5D0-211F5D5CF93A}" type="parTrans" cxnId="{2CA333E4-FAF0-49E3-A7FE-E26502EDB555}">
      <dgm:prSet/>
      <dgm:spPr/>
    </dgm:pt>
    <dgm:pt modelId="{9CF404DD-85F8-4CB2-8CA0-801C1147F535}" type="sibTrans" cxnId="{2CA333E4-FAF0-49E3-A7FE-E26502EDB555}">
      <dgm:prSet/>
      <dgm:spPr/>
    </dgm:pt>
    <dgm:pt modelId="{4D681680-480E-4571-BFCF-BA38706BAD01}">
      <dgm:prSet phldrT="[Text]"/>
      <dgm:spPr/>
      <dgm:t>
        <a:bodyPr/>
        <a:lstStyle/>
        <a:p>
          <a:r>
            <a:rPr lang="es-AR" dirty="0" smtClean="0"/>
            <a:t>Principal Component Analysis</a:t>
          </a:r>
          <a:endParaRPr lang="es-AR" dirty="0"/>
        </a:p>
      </dgm:t>
    </dgm:pt>
    <dgm:pt modelId="{0C01CB92-EC24-4FC6-ACE1-9119BF86C097}" type="parTrans" cxnId="{61BAFC86-9C1A-45F9-8CB1-FAF858A200D6}">
      <dgm:prSet/>
      <dgm:spPr/>
    </dgm:pt>
    <dgm:pt modelId="{D9355720-5703-41BD-8C25-730290DBC425}" type="sibTrans" cxnId="{61BAFC86-9C1A-45F9-8CB1-FAF858A200D6}">
      <dgm:prSet/>
      <dgm:spPr/>
    </dgm:pt>
    <dgm:pt modelId="{51CF406E-693A-4DEB-B54C-7A0244E6D397}">
      <dgm:prSet phldrT="[Text]"/>
      <dgm:spPr/>
      <dgm:t>
        <a:bodyPr/>
        <a:lstStyle/>
        <a:p>
          <a:r>
            <a:rPr lang="es-AR" dirty="0" smtClean="0"/>
            <a:t>Character Recognition</a:t>
          </a:r>
          <a:endParaRPr lang="es-AR" dirty="0"/>
        </a:p>
      </dgm:t>
    </dgm:pt>
    <dgm:pt modelId="{520D11A1-65C9-42B7-9317-823AAF5D3C9A}" type="parTrans" cxnId="{52CE1171-FCFE-4A57-B36D-CBBB241F015A}">
      <dgm:prSet/>
      <dgm:spPr/>
    </dgm:pt>
    <dgm:pt modelId="{62FE5C92-4562-40C6-8BBA-043F4D299777}" type="sibTrans" cxnId="{52CE1171-FCFE-4A57-B36D-CBBB241F015A}">
      <dgm:prSet/>
      <dgm:spPr/>
    </dgm:pt>
    <dgm:pt modelId="{2E570F46-AFC9-44A1-B7D7-C636F004319C}" type="pres">
      <dgm:prSet presAssocID="{12A82211-3711-4407-8B66-5AEA6A68B1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9A6DD49-6E5F-4CA2-9326-B6CDFC3DDA11}" type="pres">
      <dgm:prSet presAssocID="{51CF406E-693A-4DEB-B54C-7A0244E6D397}" presName="boxAndChildren" presStyleCnt="0"/>
      <dgm:spPr/>
    </dgm:pt>
    <dgm:pt modelId="{2FBEFD42-549E-4C3E-B51E-4C707A1BEE80}" type="pres">
      <dgm:prSet presAssocID="{51CF406E-693A-4DEB-B54C-7A0244E6D397}" presName="parentTextBox" presStyleLbl="node1" presStyleIdx="0" presStyleCnt="7"/>
      <dgm:spPr/>
      <dgm:t>
        <a:bodyPr/>
        <a:lstStyle/>
        <a:p>
          <a:endParaRPr lang="es-AR"/>
        </a:p>
      </dgm:t>
    </dgm:pt>
    <dgm:pt modelId="{EF57ED17-7178-4A71-84A9-0449EDD0B29D}" type="pres">
      <dgm:prSet presAssocID="{9CF404DD-85F8-4CB2-8CA0-801C1147F535}" presName="sp" presStyleCnt="0"/>
      <dgm:spPr/>
    </dgm:pt>
    <dgm:pt modelId="{2E0E5978-7954-4546-AE20-1E0C74EFCC85}" type="pres">
      <dgm:prSet presAssocID="{7EDDF34F-5222-415B-959D-70E702701ABF}" presName="arrowAndChildren" presStyleCnt="0"/>
      <dgm:spPr/>
    </dgm:pt>
    <dgm:pt modelId="{0DD11015-9266-4A79-8DCA-6781A4155265}" type="pres">
      <dgm:prSet presAssocID="{7EDDF34F-5222-415B-959D-70E702701ABF}" presName="parentTextArrow" presStyleLbl="node1" presStyleIdx="1" presStyleCnt="7"/>
      <dgm:spPr/>
      <dgm:t>
        <a:bodyPr/>
        <a:lstStyle/>
        <a:p>
          <a:endParaRPr lang="es-AR"/>
        </a:p>
      </dgm:t>
    </dgm:pt>
    <dgm:pt modelId="{8D47431A-C463-473F-94CA-F9B0BAC09CA3}" type="pres">
      <dgm:prSet presAssocID="{D9355720-5703-41BD-8C25-730290DBC425}" presName="sp" presStyleCnt="0"/>
      <dgm:spPr/>
    </dgm:pt>
    <dgm:pt modelId="{FBB91076-63A0-4760-B4AF-8B4CB71E94E0}" type="pres">
      <dgm:prSet presAssocID="{4D681680-480E-4571-BFCF-BA38706BAD01}" presName="arrowAndChildren" presStyleCnt="0"/>
      <dgm:spPr/>
    </dgm:pt>
    <dgm:pt modelId="{9D8C338C-C1CE-47E3-83E6-D49A1CC2DEE4}" type="pres">
      <dgm:prSet presAssocID="{4D681680-480E-4571-BFCF-BA38706BAD01}" presName="parentTextArrow" presStyleLbl="node1" presStyleIdx="2" presStyleCnt="7"/>
      <dgm:spPr/>
      <dgm:t>
        <a:bodyPr/>
        <a:lstStyle/>
        <a:p>
          <a:endParaRPr lang="es-AR"/>
        </a:p>
      </dgm:t>
    </dgm:pt>
    <dgm:pt modelId="{B30C8ABE-CB28-47FB-946C-092BF1DEE5F0}" type="pres">
      <dgm:prSet presAssocID="{0166271B-B5EE-4EBE-95A8-B48FD7ED199E}" presName="sp" presStyleCnt="0"/>
      <dgm:spPr/>
    </dgm:pt>
    <dgm:pt modelId="{A3C0CA1D-D6B0-4C4E-9E70-7E30E55B28E3}" type="pres">
      <dgm:prSet presAssocID="{971DF4AF-31C1-4228-B6A5-CB107BC7BB68}" presName="arrowAndChildren" presStyleCnt="0"/>
      <dgm:spPr/>
    </dgm:pt>
    <dgm:pt modelId="{A8084B6D-C45E-4B2E-AF58-EE43A1CCDC46}" type="pres">
      <dgm:prSet presAssocID="{971DF4AF-31C1-4228-B6A5-CB107BC7BB68}" presName="parentTextArrow" presStyleLbl="node1" presStyleIdx="3" presStyleCnt="7"/>
      <dgm:spPr/>
      <dgm:t>
        <a:bodyPr/>
        <a:lstStyle/>
        <a:p>
          <a:endParaRPr lang="es-AR"/>
        </a:p>
      </dgm:t>
    </dgm:pt>
    <dgm:pt modelId="{35261DB9-7644-4DE8-866D-00C15016DA6A}" type="pres">
      <dgm:prSet presAssocID="{793909DF-CA73-4FD0-9B88-4924CC9A23DF}" presName="sp" presStyleCnt="0"/>
      <dgm:spPr/>
    </dgm:pt>
    <dgm:pt modelId="{CE049999-F2D6-48CE-9AB0-D35698D96A8A}" type="pres">
      <dgm:prSet presAssocID="{0F7CC523-CFFB-490F-BDB2-3653BE2B30BB}" presName="arrowAndChildren" presStyleCnt="0"/>
      <dgm:spPr/>
    </dgm:pt>
    <dgm:pt modelId="{105D015A-503C-4284-8600-ED1E195CB5EA}" type="pres">
      <dgm:prSet presAssocID="{0F7CC523-CFFB-490F-BDB2-3653BE2B30BB}" presName="parentTextArrow" presStyleLbl="node1" presStyleIdx="4" presStyleCnt="7"/>
      <dgm:spPr/>
      <dgm:t>
        <a:bodyPr/>
        <a:lstStyle/>
        <a:p>
          <a:endParaRPr lang="es-AR"/>
        </a:p>
      </dgm:t>
    </dgm:pt>
    <dgm:pt modelId="{DB235293-825E-448C-BF1C-DA952BA7B9F0}" type="pres">
      <dgm:prSet presAssocID="{11B1747B-6278-440F-98FE-B95D4969045F}" presName="sp" presStyleCnt="0"/>
      <dgm:spPr/>
    </dgm:pt>
    <dgm:pt modelId="{18C7D347-082A-462B-B0E3-2F933F0BF191}" type="pres">
      <dgm:prSet presAssocID="{DCC32DCF-4434-4A45-A8B8-E680929BC4A7}" presName="arrowAndChildren" presStyleCnt="0"/>
      <dgm:spPr/>
    </dgm:pt>
    <dgm:pt modelId="{FC55B6BC-794E-4119-A25C-2D7BBDAA7EFA}" type="pres">
      <dgm:prSet presAssocID="{DCC32DCF-4434-4A45-A8B8-E680929BC4A7}" presName="parentTextArrow" presStyleLbl="node1" presStyleIdx="5" presStyleCnt="7"/>
      <dgm:spPr/>
      <dgm:t>
        <a:bodyPr/>
        <a:lstStyle/>
        <a:p>
          <a:endParaRPr lang="es-AR"/>
        </a:p>
      </dgm:t>
    </dgm:pt>
    <dgm:pt modelId="{36FD4C97-A325-4426-99CE-D7970FB9481A}" type="pres">
      <dgm:prSet presAssocID="{8F71E21C-F895-44C3-ADF7-5BD4F6CFA20C}" presName="sp" presStyleCnt="0"/>
      <dgm:spPr/>
    </dgm:pt>
    <dgm:pt modelId="{19F26881-775C-4CD6-9929-AFF1ACEA89AF}" type="pres">
      <dgm:prSet presAssocID="{6D4CC2A4-8C3E-4232-BAAA-C846CFD70789}" presName="arrowAndChildren" presStyleCnt="0"/>
      <dgm:spPr/>
    </dgm:pt>
    <dgm:pt modelId="{77D9E306-13CE-4C37-AD2C-DD1F611F8FBC}" type="pres">
      <dgm:prSet presAssocID="{6D4CC2A4-8C3E-4232-BAAA-C846CFD70789}" presName="parentTextArrow" presStyleLbl="node1" presStyleIdx="6" presStyleCnt="7"/>
      <dgm:spPr/>
      <dgm:t>
        <a:bodyPr/>
        <a:lstStyle/>
        <a:p>
          <a:endParaRPr lang="es-AR"/>
        </a:p>
      </dgm:t>
    </dgm:pt>
  </dgm:ptLst>
  <dgm:cxnLst>
    <dgm:cxn modelId="{5A1F0F94-9758-4EB9-BAAA-57E71F9B7E65}" type="presOf" srcId="{12A82211-3711-4407-8B66-5AEA6A68B1F9}" destId="{2E570F46-AFC9-44A1-B7D7-C636F004319C}" srcOrd="0" destOrd="0" presId="urn:microsoft.com/office/officeart/2005/8/layout/process4"/>
    <dgm:cxn modelId="{E96AA9B1-5D65-4FFB-9A15-07B47713134E}" type="presOf" srcId="{971DF4AF-31C1-4228-B6A5-CB107BC7BB68}" destId="{A8084B6D-C45E-4B2E-AF58-EE43A1CCDC46}" srcOrd="0" destOrd="0" presId="urn:microsoft.com/office/officeart/2005/8/layout/process4"/>
    <dgm:cxn modelId="{6E771FB7-2CE6-4924-B1E8-77EB92D399CE}" type="presOf" srcId="{0F7CC523-CFFB-490F-BDB2-3653BE2B30BB}" destId="{105D015A-503C-4284-8600-ED1E195CB5EA}" srcOrd="0" destOrd="0" presId="urn:microsoft.com/office/officeart/2005/8/layout/process4"/>
    <dgm:cxn modelId="{68386563-5FDD-41DE-AA66-CE622EB89F28}" type="presOf" srcId="{6D4CC2A4-8C3E-4232-BAAA-C846CFD70789}" destId="{77D9E306-13CE-4C37-AD2C-DD1F611F8FBC}" srcOrd="0" destOrd="0" presId="urn:microsoft.com/office/officeart/2005/8/layout/process4"/>
    <dgm:cxn modelId="{61BAFC86-9C1A-45F9-8CB1-FAF858A200D6}" srcId="{12A82211-3711-4407-8B66-5AEA6A68B1F9}" destId="{4D681680-480E-4571-BFCF-BA38706BAD01}" srcOrd="4" destOrd="0" parTransId="{0C01CB92-EC24-4FC6-ACE1-9119BF86C097}" sibTransId="{D9355720-5703-41BD-8C25-730290DBC425}"/>
    <dgm:cxn modelId="{52CE1171-FCFE-4A57-B36D-CBBB241F015A}" srcId="{12A82211-3711-4407-8B66-5AEA6A68B1F9}" destId="{51CF406E-693A-4DEB-B54C-7A0244E6D397}" srcOrd="6" destOrd="0" parTransId="{520D11A1-65C9-42B7-9317-823AAF5D3C9A}" sibTransId="{62FE5C92-4562-40C6-8BBA-043F4D299777}"/>
    <dgm:cxn modelId="{7B59D377-41D6-4F08-8465-9F2C3D87FFD5}" type="presOf" srcId="{4D681680-480E-4571-BFCF-BA38706BAD01}" destId="{9D8C338C-C1CE-47E3-83E6-D49A1CC2DEE4}" srcOrd="0" destOrd="0" presId="urn:microsoft.com/office/officeart/2005/8/layout/process4"/>
    <dgm:cxn modelId="{555B2AAE-E1DC-4ACA-BFF8-7FFA9C9584ED}" srcId="{12A82211-3711-4407-8B66-5AEA6A68B1F9}" destId="{0F7CC523-CFFB-490F-BDB2-3653BE2B30BB}" srcOrd="2" destOrd="0" parTransId="{2547006F-2F67-4C07-AB7B-A8C94F70A8E9}" sibTransId="{793909DF-CA73-4FD0-9B88-4924CC9A23DF}"/>
    <dgm:cxn modelId="{50D41EA5-CE80-4F0B-8631-34ECA74619AC}" type="presOf" srcId="{DCC32DCF-4434-4A45-A8B8-E680929BC4A7}" destId="{FC55B6BC-794E-4119-A25C-2D7BBDAA7EFA}" srcOrd="0" destOrd="0" presId="urn:microsoft.com/office/officeart/2005/8/layout/process4"/>
    <dgm:cxn modelId="{1F9C68C2-A55D-48A2-9A59-9FFAB5DFF33C}" type="presOf" srcId="{7EDDF34F-5222-415B-959D-70E702701ABF}" destId="{0DD11015-9266-4A79-8DCA-6781A4155265}" srcOrd="0" destOrd="0" presId="urn:microsoft.com/office/officeart/2005/8/layout/process4"/>
    <dgm:cxn modelId="{2CA333E4-FAF0-49E3-A7FE-E26502EDB555}" srcId="{12A82211-3711-4407-8B66-5AEA6A68B1F9}" destId="{7EDDF34F-5222-415B-959D-70E702701ABF}" srcOrd="5" destOrd="0" parTransId="{CA29004D-9CA1-46C1-A5D0-211F5D5CF93A}" sibTransId="{9CF404DD-85F8-4CB2-8CA0-801C1147F535}"/>
    <dgm:cxn modelId="{3C644423-3A37-4281-9B12-49E5A8F0882C}" type="presOf" srcId="{51CF406E-693A-4DEB-B54C-7A0244E6D397}" destId="{2FBEFD42-549E-4C3E-B51E-4C707A1BEE80}" srcOrd="0" destOrd="0" presId="urn:microsoft.com/office/officeart/2005/8/layout/process4"/>
    <dgm:cxn modelId="{24D7E046-683B-4BD8-9C88-4D442D1D789B}" srcId="{12A82211-3711-4407-8B66-5AEA6A68B1F9}" destId="{DCC32DCF-4434-4A45-A8B8-E680929BC4A7}" srcOrd="1" destOrd="0" parTransId="{E7818577-03D6-4881-95C5-30BE6C452B0C}" sibTransId="{11B1747B-6278-440F-98FE-B95D4969045F}"/>
    <dgm:cxn modelId="{0E8A83F2-4766-4213-AF4E-A79BB9D0BC88}" srcId="{12A82211-3711-4407-8B66-5AEA6A68B1F9}" destId="{971DF4AF-31C1-4228-B6A5-CB107BC7BB68}" srcOrd="3" destOrd="0" parTransId="{31D001FB-5184-4FF1-B0A6-E3F1CB33ED3E}" sibTransId="{0166271B-B5EE-4EBE-95A8-B48FD7ED199E}"/>
    <dgm:cxn modelId="{11366128-F2DB-45E0-91D4-80B9545315F9}" srcId="{12A82211-3711-4407-8B66-5AEA6A68B1F9}" destId="{6D4CC2A4-8C3E-4232-BAAA-C846CFD70789}" srcOrd="0" destOrd="0" parTransId="{0E5C81BA-363C-408C-87DB-E93281EFAEAE}" sibTransId="{8F71E21C-F895-44C3-ADF7-5BD4F6CFA20C}"/>
    <dgm:cxn modelId="{EEDE786D-5C55-4E0C-B17B-92D9217D5057}" type="presParOf" srcId="{2E570F46-AFC9-44A1-B7D7-C636F004319C}" destId="{79A6DD49-6E5F-4CA2-9326-B6CDFC3DDA11}" srcOrd="0" destOrd="0" presId="urn:microsoft.com/office/officeart/2005/8/layout/process4"/>
    <dgm:cxn modelId="{1A6A2AC9-9FFC-405D-896F-707A3B5C7A64}" type="presParOf" srcId="{79A6DD49-6E5F-4CA2-9326-B6CDFC3DDA11}" destId="{2FBEFD42-549E-4C3E-B51E-4C707A1BEE80}" srcOrd="0" destOrd="0" presId="urn:microsoft.com/office/officeart/2005/8/layout/process4"/>
    <dgm:cxn modelId="{5D25E194-A8C6-42E6-A098-9772098C0B53}" type="presParOf" srcId="{2E570F46-AFC9-44A1-B7D7-C636F004319C}" destId="{EF57ED17-7178-4A71-84A9-0449EDD0B29D}" srcOrd="1" destOrd="0" presId="urn:microsoft.com/office/officeart/2005/8/layout/process4"/>
    <dgm:cxn modelId="{0FC228FD-694C-4779-BFA8-38F253237853}" type="presParOf" srcId="{2E570F46-AFC9-44A1-B7D7-C636F004319C}" destId="{2E0E5978-7954-4546-AE20-1E0C74EFCC85}" srcOrd="2" destOrd="0" presId="urn:microsoft.com/office/officeart/2005/8/layout/process4"/>
    <dgm:cxn modelId="{73134160-A749-452A-A060-1C94559D4407}" type="presParOf" srcId="{2E0E5978-7954-4546-AE20-1E0C74EFCC85}" destId="{0DD11015-9266-4A79-8DCA-6781A4155265}" srcOrd="0" destOrd="0" presId="urn:microsoft.com/office/officeart/2005/8/layout/process4"/>
    <dgm:cxn modelId="{F12C9A31-00DC-4248-B716-58A26AFD81A2}" type="presParOf" srcId="{2E570F46-AFC9-44A1-B7D7-C636F004319C}" destId="{8D47431A-C463-473F-94CA-F9B0BAC09CA3}" srcOrd="3" destOrd="0" presId="urn:microsoft.com/office/officeart/2005/8/layout/process4"/>
    <dgm:cxn modelId="{B2143757-CCA6-46F2-BEFF-5D20B60009F1}" type="presParOf" srcId="{2E570F46-AFC9-44A1-B7D7-C636F004319C}" destId="{FBB91076-63A0-4760-B4AF-8B4CB71E94E0}" srcOrd="4" destOrd="0" presId="urn:microsoft.com/office/officeart/2005/8/layout/process4"/>
    <dgm:cxn modelId="{8B26B10B-7C97-4262-ABDC-28BDB0FFE17D}" type="presParOf" srcId="{FBB91076-63A0-4760-B4AF-8B4CB71E94E0}" destId="{9D8C338C-C1CE-47E3-83E6-D49A1CC2DEE4}" srcOrd="0" destOrd="0" presId="urn:microsoft.com/office/officeart/2005/8/layout/process4"/>
    <dgm:cxn modelId="{7545F1F3-FB27-41E8-A480-7DFE30E839EC}" type="presParOf" srcId="{2E570F46-AFC9-44A1-B7D7-C636F004319C}" destId="{B30C8ABE-CB28-47FB-946C-092BF1DEE5F0}" srcOrd="5" destOrd="0" presId="urn:microsoft.com/office/officeart/2005/8/layout/process4"/>
    <dgm:cxn modelId="{81659326-491E-4D4D-9DC8-7C3851D10DDB}" type="presParOf" srcId="{2E570F46-AFC9-44A1-B7D7-C636F004319C}" destId="{A3C0CA1D-D6B0-4C4E-9E70-7E30E55B28E3}" srcOrd="6" destOrd="0" presId="urn:microsoft.com/office/officeart/2005/8/layout/process4"/>
    <dgm:cxn modelId="{A5ED7ADD-0A5A-4E59-9A6B-8E92CA1FBE04}" type="presParOf" srcId="{A3C0CA1D-D6B0-4C4E-9E70-7E30E55B28E3}" destId="{A8084B6D-C45E-4B2E-AF58-EE43A1CCDC46}" srcOrd="0" destOrd="0" presId="urn:microsoft.com/office/officeart/2005/8/layout/process4"/>
    <dgm:cxn modelId="{1477FED9-E8B7-484B-A464-80768EA2DB01}" type="presParOf" srcId="{2E570F46-AFC9-44A1-B7D7-C636F004319C}" destId="{35261DB9-7644-4DE8-866D-00C15016DA6A}" srcOrd="7" destOrd="0" presId="urn:microsoft.com/office/officeart/2005/8/layout/process4"/>
    <dgm:cxn modelId="{C394086D-C28B-4FAB-B07C-A58DB7F7EB47}" type="presParOf" srcId="{2E570F46-AFC9-44A1-B7D7-C636F004319C}" destId="{CE049999-F2D6-48CE-9AB0-D35698D96A8A}" srcOrd="8" destOrd="0" presId="urn:microsoft.com/office/officeart/2005/8/layout/process4"/>
    <dgm:cxn modelId="{2FE030AC-D434-4FDF-ADBD-BAE14B61E802}" type="presParOf" srcId="{CE049999-F2D6-48CE-9AB0-D35698D96A8A}" destId="{105D015A-503C-4284-8600-ED1E195CB5EA}" srcOrd="0" destOrd="0" presId="urn:microsoft.com/office/officeart/2005/8/layout/process4"/>
    <dgm:cxn modelId="{388773A7-9249-454B-B70D-6D157AA43B76}" type="presParOf" srcId="{2E570F46-AFC9-44A1-B7D7-C636F004319C}" destId="{DB235293-825E-448C-BF1C-DA952BA7B9F0}" srcOrd="9" destOrd="0" presId="urn:microsoft.com/office/officeart/2005/8/layout/process4"/>
    <dgm:cxn modelId="{2D95E86C-4E51-4D94-B321-1C9B729EDEAD}" type="presParOf" srcId="{2E570F46-AFC9-44A1-B7D7-C636F004319C}" destId="{18C7D347-082A-462B-B0E3-2F933F0BF191}" srcOrd="10" destOrd="0" presId="urn:microsoft.com/office/officeart/2005/8/layout/process4"/>
    <dgm:cxn modelId="{981685EF-64F5-49DB-B07E-01AC185EF73C}" type="presParOf" srcId="{18C7D347-082A-462B-B0E3-2F933F0BF191}" destId="{FC55B6BC-794E-4119-A25C-2D7BBDAA7EFA}" srcOrd="0" destOrd="0" presId="urn:microsoft.com/office/officeart/2005/8/layout/process4"/>
    <dgm:cxn modelId="{F1B904A2-A9A3-48F0-A419-D02B597AB224}" type="presParOf" srcId="{2E570F46-AFC9-44A1-B7D7-C636F004319C}" destId="{36FD4C97-A325-4426-99CE-D7970FB9481A}" srcOrd="11" destOrd="0" presId="urn:microsoft.com/office/officeart/2005/8/layout/process4"/>
    <dgm:cxn modelId="{AF806C14-5BD2-4430-9C41-41DD6A756CD5}" type="presParOf" srcId="{2E570F46-AFC9-44A1-B7D7-C636F004319C}" destId="{19F26881-775C-4CD6-9929-AFF1ACEA89AF}" srcOrd="12" destOrd="0" presId="urn:microsoft.com/office/officeart/2005/8/layout/process4"/>
    <dgm:cxn modelId="{E15F8D69-4DD1-4411-9575-8326A01712CB}" type="presParOf" srcId="{19F26881-775C-4CD6-9929-AFF1ACEA89AF}" destId="{77D9E306-13CE-4C37-AD2C-DD1F611F8FBC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29/06/2012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Trabajo practico Especial</a:t>
            </a:r>
            <a:br>
              <a:rPr lang="es-ES" dirty="0" smtClean="0"/>
            </a:br>
            <a:r>
              <a:rPr lang="es-ES" dirty="0" smtClean="0"/>
              <a:t>Aprendizaje autmatico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Gonzalo Castiglione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Tiene en consideración las fórmulas: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donde I, J se definin como el </a:t>
            </a:r>
            <a:r>
              <a:rPr lang="es-AR" i="1" dirty="0" smtClean="0"/>
              <a:t>centro de gravedad </a:t>
            </a:r>
            <a:r>
              <a:rPr lang="es-AR" dirty="0" smtClean="0"/>
              <a:t> dado por</a:t>
            </a:r>
            <a:r>
              <a:rPr lang="es-AR" i="1" dirty="0" smtClean="0"/>
              <a:t>: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  <p:pic>
        <p:nvPicPr>
          <p:cNvPr id="1026" name="Picture 2" descr="E:\Code\ITBA\TrabajosPracticos\doc\clase\img\Norm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90751"/>
            <a:ext cx="8212137" cy="1381125"/>
          </a:xfrm>
          <a:prstGeom prst="rect">
            <a:avLst/>
          </a:prstGeom>
          <a:noFill/>
        </p:spPr>
      </p:pic>
      <p:pic>
        <p:nvPicPr>
          <p:cNvPr id="1027" name="Picture 3" descr="E:\Code\ITBA\TrabajosPracticos\doc\clase\img\Normalizat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69" y="4919682"/>
            <a:ext cx="532447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valor de rotacion del ángulo esta dado de acuerdo a los angulos principales de la imagen.</a:t>
            </a:r>
          </a:p>
          <a:p>
            <a:endParaRPr lang="es-AR" dirty="0" smtClean="0"/>
          </a:p>
          <a:p>
            <a:r>
              <a:rPr lang="es-AR" dirty="0" smtClean="0"/>
              <a:t>El valor de la escala es calculado a partir de el valor medio de la variacion del caracter.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231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Transformacion integral que consiste en la integral de una función sobre un conjunto de rectas.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i="1" dirty="0" smtClean="0"/>
              <a:t>s</a:t>
            </a:r>
            <a:r>
              <a:rPr lang="es-AR" dirty="0" smtClean="0"/>
              <a:t> es la distancia perpendicular de la </a:t>
            </a:r>
            <a:r>
              <a:rPr lang="es-AR" i="1" dirty="0" smtClean="0"/>
              <a:t>línea </a:t>
            </a:r>
            <a:r>
              <a:rPr lang="es-AR" dirty="0" smtClean="0"/>
              <a:t>desde el origen.</a:t>
            </a:r>
          </a:p>
          <a:p>
            <a:endParaRPr lang="es-AR" dirty="0" smtClean="0"/>
          </a:p>
          <a:p>
            <a:r>
              <a:rPr lang="es-AR" i="1" dirty="0" smtClean="0"/>
              <a:t>delta </a:t>
            </a:r>
            <a:r>
              <a:rPr lang="es-AR" dirty="0" smtClean="0"/>
              <a:t>es la función que define la integral solo sobre la línea.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  <p:pic>
        <p:nvPicPr>
          <p:cNvPr id="2050" name="Picture 2" descr="E:\Code\ITBA\TrabajosPracticos\doc\clase\img\rad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76" y="2857496"/>
            <a:ext cx="7192962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don_e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785926"/>
            <a:ext cx="5210903" cy="4458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el caso, los rayos estan espaciados cada 1px.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Se calcula la proyección de la matriz (imagen) a través de una dirección especificada.</a:t>
            </a:r>
          </a:p>
          <a:p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yeccion_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6" y="3142720"/>
            <a:ext cx="4429124" cy="37153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Radon Transform - Ejemplos</a:t>
            </a:r>
            <a:endParaRPr lang="es-AR" dirty="0"/>
          </a:p>
        </p:txBody>
      </p:sp>
      <p:pic>
        <p:nvPicPr>
          <p:cNvPr id="4099" name="Picture 3" descr="E:\Code\ITBA\TrabajosPracticos\doc\clase\img\proyecc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4582580" cy="38576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786314" y="135729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con ejes x’,y’ inclinados theta grados con respecto a x,y</a:t>
            </a:r>
            <a:endParaRPr lang="es-AR" dirty="0"/>
          </a:p>
        </p:txBody>
      </p:sp>
      <p:sp>
        <p:nvSpPr>
          <p:cNvPr id="10" name="Notched Right Arrow 9"/>
          <p:cNvSpPr/>
          <p:nvPr/>
        </p:nvSpPr>
        <p:spPr>
          <a:xfrm rot="9800790">
            <a:off x="4711197" y="2185257"/>
            <a:ext cx="1305717" cy="2624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00034" y="535782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sobre los ejes x,y</a:t>
            </a:r>
            <a:endParaRPr lang="es-AR" dirty="0"/>
          </a:p>
        </p:txBody>
      </p:sp>
      <p:sp>
        <p:nvSpPr>
          <p:cNvPr id="12" name="Notched Right Arrow 11"/>
          <p:cNvSpPr/>
          <p:nvPr/>
        </p:nvSpPr>
        <p:spPr>
          <a:xfrm rot="20203203">
            <a:off x="3863299" y="5077550"/>
            <a:ext cx="1186454" cy="2711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Habilidad para extraer lineas a partir de imágenes </a:t>
            </a:r>
            <a:r>
              <a:rPr lang="es-AR" i="1" dirty="0" smtClean="0"/>
              <a:t>muy </a:t>
            </a:r>
            <a:r>
              <a:rPr lang="es-AR" dirty="0" smtClean="0"/>
              <a:t>ruidosas</a:t>
            </a:r>
            <a:r>
              <a:rPr lang="es-AR" i="1" dirty="0" smtClean="0"/>
              <a:t>.</a:t>
            </a:r>
          </a:p>
          <a:p>
            <a:pPr lvl="1"/>
            <a:r>
              <a:rPr lang="es-AR" dirty="0" smtClean="0"/>
              <a:t>Caracteres manuscritos podrían considerarse muy ruidosos.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 puede computar la tranformación </a:t>
            </a:r>
            <a:r>
              <a:rPr lang="es-AR" i="1" dirty="0" smtClean="0"/>
              <a:t>Radon </a:t>
            </a:r>
            <a:r>
              <a:rPr lang="es-AR" dirty="0" smtClean="0"/>
              <a:t>de cualquier imagen rotada, trasladada o escalada sabiendo su tranformación </a:t>
            </a:r>
            <a:r>
              <a:rPr lang="es-AR" i="1" dirty="0" smtClean="0"/>
              <a:t>Radon</a:t>
            </a:r>
            <a:r>
              <a:rPr lang="es-AR" dirty="0" smtClean="0"/>
              <a:t> original.</a:t>
            </a:r>
            <a:endParaRPr lang="es-AR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 – Porque?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partir de las proyecciones Radon, se construye un </a:t>
            </a:r>
            <a:r>
              <a:rPr lang="es-AR" i="1" dirty="0" smtClean="0"/>
              <a:t>senograma</a:t>
            </a:r>
          </a:p>
          <a:p>
            <a:endParaRPr lang="es-AR" i="1" dirty="0" smtClean="0"/>
          </a:p>
          <a:p>
            <a:r>
              <a:rPr lang="es-AR" dirty="0" smtClean="0"/>
              <a:t>Es basicamente un 2D dataset </a:t>
            </a:r>
            <a:r>
              <a:rPr lang="es-AR" i="1" dirty="0" smtClean="0"/>
              <a:t>p(r, theta)</a:t>
            </a:r>
            <a:r>
              <a:rPr lang="es-AR" dirty="0" smtClean="0"/>
              <a:t> que se obtiene de</a:t>
            </a:r>
            <a:r>
              <a:rPr lang="es-AR" i="1" dirty="0" smtClean="0"/>
              <a:t>apilar</a:t>
            </a:r>
            <a:r>
              <a:rPr lang="es-AR" dirty="0" smtClean="0"/>
              <a:t> las proyecciones 1D </a:t>
            </a:r>
            <a:r>
              <a:rPr lang="es-AR" i="1" dirty="0" smtClean="0"/>
              <a:t>p(r)</a:t>
            </a:r>
            <a:r>
              <a:rPr lang="es-AR" dirty="0" smtClean="0"/>
              <a:t>.</a:t>
            </a:r>
          </a:p>
          <a:p>
            <a:pPr lvl="1">
              <a:buNone/>
            </a:pPr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>
                <a:effectLst/>
              </a:rPr>
              <a:t>Reconocimiento de caracteres mediante técnica de transformación de Radon y anális de componentes principales</a:t>
            </a:r>
            <a:endParaRPr lang="es-A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_senogra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079" y="2657197"/>
            <a:ext cx="4658375" cy="20576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85720" y="1481328"/>
            <a:ext cx="840108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s-A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Ejemplo</a:t>
            </a:r>
            <a:r>
              <a:rPr kumimoji="0" lang="es-AR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 3 obtenido en la capa de normalización luego de aplicada la transformación Radon.</a:t>
            </a:r>
            <a:endParaRPr kumimoji="0" lang="es-A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Expresar los vectores de pixeles unidimiensonales construidos a partir de las imágenes en términos de sus componentes principales (minimizar la cantidad de datos).</a:t>
            </a:r>
          </a:p>
          <a:p>
            <a:endParaRPr lang="es-AR" dirty="0" smtClean="0"/>
          </a:p>
          <a:p>
            <a:r>
              <a:rPr lang="es-AR" dirty="0" smtClean="0"/>
              <a:t>Extraer las características de los datos que mas contribuyan a la variabilidad del conjunto.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Creacion del vector unidimensional a partir de la imagen bidimensional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5122" name="Picture 2" descr="E:\Code\ITBA\TrabajosPracticos\doc\clase\img\ACP\vector2d_a_1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14686"/>
            <a:ext cx="8332066" cy="176372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5984" y="5429264"/>
            <a:ext cx="6192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Porque se ve asi??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calcula en etapas:</a:t>
            </a:r>
          </a:p>
          <a:p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Restar la media de los datos a cada variable.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Calcular y crear la matriz de covarianza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Calcular los autovector y autovalores de la matriz de covarianza.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Tomar el </a:t>
            </a:r>
            <a:r>
              <a:rPr lang="es-AR" i="1" dirty="0" smtClean="0"/>
              <a:t>Feature Vector</a:t>
            </a:r>
          </a:p>
          <a:p>
            <a:pPr marL="1088136" lvl="2" indent="-457200"/>
            <a:r>
              <a:rPr lang="es-AR" dirty="0" smtClean="0"/>
              <a:t>Nombre de fantasía para una matriz de vectores.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Multiplicar la traspuesta de los Feature Vectors por la traspuesta de los datos ajustados.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Etapa 1: 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Esta étapa facilita cálculo de la matríz de covarianza.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Se resta la media de cada valor de la fila por cada fila de todas las imágenes.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/>
          </a:bodyPr>
          <a:lstStyle/>
          <a:p>
            <a:r>
              <a:rPr lang="es-AR" dirty="0" smtClean="0"/>
              <a:t>Etapa 2: Matriz de covarianza</a:t>
            </a:r>
          </a:p>
          <a:p>
            <a:endParaRPr lang="es-AR" dirty="0" smtClean="0"/>
          </a:p>
          <a:p>
            <a:endParaRPr lang="es-AR" dirty="0" smtClean="0"/>
          </a:p>
          <a:p>
            <a:pPr algn="ctr">
              <a:buNone/>
            </a:pPr>
            <a:endParaRPr lang="es-AR" sz="2400" i="1" dirty="0" smtClean="0"/>
          </a:p>
          <a:p>
            <a:pPr algn="ctr">
              <a:buNone/>
            </a:pPr>
            <a:endParaRPr lang="es-AR" sz="2400" i="1" dirty="0" smtClean="0"/>
          </a:p>
          <a:p>
            <a:pPr lvl="1"/>
            <a:endParaRPr lang="es-AR" sz="2000" i="1" dirty="0" smtClean="0"/>
          </a:p>
          <a:p>
            <a:pPr lvl="1"/>
            <a:r>
              <a:rPr lang="es-AR" sz="2000" i="1" dirty="0" smtClean="0"/>
              <a:t>x=(xi,yi)</a:t>
            </a:r>
            <a:r>
              <a:rPr lang="es-AR" sz="2000" dirty="0" smtClean="0"/>
              <a:t> representa al valor del pixel.</a:t>
            </a:r>
          </a:p>
          <a:p>
            <a:pPr lvl="1"/>
            <a:r>
              <a:rPr lang="es-AR" sz="2000" i="1" dirty="0" smtClean="0"/>
              <a:t>x raya</a:t>
            </a:r>
            <a:r>
              <a:rPr lang="es-AR" sz="2000" dirty="0" smtClean="0"/>
              <a:t> representa la media para todos los pixeles.</a:t>
            </a:r>
            <a:endParaRPr lang="es-AR" sz="2000" i="1" dirty="0" smtClean="0"/>
          </a:p>
          <a:p>
            <a:pPr lvl="1"/>
            <a:r>
              <a:rPr lang="es-AR" sz="2000" i="1" dirty="0" smtClean="0"/>
              <a:t>n</a:t>
            </a:r>
            <a:r>
              <a:rPr lang="es-AR" sz="2000" dirty="0" smtClean="0"/>
              <a:t> representa el total de valores.</a:t>
            </a:r>
          </a:p>
          <a:p>
            <a:pPr lvl="1"/>
            <a:endParaRPr lang="es-AR" sz="2000" i="1" dirty="0" smtClean="0"/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2051" name="Picture 3" descr="E:\Code\ITBA\TrabajosPracticos\doc\clase\img\ACP\ecua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14573"/>
            <a:ext cx="5536422" cy="132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Representa cuanto varían la dimensiones repecto de la media con respecto a las demás dimensiones.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3074" name="Picture 2" descr="E:\Code\ITBA\TrabajosPracticos\doc\clase\img\ACP\cov_ejemp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146432"/>
            <a:ext cx="8501122" cy="2711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Etapa 3: Autovalores y Autovectores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Autovalores son el producto de mutiplicar matrices.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Son hallados a partir de la multiplciación de la matriz de covarianza por un vector en un espacio bidimensional</a:t>
            </a:r>
          </a:p>
          <a:p>
            <a:pPr lvl="2"/>
            <a:r>
              <a:rPr lang="es-AR" dirty="0" smtClean="0"/>
              <a:t>Ej: un autovector</a:t>
            </a:r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Esto hace a la matriz de covarianza el equivalente a una matriz de transformacion.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utovec_ejempl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733682"/>
            <a:ext cx="4643470" cy="43385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4643438" y="6072206"/>
            <a:ext cx="413489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Normalizar!!</a:t>
            </a:r>
            <a:endParaRPr lang="en-US" sz="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Reconocedores OCR regulares eran insuficientes</a:t>
            </a:r>
          </a:p>
          <a:p>
            <a:pPr lvl="1"/>
            <a:r>
              <a:rPr lang="es-AR" dirty="0" smtClean="0"/>
              <a:t>Especialmente al tratar caracteres hechos a mano.</a:t>
            </a:r>
          </a:p>
          <a:p>
            <a:endParaRPr lang="es-AR" dirty="0" smtClean="0"/>
          </a:p>
          <a:p>
            <a:r>
              <a:rPr lang="es-AR" dirty="0" smtClean="0"/>
              <a:t>Impulsado principalmente por agencias que utilizan </a:t>
            </a:r>
            <a:r>
              <a:rPr lang="es-AR" i="1" dirty="0" smtClean="0"/>
              <a:t>Postal  applications </a:t>
            </a:r>
            <a:r>
              <a:rPr lang="es-AR" dirty="0" smtClean="0"/>
              <a:t>debido a la baja proporcion de mails clasificados correctamente.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Introducción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Etapa 4: Feature Vectors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Ordenar los autovectores por sus autovalores.</a:t>
            </a:r>
          </a:p>
          <a:p>
            <a:pPr lvl="2"/>
            <a:r>
              <a:rPr lang="es-AR" dirty="0" smtClean="0"/>
              <a:t>De mayor a menor.</a:t>
            </a:r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Calcula los componentes en orden, de acuerdo a su importancia.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Permite que la información sea comprimida y los vectores mas </a:t>
            </a:r>
            <a:r>
              <a:rPr lang="es-AR" i="1" dirty="0" smtClean="0"/>
              <a:t>débiles</a:t>
            </a:r>
            <a:r>
              <a:rPr lang="es-AR" dirty="0" smtClean="0"/>
              <a:t> sean removidos.</a:t>
            </a:r>
          </a:p>
          <a:p>
            <a:pPr lvl="2"/>
            <a:r>
              <a:rPr lang="es-AR" dirty="0" smtClean="0"/>
              <a:t>Información perdida puede considererse “insignificante”.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4099" name="Picture 3" descr="E:\Code\ITBA\TrabajosPracticos\doc\clase\img\ACP\Feature_vectors_ejemp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786610" cy="4611976"/>
          </a:xfrm>
          <a:prstGeom prst="rect">
            <a:avLst/>
          </a:prstGeom>
          <a:noFill/>
        </p:spPr>
      </p:pic>
      <p:sp>
        <p:nvSpPr>
          <p:cNvPr id="8" name="Frame 7"/>
          <p:cNvSpPr/>
          <p:nvPr/>
        </p:nvSpPr>
        <p:spPr>
          <a:xfrm>
            <a:off x="1142976" y="4643446"/>
            <a:ext cx="6929486" cy="1428760"/>
          </a:xfrm>
          <a:prstGeom prst="fram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Etapa 5: Trasposición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La última etapa en A.C.P. es tomar la traspuesta del </a:t>
            </a:r>
            <a:r>
              <a:rPr lang="es-AR" i="1" dirty="0" smtClean="0"/>
              <a:t>feature vector</a:t>
            </a:r>
            <a:r>
              <a:rPr lang="es-AR" dirty="0" smtClean="0"/>
              <a:t> y multiplicarlo por la traspuesta de cada matriz de datos (la matriz ajustada en la primera etapa).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Luego de calculados los vectores por cada imagen, resta comprar el resultado obtenido con los ya elmacenados.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Presentarse a una red neuronal previamente entrenada.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Utilizar fórmulas para encontrar el parecido mas cerano.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4714876" y="5143512"/>
            <a:ext cx="338105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Ventajas? </a:t>
            </a:r>
          </a:p>
          <a:p>
            <a:pPr algn="ctr"/>
            <a:r>
              <a:rPr lang="es-AR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Desventajas?</a:t>
            </a:r>
            <a:endParaRPr lang="es-AR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Utilizando redes neuronales</a:t>
            </a:r>
          </a:p>
          <a:p>
            <a:pPr lvl="1"/>
            <a:r>
              <a:rPr lang="es-AR" dirty="0" smtClean="0"/>
              <a:t>Se puede utilizar una red de </a:t>
            </a:r>
            <a:r>
              <a:rPr lang="es-AR" i="1" dirty="0" smtClean="0"/>
              <a:t>competitiva</a:t>
            </a:r>
            <a:r>
              <a:rPr lang="es-AR" dirty="0" smtClean="0"/>
              <a:t> para que devuelva el carácter almacenado que mas se le  parezca.</a:t>
            </a:r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  <p:pic>
        <p:nvPicPr>
          <p:cNvPr id="6146" name="Picture 2" descr="E:\Code\ITBA\TrabajosPracticos\doc\clase\img\clasificacion\red_competitivo_si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928934"/>
            <a:ext cx="5357850" cy="3410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90878"/>
          </a:xfrm>
        </p:spPr>
        <p:txBody>
          <a:bodyPr>
            <a:normAutofit fontScale="92500" lnSpcReduction="10000"/>
          </a:bodyPr>
          <a:lstStyle/>
          <a:p>
            <a:r>
              <a:rPr lang="es-AR" i="1" dirty="0" smtClean="0"/>
              <a:t>Escogido por el autor</a:t>
            </a:r>
          </a:p>
          <a:p>
            <a:endParaRPr lang="es-AR" dirty="0" smtClean="0"/>
          </a:p>
          <a:p>
            <a:r>
              <a:rPr lang="es-AR" dirty="0" smtClean="0"/>
              <a:t>Propone la fórmula: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pPr lvl="1"/>
            <a:r>
              <a:rPr lang="es-AR" dirty="0" smtClean="0"/>
              <a:t>Ci = Caracter predefinido.</a:t>
            </a:r>
          </a:p>
          <a:p>
            <a:pPr lvl="1"/>
            <a:r>
              <a:rPr lang="es-AR" dirty="0" smtClean="0"/>
              <a:t>A = Feature vector de Ci.</a:t>
            </a:r>
          </a:p>
          <a:p>
            <a:pPr lvl="1"/>
            <a:r>
              <a:rPr lang="es-AR" dirty="0" smtClean="0"/>
              <a:t>Cr = Caracter a reconocer.</a:t>
            </a:r>
          </a:p>
          <a:p>
            <a:pPr lvl="1"/>
            <a:r>
              <a:rPr lang="es-AR" dirty="0" smtClean="0"/>
              <a:t>R = Feature vector de Cr.</a:t>
            </a:r>
          </a:p>
          <a:p>
            <a:pPr lvl="1"/>
            <a:r>
              <a:rPr lang="es-AR" dirty="0" smtClean="0"/>
              <a:t>N = Número total de features.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  <p:pic>
        <p:nvPicPr>
          <p:cNvPr id="7170" name="Picture 2" descr="E:\Code\ITBA\TrabajosPracticos\doc\clase\img\clasificacion\parecido_mas_cercan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695579"/>
            <a:ext cx="5410200" cy="130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pPr algn="ctr">
              <a:buNone/>
            </a:pPr>
            <a:endParaRPr lang="es-AR" dirty="0" smtClean="0"/>
          </a:p>
          <a:p>
            <a:pPr algn="ctr">
              <a:buNone/>
            </a:pPr>
            <a:r>
              <a:rPr lang="es-AR" dirty="0" smtClean="0"/>
              <a:t>El Carácter almacenado cuya distancia sea la menor de todas las demás con respecto al caracter a reconcer es el escogido.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Reconocimiento y clasificiación</a:t>
            </a:r>
            <a:endParaRPr lang="es-A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¿¿Resultados??</a:t>
            </a:r>
            <a:endParaRPr lang="es-AR" dirty="0"/>
          </a:p>
        </p:txBody>
      </p:sp>
      <p:pic>
        <p:nvPicPr>
          <p:cNvPr id="8194" name="Picture 2" descr="E:\Code\ITBA\TrabajosPracticos\doc\clase\img\fry-panique-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4714908" cy="4393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/>
          <a:lstStyle/>
          <a:p>
            <a:r>
              <a:rPr lang="es-AR" dirty="0" smtClean="0"/>
              <a:t>Datos digitales extraidos de varios documentos </a:t>
            </a:r>
            <a:r>
              <a:rPr lang="es-AR" i="1" dirty="0" smtClean="0"/>
              <a:t>en papel</a:t>
            </a:r>
            <a:r>
              <a:rPr lang="es-AR" dirty="0" smtClean="0"/>
              <a:t> de diversos lugares.</a:t>
            </a:r>
          </a:p>
          <a:p>
            <a:pPr lvl="1"/>
            <a:r>
              <a:rPr lang="es-AR" dirty="0" smtClean="0"/>
              <a:t>Mails</a:t>
            </a:r>
          </a:p>
          <a:p>
            <a:pPr lvl="1"/>
            <a:r>
              <a:rPr lang="es-AR" dirty="0" smtClean="0"/>
              <a:t>Cheques de bancos</a:t>
            </a:r>
          </a:p>
          <a:p>
            <a:pPr lvl="1"/>
            <a:r>
              <a:rPr lang="es-AR" dirty="0" smtClean="0"/>
              <a:t>... 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Set para Entrenamiento</a:t>
            </a:r>
          </a:p>
          <a:p>
            <a:pPr lvl="1"/>
            <a:r>
              <a:rPr lang="es-AR" dirty="0" smtClean="0"/>
              <a:t>Patrones de escrituras de aproximadamente 130 escritores diferentes.</a:t>
            </a:r>
          </a:p>
          <a:p>
            <a:pPr lvl="1"/>
            <a:r>
              <a:rPr lang="es-AR" dirty="0" smtClean="0"/>
              <a:t>920 patrones de digitos distintos.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Set de testeo</a:t>
            </a:r>
          </a:p>
          <a:p>
            <a:pPr lvl="1"/>
            <a:r>
              <a:rPr lang="es-AR" dirty="0" smtClean="0"/>
              <a:t>300 digitos para cada test.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Cada patrón almacenado estaba representado por un </a:t>
            </a:r>
            <a:r>
              <a:rPr lang="es-AR" i="1" dirty="0" smtClean="0"/>
              <a:t>feature vector</a:t>
            </a:r>
            <a:r>
              <a:rPr lang="es-AR" dirty="0" smtClean="0"/>
              <a:t> de 10 elementos.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Aplicar métodos para obtener invariantes en el reconocimeinto de caracteres en cuanto a traslación, rotación y redimensionamiento.</a:t>
            </a:r>
          </a:p>
          <a:p>
            <a:pPr lvl="1"/>
            <a:r>
              <a:rPr lang="es-AR" dirty="0" smtClean="0"/>
              <a:t>Transformación Radon.</a:t>
            </a:r>
          </a:p>
          <a:p>
            <a:pPr lvl="1"/>
            <a:r>
              <a:rPr lang="es-AR" dirty="0" smtClean="0"/>
              <a:t>Análisis de </a:t>
            </a:r>
            <a:r>
              <a:rPr lang="es-AR" b="1" dirty="0" smtClean="0"/>
              <a:t>componentes principales.</a:t>
            </a:r>
          </a:p>
          <a:p>
            <a:pPr lvl="1"/>
            <a:endParaRPr lang="es-AR" b="1" dirty="0" smtClean="0"/>
          </a:p>
          <a:p>
            <a:r>
              <a:rPr lang="es-AR" dirty="0" smtClean="0"/>
              <a:t>Aumentar porcentaje de caracteres </a:t>
            </a:r>
            <a:r>
              <a:rPr lang="es-AR" i="1" dirty="0" smtClean="0"/>
              <a:t>alpha numericos</a:t>
            </a:r>
            <a:r>
              <a:rPr lang="es-AR" b="1" i="1" dirty="0" smtClean="0"/>
              <a:t> </a:t>
            </a:r>
            <a:r>
              <a:rPr lang="es-AR" dirty="0" smtClean="0"/>
              <a:t>clasificados correctamente.</a:t>
            </a:r>
            <a:endParaRPr lang="es-A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Objetivo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Reconocimiento de caracteres manuscritos</a:t>
            </a:r>
          </a:p>
          <a:p>
            <a:pPr lvl="1"/>
            <a:r>
              <a:rPr lang="es-AR" dirty="0" smtClean="0"/>
              <a:t>Digitos</a:t>
            </a:r>
          </a:p>
          <a:p>
            <a:pPr lvl="1"/>
            <a:r>
              <a:rPr lang="es-AR" dirty="0" smtClean="0"/>
              <a:t>Letras</a:t>
            </a:r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  <p:pic>
        <p:nvPicPr>
          <p:cNvPr id="9218" name="Picture 2" descr="E:\Code\ITBA\TrabajosPracticos\doc\clase\img\resultad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7894771" cy="17145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0" y="5291752"/>
            <a:ext cx="1523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94%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Capacidad de analisis:</a:t>
            </a:r>
          </a:p>
          <a:p>
            <a:pPr lvl="1"/>
            <a:r>
              <a:rPr lang="es-AR" dirty="0" smtClean="0"/>
              <a:t>30 caracteres por segundo.</a:t>
            </a:r>
          </a:p>
          <a:p>
            <a:pPr lvl="1"/>
            <a:r>
              <a:rPr lang="es-AR" dirty="0" smtClean="0"/>
              <a:t>Sin optimizaciones.</a:t>
            </a:r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</a:t>
            </a:r>
            <a:endParaRPr lang="es-A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Liu and Sako</a:t>
            </a:r>
          </a:p>
          <a:p>
            <a:pPr lvl="1"/>
            <a:r>
              <a:rPr lang="es-AR" dirty="0" smtClean="0"/>
              <a:t>Caracteres manuscritos.</a:t>
            </a:r>
          </a:p>
          <a:p>
            <a:pPr lvl="1"/>
            <a:r>
              <a:rPr lang="es-AR" dirty="0" smtClean="0"/>
              <a:t>Funcion de discriminante cuadrado.</a:t>
            </a:r>
          </a:p>
          <a:p>
            <a:pPr lvl="1"/>
            <a:r>
              <a:rPr lang="es-AR" dirty="0" smtClean="0"/>
              <a:t>98% éxito.</a:t>
            </a:r>
          </a:p>
          <a:p>
            <a:endParaRPr lang="es-AR" dirty="0" smtClean="0"/>
          </a:p>
          <a:p>
            <a:r>
              <a:rPr lang="es-AR" dirty="0" smtClean="0"/>
              <a:t>Kaufman and Bunke</a:t>
            </a:r>
          </a:p>
          <a:p>
            <a:pPr lvl="1"/>
            <a:r>
              <a:rPr lang="es-AR" dirty="0" smtClean="0"/>
              <a:t>Cadenas ocultas de Markov.</a:t>
            </a:r>
          </a:p>
          <a:p>
            <a:pPr lvl="1"/>
            <a:r>
              <a:rPr lang="es-AR" dirty="0" smtClean="0"/>
              <a:t>Reconocimiento de digitos.</a:t>
            </a:r>
          </a:p>
          <a:p>
            <a:pPr lvl="1"/>
            <a:r>
              <a:rPr lang="es-AR" dirty="0" smtClean="0"/>
              <a:t>87% éxito.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 de otros autores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Aissaoui and Haouari</a:t>
            </a:r>
          </a:p>
          <a:p>
            <a:pPr lvl="1"/>
            <a:r>
              <a:rPr lang="es-AR" dirty="0" smtClean="0"/>
              <a:t>Descriptores de Furier nrmalizados.</a:t>
            </a:r>
          </a:p>
          <a:p>
            <a:pPr lvl="1"/>
            <a:r>
              <a:rPr lang="es-AR" dirty="0" smtClean="0"/>
              <a:t>Reconocimiento de caracteres.</a:t>
            </a:r>
          </a:p>
          <a:p>
            <a:pPr lvl="1"/>
            <a:r>
              <a:rPr lang="es-AR" dirty="0" smtClean="0"/>
              <a:t>96% éxito.</a:t>
            </a:r>
          </a:p>
          <a:p>
            <a:endParaRPr lang="es-AR" dirty="0" smtClean="0"/>
          </a:p>
          <a:p>
            <a:r>
              <a:rPr lang="es-AR" dirty="0" smtClean="0"/>
              <a:t>Bellili</a:t>
            </a:r>
          </a:p>
          <a:p>
            <a:pPr lvl="1"/>
            <a:r>
              <a:rPr lang="es-AR" dirty="0" smtClean="0"/>
              <a:t>MLP-SVM.</a:t>
            </a:r>
          </a:p>
          <a:p>
            <a:pPr lvl="1"/>
            <a:r>
              <a:rPr lang="es-AR" dirty="0" smtClean="0"/>
              <a:t>Reconocimiento de digitos.</a:t>
            </a:r>
          </a:p>
          <a:p>
            <a:pPr lvl="1"/>
            <a:r>
              <a:rPr lang="es-AR" dirty="0" smtClean="0"/>
              <a:t>98% éxito.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Resultados de otros autores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selección del total de features para cada caracter puede volverse muy problemático.</a:t>
            </a:r>
          </a:p>
          <a:p>
            <a:endParaRPr lang="es-AR" dirty="0" smtClean="0"/>
          </a:p>
          <a:p>
            <a:r>
              <a:rPr lang="es-AR" dirty="0" smtClean="0"/>
              <a:t>Se propone cambiar la metodología estadística por JDA/LDA.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Coclusiones</a:t>
            </a:r>
            <a:endParaRPr lang="es-A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answered-ques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857364"/>
            <a:ext cx="5319736" cy="37250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¿Preguntas?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314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Funcionamiento tipico del OCR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Entrada: imagen a color con 3 componentes por color (RGB)</a:t>
            </a:r>
          </a:p>
          <a:p>
            <a:endParaRPr lang="es-AR" dirty="0" smtClean="0"/>
          </a:p>
          <a:p>
            <a:r>
              <a:rPr lang="es-AR" dirty="0" smtClean="0"/>
              <a:t>Convierte la imagen a escala de 256 tonos de grises.</a:t>
            </a:r>
          </a:p>
          <a:p>
            <a:endParaRPr lang="es-AR" dirty="0" smtClean="0"/>
          </a:p>
          <a:p>
            <a:r>
              <a:rPr lang="es-AR" dirty="0" smtClean="0"/>
              <a:t>Enfatiza detalles del carccter y facilita el procesamiento de la imagen.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filtrado se obtiene aplicando la operación de convolución sobre la matriz de la imagen.</a:t>
            </a:r>
          </a:p>
          <a:p>
            <a:endParaRPr lang="es-AR" dirty="0" smtClean="0"/>
          </a:p>
          <a:p>
            <a:r>
              <a:rPr lang="es-AR" dirty="0" smtClean="0"/>
              <a:t>Al finalizar esta etapa se logra reducir el ruido en la lectura de la imagen</a:t>
            </a:r>
          </a:p>
          <a:p>
            <a:pPr lvl="1"/>
            <a:r>
              <a:rPr lang="es-AR" dirty="0" smtClean="0"/>
              <a:t>Pequeñas manchas en el papel</a:t>
            </a:r>
          </a:p>
          <a:p>
            <a:pPr lvl="1"/>
            <a:r>
              <a:rPr lang="es-AR" dirty="0" smtClean="0"/>
              <a:t>Sombras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imagen puede ser limpiada tanto como uno desee, pero el tamaño es un problema mayor.</a:t>
            </a:r>
          </a:p>
          <a:p>
            <a:endParaRPr lang="es-AR" dirty="0" smtClean="0"/>
          </a:p>
          <a:p>
            <a:r>
              <a:rPr lang="es-AR" dirty="0" smtClean="0"/>
              <a:t>Esta etapa consiste en rotar, trasladar y redimensionar el caracter en cuestion.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674</TotalTime>
  <Words>1159</Words>
  <Application>Microsoft Office PowerPoint</Application>
  <PresentationFormat>On-screen Show (4:3)</PresentationFormat>
  <Paragraphs>225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Trabajo practico Especial Aprendizaje autmatico </vt:lpstr>
      <vt:lpstr>Reconocimiento de caracteres mediante técnica de transformación de Radon y anális de componentes principales</vt:lpstr>
      <vt:lpstr>Introducción</vt:lpstr>
      <vt:lpstr>Objetivo</vt:lpstr>
      <vt:lpstr>Funcionamiento tipico del OCR</vt:lpstr>
      <vt:lpstr>Propuesta</vt:lpstr>
      <vt:lpstr>Filtration and Binaryzation</vt:lpstr>
      <vt:lpstr>Filtration and Binaryzation</vt:lpstr>
      <vt:lpstr>Normalization</vt:lpstr>
      <vt:lpstr>Normalization – Como?</vt:lpstr>
      <vt:lpstr>Normalization – Como?</vt:lpstr>
      <vt:lpstr>Radon Transformation</vt:lpstr>
      <vt:lpstr>Radon Transformation</vt:lpstr>
      <vt:lpstr>Radon Transformation</vt:lpstr>
      <vt:lpstr>Radon Transform - Ejemplos</vt:lpstr>
      <vt:lpstr>Radon Transform – Porque?</vt:lpstr>
      <vt:lpstr>Accumulator</vt:lpstr>
      <vt:lpstr>Accumulator</vt:lpstr>
      <vt:lpstr>Accumulator</vt:lpstr>
      <vt:lpstr>Accumulator</vt:lpstr>
      <vt:lpstr>Accumulator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Reconocimiento y clasificiación</vt:lpstr>
      <vt:lpstr>Reconocimiento y clasificiación</vt:lpstr>
      <vt:lpstr>Reconocimiento y clasificiación</vt:lpstr>
      <vt:lpstr>Reconocimiento y clasificiación</vt:lpstr>
      <vt:lpstr>¿¿Resultados??</vt:lpstr>
      <vt:lpstr>Resultados</vt:lpstr>
      <vt:lpstr>Resultados</vt:lpstr>
      <vt:lpstr>Resultados</vt:lpstr>
      <vt:lpstr>Resultados</vt:lpstr>
      <vt:lpstr>Resultados de otros autores</vt:lpstr>
      <vt:lpstr>Resultados de otros autores</vt:lpstr>
      <vt:lpstr>Coclusiones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autmatico</dc:title>
  <dc:creator>Gonzalo Castiglione</dc:creator>
  <cp:lastModifiedBy>Gonzalo Castiglione</cp:lastModifiedBy>
  <cp:revision>470</cp:revision>
  <dcterms:created xsi:type="dcterms:W3CDTF">2012-06-23T21:59:48Z</dcterms:created>
  <dcterms:modified xsi:type="dcterms:W3CDTF">2012-06-29T04:36:23Z</dcterms:modified>
</cp:coreProperties>
</file>