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2" r:id="rId4"/>
    <p:sldId id="263" r:id="rId5"/>
    <p:sldId id="264" r:id="rId6"/>
    <p:sldId id="265" r:id="rId7"/>
    <p:sldId id="261" r:id="rId8"/>
    <p:sldId id="259" r:id="rId9"/>
    <p:sldId id="260"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5" d="100"/>
          <a:sy n="65" d="100"/>
        </p:scale>
        <p:origin x="1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99A63D-DD26-4D48-B0DC-E85023D730F1}" type="datetimeFigureOut">
              <a:rPr lang="en-US" smtClean="0"/>
              <a:t>6/2/2022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7541A5C-4541-4474-9A0D-72E77EE6FAC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246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9A63D-DD26-4D48-B0DC-E85023D730F1}"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41A5C-4541-4474-9A0D-72E77EE6FAC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5500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9A63D-DD26-4D48-B0DC-E85023D730F1}"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41A5C-4541-4474-9A0D-72E77EE6FAC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139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9A63D-DD26-4D48-B0DC-E85023D730F1}"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41A5C-4541-4474-9A0D-72E77EE6FAC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228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99A63D-DD26-4D48-B0DC-E85023D730F1}"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41A5C-4541-4474-9A0D-72E77EE6FAC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1765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99A63D-DD26-4D48-B0DC-E85023D730F1}"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41A5C-4541-4474-9A0D-72E77EE6FAC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5189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99A63D-DD26-4D48-B0DC-E85023D730F1}" type="datetimeFigureOut">
              <a:rPr lang="en-US" smtClean="0"/>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541A5C-4541-4474-9A0D-72E77EE6FAC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9519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99A63D-DD26-4D48-B0DC-E85023D730F1}" type="datetimeFigureOut">
              <a:rPr lang="en-US" smtClean="0"/>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541A5C-4541-4474-9A0D-72E77EE6FAC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2275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9A63D-DD26-4D48-B0DC-E85023D730F1}" type="datetimeFigureOut">
              <a:rPr lang="en-US" smtClean="0"/>
              <a:t>6/2/2022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541A5C-4541-4474-9A0D-72E77EE6FAC5}" type="slidenum">
              <a:rPr lang="en-US" smtClean="0"/>
              <a:t>‹#›</a:t>
            </a:fld>
            <a:endParaRPr lang="en-US"/>
          </a:p>
        </p:txBody>
      </p:sp>
    </p:spTree>
    <p:extLst>
      <p:ext uri="{BB962C8B-B14F-4D97-AF65-F5344CB8AC3E}">
        <p14:creationId xmlns:p14="http://schemas.microsoft.com/office/powerpoint/2010/main" val="3149371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99A63D-DD26-4D48-B0DC-E85023D730F1}"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41A5C-4541-4474-9A0D-72E77EE6FAC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8422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099A63D-DD26-4D48-B0DC-E85023D730F1}" type="datetimeFigureOut">
              <a:rPr lang="en-US" smtClean="0"/>
              <a:t>6/2/2022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7541A5C-4541-4474-9A0D-72E77EE6FAC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412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099A63D-DD26-4D48-B0DC-E85023D730F1}" type="datetimeFigureOut">
              <a:rPr lang="en-US" smtClean="0"/>
              <a:t>6/2/2022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7541A5C-4541-4474-9A0D-72E77EE6FAC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6607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1C318-1D53-4589-AA87-94743E88A3B3}"/>
              </a:ext>
            </a:extLst>
          </p:cNvPr>
          <p:cNvSpPr>
            <a:spLocks noGrp="1"/>
          </p:cNvSpPr>
          <p:nvPr>
            <p:ph type="ctrTitle"/>
          </p:nvPr>
        </p:nvSpPr>
        <p:spPr>
          <a:xfrm>
            <a:off x="3253425" y="1064404"/>
            <a:ext cx="6508107" cy="977621"/>
          </a:xfrm>
        </p:spPr>
        <p:txBody>
          <a:bodyPr>
            <a:normAutofit/>
          </a:bodyPr>
          <a:lstStyle/>
          <a:p>
            <a:r>
              <a:rPr lang="en-US" sz="4000" kern="100" dirty="0">
                <a:effectLst/>
                <a:latin typeface="Times New Roman" panose="02020603050405020304" pitchFamily="18" charset="0"/>
                <a:ea typeface="方正小标宋简体"/>
              </a:rPr>
              <a:t>2022</a:t>
            </a:r>
            <a:r>
              <a:rPr lang="zh-CN" sz="4000" kern="100" dirty="0">
                <a:effectLst/>
                <a:latin typeface="Times New Roman" panose="02020603050405020304" pitchFamily="18" charset="0"/>
                <a:ea typeface="方正小标宋简体"/>
                <a:cs typeface="Times New Roman" panose="02020603050405020304" pitchFamily="18" charset="0"/>
              </a:rPr>
              <a:t>届本科毕业论文（设计）</a:t>
            </a:r>
            <a:endParaRPr lang="en-US" sz="4000" dirty="0"/>
          </a:p>
        </p:txBody>
      </p:sp>
      <p:sp>
        <p:nvSpPr>
          <p:cNvPr id="4" name="Title 1">
            <a:extLst>
              <a:ext uri="{FF2B5EF4-FFF2-40B4-BE49-F238E27FC236}">
                <a16:creationId xmlns:a16="http://schemas.microsoft.com/office/drawing/2014/main" id="{291719DE-E9CE-4F45-AE2F-51480239C0CF}"/>
              </a:ext>
            </a:extLst>
          </p:cNvPr>
          <p:cNvSpPr txBox="1">
            <a:spLocks/>
          </p:cNvSpPr>
          <p:nvPr/>
        </p:nvSpPr>
        <p:spPr>
          <a:xfrm>
            <a:off x="3108977" y="2310473"/>
            <a:ext cx="6797004" cy="446069"/>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0" marR="0" indent="0" algn="ctr">
              <a:lnSpc>
                <a:spcPts val="2500"/>
              </a:lnSpc>
              <a:spcBef>
                <a:spcPts val="0"/>
              </a:spcBef>
              <a:spcAft>
                <a:spcPts val="0"/>
              </a:spcAft>
            </a:pPr>
            <a:r>
              <a:rPr lang="en-US" sz="2400" b="1" kern="100" dirty="0">
                <a:effectLst/>
                <a:latin typeface="Times New Roman" panose="02020603050405020304" pitchFamily="18" charset="0"/>
                <a:ea typeface="方正小标宋简体"/>
              </a:rPr>
              <a:t>Class of 2022 Undergraduate Thesis</a:t>
            </a:r>
            <a:endParaRPr lang="en-US" sz="2400" kern="100" dirty="0">
              <a:effectLst/>
              <a:latin typeface="Times New Roman" panose="02020603050405020304" pitchFamily="18" charset="0"/>
              <a:ea typeface="SimSun" panose="02010600030101010101" pitchFamily="2" charset="-122"/>
            </a:endParaRPr>
          </a:p>
        </p:txBody>
      </p:sp>
      <p:sp>
        <p:nvSpPr>
          <p:cNvPr id="5" name="Title 1">
            <a:extLst>
              <a:ext uri="{FF2B5EF4-FFF2-40B4-BE49-F238E27FC236}">
                <a16:creationId xmlns:a16="http://schemas.microsoft.com/office/drawing/2014/main" id="{ACA82B5E-B22F-4FD0-8E5C-3C1C4985C054}"/>
              </a:ext>
            </a:extLst>
          </p:cNvPr>
          <p:cNvSpPr txBox="1">
            <a:spLocks/>
          </p:cNvSpPr>
          <p:nvPr/>
        </p:nvSpPr>
        <p:spPr>
          <a:xfrm>
            <a:off x="2127387" y="3629312"/>
            <a:ext cx="8577305" cy="765131"/>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0" marR="0" indent="356870" algn="ctr">
              <a:lnSpc>
                <a:spcPct val="100000"/>
              </a:lnSpc>
              <a:spcBef>
                <a:spcPts val="0"/>
              </a:spcBef>
              <a:spcAft>
                <a:spcPts val="0"/>
              </a:spcAft>
            </a:pPr>
            <a:r>
              <a:rPr lang="en-US" sz="1700" kern="100" dirty="0">
                <a:solidFill>
                  <a:srgbClr val="202124"/>
                </a:solidFill>
                <a:effectLst/>
                <a:latin typeface="Times New Roman" panose="02020603050405020304" pitchFamily="18" charset="0"/>
                <a:ea typeface="SimSun" panose="02010600030101010101" pitchFamily="2" charset="-122"/>
              </a:rPr>
              <a:t>Design and Implementation of Face Recognition System Based on Convolutional Neural Network (CNN)</a:t>
            </a:r>
            <a:endParaRPr lang="en-US" sz="1700" kern="100" dirty="0">
              <a:effectLst/>
              <a:latin typeface="Times New Roman" panose="02020603050405020304" pitchFamily="18" charset="0"/>
              <a:ea typeface="SimSun" panose="02010600030101010101" pitchFamily="2" charset="-122"/>
            </a:endParaRPr>
          </a:p>
        </p:txBody>
      </p:sp>
      <p:sp>
        <p:nvSpPr>
          <p:cNvPr id="6" name="Title 1">
            <a:extLst>
              <a:ext uri="{FF2B5EF4-FFF2-40B4-BE49-F238E27FC236}">
                <a16:creationId xmlns:a16="http://schemas.microsoft.com/office/drawing/2014/main" id="{FE169B13-2501-4D3F-823F-D93DB2926883}"/>
              </a:ext>
            </a:extLst>
          </p:cNvPr>
          <p:cNvSpPr txBox="1">
            <a:spLocks/>
          </p:cNvSpPr>
          <p:nvPr/>
        </p:nvSpPr>
        <p:spPr>
          <a:xfrm>
            <a:off x="1812524" y="4181379"/>
            <a:ext cx="9207029" cy="765131"/>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0" marR="0" indent="355600" algn="ctr">
              <a:lnSpc>
                <a:spcPts val="1500"/>
              </a:lnSpc>
              <a:spcBef>
                <a:spcPts val="0"/>
              </a:spcBef>
              <a:spcAft>
                <a:spcPts val="0"/>
              </a:spcAft>
            </a:pPr>
            <a:r>
              <a:rPr lang="en-US" sz="1800" kern="100" dirty="0">
                <a:solidFill>
                  <a:srgbClr val="000000"/>
                </a:solidFill>
                <a:effectLst/>
                <a:latin typeface="Times New Roman" panose="02020603050405020304" pitchFamily="18" charset="0"/>
                <a:ea typeface="SimSun" panose="02010600030101010101" pitchFamily="2" charset="-122"/>
              </a:rPr>
              <a:t>Major: Computer Science and Technology     Name: Touhidur Rahman</a:t>
            </a:r>
            <a:endParaRPr lang="en-US" sz="1800" kern="1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093853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CE16-1B9C-4CBF-A058-1055A9128011}"/>
              </a:ext>
            </a:extLst>
          </p:cNvPr>
          <p:cNvSpPr>
            <a:spLocks noGrp="1"/>
          </p:cNvSpPr>
          <p:nvPr>
            <p:ph type="title"/>
          </p:nvPr>
        </p:nvSpPr>
        <p:spPr/>
        <p:txBody>
          <a:bodyPr/>
          <a:lstStyle/>
          <a:p>
            <a:pPr algn="ctr"/>
            <a:r>
              <a:rPr lang="en-US" sz="1800" b="1" dirty="0">
                <a:effectLst/>
                <a:latin typeface="Times New Roman" panose="02020603050405020304" pitchFamily="18" charset="0"/>
                <a:ea typeface="SimSun" panose="02010600030101010101" pitchFamily="2" charset="-122"/>
              </a:rPr>
              <a:t>System Implementation</a:t>
            </a:r>
            <a:endParaRPr lang="en-US" b="1" dirty="0"/>
          </a:p>
        </p:txBody>
      </p:sp>
      <p:sp>
        <p:nvSpPr>
          <p:cNvPr id="4" name="Content Placeholder 3">
            <a:extLst>
              <a:ext uri="{FF2B5EF4-FFF2-40B4-BE49-F238E27FC236}">
                <a16:creationId xmlns:a16="http://schemas.microsoft.com/office/drawing/2014/main" id="{0787C42A-D6FF-4249-ABD1-3DF2FC044E3E}"/>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Overall states:</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29D8078B-24E6-425B-A17E-95A6491CAD37}"/>
              </a:ext>
            </a:extLst>
          </p:cNvPr>
          <p:cNvGraphicFramePr>
            <a:graphicFrameLocks noGrp="1"/>
          </p:cNvGraphicFramePr>
          <p:nvPr>
            <p:extLst>
              <p:ext uri="{D42A27DB-BD31-4B8C-83A1-F6EECF244321}">
                <p14:modId xmlns:p14="http://schemas.microsoft.com/office/powerpoint/2010/main" val="2792643183"/>
              </p:ext>
            </p:extLst>
          </p:nvPr>
        </p:nvGraphicFramePr>
        <p:xfrm>
          <a:off x="1451579" y="2507774"/>
          <a:ext cx="9603274" cy="2327660"/>
        </p:xfrm>
        <a:graphic>
          <a:graphicData uri="http://schemas.openxmlformats.org/drawingml/2006/table">
            <a:tbl>
              <a:tblPr firstRow="1" firstCol="1" bandRow="1">
                <a:tableStyleId>{5C22544A-7EE6-4342-B048-85BDC9FD1C3A}</a:tableStyleId>
              </a:tblPr>
              <a:tblGrid>
                <a:gridCol w="3074277">
                  <a:extLst>
                    <a:ext uri="{9D8B030D-6E8A-4147-A177-3AD203B41FA5}">
                      <a16:colId xmlns:a16="http://schemas.microsoft.com/office/drawing/2014/main" val="1732058559"/>
                    </a:ext>
                  </a:extLst>
                </a:gridCol>
                <a:gridCol w="3294701">
                  <a:extLst>
                    <a:ext uri="{9D8B030D-6E8A-4147-A177-3AD203B41FA5}">
                      <a16:colId xmlns:a16="http://schemas.microsoft.com/office/drawing/2014/main" val="3574081447"/>
                    </a:ext>
                  </a:extLst>
                </a:gridCol>
                <a:gridCol w="3234296">
                  <a:extLst>
                    <a:ext uri="{9D8B030D-6E8A-4147-A177-3AD203B41FA5}">
                      <a16:colId xmlns:a16="http://schemas.microsoft.com/office/drawing/2014/main" val="231247885"/>
                    </a:ext>
                  </a:extLst>
                </a:gridCol>
              </a:tblGrid>
              <a:tr h="410668">
                <a:tc>
                  <a:txBody>
                    <a:bodyPr/>
                    <a:lstStyle/>
                    <a:p>
                      <a:pPr marL="0" marR="0" indent="0" algn="just">
                        <a:lnSpc>
                          <a:spcPts val="25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Topic</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ts val="2500"/>
                        </a:lnSpc>
                        <a:spcBef>
                          <a:spcPts val="0"/>
                        </a:spcBef>
                        <a:spcAft>
                          <a:spcPts val="0"/>
                        </a:spcAft>
                      </a:pPr>
                      <a:r>
                        <a:rPr lang="en-US" sz="1800" kern="100">
                          <a:effectLst/>
                          <a:latin typeface="Times New Roman" panose="02020603050405020304" pitchFamily="18" charset="0"/>
                          <a:cs typeface="Times New Roman" panose="02020603050405020304" pitchFamily="18" charset="0"/>
                        </a:rPr>
                        <a:t>Start status</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ts val="25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End status</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23265861"/>
                  </a:ext>
                </a:extLst>
              </a:tr>
              <a:tr h="410668">
                <a:tc>
                  <a:txBody>
                    <a:bodyPr/>
                    <a:lstStyle/>
                    <a:p>
                      <a:pPr marL="0" marR="0" indent="0" algn="just">
                        <a:lnSpc>
                          <a:spcPts val="25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Epoch</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latinLnBrk="1">
                        <a:lnSpc>
                          <a:spcPts val="25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effectLst/>
                          <a:latin typeface="Times New Roman" panose="02020603050405020304" pitchFamily="18" charset="0"/>
                          <a:cs typeface="Times New Roman" panose="02020603050405020304" pitchFamily="18" charset="0"/>
                        </a:rPr>
                        <a:t>1</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ts val="2500"/>
                        </a:lnSpc>
                        <a:spcBef>
                          <a:spcPts val="0"/>
                        </a:spcBef>
                        <a:spcAft>
                          <a:spcPts val="0"/>
                        </a:spcAft>
                      </a:pPr>
                      <a:r>
                        <a:rPr lang="en-US" sz="1800" kern="100">
                          <a:effectLst/>
                          <a:latin typeface="Times New Roman" panose="02020603050405020304" pitchFamily="18" charset="0"/>
                          <a:cs typeface="Times New Roman" panose="02020603050405020304" pitchFamily="18" charset="0"/>
                        </a:rPr>
                        <a:t>50</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93812265"/>
                  </a:ext>
                </a:extLst>
              </a:tr>
              <a:tr h="273778">
                <a:tc>
                  <a:txBody>
                    <a:bodyPr/>
                    <a:lstStyle/>
                    <a:p>
                      <a:r>
                        <a:rPr lang="en-US" sz="1800">
                          <a:effectLst/>
                          <a:latin typeface="Times New Roman" panose="02020603050405020304" pitchFamily="18" charset="0"/>
                          <a:cs typeface="Times New Roman" panose="02020603050405020304" pitchFamily="18" charset="0"/>
                        </a:rPr>
                        <a:t>Loss</a:t>
                      </a:r>
                    </a:p>
                  </a:txBody>
                  <a:tcPr marL="68580" marR="68580" marT="0" marB="0"/>
                </a:tc>
                <a:tc>
                  <a:txBody>
                    <a:bodyPr/>
                    <a:lstStyle/>
                    <a:p>
                      <a:r>
                        <a:rPr lang="en-US" sz="1800">
                          <a:effectLst/>
                          <a:latin typeface="Times New Roman" panose="02020603050405020304" pitchFamily="18" charset="0"/>
                          <a:cs typeface="Times New Roman" panose="02020603050405020304" pitchFamily="18" charset="0"/>
                        </a:rPr>
                        <a:t>0.2126203179359436</a:t>
                      </a:r>
                    </a:p>
                  </a:txBody>
                  <a:tcPr marL="68580" marR="68580" marT="0" marB="0"/>
                </a:tc>
                <a:tc>
                  <a:txBody>
                    <a:bodyPr/>
                    <a:lstStyle/>
                    <a:p>
                      <a:r>
                        <a:rPr lang="en-US" sz="1800">
                          <a:effectLst/>
                          <a:latin typeface="Times New Roman" panose="02020603050405020304" pitchFamily="18" charset="0"/>
                          <a:cs typeface="Times New Roman" panose="02020603050405020304" pitchFamily="18" charset="0"/>
                        </a:rPr>
                        <a:t>9.872399459709413e-06</a:t>
                      </a:r>
                    </a:p>
                  </a:txBody>
                  <a:tcPr marL="68580" marR="68580" marT="0" marB="0"/>
                </a:tc>
                <a:extLst>
                  <a:ext uri="{0D108BD9-81ED-4DB2-BD59-A6C34878D82A}">
                    <a16:rowId xmlns:a16="http://schemas.microsoft.com/office/drawing/2014/main" val="1764702639"/>
                  </a:ext>
                </a:extLst>
              </a:tr>
              <a:tr h="410668">
                <a:tc>
                  <a:txBody>
                    <a:bodyPr/>
                    <a:lstStyle/>
                    <a:p>
                      <a:r>
                        <a:rPr lang="en-US" sz="1800">
                          <a:effectLst/>
                          <a:latin typeface="Times New Roman" panose="02020603050405020304" pitchFamily="18" charset="0"/>
                          <a:cs typeface="Times New Roman" panose="02020603050405020304" pitchFamily="18" charset="0"/>
                        </a:rPr>
                        <a:t>Recall</a:t>
                      </a:r>
                    </a:p>
                  </a:txBody>
                  <a:tcPr marL="68580" marR="68580" marT="0" marB="0"/>
                </a:tc>
                <a:tc>
                  <a:txBody>
                    <a:bodyPr/>
                    <a:lstStyle/>
                    <a:p>
                      <a:r>
                        <a:rPr lang="en-US" sz="1800">
                          <a:effectLst/>
                          <a:latin typeface="Times New Roman" panose="02020603050405020304" pitchFamily="18" charset="0"/>
                          <a:cs typeface="Times New Roman" panose="02020603050405020304" pitchFamily="18" charset="0"/>
                        </a:rPr>
                        <a:t>0.7819225192070007</a:t>
                      </a:r>
                    </a:p>
                  </a:txBody>
                  <a:tcPr marL="68580" marR="68580" marT="0" marB="0"/>
                </a:tc>
                <a:tc>
                  <a:txBody>
                    <a:bodyPr/>
                    <a:lstStyle/>
                    <a:p>
                      <a:pPr marL="0" marR="0" indent="0" algn="just">
                        <a:lnSpc>
                          <a:spcPts val="2500"/>
                        </a:lnSpc>
                        <a:spcBef>
                          <a:spcPts val="0"/>
                        </a:spcBef>
                        <a:spcAft>
                          <a:spcPts val="0"/>
                        </a:spcAft>
                      </a:pPr>
                      <a:r>
                        <a:rPr lang="en-US" sz="1800" kern="100">
                          <a:effectLst/>
                          <a:latin typeface="Times New Roman" panose="02020603050405020304" pitchFamily="18" charset="0"/>
                          <a:cs typeface="Times New Roman" panose="02020603050405020304" pitchFamily="18" charset="0"/>
                        </a:rPr>
                        <a:t>1.0</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58477554"/>
                  </a:ext>
                </a:extLst>
              </a:tr>
              <a:tr h="410668">
                <a:tc>
                  <a:txBody>
                    <a:bodyPr/>
                    <a:lstStyle/>
                    <a:p>
                      <a:pPr marL="0" marR="0" indent="0" algn="just">
                        <a:lnSpc>
                          <a:spcPts val="2500"/>
                        </a:lnSpc>
                        <a:spcBef>
                          <a:spcPts val="0"/>
                        </a:spcBef>
                        <a:spcAft>
                          <a:spcPts val="0"/>
                        </a:spcAft>
                      </a:pPr>
                      <a:r>
                        <a:rPr lang="en-US" sz="1800" kern="100">
                          <a:effectLst/>
                          <a:latin typeface="Times New Roman" panose="02020603050405020304" pitchFamily="18" charset="0"/>
                          <a:cs typeface="Times New Roman" panose="02020603050405020304" pitchFamily="18" charset="0"/>
                        </a:rPr>
                        <a:t>Precision</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ts val="25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0.9909090995788574</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ts val="2500"/>
                        </a:lnSpc>
                        <a:spcBef>
                          <a:spcPts val="0"/>
                        </a:spcBef>
                        <a:spcAft>
                          <a:spcPts val="0"/>
                        </a:spcAft>
                      </a:pPr>
                      <a:r>
                        <a:rPr lang="en-US" sz="1800" kern="100">
                          <a:effectLst/>
                          <a:latin typeface="Times New Roman" panose="02020603050405020304" pitchFamily="18" charset="0"/>
                          <a:cs typeface="Times New Roman" panose="02020603050405020304" pitchFamily="18" charset="0"/>
                        </a:rPr>
                        <a:t>1.0</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05517027"/>
                  </a:ext>
                </a:extLst>
              </a:tr>
              <a:tr h="410668">
                <a:tc>
                  <a:txBody>
                    <a:bodyPr/>
                    <a:lstStyle/>
                    <a:p>
                      <a:pPr marL="0" marR="0" indent="0" algn="just">
                        <a:lnSpc>
                          <a:spcPts val="2500"/>
                        </a:lnSpc>
                        <a:spcBef>
                          <a:spcPts val="0"/>
                        </a:spcBef>
                        <a:spcAft>
                          <a:spcPts val="0"/>
                        </a:spcAft>
                      </a:pPr>
                      <a:r>
                        <a:rPr lang="en-US" sz="1800" kern="100">
                          <a:effectLst/>
                          <a:latin typeface="Times New Roman" panose="02020603050405020304" pitchFamily="18" charset="0"/>
                          <a:cs typeface="Times New Roman" panose="02020603050405020304" pitchFamily="18" charset="0"/>
                        </a:rPr>
                        <a:t>Time</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r>
                        <a:rPr lang="en-US" sz="1800">
                          <a:effectLst/>
                          <a:latin typeface="Times New Roman" panose="02020603050405020304" pitchFamily="18" charset="0"/>
                          <a:cs typeface="Times New Roman" panose="02020603050405020304" pitchFamily="18" charset="0"/>
                        </a:rPr>
                        <a:t>68s 349ms/step</a:t>
                      </a:r>
                    </a:p>
                  </a:txBody>
                  <a:tcPr marL="68580" marR="68580" marT="0" marB="0"/>
                </a:tc>
                <a:tc>
                  <a:txBody>
                    <a:bodyPr/>
                    <a:lstStyle/>
                    <a:p>
                      <a:r>
                        <a:rPr lang="en-US" sz="1800" dirty="0">
                          <a:effectLst/>
                          <a:latin typeface="Times New Roman" panose="02020603050405020304" pitchFamily="18" charset="0"/>
                          <a:cs typeface="Times New Roman" panose="02020603050405020304" pitchFamily="18" charset="0"/>
                        </a:rPr>
                        <a:t>64s 365ms/step</a:t>
                      </a:r>
                    </a:p>
                  </a:txBody>
                  <a:tcPr marL="68580" marR="68580" marT="0" marB="0"/>
                </a:tc>
                <a:extLst>
                  <a:ext uri="{0D108BD9-81ED-4DB2-BD59-A6C34878D82A}">
                    <a16:rowId xmlns:a16="http://schemas.microsoft.com/office/drawing/2014/main" val="1851277919"/>
                  </a:ext>
                </a:extLst>
              </a:tr>
            </a:tbl>
          </a:graphicData>
        </a:graphic>
      </p:graphicFrame>
    </p:spTree>
    <p:extLst>
      <p:ext uri="{BB962C8B-B14F-4D97-AF65-F5344CB8AC3E}">
        <p14:creationId xmlns:p14="http://schemas.microsoft.com/office/powerpoint/2010/main" val="3954946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CE16-1B9C-4CBF-A058-1055A9128011}"/>
              </a:ext>
            </a:extLst>
          </p:cNvPr>
          <p:cNvSpPr>
            <a:spLocks noGrp="1"/>
          </p:cNvSpPr>
          <p:nvPr>
            <p:ph type="title"/>
          </p:nvPr>
        </p:nvSpPr>
        <p:spPr/>
        <p:txBody>
          <a:bodyPr/>
          <a:lstStyle/>
          <a:p>
            <a:pPr algn="ctr"/>
            <a:r>
              <a:rPr lang="en-US" sz="1800" kern="100" dirty="0">
                <a:effectLst/>
                <a:latin typeface="Times New Roman" panose="02020603050405020304" pitchFamily="18" charset="0"/>
                <a:ea typeface="SimSun" panose="02010600030101010101" pitchFamily="2" charset="-122"/>
              </a:rPr>
              <a:t>Experimental Result</a:t>
            </a:r>
            <a:endParaRPr lang="en-US" b="1" dirty="0"/>
          </a:p>
        </p:txBody>
      </p:sp>
      <p:sp>
        <p:nvSpPr>
          <p:cNvPr id="4" name="Content Placeholder 3">
            <a:extLst>
              <a:ext uri="{FF2B5EF4-FFF2-40B4-BE49-F238E27FC236}">
                <a16:creationId xmlns:a16="http://schemas.microsoft.com/office/drawing/2014/main" id="{0787C42A-D6FF-4249-ABD1-3DF2FC044E3E}"/>
              </a:ext>
            </a:extLst>
          </p:cNvPr>
          <p:cNvSpPr>
            <a:spLocks noGrp="1"/>
          </p:cNvSpPr>
          <p:nvPr>
            <p:ph idx="1"/>
          </p:nvPr>
        </p:nvSpPr>
        <p:spPr>
          <a:xfrm>
            <a:off x="2034509" y="1147053"/>
            <a:ext cx="9603275" cy="567448"/>
          </a:xfrm>
        </p:spPr>
        <p:txBody>
          <a:bodyPr/>
          <a:lstStyle/>
          <a:p>
            <a:pPr marL="0" indent="0">
              <a:buNone/>
            </a:pPr>
            <a:r>
              <a:rPr lang="en-US" sz="1800" kern="100" dirty="0">
                <a:effectLst/>
                <a:latin typeface="Times New Roman" panose="02020603050405020304" pitchFamily="18" charset="0"/>
                <a:ea typeface="SimSun" panose="02010600030101010101" pitchFamily="2" charset="-122"/>
              </a:rPr>
              <a:t>Positive result</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99CC804-4908-49CC-9465-BBD3FF52EA0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737610" y="1147053"/>
            <a:ext cx="5189220" cy="4906428"/>
          </a:xfrm>
          <a:prstGeom prst="rect">
            <a:avLst/>
          </a:prstGeom>
          <a:noFill/>
          <a:ln>
            <a:noFill/>
          </a:ln>
        </p:spPr>
      </p:pic>
    </p:spTree>
    <p:extLst>
      <p:ext uri="{BB962C8B-B14F-4D97-AF65-F5344CB8AC3E}">
        <p14:creationId xmlns:p14="http://schemas.microsoft.com/office/powerpoint/2010/main" val="1253169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CE16-1B9C-4CBF-A058-1055A9128011}"/>
              </a:ext>
            </a:extLst>
          </p:cNvPr>
          <p:cNvSpPr>
            <a:spLocks noGrp="1"/>
          </p:cNvSpPr>
          <p:nvPr>
            <p:ph type="title"/>
          </p:nvPr>
        </p:nvSpPr>
        <p:spPr/>
        <p:txBody>
          <a:bodyPr/>
          <a:lstStyle/>
          <a:p>
            <a:pPr algn="ctr"/>
            <a:r>
              <a:rPr lang="en-US" sz="1800" kern="100" dirty="0">
                <a:effectLst/>
                <a:latin typeface="Times New Roman" panose="02020603050405020304" pitchFamily="18" charset="0"/>
                <a:ea typeface="SimSun" panose="02010600030101010101" pitchFamily="2" charset="-122"/>
              </a:rPr>
              <a:t>Experimental Result</a:t>
            </a:r>
            <a:endParaRPr lang="en-US" b="1" dirty="0"/>
          </a:p>
        </p:txBody>
      </p:sp>
      <p:sp>
        <p:nvSpPr>
          <p:cNvPr id="4" name="Content Placeholder 3">
            <a:extLst>
              <a:ext uri="{FF2B5EF4-FFF2-40B4-BE49-F238E27FC236}">
                <a16:creationId xmlns:a16="http://schemas.microsoft.com/office/drawing/2014/main" id="{0787C42A-D6FF-4249-ABD1-3DF2FC044E3E}"/>
              </a:ext>
            </a:extLst>
          </p:cNvPr>
          <p:cNvSpPr>
            <a:spLocks noGrp="1"/>
          </p:cNvSpPr>
          <p:nvPr>
            <p:ph idx="1"/>
          </p:nvPr>
        </p:nvSpPr>
        <p:spPr>
          <a:xfrm>
            <a:off x="2034509" y="1147053"/>
            <a:ext cx="9603275" cy="567448"/>
          </a:xfrm>
        </p:spPr>
        <p:txBody>
          <a:bodyPr/>
          <a:lstStyle/>
          <a:p>
            <a:pPr marL="0" indent="0">
              <a:buNone/>
            </a:pPr>
            <a:r>
              <a:rPr lang="en-US" sz="1800" kern="100" dirty="0">
                <a:effectLst/>
                <a:latin typeface="Times New Roman" panose="02020603050405020304" pitchFamily="18" charset="0"/>
                <a:ea typeface="SimSun" panose="02010600030101010101" pitchFamily="2" charset="-122"/>
              </a:rPr>
              <a:t>Negative result</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7096FE2-1B6D-4875-8345-55EC576D7A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67496" y="1147053"/>
            <a:ext cx="5171440" cy="4906428"/>
          </a:xfrm>
          <a:prstGeom prst="rect">
            <a:avLst/>
          </a:prstGeom>
          <a:noFill/>
          <a:ln>
            <a:noFill/>
          </a:ln>
        </p:spPr>
      </p:pic>
    </p:spTree>
    <p:extLst>
      <p:ext uri="{BB962C8B-B14F-4D97-AF65-F5344CB8AC3E}">
        <p14:creationId xmlns:p14="http://schemas.microsoft.com/office/powerpoint/2010/main" val="175088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B6C0-7B6D-41CD-B07B-00435601C01D}"/>
              </a:ext>
            </a:extLst>
          </p:cNvPr>
          <p:cNvSpPr>
            <a:spLocks noGrp="1"/>
          </p:cNvSpPr>
          <p:nvPr>
            <p:ph type="title"/>
          </p:nvPr>
        </p:nvSpPr>
        <p:spPr>
          <a:xfrm>
            <a:off x="1451579" y="706864"/>
            <a:ext cx="9603275" cy="1049235"/>
          </a:xfrm>
        </p:spPr>
        <p:txBody>
          <a:bodyPr/>
          <a:lstStyle/>
          <a:p>
            <a:pPr algn="ctr"/>
            <a:r>
              <a:rPr lang="en-US" sz="1800" b="1" kern="100" dirty="0">
                <a:solidFill>
                  <a:srgbClr val="000000"/>
                </a:solidFill>
                <a:effectLst/>
                <a:latin typeface="Times New Roman" panose="02020603050405020304" pitchFamily="18" charset="0"/>
                <a:ea typeface="楷体_GB2312"/>
              </a:rPr>
              <a:t>Abstract of the Thesis</a:t>
            </a:r>
            <a:endParaRPr lang="en-US" dirty="0"/>
          </a:p>
        </p:txBody>
      </p:sp>
      <p:sp>
        <p:nvSpPr>
          <p:cNvPr id="3" name="Content Placeholder 2">
            <a:extLst>
              <a:ext uri="{FF2B5EF4-FFF2-40B4-BE49-F238E27FC236}">
                <a16:creationId xmlns:a16="http://schemas.microsoft.com/office/drawing/2014/main" id="{5F225DB0-C98A-4CD9-86DB-588BDF7BEEE3}"/>
              </a:ext>
            </a:extLst>
          </p:cNvPr>
          <p:cNvSpPr>
            <a:spLocks noGrp="1"/>
          </p:cNvSpPr>
          <p:nvPr>
            <p:ph idx="1"/>
          </p:nvPr>
        </p:nvSpPr>
        <p:spPr/>
        <p:txBody>
          <a:bodyPr>
            <a:normAutofit lnSpcReduction="10000"/>
          </a:bodyPr>
          <a:lstStyle/>
          <a:p>
            <a:r>
              <a:rPr lang="en-US" sz="1800" kern="100" dirty="0">
                <a:effectLst/>
                <a:latin typeface="Times New Roman" panose="02020603050405020304" pitchFamily="18" charset="0"/>
                <a:ea typeface="SimSun" panose="02010600030101010101" pitchFamily="2" charset="-122"/>
              </a:rPr>
              <a:t>Face recognition is one of the crucial corridors of active exploration areas and also refers to a biometric point that has an expansive range of operations similar to identity operation and security and it’s a big part of computer vision and security. The process of learning good features for machine learning operations can be truly computationally precious and may prove delicate in cases where little data is available. Basically in this research paper, we explore a particular system for learning </a:t>
            </a:r>
            <a:r>
              <a:rPr lang="en-US" sz="1800" kern="100" dirty="0" err="1">
                <a:effectLst/>
                <a:latin typeface="Times New Roman" panose="02020603050405020304" pitchFamily="18" charset="0"/>
                <a:ea typeface="SimSun" panose="02010600030101010101" pitchFamily="2" charset="-122"/>
              </a:rPr>
              <a:t>siamese</a:t>
            </a:r>
            <a:r>
              <a:rPr lang="en-US" sz="1800" kern="100" dirty="0">
                <a:effectLst/>
                <a:latin typeface="Times New Roman" panose="02020603050405020304" pitchFamily="18" charset="0"/>
                <a:ea typeface="SimSun" panose="02010600030101010101" pitchFamily="2" charset="-122"/>
              </a:rPr>
              <a:t> neural networks which serve a unique structure to naturally rank parallels between inputs. A convolutional neural network was designed and constructed, and the model was trained on its own data set and also data set collected from the internet. The delicacy rate attained on the test set was 97.63. Eventually, the trained model was applied to the factual system. The system model is simple, occupies a small amount of memory, and can fast and accurately detect and recognize human faces.</a:t>
            </a:r>
            <a:endParaRPr lang="en-US" dirty="0"/>
          </a:p>
        </p:txBody>
      </p:sp>
    </p:spTree>
    <p:extLst>
      <p:ext uri="{BB962C8B-B14F-4D97-AF65-F5344CB8AC3E}">
        <p14:creationId xmlns:p14="http://schemas.microsoft.com/office/powerpoint/2010/main" val="4058516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B6C0-7B6D-41CD-B07B-00435601C01D}"/>
              </a:ext>
            </a:extLst>
          </p:cNvPr>
          <p:cNvSpPr>
            <a:spLocks noGrp="1"/>
          </p:cNvSpPr>
          <p:nvPr>
            <p:ph type="title"/>
          </p:nvPr>
        </p:nvSpPr>
        <p:spPr>
          <a:xfrm>
            <a:off x="1451579" y="706864"/>
            <a:ext cx="9603275" cy="1049235"/>
          </a:xfrm>
        </p:spPr>
        <p:txBody>
          <a:bodyPr>
            <a:normAutofit/>
          </a:bodyPr>
          <a:lstStyle/>
          <a:p>
            <a:pPr algn="ctr"/>
            <a:r>
              <a:rPr lang="en-US" sz="1800" dirty="0">
                <a:latin typeface="Times New Roman" panose="02020603050405020304" pitchFamily="18" charset="0"/>
                <a:cs typeface="Times New Roman" panose="02020603050405020304" pitchFamily="18" charset="0"/>
              </a:rPr>
              <a:t>Research Background</a:t>
            </a:r>
          </a:p>
        </p:txBody>
      </p:sp>
      <p:sp>
        <p:nvSpPr>
          <p:cNvPr id="3" name="Content Placeholder 2">
            <a:extLst>
              <a:ext uri="{FF2B5EF4-FFF2-40B4-BE49-F238E27FC236}">
                <a16:creationId xmlns:a16="http://schemas.microsoft.com/office/drawing/2014/main" id="{5F225DB0-C98A-4CD9-86DB-588BDF7BEEE3}"/>
              </a:ext>
            </a:extLst>
          </p:cNvPr>
          <p:cNvSpPr>
            <a:spLocks noGrp="1"/>
          </p:cNvSpPr>
          <p:nvPr>
            <p:ph idx="1"/>
          </p:nvPr>
        </p:nvSpPr>
        <p:spPr>
          <a:xfrm>
            <a:off x="1451579" y="2015732"/>
            <a:ext cx="9603275" cy="3859288"/>
          </a:xfrm>
        </p:spPr>
        <p:txBody>
          <a:bodyPr>
            <a:normAutofit/>
          </a:bodyPr>
          <a:lstStyle/>
          <a:p>
            <a:pPr marL="457200" indent="-457200">
              <a:buFont typeface="+mj-lt"/>
              <a:buAutoNum type="arabicPeriod"/>
            </a:pPr>
            <a:r>
              <a:rPr lang="en-US" sz="1800" kern="100" dirty="0">
                <a:effectLst/>
                <a:latin typeface="Times New Roman" panose="02020603050405020304" pitchFamily="18" charset="0"/>
                <a:ea typeface="SimSun" panose="02010600030101010101" pitchFamily="2" charset="-122"/>
              </a:rPr>
              <a:t>The proposed research has shown the implementation state of art face recognition methods and compared them. The benefit of Siamese  </a:t>
            </a:r>
            <a:r>
              <a:rPr lang="en-US" sz="2000" kern="100" dirty="0">
                <a:effectLst/>
                <a:latin typeface="Times New Roman" panose="02020603050405020304" pitchFamily="18" charset="0"/>
                <a:ea typeface="SimSun" panose="02010600030101010101" pitchFamily="2" charset="-122"/>
              </a:rPr>
              <a:t>CNN </a:t>
            </a:r>
            <a:r>
              <a:rPr lang="en-US" sz="1800" kern="100" dirty="0">
                <a:effectLst/>
                <a:latin typeface="Times New Roman" panose="02020603050405020304" pitchFamily="18" charset="0"/>
                <a:ea typeface="SimSun" panose="02010600030101010101" pitchFamily="2" charset="-122"/>
              </a:rPr>
              <a:t>are explored for the face recognition task by </a:t>
            </a:r>
            <a:r>
              <a:rPr lang="en-US" sz="1800" kern="100" dirty="0">
                <a:effectLst/>
                <a:latin typeface="Times New Roman" panose="02020603050405020304" pitchFamily="18" charset="0"/>
                <a:ea typeface="Times New Roman" panose="02020603050405020304" pitchFamily="18" charset="0"/>
              </a:rPr>
              <a:t>[3] W. Cui, W. Zhan, J. Yu, C. Sun, and Y. Zhang.</a:t>
            </a:r>
          </a:p>
          <a:p>
            <a:pPr marL="457200" indent="-457200">
              <a:buFont typeface="+mj-lt"/>
              <a:buAutoNum type="arabicPeriod"/>
            </a:pPr>
            <a:r>
              <a:rPr lang="en-US" sz="1800" kern="100" dirty="0">
                <a:effectLst/>
                <a:latin typeface="Times New Roman" panose="02020603050405020304" pitchFamily="18" charset="0"/>
                <a:ea typeface="SimSun" panose="02010600030101010101" pitchFamily="2" charset="-122"/>
              </a:rPr>
              <a:t>Authors of </a:t>
            </a:r>
            <a:r>
              <a:rPr lang="en-US" sz="1800" kern="100" dirty="0">
                <a:solidFill>
                  <a:srgbClr val="000000"/>
                </a:solidFill>
                <a:effectLst/>
                <a:latin typeface="Times New Roman" panose="02020603050405020304" pitchFamily="18" charset="0"/>
                <a:ea typeface="SimSun" panose="02010600030101010101" pitchFamily="2" charset="-122"/>
              </a:rPr>
              <a:t>[7]</a:t>
            </a:r>
            <a:r>
              <a:rPr lang="en-US" sz="1800" kern="100" dirty="0">
                <a:effectLst/>
                <a:latin typeface="Times New Roman" panose="02020603050405020304" pitchFamily="18" charset="0"/>
                <a:ea typeface="SimSun" panose="02010600030101010101" pitchFamily="2" charset="-122"/>
              </a:rPr>
              <a:t> have used Weighted PCA-</a:t>
            </a:r>
            <a:r>
              <a:rPr lang="en-US" sz="1800" kern="100" dirty="0" err="1">
                <a:effectLst/>
                <a:latin typeface="Times New Roman" panose="02020603050405020304" pitchFamily="18" charset="0"/>
                <a:ea typeface="SimSun" panose="02010600030101010101" pitchFamily="2" charset="-122"/>
              </a:rPr>
              <a:t>EFMNet</a:t>
            </a:r>
            <a:r>
              <a:rPr lang="en-US" sz="1800" kern="100" dirty="0">
                <a:effectLst/>
                <a:latin typeface="Times New Roman" panose="02020603050405020304" pitchFamily="18" charset="0"/>
                <a:ea typeface="SimSun" panose="02010600030101010101" pitchFamily="2" charset="-122"/>
              </a:rPr>
              <a:t> deep-learning feature extraction method to solve problems related to changes in expression, position, illumination and obstruction.</a:t>
            </a:r>
            <a:endParaRPr lang="en-US" sz="1800" kern="100" dirty="0">
              <a:latin typeface="Times New Roman" panose="02020603050405020304" pitchFamily="18" charset="0"/>
              <a:ea typeface="SimSun" panose="02010600030101010101" pitchFamily="2" charset="-122"/>
            </a:endParaRPr>
          </a:p>
          <a:p>
            <a:pPr marL="457200" indent="-457200">
              <a:buFont typeface="+mj-lt"/>
              <a:buAutoNum type="arabicPeriod"/>
            </a:pPr>
            <a:r>
              <a:rPr lang="en-US" sz="1800" kern="100" dirty="0">
                <a:effectLst/>
                <a:latin typeface="Times New Roman" panose="02020603050405020304" pitchFamily="18" charset="0"/>
                <a:ea typeface="SimSun" panose="02010600030101010101" pitchFamily="2" charset="-122"/>
              </a:rPr>
              <a:t>Authors of </a:t>
            </a:r>
            <a:r>
              <a:rPr lang="en-US" sz="1800" kern="100" dirty="0">
                <a:solidFill>
                  <a:srgbClr val="000000"/>
                </a:solidFill>
                <a:effectLst/>
                <a:latin typeface="Times New Roman" panose="02020603050405020304" pitchFamily="18" charset="0"/>
                <a:ea typeface="SimSun" panose="02010600030101010101" pitchFamily="2" charset="-122"/>
              </a:rPr>
              <a:t>[8]</a:t>
            </a:r>
            <a:r>
              <a:rPr lang="en-US" sz="1800" kern="100" dirty="0">
                <a:effectLst/>
                <a:latin typeface="Times New Roman" panose="02020603050405020304" pitchFamily="18" charset="0"/>
                <a:ea typeface="SimSun" panose="02010600030101010101" pitchFamily="2" charset="-122"/>
              </a:rPr>
              <a:t> have proposed a part-based learning method for face verification, in which feature representation is extracted by convolutional fusion network (CFN). </a:t>
            </a:r>
          </a:p>
          <a:p>
            <a:pPr marL="457200" indent="-457200">
              <a:buFont typeface="+mj-lt"/>
              <a:buAutoNum type="arabicPeriod"/>
            </a:pPr>
            <a:r>
              <a:rPr lang="en-US" sz="1800" kern="100" dirty="0">
                <a:effectLst/>
                <a:latin typeface="Times New Roman" panose="02020603050405020304" pitchFamily="18" charset="0"/>
                <a:ea typeface="SimSun" panose="02010600030101010101" pitchFamily="2" charset="-122"/>
              </a:rPr>
              <a:t>The authors have trained over four thousand individuals to perform face recognition. The work explored the Siamese network and optimized the L1-distance between two face features.  by </a:t>
            </a:r>
            <a:r>
              <a:rPr lang="en-US" sz="1800" kern="100" dirty="0">
                <a:effectLst/>
                <a:latin typeface="Times New Roman" panose="02020603050405020304" pitchFamily="18" charset="0"/>
                <a:ea typeface="Times New Roman" panose="02020603050405020304" pitchFamily="18" charset="0"/>
              </a:rPr>
              <a:t>[10] Y. Sun, Y. Chen, X. Wang, and X. Tang, </a:t>
            </a:r>
            <a:endParaRPr lang="en-US" dirty="0"/>
          </a:p>
        </p:txBody>
      </p:sp>
    </p:spTree>
    <p:extLst>
      <p:ext uri="{BB962C8B-B14F-4D97-AF65-F5344CB8AC3E}">
        <p14:creationId xmlns:p14="http://schemas.microsoft.com/office/powerpoint/2010/main" val="2228850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B6C0-7B6D-41CD-B07B-00435601C01D}"/>
              </a:ext>
            </a:extLst>
          </p:cNvPr>
          <p:cNvSpPr>
            <a:spLocks noGrp="1"/>
          </p:cNvSpPr>
          <p:nvPr>
            <p:ph type="title"/>
          </p:nvPr>
        </p:nvSpPr>
        <p:spPr>
          <a:xfrm>
            <a:off x="1451579" y="706864"/>
            <a:ext cx="9603275" cy="1049235"/>
          </a:xfrm>
        </p:spPr>
        <p:txBody>
          <a:bodyPr>
            <a:normAutofit/>
          </a:bodyPr>
          <a:lstStyle/>
          <a:p>
            <a:pPr algn="ctr"/>
            <a:r>
              <a:rPr lang="en-US" sz="1800" dirty="0">
                <a:latin typeface="Times New Roman" panose="02020603050405020304" pitchFamily="18" charset="0"/>
                <a:cs typeface="Times New Roman" panose="02020603050405020304" pitchFamily="18" charset="0"/>
              </a:rPr>
              <a:t>Research significance</a:t>
            </a:r>
          </a:p>
        </p:txBody>
      </p:sp>
      <p:sp>
        <p:nvSpPr>
          <p:cNvPr id="3" name="Content Placeholder 2">
            <a:extLst>
              <a:ext uri="{FF2B5EF4-FFF2-40B4-BE49-F238E27FC236}">
                <a16:creationId xmlns:a16="http://schemas.microsoft.com/office/drawing/2014/main" id="{5F225DB0-C98A-4CD9-86DB-588BDF7BEEE3}"/>
              </a:ext>
            </a:extLst>
          </p:cNvPr>
          <p:cNvSpPr>
            <a:spLocks noGrp="1"/>
          </p:cNvSpPr>
          <p:nvPr>
            <p:ph idx="1"/>
          </p:nvPr>
        </p:nvSpPr>
        <p:spPr>
          <a:xfrm>
            <a:off x="1451579" y="1977390"/>
            <a:ext cx="9637534" cy="3874770"/>
          </a:xfrm>
        </p:spPr>
        <p:txBody>
          <a:bodyPr>
            <a:normAutofit/>
          </a:bodyPr>
          <a:lstStyle/>
          <a:p>
            <a:r>
              <a:rPr lang="en-US" sz="1800" b="0" i="0" dirty="0">
                <a:solidFill>
                  <a:srgbClr val="292929"/>
                </a:solidFill>
                <a:effectLst/>
                <a:latin typeface="Times New Roman" panose="02020603050405020304" pitchFamily="18" charset="0"/>
                <a:cs typeface="Times New Roman" panose="02020603050405020304" pitchFamily="18" charset="0"/>
              </a:rPr>
              <a:t>In case of </a:t>
            </a:r>
            <a:r>
              <a:rPr lang="en-US" sz="1800" b="1" i="0" dirty="0">
                <a:solidFill>
                  <a:srgbClr val="292929"/>
                </a:solidFill>
                <a:effectLst/>
                <a:latin typeface="Times New Roman" panose="02020603050405020304" pitchFamily="18" charset="0"/>
                <a:cs typeface="Times New Roman" panose="02020603050405020304" pitchFamily="18" charset="0"/>
              </a:rPr>
              <a:t>standard classification</a:t>
            </a:r>
            <a:r>
              <a:rPr lang="en-US" sz="1800" b="0" i="0" dirty="0">
                <a:solidFill>
                  <a:srgbClr val="292929"/>
                </a:solidFill>
                <a:effectLst/>
                <a:latin typeface="Times New Roman" panose="02020603050405020304" pitchFamily="18" charset="0"/>
                <a:cs typeface="Times New Roman" panose="02020603050405020304" pitchFamily="18" charset="0"/>
              </a:rPr>
              <a:t>, the input image is fed into a series of layers, and finally at the output we generate a probability distribution over all the classes.</a:t>
            </a:r>
          </a:p>
          <a:p>
            <a:r>
              <a:rPr lang="en-US" sz="1800" b="0" i="0" dirty="0">
                <a:solidFill>
                  <a:srgbClr val="292929"/>
                </a:solidFill>
                <a:effectLst/>
                <a:latin typeface="Times New Roman" panose="02020603050405020304" pitchFamily="18" charset="0"/>
                <a:cs typeface="Times New Roman" panose="02020603050405020304" pitchFamily="18" charset="0"/>
              </a:rPr>
              <a:t>For example, if we are trying to classify an image as cat or dog or horse or elephant, then for every input image, we generate 4 probabilities, indicating the probability of the image belonging to each of the 4 classes.</a:t>
            </a:r>
          </a:p>
          <a:p>
            <a:r>
              <a:rPr lang="en-US" sz="1800" b="0" i="0" dirty="0">
                <a:solidFill>
                  <a:srgbClr val="292929"/>
                </a:solidFill>
                <a:effectLst/>
                <a:latin typeface="Times New Roman" panose="02020603050405020304" pitchFamily="18" charset="0"/>
                <a:cs typeface="Times New Roman" panose="02020603050405020304" pitchFamily="18" charset="0"/>
              </a:rPr>
              <a:t>Two important points must be noticed here. </a:t>
            </a:r>
            <a:r>
              <a:rPr lang="en-US" sz="1800" b="1" i="0" dirty="0">
                <a:solidFill>
                  <a:srgbClr val="292929"/>
                </a:solidFill>
                <a:effectLst/>
                <a:latin typeface="Times New Roman" panose="02020603050405020304" pitchFamily="18" charset="0"/>
                <a:cs typeface="Times New Roman" panose="02020603050405020304" pitchFamily="18" charset="0"/>
              </a:rPr>
              <a:t>First</a:t>
            </a:r>
            <a:r>
              <a:rPr lang="en-US" sz="1800" b="0" i="0" dirty="0">
                <a:solidFill>
                  <a:srgbClr val="292929"/>
                </a:solidFill>
                <a:effectLst/>
                <a:latin typeface="Times New Roman" panose="02020603050405020304" pitchFamily="18" charset="0"/>
                <a:cs typeface="Times New Roman" panose="02020603050405020304" pitchFamily="18" charset="0"/>
              </a:rPr>
              <a:t>, during the training process, we require a </a:t>
            </a:r>
            <a:r>
              <a:rPr lang="en-US" sz="1800" b="1" i="0" dirty="0">
                <a:solidFill>
                  <a:srgbClr val="292929"/>
                </a:solidFill>
                <a:effectLst/>
                <a:latin typeface="Times New Roman" panose="02020603050405020304" pitchFamily="18" charset="0"/>
                <a:cs typeface="Times New Roman" panose="02020603050405020304" pitchFamily="18" charset="0"/>
              </a:rPr>
              <a:t>large</a:t>
            </a:r>
            <a:r>
              <a:rPr lang="en-US" sz="1800" b="0" i="0" dirty="0">
                <a:solidFill>
                  <a:srgbClr val="292929"/>
                </a:solidFill>
                <a:effectLst/>
                <a:latin typeface="Times New Roman" panose="02020603050405020304" pitchFamily="18" charset="0"/>
                <a:cs typeface="Times New Roman" panose="02020603050405020304" pitchFamily="18" charset="0"/>
              </a:rPr>
              <a:t> number of images for each of the class (cats, dogs, horses and elephants). </a:t>
            </a:r>
            <a:r>
              <a:rPr lang="en-US" sz="1800" b="1" i="0" dirty="0">
                <a:solidFill>
                  <a:srgbClr val="292929"/>
                </a:solidFill>
                <a:effectLst/>
                <a:latin typeface="Times New Roman" panose="02020603050405020304" pitchFamily="18" charset="0"/>
                <a:cs typeface="Times New Roman" panose="02020603050405020304" pitchFamily="18" charset="0"/>
              </a:rPr>
              <a:t>Second</a:t>
            </a:r>
            <a:r>
              <a:rPr lang="en-US" sz="1800" b="0" i="0" dirty="0">
                <a:solidFill>
                  <a:srgbClr val="292929"/>
                </a:solidFill>
                <a:effectLst/>
                <a:latin typeface="Times New Roman" panose="02020603050405020304" pitchFamily="18" charset="0"/>
                <a:cs typeface="Times New Roman" panose="02020603050405020304" pitchFamily="18" charset="0"/>
              </a:rPr>
              <a:t>, if the network is trained only on the above 4 classes of images, then we cannot expect to test it on any other class.</a:t>
            </a:r>
          </a:p>
        </p:txBody>
      </p:sp>
    </p:spTree>
    <p:extLst>
      <p:ext uri="{BB962C8B-B14F-4D97-AF65-F5344CB8AC3E}">
        <p14:creationId xmlns:p14="http://schemas.microsoft.com/office/powerpoint/2010/main" val="149372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B6C0-7B6D-41CD-B07B-00435601C01D}"/>
              </a:ext>
            </a:extLst>
          </p:cNvPr>
          <p:cNvSpPr>
            <a:spLocks noGrp="1"/>
          </p:cNvSpPr>
          <p:nvPr>
            <p:ph type="title"/>
          </p:nvPr>
        </p:nvSpPr>
        <p:spPr>
          <a:xfrm>
            <a:off x="1451579" y="706864"/>
            <a:ext cx="9603275" cy="1049235"/>
          </a:xfrm>
        </p:spPr>
        <p:txBody>
          <a:bodyPr>
            <a:normAutofit/>
          </a:bodyPr>
          <a:lstStyle/>
          <a:p>
            <a:pPr algn="ctr"/>
            <a:r>
              <a:rPr lang="en-US" sz="1800" dirty="0">
                <a:latin typeface="Times New Roman" panose="02020603050405020304" pitchFamily="18" charset="0"/>
                <a:cs typeface="Times New Roman" panose="02020603050405020304" pitchFamily="18" charset="0"/>
              </a:rPr>
              <a:t>Research significance</a:t>
            </a:r>
          </a:p>
        </p:txBody>
      </p:sp>
      <p:sp>
        <p:nvSpPr>
          <p:cNvPr id="3" name="Content Placeholder 2">
            <a:extLst>
              <a:ext uri="{FF2B5EF4-FFF2-40B4-BE49-F238E27FC236}">
                <a16:creationId xmlns:a16="http://schemas.microsoft.com/office/drawing/2014/main" id="{5F225DB0-C98A-4CD9-86DB-588BDF7BEEE3}"/>
              </a:ext>
            </a:extLst>
          </p:cNvPr>
          <p:cNvSpPr>
            <a:spLocks noGrp="1"/>
          </p:cNvSpPr>
          <p:nvPr>
            <p:ph idx="1"/>
          </p:nvPr>
        </p:nvSpPr>
        <p:spPr>
          <a:xfrm>
            <a:off x="1451579" y="2276366"/>
            <a:ext cx="9637534" cy="3874770"/>
          </a:xfrm>
        </p:spPr>
        <p:txBody>
          <a:bodyPr>
            <a:normAutofit/>
          </a:bodyPr>
          <a:lstStyle/>
          <a:p>
            <a:r>
              <a:rPr lang="en-US" sz="1800" b="0" i="0" dirty="0">
                <a:solidFill>
                  <a:srgbClr val="292929"/>
                </a:solidFill>
                <a:effectLst/>
                <a:latin typeface="Times New Roman" panose="02020603050405020304" pitchFamily="18" charset="0"/>
                <a:cs typeface="Times New Roman" panose="02020603050405020304" pitchFamily="18" charset="0"/>
              </a:rPr>
              <a:t>If we want our model to classify the images of zebra as well, then we need to first get a lot of zebra images and then we must </a:t>
            </a:r>
            <a:r>
              <a:rPr lang="en-US" sz="1800" b="1" i="0" dirty="0">
                <a:solidFill>
                  <a:srgbClr val="292929"/>
                </a:solidFill>
                <a:effectLst/>
                <a:latin typeface="Times New Roman" panose="02020603050405020304" pitchFamily="18" charset="0"/>
                <a:cs typeface="Times New Roman" panose="02020603050405020304" pitchFamily="18" charset="0"/>
              </a:rPr>
              <a:t>re-train</a:t>
            </a:r>
            <a:r>
              <a:rPr lang="en-US" sz="1800" b="0" i="0" dirty="0">
                <a:solidFill>
                  <a:srgbClr val="292929"/>
                </a:solidFill>
                <a:effectLst/>
                <a:latin typeface="Times New Roman" panose="02020603050405020304" pitchFamily="18" charset="0"/>
                <a:cs typeface="Times New Roman" panose="02020603050405020304" pitchFamily="18" charset="0"/>
              </a:rPr>
              <a:t> the model again</a:t>
            </a:r>
          </a:p>
          <a:p>
            <a:r>
              <a:rPr lang="en-US" sz="1800" b="0" i="0" dirty="0">
                <a:solidFill>
                  <a:srgbClr val="292929"/>
                </a:solidFill>
                <a:effectLst/>
                <a:latin typeface="Times New Roman" panose="02020603050405020304" pitchFamily="18" charset="0"/>
                <a:cs typeface="Times New Roman" panose="02020603050405020304" pitchFamily="18" charset="0"/>
              </a:rPr>
              <a:t>There are applications wherein we neither have enough data for each class and the total number classes is huge as well as dynamically changing. Thus, the cost of data collection and periodical re-training is too high.</a:t>
            </a:r>
            <a:endParaRPr lang="en-US" sz="1800" dirty="0">
              <a:solidFill>
                <a:srgbClr val="292929"/>
              </a:solidFill>
              <a:latin typeface="Times New Roman" panose="02020603050405020304" pitchFamily="18" charset="0"/>
              <a:cs typeface="Times New Roman" panose="02020603050405020304" pitchFamily="18" charset="0"/>
            </a:endParaRPr>
          </a:p>
          <a:p>
            <a:r>
              <a:rPr lang="en-US" sz="1800" b="0" i="0" dirty="0">
                <a:solidFill>
                  <a:srgbClr val="292929"/>
                </a:solidFill>
                <a:effectLst/>
                <a:latin typeface="Times New Roman" panose="02020603050405020304" pitchFamily="18" charset="0"/>
                <a:cs typeface="Times New Roman" panose="02020603050405020304" pitchFamily="18" charset="0"/>
              </a:rPr>
              <a:t>On the other hand, in a </a:t>
            </a:r>
            <a:r>
              <a:rPr lang="en-US" sz="1800" b="1" i="0" dirty="0">
                <a:solidFill>
                  <a:srgbClr val="292929"/>
                </a:solidFill>
                <a:effectLst/>
                <a:latin typeface="Times New Roman" panose="02020603050405020304" pitchFamily="18" charset="0"/>
                <a:cs typeface="Times New Roman" panose="02020603050405020304" pitchFamily="18" charset="0"/>
              </a:rPr>
              <a:t>one shot classification</a:t>
            </a:r>
            <a:r>
              <a:rPr lang="en-US" sz="1800" b="0" i="0" dirty="0">
                <a:solidFill>
                  <a:srgbClr val="292929"/>
                </a:solidFill>
                <a:effectLst/>
                <a:latin typeface="Times New Roman" panose="02020603050405020304" pitchFamily="18" charset="0"/>
                <a:cs typeface="Times New Roman" panose="02020603050405020304" pitchFamily="18" charset="0"/>
              </a:rPr>
              <a:t>, we require only one training example for each class. Yes, just one. Hence the name </a:t>
            </a:r>
            <a:r>
              <a:rPr lang="en-US" sz="1800" b="1" i="0" dirty="0">
                <a:solidFill>
                  <a:srgbClr val="292929"/>
                </a:solidFill>
                <a:effectLst/>
                <a:latin typeface="Times New Roman" panose="02020603050405020304" pitchFamily="18" charset="0"/>
                <a:cs typeface="Times New Roman" panose="02020603050405020304" pitchFamily="18" charset="0"/>
              </a:rPr>
              <a:t>One Shot</a:t>
            </a:r>
            <a:r>
              <a:rPr lang="en-US" sz="1800" b="0" i="0" dirty="0">
                <a:solidFill>
                  <a:srgbClr val="292929"/>
                </a:solidFill>
                <a:effectLst/>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63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B6C0-7B6D-41CD-B07B-00435601C01D}"/>
              </a:ext>
            </a:extLst>
          </p:cNvPr>
          <p:cNvSpPr>
            <a:spLocks noGrp="1"/>
          </p:cNvSpPr>
          <p:nvPr>
            <p:ph type="title"/>
          </p:nvPr>
        </p:nvSpPr>
        <p:spPr>
          <a:xfrm>
            <a:off x="1451579" y="706864"/>
            <a:ext cx="9603275" cy="1049235"/>
          </a:xfrm>
        </p:spPr>
        <p:txBody>
          <a:bodyPr>
            <a:normAutofit/>
          </a:bodyPr>
          <a:lstStyle/>
          <a:p>
            <a:pPr algn="ctr"/>
            <a:r>
              <a:rPr lang="en-US" sz="1800" dirty="0">
                <a:latin typeface="Times New Roman" panose="02020603050405020304" pitchFamily="18" charset="0"/>
                <a:cs typeface="Times New Roman" panose="02020603050405020304" pitchFamily="18" charset="0"/>
              </a:rPr>
              <a:t>Research Method</a:t>
            </a:r>
          </a:p>
        </p:txBody>
      </p:sp>
      <p:sp>
        <p:nvSpPr>
          <p:cNvPr id="3" name="Content Placeholder 2">
            <a:extLst>
              <a:ext uri="{FF2B5EF4-FFF2-40B4-BE49-F238E27FC236}">
                <a16:creationId xmlns:a16="http://schemas.microsoft.com/office/drawing/2014/main" id="{5F225DB0-C98A-4CD9-86DB-588BDF7BEEE3}"/>
              </a:ext>
            </a:extLst>
          </p:cNvPr>
          <p:cNvSpPr>
            <a:spLocks noGrp="1"/>
          </p:cNvSpPr>
          <p:nvPr>
            <p:ph idx="1"/>
          </p:nvPr>
        </p:nvSpPr>
        <p:spPr>
          <a:xfrm>
            <a:off x="1451579" y="2276366"/>
            <a:ext cx="9637534" cy="3874770"/>
          </a:xfrm>
        </p:spPr>
        <p:txBody>
          <a:bodyPr>
            <a:normAutofit/>
          </a:bodyPr>
          <a:lstStyle/>
          <a:p>
            <a:pPr marL="0" indent="0">
              <a:buNone/>
            </a:pPr>
            <a:r>
              <a:rPr lang="en-US" sz="1800" kern="100" dirty="0">
                <a:effectLst/>
                <a:latin typeface="Times New Roman" panose="02020603050405020304" pitchFamily="18" charset="0"/>
                <a:ea typeface="SimSun" panose="02010600030101010101" pitchFamily="2" charset="-122"/>
              </a:rPr>
              <a:t>The one specifically intriguing task is a bracket under the constraint that we may only observe a single illustration of each possible class before prognosticating a test case. This is called one-shot literacy, and this paper uses the Siamese convolutional Neural Network for One-short face recognition. </a:t>
            </a:r>
          </a:p>
          <a:p>
            <a:pPr marL="0" indent="0">
              <a:buNone/>
            </a:pPr>
            <a:r>
              <a:rPr lang="en-US" sz="1800" kern="100" dirty="0">
                <a:effectLst/>
                <a:latin typeface="Times New Roman" panose="02020603050405020304" pitchFamily="18" charset="0"/>
                <a:ea typeface="SimSun" panose="02010600030101010101" pitchFamily="2" charset="-122"/>
              </a:rPr>
              <a:t>In the paper on Siamese convolutional neural network for one-shot face recognition, we are using three-part of images the anchor image, the positive image, and the negative image, and training the CNN model with these three types of images to learn the pattern of the faces, then recognize the face using the trained CNN using one-short method model. </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1946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CE16-1B9C-4CBF-A058-1055A9128011}"/>
              </a:ext>
            </a:extLst>
          </p:cNvPr>
          <p:cNvSpPr>
            <a:spLocks noGrp="1"/>
          </p:cNvSpPr>
          <p:nvPr>
            <p:ph type="title"/>
          </p:nvPr>
        </p:nvSpPr>
        <p:spPr/>
        <p:txBody>
          <a:bodyPr/>
          <a:lstStyle/>
          <a:p>
            <a:pPr algn="ctr"/>
            <a:r>
              <a:rPr lang="en-US" sz="1800" b="1" kern="100" dirty="0">
                <a:effectLst/>
                <a:latin typeface="Times New Roman" panose="02020603050405020304" pitchFamily="18" charset="0"/>
                <a:ea typeface="SimSun" panose="02010600030101010101" pitchFamily="2" charset="-122"/>
              </a:rPr>
              <a:t>System Functional Structure Design</a:t>
            </a:r>
            <a:endParaRPr lang="en-US" dirty="0"/>
          </a:p>
        </p:txBody>
      </p:sp>
      <p:pic>
        <p:nvPicPr>
          <p:cNvPr id="7" name="Content Placeholder 6">
            <a:extLst>
              <a:ext uri="{FF2B5EF4-FFF2-40B4-BE49-F238E27FC236}">
                <a16:creationId xmlns:a16="http://schemas.microsoft.com/office/drawing/2014/main" id="{587DD421-544C-4211-B1FF-1B11B0E691C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10214" y="2006353"/>
            <a:ext cx="10777491" cy="4047128"/>
          </a:xfrm>
        </p:spPr>
      </p:pic>
    </p:spTree>
    <p:extLst>
      <p:ext uri="{BB962C8B-B14F-4D97-AF65-F5344CB8AC3E}">
        <p14:creationId xmlns:p14="http://schemas.microsoft.com/office/powerpoint/2010/main" val="102716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CE16-1B9C-4CBF-A058-1055A9128011}"/>
              </a:ext>
            </a:extLst>
          </p:cNvPr>
          <p:cNvSpPr>
            <a:spLocks noGrp="1"/>
          </p:cNvSpPr>
          <p:nvPr>
            <p:ph type="title"/>
          </p:nvPr>
        </p:nvSpPr>
        <p:spPr/>
        <p:txBody>
          <a:bodyPr/>
          <a:lstStyle/>
          <a:p>
            <a:pPr algn="ctr"/>
            <a:r>
              <a:rPr lang="en-US" sz="1800" b="1" dirty="0">
                <a:effectLst/>
                <a:latin typeface="Times New Roman" panose="02020603050405020304" pitchFamily="18" charset="0"/>
                <a:ea typeface="SimSun" panose="02010600030101010101" pitchFamily="2" charset="-122"/>
              </a:rPr>
              <a:t>use of tools or techniques</a:t>
            </a:r>
            <a:endParaRPr lang="en-US" b="1" dirty="0"/>
          </a:p>
        </p:txBody>
      </p:sp>
      <p:sp>
        <p:nvSpPr>
          <p:cNvPr id="4" name="Content Placeholder 3">
            <a:extLst>
              <a:ext uri="{FF2B5EF4-FFF2-40B4-BE49-F238E27FC236}">
                <a16:creationId xmlns:a16="http://schemas.microsoft.com/office/drawing/2014/main" id="{0787C42A-D6FF-4249-ABD1-3DF2FC044E3E}"/>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the tools that used in this thesis:</a:t>
            </a:r>
          </a:p>
          <a:p>
            <a:r>
              <a:rPr lang="en-US" dirty="0">
                <a:latin typeface="Times New Roman" panose="02020603050405020304" pitchFamily="18" charset="0"/>
                <a:cs typeface="Times New Roman" panose="02020603050405020304" pitchFamily="18" charset="0"/>
              </a:rPr>
              <a:t>Windows 10 operating system </a:t>
            </a:r>
          </a:p>
          <a:p>
            <a:r>
              <a:rPr lang="en-US" dirty="0">
                <a:latin typeface="Times New Roman" panose="02020603050405020304" pitchFamily="18" charset="0"/>
                <a:cs typeface="Times New Roman" panose="02020603050405020304" pitchFamily="18" charset="0"/>
              </a:rPr>
              <a:t>Lenovo Idea pad, core i5 11th gen laptop</a:t>
            </a:r>
          </a:p>
          <a:p>
            <a:r>
              <a:rPr lang="en-US" dirty="0">
                <a:latin typeface="Times New Roman" panose="02020603050405020304" pitchFamily="18" charset="0"/>
                <a:cs typeface="Times New Roman" panose="02020603050405020304" pitchFamily="18" charset="0"/>
              </a:rPr>
              <a:t>TensorFlow machine learning framework </a:t>
            </a:r>
          </a:p>
          <a:p>
            <a:r>
              <a:rPr lang="en-US" dirty="0">
                <a:latin typeface="Times New Roman" panose="02020603050405020304" pitchFamily="18" charset="0"/>
                <a:cs typeface="Times New Roman" panose="02020603050405020304" pitchFamily="18" charset="0"/>
              </a:rPr>
              <a:t>Anaconda Environment with Jupiter lab/</a:t>
            </a:r>
            <a:r>
              <a:rPr lang="en-US" dirty="0" err="1">
                <a:latin typeface="Times New Roman" panose="02020603050405020304" pitchFamily="18" charset="0"/>
                <a:cs typeface="Times New Roman" panose="02020603050405020304" pitchFamily="18" charset="0"/>
              </a:rPr>
              <a:t>notebok</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7046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CE16-1B9C-4CBF-A058-1055A9128011}"/>
              </a:ext>
            </a:extLst>
          </p:cNvPr>
          <p:cNvSpPr>
            <a:spLocks noGrp="1"/>
          </p:cNvSpPr>
          <p:nvPr>
            <p:ph type="title"/>
          </p:nvPr>
        </p:nvSpPr>
        <p:spPr/>
        <p:txBody>
          <a:bodyPr/>
          <a:lstStyle/>
          <a:p>
            <a:pPr algn="ctr"/>
            <a:r>
              <a:rPr lang="en-US" sz="1800" b="1" dirty="0">
                <a:effectLst/>
                <a:latin typeface="Times New Roman" panose="02020603050405020304" pitchFamily="18" charset="0"/>
                <a:ea typeface="SimSun" panose="02010600030101010101" pitchFamily="2" charset="-122"/>
              </a:rPr>
              <a:t>use of tools or techniques</a:t>
            </a:r>
            <a:endParaRPr lang="en-US" b="1" dirty="0"/>
          </a:p>
        </p:txBody>
      </p:sp>
      <p:sp>
        <p:nvSpPr>
          <p:cNvPr id="4" name="Content Placeholder 3">
            <a:extLst>
              <a:ext uri="{FF2B5EF4-FFF2-40B4-BE49-F238E27FC236}">
                <a16:creationId xmlns:a16="http://schemas.microsoft.com/office/drawing/2014/main" id="{0787C42A-D6FF-4249-ABD1-3DF2FC044E3E}"/>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the techniques that used in this thesis:</a:t>
            </a:r>
          </a:p>
          <a:p>
            <a:r>
              <a:rPr lang="en-US" dirty="0">
                <a:latin typeface="Times New Roman" panose="02020603050405020304" pitchFamily="18" charset="0"/>
                <a:cs typeface="Times New Roman" panose="02020603050405020304" pitchFamily="18" charset="0"/>
              </a:rPr>
              <a:t>Siamese convolutional neural network </a:t>
            </a:r>
          </a:p>
          <a:p>
            <a:r>
              <a:rPr lang="en-US" dirty="0">
                <a:latin typeface="Times New Roman" panose="02020603050405020304" pitchFamily="18" charset="0"/>
                <a:cs typeface="Times New Roman" panose="02020603050405020304" pitchFamily="18" charset="0"/>
              </a:rPr>
              <a:t>One short Image </a:t>
            </a:r>
            <a:r>
              <a:rPr lang="en-US">
                <a:latin typeface="Times New Roman" panose="02020603050405020304" pitchFamily="18" charset="0"/>
                <a:cs typeface="Times New Roman" panose="02020603050405020304" pitchFamily="18" charset="0"/>
              </a:rPr>
              <a:t>capture technique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0408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467</TotalTime>
  <Words>852</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Times New Roman</vt:lpstr>
      <vt:lpstr>Gallery</vt:lpstr>
      <vt:lpstr>2022届本科毕业论文（设计）</vt:lpstr>
      <vt:lpstr>Abstract of the Thesis</vt:lpstr>
      <vt:lpstr>Research Background</vt:lpstr>
      <vt:lpstr>Research significance</vt:lpstr>
      <vt:lpstr>Research significance</vt:lpstr>
      <vt:lpstr>Research Method</vt:lpstr>
      <vt:lpstr>System Functional Structure Design</vt:lpstr>
      <vt:lpstr>use of tools or techniques</vt:lpstr>
      <vt:lpstr>use of tools or techniques</vt:lpstr>
      <vt:lpstr>System Implementation</vt:lpstr>
      <vt:lpstr>Experimental Result</vt:lpstr>
      <vt:lpstr>Experimental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2022届本科毕业论文（设计）</dc:title>
  <dc:creator>Touhidur Rahman</dc:creator>
  <cp:lastModifiedBy>Touhidur Rahman</cp:lastModifiedBy>
  <cp:revision>8</cp:revision>
  <dcterms:created xsi:type="dcterms:W3CDTF">2022-05-23T11:26:47Z</dcterms:created>
  <dcterms:modified xsi:type="dcterms:W3CDTF">2022-06-02T08:33:32Z</dcterms:modified>
</cp:coreProperties>
</file>