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0"/>
    </p:embeddedFont>
    <p:embeddedFont>
      <p:font typeface="Poppins" charset="1" panose="00000500000000000000"/>
      <p:regular r:id="rId21"/>
    </p:embeddedFont>
    <p:embeddedFont>
      <p:font typeface="Arimo Bold Italics" charset="1" panose="020B0704020202090204"/>
      <p:regular r:id="rId22"/>
    </p:embeddedFont>
    <p:embeddedFont>
      <p:font typeface="Times New Roman" charset="1" panose="02030502070405020303"/>
      <p:regular r:id="rId23"/>
    </p:embeddedFont>
    <p:embeddedFont>
      <p:font typeface="Times New Roman Bold" charset="1" panose="02030802070405020303"/>
      <p:regular r:id="rId24"/>
    </p:embeddedFont>
    <p:embeddedFont>
      <p:font typeface="Arimo" charset="1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99710" y="6785471"/>
            <a:ext cx="8212353" cy="1829436"/>
            <a:chOff x="0" y="0"/>
            <a:chExt cx="10949804" cy="2439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49804" cy="2439248"/>
            </a:xfrm>
            <a:custGeom>
              <a:avLst/>
              <a:gdLst/>
              <a:ahLst/>
              <a:cxnLst/>
              <a:rect r="r" b="b" t="t" l="l"/>
              <a:pathLst>
                <a:path h="2439248" w="10949804">
                  <a:moveTo>
                    <a:pt x="0" y="0"/>
                  </a:moveTo>
                  <a:lnTo>
                    <a:pt x="10949804" y="0"/>
                  </a:lnTo>
                  <a:lnTo>
                    <a:pt x="10949804" y="2439248"/>
                  </a:lnTo>
                  <a:lnTo>
                    <a:pt x="0" y="24392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0949804" cy="25059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39"/>
                </a:lnSpc>
              </a:pPr>
              <a:r>
                <a:rPr lang="en-US" sz="25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Team Members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MS S.Sarikha RegNo : 2212012 3rd Year CSE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Ms R.Sri Gomathi RegNo : 2212013 3rd Year CSE</a:t>
              </a:r>
            </a:p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MS S.Aruna Varshini RegNo : 2212019 3rd Year CSE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189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92096" y="951452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26882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088900" y="2582073"/>
            <a:ext cx="14630043" cy="2048208"/>
            <a:chOff x="0" y="0"/>
            <a:chExt cx="19506724" cy="27309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506724" cy="2730944"/>
            </a:xfrm>
            <a:custGeom>
              <a:avLst/>
              <a:gdLst/>
              <a:ahLst/>
              <a:cxnLst/>
              <a:rect r="r" b="b" t="t" l="l"/>
              <a:pathLst>
                <a:path h="2730944" w="19506724">
                  <a:moveTo>
                    <a:pt x="0" y="0"/>
                  </a:moveTo>
                  <a:lnTo>
                    <a:pt x="19506724" y="0"/>
                  </a:lnTo>
                  <a:lnTo>
                    <a:pt x="19506724" y="2730944"/>
                  </a:lnTo>
                  <a:lnTo>
                    <a:pt x="0" y="27309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33350"/>
              <a:ext cx="19506724" cy="28642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603"/>
                </a:lnSpc>
              </a:pPr>
              <a:r>
                <a:rPr lang="en-US" b="true" sz="5430" i="true">
                  <a:solidFill>
                    <a:srgbClr val="000000"/>
                  </a:solidFill>
                  <a:latin typeface="Arimo Bold Italics"/>
                  <a:ea typeface="Arimo Bold Italics"/>
                  <a:cs typeface="Arimo Bold Italics"/>
                  <a:sym typeface="Arimo Bold Italics"/>
                </a:rPr>
                <a:t>         NetScanner - Automated Network</a:t>
              </a:r>
            </a:p>
            <a:p>
              <a:pPr algn="ctr">
                <a:lnSpc>
                  <a:spcPts val="7464"/>
                </a:lnSpc>
              </a:pPr>
              <a:r>
                <a:rPr lang="en-US" b="true" sz="5331" i="true">
                  <a:solidFill>
                    <a:srgbClr val="000000"/>
                  </a:solidFill>
                  <a:latin typeface="Arimo Bold Italics"/>
                  <a:ea typeface="Arimo Bold Italics"/>
                  <a:cs typeface="Arimo Bold Italics"/>
                  <a:sym typeface="Arimo Bold Italics"/>
                </a:rPr>
                <a:t>Enumeration and Vulnerability Analysis Tool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909235" y="5192256"/>
            <a:ext cx="5303946" cy="1031241"/>
            <a:chOff x="0" y="0"/>
            <a:chExt cx="7071928" cy="13749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71928" cy="1374988"/>
            </a:xfrm>
            <a:custGeom>
              <a:avLst/>
              <a:gdLst/>
              <a:ahLst/>
              <a:cxnLst/>
              <a:rect r="r" b="b" t="t" l="l"/>
              <a:pathLst>
                <a:path h="1374988" w="7071928">
                  <a:moveTo>
                    <a:pt x="0" y="0"/>
                  </a:moveTo>
                  <a:lnTo>
                    <a:pt x="7071928" y="0"/>
                  </a:lnTo>
                  <a:lnTo>
                    <a:pt x="7071928" y="1374988"/>
                  </a:lnTo>
                  <a:lnTo>
                    <a:pt x="0" y="13749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071928" cy="14416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Guide</a:t>
              </a:r>
            </a:p>
            <a:p>
              <a:pPr algn="ctr">
                <a:lnSpc>
                  <a:spcPts val="4058"/>
                </a:lnSpc>
              </a:pPr>
              <a:r>
                <a:rPr lang="en-US" sz="2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Dr J.Naskath, ASSO PROF/CSE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797707" y="8896667"/>
            <a:ext cx="238125" cy="479424"/>
            <a:chOff x="0" y="0"/>
            <a:chExt cx="317500" cy="6392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17500" cy="639232"/>
            </a:xfrm>
            <a:custGeom>
              <a:avLst/>
              <a:gdLst/>
              <a:ahLst/>
              <a:cxnLst/>
              <a:rect r="r" b="b" t="t" l="l"/>
              <a:pathLst>
                <a:path h="639232" w="317500">
                  <a:moveTo>
                    <a:pt x="0" y="0"/>
                  </a:moveTo>
                  <a:lnTo>
                    <a:pt x="317500" y="0"/>
                  </a:lnTo>
                  <a:lnTo>
                    <a:pt x="317500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317500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89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2096" y="951452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629892" y="186604"/>
            <a:ext cx="6067227" cy="991870"/>
            <a:chOff x="0" y="0"/>
            <a:chExt cx="8089636" cy="13224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089636" cy="1322493"/>
            </a:xfrm>
            <a:custGeom>
              <a:avLst/>
              <a:gdLst/>
              <a:ahLst/>
              <a:cxnLst/>
              <a:rect r="r" b="b" t="t" l="l"/>
              <a:pathLst>
                <a:path h="1322493" w="8089636">
                  <a:moveTo>
                    <a:pt x="0" y="0"/>
                  </a:moveTo>
                  <a:lnTo>
                    <a:pt x="8089636" y="0"/>
                  </a:lnTo>
                  <a:lnTo>
                    <a:pt x="8089636" y="1322493"/>
                  </a:lnTo>
                  <a:lnTo>
                    <a:pt x="0" y="1322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14300"/>
              <a:ext cx="8089636" cy="14367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78"/>
                </a:lnSpc>
              </a:pPr>
              <a:r>
                <a:rPr lang="en-US" sz="519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4.WorkFlow Diagram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02061" y="1108837"/>
            <a:ext cx="12231197" cy="8149463"/>
            <a:chOff x="0" y="0"/>
            <a:chExt cx="16308263" cy="108659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308324" cy="10865993"/>
            </a:xfrm>
            <a:custGeom>
              <a:avLst/>
              <a:gdLst/>
              <a:ahLst/>
              <a:cxnLst/>
              <a:rect r="r" b="b" t="t" l="l"/>
              <a:pathLst>
                <a:path h="10865993" w="16308324">
                  <a:moveTo>
                    <a:pt x="0" y="0"/>
                  </a:moveTo>
                  <a:lnTo>
                    <a:pt x="16308324" y="0"/>
                  </a:lnTo>
                  <a:lnTo>
                    <a:pt x="16308324" y="10865993"/>
                  </a:lnTo>
                  <a:lnTo>
                    <a:pt x="0" y="10865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297" r="0" b="-297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052657" y="5710648"/>
            <a:ext cx="3951974" cy="2628778"/>
            <a:chOff x="0" y="0"/>
            <a:chExt cx="5269299" cy="350503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5218557" cy="3454273"/>
            </a:xfrm>
            <a:custGeom>
              <a:avLst/>
              <a:gdLst/>
              <a:ahLst/>
              <a:cxnLst/>
              <a:rect r="r" b="b" t="t" l="l"/>
              <a:pathLst>
                <a:path h="3454273" w="5218557">
                  <a:moveTo>
                    <a:pt x="0" y="0"/>
                  </a:moveTo>
                  <a:lnTo>
                    <a:pt x="5218557" y="0"/>
                  </a:lnTo>
                  <a:lnTo>
                    <a:pt x="5218557" y="3454273"/>
                  </a:lnTo>
                  <a:lnTo>
                    <a:pt x="0" y="3454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735" t="-735" r="-734" b="-734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69357" cy="3505073"/>
            </a:xfrm>
            <a:custGeom>
              <a:avLst/>
              <a:gdLst/>
              <a:ahLst/>
              <a:cxnLst/>
              <a:rect r="r" b="b" t="t" l="l"/>
              <a:pathLst>
                <a:path h="3505073" w="5269357">
                  <a:moveTo>
                    <a:pt x="25400" y="0"/>
                  </a:moveTo>
                  <a:lnTo>
                    <a:pt x="5243957" y="0"/>
                  </a:lnTo>
                  <a:cubicBezTo>
                    <a:pt x="5257927" y="0"/>
                    <a:pt x="5269357" y="11430"/>
                    <a:pt x="5269357" y="25400"/>
                  </a:cubicBezTo>
                  <a:lnTo>
                    <a:pt x="5269357" y="3479673"/>
                  </a:lnTo>
                  <a:cubicBezTo>
                    <a:pt x="5269357" y="3493643"/>
                    <a:pt x="5257927" y="3505073"/>
                    <a:pt x="5243957" y="3505073"/>
                  </a:cubicBezTo>
                  <a:lnTo>
                    <a:pt x="25400" y="3505073"/>
                  </a:lnTo>
                  <a:cubicBezTo>
                    <a:pt x="11430" y="3505073"/>
                    <a:pt x="0" y="3493643"/>
                    <a:pt x="0" y="347967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479673"/>
                  </a:lnTo>
                  <a:lnTo>
                    <a:pt x="25400" y="3479673"/>
                  </a:lnTo>
                  <a:lnTo>
                    <a:pt x="25400" y="3454273"/>
                  </a:lnTo>
                  <a:lnTo>
                    <a:pt x="5243957" y="3454273"/>
                  </a:lnTo>
                  <a:lnTo>
                    <a:pt x="5243957" y="3479673"/>
                  </a:lnTo>
                  <a:lnTo>
                    <a:pt x="5218557" y="3479673"/>
                  </a:lnTo>
                  <a:lnTo>
                    <a:pt x="5218557" y="25400"/>
                  </a:lnTo>
                  <a:lnTo>
                    <a:pt x="5243957" y="25400"/>
                  </a:lnTo>
                  <a:lnTo>
                    <a:pt x="524395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1559815" y="4459157"/>
            <a:ext cx="4843661" cy="991870"/>
            <a:chOff x="0" y="0"/>
            <a:chExt cx="6458215" cy="13224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458215" cy="1322493"/>
            </a:xfrm>
            <a:custGeom>
              <a:avLst/>
              <a:gdLst/>
              <a:ahLst/>
              <a:cxnLst/>
              <a:rect r="r" b="b" t="t" l="l"/>
              <a:pathLst>
                <a:path h="1322493" w="6458215">
                  <a:moveTo>
                    <a:pt x="0" y="0"/>
                  </a:moveTo>
                  <a:lnTo>
                    <a:pt x="6458215" y="0"/>
                  </a:lnTo>
                  <a:lnTo>
                    <a:pt x="6458215" y="1322493"/>
                  </a:lnTo>
                  <a:lnTo>
                    <a:pt x="0" y="1322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14300"/>
              <a:ext cx="6458215" cy="14367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78"/>
                </a:lnSpc>
              </a:pPr>
              <a:r>
                <a:rPr lang="en-US" sz="519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Tech Stack Used: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275377" y="9222462"/>
            <a:ext cx="10807915" cy="512445"/>
            <a:chOff x="0" y="0"/>
            <a:chExt cx="14410553" cy="6832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4.1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624686" y="9222462"/>
            <a:ext cx="10807915" cy="512445"/>
            <a:chOff x="0" y="0"/>
            <a:chExt cx="14410553" cy="6832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4.2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6837394" y="8896667"/>
            <a:ext cx="158750" cy="479424"/>
            <a:chOff x="0" y="0"/>
            <a:chExt cx="211667" cy="6392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1667" cy="639232"/>
            </a:xfrm>
            <a:custGeom>
              <a:avLst/>
              <a:gdLst/>
              <a:ahLst/>
              <a:cxnLst/>
              <a:rect r="r" b="b" t="t" l="l"/>
              <a:pathLst>
                <a:path h="639232" w="211667">
                  <a:moveTo>
                    <a:pt x="0" y="0"/>
                  </a:moveTo>
                  <a:lnTo>
                    <a:pt x="211667" y="0"/>
                  </a:lnTo>
                  <a:lnTo>
                    <a:pt x="211667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211667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89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2096" y="951452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35363" y="1526919"/>
            <a:ext cx="14817274" cy="8093936"/>
          </a:xfrm>
          <a:custGeom>
            <a:avLst/>
            <a:gdLst/>
            <a:ahLst/>
            <a:cxnLst/>
            <a:rect r="r" b="b" t="t" l="l"/>
            <a:pathLst>
              <a:path h="8093936" w="14817274">
                <a:moveTo>
                  <a:pt x="0" y="0"/>
                </a:moveTo>
                <a:lnTo>
                  <a:pt x="14817274" y="0"/>
                </a:lnTo>
                <a:lnTo>
                  <a:pt x="14817274" y="8093936"/>
                </a:lnTo>
                <a:lnTo>
                  <a:pt x="0" y="80939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0" t="0" r="-3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75408" y="1555851"/>
            <a:ext cx="47625" cy="7959872"/>
            <a:chOff x="0" y="0"/>
            <a:chExt cx="63500" cy="106131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31750"/>
              <a:ext cx="63500" cy="10549636"/>
            </a:xfrm>
            <a:custGeom>
              <a:avLst/>
              <a:gdLst/>
              <a:ahLst/>
              <a:cxnLst/>
              <a:rect r="r" b="b" t="t" l="l"/>
              <a:pathLst>
                <a:path h="10549636" w="63500">
                  <a:moveTo>
                    <a:pt x="0" y="10549636"/>
                  </a:moveTo>
                  <a:lnTo>
                    <a:pt x="0" y="0"/>
                  </a:lnTo>
                  <a:lnTo>
                    <a:pt x="63500" y="0"/>
                  </a:lnTo>
                  <a:lnTo>
                    <a:pt x="63500" y="1054963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143822" y="5459587"/>
            <a:ext cx="938434" cy="715883"/>
            <a:chOff x="0" y="0"/>
            <a:chExt cx="1251245" cy="9545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1245" cy="954511"/>
            </a:xfrm>
            <a:custGeom>
              <a:avLst/>
              <a:gdLst/>
              <a:ahLst/>
              <a:cxnLst/>
              <a:rect r="r" b="b" t="t" l="l"/>
              <a:pathLst>
                <a:path h="954511" w="1251245">
                  <a:moveTo>
                    <a:pt x="0" y="0"/>
                  </a:moveTo>
                  <a:lnTo>
                    <a:pt x="1251245" y="0"/>
                  </a:lnTo>
                  <a:lnTo>
                    <a:pt x="1251245" y="954511"/>
                  </a:lnTo>
                  <a:lnTo>
                    <a:pt x="0" y="9545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1251245" cy="10592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605"/>
                </a:lnSpc>
              </a:pPr>
              <a:r>
                <a:rPr lang="en-US" sz="400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SAY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51409" y="5459587"/>
            <a:ext cx="759330" cy="715883"/>
            <a:chOff x="0" y="0"/>
            <a:chExt cx="1012440" cy="9545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12440" cy="954511"/>
            </a:xfrm>
            <a:custGeom>
              <a:avLst/>
              <a:gdLst/>
              <a:ahLst/>
              <a:cxnLst/>
              <a:rect r="r" b="b" t="t" l="l"/>
              <a:pathLst>
                <a:path h="954511" w="1012440">
                  <a:moveTo>
                    <a:pt x="0" y="0"/>
                  </a:moveTo>
                  <a:lnTo>
                    <a:pt x="1012440" y="0"/>
                  </a:lnTo>
                  <a:lnTo>
                    <a:pt x="1012440" y="954511"/>
                  </a:lnTo>
                  <a:lnTo>
                    <a:pt x="0" y="9545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1012440" cy="10592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605"/>
                </a:lnSpc>
              </a:pPr>
              <a:r>
                <a:rPr lang="en-US" sz="400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DO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16313" y="5554837"/>
            <a:ext cx="14689068" cy="38100"/>
            <a:chOff x="0" y="0"/>
            <a:chExt cx="19585424" cy="50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5400" y="0"/>
              <a:ext cx="19534632" cy="50800"/>
            </a:xfrm>
            <a:custGeom>
              <a:avLst/>
              <a:gdLst/>
              <a:ahLst/>
              <a:cxnLst/>
              <a:rect r="r" b="b" t="t" l="l"/>
              <a:pathLst>
                <a:path h="50800" w="19534632">
                  <a:moveTo>
                    <a:pt x="0" y="0"/>
                  </a:moveTo>
                  <a:lnTo>
                    <a:pt x="19534632" y="0"/>
                  </a:lnTo>
                  <a:lnTo>
                    <a:pt x="19534632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875411" y="114044"/>
            <a:ext cx="8537178" cy="1327150"/>
            <a:chOff x="0" y="0"/>
            <a:chExt cx="11382904" cy="17695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382904" cy="1769533"/>
            </a:xfrm>
            <a:custGeom>
              <a:avLst/>
              <a:gdLst/>
              <a:ahLst/>
              <a:cxnLst/>
              <a:rect r="r" b="b" t="t" l="l"/>
              <a:pathLst>
                <a:path h="1769533" w="11382904">
                  <a:moveTo>
                    <a:pt x="0" y="0"/>
                  </a:moveTo>
                  <a:lnTo>
                    <a:pt x="11382904" y="0"/>
                  </a:lnTo>
                  <a:lnTo>
                    <a:pt x="11382904" y="1769533"/>
                  </a:lnTo>
                  <a:lnTo>
                    <a:pt x="0" y="17695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61925"/>
              <a:ext cx="11382904" cy="19314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99"/>
                </a:lnSpc>
              </a:pPr>
              <a:r>
                <a:rPr lang="en-US" sz="699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5.EMPATHY MAP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114096" y="1747940"/>
            <a:ext cx="997887" cy="715884"/>
            <a:chOff x="0" y="0"/>
            <a:chExt cx="1330516" cy="95451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30516" cy="954512"/>
            </a:xfrm>
            <a:custGeom>
              <a:avLst/>
              <a:gdLst/>
              <a:ahLst/>
              <a:cxnLst/>
              <a:rect r="r" b="b" t="t" l="l"/>
              <a:pathLst>
                <a:path h="954512" w="1330516">
                  <a:moveTo>
                    <a:pt x="0" y="0"/>
                  </a:moveTo>
                  <a:lnTo>
                    <a:pt x="1330516" y="0"/>
                  </a:lnTo>
                  <a:lnTo>
                    <a:pt x="1330516" y="954512"/>
                  </a:lnTo>
                  <a:lnTo>
                    <a:pt x="0" y="95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1330516" cy="10592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605"/>
                </a:lnSpc>
              </a:pPr>
              <a:r>
                <a:rPr lang="en-US" sz="400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FEEL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090317" y="1709840"/>
            <a:ext cx="820422" cy="715883"/>
            <a:chOff x="0" y="0"/>
            <a:chExt cx="1093896" cy="95451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93896" cy="954511"/>
            </a:xfrm>
            <a:custGeom>
              <a:avLst/>
              <a:gdLst/>
              <a:ahLst/>
              <a:cxnLst/>
              <a:rect r="r" b="b" t="t" l="l"/>
              <a:pathLst>
                <a:path h="954511" w="1093896">
                  <a:moveTo>
                    <a:pt x="0" y="0"/>
                  </a:moveTo>
                  <a:lnTo>
                    <a:pt x="1093896" y="0"/>
                  </a:lnTo>
                  <a:lnTo>
                    <a:pt x="1093896" y="954511"/>
                  </a:lnTo>
                  <a:lnTo>
                    <a:pt x="0" y="9545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1093896" cy="10592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605"/>
                </a:lnSpc>
              </a:pPr>
              <a:r>
                <a:rPr lang="en-US" sz="400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SEE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704882" y="2632800"/>
            <a:ext cx="5816316" cy="1982470"/>
            <a:chOff x="0" y="0"/>
            <a:chExt cx="7755088" cy="264329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755088" cy="2643293"/>
            </a:xfrm>
            <a:custGeom>
              <a:avLst/>
              <a:gdLst/>
              <a:ahLst/>
              <a:cxnLst/>
              <a:rect r="r" b="b" t="t" l="l"/>
              <a:pathLst>
                <a:path h="2643293" w="7755088">
                  <a:moveTo>
                    <a:pt x="0" y="0"/>
                  </a:moveTo>
                  <a:lnTo>
                    <a:pt x="7755088" y="0"/>
                  </a:lnTo>
                  <a:lnTo>
                    <a:pt x="7755088" y="2643293"/>
                  </a:lnTo>
                  <a:lnTo>
                    <a:pt x="0" y="26432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85725"/>
              <a:ext cx="7755088" cy="27290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502798" indent="-167599" lvl="2">
                <a:lnSpc>
                  <a:spcPts val="3078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Frustration with command-line tools, need for simpler options.</a:t>
              </a:r>
            </a:p>
            <a:p>
              <a:pPr algn="just" marL="502798" indent="-167599" lvl="2">
                <a:lnSpc>
                  <a:spcPts val="3078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Anxious about making mistakes with command syntax or choosing the wrong options.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813618" y="2547075"/>
            <a:ext cx="5816316" cy="2372995"/>
            <a:chOff x="0" y="0"/>
            <a:chExt cx="7755088" cy="316399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755088" cy="3163993"/>
            </a:xfrm>
            <a:custGeom>
              <a:avLst/>
              <a:gdLst/>
              <a:ahLst/>
              <a:cxnLst/>
              <a:rect r="r" b="b" t="t" l="l"/>
              <a:pathLst>
                <a:path h="3163993" w="7755088">
                  <a:moveTo>
                    <a:pt x="0" y="0"/>
                  </a:moveTo>
                  <a:lnTo>
                    <a:pt x="7755088" y="0"/>
                  </a:lnTo>
                  <a:lnTo>
                    <a:pt x="7755088" y="3163993"/>
                  </a:lnTo>
                  <a:lnTo>
                    <a:pt x="0" y="3163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85725"/>
              <a:ext cx="7755088" cy="32497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502798" indent="-167599" lvl="2">
                <a:lnSpc>
                  <a:spcPts val="3078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User-friendly interface with clear instructions.</a:t>
              </a:r>
            </a:p>
            <a:p>
              <a:pPr algn="just" marL="502798" indent="-167599" lvl="2">
                <a:lnSpc>
                  <a:spcPts val="3078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Long and unclear outputs that require manual interpretation.</a:t>
              </a:r>
            </a:p>
            <a:p>
              <a:pPr algn="just" marL="502798" indent="-167599" lvl="2">
                <a:lnSpc>
                  <a:spcPts val="3078"/>
                </a:lnSpc>
                <a:buFont typeface="Arial"/>
                <a:buChar char="⚬"/>
              </a:pPr>
              <a:r>
                <a:rPr lang="en-US" sz="21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Limited visibility of progress while the scan is running.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392654" y="6175470"/>
            <a:ext cx="6440771" cy="3010624"/>
            <a:chOff x="0" y="0"/>
            <a:chExt cx="8587695" cy="401416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587694" cy="4014165"/>
            </a:xfrm>
            <a:custGeom>
              <a:avLst/>
              <a:gdLst/>
              <a:ahLst/>
              <a:cxnLst/>
              <a:rect r="r" b="b" t="t" l="l"/>
              <a:pathLst>
                <a:path h="4014165" w="8587694">
                  <a:moveTo>
                    <a:pt x="0" y="0"/>
                  </a:moveTo>
                  <a:lnTo>
                    <a:pt x="8587694" y="0"/>
                  </a:lnTo>
                  <a:lnTo>
                    <a:pt x="8587694" y="4014165"/>
                  </a:lnTo>
                  <a:lnTo>
                    <a:pt x="0" y="40141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0"/>
              <a:ext cx="8587695" cy="41094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545707" indent="-181902" lvl="2">
                <a:lnSpc>
                  <a:spcPts val="3342"/>
                </a:lnSpc>
                <a:buFont typeface="Arial"/>
                <a:buChar char="⚬"/>
              </a:pPr>
              <a:r>
                <a:rPr lang="en-US" sz="238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“I wish there was an easier way to run a network scan.”</a:t>
              </a:r>
            </a:p>
            <a:p>
              <a:pPr algn="just" marL="545707" indent="-181902" lvl="2">
                <a:lnSpc>
                  <a:spcPts val="3342"/>
                </a:lnSpc>
                <a:buFont typeface="Arial"/>
                <a:buChar char="⚬"/>
              </a:pPr>
              <a:r>
                <a:rPr lang="en-US" sz="238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“I’m not sure how to read the results of the scan.”</a:t>
              </a:r>
            </a:p>
            <a:p>
              <a:pPr algn="just" marL="545707" indent="-181902" lvl="2">
                <a:lnSpc>
                  <a:spcPts val="3342"/>
                </a:lnSpc>
                <a:buFont typeface="Arial"/>
                <a:buChar char="⚬"/>
              </a:pPr>
              <a:r>
                <a:rPr lang="en-US" sz="238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“I need something simpler and faster to use for everyday tasks.”</a:t>
              </a:r>
            </a:p>
            <a:p>
              <a:pPr algn="just" marL="545707" indent="-181902" lvl="2">
                <a:lnSpc>
                  <a:spcPts val="3342"/>
                </a:lnSpc>
                <a:buFont typeface="Arial"/>
                <a:buChar char="⚬"/>
              </a:pPr>
              <a:r>
                <a:rPr lang="en-US" sz="2387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“Can’t I just do this through a browser?”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389106" y="6184995"/>
            <a:ext cx="6665340" cy="3375660"/>
            <a:chOff x="0" y="0"/>
            <a:chExt cx="8887120" cy="45008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887120" cy="4500880"/>
            </a:xfrm>
            <a:custGeom>
              <a:avLst/>
              <a:gdLst/>
              <a:ahLst/>
              <a:cxnLst/>
              <a:rect r="r" b="b" t="t" l="l"/>
              <a:pathLst>
                <a:path h="4500880" w="8887120">
                  <a:moveTo>
                    <a:pt x="0" y="0"/>
                  </a:moveTo>
                  <a:lnTo>
                    <a:pt x="8887120" y="0"/>
                  </a:lnTo>
                  <a:lnTo>
                    <a:pt x="8887120" y="4500880"/>
                  </a:lnTo>
                  <a:lnTo>
                    <a:pt x="0" y="4500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85725"/>
              <a:ext cx="8887120" cy="45866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480060" indent="-160020" lvl="2">
                <a:lnSpc>
                  <a:spcPts val="2940"/>
                </a:lnSpc>
                <a:buFont typeface="Arial"/>
                <a:buChar char="⚬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an IP range and review the results easily.</a:t>
              </a:r>
            </a:p>
            <a:p>
              <a:pPr algn="just" marL="480060" indent="-160020" lvl="2">
                <a:lnSpc>
                  <a:spcPts val="2940"/>
                </a:lnSpc>
                <a:buFont typeface="Arial"/>
                <a:buChar char="⚬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Struggles with typing complex commands accurately.</a:t>
              </a:r>
            </a:p>
            <a:p>
              <a:pPr algn="just" marL="480060" indent="-160020" lvl="2">
                <a:lnSpc>
                  <a:spcPts val="2940"/>
                </a:lnSpc>
                <a:buFont typeface="Arial"/>
                <a:buChar char="⚬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Copy-pastes commands and reuses them to avoid errors.</a:t>
              </a:r>
            </a:p>
            <a:p>
              <a:pPr algn="just" marL="480060" indent="-160020" lvl="2">
                <a:lnSpc>
                  <a:spcPts val="2940"/>
                </a:lnSpc>
                <a:buFont typeface="Arial"/>
                <a:buChar char="⚬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Avoids using Nmap or similar tools due to fear of mistakes.</a:t>
              </a:r>
            </a:p>
            <a:p>
              <a:pPr algn="just" marL="480060" indent="-160020" lvl="2">
                <a:lnSpc>
                  <a:spcPts val="2940"/>
                </a:lnSpc>
                <a:buFont typeface="Arial"/>
                <a:buChar char="⚬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Frequently uses online guides to understand how to use scanning tools.</a:t>
              </a:r>
            </a:p>
            <a:p>
              <a:pPr algn="just" marL="480060" indent="-160020" lvl="2">
                <a:lnSpc>
                  <a:spcPts val="294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7219612" y="8893994"/>
            <a:ext cx="317500" cy="479424"/>
            <a:chOff x="0" y="0"/>
            <a:chExt cx="423333" cy="63923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23333" cy="639232"/>
            </a:xfrm>
            <a:custGeom>
              <a:avLst/>
              <a:gdLst/>
              <a:ahLst/>
              <a:cxnLst/>
              <a:rect r="r" b="b" t="t" l="l"/>
              <a:pathLst>
                <a:path h="639232" w="423333">
                  <a:moveTo>
                    <a:pt x="0" y="0"/>
                  </a:moveTo>
                  <a:lnTo>
                    <a:pt x="423333" y="0"/>
                  </a:lnTo>
                  <a:lnTo>
                    <a:pt x="423333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104775"/>
              <a:ext cx="423333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8943" y="-1454069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2096" y="9653394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79488" y="256446"/>
            <a:ext cx="3241033" cy="9203842"/>
            <a:chOff x="0" y="0"/>
            <a:chExt cx="4321377" cy="122717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4270629" cy="12220956"/>
            </a:xfrm>
            <a:custGeom>
              <a:avLst/>
              <a:gdLst/>
              <a:ahLst/>
              <a:cxnLst/>
              <a:rect r="r" b="b" t="t" l="l"/>
              <a:pathLst>
                <a:path h="12220956" w="4270629">
                  <a:moveTo>
                    <a:pt x="0" y="0"/>
                  </a:moveTo>
                  <a:lnTo>
                    <a:pt x="4270629" y="0"/>
                  </a:lnTo>
                  <a:lnTo>
                    <a:pt x="4270629" y="12220956"/>
                  </a:lnTo>
                  <a:lnTo>
                    <a:pt x="0" y="122209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594" t="-3040" r="-593" b="-304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21429" cy="12271756"/>
            </a:xfrm>
            <a:custGeom>
              <a:avLst/>
              <a:gdLst/>
              <a:ahLst/>
              <a:cxnLst/>
              <a:rect r="r" b="b" t="t" l="l"/>
              <a:pathLst>
                <a:path h="12271756" w="4321429">
                  <a:moveTo>
                    <a:pt x="25400" y="0"/>
                  </a:moveTo>
                  <a:lnTo>
                    <a:pt x="4296029" y="0"/>
                  </a:lnTo>
                  <a:cubicBezTo>
                    <a:pt x="4309999" y="0"/>
                    <a:pt x="4321429" y="11430"/>
                    <a:pt x="4321429" y="25400"/>
                  </a:cubicBezTo>
                  <a:lnTo>
                    <a:pt x="4321429" y="12246356"/>
                  </a:lnTo>
                  <a:cubicBezTo>
                    <a:pt x="4321429" y="12260326"/>
                    <a:pt x="4309999" y="12271756"/>
                    <a:pt x="4296029" y="12271756"/>
                  </a:cubicBezTo>
                  <a:lnTo>
                    <a:pt x="25400" y="12271756"/>
                  </a:lnTo>
                  <a:cubicBezTo>
                    <a:pt x="11430" y="12271756"/>
                    <a:pt x="0" y="12260326"/>
                    <a:pt x="0" y="12246356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246356"/>
                  </a:lnTo>
                  <a:lnTo>
                    <a:pt x="25400" y="12246356"/>
                  </a:lnTo>
                  <a:lnTo>
                    <a:pt x="25400" y="12220956"/>
                  </a:lnTo>
                  <a:lnTo>
                    <a:pt x="4296029" y="12220956"/>
                  </a:lnTo>
                  <a:lnTo>
                    <a:pt x="4296029" y="12246356"/>
                  </a:lnTo>
                  <a:lnTo>
                    <a:pt x="4270629" y="12246356"/>
                  </a:lnTo>
                  <a:lnTo>
                    <a:pt x="4270629" y="25400"/>
                  </a:lnTo>
                  <a:lnTo>
                    <a:pt x="4296029" y="25400"/>
                  </a:lnTo>
                  <a:lnTo>
                    <a:pt x="4296029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669602" y="98371"/>
            <a:ext cx="12948797" cy="647253"/>
            <a:chOff x="0" y="0"/>
            <a:chExt cx="17265063" cy="86300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65062" cy="863004"/>
            </a:xfrm>
            <a:custGeom>
              <a:avLst/>
              <a:gdLst/>
              <a:ahLst/>
              <a:cxnLst/>
              <a:rect r="r" b="b" t="t" l="l"/>
              <a:pathLst>
                <a:path h="863004" w="17265062">
                  <a:moveTo>
                    <a:pt x="0" y="0"/>
                  </a:moveTo>
                  <a:lnTo>
                    <a:pt x="17265062" y="0"/>
                  </a:lnTo>
                  <a:lnTo>
                    <a:pt x="17265062" y="863004"/>
                  </a:lnTo>
                  <a:lnTo>
                    <a:pt x="0" y="863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7265063" cy="9487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749"/>
                </a:lnSpc>
              </a:pPr>
              <a:r>
                <a:rPr lang="en-US" sz="339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5.1 USER JOURNEY ANALYSIS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743350" y="1502409"/>
            <a:ext cx="11563575" cy="7755891"/>
            <a:chOff x="0" y="0"/>
            <a:chExt cx="15418100" cy="1034118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418101" cy="10341188"/>
            </a:xfrm>
            <a:custGeom>
              <a:avLst/>
              <a:gdLst/>
              <a:ahLst/>
              <a:cxnLst/>
              <a:rect r="r" b="b" t="t" l="l"/>
              <a:pathLst>
                <a:path h="10341188" w="15418101">
                  <a:moveTo>
                    <a:pt x="0" y="0"/>
                  </a:moveTo>
                  <a:lnTo>
                    <a:pt x="15418101" y="0"/>
                  </a:lnTo>
                  <a:lnTo>
                    <a:pt x="15418101" y="10341188"/>
                  </a:lnTo>
                  <a:lnTo>
                    <a:pt x="0" y="10341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14300"/>
              <a:ext cx="15418100" cy="104554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Login/Sign Up : </a:t>
              </a: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logs in or creates an account.</a:t>
              </a:r>
            </a:p>
            <a:p>
              <a:pPr algn="l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Input Target Details : </a:t>
              </a: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enters an IP address, range, or multiple IPs to scan.</a:t>
              </a:r>
            </a:p>
            <a:p>
              <a:pPr algn="l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Choose Scan Type : </a:t>
              </a: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selects a scan command from a dropdown menu with simple descriptions.</a:t>
              </a:r>
            </a:p>
            <a:p>
              <a:pPr algn="l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Run Scan : </a:t>
              </a: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starts the scan and sees real-time progress.</a:t>
              </a:r>
            </a:p>
            <a:p>
              <a:pPr algn="l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View Results</a:t>
              </a: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 Scan results are displayed in an easy-to-read format (tables or charts).</a:t>
              </a:r>
            </a:p>
            <a:p>
              <a:pPr algn="l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Generate Report </a:t>
              </a: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User downloads results as a PDF or CSV report.</a:t>
              </a:r>
            </a:p>
            <a:p>
              <a:pPr algn="l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Chatbot Assistance</a:t>
              </a: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 AI chatbot helps with scan results or questions.</a:t>
              </a:r>
            </a:p>
            <a:p>
              <a:pPr algn="l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Access User Guide</a:t>
              </a: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 User refers to the guide for step-by-step instructions if needed.</a:t>
              </a:r>
            </a:p>
            <a:p>
              <a:pPr algn="l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Save &amp; Logout </a:t>
              </a: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Scan history is saved, and the user logs out.</a:t>
              </a:r>
            </a:p>
            <a:p>
              <a:pPr algn="l">
                <a:lnSpc>
                  <a:spcPts val="4058"/>
                </a:lnSpc>
              </a:pPr>
              <a:r>
                <a:rPr lang="en-US" sz="28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Return for Future Scans</a:t>
              </a:r>
              <a:r>
                <a:rPr lang="en-US" sz="28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: User can check past scans and perform new ones.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616290" y="9430272"/>
            <a:ext cx="10807915" cy="512445"/>
            <a:chOff x="0" y="0"/>
            <a:chExt cx="14410553" cy="6832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5.1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758019" y="8896667"/>
            <a:ext cx="317500" cy="479424"/>
            <a:chOff x="0" y="0"/>
            <a:chExt cx="423333" cy="6392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3333" cy="639232"/>
            </a:xfrm>
            <a:custGeom>
              <a:avLst/>
              <a:gdLst/>
              <a:ahLst/>
              <a:cxnLst/>
              <a:rect r="r" b="b" t="t" l="l"/>
              <a:pathLst>
                <a:path h="639232" w="423333">
                  <a:moveTo>
                    <a:pt x="0" y="0"/>
                  </a:moveTo>
                  <a:lnTo>
                    <a:pt x="423333" y="0"/>
                  </a:lnTo>
                  <a:lnTo>
                    <a:pt x="423333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423333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89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2096" y="951452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719633" y="-16013"/>
            <a:ext cx="4848733" cy="840740"/>
            <a:chOff x="0" y="0"/>
            <a:chExt cx="6464977" cy="1120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64977" cy="1120987"/>
            </a:xfrm>
            <a:custGeom>
              <a:avLst/>
              <a:gdLst/>
              <a:ahLst/>
              <a:cxnLst/>
              <a:rect r="r" b="b" t="t" l="l"/>
              <a:pathLst>
                <a:path h="1120987" w="6464977">
                  <a:moveTo>
                    <a:pt x="0" y="0"/>
                  </a:moveTo>
                  <a:lnTo>
                    <a:pt x="6464977" y="0"/>
                  </a:lnTo>
                  <a:lnTo>
                    <a:pt x="6464977" y="1120987"/>
                  </a:lnTo>
                  <a:lnTo>
                    <a:pt x="0" y="11209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6464977" cy="12257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159"/>
                </a:lnSpc>
              </a:pPr>
              <a:r>
                <a:rPr lang="en-US" sz="44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5.2 Key Takeaways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01877" y="1192562"/>
            <a:ext cx="6579965" cy="5106668"/>
            <a:chOff x="0" y="0"/>
            <a:chExt cx="8773287" cy="68088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73287" cy="6808891"/>
            </a:xfrm>
            <a:custGeom>
              <a:avLst/>
              <a:gdLst/>
              <a:ahLst/>
              <a:cxnLst/>
              <a:rect r="r" b="b" t="t" l="l"/>
              <a:pathLst>
                <a:path h="6808891" w="8773287">
                  <a:moveTo>
                    <a:pt x="0" y="0"/>
                  </a:moveTo>
                  <a:lnTo>
                    <a:pt x="8773287" y="0"/>
                  </a:lnTo>
                  <a:lnTo>
                    <a:pt x="8773287" y="6808891"/>
                  </a:lnTo>
                  <a:lnTo>
                    <a:pt x="0" y="68088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773287" cy="686604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79"/>
                </a:lnSpc>
              </a:pPr>
              <a:r>
                <a:rPr lang="en-US" sz="22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Positive Insights</a:t>
              </a:r>
            </a:p>
            <a:p>
              <a:pPr algn="l" marL="502928" indent="-167643" lvl="2">
                <a:lnSpc>
                  <a:spcPts val="3079"/>
                </a:lnSpc>
                <a:buFont typeface="Arial"/>
                <a:buChar char="⚬"/>
              </a:pPr>
              <a:r>
                <a:rPr lang="en-US" b="true" sz="22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User-Friendly Interface:</a:t>
              </a: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Simplified design makes scanning intuitive and accessible, even for non-experts.</a:t>
              </a:r>
            </a:p>
            <a:p>
              <a:pPr algn="l" marL="502928" indent="-167643" lvl="2">
                <a:lnSpc>
                  <a:spcPts val="3079"/>
                </a:lnSpc>
                <a:buFont typeface="Arial"/>
                <a:buChar char="⚬"/>
              </a:pPr>
              <a:r>
                <a:rPr lang="en-US" b="true" sz="22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Real-Time Progress:</a:t>
              </a: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Live updates during scans enhance transparency.</a:t>
              </a:r>
            </a:p>
            <a:p>
              <a:pPr algn="l" marL="502928" indent="-167643" lvl="2">
                <a:lnSpc>
                  <a:spcPts val="3079"/>
                </a:lnSpc>
                <a:buFont typeface="Arial"/>
                <a:buChar char="⚬"/>
              </a:pPr>
              <a:r>
                <a:rPr lang="en-US" b="true" sz="22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Report Generation: </a:t>
              </a: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Easy export of results in PDF/CSV formats adds value for documentation.</a:t>
              </a:r>
            </a:p>
            <a:p>
              <a:pPr algn="l" marL="502928" indent="-167643" lvl="2">
                <a:lnSpc>
                  <a:spcPts val="3079"/>
                </a:lnSpc>
                <a:buFont typeface="Arial"/>
                <a:buChar char="⚬"/>
              </a:pPr>
              <a:r>
                <a:rPr lang="en-US" b="true" sz="22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AI Chatbot Integration: </a:t>
              </a: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Provides instant guidance for understanding results or fixing vulnerabilities.</a:t>
              </a:r>
            </a:p>
            <a:p>
              <a:pPr algn="l" marL="502928" indent="-167643" lvl="2">
                <a:lnSpc>
                  <a:spcPts val="3079"/>
                </a:lnSpc>
                <a:buFont typeface="Arial"/>
                <a:buChar char="⚬"/>
              </a:pPr>
              <a:r>
                <a:rPr lang="en-US" b="true" sz="22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Customization: </a:t>
              </a:r>
              <a:r>
                <a:rPr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Users can choose specific scan types and commands based on their needs.</a:t>
              </a:r>
            </a:p>
            <a:p>
              <a:pPr algn="l" marL="502928" indent="-167643" lvl="2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573616" y="6203980"/>
            <a:ext cx="14008200" cy="3237228"/>
            <a:chOff x="0" y="0"/>
            <a:chExt cx="18677600" cy="43163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677599" cy="4316304"/>
            </a:xfrm>
            <a:custGeom>
              <a:avLst/>
              <a:gdLst/>
              <a:ahLst/>
              <a:cxnLst/>
              <a:rect r="r" b="b" t="t" l="l"/>
              <a:pathLst>
                <a:path h="4316304" w="18677599">
                  <a:moveTo>
                    <a:pt x="0" y="0"/>
                  </a:moveTo>
                  <a:lnTo>
                    <a:pt x="18677599" y="0"/>
                  </a:lnTo>
                  <a:lnTo>
                    <a:pt x="18677599" y="4316304"/>
                  </a:lnTo>
                  <a:lnTo>
                    <a:pt x="0" y="4316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18677600" cy="44115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20"/>
                </a:lnSpc>
              </a:pPr>
            </a:p>
            <a:p>
              <a:pPr algn="l">
                <a:lnSpc>
                  <a:spcPts val="3220"/>
                </a:lnSpc>
              </a:pPr>
              <a:r>
                <a:rPr lang="en-US" sz="23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Opportunities for Improvement</a:t>
              </a:r>
            </a:p>
            <a:p>
              <a:pPr algn="l" marL="525787" indent="-175262" lvl="2">
                <a:lnSpc>
                  <a:spcPts val="3220"/>
                </a:lnSpc>
                <a:buFont typeface="Arial"/>
                <a:buChar char="⚬"/>
              </a:pPr>
              <a:r>
                <a:rPr lang="en-US" b="true" sz="23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Enhanced Performance: </a:t>
              </a:r>
              <a:r>
                <a:rPr lang="en-US"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Optimize scan speeds for larger IP ranges.</a:t>
              </a:r>
            </a:p>
            <a:p>
              <a:pPr algn="l" marL="525787" indent="-175262" lvl="2">
                <a:lnSpc>
                  <a:spcPts val="3220"/>
                </a:lnSpc>
                <a:buFont typeface="Arial"/>
                <a:buChar char="⚬"/>
              </a:pPr>
              <a:r>
                <a:rPr lang="en-US" b="true" sz="23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Advanced Options: </a:t>
              </a:r>
              <a:r>
                <a:rPr lang="en-US"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Include an expert mode for detailed custom scans.</a:t>
              </a:r>
            </a:p>
            <a:p>
              <a:pPr algn="l" marL="525787" indent="-175262" lvl="2">
                <a:lnSpc>
                  <a:spcPts val="3220"/>
                </a:lnSpc>
                <a:buFont typeface="Arial"/>
                <a:buChar char="⚬"/>
              </a:pPr>
              <a:r>
                <a:rPr lang="en-US" b="true" sz="23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Offline Functionality:</a:t>
              </a:r>
              <a:r>
                <a:rPr lang="en-US"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Allow basic scans and result storage without internet access.</a:t>
              </a:r>
            </a:p>
            <a:p>
              <a:pPr algn="l" marL="525787" indent="-175262" lvl="2">
                <a:lnSpc>
                  <a:spcPts val="3220"/>
                </a:lnSpc>
                <a:buFont typeface="Arial"/>
                <a:buChar char="⚬"/>
              </a:pPr>
              <a:r>
                <a:rPr lang="en-US" b="true" sz="23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Mobile Compatibility: </a:t>
              </a:r>
              <a:r>
                <a:rPr lang="en-US"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 a mobile-friendly version for on-the-go use.</a:t>
              </a:r>
            </a:p>
            <a:p>
              <a:pPr algn="l" marL="525787" indent="-175262" lvl="2">
                <a:lnSpc>
                  <a:spcPts val="3220"/>
                </a:lnSpc>
                <a:buFont typeface="Arial"/>
                <a:buChar char="⚬"/>
              </a:pPr>
              <a:r>
                <a:rPr lang="en-US" b="true" sz="23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Integration with Other Tools: </a:t>
              </a:r>
              <a:r>
                <a:rPr lang="en-US"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Enable seamless data sharing with other cybersecurity or monitoring platforms.</a:t>
              </a:r>
            </a:p>
            <a:p>
              <a:pPr algn="l" marL="525787" indent="-175262" lvl="2">
                <a:lnSpc>
                  <a:spcPts val="32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14662" y="1183037"/>
            <a:ext cx="7904281" cy="4225288"/>
            <a:chOff x="0" y="0"/>
            <a:chExt cx="10539041" cy="56337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539041" cy="5633717"/>
            </a:xfrm>
            <a:custGeom>
              <a:avLst/>
              <a:gdLst/>
              <a:ahLst/>
              <a:cxnLst/>
              <a:rect r="r" b="b" t="t" l="l"/>
              <a:pathLst>
                <a:path h="5633717" w="10539041">
                  <a:moveTo>
                    <a:pt x="0" y="0"/>
                  </a:moveTo>
                  <a:lnTo>
                    <a:pt x="10539041" y="0"/>
                  </a:lnTo>
                  <a:lnTo>
                    <a:pt x="10539041" y="5633717"/>
                  </a:lnTo>
                  <a:lnTo>
                    <a:pt x="0" y="56337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10539041" cy="5728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4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Limitations</a:t>
              </a:r>
            </a:p>
            <a:p>
              <a:pPr algn="l" marL="548648" indent="-182883" lvl="2">
                <a:lnSpc>
                  <a:spcPts val="3359"/>
                </a:lnSpc>
                <a:buFont typeface="Arial"/>
                <a:buChar char="⚬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Limited Advanced Features:</a:t>
              </a: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May not cater to expert users who require extensive customization.</a:t>
              </a:r>
            </a:p>
            <a:p>
              <a:pPr algn="l" marL="548648" indent="-182883" lvl="2">
                <a:lnSpc>
                  <a:spcPts val="3359"/>
                </a:lnSpc>
                <a:buFont typeface="Arial"/>
                <a:buChar char="⚬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Performance on Large Scans: </a:t>
              </a: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Scanning very large IP ranges could take significant time.</a:t>
              </a:r>
            </a:p>
            <a:p>
              <a:pPr algn="l" marL="548648" indent="-182883" lvl="2">
                <a:lnSpc>
                  <a:spcPts val="3359"/>
                </a:lnSpc>
                <a:buFont typeface="Arial"/>
                <a:buChar char="⚬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Dependency on Internet Connectivity: </a:t>
              </a: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Certain features, like the chatbot or updates, require a stable internet connection</a:t>
              </a: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.</a:t>
              </a:r>
            </a:p>
            <a:p>
              <a:pPr algn="l" marL="548648" indent="-182883" lvl="2">
                <a:lnSpc>
                  <a:spcPts val="33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219612" y="8961784"/>
            <a:ext cx="317500" cy="479424"/>
            <a:chOff x="0" y="0"/>
            <a:chExt cx="423333" cy="6392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23333" cy="639232"/>
            </a:xfrm>
            <a:custGeom>
              <a:avLst/>
              <a:gdLst/>
              <a:ahLst/>
              <a:cxnLst/>
              <a:rect r="r" b="b" t="t" l="l"/>
              <a:pathLst>
                <a:path h="639232" w="423333">
                  <a:moveTo>
                    <a:pt x="0" y="0"/>
                  </a:moveTo>
                  <a:lnTo>
                    <a:pt x="423333" y="0"/>
                  </a:lnTo>
                  <a:lnTo>
                    <a:pt x="423333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423333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50481" y="4013348"/>
            <a:ext cx="12387037" cy="2031703"/>
            <a:chOff x="0" y="0"/>
            <a:chExt cx="16516049" cy="2708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16049" cy="2708937"/>
            </a:xfrm>
            <a:custGeom>
              <a:avLst/>
              <a:gdLst/>
              <a:ahLst/>
              <a:cxnLst/>
              <a:rect r="r" b="b" t="t" l="l"/>
              <a:pathLst>
                <a:path h="2708937" w="16516049">
                  <a:moveTo>
                    <a:pt x="0" y="0"/>
                  </a:moveTo>
                  <a:lnTo>
                    <a:pt x="16516049" y="0"/>
                  </a:lnTo>
                  <a:lnTo>
                    <a:pt x="16516049" y="2708937"/>
                  </a:lnTo>
                  <a:lnTo>
                    <a:pt x="0" y="2708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76225"/>
              <a:ext cx="16516049" cy="29851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6641"/>
                </a:lnSpc>
              </a:pPr>
              <a:r>
                <a:rPr lang="en-US" sz="11885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THANK YOU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189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92096" y="951452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758019" y="8896667"/>
            <a:ext cx="317500" cy="479424"/>
            <a:chOff x="0" y="0"/>
            <a:chExt cx="423333" cy="6392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3333" cy="639232"/>
            </a:xfrm>
            <a:custGeom>
              <a:avLst/>
              <a:gdLst/>
              <a:ahLst/>
              <a:cxnLst/>
              <a:rect r="r" b="b" t="t" l="l"/>
              <a:pathLst>
                <a:path h="639232" w="423333">
                  <a:moveTo>
                    <a:pt x="0" y="0"/>
                  </a:moveTo>
                  <a:lnTo>
                    <a:pt x="423333" y="0"/>
                  </a:lnTo>
                  <a:lnTo>
                    <a:pt x="423333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423333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89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2096" y="951452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902305" y="1375167"/>
            <a:ext cx="9344317" cy="1554040"/>
            <a:chOff x="0" y="0"/>
            <a:chExt cx="12459089" cy="20720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59089" cy="2072053"/>
            </a:xfrm>
            <a:custGeom>
              <a:avLst/>
              <a:gdLst/>
              <a:ahLst/>
              <a:cxnLst/>
              <a:rect r="r" b="b" t="t" l="l"/>
              <a:pathLst>
                <a:path h="2072053" w="12459089">
                  <a:moveTo>
                    <a:pt x="0" y="0"/>
                  </a:moveTo>
                  <a:lnTo>
                    <a:pt x="12459089" y="0"/>
                  </a:lnTo>
                  <a:lnTo>
                    <a:pt x="12459089" y="2072053"/>
                  </a:lnTo>
                  <a:lnTo>
                    <a:pt x="0" y="2072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80975"/>
              <a:ext cx="12459089" cy="22530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1468"/>
                </a:lnSpc>
              </a:pPr>
              <a:r>
                <a:rPr lang="en-US" sz="8191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CONTENT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440637" y="3331095"/>
            <a:ext cx="7675509" cy="4968495"/>
            <a:chOff x="0" y="0"/>
            <a:chExt cx="10234012" cy="66246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234012" cy="6624660"/>
            </a:xfrm>
            <a:custGeom>
              <a:avLst/>
              <a:gdLst/>
              <a:ahLst/>
              <a:cxnLst/>
              <a:rect r="r" b="b" t="t" l="l"/>
              <a:pathLst>
                <a:path h="6624660" w="10234012">
                  <a:moveTo>
                    <a:pt x="0" y="0"/>
                  </a:moveTo>
                  <a:lnTo>
                    <a:pt x="10234012" y="0"/>
                  </a:lnTo>
                  <a:lnTo>
                    <a:pt x="10234012" y="6624660"/>
                  </a:lnTo>
                  <a:lnTo>
                    <a:pt x="0" y="6624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71450"/>
              <a:ext cx="10234012" cy="67961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060580" indent="-353527" lvl="2">
                <a:lnSpc>
                  <a:spcPts val="6495"/>
                </a:lnSpc>
                <a:buAutoNum type="arabicPeriod" startAt="1"/>
              </a:pPr>
              <a:r>
                <a:rPr lang="en-US" sz="463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</a:p>
            <a:p>
              <a:pPr algn="l" marL="1060581" indent="-353527" lvl="2">
                <a:lnSpc>
                  <a:spcPts val="6495"/>
                </a:lnSpc>
                <a:buAutoNum type="arabicPeriod" startAt="1"/>
              </a:pPr>
              <a:r>
                <a:rPr lang="en-US" sz="463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</a:p>
            <a:p>
              <a:pPr algn="l" marL="1060580" indent="-353527" lvl="2">
                <a:lnSpc>
                  <a:spcPts val="6495"/>
                </a:lnSpc>
                <a:buAutoNum type="arabicPeriod" startAt="1"/>
              </a:pPr>
              <a:r>
                <a:rPr lang="en-US" sz="463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 Features</a:t>
              </a:r>
            </a:p>
            <a:p>
              <a:pPr algn="l" marL="1060580" indent="-353527" lvl="2">
                <a:lnSpc>
                  <a:spcPts val="6495"/>
                </a:lnSpc>
                <a:buAutoNum type="arabicPeriod" startAt="1"/>
              </a:pPr>
              <a:r>
                <a:rPr lang="en-US" sz="463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Workflow</a:t>
              </a:r>
            </a:p>
            <a:p>
              <a:pPr algn="l" marL="1060580" indent="-353527" lvl="2">
                <a:lnSpc>
                  <a:spcPts val="6495"/>
                </a:lnSpc>
                <a:buAutoNum type="arabicPeriod" startAt="1"/>
              </a:pPr>
              <a:r>
                <a:rPr lang="en-US" sz="463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Empathy map</a:t>
              </a:r>
            </a:p>
            <a:p>
              <a:pPr algn="l" marL="1060580" indent="-353527" lvl="2">
                <a:lnSpc>
                  <a:spcPts val="6495"/>
                </a:lnSpc>
                <a:buAutoNum type="arabicPeriod" startAt="1"/>
              </a:pPr>
              <a:r>
                <a:rPr lang="en-US" sz="463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837394" y="8896667"/>
            <a:ext cx="158750" cy="479424"/>
            <a:chOff x="0" y="0"/>
            <a:chExt cx="211667" cy="639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1667" cy="639232"/>
            </a:xfrm>
            <a:custGeom>
              <a:avLst/>
              <a:gdLst/>
              <a:ahLst/>
              <a:cxnLst/>
              <a:rect r="r" b="b" t="t" l="l"/>
              <a:pathLst>
                <a:path h="639232" w="211667">
                  <a:moveTo>
                    <a:pt x="0" y="0"/>
                  </a:moveTo>
                  <a:lnTo>
                    <a:pt x="211667" y="0"/>
                  </a:lnTo>
                  <a:lnTo>
                    <a:pt x="211667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211667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07082" y="9280842"/>
            <a:ext cx="1390551" cy="453389"/>
            <a:chOff x="0" y="0"/>
            <a:chExt cx="1854068" cy="6045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24820" y="613637"/>
            <a:ext cx="12638360" cy="1353378"/>
            <a:chOff x="0" y="0"/>
            <a:chExt cx="16851147" cy="18045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51147" cy="1804504"/>
            </a:xfrm>
            <a:custGeom>
              <a:avLst/>
              <a:gdLst/>
              <a:ahLst/>
              <a:cxnLst/>
              <a:rect r="r" b="b" t="t" l="l"/>
              <a:pathLst>
                <a:path h="1804504" w="16851147">
                  <a:moveTo>
                    <a:pt x="0" y="0"/>
                  </a:moveTo>
                  <a:lnTo>
                    <a:pt x="16851147" y="0"/>
                  </a:lnTo>
                  <a:lnTo>
                    <a:pt x="16851147" y="1804504"/>
                  </a:lnTo>
                  <a:lnTo>
                    <a:pt x="0" y="18045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6851147" cy="19664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929"/>
                </a:lnSpc>
              </a:pPr>
              <a:r>
                <a:rPr lang="en-US" sz="709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1. PROBLEM STATEMENT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52833" y="2726748"/>
            <a:ext cx="16546824" cy="7917428"/>
            <a:chOff x="0" y="0"/>
            <a:chExt cx="22062432" cy="10556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062432" cy="10556570"/>
            </a:xfrm>
            <a:custGeom>
              <a:avLst/>
              <a:gdLst/>
              <a:ahLst/>
              <a:cxnLst/>
              <a:rect r="r" b="b" t="t" l="l"/>
              <a:pathLst>
                <a:path h="10556570" w="22062432">
                  <a:moveTo>
                    <a:pt x="0" y="0"/>
                  </a:moveTo>
                  <a:lnTo>
                    <a:pt x="22062432" y="0"/>
                  </a:lnTo>
                  <a:lnTo>
                    <a:pt x="22062432" y="10556570"/>
                  </a:lnTo>
                  <a:lnTo>
                    <a:pt x="0" y="105565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61925"/>
              <a:ext cx="22062432" cy="1071849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923571" indent="-307857" lvl="2">
                <a:lnSpc>
                  <a:spcPts val="5655"/>
                </a:lnSpc>
                <a:buFont typeface="Arial"/>
                <a:buChar char="⚬"/>
              </a:pPr>
              <a:r>
                <a:rPr lang="en-US" b="true" sz="403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Nmap is difficult for non-technical users:</a:t>
              </a:r>
              <a:r>
                <a:rPr lang="en-US" sz="403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It’s complex and requires command-line knowledge.</a:t>
              </a:r>
            </a:p>
            <a:p>
              <a:pPr algn="just" marL="923571" indent="-307857" lvl="2">
                <a:lnSpc>
                  <a:spcPts val="5655"/>
                </a:lnSpc>
                <a:buFont typeface="Arial"/>
                <a:buChar char="⚬"/>
              </a:pPr>
              <a:r>
                <a:rPr lang="en-US" b="true" sz="403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Manual scanning is time-consuming and error-prone</a:t>
              </a:r>
              <a:r>
                <a:rPr lang="en-US" sz="403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: Users need an easier, automated solution.</a:t>
              </a:r>
            </a:p>
            <a:p>
              <a:pPr algn="just" marL="923571" indent="-307857" lvl="2">
                <a:lnSpc>
                  <a:spcPts val="5655"/>
                </a:lnSpc>
                <a:buFont typeface="Arial"/>
                <a:buChar char="⚬"/>
              </a:pPr>
              <a:r>
                <a:rPr lang="en-US" b="true" sz="403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Need for a simple, user-friendly web tool</a:t>
              </a:r>
              <a:r>
                <a:rPr lang="en-US" sz="403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To make scanning and vulnerability detection more accessible.</a:t>
              </a:r>
            </a:p>
            <a:p>
              <a:pPr algn="just" marL="923571" indent="-307857" lvl="2">
                <a:lnSpc>
                  <a:spcPts val="5655"/>
                </a:lnSpc>
                <a:buFont typeface="Arial"/>
                <a:buChar char="⚬"/>
              </a:pPr>
              <a:r>
                <a:rPr lang="en-US" b="true" sz="403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Limited Customization</a:t>
              </a:r>
              <a:r>
                <a:rPr lang="en-US" sz="403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Users struggle to choose the right scan options.</a:t>
              </a:r>
            </a:p>
            <a:p>
              <a:pPr algn="just" marL="923571" indent="-307857" lvl="2">
                <a:lnSpc>
                  <a:spcPts val="5655"/>
                </a:lnSpc>
                <a:buFont typeface="Arial"/>
                <a:buChar char="⚬"/>
              </a:pPr>
              <a:r>
                <a:rPr lang="en-US" b="true" sz="403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No Scan History</a:t>
              </a:r>
              <a:r>
                <a:rPr lang="en-US" sz="403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Nmap doesn’t store past scan results for easy reference.</a:t>
              </a:r>
            </a:p>
            <a:p>
              <a:pPr algn="just" marL="923571" indent="-307857" lvl="2">
                <a:lnSpc>
                  <a:spcPts val="5655"/>
                </a:lnSpc>
              </a:pPr>
            </a:p>
            <a:p>
              <a:pPr algn="just" marL="923571" indent="-307857" lvl="2">
                <a:lnSpc>
                  <a:spcPts val="565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189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692096" y="951452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837394" y="8896667"/>
            <a:ext cx="158750" cy="479424"/>
            <a:chOff x="0" y="0"/>
            <a:chExt cx="211667" cy="6392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1667" cy="639232"/>
            </a:xfrm>
            <a:custGeom>
              <a:avLst/>
              <a:gdLst/>
              <a:ahLst/>
              <a:cxnLst/>
              <a:rect r="r" b="b" t="t" l="l"/>
              <a:pathLst>
                <a:path h="639232" w="211667">
                  <a:moveTo>
                    <a:pt x="0" y="0"/>
                  </a:moveTo>
                  <a:lnTo>
                    <a:pt x="211667" y="0"/>
                  </a:lnTo>
                  <a:lnTo>
                    <a:pt x="211667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211667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92096" y="9659302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0362" y="469622"/>
            <a:ext cx="5239712" cy="2716019"/>
            <a:chOff x="0" y="0"/>
            <a:chExt cx="6986283" cy="36213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6935470" cy="3570605"/>
            </a:xfrm>
            <a:custGeom>
              <a:avLst/>
              <a:gdLst/>
              <a:ahLst/>
              <a:cxnLst/>
              <a:rect r="r" b="b" t="t" l="l"/>
              <a:pathLst>
                <a:path h="3570605" w="6935470">
                  <a:moveTo>
                    <a:pt x="0" y="0"/>
                  </a:moveTo>
                  <a:lnTo>
                    <a:pt x="6935470" y="0"/>
                  </a:lnTo>
                  <a:lnTo>
                    <a:pt x="6935470" y="3570605"/>
                  </a:lnTo>
                  <a:lnTo>
                    <a:pt x="0" y="35706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97" t="-711" r="-697" b="-71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86270" cy="3621405"/>
            </a:xfrm>
            <a:custGeom>
              <a:avLst/>
              <a:gdLst/>
              <a:ahLst/>
              <a:cxnLst/>
              <a:rect r="r" b="b" t="t" l="l"/>
              <a:pathLst>
                <a:path h="3621405" w="6986270">
                  <a:moveTo>
                    <a:pt x="25400" y="0"/>
                  </a:moveTo>
                  <a:lnTo>
                    <a:pt x="6960870" y="0"/>
                  </a:lnTo>
                  <a:cubicBezTo>
                    <a:pt x="6974839" y="0"/>
                    <a:pt x="6986270" y="11430"/>
                    <a:pt x="6986270" y="25400"/>
                  </a:cubicBezTo>
                  <a:lnTo>
                    <a:pt x="6986270" y="3596005"/>
                  </a:lnTo>
                  <a:cubicBezTo>
                    <a:pt x="6986270" y="3609975"/>
                    <a:pt x="6974839" y="3621405"/>
                    <a:pt x="6960870" y="3621405"/>
                  </a:cubicBezTo>
                  <a:lnTo>
                    <a:pt x="25400" y="3621405"/>
                  </a:lnTo>
                  <a:cubicBezTo>
                    <a:pt x="11430" y="3621405"/>
                    <a:pt x="0" y="3609975"/>
                    <a:pt x="0" y="3596005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596005"/>
                  </a:lnTo>
                  <a:lnTo>
                    <a:pt x="25400" y="3596005"/>
                  </a:lnTo>
                  <a:lnTo>
                    <a:pt x="25400" y="3570605"/>
                  </a:lnTo>
                  <a:lnTo>
                    <a:pt x="6960870" y="3570605"/>
                  </a:lnTo>
                  <a:lnTo>
                    <a:pt x="6960870" y="3596005"/>
                  </a:lnTo>
                  <a:lnTo>
                    <a:pt x="6935470" y="3596005"/>
                  </a:lnTo>
                  <a:lnTo>
                    <a:pt x="6935470" y="25400"/>
                  </a:lnTo>
                  <a:lnTo>
                    <a:pt x="6960870" y="25400"/>
                  </a:lnTo>
                  <a:lnTo>
                    <a:pt x="696087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901372" y="980677"/>
            <a:ext cx="5830551" cy="2861920"/>
            <a:chOff x="0" y="0"/>
            <a:chExt cx="7774068" cy="38158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7723251" cy="3765042"/>
            </a:xfrm>
            <a:custGeom>
              <a:avLst/>
              <a:gdLst/>
              <a:ahLst/>
              <a:cxnLst/>
              <a:rect r="r" b="b" t="t" l="l"/>
              <a:pathLst>
                <a:path h="3765042" w="7723251">
                  <a:moveTo>
                    <a:pt x="0" y="0"/>
                  </a:moveTo>
                  <a:lnTo>
                    <a:pt x="7723251" y="0"/>
                  </a:lnTo>
                  <a:lnTo>
                    <a:pt x="7723251" y="3765042"/>
                  </a:lnTo>
                  <a:lnTo>
                    <a:pt x="0" y="37650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04" t="-674" r="-704" b="-675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774051" cy="3815842"/>
            </a:xfrm>
            <a:custGeom>
              <a:avLst/>
              <a:gdLst/>
              <a:ahLst/>
              <a:cxnLst/>
              <a:rect r="r" b="b" t="t" l="l"/>
              <a:pathLst>
                <a:path h="3815842" w="7774051">
                  <a:moveTo>
                    <a:pt x="25400" y="0"/>
                  </a:moveTo>
                  <a:lnTo>
                    <a:pt x="7748651" y="0"/>
                  </a:lnTo>
                  <a:cubicBezTo>
                    <a:pt x="7762621" y="0"/>
                    <a:pt x="7774051" y="11430"/>
                    <a:pt x="7774051" y="25400"/>
                  </a:cubicBezTo>
                  <a:lnTo>
                    <a:pt x="7774051" y="3790442"/>
                  </a:lnTo>
                  <a:cubicBezTo>
                    <a:pt x="7774051" y="3804412"/>
                    <a:pt x="7762621" y="3815842"/>
                    <a:pt x="7748651" y="3815842"/>
                  </a:cubicBezTo>
                  <a:lnTo>
                    <a:pt x="25400" y="3815842"/>
                  </a:lnTo>
                  <a:cubicBezTo>
                    <a:pt x="11430" y="3815842"/>
                    <a:pt x="0" y="3804412"/>
                    <a:pt x="0" y="3790442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790442"/>
                  </a:lnTo>
                  <a:lnTo>
                    <a:pt x="25400" y="3790442"/>
                  </a:lnTo>
                  <a:lnTo>
                    <a:pt x="25400" y="3765042"/>
                  </a:lnTo>
                  <a:lnTo>
                    <a:pt x="7748651" y="3765042"/>
                  </a:lnTo>
                  <a:lnTo>
                    <a:pt x="7748651" y="3790442"/>
                  </a:lnTo>
                  <a:lnTo>
                    <a:pt x="7723251" y="3790442"/>
                  </a:lnTo>
                  <a:lnTo>
                    <a:pt x="7723251" y="25400"/>
                  </a:lnTo>
                  <a:lnTo>
                    <a:pt x="7748651" y="25400"/>
                  </a:lnTo>
                  <a:lnTo>
                    <a:pt x="7748651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48419" y="6977802"/>
            <a:ext cx="5470179" cy="2403828"/>
            <a:chOff x="0" y="0"/>
            <a:chExt cx="7293572" cy="320510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7242810" cy="3154299"/>
            </a:xfrm>
            <a:custGeom>
              <a:avLst/>
              <a:gdLst/>
              <a:ahLst/>
              <a:cxnLst/>
              <a:rect r="r" b="b" t="t" l="l"/>
              <a:pathLst>
                <a:path h="3154299" w="7242810">
                  <a:moveTo>
                    <a:pt x="0" y="0"/>
                  </a:moveTo>
                  <a:lnTo>
                    <a:pt x="7242810" y="0"/>
                  </a:lnTo>
                  <a:lnTo>
                    <a:pt x="7242810" y="3154299"/>
                  </a:lnTo>
                  <a:lnTo>
                    <a:pt x="0" y="31542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684" t="-805" r="-2684" b="-805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293610" cy="3205099"/>
            </a:xfrm>
            <a:custGeom>
              <a:avLst/>
              <a:gdLst/>
              <a:ahLst/>
              <a:cxnLst/>
              <a:rect r="r" b="b" t="t" l="l"/>
              <a:pathLst>
                <a:path h="3205099" w="7293610">
                  <a:moveTo>
                    <a:pt x="25400" y="0"/>
                  </a:moveTo>
                  <a:lnTo>
                    <a:pt x="7268210" y="0"/>
                  </a:lnTo>
                  <a:cubicBezTo>
                    <a:pt x="7282180" y="0"/>
                    <a:pt x="7293610" y="11430"/>
                    <a:pt x="7293610" y="25400"/>
                  </a:cubicBezTo>
                  <a:lnTo>
                    <a:pt x="7293610" y="3179699"/>
                  </a:lnTo>
                  <a:cubicBezTo>
                    <a:pt x="7293610" y="3193669"/>
                    <a:pt x="7282180" y="3205099"/>
                    <a:pt x="7268210" y="3205099"/>
                  </a:cubicBezTo>
                  <a:lnTo>
                    <a:pt x="25400" y="3205099"/>
                  </a:lnTo>
                  <a:cubicBezTo>
                    <a:pt x="11430" y="3205099"/>
                    <a:pt x="0" y="3193669"/>
                    <a:pt x="0" y="3179699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179699"/>
                  </a:lnTo>
                  <a:lnTo>
                    <a:pt x="25400" y="3179699"/>
                  </a:lnTo>
                  <a:lnTo>
                    <a:pt x="25400" y="3154299"/>
                  </a:lnTo>
                  <a:lnTo>
                    <a:pt x="7268210" y="3154299"/>
                  </a:lnTo>
                  <a:lnTo>
                    <a:pt x="7268210" y="3179699"/>
                  </a:lnTo>
                  <a:lnTo>
                    <a:pt x="7242810" y="3179699"/>
                  </a:lnTo>
                  <a:lnTo>
                    <a:pt x="7242810" y="25400"/>
                  </a:lnTo>
                  <a:lnTo>
                    <a:pt x="7268210" y="25400"/>
                  </a:lnTo>
                  <a:lnTo>
                    <a:pt x="726821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52066" y="7025427"/>
            <a:ext cx="5214707" cy="2483940"/>
            <a:chOff x="0" y="0"/>
            <a:chExt cx="6952943" cy="33119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6902196" cy="3261106"/>
            </a:xfrm>
            <a:custGeom>
              <a:avLst/>
              <a:gdLst/>
              <a:ahLst/>
              <a:cxnLst/>
              <a:rect r="r" b="b" t="t" l="l"/>
              <a:pathLst>
                <a:path h="3261106" w="6902196">
                  <a:moveTo>
                    <a:pt x="0" y="0"/>
                  </a:moveTo>
                  <a:lnTo>
                    <a:pt x="6902196" y="0"/>
                  </a:lnTo>
                  <a:lnTo>
                    <a:pt x="6902196" y="3261106"/>
                  </a:lnTo>
                  <a:lnTo>
                    <a:pt x="0" y="32611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7253" t="-778" r="-7252" b="-779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952996" cy="3311906"/>
            </a:xfrm>
            <a:custGeom>
              <a:avLst/>
              <a:gdLst/>
              <a:ahLst/>
              <a:cxnLst/>
              <a:rect r="r" b="b" t="t" l="l"/>
              <a:pathLst>
                <a:path h="3311906" w="6952996">
                  <a:moveTo>
                    <a:pt x="25400" y="0"/>
                  </a:moveTo>
                  <a:lnTo>
                    <a:pt x="6927596" y="0"/>
                  </a:lnTo>
                  <a:cubicBezTo>
                    <a:pt x="6941565" y="0"/>
                    <a:pt x="6952996" y="11430"/>
                    <a:pt x="6952996" y="25400"/>
                  </a:cubicBezTo>
                  <a:lnTo>
                    <a:pt x="6952996" y="3286506"/>
                  </a:lnTo>
                  <a:cubicBezTo>
                    <a:pt x="6952996" y="3300476"/>
                    <a:pt x="6941565" y="3311906"/>
                    <a:pt x="6927596" y="3311906"/>
                  </a:cubicBezTo>
                  <a:lnTo>
                    <a:pt x="25400" y="3311906"/>
                  </a:lnTo>
                  <a:cubicBezTo>
                    <a:pt x="11430" y="3311906"/>
                    <a:pt x="0" y="3300476"/>
                    <a:pt x="0" y="3286506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286506"/>
                  </a:lnTo>
                  <a:lnTo>
                    <a:pt x="25400" y="3286506"/>
                  </a:lnTo>
                  <a:lnTo>
                    <a:pt x="25400" y="3261106"/>
                  </a:lnTo>
                  <a:lnTo>
                    <a:pt x="6927596" y="3261106"/>
                  </a:lnTo>
                  <a:lnTo>
                    <a:pt x="6927596" y="3286506"/>
                  </a:lnTo>
                  <a:lnTo>
                    <a:pt x="6902196" y="3286506"/>
                  </a:lnTo>
                  <a:lnTo>
                    <a:pt x="6902196" y="25400"/>
                  </a:lnTo>
                  <a:lnTo>
                    <a:pt x="6927596" y="25400"/>
                  </a:lnTo>
                  <a:lnTo>
                    <a:pt x="6927596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036723" y="374372"/>
            <a:ext cx="5869499" cy="2642738"/>
            <a:chOff x="0" y="0"/>
            <a:chExt cx="7825999" cy="352365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7775194" cy="3472815"/>
            </a:xfrm>
            <a:custGeom>
              <a:avLst/>
              <a:gdLst/>
              <a:ahLst/>
              <a:cxnLst/>
              <a:rect r="r" b="b" t="t" l="l"/>
              <a:pathLst>
                <a:path h="3472815" w="7775194">
                  <a:moveTo>
                    <a:pt x="0" y="0"/>
                  </a:moveTo>
                  <a:lnTo>
                    <a:pt x="7775194" y="0"/>
                  </a:lnTo>
                  <a:lnTo>
                    <a:pt x="7775194" y="3472815"/>
                  </a:lnTo>
                  <a:lnTo>
                    <a:pt x="0" y="3472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541" t="-731" r="-4541" b="-73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825994" cy="3523615"/>
            </a:xfrm>
            <a:custGeom>
              <a:avLst/>
              <a:gdLst/>
              <a:ahLst/>
              <a:cxnLst/>
              <a:rect r="r" b="b" t="t" l="l"/>
              <a:pathLst>
                <a:path h="3523615" w="7825994">
                  <a:moveTo>
                    <a:pt x="25400" y="0"/>
                  </a:moveTo>
                  <a:lnTo>
                    <a:pt x="7800594" y="0"/>
                  </a:lnTo>
                  <a:cubicBezTo>
                    <a:pt x="7814563" y="0"/>
                    <a:pt x="7825994" y="11430"/>
                    <a:pt x="7825994" y="25400"/>
                  </a:cubicBezTo>
                  <a:lnTo>
                    <a:pt x="7825994" y="3498215"/>
                  </a:lnTo>
                  <a:cubicBezTo>
                    <a:pt x="7825994" y="3512185"/>
                    <a:pt x="7814563" y="3523615"/>
                    <a:pt x="7800594" y="3523615"/>
                  </a:cubicBezTo>
                  <a:lnTo>
                    <a:pt x="25400" y="3523615"/>
                  </a:lnTo>
                  <a:cubicBezTo>
                    <a:pt x="11430" y="3523615"/>
                    <a:pt x="0" y="3512185"/>
                    <a:pt x="0" y="3498215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498215"/>
                  </a:lnTo>
                  <a:lnTo>
                    <a:pt x="25400" y="3498215"/>
                  </a:lnTo>
                  <a:lnTo>
                    <a:pt x="25400" y="3472815"/>
                  </a:lnTo>
                  <a:lnTo>
                    <a:pt x="7800594" y="3472815"/>
                  </a:lnTo>
                  <a:lnTo>
                    <a:pt x="7800594" y="3498215"/>
                  </a:lnTo>
                  <a:lnTo>
                    <a:pt x="7775194" y="3498215"/>
                  </a:lnTo>
                  <a:lnTo>
                    <a:pt x="7775194" y="25400"/>
                  </a:lnTo>
                  <a:lnTo>
                    <a:pt x="7800594" y="25400"/>
                  </a:lnTo>
                  <a:lnTo>
                    <a:pt x="7800594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036723" y="3585474"/>
            <a:ext cx="5719722" cy="2887503"/>
            <a:chOff x="0" y="0"/>
            <a:chExt cx="7626296" cy="385000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5400" y="25400"/>
              <a:ext cx="7575550" cy="3799205"/>
            </a:xfrm>
            <a:custGeom>
              <a:avLst/>
              <a:gdLst/>
              <a:ahLst/>
              <a:cxnLst/>
              <a:rect r="r" b="b" t="t" l="l"/>
              <a:pathLst>
                <a:path h="3799205" w="7575550">
                  <a:moveTo>
                    <a:pt x="0" y="0"/>
                  </a:moveTo>
                  <a:lnTo>
                    <a:pt x="7575550" y="0"/>
                  </a:lnTo>
                  <a:lnTo>
                    <a:pt x="7575550" y="3799205"/>
                  </a:lnTo>
                  <a:lnTo>
                    <a:pt x="0" y="3799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1882" t="-668" r="-11882" b="-668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626350" cy="3850005"/>
            </a:xfrm>
            <a:custGeom>
              <a:avLst/>
              <a:gdLst/>
              <a:ahLst/>
              <a:cxnLst/>
              <a:rect r="r" b="b" t="t" l="l"/>
              <a:pathLst>
                <a:path h="3850005" w="7626350">
                  <a:moveTo>
                    <a:pt x="25400" y="0"/>
                  </a:moveTo>
                  <a:lnTo>
                    <a:pt x="7600950" y="0"/>
                  </a:lnTo>
                  <a:cubicBezTo>
                    <a:pt x="7614920" y="0"/>
                    <a:pt x="7626350" y="11430"/>
                    <a:pt x="7626350" y="25400"/>
                  </a:cubicBezTo>
                  <a:lnTo>
                    <a:pt x="7626350" y="3824605"/>
                  </a:lnTo>
                  <a:cubicBezTo>
                    <a:pt x="7626350" y="3838575"/>
                    <a:pt x="7614920" y="3850005"/>
                    <a:pt x="7600950" y="3850005"/>
                  </a:cubicBezTo>
                  <a:lnTo>
                    <a:pt x="25400" y="3850005"/>
                  </a:lnTo>
                  <a:cubicBezTo>
                    <a:pt x="11430" y="3850005"/>
                    <a:pt x="0" y="3838575"/>
                    <a:pt x="0" y="3824605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824605"/>
                  </a:lnTo>
                  <a:lnTo>
                    <a:pt x="25400" y="3824605"/>
                  </a:lnTo>
                  <a:lnTo>
                    <a:pt x="25400" y="3799205"/>
                  </a:lnTo>
                  <a:lnTo>
                    <a:pt x="7600950" y="3799205"/>
                  </a:lnTo>
                  <a:lnTo>
                    <a:pt x="7600950" y="3824605"/>
                  </a:lnTo>
                  <a:lnTo>
                    <a:pt x="7575550" y="3824605"/>
                  </a:lnTo>
                  <a:lnTo>
                    <a:pt x="7575550" y="25400"/>
                  </a:lnTo>
                  <a:lnTo>
                    <a:pt x="7600950" y="25400"/>
                  </a:lnTo>
                  <a:lnTo>
                    <a:pt x="760095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218624" y="3804498"/>
            <a:ext cx="5377948" cy="2678005"/>
            <a:chOff x="0" y="0"/>
            <a:chExt cx="7170597" cy="357067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7119747" cy="3519932"/>
            </a:xfrm>
            <a:custGeom>
              <a:avLst/>
              <a:gdLst/>
              <a:ahLst/>
              <a:cxnLst/>
              <a:rect r="r" b="b" t="t" l="l"/>
              <a:pathLst>
                <a:path h="3519932" w="7119747">
                  <a:moveTo>
                    <a:pt x="0" y="0"/>
                  </a:moveTo>
                  <a:lnTo>
                    <a:pt x="7119747" y="0"/>
                  </a:lnTo>
                  <a:lnTo>
                    <a:pt x="7119747" y="3519932"/>
                  </a:lnTo>
                  <a:lnTo>
                    <a:pt x="0" y="3519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0167" t="-721" r="-10167" b="-719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170547" cy="3570732"/>
            </a:xfrm>
            <a:custGeom>
              <a:avLst/>
              <a:gdLst/>
              <a:ahLst/>
              <a:cxnLst/>
              <a:rect r="r" b="b" t="t" l="l"/>
              <a:pathLst>
                <a:path h="3570732" w="7170547">
                  <a:moveTo>
                    <a:pt x="25400" y="0"/>
                  </a:moveTo>
                  <a:lnTo>
                    <a:pt x="7145147" y="0"/>
                  </a:lnTo>
                  <a:cubicBezTo>
                    <a:pt x="7159117" y="0"/>
                    <a:pt x="7170547" y="11430"/>
                    <a:pt x="7170547" y="25400"/>
                  </a:cubicBezTo>
                  <a:lnTo>
                    <a:pt x="7170547" y="3545332"/>
                  </a:lnTo>
                  <a:cubicBezTo>
                    <a:pt x="7170547" y="3559302"/>
                    <a:pt x="7159117" y="3570732"/>
                    <a:pt x="7145147" y="3570732"/>
                  </a:cubicBezTo>
                  <a:lnTo>
                    <a:pt x="25400" y="3570732"/>
                  </a:lnTo>
                  <a:cubicBezTo>
                    <a:pt x="11430" y="3570732"/>
                    <a:pt x="0" y="3559302"/>
                    <a:pt x="0" y="3545332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545332"/>
                  </a:lnTo>
                  <a:lnTo>
                    <a:pt x="25400" y="3545332"/>
                  </a:lnTo>
                  <a:lnTo>
                    <a:pt x="25400" y="3519932"/>
                  </a:lnTo>
                  <a:lnTo>
                    <a:pt x="7145147" y="3519932"/>
                  </a:lnTo>
                  <a:lnTo>
                    <a:pt x="7145147" y="3545332"/>
                  </a:lnTo>
                  <a:lnTo>
                    <a:pt x="7119747" y="3545332"/>
                  </a:lnTo>
                  <a:lnTo>
                    <a:pt x="7119747" y="25400"/>
                  </a:lnTo>
                  <a:lnTo>
                    <a:pt x="7145147" y="25400"/>
                  </a:lnTo>
                  <a:lnTo>
                    <a:pt x="714514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6392281" y="4742180"/>
            <a:ext cx="4848733" cy="840740"/>
            <a:chOff x="0" y="0"/>
            <a:chExt cx="6464977" cy="112098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464977" cy="1120987"/>
            </a:xfrm>
            <a:custGeom>
              <a:avLst/>
              <a:gdLst/>
              <a:ahLst/>
              <a:cxnLst/>
              <a:rect r="r" b="b" t="t" l="l"/>
              <a:pathLst>
                <a:path h="1120987" w="6464977">
                  <a:moveTo>
                    <a:pt x="0" y="0"/>
                  </a:moveTo>
                  <a:lnTo>
                    <a:pt x="6464977" y="0"/>
                  </a:lnTo>
                  <a:lnTo>
                    <a:pt x="6464977" y="1120987"/>
                  </a:lnTo>
                  <a:lnTo>
                    <a:pt x="0" y="11209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6464977" cy="12257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159"/>
                </a:lnSpc>
              </a:pPr>
              <a:r>
                <a:rPr lang="en-US" sz="44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1.1 User Survey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2496360" y="3186460"/>
            <a:ext cx="10807915" cy="512445"/>
            <a:chOff x="0" y="0"/>
            <a:chExt cx="14410553" cy="68326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1.1.1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519891" y="3030769"/>
            <a:ext cx="10807915" cy="512445"/>
            <a:chOff x="0" y="0"/>
            <a:chExt cx="14410553" cy="68326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1.1.5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3412690" y="3946554"/>
            <a:ext cx="10807915" cy="512445"/>
            <a:chOff x="0" y="0"/>
            <a:chExt cx="14410553" cy="68326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1.1.4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-2496360" y="6463427"/>
            <a:ext cx="10807915" cy="512445"/>
            <a:chOff x="0" y="0"/>
            <a:chExt cx="14410553" cy="68326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1.1.2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-920448" y="9381631"/>
            <a:ext cx="10807915" cy="512445"/>
            <a:chOff x="0" y="0"/>
            <a:chExt cx="14410553" cy="68326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1.1.3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455462" y="9461743"/>
            <a:ext cx="10807915" cy="436879"/>
            <a:chOff x="0" y="0"/>
            <a:chExt cx="14410553" cy="58250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4410553" cy="582505"/>
            </a:xfrm>
            <a:custGeom>
              <a:avLst/>
              <a:gdLst/>
              <a:ahLst/>
              <a:cxnLst/>
              <a:rect r="r" b="b" t="t" l="l"/>
              <a:pathLst>
                <a:path h="582505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582505"/>
                  </a:lnTo>
                  <a:lnTo>
                    <a:pt x="0" y="5825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95250"/>
              <a:ext cx="14410553" cy="6777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1.1.7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163050" y="6474883"/>
            <a:ext cx="10807915" cy="512445"/>
            <a:chOff x="0" y="0"/>
            <a:chExt cx="14410553" cy="68326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1.1.6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7436323" y="9006981"/>
            <a:ext cx="317500" cy="917574"/>
            <a:chOff x="0" y="0"/>
            <a:chExt cx="423333" cy="122343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23333" cy="1223432"/>
            </a:xfrm>
            <a:custGeom>
              <a:avLst/>
              <a:gdLst/>
              <a:ahLst/>
              <a:cxnLst/>
              <a:rect r="r" b="b" t="t" l="l"/>
              <a:pathLst>
                <a:path h="1223432" w="423333">
                  <a:moveTo>
                    <a:pt x="0" y="0"/>
                  </a:moveTo>
                  <a:lnTo>
                    <a:pt x="423333" y="0"/>
                  </a:lnTo>
                  <a:lnTo>
                    <a:pt x="423333" y="1223432"/>
                  </a:lnTo>
                  <a:lnTo>
                    <a:pt x="0" y="12234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104775"/>
              <a:ext cx="423333" cy="13282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</a:p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88032" y="9280842"/>
            <a:ext cx="1390551" cy="453389"/>
            <a:chOff x="0" y="0"/>
            <a:chExt cx="1854068" cy="604519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80427" y="269597"/>
            <a:ext cx="6759931" cy="1063629"/>
            <a:chOff x="0" y="0"/>
            <a:chExt cx="9013241" cy="14181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13241" cy="1418172"/>
            </a:xfrm>
            <a:custGeom>
              <a:avLst/>
              <a:gdLst/>
              <a:ahLst/>
              <a:cxnLst/>
              <a:rect r="r" b="b" t="t" l="l"/>
              <a:pathLst>
                <a:path h="1418172" w="9013241">
                  <a:moveTo>
                    <a:pt x="0" y="0"/>
                  </a:moveTo>
                  <a:lnTo>
                    <a:pt x="9013241" y="0"/>
                  </a:lnTo>
                  <a:lnTo>
                    <a:pt x="9013241" y="1418172"/>
                  </a:lnTo>
                  <a:lnTo>
                    <a:pt x="0" y="14181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9013241" cy="15610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813"/>
                </a:lnSpc>
              </a:pPr>
              <a:r>
                <a:rPr lang="en-US" sz="558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2.INTRODUCTION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8236" y="1237976"/>
            <a:ext cx="14731529" cy="7919967"/>
            <a:chOff x="0" y="0"/>
            <a:chExt cx="19642039" cy="105599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642038" cy="10559956"/>
            </a:xfrm>
            <a:custGeom>
              <a:avLst/>
              <a:gdLst/>
              <a:ahLst/>
              <a:cxnLst/>
              <a:rect r="r" b="b" t="t" l="l"/>
              <a:pathLst>
                <a:path h="10559956" w="19642038">
                  <a:moveTo>
                    <a:pt x="0" y="0"/>
                  </a:moveTo>
                  <a:lnTo>
                    <a:pt x="19642038" y="0"/>
                  </a:lnTo>
                  <a:lnTo>
                    <a:pt x="19642038" y="10559956"/>
                  </a:lnTo>
                  <a:lnTo>
                    <a:pt x="0" y="105599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19642039" cy="106647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416"/>
                </a:lnSpc>
              </a:pPr>
            </a:p>
            <a:p>
              <a:pPr algn="just" marL="626395" indent="-208798" lvl="2">
                <a:lnSpc>
                  <a:spcPts val="3835"/>
                </a:lnSpc>
                <a:buFont typeface="Arial"/>
                <a:buChar char="⚬"/>
              </a:pPr>
              <a:r>
                <a:rPr lang="en-US" b="true" sz="274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Domain &amp; Purpose: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sz="244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Cybersecurity domain focused on </a:t>
              </a:r>
              <a:r>
                <a:rPr lang="en-US" b="true" sz="244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network scanning</a:t>
              </a:r>
              <a:r>
                <a:rPr lang="en-US" sz="244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and </a:t>
              </a:r>
              <a:r>
                <a:rPr lang="en-US" b="true" sz="244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vulnerability analysis</a:t>
              </a:r>
              <a:r>
                <a:rPr lang="en-US" sz="244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.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Aim to provide a</a:t>
              </a: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user-friendly web-based platform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automating Nmap scans.</a:t>
              </a:r>
            </a:p>
            <a:p>
              <a:pPr algn="just" marL="626395" indent="-208798" lvl="2">
                <a:lnSpc>
                  <a:spcPts val="3835"/>
                </a:lnSpc>
                <a:buFont typeface="Arial"/>
                <a:buChar char="⚬"/>
              </a:pPr>
              <a:r>
                <a:rPr lang="en-US" b="true" sz="274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Solution Offered: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Automated Nmap Scanning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Users can input single IPs, IP ranges, or multiple IPs and choose scan options.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Easy-to-Understand Results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Scan results presented in a clear format for quick insights.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AI Chatbot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Provides real-time assistance and guidance, especially for vulnerabilities detected in scans.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Scan History &amp; Report Generation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Stores past scan results for users and generates detailed reports.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Command Descriptions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Explanation of Nmap commands for better user understanding.</a:t>
              </a:r>
            </a:p>
            <a:p>
              <a:pPr algn="just" marL="626395" indent="-208798" lvl="2">
                <a:lnSpc>
                  <a:spcPts val="3835"/>
                </a:lnSpc>
                <a:buFont typeface="Arial"/>
                <a:buChar char="⚬"/>
              </a:pPr>
              <a:r>
                <a:rPr lang="en-US" b="true" sz="274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User Base: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Network Administrators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</a:t>
              </a: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Cybersecurity Professionals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who need to assess and monitor network security.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IT Specialists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for identifying and fixing vulnerabilities.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Beginners or Non-Technical Users 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seeking an easy-to-use platform for running network scans.</a:t>
              </a:r>
            </a:p>
            <a:p>
              <a:pPr algn="just" marL="996864" indent="-249216" lvl="3">
                <a:lnSpc>
                  <a:spcPts val="3416"/>
                </a:lnSpc>
                <a:buFont typeface="Arial"/>
                <a:buChar char="￭"/>
              </a:pPr>
              <a:r>
                <a:rPr lang="en-US" b="true" sz="24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Users needing fast access </a:t>
              </a:r>
              <a:r>
                <a:rPr lang="en-US" sz="24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network scanning results with minimal setup and efficient scanning</a:t>
              </a:r>
            </a:p>
            <a:p>
              <a:pPr algn="just" marL="996864" indent="-249216" lvl="3">
                <a:lnSpc>
                  <a:spcPts val="341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189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692096" y="951452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837394" y="8896667"/>
            <a:ext cx="158750" cy="479424"/>
            <a:chOff x="0" y="0"/>
            <a:chExt cx="211667" cy="639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1667" cy="639232"/>
            </a:xfrm>
            <a:custGeom>
              <a:avLst/>
              <a:gdLst/>
              <a:ahLst/>
              <a:cxnLst/>
              <a:rect r="r" b="b" t="t" l="l"/>
              <a:pathLst>
                <a:path h="639232" w="211667">
                  <a:moveTo>
                    <a:pt x="0" y="0"/>
                  </a:moveTo>
                  <a:lnTo>
                    <a:pt x="211667" y="0"/>
                  </a:lnTo>
                  <a:lnTo>
                    <a:pt x="211667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211667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74742" y="236819"/>
            <a:ext cx="10738515" cy="1754987"/>
            <a:chOff x="0" y="0"/>
            <a:chExt cx="14318020" cy="2339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18021" cy="2339983"/>
            </a:xfrm>
            <a:custGeom>
              <a:avLst/>
              <a:gdLst/>
              <a:ahLst/>
              <a:cxnLst/>
              <a:rect r="r" b="b" t="t" l="l"/>
              <a:pathLst>
                <a:path h="2339983" w="14318021">
                  <a:moveTo>
                    <a:pt x="0" y="0"/>
                  </a:moveTo>
                  <a:lnTo>
                    <a:pt x="14318021" y="0"/>
                  </a:lnTo>
                  <a:lnTo>
                    <a:pt x="14318021" y="2339983"/>
                  </a:lnTo>
                  <a:lnTo>
                    <a:pt x="0" y="23399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4318020" cy="24447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693"/>
                </a:lnSpc>
              </a:pPr>
              <a:r>
                <a:rPr lang="en-US" sz="4781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3.KEY FEATURES OF PRODUCT</a:t>
              </a:r>
            </a:p>
            <a:p>
              <a:pPr algn="ctr">
                <a:lnSpc>
                  <a:spcPts val="6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8236" y="1314176"/>
            <a:ext cx="16021422" cy="5601767"/>
            <a:chOff x="0" y="0"/>
            <a:chExt cx="21361896" cy="74690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61896" cy="7469022"/>
            </a:xfrm>
            <a:custGeom>
              <a:avLst/>
              <a:gdLst/>
              <a:ahLst/>
              <a:cxnLst/>
              <a:rect r="r" b="b" t="t" l="l"/>
              <a:pathLst>
                <a:path h="7469022" w="21361896">
                  <a:moveTo>
                    <a:pt x="0" y="0"/>
                  </a:moveTo>
                  <a:lnTo>
                    <a:pt x="21361896" y="0"/>
                  </a:lnTo>
                  <a:lnTo>
                    <a:pt x="21361896" y="7469022"/>
                  </a:lnTo>
                  <a:lnTo>
                    <a:pt x="0" y="74690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21361896" cy="75737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49254" indent="-216418" lvl="2">
                <a:lnSpc>
                  <a:spcPts val="3975"/>
                </a:lnSpc>
                <a:buFont typeface="Arial"/>
                <a:buChar char="⚬"/>
              </a:pPr>
              <a:r>
                <a:rPr lang="en-US" b="true" sz="28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IP Input</a:t>
              </a:r>
              <a:r>
                <a:rPr lang="en-US" sz="28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Users can enter a single IP or a range of IPs to scan.</a:t>
              </a:r>
            </a:p>
            <a:p>
              <a:pPr algn="just" marL="649254" indent="-216418" lvl="2">
                <a:lnSpc>
                  <a:spcPts val="3975"/>
                </a:lnSpc>
                <a:buFont typeface="Arial"/>
                <a:buChar char="⚬"/>
              </a:pPr>
              <a:r>
                <a:rPr lang="en-US" b="true" sz="28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Nmap Command Selection</a:t>
              </a:r>
              <a:r>
                <a:rPr lang="en-US" sz="28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Choose from basic or advanced Nmap commands for scanning.</a:t>
              </a:r>
            </a:p>
            <a:p>
              <a:pPr algn="just" marL="649254" indent="-216418" lvl="2">
                <a:lnSpc>
                  <a:spcPts val="3975"/>
                </a:lnSpc>
                <a:buFont typeface="Arial"/>
                <a:buChar char="⚬"/>
              </a:pPr>
              <a:r>
                <a:rPr lang="en-US" b="true" sz="28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Scan Execution</a:t>
              </a:r>
              <a:r>
                <a:rPr lang="en-US" sz="28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Automatically run Nmap scan after inputting IP and selecting a command.</a:t>
              </a:r>
            </a:p>
            <a:p>
              <a:pPr algn="just" marL="649254" indent="-216418" lvl="2">
                <a:lnSpc>
                  <a:spcPts val="3975"/>
                </a:lnSpc>
                <a:buFont typeface="Arial"/>
                <a:buChar char="⚬"/>
              </a:pPr>
              <a:r>
                <a:rPr lang="en-US" b="true" sz="28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Display Results</a:t>
              </a:r>
              <a:r>
                <a:rPr lang="en-US" sz="28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Show scan results with details like open ports and services.</a:t>
              </a:r>
            </a:p>
            <a:p>
              <a:pPr algn="just" marL="649254" indent="-216418" lvl="2">
                <a:lnSpc>
                  <a:spcPts val="3975"/>
                </a:lnSpc>
                <a:buFont typeface="Arial"/>
                <a:buChar char="⚬"/>
              </a:pPr>
              <a:r>
                <a:rPr lang="en-US" b="true" sz="28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Scan History</a:t>
              </a:r>
              <a:r>
                <a:rPr lang="en-US" sz="28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Store previous scans for easy access and future reference.</a:t>
              </a:r>
            </a:p>
            <a:p>
              <a:pPr algn="just" marL="649254" indent="-216418" lvl="2">
                <a:lnSpc>
                  <a:spcPts val="3975"/>
                </a:lnSpc>
                <a:buFont typeface="Arial"/>
                <a:buChar char="⚬"/>
              </a:pPr>
              <a:r>
                <a:rPr lang="en-US" b="true" sz="28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AI Chatbot</a:t>
              </a:r>
              <a:r>
                <a:rPr lang="en-US" sz="28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Provides vulnerability suggestions and answers questions based on scan results.</a:t>
              </a:r>
            </a:p>
            <a:p>
              <a:pPr algn="just" marL="649254" indent="-216418" lvl="2">
                <a:lnSpc>
                  <a:spcPts val="3975"/>
                </a:lnSpc>
                <a:buFont typeface="Arial"/>
                <a:buChar char="⚬"/>
              </a:pPr>
              <a:r>
                <a:rPr lang="en-US" b="true" sz="28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 Guide</a:t>
              </a:r>
              <a:r>
                <a:rPr lang="en-US" sz="28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Offers easy-to-follow instructions for using the tool.</a:t>
              </a:r>
            </a:p>
            <a:p>
              <a:pPr algn="just" marL="649254" indent="-216418" lvl="2">
                <a:lnSpc>
                  <a:spcPts val="3975"/>
                </a:lnSpc>
                <a:buFont typeface="Arial"/>
                <a:buChar char="⚬"/>
              </a:pPr>
              <a:r>
                <a:rPr lang="en-US" b="true" sz="28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Command Descriptions</a:t>
              </a:r>
              <a:r>
                <a:rPr lang="en-US" sz="28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Describes each Nmap command to help users understand what they’re running.</a:t>
              </a:r>
            </a:p>
            <a:p>
              <a:pPr algn="just" marL="649254" indent="-216418" lvl="2">
                <a:lnSpc>
                  <a:spcPts val="3975"/>
                </a:lnSpc>
                <a:buFont typeface="Arial"/>
                <a:buChar char="⚬"/>
              </a:pPr>
              <a:r>
                <a:rPr lang="en-US" b="true" sz="284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Report Generation</a:t>
              </a:r>
              <a:r>
                <a:rPr lang="en-US" sz="284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Generate and download scan reports in various formats.</a:t>
              </a:r>
            </a:p>
            <a:p>
              <a:pPr algn="just" marL="649254" indent="-216418" lvl="2">
                <a:lnSpc>
                  <a:spcPts val="397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189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692096" y="951452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089854" y="6504153"/>
            <a:ext cx="4188496" cy="2814517"/>
            <a:chOff x="0" y="0"/>
            <a:chExt cx="5584661" cy="37526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5533898" cy="3701923"/>
            </a:xfrm>
            <a:custGeom>
              <a:avLst/>
              <a:gdLst/>
              <a:ahLst/>
              <a:cxnLst/>
              <a:rect r="r" b="b" t="t" l="l"/>
              <a:pathLst>
                <a:path h="3701923" w="5533898">
                  <a:moveTo>
                    <a:pt x="0" y="0"/>
                  </a:moveTo>
                  <a:lnTo>
                    <a:pt x="5533898" y="0"/>
                  </a:lnTo>
                  <a:lnTo>
                    <a:pt x="5533898" y="3701923"/>
                  </a:lnTo>
                  <a:lnTo>
                    <a:pt x="0" y="3701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6641" t="-686" r="-6640" b="-685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584698" cy="3752723"/>
            </a:xfrm>
            <a:custGeom>
              <a:avLst/>
              <a:gdLst/>
              <a:ahLst/>
              <a:cxnLst/>
              <a:rect r="r" b="b" t="t" l="l"/>
              <a:pathLst>
                <a:path h="3752723" w="5584698">
                  <a:moveTo>
                    <a:pt x="25400" y="0"/>
                  </a:moveTo>
                  <a:lnTo>
                    <a:pt x="5559298" y="0"/>
                  </a:lnTo>
                  <a:cubicBezTo>
                    <a:pt x="5573268" y="0"/>
                    <a:pt x="5584698" y="11430"/>
                    <a:pt x="5584698" y="25400"/>
                  </a:cubicBezTo>
                  <a:lnTo>
                    <a:pt x="5584698" y="3727323"/>
                  </a:lnTo>
                  <a:cubicBezTo>
                    <a:pt x="5584698" y="3741293"/>
                    <a:pt x="5573268" y="3752723"/>
                    <a:pt x="5559298" y="3752723"/>
                  </a:cubicBezTo>
                  <a:lnTo>
                    <a:pt x="25400" y="3752723"/>
                  </a:lnTo>
                  <a:cubicBezTo>
                    <a:pt x="11430" y="3752723"/>
                    <a:pt x="0" y="3741293"/>
                    <a:pt x="0" y="372732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727323"/>
                  </a:lnTo>
                  <a:lnTo>
                    <a:pt x="25400" y="3727323"/>
                  </a:lnTo>
                  <a:lnTo>
                    <a:pt x="25400" y="3701923"/>
                  </a:lnTo>
                  <a:lnTo>
                    <a:pt x="5559298" y="3701923"/>
                  </a:lnTo>
                  <a:lnTo>
                    <a:pt x="5559298" y="3727323"/>
                  </a:lnTo>
                  <a:lnTo>
                    <a:pt x="5533898" y="3727323"/>
                  </a:lnTo>
                  <a:lnTo>
                    <a:pt x="5533898" y="25400"/>
                  </a:lnTo>
                  <a:lnTo>
                    <a:pt x="5559298" y="25400"/>
                  </a:lnTo>
                  <a:lnTo>
                    <a:pt x="5559298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550007" y="7571771"/>
            <a:ext cx="10846015" cy="1765948"/>
            <a:chOff x="0" y="0"/>
            <a:chExt cx="14461353" cy="23545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14410562" cy="2303780"/>
            </a:xfrm>
            <a:custGeom>
              <a:avLst/>
              <a:gdLst/>
              <a:ahLst/>
              <a:cxnLst/>
              <a:rect r="r" b="b" t="t" l="l"/>
              <a:pathLst>
                <a:path h="2303780" w="14410562">
                  <a:moveTo>
                    <a:pt x="0" y="0"/>
                  </a:moveTo>
                  <a:lnTo>
                    <a:pt x="14410562" y="0"/>
                  </a:lnTo>
                  <a:lnTo>
                    <a:pt x="14410562" y="2303780"/>
                  </a:lnTo>
                  <a:lnTo>
                    <a:pt x="0" y="2303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76" t="-206712" r="-176" b="-206713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461362" cy="2354580"/>
            </a:xfrm>
            <a:custGeom>
              <a:avLst/>
              <a:gdLst/>
              <a:ahLst/>
              <a:cxnLst/>
              <a:rect r="r" b="b" t="t" l="l"/>
              <a:pathLst>
                <a:path h="2354580" w="14461362">
                  <a:moveTo>
                    <a:pt x="25400" y="0"/>
                  </a:moveTo>
                  <a:lnTo>
                    <a:pt x="14435962" y="0"/>
                  </a:lnTo>
                  <a:cubicBezTo>
                    <a:pt x="14449932" y="0"/>
                    <a:pt x="14461362" y="11430"/>
                    <a:pt x="14461362" y="25400"/>
                  </a:cubicBezTo>
                  <a:lnTo>
                    <a:pt x="14461362" y="2329180"/>
                  </a:lnTo>
                  <a:cubicBezTo>
                    <a:pt x="14461362" y="2343150"/>
                    <a:pt x="14449932" y="2354580"/>
                    <a:pt x="14435962" y="2354580"/>
                  </a:cubicBezTo>
                  <a:lnTo>
                    <a:pt x="25400" y="2354580"/>
                  </a:lnTo>
                  <a:cubicBezTo>
                    <a:pt x="11430" y="2354580"/>
                    <a:pt x="0" y="2343150"/>
                    <a:pt x="0" y="232918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2329180"/>
                  </a:lnTo>
                  <a:lnTo>
                    <a:pt x="25400" y="2329180"/>
                  </a:lnTo>
                  <a:lnTo>
                    <a:pt x="25400" y="2303780"/>
                  </a:lnTo>
                  <a:lnTo>
                    <a:pt x="14435962" y="2303780"/>
                  </a:lnTo>
                  <a:lnTo>
                    <a:pt x="14435962" y="2329180"/>
                  </a:lnTo>
                  <a:lnTo>
                    <a:pt x="14410562" y="2329180"/>
                  </a:lnTo>
                  <a:lnTo>
                    <a:pt x="14410562" y="25400"/>
                  </a:lnTo>
                  <a:lnTo>
                    <a:pt x="14435962" y="25400"/>
                  </a:lnTo>
                  <a:lnTo>
                    <a:pt x="1443596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2409133" y="6872637"/>
            <a:ext cx="10807915" cy="689609"/>
            <a:chOff x="0" y="0"/>
            <a:chExt cx="14410553" cy="9194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410553" cy="919479"/>
            </a:xfrm>
            <a:custGeom>
              <a:avLst/>
              <a:gdLst/>
              <a:ahLst/>
              <a:cxnLst/>
              <a:rect r="r" b="b" t="t" l="l"/>
              <a:pathLst>
                <a:path h="919479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919479"/>
                  </a:lnTo>
                  <a:lnTo>
                    <a:pt x="0" y="9194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14410553" cy="10147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Key Features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69057" y="9251994"/>
            <a:ext cx="10807915" cy="512445"/>
            <a:chOff x="0" y="0"/>
            <a:chExt cx="14410553" cy="6832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3.1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713470" y="9251994"/>
            <a:ext cx="10807915" cy="512445"/>
            <a:chOff x="0" y="0"/>
            <a:chExt cx="14410553" cy="6832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3.2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460912" y="8896667"/>
            <a:ext cx="158750" cy="479424"/>
            <a:chOff x="0" y="0"/>
            <a:chExt cx="211667" cy="6392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1667" cy="639232"/>
            </a:xfrm>
            <a:custGeom>
              <a:avLst/>
              <a:gdLst/>
              <a:ahLst/>
              <a:cxnLst/>
              <a:rect r="r" b="b" t="t" l="l"/>
              <a:pathLst>
                <a:path h="639232" w="211667">
                  <a:moveTo>
                    <a:pt x="0" y="0"/>
                  </a:moveTo>
                  <a:lnTo>
                    <a:pt x="211667" y="0"/>
                  </a:lnTo>
                  <a:lnTo>
                    <a:pt x="211667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211667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92096" y="9596244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9293" y="2411003"/>
            <a:ext cx="9507737" cy="5708045"/>
            <a:chOff x="0" y="0"/>
            <a:chExt cx="12676983" cy="76107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2626213" cy="7559929"/>
            </a:xfrm>
            <a:custGeom>
              <a:avLst/>
              <a:gdLst/>
              <a:ahLst/>
              <a:cxnLst/>
              <a:rect r="r" b="b" t="t" l="l"/>
              <a:pathLst>
                <a:path h="7559929" w="12626213">
                  <a:moveTo>
                    <a:pt x="0" y="0"/>
                  </a:moveTo>
                  <a:lnTo>
                    <a:pt x="12626213" y="0"/>
                  </a:lnTo>
                  <a:lnTo>
                    <a:pt x="12626213" y="7559929"/>
                  </a:lnTo>
                  <a:lnTo>
                    <a:pt x="0" y="7559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15" t="-335" r="-315" b="-335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77013" cy="7610729"/>
            </a:xfrm>
            <a:custGeom>
              <a:avLst/>
              <a:gdLst/>
              <a:ahLst/>
              <a:cxnLst/>
              <a:rect r="r" b="b" t="t" l="l"/>
              <a:pathLst>
                <a:path h="7610729" w="12677013">
                  <a:moveTo>
                    <a:pt x="25400" y="0"/>
                  </a:moveTo>
                  <a:lnTo>
                    <a:pt x="12651613" y="0"/>
                  </a:lnTo>
                  <a:cubicBezTo>
                    <a:pt x="12665583" y="0"/>
                    <a:pt x="12677013" y="11430"/>
                    <a:pt x="12677013" y="25400"/>
                  </a:cubicBezTo>
                  <a:lnTo>
                    <a:pt x="12677013" y="7585329"/>
                  </a:lnTo>
                  <a:cubicBezTo>
                    <a:pt x="12677013" y="7599299"/>
                    <a:pt x="12665583" y="7610729"/>
                    <a:pt x="12651613" y="7610729"/>
                  </a:cubicBezTo>
                  <a:lnTo>
                    <a:pt x="25400" y="7610729"/>
                  </a:lnTo>
                  <a:cubicBezTo>
                    <a:pt x="11430" y="7610729"/>
                    <a:pt x="0" y="7599299"/>
                    <a:pt x="0" y="7585329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7585329"/>
                  </a:lnTo>
                  <a:lnTo>
                    <a:pt x="25400" y="7585329"/>
                  </a:lnTo>
                  <a:lnTo>
                    <a:pt x="25400" y="7559929"/>
                  </a:lnTo>
                  <a:lnTo>
                    <a:pt x="12651613" y="7559929"/>
                  </a:lnTo>
                  <a:lnTo>
                    <a:pt x="12651613" y="7585329"/>
                  </a:lnTo>
                  <a:lnTo>
                    <a:pt x="12626213" y="7585329"/>
                  </a:lnTo>
                  <a:lnTo>
                    <a:pt x="12626213" y="25400"/>
                  </a:lnTo>
                  <a:lnTo>
                    <a:pt x="12651613" y="25400"/>
                  </a:lnTo>
                  <a:lnTo>
                    <a:pt x="12651613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525447" y="2906948"/>
            <a:ext cx="7781603" cy="5012075"/>
            <a:chOff x="0" y="0"/>
            <a:chExt cx="10375471" cy="6682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10324719" cy="6631940"/>
            </a:xfrm>
            <a:custGeom>
              <a:avLst/>
              <a:gdLst/>
              <a:ahLst/>
              <a:cxnLst/>
              <a:rect r="r" b="b" t="t" l="l"/>
              <a:pathLst>
                <a:path h="6631940" w="10324719">
                  <a:moveTo>
                    <a:pt x="0" y="0"/>
                  </a:moveTo>
                  <a:lnTo>
                    <a:pt x="10324719" y="0"/>
                  </a:lnTo>
                  <a:lnTo>
                    <a:pt x="10324719" y="6631940"/>
                  </a:lnTo>
                  <a:lnTo>
                    <a:pt x="0" y="6631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5776" t="-382" r="-25776" b="-383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75519" cy="6682740"/>
            </a:xfrm>
            <a:custGeom>
              <a:avLst/>
              <a:gdLst/>
              <a:ahLst/>
              <a:cxnLst/>
              <a:rect r="r" b="b" t="t" l="l"/>
              <a:pathLst>
                <a:path h="6682740" w="10375519">
                  <a:moveTo>
                    <a:pt x="25400" y="0"/>
                  </a:moveTo>
                  <a:lnTo>
                    <a:pt x="10350119" y="0"/>
                  </a:lnTo>
                  <a:cubicBezTo>
                    <a:pt x="10364088" y="0"/>
                    <a:pt x="10375519" y="11430"/>
                    <a:pt x="10375519" y="25400"/>
                  </a:cubicBezTo>
                  <a:lnTo>
                    <a:pt x="10375519" y="6657340"/>
                  </a:lnTo>
                  <a:cubicBezTo>
                    <a:pt x="10375519" y="6671310"/>
                    <a:pt x="10364088" y="6682740"/>
                    <a:pt x="10350119" y="6682740"/>
                  </a:cubicBezTo>
                  <a:lnTo>
                    <a:pt x="25400" y="6682740"/>
                  </a:lnTo>
                  <a:cubicBezTo>
                    <a:pt x="11430" y="6682740"/>
                    <a:pt x="0" y="6671310"/>
                    <a:pt x="0" y="665734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6657340"/>
                  </a:lnTo>
                  <a:lnTo>
                    <a:pt x="25400" y="6657340"/>
                  </a:lnTo>
                  <a:lnTo>
                    <a:pt x="25400" y="6631940"/>
                  </a:lnTo>
                  <a:lnTo>
                    <a:pt x="10350119" y="6631940"/>
                  </a:lnTo>
                  <a:lnTo>
                    <a:pt x="10350119" y="6657340"/>
                  </a:lnTo>
                  <a:lnTo>
                    <a:pt x="10324719" y="6657340"/>
                  </a:lnTo>
                  <a:lnTo>
                    <a:pt x="10324719" y="25400"/>
                  </a:lnTo>
                  <a:lnTo>
                    <a:pt x="10350119" y="25400"/>
                  </a:lnTo>
                  <a:lnTo>
                    <a:pt x="10350119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7189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66459" y="-70028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269212" y="464893"/>
            <a:ext cx="3749576" cy="1005205"/>
            <a:chOff x="0" y="0"/>
            <a:chExt cx="4999435" cy="13402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99435" cy="1340273"/>
            </a:xfrm>
            <a:custGeom>
              <a:avLst/>
              <a:gdLst/>
              <a:ahLst/>
              <a:cxnLst/>
              <a:rect r="r" b="b" t="t" l="l"/>
              <a:pathLst>
                <a:path h="1340273" w="4999435">
                  <a:moveTo>
                    <a:pt x="0" y="0"/>
                  </a:moveTo>
                  <a:lnTo>
                    <a:pt x="4999435" y="0"/>
                  </a:lnTo>
                  <a:lnTo>
                    <a:pt x="4999435" y="1340273"/>
                  </a:lnTo>
                  <a:lnTo>
                    <a:pt x="0" y="13402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42875"/>
              <a:ext cx="4999435" cy="14831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118"/>
                </a:lnSpc>
              </a:pPr>
              <a:r>
                <a:rPr lang="en-US" sz="5798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3.1 Visuals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529352" y="8274116"/>
            <a:ext cx="10807915" cy="512445"/>
            <a:chOff x="0" y="0"/>
            <a:chExt cx="14410553" cy="6832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3.1.1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69637" y="7976173"/>
            <a:ext cx="10807915" cy="512445"/>
            <a:chOff x="0" y="0"/>
            <a:chExt cx="14410553" cy="6832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3.1.2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837394" y="8896667"/>
            <a:ext cx="158750" cy="479424"/>
            <a:chOff x="0" y="0"/>
            <a:chExt cx="211667" cy="6392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1667" cy="639232"/>
            </a:xfrm>
            <a:custGeom>
              <a:avLst/>
              <a:gdLst/>
              <a:ahLst/>
              <a:cxnLst/>
              <a:rect r="r" b="b" t="t" l="l"/>
              <a:pathLst>
                <a:path h="639232" w="211667">
                  <a:moveTo>
                    <a:pt x="0" y="0"/>
                  </a:moveTo>
                  <a:lnTo>
                    <a:pt x="211667" y="0"/>
                  </a:lnTo>
                  <a:lnTo>
                    <a:pt x="211667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04775"/>
              <a:ext cx="211667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88343" y="1517723"/>
            <a:ext cx="9469637" cy="647065"/>
            <a:chOff x="0" y="0"/>
            <a:chExt cx="12626183" cy="86275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626183" cy="862753"/>
            </a:xfrm>
            <a:custGeom>
              <a:avLst/>
              <a:gdLst/>
              <a:ahLst/>
              <a:cxnLst/>
              <a:rect r="r" b="b" t="t" l="l"/>
              <a:pathLst>
                <a:path h="862753" w="12626183">
                  <a:moveTo>
                    <a:pt x="0" y="0"/>
                  </a:moveTo>
                  <a:lnTo>
                    <a:pt x="12626183" y="0"/>
                  </a:lnTo>
                  <a:lnTo>
                    <a:pt x="12626183" y="862753"/>
                  </a:lnTo>
                  <a:lnTo>
                    <a:pt x="0" y="8627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33350"/>
              <a:ext cx="12626183" cy="9961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Login Page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138776" y="2014640"/>
            <a:ext cx="9469637" cy="647065"/>
            <a:chOff x="0" y="0"/>
            <a:chExt cx="12626183" cy="86275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626183" cy="862753"/>
            </a:xfrm>
            <a:custGeom>
              <a:avLst/>
              <a:gdLst/>
              <a:ahLst/>
              <a:cxnLst/>
              <a:rect r="r" b="b" t="t" l="l"/>
              <a:pathLst>
                <a:path h="862753" w="12626183">
                  <a:moveTo>
                    <a:pt x="0" y="0"/>
                  </a:moveTo>
                  <a:lnTo>
                    <a:pt x="12626183" y="0"/>
                  </a:lnTo>
                  <a:lnTo>
                    <a:pt x="12626183" y="862753"/>
                  </a:lnTo>
                  <a:lnTo>
                    <a:pt x="0" y="8627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33350"/>
              <a:ext cx="12626183" cy="9961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Scan Page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7407" y="292174"/>
            <a:ext cx="6122384" cy="4082968"/>
            <a:chOff x="0" y="0"/>
            <a:chExt cx="8163179" cy="54439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5400" y="25400"/>
              <a:ext cx="8112379" cy="5393182"/>
            </a:xfrm>
            <a:custGeom>
              <a:avLst/>
              <a:gdLst/>
              <a:ahLst/>
              <a:cxnLst/>
              <a:rect r="r" b="b" t="t" l="l"/>
              <a:pathLst>
                <a:path h="5393182" w="8112379">
                  <a:moveTo>
                    <a:pt x="0" y="0"/>
                  </a:moveTo>
                  <a:lnTo>
                    <a:pt x="8112379" y="0"/>
                  </a:lnTo>
                  <a:lnTo>
                    <a:pt x="8112379" y="5393182"/>
                  </a:lnTo>
                  <a:lnTo>
                    <a:pt x="0" y="5393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417" t="-470" r="-5417" b="-47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63179" cy="5443982"/>
            </a:xfrm>
            <a:custGeom>
              <a:avLst/>
              <a:gdLst/>
              <a:ahLst/>
              <a:cxnLst/>
              <a:rect r="r" b="b" t="t" l="l"/>
              <a:pathLst>
                <a:path h="5443982" w="8163179">
                  <a:moveTo>
                    <a:pt x="25400" y="0"/>
                  </a:moveTo>
                  <a:lnTo>
                    <a:pt x="8137779" y="0"/>
                  </a:lnTo>
                  <a:cubicBezTo>
                    <a:pt x="8151749" y="0"/>
                    <a:pt x="8163179" y="11430"/>
                    <a:pt x="8163179" y="25400"/>
                  </a:cubicBezTo>
                  <a:lnTo>
                    <a:pt x="8163179" y="5418582"/>
                  </a:lnTo>
                  <a:cubicBezTo>
                    <a:pt x="8163179" y="5432552"/>
                    <a:pt x="8151749" y="5443982"/>
                    <a:pt x="8137779" y="5443982"/>
                  </a:cubicBezTo>
                  <a:lnTo>
                    <a:pt x="25400" y="5443982"/>
                  </a:lnTo>
                  <a:cubicBezTo>
                    <a:pt x="11430" y="5443982"/>
                    <a:pt x="0" y="5432552"/>
                    <a:pt x="0" y="5418582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5418582"/>
                  </a:lnTo>
                  <a:lnTo>
                    <a:pt x="25400" y="5418582"/>
                  </a:lnTo>
                  <a:lnTo>
                    <a:pt x="25400" y="5393182"/>
                  </a:lnTo>
                  <a:lnTo>
                    <a:pt x="8137779" y="5393182"/>
                  </a:lnTo>
                  <a:lnTo>
                    <a:pt x="8137779" y="5418582"/>
                  </a:lnTo>
                  <a:lnTo>
                    <a:pt x="8112379" y="5418582"/>
                  </a:lnTo>
                  <a:lnTo>
                    <a:pt x="8112379" y="25400"/>
                  </a:lnTo>
                  <a:lnTo>
                    <a:pt x="8137779" y="25400"/>
                  </a:lnTo>
                  <a:lnTo>
                    <a:pt x="8137779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18951" y="5206835"/>
            <a:ext cx="6899296" cy="3993610"/>
            <a:chOff x="0" y="0"/>
            <a:chExt cx="9199061" cy="53248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25400"/>
              <a:ext cx="9148318" cy="5274056"/>
            </a:xfrm>
            <a:custGeom>
              <a:avLst/>
              <a:gdLst/>
              <a:ahLst/>
              <a:cxnLst/>
              <a:rect r="r" b="b" t="t" l="l"/>
              <a:pathLst>
                <a:path h="5274056" w="9148318">
                  <a:moveTo>
                    <a:pt x="0" y="0"/>
                  </a:moveTo>
                  <a:lnTo>
                    <a:pt x="9148318" y="0"/>
                  </a:lnTo>
                  <a:lnTo>
                    <a:pt x="9148318" y="5274056"/>
                  </a:lnTo>
                  <a:lnTo>
                    <a:pt x="0" y="5274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77" t="-1090" r="-277" b="-1089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99118" cy="5324856"/>
            </a:xfrm>
            <a:custGeom>
              <a:avLst/>
              <a:gdLst/>
              <a:ahLst/>
              <a:cxnLst/>
              <a:rect r="r" b="b" t="t" l="l"/>
              <a:pathLst>
                <a:path h="5324856" w="9199118">
                  <a:moveTo>
                    <a:pt x="25400" y="0"/>
                  </a:moveTo>
                  <a:lnTo>
                    <a:pt x="9173718" y="0"/>
                  </a:lnTo>
                  <a:cubicBezTo>
                    <a:pt x="9187688" y="0"/>
                    <a:pt x="9199118" y="11430"/>
                    <a:pt x="9199118" y="25400"/>
                  </a:cubicBezTo>
                  <a:lnTo>
                    <a:pt x="9199118" y="5299456"/>
                  </a:lnTo>
                  <a:cubicBezTo>
                    <a:pt x="9199118" y="5313426"/>
                    <a:pt x="9187688" y="5324856"/>
                    <a:pt x="9173718" y="5324856"/>
                  </a:cubicBezTo>
                  <a:lnTo>
                    <a:pt x="25400" y="5324856"/>
                  </a:lnTo>
                  <a:cubicBezTo>
                    <a:pt x="11430" y="5324856"/>
                    <a:pt x="0" y="5313426"/>
                    <a:pt x="0" y="5299456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5299456"/>
                  </a:lnTo>
                  <a:lnTo>
                    <a:pt x="25400" y="5299456"/>
                  </a:lnTo>
                  <a:lnTo>
                    <a:pt x="25400" y="5274056"/>
                  </a:lnTo>
                  <a:lnTo>
                    <a:pt x="9173718" y="5274056"/>
                  </a:lnTo>
                  <a:lnTo>
                    <a:pt x="9173718" y="5299456"/>
                  </a:lnTo>
                  <a:lnTo>
                    <a:pt x="9148318" y="5299456"/>
                  </a:lnTo>
                  <a:lnTo>
                    <a:pt x="9148318" y="25400"/>
                  </a:lnTo>
                  <a:lnTo>
                    <a:pt x="9173718" y="25400"/>
                  </a:lnTo>
                  <a:lnTo>
                    <a:pt x="9173718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262598" y="73099"/>
            <a:ext cx="9733661" cy="4302043"/>
            <a:chOff x="0" y="0"/>
            <a:chExt cx="12978215" cy="57360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400" y="25400"/>
              <a:ext cx="12927457" cy="5685282"/>
            </a:xfrm>
            <a:custGeom>
              <a:avLst/>
              <a:gdLst/>
              <a:ahLst/>
              <a:cxnLst/>
              <a:rect r="r" b="b" t="t" l="l"/>
              <a:pathLst>
                <a:path h="5685282" w="12927457">
                  <a:moveTo>
                    <a:pt x="0" y="0"/>
                  </a:moveTo>
                  <a:lnTo>
                    <a:pt x="12927457" y="0"/>
                  </a:lnTo>
                  <a:lnTo>
                    <a:pt x="12927457" y="5685282"/>
                  </a:lnTo>
                  <a:lnTo>
                    <a:pt x="0" y="5685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6" t="-6714" r="-196" b="-6713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78257" cy="5736082"/>
            </a:xfrm>
            <a:custGeom>
              <a:avLst/>
              <a:gdLst/>
              <a:ahLst/>
              <a:cxnLst/>
              <a:rect r="r" b="b" t="t" l="l"/>
              <a:pathLst>
                <a:path h="5736082" w="12978257">
                  <a:moveTo>
                    <a:pt x="25400" y="0"/>
                  </a:moveTo>
                  <a:lnTo>
                    <a:pt x="12952857" y="0"/>
                  </a:lnTo>
                  <a:cubicBezTo>
                    <a:pt x="12966827" y="0"/>
                    <a:pt x="12978257" y="11430"/>
                    <a:pt x="12978257" y="25400"/>
                  </a:cubicBezTo>
                  <a:lnTo>
                    <a:pt x="12978257" y="5710682"/>
                  </a:lnTo>
                  <a:cubicBezTo>
                    <a:pt x="12978257" y="5724652"/>
                    <a:pt x="12966827" y="5736082"/>
                    <a:pt x="12952857" y="5736082"/>
                  </a:cubicBezTo>
                  <a:lnTo>
                    <a:pt x="25400" y="5736082"/>
                  </a:lnTo>
                  <a:cubicBezTo>
                    <a:pt x="11430" y="5736082"/>
                    <a:pt x="0" y="5724652"/>
                    <a:pt x="0" y="5710682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5710682"/>
                  </a:lnTo>
                  <a:lnTo>
                    <a:pt x="25400" y="5710682"/>
                  </a:lnTo>
                  <a:lnTo>
                    <a:pt x="25400" y="5685282"/>
                  </a:lnTo>
                  <a:lnTo>
                    <a:pt x="12952857" y="5685282"/>
                  </a:lnTo>
                  <a:lnTo>
                    <a:pt x="12952857" y="5710682"/>
                  </a:lnTo>
                  <a:lnTo>
                    <a:pt x="12927457" y="5710682"/>
                  </a:lnTo>
                  <a:lnTo>
                    <a:pt x="12927457" y="25400"/>
                  </a:lnTo>
                  <a:lnTo>
                    <a:pt x="12952857" y="25400"/>
                  </a:lnTo>
                  <a:lnTo>
                    <a:pt x="1295285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7197760" y="-1704090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586719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806292" y="4923852"/>
            <a:ext cx="9189966" cy="4343881"/>
            <a:chOff x="0" y="0"/>
            <a:chExt cx="12253288" cy="57918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0" y="25400"/>
              <a:ext cx="12202541" cy="5741035"/>
            </a:xfrm>
            <a:custGeom>
              <a:avLst/>
              <a:gdLst/>
              <a:ahLst/>
              <a:cxnLst/>
              <a:rect r="r" b="b" t="t" l="l"/>
              <a:pathLst>
                <a:path h="5741035" w="12202541">
                  <a:moveTo>
                    <a:pt x="0" y="0"/>
                  </a:moveTo>
                  <a:lnTo>
                    <a:pt x="12202541" y="0"/>
                  </a:lnTo>
                  <a:lnTo>
                    <a:pt x="12202541" y="5741035"/>
                  </a:lnTo>
                  <a:lnTo>
                    <a:pt x="0" y="57410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208" t="-3413" r="-207" b="-3413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253341" cy="5791835"/>
            </a:xfrm>
            <a:custGeom>
              <a:avLst/>
              <a:gdLst/>
              <a:ahLst/>
              <a:cxnLst/>
              <a:rect r="r" b="b" t="t" l="l"/>
              <a:pathLst>
                <a:path h="5791835" w="12253341">
                  <a:moveTo>
                    <a:pt x="25400" y="0"/>
                  </a:moveTo>
                  <a:lnTo>
                    <a:pt x="12227941" y="0"/>
                  </a:lnTo>
                  <a:cubicBezTo>
                    <a:pt x="12241911" y="0"/>
                    <a:pt x="12253341" y="11430"/>
                    <a:pt x="12253341" y="25400"/>
                  </a:cubicBezTo>
                  <a:lnTo>
                    <a:pt x="12253341" y="5766435"/>
                  </a:lnTo>
                  <a:cubicBezTo>
                    <a:pt x="12253341" y="5780405"/>
                    <a:pt x="12241911" y="5791835"/>
                    <a:pt x="12227941" y="5791835"/>
                  </a:cubicBezTo>
                  <a:lnTo>
                    <a:pt x="25400" y="5791835"/>
                  </a:lnTo>
                  <a:cubicBezTo>
                    <a:pt x="11430" y="5791835"/>
                    <a:pt x="0" y="5780405"/>
                    <a:pt x="0" y="5766435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5766435"/>
                  </a:lnTo>
                  <a:lnTo>
                    <a:pt x="25400" y="5766435"/>
                  </a:lnTo>
                  <a:lnTo>
                    <a:pt x="25400" y="5741035"/>
                  </a:lnTo>
                  <a:lnTo>
                    <a:pt x="12227941" y="5741035"/>
                  </a:lnTo>
                  <a:lnTo>
                    <a:pt x="12227941" y="5766435"/>
                  </a:lnTo>
                  <a:lnTo>
                    <a:pt x="12202541" y="5766435"/>
                  </a:lnTo>
                  <a:lnTo>
                    <a:pt x="12202541" y="25400"/>
                  </a:lnTo>
                  <a:lnTo>
                    <a:pt x="12227941" y="25400"/>
                  </a:lnTo>
                  <a:lnTo>
                    <a:pt x="12227941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-1735359" y="4423386"/>
            <a:ext cx="10807915" cy="512445"/>
            <a:chOff x="0" y="0"/>
            <a:chExt cx="14410553" cy="6832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3.1.3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725471" y="9291399"/>
            <a:ext cx="10807915" cy="512445"/>
            <a:chOff x="0" y="0"/>
            <a:chExt cx="14410553" cy="6832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3.1.6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1663915" y="9248683"/>
            <a:ext cx="10807915" cy="512445"/>
            <a:chOff x="0" y="0"/>
            <a:chExt cx="14410553" cy="6832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3.1.5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725471" y="4423386"/>
            <a:ext cx="10807915" cy="512445"/>
            <a:chOff x="0" y="0"/>
            <a:chExt cx="14410553" cy="6832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3.1.4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7454010" y="9120584"/>
            <a:ext cx="158750" cy="479424"/>
            <a:chOff x="0" y="0"/>
            <a:chExt cx="211667" cy="63923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11667" cy="639232"/>
            </a:xfrm>
            <a:custGeom>
              <a:avLst/>
              <a:gdLst/>
              <a:ahLst/>
              <a:cxnLst/>
              <a:rect r="r" b="b" t="t" l="l"/>
              <a:pathLst>
                <a:path h="639232" w="211667">
                  <a:moveTo>
                    <a:pt x="0" y="0"/>
                  </a:moveTo>
                  <a:lnTo>
                    <a:pt x="211667" y="0"/>
                  </a:lnTo>
                  <a:lnTo>
                    <a:pt x="211667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04775"/>
              <a:ext cx="211667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88032" y="9280842"/>
            <a:ext cx="1390551" cy="453389"/>
            <a:chOff x="0" y="0"/>
            <a:chExt cx="1854068" cy="60451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18943" y="-2053414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2096" y="9514521"/>
            <a:ext cx="19672191" cy="1273982"/>
          </a:xfrm>
          <a:custGeom>
            <a:avLst/>
            <a:gdLst/>
            <a:ahLst/>
            <a:cxnLst/>
            <a:rect r="r" b="b" t="t" l="l"/>
            <a:pathLst>
              <a:path h="1273982" w="19672191">
                <a:moveTo>
                  <a:pt x="0" y="0"/>
                </a:moveTo>
                <a:lnTo>
                  <a:pt x="19672192" y="0"/>
                </a:lnTo>
                <a:lnTo>
                  <a:pt x="19672192" y="1273983"/>
                </a:lnTo>
                <a:lnTo>
                  <a:pt x="0" y="1273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8343" y="-1278992"/>
            <a:ext cx="1080715" cy="3246006"/>
          </a:xfrm>
          <a:custGeom>
            <a:avLst/>
            <a:gdLst/>
            <a:ahLst/>
            <a:cxnLst/>
            <a:rect r="r" b="b" t="t" l="l"/>
            <a:pathLst>
              <a:path h="3246006" w="1080715">
                <a:moveTo>
                  <a:pt x="0" y="0"/>
                </a:moveTo>
                <a:lnTo>
                  <a:pt x="1080715" y="0"/>
                </a:lnTo>
                <a:lnTo>
                  <a:pt x="1080715" y="3246006"/>
                </a:lnTo>
                <a:lnTo>
                  <a:pt x="0" y="32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99820" y="2016389"/>
            <a:ext cx="6512153" cy="6254223"/>
            <a:chOff x="0" y="0"/>
            <a:chExt cx="8682871" cy="83389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25400"/>
              <a:ext cx="8632063" cy="8288147"/>
            </a:xfrm>
            <a:custGeom>
              <a:avLst/>
              <a:gdLst/>
              <a:ahLst/>
              <a:cxnLst/>
              <a:rect r="r" b="b" t="t" l="l"/>
              <a:pathLst>
                <a:path h="8288147" w="8632063">
                  <a:moveTo>
                    <a:pt x="0" y="0"/>
                  </a:moveTo>
                  <a:lnTo>
                    <a:pt x="8632063" y="0"/>
                  </a:lnTo>
                  <a:lnTo>
                    <a:pt x="8632063" y="8288147"/>
                  </a:lnTo>
                  <a:lnTo>
                    <a:pt x="0" y="8288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06" t="-306" r="-306" b="-306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2863" cy="8338947"/>
            </a:xfrm>
            <a:custGeom>
              <a:avLst/>
              <a:gdLst/>
              <a:ahLst/>
              <a:cxnLst/>
              <a:rect r="r" b="b" t="t" l="l"/>
              <a:pathLst>
                <a:path h="8338947" w="8682863">
                  <a:moveTo>
                    <a:pt x="25400" y="0"/>
                  </a:moveTo>
                  <a:lnTo>
                    <a:pt x="8657463" y="0"/>
                  </a:lnTo>
                  <a:cubicBezTo>
                    <a:pt x="8671433" y="0"/>
                    <a:pt x="8682863" y="11430"/>
                    <a:pt x="8682863" y="25400"/>
                  </a:cubicBezTo>
                  <a:lnTo>
                    <a:pt x="8682863" y="8313547"/>
                  </a:lnTo>
                  <a:cubicBezTo>
                    <a:pt x="8682863" y="8327517"/>
                    <a:pt x="8671433" y="8338947"/>
                    <a:pt x="8657463" y="8338947"/>
                  </a:cubicBezTo>
                  <a:lnTo>
                    <a:pt x="25400" y="8338947"/>
                  </a:lnTo>
                  <a:cubicBezTo>
                    <a:pt x="11430" y="8338947"/>
                    <a:pt x="0" y="8327517"/>
                    <a:pt x="0" y="831354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8313547"/>
                  </a:lnTo>
                  <a:lnTo>
                    <a:pt x="25400" y="8313547"/>
                  </a:lnTo>
                  <a:lnTo>
                    <a:pt x="25400" y="8288147"/>
                  </a:lnTo>
                  <a:lnTo>
                    <a:pt x="8657463" y="8288147"/>
                  </a:lnTo>
                  <a:lnTo>
                    <a:pt x="8657463" y="8313547"/>
                  </a:lnTo>
                  <a:lnTo>
                    <a:pt x="8632063" y="8313547"/>
                  </a:lnTo>
                  <a:lnTo>
                    <a:pt x="8632063" y="25400"/>
                  </a:lnTo>
                  <a:lnTo>
                    <a:pt x="8657463" y="25400"/>
                  </a:lnTo>
                  <a:lnTo>
                    <a:pt x="8657463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766753" y="1655412"/>
            <a:ext cx="5636601" cy="6976177"/>
            <a:chOff x="0" y="0"/>
            <a:chExt cx="7515468" cy="93015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400" y="25400"/>
              <a:ext cx="7464679" cy="9250807"/>
            </a:xfrm>
            <a:custGeom>
              <a:avLst/>
              <a:gdLst/>
              <a:ahLst/>
              <a:cxnLst/>
              <a:rect r="r" b="b" t="t" l="l"/>
              <a:pathLst>
                <a:path h="9250807" w="7464679">
                  <a:moveTo>
                    <a:pt x="0" y="0"/>
                  </a:moveTo>
                  <a:lnTo>
                    <a:pt x="7464679" y="0"/>
                  </a:lnTo>
                  <a:lnTo>
                    <a:pt x="7464679" y="9250807"/>
                  </a:lnTo>
                  <a:lnTo>
                    <a:pt x="0" y="92508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40" t="-340" r="-340" b="-339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515479" cy="9301607"/>
            </a:xfrm>
            <a:custGeom>
              <a:avLst/>
              <a:gdLst/>
              <a:ahLst/>
              <a:cxnLst/>
              <a:rect r="r" b="b" t="t" l="l"/>
              <a:pathLst>
                <a:path h="9301607" w="7515479">
                  <a:moveTo>
                    <a:pt x="25400" y="0"/>
                  </a:moveTo>
                  <a:lnTo>
                    <a:pt x="7490079" y="0"/>
                  </a:lnTo>
                  <a:cubicBezTo>
                    <a:pt x="7504049" y="0"/>
                    <a:pt x="7515479" y="11430"/>
                    <a:pt x="7515479" y="25400"/>
                  </a:cubicBezTo>
                  <a:lnTo>
                    <a:pt x="7515479" y="9276207"/>
                  </a:lnTo>
                  <a:cubicBezTo>
                    <a:pt x="7515479" y="9290176"/>
                    <a:pt x="7504049" y="9301607"/>
                    <a:pt x="7490079" y="9301607"/>
                  </a:cubicBezTo>
                  <a:lnTo>
                    <a:pt x="25400" y="9301607"/>
                  </a:lnTo>
                  <a:cubicBezTo>
                    <a:pt x="11430" y="9301607"/>
                    <a:pt x="0" y="9290176"/>
                    <a:pt x="0" y="927620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9276207"/>
                  </a:lnTo>
                  <a:lnTo>
                    <a:pt x="25400" y="9276207"/>
                  </a:lnTo>
                  <a:lnTo>
                    <a:pt x="25400" y="9250807"/>
                  </a:lnTo>
                  <a:lnTo>
                    <a:pt x="7490079" y="9250807"/>
                  </a:lnTo>
                  <a:lnTo>
                    <a:pt x="7490079" y="9276207"/>
                  </a:lnTo>
                  <a:lnTo>
                    <a:pt x="7464679" y="9276207"/>
                  </a:lnTo>
                  <a:lnTo>
                    <a:pt x="7464679" y="25400"/>
                  </a:lnTo>
                  <a:lnTo>
                    <a:pt x="7490079" y="25400"/>
                  </a:lnTo>
                  <a:lnTo>
                    <a:pt x="7490079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181097" y="8688738"/>
            <a:ext cx="10807915" cy="512445"/>
            <a:chOff x="0" y="0"/>
            <a:chExt cx="14410553" cy="6832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3.1.8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8303929"/>
            <a:ext cx="10807915" cy="512445"/>
            <a:chOff x="0" y="0"/>
            <a:chExt cx="14410553" cy="6832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410553" cy="683260"/>
            </a:xfrm>
            <a:custGeom>
              <a:avLst/>
              <a:gdLst/>
              <a:ahLst/>
              <a:cxnLst/>
              <a:rect r="r" b="b" t="t" l="l"/>
              <a:pathLst>
                <a:path h="683260" w="14410553">
                  <a:moveTo>
                    <a:pt x="0" y="0"/>
                  </a:moveTo>
                  <a:lnTo>
                    <a:pt x="14410553" y="0"/>
                  </a:lnTo>
                  <a:lnTo>
                    <a:pt x="14410553" y="683260"/>
                  </a:lnTo>
                  <a:lnTo>
                    <a:pt x="0" y="683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4410553" cy="788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 3.1.7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837394" y="8896667"/>
            <a:ext cx="158750" cy="479424"/>
            <a:chOff x="0" y="0"/>
            <a:chExt cx="211667" cy="6392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1667" cy="639232"/>
            </a:xfrm>
            <a:custGeom>
              <a:avLst/>
              <a:gdLst/>
              <a:ahLst/>
              <a:cxnLst/>
              <a:rect r="r" b="b" t="t" l="l"/>
              <a:pathLst>
                <a:path h="639232" w="211667">
                  <a:moveTo>
                    <a:pt x="0" y="0"/>
                  </a:moveTo>
                  <a:lnTo>
                    <a:pt x="211667" y="0"/>
                  </a:lnTo>
                  <a:lnTo>
                    <a:pt x="211667" y="639232"/>
                  </a:lnTo>
                  <a:lnTo>
                    <a:pt x="0" y="639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211667" cy="7440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00"/>
                </a:lnSpc>
              </a:pPr>
              <a:r>
                <a:rPr lang="en-US" sz="24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8507" y="9280842"/>
            <a:ext cx="1390551" cy="453389"/>
            <a:chOff x="0" y="0"/>
            <a:chExt cx="1854068" cy="6045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54068" cy="604519"/>
            </a:xfrm>
            <a:custGeom>
              <a:avLst/>
              <a:gdLst/>
              <a:ahLst/>
              <a:cxnLst/>
              <a:rect r="r" b="b" t="t" l="l"/>
              <a:pathLst>
                <a:path h="604519" w="1854068">
                  <a:moveTo>
                    <a:pt x="0" y="0"/>
                  </a:moveTo>
                  <a:lnTo>
                    <a:pt x="1854068" y="0"/>
                  </a:lnTo>
                  <a:lnTo>
                    <a:pt x="1854068" y="604519"/>
                  </a:lnTo>
                  <a:lnTo>
                    <a:pt x="0" y="6045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0"/>
              <a:ext cx="1854068" cy="699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25/01/2025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88343" y="1235973"/>
            <a:ext cx="9469637" cy="647065"/>
            <a:chOff x="0" y="0"/>
            <a:chExt cx="12626183" cy="86275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626183" cy="862753"/>
            </a:xfrm>
            <a:custGeom>
              <a:avLst/>
              <a:gdLst/>
              <a:ahLst/>
              <a:cxnLst/>
              <a:rect r="r" b="b" t="t" l="l"/>
              <a:pathLst>
                <a:path h="862753" w="12626183">
                  <a:moveTo>
                    <a:pt x="0" y="0"/>
                  </a:moveTo>
                  <a:lnTo>
                    <a:pt x="12626183" y="0"/>
                  </a:lnTo>
                  <a:lnTo>
                    <a:pt x="12626183" y="862753"/>
                  </a:lnTo>
                  <a:lnTo>
                    <a:pt x="0" y="8627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33350"/>
              <a:ext cx="12626183" cy="9961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Scan Result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850235" y="638492"/>
            <a:ext cx="9469637" cy="647065"/>
            <a:chOff x="0" y="0"/>
            <a:chExt cx="12626183" cy="86275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626183" cy="862753"/>
            </a:xfrm>
            <a:custGeom>
              <a:avLst/>
              <a:gdLst/>
              <a:ahLst/>
              <a:cxnLst/>
              <a:rect r="r" b="b" t="t" l="l"/>
              <a:pathLst>
                <a:path h="862753" w="12626183">
                  <a:moveTo>
                    <a:pt x="0" y="0"/>
                  </a:moveTo>
                  <a:lnTo>
                    <a:pt x="12626183" y="0"/>
                  </a:lnTo>
                  <a:lnTo>
                    <a:pt x="12626183" y="862753"/>
                  </a:lnTo>
                  <a:lnTo>
                    <a:pt x="0" y="8627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33350"/>
              <a:ext cx="12626183" cy="9961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About Page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DAGdLB6uyg8</dc:identifier>
  <dcterms:modified xsi:type="dcterms:W3CDTF">2011-08-01T06:04:30Z</dcterms:modified>
  <cp:revision>1</cp:revision>
  <dc:title>0th Review_PD lab.pptx</dc:title>
</cp:coreProperties>
</file>