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5" r:id="rId9"/>
    <p:sldId id="279" r:id="rId10"/>
    <p:sldId id="280" r:id="rId11"/>
    <p:sldId id="283" r:id="rId12"/>
    <p:sldId id="281" r:id="rId13"/>
  </p:sldIdLst>
  <p:sldSz cx="9144000" cy="5143500" type="screen16x9"/>
  <p:notesSz cx="6858000" cy="9144000"/>
  <p:embeddedFontLst>
    <p:embeddedFont>
      <p:font typeface="Avenir Next LT Pro" panose="020B0504020202020204" pitchFamily="34" charset="0"/>
      <p:regular r:id="rId15"/>
      <p:bold r:id="rId16"/>
      <p:italic r:id="rId17"/>
      <p:boldItalic r:id="rId18"/>
    </p:embeddedFont>
    <p:embeddedFont>
      <p:font typeface="Comfortaa SemiBold" panose="020B0604020202020204" charset="0"/>
      <p:regular r:id="rId19"/>
      <p:bold r:id="rId20"/>
    </p:embeddedFont>
    <p:embeddedFont>
      <p:font typeface="Lexend" panose="020B0604020202020204" charset="0"/>
      <p:regular r:id="rId21"/>
      <p:bold r:id="rId22"/>
    </p:embeddedFont>
    <p:embeddedFont>
      <p:font typeface="Lexend ExtraBold" panose="020B06040202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ACBC"/>
    <a:srgbClr val="86A6BA"/>
    <a:srgbClr val="85A5BB"/>
    <a:srgbClr val="85A6BA"/>
    <a:srgbClr val="89AEBF"/>
    <a:srgbClr val="A4BBC5"/>
    <a:srgbClr val="8EADC0"/>
    <a:srgbClr val="B0C8D1"/>
    <a:srgbClr val="A6C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9FAF9-B9A3-EDBB-98FB-A6820811C66B}" v="1461" dt="2025-08-08T13:31:33.720"/>
    <p1510:client id="{514EA87F-3FDF-56F7-95D2-2BFDC7BB3DE9}" v="72" dt="2025-08-08T14:02:46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Gupta" userId="cf05a04f4d16e93e" providerId="LiveId" clId="{1FAA66DA-9245-4F62-AFCB-DF6D6D9E277B}"/>
    <pc:docChg chg="modSld">
      <pc:chgData name="Sagar Gupta" userId="cf05a04f4d16e93e" providerId="LiveId" clId="{1FAA66DA-9245-4F62-AFCB-DF6D6D9E277B}" dt="2025-08-08T14:07:09.070" v="8" actId="255"/>
      <pc:docMkLst>
        <pc:docMk/>
      </pc:docMkLst>
      <pc:sldChg chg="modSp mod">
        <pc:chgData name="Sagar Gupta" userId="cf05a04f4d16e93e" providerId="LiveId" clId="{1FAA66DA-9245-4F62-AFCB-DF6D6D9E277B}" dt="2025-08-08T14:07:09.070" v="8" actId="255"/>
        <pc:sldMkLst>
          <pc:docMk/>
          <pc:sldMk cId="3347721519" sldId="283"/>
        </pc:sldMkLst>
        <pc:spChg chg="mod">
          <ac:chgData name="Sagar Gupta" userId="cf05a04f4d16e93e" providerId="LiveId" clId="{1FAA66DA-9245-4F62-AFCB-DF6D6D9E277B}" dt="2025-08-08T14:07:09.070" v="8" actId="255"/>
          <ac:spMkLst>
            <pc:docMk/>
            <pc:sldMk cId="3347721519" sldId="283"/>
            <ac:spMk id="3" creationId="{9122F1AD-80D3-2B30-8DC5-144FA0144B28}"/>
          </ac:spMkLst>
        </pc:spChg>
        <pc:spChg chg="mod">
          <ac:chgData name="Sagar Gupta" userId="cf05a04f4d16e93e" providerId="LiveId" clId="{1FAA66DA-9245-4F62-AFCB-DF6D6D9E277B}" dt="2025-08-08T14:06:27.348" v="0" actId="2711"/>
          <ac:spMkLst>
            <pc:docMk/>
            <pc:sldMk cId="3347721519" sldId="283"/>
            <ac:spMk id="5" creationId="{A26E2B3F-755E-0704-A9CF-CAC5F375BA94}"/>
          </ac:spMkLst>
        </pc:spChg>
      </pc:sldChg>
    </pc:docChg>
  </pc:docChgLst>
  <pc:docChgLst>
    <pc:chgData name="Sagar Gupta" userId="cf05a04f4d16e93e" providerId="Windows Live" clId="Web-{514EA87F-3FDF-56F7-95D2-2BFDC7BB3DE9}"/>
    <pc:docChg chg="addSld delSld modSld">
      <pc:chgData name="Sagar Gupta" userId="cf05a04f4d16e93e" providerId="Windows Live" clId="Web-{514EA87F-3FDF-56F7-95D2-2BFDC7BB3DE9}" dt="2025-08-08T14:02:46.560" v="70"/>
      <pc:docMkLst>
        <pc:docMk/>
      </pc:docMkLst>
      <pc:sldChg chg="addSp delSp modSp mod setBg">
        <pc:chgData name="Sagar Gupta" userId="cf05a04f4d16e93e" providerId="Windows Live" clId="Web-{514EA87F-3FDF-56F7-95D2-2BFDC7BB3DE9}" dt="2025-08-08T13:58:54.700" v="68" actId="1076"/>
        <pc:sldMkLst>
          <pc:docMk/>
          <pc:sldMk cId="3347721519" sldId="283"/>
        </pc:sldMkLst>
        <pc:spChg chg="mod">
          <ac:chgData name="Sagar Gupta" userId="cf05a04f4d16e93e" providerId="Windows Live" clId="Web-{514EA87F-3FDF-56F7-95D2-2BFDC7BB3DE9}" dt="2025-08-08T13:54:07.763" v="2"/>
          <ac:spMkLst>
            <pc:docMk/>
            <pc:sldMk cId="3347721519" sldId="283"/>
            <ac:spMk id="2" creationId="{72A2FF82-02B0-40C8-9079-14E4F7AEE43E}"/>
          </ac:spMkLst>
        </pc:spChg>
        <pc:spChg chg="mod">
          <ac:chgData name="Sagar Gupta" userId="cf05a04f4d16e93e" providerId="Windows Live" clId="Web-{514EA87F-3FDF-56F7-95D2-2BFDC7BB3DE9}" dt="2025-08-08T13:58:45.216" v="67" actId="1076"/>
          <ac:spMkLst>
            <pc:docMk/>
            <pc:sldMk cId="3347721519" sldId="283"/>
            <ac:spMk id="3" creationId="{9122F1AD-80D3-2B30-8DC5-144FA0144B28}"/>
          </ac:spMkLst>
        </pc:spChg>
        <pc:spChg chg="add del mod">
          <ac:chgData name="Sagar Gupta" userId="cf05a04f4d16e93e" providerId="Windows Live" clId="Web-{514EA87F-3FDF-56F7-95D2-2BFDC7BB3DE9}" dt="2025-08-08T13:57:39.325" v="56"/>
          <ac:spMkLst>
            <pc:docMk/>
            <pc:sldMk cId="3347721519" sldId="283"/>
            <ac:spMk id="4" creationId="{3EB3D159-F403-CB99-D927-5D23CBD9AD5D}"/>
          </ac:spMkLst>
        </pc:spChg>
        <pc:spChg chg="add mod">
          <ac:chgData name="Sagar Gupta" userId="cf05a04f4d16e93e" providerId="Windows Live" clId="Web-{514EA87F-3FDF-56F7-95D2-2BFDC7BB3DE9}" dt="2025-08-08T13:58:54.700" v="68" actId="1076"/>
          <ac:spMkLst>
            <pc:docMk/>
            <pc:sldMk cId="3347721519" sldId="283"/>
            <ac:spMk id="5" creationId="{A26E2B3F-755E-0704-A9CF-CAC5F375BA94}"/>
          </ac:spMkLst>
        </pc:spChg>
        <pc:spChg chg="add del">
          <ac:chgData name="Sagar Gupta" userId="cf05a04f4d16e93e" providerId="Windows Live" clId="Web-{514EA87F-3FDF-56F7-95D2-2BFDC7BB3DE9}" dt="2025-08-08T13:54:07.747" v="1"/>
          <ac:spMkLst>
            <pc:docMk/>
            <pc:sldMk cId="3347721519" sldId="283"/>
            <ac:spMk id="11" creationId="{6D7993FA-482D-40A2-BD7B-EBB6AE1CA0C1}"/>
          </ac:spMkLst>
        </pc:spChg>
        <pc:spChg chg="add del">
          <ac:chgData name="Sagar Gupta" userId="cf05a04f4d16e93e" providerId="Windows Live" clId="Web-{514EA87F-3FDF-56F7-95D2-2BFDC7BB3DE9}" dt="2025-08-08T13:54:07.747" v="1"/>
          <ac:spMkLst>
            <pc:docMk/>
            <pc:sldMk cId="3347721519" sldId="283"/>
            <ac:spMk id="13" creationId="{3AE8634F-51AB-499B-BC73-009FB463E7BC}"/>
          </ac:spMkLst>
        </pc:spChg>
        <pc:spChg chg="add">
          <ac:chgData name="Sagar Gupta" userId="cf05a04f4d16e93e" providerId="Windows Live" clId="Web-{514EA87F-3FDF-56F7-95D2-2BFDC7BB3DE9}" dt="2025-08-08T13:54:07.763" v="2"/>
          <ac:spMkLst>
            <pc:docMk/>
            <pc:sldMk cId="3347721519" sldId="283"/>
            <ac:spMk id="15" creationId="{C05CBC3C-2E5A-4839-8B9B-2E5A6ADF0F58}"/>
          </ac:spMkLst>
        </pc:spChg>
        <pc:spChg chg="add">
          <ac:chgData name="Sagar Gupta" userId="cf05a04f4d16e93e" providerId="Windows Live" clId="Web-{514EA87F-3FDF-56F7-95D2-2BFDC7BB3DE9}" dt="2025-08-08T13:54:07.763" v="2"/>
          <ac:spMkLst>
            <pc:docMk/>
            <pc:sldMk cId="3347721519" sldId="283"/>
            <ac:spMk id="16" creationId="{827FF362-FC97-4BF5-949B-D4ADFA26E457}"/>
          </ac:spMkLst>
        </pc:spChg>
      </pc:sldChg>
      <pc:sldChg chg="new del">
        <pc:chgData name="Sagar Gupta" userId="cf05a04f4d16e93e" providerId="Windows Live" clId="Web-{514EA87F-3FDF-56F7-95D2-2BFDC7BB3DE9}" dt="2025-08-08T14:02:46.560" v="70"/>
        <pc:sldMkLst>
          <pc:docMk/>
          <pc:sldMk cId="171175757" sldId="284"/>
        </pc:sldMkLst>
      </pc:sldChg>
    </pc:docChg>
  </pc:docChgLst>
  <pc:docChgLst>
    <pc:chgData name="Sagar Gupta" userId="cf05a04f4d16e93e" providerId="LiveId" clId="{F00C3022-FF67-45C5-946B-8AF2C0F3B01F}"/>
    <pc:docChg chg="modSld">
      <pc:chgData name="Sagar Gupta" userId="cf05a04f4d16e93e" providerId="LiveId" clId="{F00C3022-FF67-45C5-946B-8AF2C0F3B01F}" dt="2025-08-08T14:21:14.903" v="9" actId="1076"/>
      <pc:docMkLst>
        <pc:docMk/>
      </pc:docMkLst>
      <pc:sldChg chg="modSp mod">
        <pc:chgData name="Sagar Gupta" userId="cf05a04f4d16e93e" providerId="LiveId" clId="{F00C3022-FF67-45C5-946B-8AF2C0F3B01F}" dt="2025-08-08T14:21:14.903" v="9" actId="1076"/>
        <pc:sldMkLst>
          <pc:docMk/>
          <pc:sldMk cId="3347721519" sldId="283"/>
        </pc:sldMkLst>
        <pc:picChg chg="mod modCrop">
          <ac:chgData name="Sagar Gupta" userId="cf05a04f4d16e93e" providerId="LiveId" clId="{F00C3022-FF67-45C5-946B-8AF2C0F3B01F}" dt="2025-08-08T14:21:14.903" v="9" actId="1076"/>
          <ac:picMkLst>
            <pc:docMk/>
            <pc:sldMk cId="3347721519" sldId="283"/>
            <ac:picMk id="6" creationId="{08706721-3779-FEAB-9188-88473E1C76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54" y="843534"/>
            <a:ext cx="8277606" cy="2379726"/>
          </a:xfrm>
        </p:spPr>
        <p:txBody>
          <a:bodyPr anchor="b">
            <a:normAutofit/>
          </a:bodyPr>
          <a:lstStyle>
            <a:lvl1pPr algn="l">
              <a:defRPr sz="142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54" y="3545586"/>
            <a:ext cx="8277606" cy="1110996"/>
          </a:xfrm>
        </p:spPr>
        <p:txBody>
          <a:bodyPr>
            <a:normAutofit/>
          </a:bodyPr>
          <a:lstStyle>
            <a:lvl1pPr marL="0" indent="0" algn="l">
              <a:buNone/>
              <a:defRPr sz="4978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54" y="4767263"/>
            <a:ext cx="2057400" cy="273844"/>
          </a:xfrm>
        </p:spPr>
        <p:txBody>
          <a:bodyPr/>
          <a:lstStyle/>
          <a:p>
            <a:fld id="{965A7A7B-B71A-428D-833F-0F3507A6DB13}" type="datetimeFigureOut">
              <a:rPr lang="en-US" dirty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2260" y="4767263"/>
            <a:ext cx="2057400" cy="273844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643158" y="260093"/>
            <a:ext cx="109728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433989" y="3375901"/>
            <a:ext cx="8276022" cy="1371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94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6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31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8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>
            <a:normAutofit/>
          </a:bodyPr>
          <a:lstStyle>
            <a:lvl1pPr>
              <a:defRPr sz="71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858518"/>
            <a:ext cx="7626096" cy="2770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4767263"/>
            <a:ext cx="2057400" cy="273844"/>
          </a:xfrm>
        </p:spPr>
        <p:txBody>
          <a:bodyPr/>
          <a:lstStyle/>
          <a:p>
            <a:fld id="{5CF65307-640F-4AE7-B0BE-50C709AD86C5}" type="datetimeFigureOut">
              <a:rPr lang="en-US" dirty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418658" y="3736066"/>
            <a:ext cx="8351217" cy="61722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374126" y="3838936"/>
            <a:ext cx="109728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38" y="480060"/>
            <a:ext cx="8167878" cy="3086100"/>
          </a:xfrm>
        </p:spPr>
        <p:txBody>
          <a:bodyPr anchor="b">
            <a:normAutofit/>
          </a:bodyPr>
          <a:lstStyle>
            <a:lvl1pPr>
              <a:defRPr sz="117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3826764"/>
            <a:ext cx="7955280" cy="438912"/>
          </a:xfrm>
        </p:spPr>
        <p:txBody>
          <a:bodyPr anchor="ctr">
            <a:normAutofit/>
          </a:bodyPr>
          <a:lstStyle>
            <a:lvl1pPr marL="0" indent="0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>
            <a:normAutofit/>
          </a:bodyPr>
          <a:lstStyle>
            <a:lvl1pPr>
              <a:defRPr sz="71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76" y="1858518"/>
            <a:ext cx="3703320" cy="2770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9452" y="1858518"/>
            <a:ext cx="3703320" cy="2770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4767263"/>
            <a:ext cx="2057400" cy="273844"/>
          </a:xfrm>
        </p:spPr>
        <p:txBody>
          <a:bodyPr/>
          <a:lstStyle/>
          <a:p>
            <a:fld id="{202278E8-5F4B-47D5-A617-8CCDF75D6A33}" type="datetimeFigureOut">
              <a:rPr lang="en-US" dirty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>
            <a:normAutofit/>
          </a:bodyPr>
          <a:lstStyle>
            <a:lvl1pPr>
              <a:defRPr sz="71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76" y="1779488"/>
            <a:ext cx="3703320" cy="617934"/>
          </a:xfrm>
        </p:spPr>
        <p:txBody>
          <a:bodyPr anchor="b"/>
          <a:lstStyle>
            <a:lvl1pPr marL="0" indent="0">
              <a:buNone/>
              <a:defRPr sz="4267" b="1" cap="none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76" y="2402766"/>
            <a:ext cx="3703320" cy="2226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9452" y="1779488"/>
            <a:ext cx="3703320" cy="617934"/>
          </a:xfrm>
        </p:spPr>
        <p:txBody>
          <a:bodyPr anchor="b"/>
          <a:lstStyle>
            <a:lvl1pPr marL="0" indent="0">
              <a:buNone/>
              <a:defRPr sz="4267" b="1" cap="none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452" y="2402766"/>
            <a:ext cx="3703320" cy="2226383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4767263"/>
            <a:ext cx="2057400" cy="273844"/>
          </a:xfrm>
        </p:spPr>
        <p:txBody>
          <a:bodyPr/>
          <a:lstStyle/>
          <a:p>
            <a:fld id="{16AAFA52-7A21-407F-8339-40DF182D7460}" type="datetimeFigureOut">
              <a:rPr lang="en-US" dirty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499390" y="1150144"/>
            <a:ext cx="8187797" cy="284321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456813" y="2228849"/>
            <a:ext cx="9601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453896"/>
            <a:ext cx="7632954" cy="2242566"/>
          </a:xfrm>
        </p:spPr>
        <p:txBody>
          <a:bodyPr>
            <a:normAutofit/>
          </a:bodyPr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8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418658" y="871525"/>
            <a:ext cx="2805555" cy="348250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374126" y="1213781"/>
            <a:ext cx="109728" cy="617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282446"/>
            <a:ext cx="2324862" cy="1282446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60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894" y="1282446"/>
            <a:ext cx="5047488" cy="3072384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2571750"/>
            <a:ext cx="2324862" cy="154990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4767263"/>
            <a:ext cx="2057400" cy="273844"/>
          </a:xfrm>
        </p:spPr>
        <p:txBody>
          <a:bodyPr/>
          <a:lstStyle/>
          <a:p>
            <a:fld id="{6E6483A1-31A8-47A2-AB0A-53A7803D5EBF}" type="datetimeFigureOut">
              <a:rPr lang="en-US" dirty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8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418658" y="871525"/>
            <a:ext cx="2805555" cy="348250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374126" y="1213781"/>
            <a:ext cx="109728" cy="617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282446"/>
            <a:ext cx="2324862" cy="1282446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60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723894" y="870966"/>
            <a:ext cx="5047488" cy="3483864"/>
          </a:xfrm>
        </p:spPr>
        <p:txBody>
          <a:bodyPr anchor="t">
            <a:normAutofit/>
          </a:bodyPr>
          <a:lstStyle>
            <a:lvl1pPr marL="0" indent="0">
              <a:buNone/>
              <a:defRPr sz="4978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2578608"/>
            <a:ext cx="2324862" cy="154305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4767263"/>
            <a:ext cx="2057400" cy="273844"/>
          </a:xfrm>
        </p:spPr>
        <p:txBody>
          <a:bodyPr/>
          <a:lstStyle/>
          <a:p>
            <a:fld id="{6D8810B9-2C7C-4CAF-99E2-617AE20BA331}" type="datetimeFigureOut">
              <a:rPr lang="en-US" dirty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garsk36850@gmail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github.com/TechWithSagar/Marine-Pollution-Monitor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3513" y="295750"/>
            <a:ext cx="2140475" cy="7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8025" y="0"/>
            <a:ext cx="2275975" cy="3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 descr="A coral reef under water"/>
          <p:cNvPicPr preferRelativeResize="0"/>
          <p:nvPr/>
        </p:nvPicPr>
        <p:blipFill rotWithShape="1">
          <a:blip r:embed="rId5">
            <a:alphaModFix amt="2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247367" y="683595"/>
            <a:ext cx="8197823" cy="400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b" anchorCtr="0">
            <a:normAutofit/>
          </a:bodyPr>
          <a:lstStyle/>
          <a:p>
            <a:pPr marL="809625" marR="0" lvl="0" indent="-8096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ExtraBold"/>
              <a:buNone/>
            </a:pPr>
            <a:r>
              <a:rPr lang="en-GB" sz="2400">
                <a:latin typeface="Lexend ExtraBold"/>
                <a:ea typeface="Lexend ExtraBold"/>
                <a:cs typeface="Lexend ExtraBold"/>
                <a:sym typeface="Lexend ExtraBold"/>
              </a:rPr>
              <a:t>Title: Development of an AI-Powered Multi-Agent System for Monitoring Marine Pollution</a:t>
            </a:r>
            <a:endParaRPr lang="en-US" sz="2400">
              <a:latin typeface="Lexend ExtraBold"/>
              <a:ea typeface="Lexend ExtraBold"/>
              <a:cs typeface="Lexend ExtraBold"/>
            </a:endParaRPr>
          </a:p>
          <a:p>
            <a:pPr marL="719455" lvl="0" indent="-33718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 SemiBold"/>
              <a:buChar char="●"/>
            </a:pPr>
            <a:r>
              <a:rPr lang="en-GB" sz="1900">
                <a:latin typeface="Comfortaa SemiBold"/>
                <a:ea typeface="Comfortaa SemiBold"/>
                <a:cs typeface="Comfortaa SemiBold"/>
                <a:sym typeface="Comfortaa SemiBold"/>
              </a:rPr>
              <a:t>Subtitle: Leveraging IBM Cloud and Watson Studio</a:t>
            </a:r>
            <a:endParaRPr sz="1900">
              <a:latin typeface="Comfortaa SemiBold"/>
              <a:ea typeface="Comfortaa SemiBold"/>
              <a:cs typeface="Comfortaa SemiBold"/>
            </a:endParaRPr>
          </a:p>
          <a:p>
            <a:pPr marL="719455" lvl="0" indent="-33718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 SemiBold"/>
              <a:buChar char="●"/>
            </a:pPr>
            <a:r>
              <a:rPr lang="en-GB" sz="1900">
                <a:latin typeface="Comfortaa SemiBold"/>
                <a:ea typeface="Comfortaa SemiBold"/>
                <a:cs typeface="Comfortaa SemiBold"/>
                <a:sym typeface="Comfortaa SemiBold"/>
              </a:rPr>
              <a:t>Presented by: </a:t>
            </a:r>
            <a:r>
              <a:rPr lang="en-GB" sz="1900" err="1">
                <a:latin typeface="Comfortaa SemiBold"/>
                <a:ea typeface="Comfortaa SemiBold"/>
                <a:cs typeface="Comfortaa SemiBold"/>
                <a:sym typeface="Comfortaa SemiBold"/>
              </a:rPr>
              <a:t>Solobot</a:t>
            </a:r>
            <a:endParaRPr sz="1900" err="1">
              <a:latin typeface="Comfortaa SemiBold"/>
              <a:ea typeface="Comfortaa SemiBold"/>
              <a:cs typeface="Comfortaa SemiBold"/>
            </a:endParaRPr>
          </a:p>
          <a:p>
            <a:pPr marL="719455" lvl="0" indent="-33718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 SemiBold"/>
              <a:buChar char="●"/>
            </a:pPr>
            <a:r>
              <a:rPr lang="en-GB" sz="1900">
                <a:latin typeface="Comfortaa SemiBold"/>
                <a:ea typeface="Comfortaa SemiBold"/>
                <a:cs typeface="Comfortaa SemiBold"/>
                <a:sym typeface="Comfortaa SemiBold"/>
              </a:rPr>
              <a:t>Group Members:  </a:t>
            </a:r>
            <a:endParaRPr sz="1900">
              <a:latin typeface="Comfortaa SemiBold"/>
              <a:ea typeface="Comfortaa SemiBold"/>
              <a:cs typeface="Comfortaa SemiBold"/>
            </a:endParaRPr>
          </a:p>
          <a:p>
            <a:pPr marL="3329940" lvl="3" indent="-33718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mfortaa SemiBold"/>
              <a:buAutoNum type="arabicPeriod"/>
            </a:pPr>
            <a:r>
              <a:rPr lang="en-GB" sz="1900">
                <a:latin typeface="Comfortaa SemiBold"/>
                <a:ea typeface="Comfortaa SemiBold"/>
                <a:cs typeface="Comfortaa SemiBold"/>
                <a:sym typeface="Comfortaa SemiBold"/>
                <a:hlinkClick r:id="rId6"/>
              </a:rPr>
              <a:t>Sagar Kumar</a:t>
            </a:r>
            <a:endParaRPr sz="19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marL="719455" lvl="0" indent="-33718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 SemiBold"/>
              <a:buChar char="●"/>
            </a:pPr>
            <a:r>
              <a:rPr lang="en-GB" sz="1900">
                <a:latin typeface="Comfortaa SemiBold"/>
                <a:ea typeface="Comfortaa SemiBold"/>
                <a:cs typeface="Comfortaa SemiBold"/>
                <a:sym typeface="Comfortaa SemiBold"/>
              </a:rPr>
              <a:t>College:	  Marwari College, Ranchi , Jharkhand</a:t>
            </a:r>
            <a:endParaRPr sz="1900">
              <a:latin typeface="Comfortaa SemiBold"/>
              <a:ea typeface="Comfortaa SemiBold"/>
              <a:cs typeface="Comfortaa SemiBold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94580" y="532845"/>
            <a:ext cx="6231000" cy="661200"/>
          </a:xfrm>
          <a:prstGeom prst="rect">
            <a:avLst/>
          </a:prstGeom>
          <a:noFill/>
          <a:ln w="38100" cap="flat" cmpd="sng">
            <a:solidFill>
              <a:srgbClr val="1D68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</a:pPr>
            <a:r>
              <a:rPr lang="en-GB"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IBM</a:t>
            </a:r>
            <a:r>
              <a:rPr lang="en-GB" sz="2800" b="1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AI-ML Internship Project</a:t>
            </a:r>
            <a:endParaRPr sz="2800" b="1" i="0" u="none" strike="noStrike" cap="none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D59E0-E763-B3D8-DF02-79697FA4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178904"/>
            <a:ext cx="8285260" cy="10758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100" b="1">
                <a:latin typeface="Comfortaa SemiBold"/>
              </a:rPr>
              <a:t>Project Impact &amp; Future Scope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325781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9169" y="6566"/>
                  <a:pt x="8229218" y="9895"/>
                  <a:pt x="8229600" y="13716"/>
                </a:cubicBezTo>
                <a:cubicBezTo>
                  <a:pt x="7940706" y="-13865"/>
                  <a:pt x="7792584" y="-20581"/>
                  <a:pt x="7461504" y="13716"/>
                </a:cubicBezTo>
                <a:cubicBezTo>
                  <a:pt x="7130424" y="48013"/>
                  <a:pt x="7080072" y="39273"/>
                  <a:pt x="6940296" y="13716"/>
                </a:cubicBezTo>
                <a:cubicBezTo>
                  <a:pt x="6800520" y="-11841"/>
                  <a:pt x="6672872" y="22099"/>
                  <a:pt x="6419088" y="13716"/>
                </a:cubicBezTo>
                <a:cubicBezTo>
                  <a:pt x="6165304" y="5333"/>
                  <a:pt x="5869721" y="415"/>
                  <a:pt x="5650992" y="13716"/>
                </a:cubicBezTo>
                <a:cubicBezTo>
                  <a:pt x="5432263" y="27017"/>
                  <a:pt x="5308310" y="-1549"/>
                  <a:pt x="5129784" y="13716"/>
                </a:cubicBezTo>
                <a:cubicBezTo>
                  <a:pt x="4951258" y="28981"/>
                  <a:pt x="4799696" y="10785"/>
                  <a:pt x="4690872" y="13716"/>
                </a:cubicBezTo>
                <a:cubicBezTo>
                  <a:pt x="4582048" y="16647"/>
                  <a:pt x="4311124" y="-12408"/>
                  <a:pt x="4087368" y="13716"/>
                </a:cubicBezTo>
                <a:cubicBezTo>
                  <a:pt x="3863612" y="39840"/>
                  <a:pt x="3730288" y="8802"/>
                  <a:pt x="3401568" y="13716"/>
                </a:cubicBezTo>
                <a:cubicBezTo>
                  <a:pt x="3072848" y="18630"/>
                  <a:pt x="3020684" y="27853"/>
                  <a:pt x="2798064" y="13716"/>
                </a:cubicBezTo>
                <a:cubicBezTo>
                  <a:pt x="2575444" y="-421"/>
                  <a:pt x="2440915" y="-11924"/>
                  <a:pt x="2276856" y="13716"/>
                </a:cubicBezTo>
                <a:cubicBezTo>
                  <a:pt x="2112797" y="39356"/>
                  <a:pt x="1726502" y="-14132"/>
                  <a:pt x="1426464" y="13716"/>
                </a:cubicBezTo>
                <a:cubicBezTo>
                  <a:pt x="1126426" y="41564"/>
                  <a:pt x="992925" y="16444"/>
                  <a:pt x="740664" y="13716"/>
                </a:cubicBezTo>
                <a:cubicBezTo>
                  <a:pt x="488403" y="10988"/>
                  <a:pt x="195650" y="-20633"/>
                  <a:pt x="0" y="13716"/>
                </a:cubicBezTo>
                <a:cubicBezTo>
                  <a:pt x="120" y="8944"/>
                  <a:pt x="-32" y="6034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29365" y="6754"/>
                  <a:pt x="8229865" y="9234"/>
                  <a:pt x="8229600" y="13716"/>
                </a:cubicBezTo>
                <a:cubicBezTo>
                  <a:pt x="8075287" y="30482"/>
                  <a:pt x="7821366" y="17278"/>
                  <a:pt x="7626096" y="13716"/>
                </a:cubicBezTo>
                <a:cubicBezTo>
                  <a:pt x="7430826" y="10154"/>
                  <a:pt x="7320004" y="-14241"/>
                  <a:pt x="7022592" y="13716"/>
                </a:cubicBezTo>
                <a:cubicBezTo>
                  <a:pt x="6725180" y="41673"/>
                  <a:pt x="6348804" y="-18597"/>
                  <a:pt x="6172200" y="13716"/>
                </a:cubicBezTo>
                <a:cubicBezTo>
                  <a:pt x="5995596" y="46029"/>
                  <a:pt x="5788102" y="18318"/>
                  <a:pt x="5650992" y="13716"/>
                </a:cubicBezTo>
                <a:cubicBezTo>
                  <a:pt x="5513882" y="9114"/>
                  <a:pt x="5198399" y="24549"/>
                  <a:pt x="4882896" y="13716"/>
                </a:cubicBezTo>
                <a:cubicBezTo>
                  <a:pt x="4567393" y="2883"/>
                  <a:pt x="4557008" y="22393"/>
                  <a:pt x="4443984" y="13716"/>
                </a:cubicBezTo>
                <a:cubicBezTo>
                  <a:pt x="4330960" y="5039"/>
                  <a:pt x="4061674" y="24319"/>
                  <a:pt x="3758184" y="13716"/>
                </a:cubicBezTo>
                <a:cubicBezTo>
                  <a:pt x="3454694" y="3113"/>
                  <a:pt x="3380392" y="14547"/>
                  <a:pt x="3236976" y="13716"/>
                </a:cubicBezTo>
                <a:cubicBezTo>
                  <a:pt x="3093560" y="12885"/>
                  <a:pt x="2632116" y="33035"/>
                  <a:pt x="2386584" y="13716"/>
                </a:cubicBezTo>
                <a:cubicBezTo>
                  <a:pt x="2141052" y="-5603"/>
                  <a:pt x="2110884" y="24205"/>
                  <a:pt x="1947672" y="13716"/>
                </a:cubicBezTo>
                <a:cubicBezTo>
                  <a:pt x="1784460" y="3227"/>
                  <a:pt x="1535467" y="-4111"/>
                  <a:pt x="1261872" y="13716"/>
                </a:cubicBezTo>
                <a:cubicBezTo>
                  <a:pt x="988277" y="31543"/>
                  <a:pt x="1021096" y="5803"/>
                  <a:pt x="822960" y="13716"/>
                </a:cubicBezTo>
                <a:cubicBezTo>
                  <a:pt x="624824" y="21629"/>
                  <a:pt x="298309" y="-3289"/>
                  <a:pt x="0" y="13716"/>
                </a:cubicBezTo>
                <a:cubicBezTo>
                  <a:pt x="52" y="10594"/>
                  <a:pt x="386" y="536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artoon of animals under water&#10;&#10;AI-generated content may be incorrect.">
            <a:extLst>
              <a:ext uri="{FF2B5EF4-FFF2-40B4-BE49-F238E27FC236}">
                <a16:creationId xmlns:a16="http://schemas.microsoft.com/office/drawing/2014/main" id="{661D29C7-8D0A-076A-B00C-F4D8C83B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1" r="2871"/>
          <a:stretch>
            <a:fillRect/>
          </a:stretch>
        </p:blipFill>
        <p:spPr>
          <a:xfrm>
            <a:off x="429369" y="1501542"/>
            <a:ext cx="2957886" cy="3138045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771E47-225F-C4FE-D214-59B2FADA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7255" y="1502309"/>
            <a:ext cx="5743140" cy="3137278"/>
          </a:xfrm>
        </p:spPr>
        <p:txBody>
          <a:bodyPr spcFirstLastPara="1" vert="horz" wrap="square" lIns="91440" tIns="45720" rIns="91440" bIns="45720" rtlCol="0" anchor="t" anchorCtr="0">
            <a:noAutofit/>
          </a:bodyPr>
          <a:lstStyle/>
          <a:p>
            <a:pPr marL="514350" indent="-285750">
              <a:spcAft>
                <a:spcPts val="600"/>
              </a:spcAft>
            </a:pPr>
            <a:r>
              <a:rPr lang="en-US" sz="1400" b="1">
                <a:highlight>
                  <a:srgbClr val="FFFFFF"/>
                </a:highlight>
                <a:latin typeface="Comfortaa SemiBold"/>
              </a:rPr>
              <a:t>Real-world Impact</a:t>
            </a:r>
            <a:r>
              <a:rPr lang="en-US" sz="1400">
                <a:highlight>
                  <a:srgbClr val="FFFFFF"/>
                </a:highlight>
                <a:latin typeface="Comfortaa SemiBold"/>
              </a:rPr>
              <a:t>: The system directly supports </a:t>
            </a:r>
            <a:r>
              <a:rPr lang="en-US" sz="1400" b="1">
                <a:highlight>
                  <a:srgbClr val="FFFFFF"/>
                </a:highlight>
                <a:latin typeface="Comfortaa SemiBold"/>
              </a:rPr>
              <a:t>UN SDG 14: Life Below Water</a:t>
            </a:r>
            <a:r>
              <a:rPr lang="en-US" sz="1400">
                <a:highlight>
                  <a:srgbClr val="FFFFFF"/>
                </a:highlight>
                <a:latin typeface="Comfortaa SemiBold"/>
              </a:rPr>
              <a:t> by enabling timely and effective responses to pollution.</a:t>
            </a:r>
          </a:p>
          <a:p>
            <a:pPr marL="514350" indent="-285750">
              <a:spcAft>
                <a:spcPts val="600"/>
              </a:spcAft>
            </a:pPr>
            <a:endParaRPr lang="en-US" sz="1400">
              <a:highlight>
                <a:srgbClr val="FFFFFF"/>
              </a:highlight>
              <a:latin typeface="Comfortaa SemiBold"/>
            </a:endParaRPr>
          </a:p>
          <a:p>
            <a:pPr marL="514350" indent="-285750">
              <a:spcAft>
                <a:spcPts val="600"/>
              </a:spcAft>
            </a:pPr>
            <a:r>
              <a:rPr lang="en-US" sz="1400" b="1">
                <a:highlight>
                  <a:srgbClr val="FFFFFF"/>
                </a:highlight>
                <a:latin typeface="Comfortaa SemiBold"/>
              </a:rPr>
              <a:t>Technological Foundation</a:t>
            </a:r>
            <a:r>
              <a:rPr lang="en-US" sz="1400">
                <a:highlight>
                  <a:srgbClr val="FFFFFF"/>
                </a:highlight>
                <a:latin typeface="Comfortaa SemiBold"/>
              </a:rPr>
              <a:t>: The multi-agent architecture built on IBM Cloud provides a scalable and reliable foundation for future enhancements.</a:t>
            </a:r>
          </a:p>
          <a:p>
            <a:pPr marL="514350" indent="-285750">
              <a:spcAft>
                <a:spcPts val="600"/>
              </a:spcAft>
            </a:pPr>
            <a:endParaRPr lang="en-US" sz="1400">
              <a:highlight>
                <a:srgbClr val="FFFFFF"/>
              </a:highlight>
              <a:latin typeface="Comfortaa SemiBold"/>
            </a:endParaRPr>
          </a:p>
          <a:p>
            <a:pPr marL="514350" indent="-285750">
              <a:spcAft>
                <a:spcPts val="600"/>
              </a:spcAft>
            </a:pPr>
            <a:r>
              <a:rPr lang="en-US" sz="1400" b="1">
                <a:highlight>
                  <a:srgbClr val="FFFFFF"/>
                </a:highlight>
                <a:latin typeface="Comfortaa SemiBold"/>
              </a:rPr>
              <a:t>Future Enhancements</a:t>
            </a:r>
            <a:r>
              <a:rPr lang="en-US" sz="1400">
                <a:highlight>
                  <a:srgbClr val="FFFFFF"/>
                </a:highlight>
                <a:latin typeface="Comfortaa SemiBold"/>
              </a:rPr>
              <a:t>:</a:t>
            </a:r>
          </a:p>
          <a:p>
            <a:pPr marL="971550" lvl="1" indent="-285750">
              <a:spcAft>
                <a:spcPts val="600"/>
              </a:spcAft>
            </a:pPr>
            <a:r>
              <a:rPr lang="en-US" sz="1400">
                <a:highlight>
                  <a:srgbClr val="FFFFFF"/>
                </a:highlight>
                <a:latin typeface="Comfortaa SemiBold"/>
              </a:rPr>
              <a:t>Integrate computer vision for analyzing satellite imagery to detect oil spills.</a:t>
            </a:r>
          </a:p>
          <a:p>
            <a:pPr marL="971550" lvl="1" indent="-285750">
              <a:spcAft>
                <a:spcPts val="600"/>
              </a:spcAft>
            </a:pPr>
            <a:r>
              <a:rPr lang="en-US" sz="1400">
                <a:highlight>
                  <a:srgbClr val="FFFFFF"/>
                </a:highlight>
                <a:latin typeface="Comfortaa SemiBold"/>
              </a:rPr>
              <a:t>Connect to real-time IoT marine sensors for live data streams.</a:t>
            </a:r>
          </a:p>
          <a:p>
            <a:pPr marL="971550" lvl="1" indent="-285750">
              <a:spcAft>
                <a:spcPts val="600"/>
              </a:spcAft>
            </a:pPr>
            <a:r>
              <a:rPr lang="en-US" sz="1400">
                <a:highlight>
                  <a:srgbClr val="FFFFFF"/>
                </a:highlight>
                <a:latin typeface="Comfortaa SemiBold"/>
              </a:rPr>
              <a:t>Deploy the dashboard publicly for wider access.</a:t>
            </a:r>
          </a:p>
        </p:txBody>
      </p:sp>
    </p:spTree>
    <p:extLst>
      <p:ext uri="{BB962C8B-B14F-4D97-AF65-F5344CB8AC3E}">
        <p14:creationId xmlns:p14="http://schemas.microsoft.com/office/powerpoint/2010/main" val="118981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794604" y="-831741"/>
            <a:ext cx="5384871" cy="3919923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2FF82-02B0-40C8-9079-14E4F7AE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4" y="505327"/>
            <a:ext cx="2733367" cy="1810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GitHub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2F1AD-80D3-2B30-8DC5-144FA0144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2413" y="81954"/>
            <a:ext cx="4910128" cy="3453950"/>
          </a:xfrm>
        </p:spPr>
        <p:txBody>
          <a:bodyPr spcFirstLastPara="1" vert="horz" wrap="square" lIns="91440" tIns="45720" rIns="91440" bIns="45720" rtlCol="0" anchor="t" anchorCtr="0">
            <a:no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FF"/>
                </a:highlight>
                <a:latin typeface="Comfortaa SemiBold" panose="020B0604020202020204" charset="0"/>
              </a:rPr>
              <a:t>Project Link</a:t>
            </a:r>
            <a:r>
              <a:rPr lang="en-US" sz="1400" dirty="0">
                <a:highlight>
                  <a:srgbClr val="FFFFFF"/>
                </a:highlight>
                <a:latin typeface="Comfortaa SemiBold" panose="020B0604020202020204" charset="0"/>
              </a:rPr>
              <a:t>: </a:t>
            </a:r>
            <a:r>
              <a:rPr lang="en-US" sz="1400" dirty="0">
                <a:solidFill>
                  <a:srgbClr val="00B0F0"/>
                </a:solidFill>
                <a:highlight>
                  <a:srgbClr val="FFFFFF"/>
                </a:highlight>
                <a:latin typeface="Comfortaa SemiBold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https://github.com/TechWithSagar/Marine-Pollution-Monitor</a:t>
            </a:r>
            <a:endParaRPr lang="en-US" sz="1400" dirty="0">
              <a:solidFill>
                <a:srgbClr val="00B0F0"/>
              </a:solidFill>
              <a:highlight>
                <a:srgbClr val="FFFFFF"/>
              </a:highlight>
              <a:latin typeface="Comfortaa SemiBold" panose="020B0604020202020204" charset="0"/>
            </a:endParaRPr>
          </a:p>
          <a:p>
            <a:pPr marL="1143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FF"/>
              </a:highlight>
              <a:latin typeface="Comfortaa SemiBold" panose="020B060402020202020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FF"/>
                </a:highlight>
                <a:latin typeface="Comfortaa SemiBold" panose="020B0604020202020204" charset="0"/>
              </a:rPr>
              <a:t>Repository Content</a:t>
            </a:r>
            <a:r>
              <a:rPr lang="en-US" sz="1400" dirty="0">
                <a:highlight>
                  <a:srgbClr val="FFFFFF"/>
                </a:highlight>
                <a:latin typeface="Comfortaa SemiBold" panose="020B0604020202020204" charset="0"/>
              </a:rPr>
              <a:t>: </a:t>
            </a:r>
          </a:p>
          <a:p>
            <a:pPr marL="971550" lvl="1" indent="-285750">
              <a:spcAft>
                <a:spcPts val="600"/>
              </a:spcAft>
              <a:buSzPts val="1800"/>
              <a:buFont typeface="Courier New" panose="020B0604020202020204" pitchFamily="34" charset="0"/>
              <a:buChar char="o"/>
            </a:pPr>
            <a:r>
              <a:rPr lang="en-US" sz="1400" b="1" dirty="0">
                <a:highlight>
                  <a:srgbClr val="FFFFFF"/>
                </a:highlight>
                <a:latin typeface="Comfortaa SemiBold" panose="020B0604020202020204" charset="0"/>
              </a:rPr>
              <a:t>Core Code</a:t>
            </a:r>
            <a:r>
              <a:rPr lang="en-US" sz="1400" dirty="0">
                <a:highlight>
                  <a:srgbClr val="FFFFFF"/>
                </a:highlight>
                <a:latin typeface="Comfortaa SemiBold" panose="020B0604020202020204" charset="0"/>
              </a:rPr>
              <a:t>: The intelligent agents that power the system.</a:t>
            </a:r>
          </a:p>
          <a:p>
            <a:pPr marL="971550" lvl="1" indent="-285750"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n-US" sz="1400" b="1" dirty="0">
                <a:highlight>
                  <a:srgbClr val="FFFFFF"/>
                </a:highlight>
                <a:latin typeface="Comfortaa SemiBold" panose="020B0604020202020204" charset="0"/>
              </a:rPr>
              <a:t>User Interface</a:t>
            </a:r>
            <a:r>
              <a:rPr lang="en-US" sz="1400" dirty="0">
                <a:highlight>
                  <a:srgbClr val="FFFFFF"/>
                </a:highlight>
                <a:latin typeface="Comfortaa SemiBold" panose="020B0604020202020204" charset="0"/>
              </a:rPr>
              <a:t>: The </a:t>
            </a:r>
            <a:r>
              <a:rPr lang="en-US" sz="1400" dirty="0" err="1">
                <a:highlight>
                  <a:srgbClr val="FFFFFF"/>
                </a:highlight>
                <a:latin typeface="Comfortaa SemiBold" panose="020B0604020202020204" charset="0"/>
              </a:rPr>
              <a:t>Streamlit</a:t>
            </a:r>
            <a:r>
              <a:rPr lang="en-US" sz="1400" dirty="0">
                <a:highlight>
                  <a:srgbClr val="FFFFFF"/>
                </a:highlight>
                <a:latin typeface="Comfortaa SemiBold" panose="020B0604020202020204" charset="0"/>
              </a:rPr>
              <a:t> dashboard files for real-time interaction.</a:t>
            </a:r>
          </a:p>
          <a:p>
            <a:pPr marL="971550" lvl="1" indent="-285750"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n-US" sz="1400" b="1" dirty="0">
                <a:highlight>
                  <a:srgbClr val="FFFFFF"/>
                </a:highlight>
                <a:latin typeface="Comfortaa SemiBold" panose="020B0604020202020204" charset="0"/>
              </a:rPr>
              <a:t>Documentation</a:t>
            </a:r>
            <a:r>
              <a:rPr lang="en-US" sz="1400" dirty="0">
                <a:highlight>
                  <a:srgbClr val="FFFFFF"/>
                </a:highlight>
                <a:latin typeface="Comfortaa SemiBold" panose="020B0604020202020204" charset="0"/>
              </a:rPr>
              <a:t>: All project reports, presentations, and supporting files.</a:t>
            </a:r>
          </a:p>
          <a:p>
            <a:pPr marL="971550" lvl="1" indent="-285750"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n-US" sz="1400" b="1" dirty="0">
                <a:highlight>
                  <a:srgbClr val="FFFFFF"/>
                </a:highlight>
                <a:latin typeface="Comfortaa SemiBold" panose="020B0604020202020204" charset="0"/>
              </a:rPr>
              <a:t>Setup</a:t>
            </a:r>
            <a:r>
              <a:rPr lang="en-US" sz="1400" dirty="0">
                <a:highlight>
                  <a:srgbClr val="FFFFFF"/>
                </a:highlight>
                <a:latin typeface="Comfortaa SemiBold" panose="020B0604020202020204" charset="0"/>
              </a:rPr>
              <a:t>: The necessary files to set up the project environment and dependencies.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06721-3779-FEAB-9188-88473E1C76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266" t="22754" r="34668" b="21421"/>
          <a:stretch/>
        </p:blipFill>
        <p:spPr>
          <a:xfrm>
            <a:off x="739774" y="556259"/>
            <a:ext cx="504826" cy="484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6E2B3F-755E-0704-A9CF-CAC5F375BA94}"/>
              </a:ext>
            </a:extLst>
          </p:cNvPr>
          <p:cNvSpPr txBox="1"/>
          <p:nvPr/>
        </p:nvSpPr>
        <p:spPr>
          <a:xfrm>
            <a:off x="155273" y="3535904"/>
            <a:ext cx="883968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600" b="1" dirty="0">
                <a:highlight>
                  <a:srgbClr val="FFFFFF"/>
                </a:highlight>
                <a:latin typeface="Comfortaa SemiBold" panose="020B0604020202020204" charset="0"/>
              </a:rPr>
              <a:t>Security</a:t>
            </a:r>
            <a:r>
              <a:rPr lang="en-US" sz="1600" dirty="0">
                <a:highlight>
                  <a:srgbClr val="FFFFFF"/>
                </a:highlight>
                <a:latin typeface="Comfortaa SemiBold" panose="020B0604020202020204" charset="0"/>
              </a:rPr>
              <a:t>: All sensitive API keys and credentials are securely stored in a .env file, which is not included in the repository.</a:t>
            </a:r>
            <a:endParaRPr lang="en-US" sz="1600" dirty="0">
              <a:latin typeface="Comfortaa SemiBold" panose="020B0604020202020204" charset="0"/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endParaRPr lang="en-US" sz="1600" dirty="0">
              <a:latin typeface="Comfortaa SemiBold" panose="020B060402020202020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600" b="1" dirty="0">
                <a:highlight>
                  <a:srgbClr val="FFFFFF"/>
                </a:highlight>
                <a:latin typeface="Comfortaa SemiBold" panose="020B0604020202020204" charset="0"/>
              </a:rPr>
              <a:t>Code Review</a:t>
            </a:r>
            <a:r>
              <a:rPr lang="en-US" sz="1600" dirty="0">
                <a:highlight>
                  <a:srgbClr val="FFFFFF"/>
                </a:highlight>
                <a:latin typeface="Comfortaa SemiBold" panose="020B0604020202020204" charset="0"/>
              </a:rPr>
              <a:t>: The repository is public, allowing for code review, contributions, and feedback.</a:t>
            </a:r>
            <a:endParaRPr lang="en-US" dirty="0">
              <a:latin typeface="Comfortaa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2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dolphins and turtles in the water">
            <a:extLst>
              <a:ext uri="{FF2B5EF4-FFF2-40B4-BE49-F238E27FC236}">
                <a16:creationId xmlns:a16="http://schemas.microsoft.com/office/drawing/2014/main" id="{6677BDF5-361C-21EF-1C70-66A62646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85" b="3085"/>
          <a:stretch>
            <a:fillRect/>
          </a:stretch>
        </p:blipFill>
        <p:spPr>
          <a:xfrm>
            <a:off x="3662266" y="10"/>
            <a:ext cx="5481734" cy="51434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51435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142" cy="51435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4DCE6-05D8-5230-315F-4E9B842C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78" y="642366"/>
            <a:ext cx="3744468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2600" b="1">
                <a:latin typeface="Comfortaa SemiBold"/>
              </a:rPr>
              <a:t> 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43243"/>
            <a:ext cx="96012" cy="490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326" y="1646502"/>
            <a:ext cx="373761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7245-96BD-DA03-9E44-AE9726E6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08" y="1892211"/>
            <a:ext cx="4225825" cy="3251221"/>
          </a:xfrm>
        </p:spPr>
        <p:txBody>
          <a:bodyPr spcFirstLastPara="1" vert="horz" wrap="square" lIns="91440" tIns="45720" rIns="91440" bIns="45720" rtlCol="0" anchor="t" anchorCtr="0">
            <a:no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  <a:latin typeface="Comfortaa SemiBold"/>
              </a:rPr>
              <a:t>This project successfully developed a scalable, multi-agent AI system for marine pollution monitoring.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  <a:latin typeface="Comfortaa SemiBold"/>
              </a:rPr>
              <a:t>By leveraging </a:t>
            </a:r>
            <a:r>
              <a:rPr lang="en-US" sz="1400" b="1">
                <a:highlight>
                  <a:srgbClr val="FFFFFF"/>
                </a:highlight>
                <a:latin typeface="Comfortaa SemiBold"/>
              </a:rPr>
              <a:t>IBM Cloud</a:t>
            </a:r>
            <a:r>
              <a:rPr lang="en-US" sz="1400">
                <a:highlight>
                  <a:srgbClr val="FFFFFF"/>
                </a:highlight>
                <a:latin typeface="Comfortaa SemiBold"/>
              </a:rPr>
              <a:t> services, we created a robust and autonomous solution.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  <a:latin typeface="Comfortaa SemiBold"/>
              </a:rPr>
              <a:t>Our system demonstrates the potential for AI to improve environmental response, contributing directly to </a:t>
            </a:r>
            <a:r>
              <a:rPr lang="en-US" sz="1400" b="1">
                <a:highlight>
                  <a:srgbClr val="FFFFFF"/>
                </a:highlight>
                <a:latin typeface="Comfortaa SemiBold"/>
              </a:rPr>
              <a:t>UN Sustainable Development Goal 14: Life Below Water</a:t>
            </a:r>
            <a:r>
              <a:rPr lang="en-US" sz="1400">
                <a:highlight>
                  <a:srgbClr val="FFFFFF"/>
                </a:highlight>
                <a:latin typeface="Comfortaa SemiBold"/>
              </a:rPr>
              <a:t>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  <a:latin typeface="Comfortaa SemiBold"/>
              </a:rPr>
              <a:t>The project provides a promising foundation for the future of real-time environmental monitoring.</a:t>
            </a:r>
          </a:p>
        </p:txBody>
      </p:sp>
    </p:spTree>
    <p:extLst>
      <p:ext uri="{BB962C8B-B14F-4D97-AF65-F5344CB8AC3E}">
        <p14:creationId xmlns:p14="http://schemas.microsoft.com/office/powerpoint/2010/main" val="338697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312284" y="273843"/>
            <a:ext cx="3938487" cy="13554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200" kern="1200">
                <a:solidFill>
                  <a:schemeClr val="tx1"/>
                </a:solidFill>
                <a:latin typeface="Comfortaa SemiBold"/>
                <a:ea typeface="+mj-ea"/>
                <a:cs typeface="+mj-cs"/>
                <a:sym typeface="Comfortaa SemiBold"/>
              </a:rPr>
              <a:t>Introduction:</a:t>
            </a:r>
            <a:endParaRPr lang="en-US" sz="4200" kern="1200">
              <a:solidFill>
                <a:schemeClr val="tx1"/>
              </a:solidFill>
              <a:latin typeface="Comfortaa SemiBold"/>
              <a:ea typeface="+mj-ea"/>
              <a:cs typeface="+mj-cs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95250" y="1627188"/>
            <a:ext cx="4834515" cy="297713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/>
          <a:p>
            <a:pPr marL="0" indent="0">
              <a:spcBef>
                <a:spcPts val="750"/>
              </a:spcBef>
              <a:buClr>
                <a:srgbClr val="000000"/>
              </a:buClr>
              <a:buSzPct val="69952"/>
              <a:buNone/>
            </a:pPr>
            <a:r>
              <a:rPr lang="en-US" sz="1600" b="1" i="0" u="none" strike="noStrike" kern="1200" cap="none">
                <a:highlight>
                  <a:srgbClr val="FFFFFF"/>
                </a:highlight>
                <a:latin typeface="Comfortaa SemiBold"/>
                <a:ea typeface="+mn-ea"/>
                <a:cs typeface="+mn-cs"/>
                <a:sym typeface="Comfortaa SemiBold"/>
              </a:rPr>
              <a:t>Marine Pollution : A global Threat</a:t>
            </a:r>
            <a:endParaRPr lang="en-US" sz="1600" kern="1200">
              <a:highlight>
                <a:srgbClr val="FFFFFF"/>
              </a:highlight>
              <a:latin typeface="Comfortaa SemiBold"/>
              <a:ea typeface="+mn-ea"/>
              <a:cs typeface="+mn-cs"/>
            </a:endParaRPr>
          </a:p>
          <a:p>
            <a:pPr marL="514350" lvl="0" indent="-285750">
              <a:spcBef>
                <a:spcPts val="13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 SemiBold" panose="020B0604020202020204" charset="0"/>
              <a:buChar char="●"/>
            </a:pPr>
            <a:r>
              <a:rPr lang="en-US" sz="1600" b="0" i="0" u="none" strike="noStrike" kern="1200" cap="none">
                <a:highlight>
                  <a:srgbClr val="FFFFFF"/>
                </a:highlight>
                <a:latin typeface="Comfortaa SemiBold"/>
                <a:ea typeface="+mn-ea"/>
                <a:cs typeface="+mn-cs"/>
                <a:sym typeface="Comfortaa SemiBold"/>
              </a:rPr>
              <a:t>Marine Pollution is a severe and growing threats to oceans and </a:t>
            </a:r>
            <a:r>
              <a:rPr lang="en-US" sz="1600" kern="1200">
                <a:highlight>
                  <a:srgbClr val="FFFFFF"/>
                </a:highlight>
                <a:latin typeface="Comfortaa SemiBold"/>
                <a:ea typeface="+mn-ea"/>
                <a:cs typeface="+mn-cs"/>
                <a:sym typeface="Comfortaa SemiBold"/>
              </a:rPr>
              <a:t>coastal</a:t>
            </a:r>
            <a:r>
              <a:rPr lang="en-US" sz="1600" b="0" i="0" u="none" strike="noStrike" kern="1200" cap="none">
                <a:highlight>
                  <a:srgbClr val="FFFFFF"/>
                </a:highlight>
                <a:latin typeface="Comfortaa SemiBold"/>
                <a:ea typeface="+mn-ea"/>
                <a:cs typeface="+mn-cs"/>
                <a:sym typeface="Comfortaa SemiBold"/>
              </a:rPr>
              <a:t> communities</a:t>
            </a:r>
            <a:endParaRPr lang="en-US" sz="1600" kern="1200">
              <a:highlight>
                <a:srgbClr val="FFFFFF"/>
              </a:highlight>
              <a:latin typeface="Comfortaa SemiBold"/>
              <a:ea typeface="+mn-ea"/>
              <a:cs typeface="+mn-cs"/>
            </a:endParaRPr>
          </a:p>
          <a:p>
            <a:pPr marL="514350" lvl="0" indent="-285750">
              <a:spcBef>
                <a:spcPts val="13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 SemiBold" panose="020B0604020202020204" charset="0"/>
              <a:buChar char="●"/>
            </a:pPr>
            <a:r>
              <a:rPr lang="en-US" sz="1600" b="0" i="0" u="none" strike="noStrike" kern="1200" cap="none">
                <a:highlight>
                  <a:srgbClr val="FFFFFF"/>
                </a:highlight>
                <a:latin typeface="Comfortaa SemiBold"/>
                <a:ea typeface="+mn-ea"/>
                <a:cs typeface="+mn-cs"/>
                <a:sym typeface="Comfortaa SemiBold"/>
              </a:rPr>
              <a:t>It impacts ecosystems, biodiversity, and human livelihoods</a:t>
            </a:r>
            <a:endParaRPr lang="en-US" sz="1600" kern="1200">
              <a:highlight>
                <a:srgbClr val="FFFFFF"/>
              </a:highlight>
              <a:latin typeface="Comfortaa SemiBold"/>
              <a:ea typeface="+mn-ea"/>
              <a:cs typeface="+mn-cs"/>
            </a:endParaRPr>
          </a:p>
          <a:p>
            <a:pPr marL="514350" lvl="0" indent="-285750">
              <a:spcBef>
                <a:spcPts val="135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omfortaa SemiBold" panose="020B0604020202020204" charset="0"/>
              <a:buChar char="●"/>
            </a:pPr>
            <a:r>
              <a:rPr lang="en-US" sz="1600" b="0" i="0" u="none" strike="noStrike" kern="1200" cap="none">
                <a:highlight>
                  <a:srgbClr val="FFFFFF"/>
                </a:highlight>
                <a:latin typeface="Comfortaa SemiBold"/>
                <a:ea typeface="+mn-ea"/>
                <a:cs typeface="+mn-cs"/>
                <a:sym typeface="Comfortaa SemiBold"/>
              </a:rPr>
              <a:t>This Project leverage AI to address this critical environment challenge. </a:t>
            </a:r>
            <a:endParaRPr lang="en-US" sz="1600" b="0" i="0" u="none" strike="noStrike" kern="1200" cap="none">
              <a:highlight>
                <a:srgbClr val="FFFFFF"/>
              </a:highlight>
              <a:latin typeface="Comfortaa SemiBold"/>
              <a:ea typeface="+mn-ea"/>
              <a:cs typeface="+mn-cs"/>
            </a:endParaRPr>
          </a:p>
        </p:txBody>
      </p:sp>
      <p:pic>
        <p:nvPicPr>
          <p:cNvPr id="102" name="Google Shape;102;p16" descr="A beach full of garbage"/>
          <p:cNvPicPr preferRelativeResize="0"/>
          <p:nvPr/>
        </p:nvPicPr>
        <p:blipFill rotWithShape="1">
          <a:blip r:embed="rId3"/>
          <a:srcRect l="52532" t="182" r="99" b="-182"/>
          <a:stretch>
            <a:fillRect/>
          </a:stretch>
        </p:blipFill>
        <p:spPr>
          <a:xfrm>
            <a:off x="4671911" y="10"/>
            <a:ext cx="4470437" cy="514349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2619" y="2997516"/>
            <a:ext cx="2468166" cy="18395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94276"/>
            </a:pPr>
            <a:r>
              <a:rPr lang="en-US" sz="2700" kern="1200">
                <a:solidFill>
                  <a:schemeClr val="tx1"/>
                </a:solidFill>
                <a:highlight>
                  <a:schemeClr val="lt1"/>
                </a:highlight>
                <a:latin typeface="Comfortaa SemiBold"/>
                <a:ea typeface="+mj-ea"/>
                <a:cs typeface="Arial"/>
                <a:sym typeface="Comfortaa SemiBold"/>
              </a:rPr>
              <a:t>Problem Statement:</a:t>
            </a:r>
            <a:endParaRPr lang="en-US" sz="27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j-ea"/>
              <a:cs typeface="Arial"/>
            </a:endParaRPr>
          </a:p>
        </p:txBody>
      </p:sp>
      <p:pic>
        <p:nvPicPr>
          <p:cNvPr id="107" name="Google Shape;107;p17" descr="A cartoon of a person in the ocean"/>
          <p:cNvPicPr preferRelativeResize="0"/>
          <p:nvPr/>
        </p:nvPicPr>
        <p:blipFill rotWithShape="1">
          <a:blip r:embed="rId3"/>
          <a:srcRect t="17533" b="26623"/>
          <a:stretch>
            <a:fillRect/>
          </a:stretch>
        </p:blipFill>
        <p:spPr>
          <a:xfrm>
            <a:off x="20" y="10"/>
            <a:ext cx="9143980" cy="2782949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</p:spPr>
      </p:pic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2200246" y="2555557"/>
            <a:ext cx="6947560" cy="2586275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Autofit/>
          </a:bodyPr>
          <a:lstStyle/>
          <a:p>
            <a:pPr marL="171450" indent="-285750">
              <a:buSzPct val="100000"/>
              <a:buFont typeface="Comfortaa SemiBold" panose="020B0604020202020204" charset="0"/>
              <a:buChar char="●"/>
            </a:pPr>
            <a:r>
              <a:rPr lang="en-US" sz="1400" b="1" kern="1200">
                <a:highlight>
                  <a:srgbClr val="FFFFFF"/>
                </a:highlight>
                <a:latin typeface="Comfortaa SemiBold"/>
                <a:ea typeface="+mn-ea"/>
                <a:sym typeface="Comfortaa SemiBold"/>
              </a:rPr>
              <a:t>Key Challenges :     </a:t>
            </a:r>
            <a:endParaRPr lang="en-US" sz="14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</a:endParaRPr>
          </a:p>
          <a:p>
            <a:pPr marL="971550" lvl="1" indent="-28575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 SemiBold" panose="020B0604020202020204" charset="0"/>
              <a:buChar char="○"/>
            </a:pPr>
            <a:r>
              <a:rPr lang="en-US" sz="1400" b="1" kern="1200">
                <a:solidFill>
                  <a:schemeClr val="tx1"/>
                </a:solidFill>
                <a:highlight>
                  <a:schemeClr val="lt1"/>
                </a:highlight>
                <a:latin typeface="Comfortaa SemiBold"/>
                <a:ea typeface="+mn-ea"/>
                <a:sym typeface="Comfortaa SemiBold"/>
              </a:rPr>
              <a:t>Inefficient Monitoring</a:t>
            </a:r>
            <a:r>
              <a:rPr lang="en-US" sz="1400" kern="1200">
                <a:solidFill>
                  <a:schemeClr val="tx1"/>
                </a:solidFill>
                <a:highlight>
                  <a:schemeClr val="lt1"/>
                </a:highlight>
                <a:latin typeface="Comfortaa SemiBold"/>
                <a:ea typeface="+mn-ea"/>
                <a:sym typeface="Comfortaa SemiBold"/>
              </a:rPr>
              <a:t>: Traditional methods are manual, slow, and resource-intensive, failing to provide real-time data.</a:t>
            </a:r>
            <a:endParaRPr lang="en-US" sz="14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</a:endParaRPr>
          </a:p>
          <a:p>
            <a:pPr marL="971550" lvl="1" indent="-28575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 SemiBold" panose="020B0604020202020204" charset="0"/>
              <a:buChar char="○"/>
            </a:pPr>
            <a:r>
              <a:rPr lang="en-US" sz="1400" b="1" kern="1200">
                <a:solidFill>
                  <a:schemeClr val="tx1"/>
                </a:solidFill>
                <a:highlight>
                  <a:schemeClr val="lt1"/>
                </a:highlight>
                <a:latin typeface="Comfortaa SemiBold"/>
                <a:ea typeface="+mn-ea"/>
                <a:sym typeface="Comfortaa SemiBold"/>
              </a:rPr>
              <a:t>Delayed Response</a:t>
            </a:r>
            <a:r>
              <a:rPr lang="en-US" sz="1400" kern="1200">
                <a:solidFill>
                  <a:schemeClr val="tx1"/>
                </a:solidFill>
                <a:highlight>
                  <a:schemeClr val="lt1"/>
                </a:highlight>
                <a:latin typeface="Comfortaa SemiBold"/>
                <a:ea typeface="+mn-ea"/>
                <a:sym typeface="Comfortaa SemiBold"/>
              </a:rPr>
              <a:t>: This leads to significant delays in detecting pollution events, hindering rapid intervention.</a:t>
            </a:r>
            <a:endParaRPr lang="en-US" sz="14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</a:endParaRPr>
          </a:p>
          <a:p>
            <a:pPr marL="971550" lvl="1" indent="-28575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 SemiBold" panose="020B0604020202020204" charset="0"/>
              <a:buChar char="○"/>
            </a:pPr>
            <a:r>
              <a:rPr lang="en-US" sz="1400" b="1" kern="1200">
                <a:solidFill>
                  <a:schemeClr val="tx1"/>
                </a:solidFill>
                <a:highlight>
                  <a:schemeClr val="lt1"/>
                </a:highlight>
                <a:latin typeface="Comfortaa SemiBold"/>
                <a:ea typeface="+mn-ea"/>
                <a:sym typeface="Comfortaa SemiBold"/>
              </a:rPr>
              <a:t>Escalating Damage</a:t>
            </a:r>
            <a:r>
              <a:rPr lang="en-US" sz="1400" kern="1200">
                <a:solidFill>
                  <a:schemeClr val="tx1"/>
                </a:solidFill>
                <a:highlight>
                  <a:schemeClr val="lt1"/>
                </a:highlight>
                <a:latin typeface="Comfortaa SemiBold"/>
                <a:ea typeface="+mn-ea"/>
                <a:sym typeface="Comfortaa SemiBold"/>
              </a:rPr>
              <a:t>: Consequently, pollution spreads, resulting in more extensive environmental harm and increased cleanup complexities.</a:t>
            </a:r>
            <a:endParaRPr lang="en-US" sz="14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</a:endParaRPr>
          </a:p>
          <a:p>
            <a:pPr marL="11430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4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</a:endParaRPr>
          </a:p>
          <a:p>
            <a:pPr marL="17145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 SemiBold" panose="020B0604020202020204" charset="0"/>
              <a:buChar char="●"/>
            </a:pPr>
            <a:r>
              <a:rPr lang="en-US" sz="1400" b="1" kern="1200">
                <a:solidFill>
                  <a:schemeClr val="tx1"/>
                </a:solidFill>
                <a:highlight>
                  <a:schemeClr val="lt1"/>
                </a:highlight>
                <a:latin typeface="Comfortaa SemiBold"/>
                <a:ea typeface="+mn-ea"/>
                <a:sym typeface="Comfortaa SemiBold"/>
              </a:rPr>
              <a:t>Impact:</a:t>
            </a:r>
            <a:endParaRPr lang="en-US" sz="14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</a:endParaRPr>
          </a:p>
          <a:p>
            <a:pPr marL="971550" lvl="1" indent="-28575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 SemiBold" panose="020B0604020202020204" charset="0"/>
              <a:buChar char="○"/>
            </a:pPr>
            <a:r>
              <a:rPr lang="en-US" sz="1400" kern="1200">
                <a:solidFill>
                  <a:schemeClr val="tx1"/>
                </a:solidFill>
                <a:highlight>
                  <a:schemeClr val="lt1"/>
                </a:highlight>
                <a:latin typeface="Comfortaa SemiBold"/>
                <a:ea typeface="+mn-ea"/>
                <a:sym typeface="Comfortaa SemiBold"/>
              </a:rPr>
              <a:t>Threatens global marine ecosystems and biodiversity.</a:t>
            </a:r>
            <a:endParaRPr lang="en-US" sz="14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</a:endParaRP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 SemiBold" panose="020B0604020202020204" charset="0"/>
              <a:buChar char="○"/>
            </a:pPr>
            <a:r>
              <a:rPr lang="en-US" sz="1400" kern="1200">
                <a:solidFill>
                  <a:schemeClr val="tx1"/>
                </a:solidFill>
                <a:highlight>
                  <a:schemeClr val="lt1"/>
                </a:highlight>
                <a:latin typeface="Comfortaa SemiBold"/>
                <a:ea typeface="+mn-ea"/>
                <a:sym typeface="Comfortaa SemiBold"/>
              </a:rPr>
              <a:t>Poses risks to coastal communities and livelihoods.</a:t>
            </a:r>
            <a:endParaRPr lang="en-US" sz="14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</a:endParaRP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4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290126" y="321320"/>
            <a:ext cx="2591866" cy="5385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  <a:buSzPct val="94276"/>
            </a:pPr>
            <a:r>
              <a:rPr lang="en-US" sz="2800" b="1" kern="1200">
                <a:latin typeface="Comfortaa SemiBold"/>
                <a:ea typeface="+mj-ea"/>
                <a:cs typeface="+mj-cs"/>
                <a:sym typeface="Lexend"/>
              </a:rPr>
              <a:t>Solution </a:t>
            </a:r>
            <a:endParaRPr lang="en-US" sz="2800" b="1" kern="1200">
              <a:latin typeface="Comfortaa SemiBold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377" y="981626"/>
            <a:ext cx="4255338" cy="3830927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endParaRPr lang="en-US" sz="16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</a:endParaRP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16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</a:endParaRP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16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</a:endParaRPr>
          </a:p>
          <a:p>
            <a:pPr marL="342900" indent="-285750">
              <a:buSzPct val="100000"/>
            </a:pPr>
            <a:r>
              <a:rPr lang="en-US" sz="1600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A system with three specialized agents working together to monitor marine environments.</a:t>
            </a:r>
            <a:endParaRPr lang="en-US" sz="1600" kern="1200">
              <a:solidFill>
                <a:schemeClr val="tx1"/>
              </a:solidFill>
              <a:latin typeface="Comfortaa SemiBold"/>
              <a:ea typeface="+mn-ea"/>
            </a:endParaRPr>
          </a:p>
          <a:p>
            <a:pPr marL="342900" indent="-285750">
              <a:buSzPct val="100000"/>
            </a:pPr>
            <a:r>
              <a:rPr lang="en-US" sz="1600" b="1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Data Ingestion Agent</a:t>
            </a:r>
            <a:r>
              <a:rPr lang="en-US" sz="1600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: Collects data from diverse sources like satellites and sensors.</a:t>
            </a:r>
            <a:endParaRPr lang="en-US" sz="1600" kern="1200">
              <a:solidFill>
                <a:schemeClr val="tx1"/>
              </a:solidFill>
              <a:latin typeface="Comfortaa SemiBold"/>
              <a:ea typeface="+mn-ea"/>
            </a:endParaRPr>
          </a:p>
          <a:p>
            <a:pPr marL="342900" indent="-285750">
              <a:buSzPct val="100000"/>
            </a:pPr>
            <a:r>
              <a:rPr lang="en-US" sz="1600" b="1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Pollution Analysis Agent</a:t>
            </a:r>
            <a:r>
              <a:rPr lang="en-US" sz="1600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: Uses a machine learning model to detect and predict pollution.</a:t>
            </a:r>
            <a:endParaRPr lang="en-US" sz="1600" kern="1200">
              <a:solidFill>
                <a:schemeClr val="tx1"/>
              </a:solidFill>
              <a:latin typeface="Comfortaa SemiBold"/>
              <a:ea typeface="+mn-ea"/>
            </a:endParaRPr>
          </a:p>
          <a:p>
            <a:pPr marL="342900" indent="-285750">
              <a:buSzPct val="100000"/>
            </a:pPr>
            <a:r>
              <a:rPr lang="en-US" sz="1600" b="1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Alert &amp; Reporting Agent</a:t>
            </a:r>
            <a:r>
              <a:rPr lang="en-US" sz="1600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: Notifies users in real-time when pollution is detected.</a:t>
            </a:r>
            <a:endParaRPr lang="en-US" sz="1600" kern="1200">
              <a:solidFill>
                <a:schemeClr val="tx1"/>
              </a:solidFill>
              <a:latin typeface="Comfortaa SemiBold"/>
              <a:ea typeface="+mn-ea"/>
            </a:endParaRPr>
          </a:p>
          <a:p>
            <a:pPr marL="342900" indent="-285750">
              <a:buSzPct val="100000"/>
            </a:pPr>
            <a:r>
              <a:rPr lang="en-US" sz="1600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The system is built on </a:t>
            </a:r>
            <a:r>
              <a:rPr lang="en-US" sz="1600" b="1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IBM Cloud</a:t>
            </a:r>
            <a:r>
              <a:rPr lang="en-US" sz="1600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 for scalability and reliability.</a:t>
            </a:r>
            <a:endParaRPr lang="en-US" sz="1600" kern="1200">
              <a:solidFill>
                <a:schemeClr val="tx1"/>
              </a:solidFill>
              <a:latin typeface="Comfortaa SemiBold"/>
              <a:ea typeface="+mn-ea"/>
            </a:endParaRPr>
          </a:p>
          <a:p>
            <a:pPr marL="0" lvl="0" indent="-228600">
              <a:spcBef>
                <a:spcPts val="1200"/>
              </a:spcBef>
              <a:spcAft>
                <a:spcPts val="1200"/>
              </a:spcAft>
              <a:buSzPts val="852"/>
              <a:buFont typeface="Arial" panose="020B0604020202020204" pitchFamily="34" charset="0"/>
              <a:buChar char="•"/>
            </a:pPr>
            <a:endParaRPr lang="en-US" sz="16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</a:endParaRPr>
          </a:p>
        </p:txBody>
      </p:sp>
      <p:pic>
        <p:nvPicPr>
          <p:cNvPr id="3" name="Picture 2" descr="A diagram of data processing">
            <a:extLst>
              <a:ext uri="{FF2B5EF4-FFF2-40B4-BE49-F238E27FC236}">
                <a16:creationId xmlns:a16="http://schemas.microsoft.com/office/drawing/2014/main" id="{7CC33AB7-E606-D59C-4449-A7C36A085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27" y="1718455"/>
            <a:ext cx="4792009" cy="2611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9E250-92E1-0C45-63AF-ECAAC2494B3C}"/>
              </a:ext>
            </a:extLst>
          </p:cNvPr>
          <p:cNvSpPr txBox="1"/>
          <p:nvPr/>
        </p:nvSpPr>
        <p:spPr>
          <a:xfrm>
            <a:off x="459160" y="982135"/>
            <a:ext cx="78818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omfortaa SemiBold"/>
              </a:rPr>
              <a:t>An AI-Powered Multi-Agent System</a:t>
            </a: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151410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150876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EE78B-F6EF-FC9C-4880-29B651805A43}"/>
              </a:ext>
            </a:extLst>
          </p:cNvPr>
          <p:cNvSpPr txBox="1"/>
          <p:nvPr/>
        </p:nvSpPr>
        <p:spPr>
          <a:xfrm>
            <a:off x="836676" y="411480"/>
            <a:ext cx="7626096" cy="8846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j-ea"/>
                <a:cs typeface="+mj-cs"/>
              </a:rPr>
              <a:t>Technical Implementation &amp; Tools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578099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artoon of a sea life&#10;&#10;AI-generated content may be incorrect.">
            <a:extLst>
              <a:ext uri="{FF2B5EF4-FFF2-40B4-BE49-F238E27FC236}">
                <a16:creationId xmlns:a16="http://schemas.microsoft.com/office/drawing/2014/main" id="{6CAB62A4-B3AC-610C-DCA7-8FB26587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40" r="20734"/>
          <a:stretch>
            <a:fillRect/>
          </a:stretch>
        </p:blipFill>
        <p:spPr>
          <a:xfrm>
            <a:off x="428795" y="2074995"/>
            <a:ext cx="2730713" cy="2554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910414-150A-7CA4-5E65-468CDD8FB924}"/>
              </a:ext>
            </a:extLst>
          </p:cNvPr>
          <p:cNvSpPr txBox="1"/>
          <p:nvPr/>
        </p:nvSpPr>
        <p:spPr>
          <a:xfrm>
            <a:off x="3160022" y="1789246"/>
            <a:ext cx="5986817" cy="33507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1600" b="1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Python-based System</a:t>
            </a:r>
            <a:r>
              <a:rPr lang="en-US" sz="1600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: The entire multi-agent system is built using Python for its rich ecosystem of AI/ML libraries.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1600" b="1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Key Libraries</a:t>
            </a:r>
            <a:r>
              <a:rPr lang="en-US" sz="1600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: pandas for data manipulation, scikit-learn for the machine learning model, and requests for API communication.</a:t>
            </a:r>
            <a:br>
              <a:rPr lang="en-US" sz="1600" kern="1200"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</a:br>
            <a:r>
              <a:rPr lang="en-US" sz="1600" b="1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  IBM Cloud Services</a:t>
            </a:r>
            <a:r>
              <a:rPr lang="en-US" sz="1600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: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○"/>
            </a:pPr>
            <a:r>
              <a:rPr lang="en-US" sz="1600" b="1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IBM Cloud Object Storage</a:t>
            </a:r>
            <a:r>
              <a:rPr lang="en-US" sz="1600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: For data storage and retrieval.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○"/>
            </a:pPr>
            <a:r>
              <a:rPr lang="en-US" sz="1600" b="1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IBM Watson Studio</a:t>
            </a:r>
            <a:r>
              <a:rPr lang="en-US" sz="1600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: The environment used for model training and development.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○"/>
            </a:pPr>
            <a:r>
              <a:rPr lang="en-US" sz="1600" b="1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IBM Watson Machine Learning</a:t>
            </a:r>
            <a:r>
              <a:rPr lang="en-US" sz="1600" kern="1200">
                <a:solidFill>
                  <a:schemeClr val="tx1"/>
                </a:solidFill>
                <a:highlight>
                  <a:srgbClr val="FFFFFF"/>
                </a:highlight>
                <a:latin typeface="Comfortaa SemiBold"/>
                <a:ea typeface="+mn-ea"/>
                <a:cs typeface="+mn-cs"/>
              </a:rPr>
              <a:t>: For deploying the model as a public API endpoint.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>
              <a:solidFill>
                <a:schemeClr val="tx1"/>
              </a:solidFill>
              <a:highlight>
                <a:srgbClr val="FFFFFF"/>
              </a:highlight>
              <a:latin typeface="Comfortaa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08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toon of a whale and fish under water&#10;&#10;AI-generated content may be incorrect.">
            <a:extLst>
              <a:ext uri="{FF2B5EF4-FFF2-40B4-BE49-F238E27FC236}">
                <a16:creationId xmlns:a16="http://schemas.microsoft.com/office/drawing/2014/main" id="{20FAA45B-1C1F-C89E-488F-5CB54DF6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/>
                    </a14:imgEffect>
                  </a14:imgLayer>
                </a14:imgProps>
              </a:ext>
            </a:extLst>
          </a:blip>
          <a:srcRect l="-140" r="-23" b="8339"/>
          <a:stretch>
            <a:fillRect/>
          </a:stretch>
        </p:blipFill>
        <p:spPr>
          <a:xfrm>
            <a:off x="1696411" y="0"/>
            <a:ext cx="7449298" cy="514705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A225A-8D90-0D40-AD0F-169A50AA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400" b="1" kern="1200">
                <a:solidFill>
                  <a:srgbClr val="FFFFFF"/>
                </a:solidFill>
                <a:latin typeface="Comfortaa SemiBold"/>
              </a:rPr>
              <a:t>Model Training &amp; Evaluation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AAB7A-DC28-21AE-6891-85FEE9C6A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481" y="443508"/>
            <a:ext cx="5179868" cy="4189214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71500">
              <a:spcAft>
                <a:spcPts val="600"/>
              </a:spcAft>
              <a:buSzPct val="100000"/>
            </a:pPr>
            <a:r>
              <a:rPr lang="en-US" sz="2000" b="1">
                <a:latin typeface="Comfortaa SemiBold"/>
              </a:rPr>
              <a:t>Model Selection</a:t>
            </a:r>
            <a:r>
              <a:rPr lang="en-US" sz="2000">
                <a:latin typeface="Comfortaa SemiBold"/>
              </a:rPr>
              <a:t>: We used a </a:t>
            </a:r>
            <a:r>
              <a:rPr lang="en-US" sz="2000" err="1">
                <a:latin typeface="Comfortaa SemiBold"/>
              </a:rPr>
              <a:t>RandomForestClassifier</a:t>
            </a:r>
            <a:r>
              <a:rPr lang="en-US" sz="2000">
                <a:latin typeface="Comfortaa SemiBold"/>
              </a:rPr>
              <a:t> model, which is effective for classification tasks like predicting water potability.</a:t>
            </a:r>
          </a:p>
          <a:p>
            <a:pPr marL="571500">
              <a:spcAft>
                <a:spcPts val="600"/>
              </a:spcAft>
              <a:buSzPct val="100000"/>
            </a:pPr>
            <a:r>
              <a:rPr lang="en-US" sz="2000" b="1">
                <a:latin typeface="Comfortaa SemiBold"/>
              </a:rPr>
              <a:t>Training Process</a:t>
            </a:r>
            <a:r>
              <a:rPr lang="en-US" sz="2000">
                <a:latin typeface="Comfortaa SemiBold"/>
              </a:rPr>
              <a:t>: The model was trained on the water_potability.csv dataset within the </a:t>
            </a:r>
            <a:r>
              <a:rPr lang="en-US" sz="2000" b="1">
                <a:latin typeface="Comfortaa SemiBold"/>
              </a:rPr>
              <a:t>IBM Watson Studio</a:t>
            </a:r>
            <a:r>
              <a:rPr lang="en-US" sz="2000">
                <a:latin typeface="Comfortaa SemiBold"/>
              </a:rPr>
              <a:t> environment.</a:t>
            </a:r>
          </a:p>
          <a:p>
            <a:pPr marL="571500">
              <a:spcAft>
                <a:spcPts val="600"/>
              </a:spcAft>
              <a:buSzPct val="100000"/>
            </a:pPr>
            <a:r>
              <a:rPr lang="en-US" sz="2000" b="1">
                <a:latin typeface="Comfortaa SemiBold"/>
              </a:rPr>
              <a:t>Evaluation Metrics</a:t>
            </a:r>
            <a:r>
              <a:rPr lang="en-US" sz="2000">
                <a:latin typeface="Comfortaa SemiBold"/>
              </a:rPr>
              <a:t>: The model was evaluated using a testing dataset to measure its performance. We focused on metrics such as Accuracy, Precision, and Recall.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Comforta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6293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Freeform: Shape 11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51435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9" name="Freeform: Shape 1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51435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7846-CD1D-B88A-619D-4D5B26E3E8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8485" y="841772"/>
            <a:ext cx="3017520" cy="2403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Comfortaa SemiBold"/>
              </a:rPr>
              <a:t>Confusion Matrix &amp; Classification Report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301752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8563FE5C-095B-06E3-1CEB-371A9B5E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000"/>
          <a:stretch>
            <a:fillRect/>
          </a:stretch>
        </p:blipFill>
        <p:spPr>
          <a:xfrm>
            <a:off x="4418314" y="469263"/>
            <a:ext cx="4091533" cy="409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C9921-F8B0-7EFB-5D59-B74D851F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46888"/>
            <a:ext cx="4499647" cy="13373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100" b="1">
                <a:latin typeface="Comfortaa SemiBold"/>
              </a:rPr>
              <a:t>Deployed Model &amp; Live Prediction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1796796"/>
            <a:ext cx="3182691" cy="13716"/>
          </a:xfrm>
          <a:custGeom>
            <a:avLst/>
            <a:gdLst>
              <a:gd name="connsiteX0" fmla="*/ 0 w 3182691"/>
              <a:gd name="connsiteY0" fmla="*/ 0 h 13716"/>
              <a:gd name="connsiteX1" fmla="*/ 636538 w 3182691"/>
              <a:gd name="connsiteY1" fmla="*/ 0 h 13716"/>
              <a:gd name="connsiteX2" fmla="*/ 1273076 w 3182691"/>
              <a:gd name="connsiteY2" fmla="*/ 0 h 13716"/>
              <a:gd name="connsiteX3" fmla="*/ 1909615 w 3182691"/>
              <a:gd name="connsiteY3" fmla="*/ 0 h 13716"/>
              <a:gd name="connsiteX4" fmla="*/ 2482499 w 3182691"/>
              <a:gd name="connsiteY4" fmla="*/ 0 h 13716"/>
              <a:gd name="connsiteX5" fmla="*/ 3182691 w 3182691"/>
              <a:gd name="connsiteY5" fmla="*/ 0 h 13716"/>
              <a:gd name="connsiteX6" fmla="*/ 3182691 w 3182691"/>
              <a:gd name="connsiteY6" fmla="*/ 13716 h 13716"/>
              <a:gd name="connsiteX7" fmla="*/ 2609807 w 3182691"/>
              <a:gd name="connsiteY7" fmla="*/ 13716 h 13716"/>
              <a:gd name="connsiteX8" fmla="*/ 2068749 w 3182691"/>
              <a:gd name="connsiteY8" fmla="*/ 13716 h 13716"/>
              <a:gd name="connsiteX9" fmla="*/ 1432211 w 3182691"/>
              <a:gd name="connsiteY9" fmla="*/ 13716 h 13716"/>
              <a:gd name="connsiteX10" fmla="*/ 859327 w 3182691"/>
              <a:gd name="connsiteY10" fmla="*/ 13716 h 13716"/>
              <a:gd name="connsiteX11" fmla="*/ 0 w 3182691"/>
              <a:gd name="connsiteY11" fmla="*/ 13716 h 13716"/>
              <a:gd name="connsiteX12" fmla="*/ 0 w 3182691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3716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2905" y="4075"/>
                  <a:pt x="3183007" y="9784"/>
                  <a:pt x="3182691" y="13716"/>
                </a:cubicBezTo>
                <a:cubicBezTo>
                  <a:pt x="2947041" y="12115"/>
                  <a:pt x="2875741" y="18365"/>
                  <a:pt x="2609807" y="13716"/>
                </a:cubicBezTo>
                <a:cubicBezTo>
                  <a:pt x="2343873" y="9067"/>
                  <a:pt x="2331203" y="27157"/>
                  <a:pt x="2068749" y="13716"/>
                </a:cubicBezTo>
                <a:cubicBezTo>
                  <a:pt x="1806295" y="275"/>
                  <a:pt x="1713773" y="42516"/>
                  <a:pt x="1432211" y="13716"/>
                </a:cubicBezTo>
                <a:cubicBezTo>
                  <a:pt x="1150649" y="-15084"/>
                  <a:pt x="982765" y="-825"/>
                  <a:pt x="859327" y="13716"/>
                </a:cubicBezTo>
                <a:cubicBezTo>
                  <a:pt x="735889" y="28257"/>
                  <a:pt x="254183" y="30659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182691" h="13716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2125" y="5320"/>
                  <a:pt x="3182367" y="9001"/>
                  <a:pt x="3182691" y="13716"/>
                </a:cubicBezTo>
                <a:cubicBezTo>
                  <a:pt x="3026064" y="-15421"/>
                  <a:pt x="2775005" y="18495"/>
                  <a:pt x="2546153" y="13716"/>
                </a:cubicBezTo>
                <a:cubicBezTo>
                  <a:pt x="2317301" y="8937"/>
                  <a:pt x="2164351" y="-14456"/>
                  <a:pt x="1845961" y="13716"/>
                </a:cubicBezTo>
                <a:cubicBezTo>
                  <a:pt x="1527571" y="41888"/>
                  <a:pt x="1455006" y="1252"/>
                  <a:pt x="1304903" y="13716"/>
                </a:cubicBezTo>
                <a:cubicBezTo>
                  <a:pt x="1154800" y="26180"/>
                  <a:pt x="942107" y="-16628"/>
                  <a:pt x="604711" y="13716"/>
                </a:cubicBezTo>
                <a:cubicBezTo>
                  <a:pt x="267315" y="44060"/>
                  <a:pt x="141927" y="-12967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9A5-CD5B-8EE9-E650-7B30E0B3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45869" y="2483540"/>
            <a:ext cx="4009790" cy="260382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indent="-285750">
              <a:spcAft>
                <a:spcPts val="600"/>
              </a:spcAft>
              <a:buSzPct val="100000"/>
            </a:pPr>
            <a:r>
              <a:rPr lang="en-US" sz="1700" b="1">
                <a:latin typeface="Comfortaa SemiBold"/>
              </a:rPr>
              <a:t>Model Deployment: </a:t>
            </a:r>
            <a:r>
              <a:rPr lang="en-US" sz="1700">
                <a:latin typeface="Comfortaa SemiBold"/>
              </a:rPr>
              <a:t>The trained model was deployed as a REST API endpoint on </a:t>
            </a:r>
            <a:r>
              <a:rPr lang="en-US" sz="1700" b="1">
                <a:latin typeface="Comfortaa SemiBold"/>
              </a:rPr>
              <a:t>IBM Watson Machine Learning</a:t>
            </a:r>
            <a:r>
              <a:rPr lang="en-US" sz="1700">
                <a:latin typeface="Comfortaa SemiBold"/>
              </a:rPr>
              <a:t>.</a:t>
            </a:r>
          </a:p>
          <a:p>
            <a:pPr marL="514350" indent="-285750">
              <a:spcAft>
                <a:spcPts val="600"/>
              </a:spcAft>
              <a:buSzPct val="100000"/>
            </a:pPr>
            <a:endParaRPr lang="en-US" sz="1700">
              <a:latin typeface="Comfortaa SemiBold"/>
            </a:endParaRPr>
          </a:p>
          <a:p>
            <a:pPr marL="514350" indent="-285750">
              <a:spcAft>
                <a:spcPts val="600"/>
              </a:spcAft>
              <a:buSzPct val="100000"/>
            </a:pPr>
            <a:r>
              <a:rPr lang="en-US" sz="1700" b="1">
                <a:latin typeface="Comfortaa SemiBold"/>
              </a:rPr>
              <a:t>Live Prediction: </a:t>
            </a:r>
            <a:r>
              <a:rPr lang="en-US" sz="1700">
                <a:latin typeface="Comfortaa SemiBold"/>
              </a:rPr>
              <a:t>We tested the API with new data, and it successfully returned a prediction, proving the system's real-world functionality.</a:t>
            </a: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E7B7A705-1432-A8D9-602C-4EAC352E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23"/>
          <a:stretch>
            <a:fillRect/>
          </a:stretch>
        </p:blipFill>
        <p:spPr>
          <a:xfrm>
            <a:off x="5435237" y="699477"/>
            <a:ext cx="3564019" cy="1785225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99C3C2-CB60-0597-E806-A4974B7953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3452" b="2"/>
          <a:stretch>
            <a:fillRect/>
          </a:stretch>
        </p:blipFill>
        <p:spPr>
          <a:xfrm>
            <a:off x="4011024" y="2573556"/>
            <a:ext cx="5128730" cy="25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9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10DA6-6695-4974-09B0-521D882ADE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489AFCD-0440-D026-C6B7-5B55B70C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741" y="0"/>
            <a:ext cx="2423504" cy="5143500"/>
          </a:xfrm>
          <a:prstGeom prst="rect">
            <a:avLst/>
          </a:prstGeom>
        </p:spPr>
      </p:pic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145D8C47-15C3-E23E-2117-5E82E25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6"/>
            <a:ext cx="6393366" cy="2763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199E0C-CD2A-051A-31E5-0EE2CDB09432}"/>
              </a:ext>
            </a:extLst>
          </p:cNvPr>
          <p:cNvSpPr txBox="1"/>
          <p:nvPr/>
        </p:nvSpPr>
        <p:spPr>
          <a:xfrm>
            <a:off x="0" y="2766988"/>
            <a:ext cx="6518612" cy="2372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highlight>
                  <a:srgbClr val="FFFFFF"/>
                </a:highlight>
                <a:latin typeface="Comfortaa SemiBold"/>
              </a:rPr>
              <a:t>Interactive Dashboard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b="1">
                <a:highlight>
                  <a:srgbClr val="FFFFFF"/>
                </a:highlight>
                <a:latin typeface="Comfortaa SemiBold"/>
              </a:rPr>
              <a:t>User-Friendly Interface</a:t>
            </a:r>
            <a:r>
              <a:rPr lang="en-US">
                <a:highlight>
                  <a:srgbClr val="FFFFFF"/>
                </a:highlight>
                <a:latin typeface="Comfortaa SemiBold"/>
              </a:rPr>
              <a:t>: We developed a </a:t>
            </a:r>
            <a:r>
              <a:rPr lang="en-US" err="1">
                <a:highlight>
                  <a:srgbClr val="FFFFFF"/>
                </a:highlight>
                <a:latin typeface="Comfortaa SemiBold"/>
              </a:rPr>
              <a:t>Streamlit</a:t>
            </a:r>
            <a:r>
              <a:rPr lang="en-US">
                <a:highlight>
                  <a:srgbClr val="FFFFFF"/>
                </a:highlight>
                <a:latin typeface="Comfortaa SemiBold"/>
              </a:rPr>
              <a:t>-based dashboard to provide a simple, user-friendly interface for real-time monitoring and prediction.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b="1">
                <a:highlight>
                  <a:srgbClr val="FFFFFF"/>
                </a:highlight>
                <a:latin typeface="Comfortaa SemiBold"/>
              </a:rPr>
              <a:t>Real-time Predictions</a:t>
            </a:r>
            <a:r>
              <a:rPr lang="en-US">
                <a:highlight>
                  <a:srgbClr val="FFFFFF"/>
                </a:highlight>
                <a:latin typeface="Comfortaa SemiBold"/>
              </a:rPr>
              <a:t>: The dashboard allows users to input water quality parameters and receive an instant prediction on whether the water is potable or not.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●"/>
            </a:pPr>
            <a:r>
              <a:rPr lang="en-US" b="1">
                <a:highlight>
                  <a:srgbClr val="FFFFFF"/>
                </a:highlight>
                <a:latin typeface="Comfortaa SemiBold"/>
              </a:rPr>
              <a:t>Visualization</a:t>
            </a:r>
            <a:r>
              <a:rPr lang="en-US">
                <a:highlight>
                  <a:srgbClr val="FFFFFF"/>
                </a:highlight>
                <a:latin typeface="Comfortaa SemiBold"/>
              </a:rPr>
              <a:t>: (If applicable) The dashboard can be extended to visualize pollution data and trends overtime, providing deeper insights.</a:t>
            </a:r>
          </a:p>
        </p:txBody>
      </p:sp>
    </p:spTree>
    <p:extLst>
      <p:ext uri="{BB962C8B-B14F-4D97-AF65-F5344CB8AC3E}">
        <p14:creationId xmlns:p14="http://schemas.microsoft.com/office/powerpoint/2010/main" val="360791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788</Words>
  <Application>Microsoft Office PowerPoint</Application>
  <PresentationFormat>On-screen Show (16:9)</PresentationFormat>
  <Paragraphs>76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Lexend ExtraBold</vt:lpstr>
      <vt:lpstr>Courier New</vt:lpstr>
      <vt:lpstr>Avenir Next LT Pro</vt:lpstr>
      <vt:lpstr>Arial</vt:lpstr>
      <vt:lpstr>Comfortaa SemiBold</vt:lpstr>
      <vt:lpstr>Play</vt:lpstr>
      <vt:lpstr>Calibri</vt:lpstr>
      <vt:lpstr>Arial,Sans-Serif</vt:lpstr>
      <vt:lpstr>Lexend</vt:lpstr>
      <vt:lpstr>AccentBoxVTI</vt:lpstr>
      <vt:lpstr>Title: Development of an AI-Powered Multi-Agent System for Monitoring Marine Pollution Subtitle: Leveraging IBM Cloud and Watson Studio Presented by: Solobot Group Members:   Sagar Kumar College:   Marwari College, Ranchi , Jharkhand</vt:lpstr>
      <vt:lpstr>Introduction:</vt:lpstr>
      <vt:lpstr>Problem Statement:</vt:lpstr>
      <vt:lpstr>Solution </vt:lpstr>
      <vt:lpstr>PowerPoint Presentation</vt:lpstr>
      <vt:lpstr>Model Training &amp; Evaluation</vt:lpstr>
      <vt:lpstr>Confusion Matrix &amp; Classification Report</vt:lpstr>
      <vt:lpstr>Deployed Model &amp; Live Prediction</vt:lpstr>
      <vt:lpstr>PowerPoint Presentation</vt:lpstr>
      <vt:lpstr>Project Impact &amp; Future Scope</vt:lpstr>
      <vt:lpstr>     GitHub Repository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Sagar Gupta</cp:lastModifiedBy>
  <cp:revision>1</cp:revision>
  <dcterms:modified xsi:type="dcterms:W3CDTF">2025-08-08T14:21:21Z</dcterms:modified>
</cp:coreProperties>
</file>