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66F2-3CA5-2030-6D5C-CB9A2C7229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38BB80C-1BC4-72FD-B52F-B89A382D1A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22AC83B-7143-47CE-A95E-826ACAC56155}"/>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5" name="Footer Placeholder 4">
            <a:extLst>
              <a:ext uri="{FF2B5EF4-FFF2-40B4-BE49-F238E27FC236}">
                <a16:creationId xmlns:a16="http://schemas.microsoft.com/office/drawing/2014/main" id="{B4D9A4C4-A473-40B9-4909-89913B40A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043F1-3ED7-7718-352F-D86C029F7DB5}"/>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55960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B0D1-034C-CFFB-F657-979DFE4A72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DA692-08AC-9A9D-F0C0-271710407F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E202B4-6F45-A82E-4C8A-3A45021DCC5F}"/>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5" name="Footer Placeholder 4">
            <a:extLst>
              <a:ext uri="{FF2B5EF4-FFF2-40B4-BE49-F238E27FC236}">
                <a16:creationId xmlns:a16="http://schemas.microsoft.com/office/drawing/2014/main" id="{F3B3666C-7365-1AFA-04F4-26891F0E2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6CA7A-8A5B-84F6-797F-1F0EE8F30908}"/>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230141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40998-0AE7-53D8-391F-78710F75BC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E03235-400E-CA73-1054-0D0D47708FF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A01450-8516-4535-0611-8A77DD9515DE}"/>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5" name="Footer Placeholder 4">
            <a:extLst>
              <a:ext uri="{FF2B5EF4-FFF2-40B4-BE49-F238E27FC236}">
                <a16:creationId xmlns:a16="http://schemas.microsoft.com/office/drawing/2014/main" id="{E65243A1-F990-BC6F-1106-123BDFE70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3FAB-A3BD-416F-EE9E-1D79FE94ACA3}"/>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28684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DEC5-8FD2-14B4-6AA9-8EBA2CA179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FE8A57-0FDD-E1FA-A03D-9074838351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3C8019-237A-7E82-D249-B0904094DB6B}"/>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5" name="Footer Placeholder 4">
            <a:extLst>
              <a:ext uri="{FF2B5EF4-FFF2-40B4-BE49-F238E27FC236}">
                <a16:creationId xmlns:a16="http://schemas.microsoft.com/office/drawing/2014/main" id="{3E6FAED9-23D7-8659-989B-C3D74CA05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1A040-EC78-5A77-F832-558E3E156074}"/>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329771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9D55-4A12-8FE5-FAA6-8B690F6F77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107D0BF-7383-FAFE-86AB-AA3E81D261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63C839-7685-6A02-FDD5-D45F275A543F}"/>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5" name="Footer Placeholder 4">
            <a:extLst>
              <a:ext uri="{FF2B5EF4-FFF2-40B4-BE49-F238E27FC236}">
                <a16:creationId xmlns:a16="http://schemas.microsoft.com/office/drawing/2014/main" id="{A433A77F-1410-23A1-93CA-047E4EA8B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28861-6819-2C75-1905-03D41976BCEF}"/>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139117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FE43-A7DB-4812-E470-1A01D2B8BD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C48F34-4C30-407C-DDD4-823CDD339E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399404-78B6-47C1-0776-07F866A0CB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250EC5A-06E1-99A5-7A32-5A584D33F67C}"/>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6" name="Footer Placeholder 5">
            <a:extLst>
              <a:ext uri="{FF2B5EF4-FFF2-40B4-BE49-F238E27FC236}">
                <a16:creationId xmlns:a16="http://schemas.microsoft.com/office/drawing/2014/main" id="{9C24233B-7433-6D06-A298-59D9F9758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31F7E-9593-F143-780A-4AE14F810AB7}"/>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278340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5ACD-5362-222C-6636-36E73DF08A3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E3F8D0-538D-85B2-A139-D9B8CA8B5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B3B7F0-5120-3455-205C-BC2DAA46EF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71BEFD-57D1-5E95-F019-A42AF2738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A3E0A6-8E8C-FDBC-275A-6ABC0BCC4E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5B86117-6624-BE82-5922-D04860B164EF}"/>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8" name="Footer Placeholder 7">
            <a:extLst>
              <a:ext uri="{FF2B5EF4-FFF2-40B4-BE49-F238E27FC236}">
                <a16:creationId xmlns:a16="http://schemas.microsoft.com/office/drawing/2014/main" id="{8FE2243A-BFA1-C320-90B8-BF9D0CFF6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E29112-3A75-430D-AB9C-6F58E1769F17}"/>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233591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F418-BF34-27D2-497F-6CD3FDED99F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A6CA3F-F654-1AEE-FBD7-5A135AC8C749}"/>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4" name="Footer Placeholder 3">
            <a:extLst>
              <a:ext uri="{FF2B5EF4-FFF2-40B4-BE49-F238E27FC236}">
                <a16:creationId xmlns:a16="http://schemas.microsoft.com/office/drawing/2014/main" id="{A536C392-EBF9-46F4-E0A3-6346B25F1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4EFFD-CE9A-2580-FE85-EB2D57E8B1EF}"/>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34556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74FEF-1A41-1FC4-5FD5-34BED39C9D1B}"/>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3" name="Footer Placeholder 2">
            <a:extLst>
              <a:ext uri="{FF2B5EF4-FFF2-40B4-BE49-F238E27FC236}">
                <a16:creationId xmlns:a16="http://schemas.microsoft.com/office/drawing/2014/main" id="{D903DC01-C462-1810-FD03-F7E4E22CC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5990E9-9C1A-12C1-6395-1C2E046CA066}"/>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365710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4EBC-CD13-5A86-4291-536F4B69CD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F71BE1-00EB-77DE-5909-6C20468DE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B9E5BD-DE2E-B30F-591C-AE8064CCA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805EB6-1F17-A1B5-7658-407E5159897B}"/>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6" name="Footer Placeholder 5">
            <a:extLst>
              <a:ext uri="{FF2B5EF4-FFF2-40B4-BE49-F238E27FC236}">
                <a16:creationId xmlns:a16="http://schemas.microsoft.com/office/drawing/2014/main" id="{CD8B21BC-12C4-878D-9F7C-F4A17F6B9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6B472-767F-0BC9-A308-23B2F0F1EEFA}"/>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254532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59EF-6EDC-1719-B023-E116FC5EF8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41D8D34-9AC7-0F2D-9E92-48182688A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2E3AD-7450-C9C6-D17E-D373F0763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AFCB3F-8F5C-1CAE-B9D3-8E1FC3AAC78A}"/>
              </a:ext>
            </a:extLst>
          </p:cNvPr>
          <p:cNvSpPr>
            <a:spLocks noGrp="1"/>
          </p:cNvSpPr>
          <p:nvPr>
            <p:ph type="dt" sz="half" idx="10"/>
          </p:nvPr>
        </p:nvSpPr>
        <p:spPr/>
        <p:txBody>
          <a:bodyPr/>
          <a:lstStyle/>
          <a:p>
            <a:fld id="{51595385-179B-2749-87BC-26F178F0EECD}" type="datetimeFigureOut">
              <a:rPr lang="en-US" smtClean="0"/>
              <a:t>3/2/24</a:t>
            </a:fld>
            <a:endParaRPr lang="en-US"/>
          </a:p>
        </p:txBody>
      </p:sp>
      <p:sp>
        <p:nvSpPr>
          <p:cNvPr id="6" name="Footer Placeholder 5">
            <a:extLst>
              <a:ext uri="{FF2B5EF4-FFF2-40B4-BE49-F238E27FC236}">
                <a16:creationId xmlns:a16="http://schemas.microsoft.com/office/drawing/2014/main" id="{4DAA8C74-7544-9759-3EE9-F66694A4C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DE2D9-8A4D-765B-8AC9-E6FF2E8ED1B8}"/>
              </a:ext>
            </a:extLst>
          </p:cNvPr>
          <p:cNvSpPr>
            <a:spLocks noGrp="1"/>
          </p:cNvSpPr>
          <p:nvPr>
            <p:ph type="sldNum" sz="quarter" idx="12"/>
          </p:nvPr>
        </p:nvSpPr>
        <p:spPr/>
        <p:txBody>
          <a:bodyPr/>
          <a:lstStyle/>
          <a:p>
            <a:fld id="{2BCB33F6-9381-1243-8438-32FDC0F25BAD}" type="slidenum">
              <a:rPr lang="en-US" smtClean="0"/>
              <a:t>‹#›</a:t>
            </a:fld>
            <a:endParaRPr lang="en-US"/>
          </a:p>
        </p:txBody>
      </p:sp>
    </p:spTree>
    <p:extLst>
      <p:ext uri="{BB962C8B-B14F-4D97-AF65-F5344CB8AC3E}">
        <p14:creationId xmlns:p14="http://schemas.microsoft.com/office/powerpoint/2010/main" val="15671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1A783-D4D7-F269-5CB6-B8225FF29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D8F1C0-595E-780F-E1A5-CEAB33293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1A5274-11FB-7D26-70E8-53A005D04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595385-179B-2749-87BC-26F178F0EECD}" type="datetimeFigureOut">
              <a:rPr lang="en-US" smtClean="0"/>
              <a:t>3/2/24</a:t>
            </a:fld>
            <a:endParaRPr lang="en-US"/>
          </a:p>
        </p:txBody>
      </p:sp>
      <p:sp>
        <p:nvSpPr>
          <p:cNvPr id="5" name="Footer Placeholder 4">
            <a:extLst>
              <a:ext uri="{FF2B5EF4-FFF2-40B4-BE49-F238E27FC236}">
                <a16:creationId xmlns:a16="http://schemas.microsoft.com/office/drawing/2014/main" id="{D47258F8-8167-C3C6-072A-2C0D59BDF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12B1CF-4447-1900-CFBE-C3A409651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B33F6-9381-1243-8438-32FDC0F25BAD}" type="slidenum">
              <a:rPr lang="en-US" smtClean="0"/>
              <a:t>‹#›</a:t>
            </a:fld>
            <a:endParaRPr lang="en-US"/>
          </a:p>
        </p:txBody>
      </p:sp>
    </p:spTree>
    <p:extLst>
      <p:ext uri="{BB962C8B-B14F-4D97-AF65-F5344CB8AC3E}">
        <p14:creationId xmlns:p14="http://schemas.microsoft.com/office/powerpoint/2010/main" val="335607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EA4F-9DB1-EC59-E259-D92ACA08A8CE}"/>
              </a:ext>
            </a:extLst>
          </p:cNvPr>
          <p:cNvSpPr>
            <a:spLocks noGrp="1"/>
          </p:cNvSpPr>
          <p:nvPr>
            <p:ph type="ctrTitle"/>
          </p:nvPr>
        </p:nvSpPr>
        <p:spPr>
          <a:xfrm>
            <a:off x="1524000" y="259918"/>
            <a:ext cx="9144000" cy="2387600"/>
          </a:xfrm>
        </p:spPr>
        <p:txBody>
          <a:bodyPr>
            <a:normAutofit fontScale="90000"/>
          </a:bodyPr>
          <a:lstStyle/>
          <a:p>
            <a:br>
              <a:rPr lang="en-US" sz="4000" dirty="0"/>
            </a:br>
            <a:r>
              <a:rPr lang="en-US" sz="3600" b="1" dirty="0">
                <a:latin typeface="Times New Roman" panose="02020603050405020304" pitchFamily="18" charset="0"/>
                <a:cs typeface="Times New Roman" panose="02020603050405020304" pitchFamily="18" charset="0"/>
              </a:rPr>
              <a:t>Project Presentation</a:t>
            </a:r>
            <a:br>
              <a:rPr lang="en-US" sz="3600" b="1"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Securing and authenticating electronic  Healthcare Records through Blockchain Technology</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DFBC06-2A3F-55F4-7425-7FA7317F5939}"/>
              </a:ext>
            </a:extLst>
          </p:cNvPr>
          <p:cNvSpPr>
            <a:spLocks noGrp="1"/>
          </p:cNvSpPr>
          <p:nvPr>
            <p:ph type="subTitle" idx="1"/>
          </p:nvPr>
        </p:nvSpPr>
        <p:spPr>
          <a:xfrm>
            <a:off x="1524000" y="2812328"/>
            <a:ext cx="9144000" cy="3671599"/>
          </a:xfrm>
        </p:spPr>
        <p:txBody>
          <a:bodyPr>
            <a:normAutofit/>
          </a:bodyPr>
          <a:lstStyle/>
          <a:p>
            <a:r>
              <a:rPr lang="en-US" sz="2000" dirty="0"/>
              <a:t>By </a:t>
            </a:r>
          </a:p>
          <a:p>
            <a:r>
              <a:rPr lang="en-US" dirty="0"/>
              <a:t>            </a:t>
            </a:r>
            <a:r>
              <a:rPr lang="en-US" sz="1800" dirty="0"/>
              <a:t>2001106064 – </a:t>
            </a:r>
            <a:r>
              <a:rPr lang="en-US" sz="1800" dirty="0" err="1"/>
              <a:t>Rushikesh</a:t>
            </a:r>
            <a:r>
              <a:rPr lang="en-US" sz="1800" dirty="0"/>
              <a:t> Shinde</a:t>
            </a:r>
          </a:p>
          <a:p>
            <a:r>
              <a:rPr lang="en-US" sz="1800" dirty="0"/>
              <a:t>2001106041 – Anish Zaveri</a:t>
            </a:r>
          </a:p>
          <a:p>
            <a:r>
              <a:rPr lang="en-US" sz="1800" dirty="0"/>
              <a:t>     2001106043 – Saad </a:t>
            </a:r>
            <a:r>
              <a:rPr lang="en-US" sz="1800" dirty="0" err="1"/>
              <a:t>Mujawar</a:t>
            </a:r>
            <a:endParaRPr lang="en-US" sz="1800" dirty="0"/>
          </a:p>
          <a:p>
            <a:r>
              <a:rPr lang="en-US" sz="1800" dirty="0"/>
              <a:t>           2001106076 – Rohit </a:t>
            </a:r>
            <a:r>
              <a:rPr lang="en-US" sz="1800" dirty="0" err="1"/>
              <a:t>Kadganche</a:t>
            </a:r>
            <a:endParaRPr lang="en-US" sz="1800" dirty="0"/>
          </a:p>
          <a:p>
            <a:r>
              <a:rPr lang="en-US" sz="2000" dirty="0"/>
              <a:t>Guided By,</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Dr. Anita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Khandizod</a:t>
            </a:r>
            <a:r>
              <a:rPr lang="en-IN" sz="1800" dirty="0">
                <a:effectLst/>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04316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A1E2-12A1-D990-D8A4-7AD8FF121582}"/>
              </a:ext>
            </a:extLst>
          </p:cNvPr>
          <p:cNvSpPr>
            <a:spLocks noGrp="1"/>
          </p:cNvSpPr>
          <p:nvPr>
            <p:ph type="title"/>
          </p:nvPr>
        </p:nvSpPr>
        <p:spPr/>
        <p:txBody>
          <a:bodyPr/>
          <a:lstStyle/>
          <a:p>
            <a:r>
              <a:rPr lang="en-US" dirty="0"/>
              <a:t>Process/Steps of Blockchain Implementation</a:t>
            </a:r>
          </a:p>
        </p:txBody>
      </p:sp>
      <p:sp>
        <p:nvSpPr>
          <p:cNvPr id="3" name="Content Placeholder 2">
            <a:extLst>
              <a:ext uri="{FF2B5EF4-FFF2-40B4-BE49-F238E27FC236}">
                <a16:creationId xmlns:a16="http://schemas.microsoft.com/office/drawing/2014/main" id="{AB25CA6E-C1AB-E6C5-0B60-6A4FDE1B9584}"/>
              </a:ext>
            </a:extLst>
          </p:cNvPr>
          <p:cNvSpPr>
            <a:spLocks noGrp="1"/>
          </p:cNvSpPr>
          <p:nvPr>
            <p:ph idx="1"/>
          </p:nvPr>
        </p:nvSpPr>
        <p:spPr/>
        <p:txBody>
          <a:bodyPr/>
          <a:lstStyle/>
          <a:p>
            <a:r>
              <a:rPr lang="en-US" dirty="0"/>
              <a:t>Create network </a:t>
            </a:r>
          </a:p>
          <a:p>
            <a:r>
              <a:rPr lang="en-US" dirty="0"/>
              <a:t>⁠Create transactions/crypto</a:t>
            </a:r>
          </a:p>
          <a:p>
            <a:r>
              <a:rPr lang="en-US" dirty="0"/>
              <a:t>⁠Create channel.</a:t>
            </a:r>
          </a:p>
          <a:p>
            <a:r>
              <a:rPr lang="en-US" dirty="0"/>
              <a:t>Develop </a:t>
            </a:r>
            <a:r>
              <a:rPr lang="en-US" dirty="0" err="1"/>
              <a:t>chaincode</a:t>
            </a:r>
            <a:r>
              <a:rPr lang="en-US" dirty="0"/>
              <a:t> in Node </a:t>
            </a:r>
            <a:r>
              <a:rPr lang="en-US" dirty="0" err="1"/>
              <a:t>js</a:t>
            </a:r>
            <a:r>
              <a:rPr lang="en-US" dirty="0"/>
              <a:t>.</a:t>
            </a:r>
          </a:p>
          <a:p>
            <a:r>
              <a:rPr lang="en-US" dirty="0"/>
              <a:t>⁠Deploy chain code on docker </a:t>
            </a:r>
          </a:p>
          <a:p>
            <a:r>
              <a:rPr lang="en-US" dirty="0"/>
              <a:t>⁠Access chain code </a:t>
            </a:r>
          </a:p>
          <a:p>
            <a:r>
              <a:rPr lang="en-US" dirty="0"/>
              <a:t>⁠Access UI/API on Fabric SDK.</a:t>
            </a:r>
          </a:p>
        </p:txBody>
      </p:sp>
    </p:spTree>
    <p:extLst>
      <p:ext uri="{BB962C8B-B14F-4D97-AF65-F5344CB8AC3E}">
        <p14:creationId xmlns:p14="http://schemas.microsoft.com/office/powerpoint/2010/main" val="76423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37B5-8100-47A0-E154-DD6F36499CB6}"/>
              </a:ext>
            </a:extLst>
          </p:cNvPr>
          <p:cNvSpPr>
            <a:spLocks noGrp="1"/>
          </p:cNvSpPr>
          <p:nvPr>
            <p:ph type="title"/>
          </p:nvPr>
        </p:nvSpPr>
        <p:spPr/>
        <p:txBody>
          <a:bodyPr/>
          <a:lstStyle/>
          <a:p>
            <a:r>
              <a:rPr lang="en-US" dirty="0"/>
              <a:t>System Architecture</a:t>
            </a:r>
          </a:p>
        </p:txBody>
      </p:sp>
      <p:pic>
        <p:nvPicPr>
          <p:cNvPr id="7" name="Content Placeholder 6">
            <a:extLst>
              <a:ext uri="{FF2B5EF4-FFF2-40B4-BE49-F238E27FC236}">
                <a16:creationId xmlns:a16="http://schemas.microsoft.com/office/drawing/2014/main" id="{2644C1DA-470E-D49E-F1A5-F51E61988EF3}"/>
              </a:ext>
            </a:extLst>
          </p:cNvPr>
          <p:cNvPicPr>
            <a:picLocks noGrp="1" noChangeAspect="1"/>
          </p:cNvPicPr>
          <p:nvPr>
            <p:ph idx="1"/>
          </p:nvPr>
        </p:nvPicPr>
        <p:blipFill>
          <a:blip r:embed="rId2"/>
          <a:stretch>
            <a:fillRect/>
          </a:stretch>
        </p:blipFill>
        <p:spPr>
          <a:xfrm>
            <a:off x="2767108" y="1825625"/>
            <a:ext cx="6657784" cy="4351338"/>
          </a:xfrm>
          <a:prstGeom prst="rect">
            <a:avLst/>
          </a:prstGeom>
        </p:spPr>
      </p:pic>
    </p:spTree>
    <p:extLst>
      <p:ext uri="{BB962C8B-B14F-4D97-AF65-F5344CB8AC3E}">
        <p14:creationId xmlns:p14="http://schemas.microsoft.com/office/powerpoint/2010/main" val="4007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87A6-DABB-6983-D94C-4DB6712C2B27}"/>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EBFE2058-9474-2A11-704D-E53BEED04CE8}"/>
              </a:ext>
            </a:extLst>
          </p:cNvPr>
          <p:cNvSpPr>
            <a:spLocks noGrp="1"/>
          </p:cNvSpPr>
          <p:nvPr>
            <p:ph idx="1"/>
          </p:nvPr>
        </p:nvSpPr>
        <p:spPr/>
        <p:txBody>
          <a:bodyPr/>
          <a:lstStyle/>
          <a:p>
            <a:pPr marL="0" indent="0">
              <a:buNone/>
            </a:pPr>
            <a:r>
              <a:rPr lang="en-US" dirty="0"/>
              <a:t>Frontend in React Completed (Live Demo)</a:t>
            </a:r>
          </a:p>
        </p:txBody>
      </p:sp>
    </p:spTree>
    <p:extLst>
      <p:ext uri="{BB962C8B-B14F-4D97-AF65-F5344CB8AC3E}">
        <p14:creationId xmlns:p14="http://schemas.microsoft.com/office/powerpoint/2010/main" val="80240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4B1A-1D54-D454-AACA-9A3BFA5FB9D2}"/>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781E6DFE-B929-F80E-023A-7F5EBCBAF4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6978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BF-4E4F-9516-165C-45FDD289FAD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A4CA4F2D-32EC-C209-069D-8AEEC6FC436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"Blockchain for Electronic Health Records: A Survey" by Choudhury, O., and Choudhury, T. (2019)</a:t>
            </a:r>
          </a:p>
          <a:p>
            <a:r>
              <a:rPr lang="en-IN" dirty="0">
                <a:latin typeface="Times New Roman" panose="02020603050405020304" pitchFamily="18" charset="0"/>
                <a:cs typeface="Times New Roman" panose="02020603050405020304" pitchFamily="18" charset="0"/>
              </a:rPr>
              <a:t>securing Electronic Health Records Using Blockchain Technology: A Review" by Hassan, M. M., et al. (2020).</a:t>
            </a:r>
          </a:p>
          <a:p>
            <a:r>
              <a:rPr lang="en-IN" dirty="0">
                <a:latin typeface="Times New Roman" panose="02020603050405020304" pitchFamily="18" charset="0"/>
                <a:cs typeface="Times New Roman" panose="02020603050405020304" pitchFamily="18" charset="0"/>
              </a:rPr>
              <a:t>"A Comprehensive Survey of Blockchain in Healthcare: Vision and Future Directions" by Yue, X., et al. (2020).</a:t>
            </a:r>
          </a:p>
          <a:p>
            <a:r>
              <a:rPr lang="en-IN" dirty="0">
                <a:latin typeface="Times New Roman" panose="02020603050405020304" pitchFamily="18" charset="0"/>
                <a:cs typeface="Times New Roman" panose="02020603050405020304" pitchFamily="18" charset="0"/>
              </a:rPr>
              <a:t>"Blockchain-Based Secure Electronic Health Record Management for Healthcare Applications" by Nguyen, H. T., et al. (2021)</a:t>
            </a:r>
            <a:br>
              <a:rPr lang="en-IN" dirty="0">
                <a:effectLst/>
              </a:rPr>
            </a:br>
            <a:endParaRPr lang="en-IN" dirty="0">
              <a:effectLst/>
            </a:endParaRPr>
          </a:p>
          <a:p>
            <a:endParaRPr lang="en-US" dirty="0"/>
          </a:p>
        </p:txBody>
      </p:sp>
    </p:spTree>
    <p:extLst>
      <p:ext uri="{BB962C8B-B14F-4D97-AF65-F5344CB8AC3E}">
        <p14:creationId xmlns:p14="http://schemas.microsoft.com/office/powerpoint/2010/main" val="74772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B6C7-3FB9-3EF2-E63D-AC04ABD16B0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7D52A86-D263-3C3F-1868-2259F3BBDE4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"Securing Electronic Health Records Using Blockchain Technology: A Systematic Review" by Islam, S. M. R., et al. (2020).</a:t>
            </a:r>
          </a:p>
          <a:p>
            <a:r>
              <a:rPr lang="en-IN" dirty="0">
                <a:latin typeface="Times New Roman" panose="02020603050405020304" pitchFamily="18" charset="0"/>
                <a:cs typeface="Times New Roman" panose="02020603050405020304" pitchFamily="18" charset="0"/>
              </a:rPr>
              <a:t>"Blockchain Technology for Healthcare: Facilitating Secure Interoperability and Scalability" by Al Omar, A., and Bhuiyan, M. Z. A. (2019).</a:t>
            </a:r>
          </a:p>
          <a:p>
            <a:r>
              <a:rPr lang="en-IN" dirty="0">
                <a:latin typeface="Times New Roman" panose="02020603050405020304" pitchFamily="18" charset="0"/>
                <a:cs typeface="Times New Roman" panose="02020603050405020304" pitchFamily="18" charset="0"/>
              </a:rPr>
              <a:t>"Blockchain-Based Healthcare Record Management: A Systematic Review" by Silva, L. M., et al. (2020).</a:t>
            </a:r>
          </a:p>
          <a:p>
            <a:r>
              <a:rPr lang="en-IN" dirty="0">
                <a:latin typeface="Times New Roman" panose="02020603050405020304" pitchFamily="18" charset="0"/>
                <a:cs typeface="Times New Roman" panose="02020603050405020304" pitchFamily="18" charset="0"/>
              </a:rPr>
              <a:t>"Blockchain Technology in Healthcare: A Systematic Review" by </a:t>
            </a:r>
            <a:r>
              <a:rPr lang="en-IN" dirty="0" err="1">
                <a:latin typeface="Times New Roman" panose="02020603050405020304" pitchFamily="18" charset="0"/>
                <a:cs typeface="Times New Roman" panose="02020603050405020304" pitchFamily="18" charset="0"/>
              </a:rPr>
              <a:t>Kuo</a:t>
            </a:r>
            <a:r>
              <a:rPr lang="en-IN" dirty="0">
                <a:latin typeface="Times New Roman" panose="02020603050405020304" pitchFamily="18" charset="0"/>
                <a:cs typeface="Times New Roman" panose="02020603050405020304" pitchFamily="18" charset="0"/>
              </a:rPr>
              <a:t>, T. T., et al. (2019).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44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9A31-7163-26FF-5CD5-D972D99562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852E457F-9C5C-E6CA-C0B6-46C428169608}"/>
              </a:ext>
            </a:extLst>
          </p:cNvPr>
          <p:cNvSpPr>
            <a:spLocks noGrp="1"/>
          </p:cNvSpPr>
          <p:nvPr>
            <p:ph idx="1"/>
          </p:nvPr>
        </p:nvSpPr>
        <p:spPr/>
        <p:txBody>
          <a:bodyPr>
            <a:normAutofit fontScale="55000" lnSpcReduction="20000"/>
          </a:bodyPr>
          <a:lstStyle/>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1.  INTRODUCTION – </a:t>
            </a:r>
            <a:r>
              <a:rPr lang="en-US" sz="2800" b="1" dirty="0">
                <a:solidFill>
                  <a:schemeClr val="dk1"/>
                </a:solidFill>
                <a:latin typeface="Times New Roman"/>
                <a:ea typeface="Times New Roman"/>
                <a:cs typeface="Times New Roman"/>
                <a:sym typeface="Times New Roman"/>
              </a:rPr>
              <a:t>Problem Statement and Objectives</a:t>
            </a:r>
            <a:r>
              <a:rPr lang="en-US" sz="2800" dirty="0">
                <a:solidFill>
                  <a:schemeClr val="dk1"/>
                </a:solidFill>
                <a:latin typeface="Times New Roman"/>
                <a:ea typeface="Times New Roman"/>
                <a:cs typeface="Times New Roman"/>
                <a:sym typeface="Times New Roman"/>
              </a:rPr>
              <a:t>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2.  LITERATURE SURVEY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3.  CONCEPTS AND METHODS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4.  PROJECT PLAN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5. SOFTWARE REQUIREMENT SPECIFICATION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6. RESULTS </a:t>
            </a:r>
            <a:r>
              <a:rPr lang="en-US" sz="2800" b="1" dirty="0">
                <a:solidFill>
                  <a:schemeClr val="dk1"/>
                </a:solidFill>
                <a:latin typeface="Times New Roman"/>
                <a:ea typeface="Times New Roman"/>
                <a:cs typeface="Times New Roman"/>
                <a:sym typeface="Times New Roman"/>
              </a:rPr>
              <a:t>(30% Implementation)</a:t>
            </a:r>
            <a:r>
              <a:rPr lang="en-US" sz="2800" dirty="0">
                <a:solidFill>
                  <a:schemeClr val="dk1"/>
                </a:solidFill>
                <a:latin typeface="Times New Roman"/>
                <a:ea typeface="Times New Roman"/>
                <a:cs typeface="Times New Roman"/>
                <a:sym typeface="Times New Roman"/>
              </a:rPr>
              <a:t>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7. SOFTWARE TESTING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8. CONCLUSION AND FUTURE WORK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BIBLIOGRAPHY	</a:t>
            </a:r>
          </a:p>
          <a:p>
            <a:pPr marL="0" lvl="0" indent="0" algn="just">
              <a:lnSpc>
                <a:spcPct val="150000"/>
              </a:lnSpc>
              <a:buClr>
                <a:schemeClr val="dk1"/>
              </a:buClr>
              <a:buSzPts val="2400"/>
              <a:buNone/>
            </a:pPr>
            <a:r>
              <a:rPr lang="en-US" sz="2800" dirty="0">
                <a:solidFill>
                  <a:schemeClr val="dk1"/>
                </a:solidFill>
                <a:latin typeface="Times New Roman"/>
                <a:ea typeface="Times New Roman"/>
                <a:cs typeface="Times New Roman"/>
                <a:sym typeface="Times New Roman"/>
              </a:rPr>
              <a:t>REFERENCES</a:t>
            </a:r>
          </a:p>
          <a:p>
            <a:pPr marL="0" indent="0">
              <a:buNone/>
            </a:pPr>
            <a:endParaRPr lang="en-US" dirty="0"/>
          </a:p>
        </p:txBody>
      </p:sp>
    </p:spTree>
    <p:extLst>
      <p:ext uri="{BB962C8B-B14F-4D97-AF65-F5344CB8AC3E}">
        <p14:creationId xmlns:p14="http://schemas.microsoft.com/office/powerpoint/2010/main" val="80005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8694-898D-D94A-8A02-9C9BA358B5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51A07E8F-BC18-8706-7BD1-215CD66B5016}"/>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The healthcare sector is experiencing a significant transformation with the integration of various emerging technologies, resulting in increasingly sophisticated healthcare information technology. Recognized by the World Health Organization as a highly innovative and widely shareable asset, medical information is at the forefront of this evolution. The proliferation of medical institutions globally has led to an exponential growth in medical data. As hospital information systems transition from basic charging systems to comprehensive electronic medical record systems, the complexity and depth of medical data have significantly increased, emphasizing the critical importance of privacy and security.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38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6201-2F10-52EE-A61D-C3381843B9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C6F9B44-11D0-F0D9-F255-3ABB0B6F20C2}"/>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Transitioning from paper-based to electronic systems presents healthcare organizations with challenges in maintaining and securing patient data. Paper-based systems require extensive storage space and pose risks to record safety. As healthcare institutions adopt electronic healthcare records (EHRs) for efficiency, centralized systems are vulnerable to cyber threats and privacy breaches, jeopardizing patient confidentiality and trust. Blockchain technology offers a promising solution by decentralizing data storage and ensuring data integrity. However, its implementation in healthcare requires further exploration to address security concerns and enhance record authentication effectively.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83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792D-AA50-7445-0CE3-D2C98960C0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30C0AC5-3C96-D7C3-9907-822429E2B3CF}"/>
              </a:ext>
            </a:extLst>
          </p:cNvPr>
          <p:cNvSpPr>
            <a:spLocks noGrp="1"/>
          </p:cNvSpPr>
          <p:nvPr>
            <p:ph idx="1"/>
          </p:nvPr>
        </p:nvSpPr>
        <p:spPr/>
        <p:txBody>
          <a:bodyPr>
            <a:normAutofit fontScale="85000" lnSpcReduction="10000"/>
          </a:bodyPr>
          <a:lstStyle/>
          <a:p>
            <a:pPr algn="l">
              <a:buFont typeface="+mj-lt"/>
              <a:buAutoNum type="arabicPeriod"/>
            </a:pPr>
            <a:r>
              <a:rPr lang="en-IN" dirty="0"/>
              <a:t>Assess current challenges in securing electronic healthcare records (EHRs).</a:t>
            </a:r>
          </a:p>
          <a:p>
            <a:pPr algn="l">
              <a:buFont typeface="+mj-lt"/>
              <a:buAutoNum type="arabicPeriod"/>
            </a:pPr>
            <a:r>
              <a:rPr lang="en-IN" dirty="0"/>
              <a:t>Investigate the feasibility of blockchain technology for EHR security.</a:t>
            </a:r>
          </a:p>
          <a:p>
            <a:pPr algn="l">
              <a:buFont typeface="+mj-lt"/>
              <a:buAutoNum type="arabicPeriod"/>
            </a:pPr>
            <a:r>
              <a:rPr lang="en-IN" dirty="0"/>
              <a:t>Understand technical aspects of blockchain relevant to healthcare data.</a:t>
            </a:r>
          </a:p>
          <a:p>
            <a:pPr algn="l">
              <a:buFont typeface="+mj-lt"/>
              <a:buAutoNum type="arabicPeriod"/>
            </a:pPr>
            <a:r>
              <a:rPr lang="en-IN" dirty="0"/>
              <a:t>Design and implement a blockchain-based EHR security framework.</a:t>
            </a:r>
          </a:p>
          <a:p>
            <a:pPr algn="l">
              <a:buFont typeface="+mj-lt"/>
              <a:buAutoNum type="arabicPeriod"/>
            </a:pPr>
            <a:r>
              <a:rPr lang="en-IN" dirty="0"/>
              <a:t>Evaluate the effectiveness and feasibility of blockchain in EHR security.</a:t>
            </a:r>
          </a:p>
          <a:p>
            <a:pPr algn="l">
              <a:buFont typeface="+mj-lt"/>
              <a:buAutoNum type="arabicPeriod"/>
            </a:pPr>
            <a:r>
              <a:rPr lang="en-IN" dirty="0"/>
              <a:t>Assess the scalability and performance of blockchain in healthcare settings.</a:t>
            </a:r>
          </a:p>
          <a:p>
            <a:pPr algn="l">
              <a:buFont typeface="+mj-lt"/>
              <a:buAutoNum type="arabicPeriod"/>
            </a:pPr>
            <a:r>
              <a:rPr lang="en-IN" dirty="0"/>
              <a:t>Identify regulatory considerations for blockchain adoption in healthcare.</a:t>
            </a:r>
          </a:p>
          <a:p>
            <a:pPr algn="l">
              <a:buFont typeface="+mj-lt"/>
              <a:buAutoNum type="arabicPeriod"/>
            </a:pPr>
            <a:r>
              <a:rPr lang="en-IN" dirty="0"/>
              <a:t>Provide recommendations for integrating blockchain into existing healthcare systems.</a:t>
            </a:r>
          </a:p>
          <a:p>
            <a:pPr marL="0" indent="0">
              <a:buNone/>
            </a:pPr>
            <a:endParaRPr lang="en-US" dirty="0"/>
          </a:p>
        </p:txBody>
      </p:sp>
    </p:spTree>
    <p:extLst>
      <p:ext uri="{BB962C8B-B14F-4D97-AF65-F5344CB8AC3E}">
        <p14:creationId xmlns:p14="http://schemas.microsoft.com/office/powerpoint/2010/main" val="138032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0230-3364-C591-9C62-37115A822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and Methods</a:t>
            </a:r>
          </a:p>
        </p:txBody>
      </p:sp>
      <p:sp>
        <p:nvSpPr>
          <p:cNvPr id="3" name="Content Placeholder 2">
            <a:extLst>
              <a:ext uri="{FF2B5EF4-FFF2-40B4-BE49-F238E27FC236}">
                <a16:creationId xmlns:a16="http://schemas.microsoft.com/office/drawing/2014/main" id="{69DE1B89-2BE1-9040-9EEB-CB86DE156C7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Concepts:</a:t>
            </a:r>
          </a:p>
          <a:p>
            <a:pPr marL="0" indent="0">
              <a:buNone/>
            </a:pPr>
            <a:r>
              <a:rPr lang="en-US" dirty="0">
                <a:latin typeface="Times New Roman" panose="02020603050405020304" pitchFamily="18" charset="0"/>
                <a:cs typeface="Times New Roman" panose="02020603050405020304" pitchFamily="18" charset="0"/>
              </a:rPr>
              <a:t>Blockchain technology and its applications in the healthcare industry.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Methodology:</a:t>
            </a:r>
          </a:p>
          <a:p>
            <a:pPr marL="0" indent="0">
              <a:buNone/>
            </a:pPr>
            <a:r>
              <a:rPr lang="en-IN" dirty="0">
                <a:latin typeface="Times New Roman" panose="02020603050405020304" pitchFamily="18" charset="0"/>
                <a:cs typeface="Times New Roman" panose="02020603050405020304" pitchFamily="18" charset="0"/>
              </a:rPr>
              <a:t>Mixed Research methodology was adopted for the project and implementation strategies.</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8718-9B0B-4FBC-22A2-DAE3B3E5E36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a:t>
            </a:r>
          </a:p>
        </p:txBody>
      </p:sp>
      <p:sp>
        <p:nvSpPr>
          <p:cNvPr id="3" name="Content Placeholder 2">
            <a:extLst>
              <a:ext uri="{FF2B5EF4-FFF2-40B4-BE49-F238E27FC236}">
                <a16:creationId xmlns:a16="http://schemas.microsoft.com/office/drawing/2014/main" id="{187D8F08-8E0C-F0A1-EF7B-08C2CA2549A7}"/>
              </a:ext>
            </a:extLst>
          </p:cNvPr>
          <p:cNvSpPr>
            <a:spLocks noGrp="1"/>
          </p:cNvSpPr>
          <p:nvPr>
            <p:ph idx="1"/>
          </p:nvPr>
        </p:nvSpPr>
        <p:spPr/>
        <p:txBody>
          <a:bodyPr>
            <a:normAutofit/>
          </a:bodyPr>
          <a:lstStyle/>
          <a:p>
            <a:pPr algn="l">
              <a:buFont typeface="Wingdings" pitchFamily="2" charset="2"/>
              <a:buChar char="§"/>
            </a:pPr>
            <a:r>
              <a:rPr lang="en-US" sz="2000" dirty="0"/>
              <a:t> </a:t>
            </a:r>
            <a:r>
              <a:rPr lang="en-IN" sz="2000" dirty="0"/>
              <a:t>"Blockchain for Electronic Health Records: A Survey" by Choudhury, O., and Choudhury, T. (2019)</a:t>
            </a:r>
          </a:p>
          <a:p>
            <a:pPr marL="457200" lvl="1" indent="0">
              <a:buNone/>
            </a:pPr>
            <a:r>
              <a:rPr lang="en-IN" sz="1800" dirty="0"/>
              <a:t>This survey provides an overview of blockchain applications in electronic health records (EHR) management, including data security, privacy, and interoperability. It discusses various blockchain architectures, consensus mechanisms, and challenges in adopting blockchain technology for healthcare data management.</a:t>
            </a:r>
          </a:p>
          <a:p>
            <a:pPr algn="l">
              <a:buFont typeface="Wingdings" pitchFamily="2" charset="2"/>
              <a:buChar char="§"/>
            </a:pPr>
            <a:r>
              <a:rPr lang="en-IN" sz="2000" dirty="0"/>
              <a:t>Securing Electronic Health Records Using Blockchain Technology: A Review" by Hassan, M. M., et al. (2020)</a:t>
            </a:r>
          </a:p>
          <a:p>
            <a:pPr marL="457200" lvl="1" indent="0">
              <a:buNone/>
            </a:pPr>
            <a:r>
              <a:rPr lang="en-IN" sz="1800" dirty="0"/>
              <a:t>This review paper examines the potential of blockchain technology for securing electronic health records (EHRs) against unauthorized access, tampering, and data breaches. It explores the benefits, challenges, and future directions of integrating blockchain into healthcare systems to enhance data security and patient privacy.</a:t>
            </a:r>
          </a:p>
          <a:p>
            <a:pPr marL="0" indent="0">
              <a:buNone/>
            </a:pPr>
            <a:endParaRPr lang="en-US" dirty="0"/>
          </a:p>
        </p:txBody>
      </p:sp>
    </p:spTree>
    <p:extLst>
      <p:ext uri="{BB962C8B-B14F-4D97-AF65-F5344CB8AC3E}">
        <p14:creationId xmlns:p14="http://schemas.microsoft.com/office/powerpoint/2010/main" val="92897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46DF-F286-D895-B3B3-43A6071955AA}"/>
              </a:ext>
            </a:extLst>
          </p:cNvPr>
          <p:cNvSpPr>
            <a:spLocks noGrp="1"/>
          </p:cNvSpPr>
          <p:nvPr>
            <p:ph type="title"/>
          </p:nvPr>
        </p:nvSpPr>
        <p:spPr/>
        <p:txBody>
          <a:bodyPr/>
          <a:lstStyle/>
          <a:p>
            <a:r>
              <a:rPr lang="en-US" dirty="0"/>
              <a:t>Literature Survey </a:t>
            </a:r>
          </a:p>
        </p:txBody>
      </p:sp>
      <p:sp>
        <p:nvSpPr>
          <p:cNvPr id="3" name="Content Placeholder 2">
            <a:extLst>
              <a:ext uri="{FF2B5EF4-FFF2-40B4-BE49-F238E27FC236}">
                <a16:creationId xmlns:a16="http://schemas.microsoft.com/office/drawing/2014/main" id="{5B660D01-CBC4-1B54-C238-8B5E2E54458A}"/>
              </a:ext>
            </a:extLst>
          </p:cNvPr>
          <p:cNvSpPr>
            <a:spLocks noGrp="1"/>
          </p:cNvSpPr>
          <p:nvPr>
            <p:ph idx="1"/>
          </p:nvPr>
        </p:nvSpPr>
        <p:spPr/>
        <p:txBody>
          <a:bodyPr>
            <a:normAutofit/>
          </a:bodyPr>
          <a:lstStyle/>
          <a:p>
            <a:pPr algn="l">
              <a:buFont typeface="Wingdings" pitchFamily="2" charset="2"/>
              <a:buChar char="§"/>
            </a:pPr>
            <a:r>
              <a:rPr lang="en-IN" sz="2000" dirty="0">
                <a:latin typeface="Times New Roman" panose="02020603050405020304" pitchFamily="18" charset="0"/>
                <a:cs typeface="Times New Roman" panose="02020603050405020304" pitchFamily="18" charset="0"/>
              </a:rPr>
              <a:t>A Comprehensive Survey of Blockchain in Healthcare: Vision and Future Directions" by Yue, X., et al. (2020)</a:t>
            </a:r>
          </a:p>
          <a:p>
            <a:pPr marL="457200" lvl="1" indent="0">
              <a:buNone/>
            </a:pPr>
            <a:r>
              <a:rPr lang="en-IN" sz="1800" dirty="0">
                <a:latin typeface="Times New Roman" panose="02020603050405020304" pitchFamily="18" charset="0"/>
                <a:cs typeface="Times New Roman" panose="02020603050405020304" pitchFamily="18" charset="0"/>
              </a:rPr>
              <a:t>This comprehensive survey explores the applications of blockchain technology in healthcare, with a focus on electronic health records (EHRs), patient data management, and medical supply chain tracking. It discusses the technical aspects, challenges, and opportunities of blockchain adoption in improving healthcare data security and interoperability.</a:t>
            </a:r>
          </a:p>
          <a:p>
            <a:pPr algn="l">
              <a:buFont typeface="Wingdings" pitchFamily="2" charset="2"/>
              <a:buChar char="§"/>
            </a:pPr>
            <a:r>
              <a:rPr lang="en-IN" sz="2000" dirty="0">
                <a:latin typeface="Times New Roman" panose="02020603050405020304" pitchFamily="18" charset="0"/>
                <a:cs typeface="Times New Roman" panose="02020603050405020304" pitchFamily="18" charset="0"/>
              </a:rPr>
              <a:t>Blockchain-Based Secure Electronic Health Record Management for Healthcare Applications" by Nguyen, H. T., et al. (2021)</a:t>
            </a:r>
          </a:p>
          <a:p>
            <a:pPr marL="457200" lvl="1" indent="0" algn="l">
              <a:buNone/>
            </a:pPr>
            <a:r>
              <a:rPr lang="en-IN" sz="1800" dirty="0">
                <a:latin typeface="Times New Roman" panose="02020603050405020304" pitchFamily="18" charset="0"/>
                <a:cs typeface="Times New Roman" panose="02020603050405020304" pitchFamily="18" charset="0"/>
              </a:rPr>
              <a:t>This research paper proposes a blockchain-based framework for secure electronic health record (EHR) management in healthcare applications. It presents a detailed architecture, implementation approach, and evaluation of the proposed solution, highlighting its effectiveness in ensuring data integrity, confidentiality, and accessibility.</a:t>
            </a:r>
          </a:p>
        </p:txBody>
      </p:sp>
    </p:spTree>
    <p:extLst>
      <p:ext uri="{BB962C8B-B14F-4D97-AF65-F5344CB8AC3E}">
        <p14:creationId xmlns:p14="http://schemas.microsoft.com/office/powerpoint/2010/main" val="70063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831A-DB56-479D-6E8F-E66F19B99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Tools and Technologies </a:t>
            </a:r>
          </a:p>
        </p:txBody>
      </p:sp>
      <p:sp>
        <p:nvSpPr>
          <p:cNvPr id="3" name="Content Placeholder 2">
            <a:extLst>
              <a:ext uri="{FF2B5EF4-FFF2-40B4-BE49-F238E27FC236}">
                <a16:creationId xmlns:a16="http://schemas.microsoft.com/office/drawing/2014/main" id="{F03CFE5B-220F-35CA-C088-099AED537EC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Blockchain Platform: Hyperledger Fabric</a:t>
            </a:r>
          </a:p>
          <a:p>
            <a:r>
              <a:rPr lang="en-US" dirty="0">
                <a:latin typeface="Times New Roman" panose="02020603050405020304" pitchFamily="18" charset="0"/>
                <a:cs typeface="Times New Roman" panose="02020603050405020304" pitchFamily="18" charset="0"/>
              </a:rPr>
              <a:t>Consensus Mechanism: </a:t>
            </a:r>
            <a:r>
              <a:rPr lang="en-IN" dirty="0">
                <a:latin typeface="Times New Roman" panose="02020603050405020304" pitchFamily="18" charset="0"/>
                <a:cs typeface="Times New Roman" panose="02020603050405020304" pitchFamily="18" charset="0"/>
              </a:rPr>
              <a:t>Practical Byzantine Fault Tolerance</a:t>
            </a:r>
          </a:p>
          <a:p>
            <a:r>
              <a:rPr lang="en-IN" dirty="0">
                <a:latin typeface="Times New Roman" panose="02020603050405020304" pitchFamily="18" charset="0"/>
                <a:cs typeface="Times New Roman" panose="02020603050405020304" pitchFamily="18" charset="0"/>
              </a:rPr>
              <a:t>Smart Contract Protocol: Chaincode (Node </a:t>
            </a:r>
            <a:r>
              <a:rPr lang="en-IN" dirty="0" err="1">
                <a:latin typeface="Times New Roman" panose="02020603050405020304" pitchFamily="18" charset="0"/>
                <a:cs typeface="Times New Roman" panose="02020603050405020304" pitchFamily="18" charset="0"/>
              </a:rPr>
              <a:t>js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Blockchain Test Networks: Hyperledger </a:t>
            </a:r>
            <a:r>
              <a:rPr lang="en-IN" dirty="0" err="1">
                <a:latin typeface="Times New Roman" panose="02020603050405020304" pitchFamily="18" charset="0"/>
                <a:cs typeface="Times New Roman" panose="02020603050405020304" pitchFamily="18" charset="0"/>
              </a:rPr>
              <a:t>Caliper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Integration and Deployment tools: Docker, Kubernetes, Hyperledger Cello.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68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1006</Words>
  <Application>Microsoft Macintosh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Times New Roman</vt:lpstr>
      <vt:lpstr>Wingdings</vt:lpstr>
      <vt:lpstr>Office Theme</vt:lpstr>
      <vt:lpstr> Project Presentation  Securing and authenticating electronic  Healthcare Records through Blockchain Technology</vt:lpstr>
      <vt:lpstr>Outline</vt:lpstr>
      <vt:lpstr>Introduction </vt:lpstr>
      <vt:lpstr>Problem Statement</vt:lpstr>
      <vt:lpstr>Objectives</vt:lpstr>
      <vt:lpstr>Concept and Methods</vt:lpstr>
      <vt:lpstr>Literature Survey </vt:lpstr>
      <vt:lpstr>Literature Survey </vt:lpstr>
      <vt:lpstr>Tools and Technologies </vt:lpstr>
      <vt:lpstr>Process/Steps of Blockchain Implementation</vt:lpstr>
      <vt:lpstr>System Architecture</vt:lpstr>
      <vt:lpstr>Implementation</vt:lpstr>
      <vt:lpstr>Results </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Presentation  Securing and authenticating electronic  Healthcare Records through Blockchain Technology</dc:title>
  <dc:creator>Anish Zaveri</dc:creator>
  <cp:lastModifiedBy>Rushikesh Shinde</cp:lastModifiedBy>
  <cp:revision>2</cp:revision>
  <dcterms:created xsi:type="dcterms:W3CDTF">2024-03-02T03:12:58Z</dcterms:created>
  <dcterms:modified xsi:type="dcterms:W3CDTF">2024-03-02T05:25:24Z</dcterms:modified>
</cp:coreProperties>
</file>