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552" r:id="rId2"/>
    <p:sldId id="257" r:id="rId3"/>
    <p:sldId id="566" r:id="rId4"/>
    <p:sldId id="586" r:id="rId5"/>
    <p:sldId id="585" r:id="rId6"/>
    <p:sldId id="584" r:id="rId7"/>
    <p:sldId id="583" r:id="rId8"/>
    <p:sldId id="587" r:id="rId9"/>
    <p:sldId id="582" r:id="rId10"/>
    <p:sldId id="581" r:id="rId11"/>
    <p:sldId id="580" r:id="rId12"/>
    <p:sldId id="588" r:id="rId13"/>
    <p:sldId id="579" r:id="rId14"/>
    <p:sldId id="578" r:id="rId15"/>
    <p:sldId id="590" r:id="rId16"/>
    <p:sldId id="550" r:id="rId17"/>
    <p:sldId id="292" r:id="rId18"/>
    <p:sldId id="568" r:id="rId19"/>
    <p:sldId id="569" r:id="rId20"/>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1" roundtripDataSignature="AMtx7mg8U3gcD2wubE+AOVw2+XVeWaxs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7A2ABF-AC23-4FDE-891B-5FEA6CFB3428}">
  <a:tblStyle styleId="{7C7A2ABF-AC23-4FDE-891B-5FEA6CFB342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46" autoAdjust="0"/>
    <p:restoredTop sz="89986" autoAdjust="0"/>
  </p:normalViewPr>
  <p:slideViewPr>
    <p:cSldViewPr snapToGrid="0">
      <p:cViewPr varScale="1">
        <p:scale>
          <a:sx n="114" d="100"/>
          <a:sy n="114" d="100"/>
        </p:scale>
        <p:origin x="1512" y="168"/>
      </p:cViewPr>
      <p:guideLst>
        <p:guide orient="horz" pos="2880"/>
        <p:guide pos="2160"/>
      </p:guideLst>
    </p:cSldViewPr>
  </p:slideViewPr>
  <p:outlineViewPr>
    <p:cViewPr>
      <p:scale>
        <a:sx n="33" d="100"/>
        <a:sy n="33" d="100"/>
      </p:scale>
      <p:origin x="0" y="1102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10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10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10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10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10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10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mk.comp" userId="S::vmk.comp@coep.ac.in::73480bd9-fd3d-4d42-9429-72ecfdbf59f0" providerId="AD" clId="Web-{F7079158-32C7-D1DF-0002-CABA8522B720}"/>
    <pc:docChg chg="modSld">
      <pc:chgData name="vmk.comp" userId="S::vmk.comp@coep.ac.in::73480bd9-fd3d-4d42-9429-72ecfdbf59f0" providerId="AD" clId="Web-{F7079158-32C7-D1DF-0002-CABA8522B720}" dt="2020-08-01T04:03:47.776" v="4" actId="20577"/>
      <pc:docMkLst>
        <pc:docMk/>
      </pc:docMkLst>
      <pc:sldChg chg="modSp">
        <pc:chgData name="vmk.comp" userId="S::vmk.comp@coep.ac.in::73480bd9-fd3d-4d42-9429-72ecfdbf59f0" providerId="AD" clId="Web-{F7079158-32C7-D1DF-0002-CABA8522B720}" dt="2020-08-01T04:03:45.604" v="2" actId="20577"/>
        <pc:sldMkLst>
          <pc:docMk/>
          <pc:sldMk cId="39190831" sldId="309"/>
        </pc:sldMkLst>
        <pc:spChg chg="mod">
          <ac:chgData name="vmk.comp" userId="S::vmk.comp@coep.ac.in::73480bd9-fd3d-4d42-9429-72ecfdbf59f0" providerId="AD" clId="Web-{F7079158-32C7-D1DF-0002-CABA8522B720}" dt="2020-08-01T04:03:45.604" v="2" actId="20577"/>
          <ac:spMkLst>
            <pc:docMk/>
            <pc:sldMk cId="39190831" sldId="309"/>
            <ac:spMk id="1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561132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 name="Google Shape;44;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8634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5cc8714c89_0_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g5cc8714c89_0_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5cc8714c89_2_3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5cc8714c89_2_3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5cc8714c89_0_30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5cc8714c89_0_30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5cc8714c89_0_30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5cc8714c89_0_30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28"/>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1" i="0">
                <a:solidFill>
                  <a:schemeClr val="hlink"/>
                </a:solidFill>
                <a:latin typeface="Century Schoolbook"/>
                <a:ea typeface="Century Schoolbook"/>
                <a:cs typeface="Century Schoolbook"/>
                <a:sym typeface="Century Schoolboo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8"/>
          <p:cNvSpPr txBox="1">
            <a:spLocks noGrp="1"/>
          </p:cNvSpPr>
          <p:nvPr>
            <p:ph type="body" idx="1"/>
          </p:nvPr>
        </p:nvSpPr>
        <p:spPr>
          <a:xfrm>
            <a:off x="535940" y="1570180"/>
            <a:ext cx="8073390" cy="340931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400" b="0" i="0">
                <a:solidFill>
                  <a:schemeClr val="dk1"/>
                </a:solidFill>
                <a:latin typeface="Century Schoolbook"/>
                <a:ea typeface="Century Schoolbook"/>
                <a:cs typeface="Century Schoolbook"/>
                <a:sym typeface="Century Schoolbook"/>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 name="Google Shape;17;p28"/>
          <p:cNvSpPr txBox="1">
            <a:spLocks noGrp="1"/>
          </p:cNvSpPr>
          <p:nvPr>
            <p:ph type="ftr" idx="11"/>
          </p:nvPr>
        </p:nvSpPr>
        <p:spPr>
          <a:xfrm>
            <a:off x="1379347" y="5917197"/>
            <a:ext cx="7220584" cy="27699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1" i="1">
                <a:solidFill>
                  <a:srgbClr val="00006C"/>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Symbiosis Skills and Professional University, Kiwale, Pune</a:t>
            </a:r>
          </a:p>
        </p:txBody>
      </p:sp>
      <p:sp>
        <p:nvSpPr>
          <p:cNvPr id="18" name="Google Shape;18;p28"/>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8"/>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0"/>
        <p:cNvGrpSpPr/>
        <p:nvPr/>
      </p:nvGrpSpPr>
      <p:grpSpPr>
        <a:xfrm>
          <a:off x="0" y="0"/>
          <a:ext cx="0" cy="0"/>
          <a:chOff x="0" y="0"/>
          <a:chExt cx="0" cy="0"/>
        </a:xfrm>
      </p:grpSpPr>
      <p:sp>
        <p:nvSpPr>
          <p:cNvPr id="21" name="Google Shape;21;p29"/>
          <p:cNvSpPr txBox="1">
            <a:spLocks noGrp="1"/>
          </p:cNvSpPr>
          <p:nvPr>
            <p:ph type="ctrTitle"/>
          </p:nvPr>
        </p:nvSpPr>
        <p:spPr>
          <a:xfrm>
            <a:off x="803554" y="214706"/>
            <a:ext cx="7536891" cy="1244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000" b="1" i="0">
                <a:solidFill>
                  <a:schemeClr val="hlink"/>
                </a:solidFill>
                <a:latin typeface="Century Schoolbook"/>
                <a:ea typeface="Century Schoolbook"/>
                <a:cs typeface="Century Schoolbook"/>
                <a:sym typeface="Century Schoolboo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9"/>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9"/>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1" i="0">
                <a:solidFill>
                  <a:srgbClr val="00006C"/>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9"/>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9"/>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6"/>
        <p:cNvGrpSpPr/>
        <p:nvPr/>
      </p:nvGrpSpPr>
      <p:grpSpPr>
        <a:xfrm>
          <a:off x="0" y="0"/>
          <a:ext cx="0" cy="0"/>
          <a:chOff x="0" y="0"/>
          <a:chExt cx="0" cy="0"/>
        </a:xfrm>
      </p:grpSpPr>
      <p:sp>
        <p:nvSpPr>
          <p:cNvPr id="27" name="Google Shape;27;p30"/>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1" i="0">
                <a:solidFill>
                  <a:schemeClr val="hlink"/>
                </a:solidFill>
                <a:latin typeface="Century Schoolbook"/>
                <a:ea typeface="Century Schoolbook"/>
                <a:cs typeface="Century Schoolbook"/>
                <a:sym typeface="Century Schoolboo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30"/>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1" i="0">
                <a:solidFill>
                  <a:srgbClr val="00006C"/>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0"/>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0"/>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1"/>
        <p:cNvGrpSpPr/>
        <p:nvPr/>
      </p:nvGrpSpPr>
      <p:grpSpPr>
        <a:xfrm>
          <a:off x="0" y="0"/>
          <a:ext cx="0" cy="0"/>
          <a:chOff x="0" y="0"/>
          <a:chExt cx="0" cy="0"/>
        </a:xfrm>
      </p:grpSpPr>
      <p:sp>
        <p:nvSpPr>
          <p:cNvPr id="32" name="Google Shape;32;p31"/>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1" i="0">
                <a:solidFill>
                  <a:srgbClr val="00006C"/>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1"/>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1"/>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5"/>
        <p:cNvGrpSpPr/>
        <p:nvPr/>
      </p:nvGrpSpPr>
      <p:grpSpPr>
        <a:xfrm>
          <a:off x="0" y="0"/>
          <a:ext cx="0" cy="0"/>
          <a:chOff x="0" y="0"/>
          <a:chExt cx="0" cy="0"/>
        </a:xfrm>
      </p:grpSpPr>
      <p:sp>
        <p:nvSpPr>
          <p:cNvPr id="36" name="Google Shape;36;p32"/>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1" i="0">
                <a:solidFill>
                  <a:schemeClr val="hlink"/>
                </a:solidFill>
                <a:latin typeface="Century Schoolbook"/>
                <a:ea typeface="Century Schoolbook"/>
                <a:cs typeface="Century Schoolbook"/>
                <a:sym typeface="Century Schoolboo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32"/>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32"/>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32"/>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1" i="0">
                <a:solidFill>
                  <a:srgbClr val="00006C"/>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2"/>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7"/>
          <p:cNvSpPr/>
          <p:nvPr/>
        </p:nvSpPr>
        <p:spPr>
          <a:xfrm>
            <a:off x="0" y="5816578"/>
            <a:ext cx="1062142" cy="1041418"/>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27"/>
          <p:cNvSpPr/>
          <p:nvPr/>
        </p:nvSpPr>
        <p:spPr>
          <a:xfrm>
            <a:off x="0" y="5638800"/>
            <a:ext cx="9144000" cy="152400"/>
          </a:xfrm>
          <a:custGeom>
            <a:avLst/>
            <a:gdLst/>
            <a:ahLst/>
            <a:cxnLst/>
            <a:rect l="l" t="t" r="r" b="b"/>
            <a:pathLst>
              <a:path w="9144000" h="152400" extrusionOk="0">
                <a:moveTo>
                  <a:pt x="0" y="152400"/>
                </a:moveTo>
                <a:lnTo>
                  <a:pt x="9144000" y="152400"/>
                </a:lnTo>
                <a:lnTo>
                  <a:pt x="9144000" y="0"/>
                </a:lnTo>
                <a:lnTo>
                  <a:pt x="0" y="0"/>
                </a:lnTo>
                <a:lnTo>
                  <a:pt x="0" y="152400"/>
                </a:lnTo>
                <a:close/>
              </a:path>
            </a:pathLst>
          </a:custGeom>
          <a:solidFill>
            <a:srgbClr val="00006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8;p27"/>
          <p:cNvSpPr/>
          <p:nvPr/>
        </p:nvSpPr>
        <p:spPr>
          <a:xfrm>
            <a:off x="0" y="5638800"/>
            <a:ext cx="9144000" cy="152400"/>
          </a:xfrm>
          <a:custGeom>
            <a:avLst/>
            <a:gdLst/>
            <a:ahLst/>
            <a:cxnLst/>
            <a:rect l="l" t="t" r="r" b="b"/>
            <a:pathLst>
              <a:path w="9144000" h="152400" extrusionOk="0">
                <a:moveTo>
                  <a:pt x="0" y="152400"/>
                </a:moveTo>
                <a:lnTo>
                  <a:pt x="9144000" y="152400"/>
                </a:lnTo>
                <a:lnTo>
                  <a:pt x="9144000" y="0"/>
                </a:lnTo>
                <a:lnTo>
                  <a:pt x="0" y="0"/>
                </a:lnTo>
                <a:lnTo>
                  <a:pt x="0" y="152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9;p27"/>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400" b="1" i="0" u="none" strike="noStrike" cap="none">
                <a:solidFill>
                  <a:schemeClr val="hlink"/>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27"/>
          <p:cNvSpPr txBox="1">
            <a:spLocks noGrp="1"/>
          </p:cNvSpPr>
          <p:nvPr>
            <p:ph type="body" idx="1"/>
          </p:nvPr>
        </p:nvSpPr>
        <p:spPr>
          <a:xfrm>
            <a:off x="535940" y="1570180"/>
            <a:ext cx="8073390" cy="3409315"/>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2400" b="0" i="0" u="none" strike="noStrike" cap="none">
                <a:solidFill>
                  <a:schemeClr val="dk1"/>
                </a:solidFill>
                <a:latin typeface="Century Schoolbook"/>
                <a:ea typeface="Century Schoolbook"/>
                <a:cs typeface="Century Schoolbook"/>
                <a:sym typeface="Century Schoolbook"/>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1" name="Google Shape;11;p27"/>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1" i="0">
                <a:solidFill>
                  <a:srgbClr val="00006C"/>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27"/>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7"/>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u="none">
                <a:solidFill>
                  <a:srgbClr val="888888"/>
                </a:solidFill>
                <a:latin typeface="Calibri"/>
                <a:ea typeface="Calibri"/>
                <a:cs typeface="Calibri"/>
                <a:sym typeface="Calibri"/>
              </a:defRPr>
            </a:lvl1pPr>
            <a:lvl2pPr marL="0" marR="0" lvl="1" indent="0" algn="r" rtl="0">
              <a:spcBef>
                <a:spcPts val="0"/>
              </a:spcBef>
              <a:buNone/>
              <a:defRPr sz="1800" b="0" u="none">
                <a:solidFill>
                  <a:srgbClr val="888888"/>
                </a:solidFill>
                <a:latin typeface="Calibri"/>
                <a:ea typeface="Calibri"/>
                <a:cs typeface="Calibri"/>
                <a:sym typeface="Calibri"/>
              </a:defRPr>
            </a:lvl2pPr>
            <a:lvl3pPr marL="0" marR="0" lvl="2" indent="0" algn="r" rtl="0">
              <a:spcBef>
                <a:spcPts val="0"/>
              </a:spcBef>
              <a:buNone/>
              <a:defRPr sz="1800" b="0" u="none">
                <a:solidFill>
                  <a:srgbClr val="888888"/>
                </a:solidFill>
                <a:latin typeface="Calibri"/>
                <a:ea typeface="Calibri"/>
                <a:cs typeface="Calibri"/>
                <a:sym typeface="Calibri"/>
              </a:defRPr>
            </a:lvl3pPr>
            <a:lvl4pPr marL="0" marR="0" lvl="3" indent="0" algn="r" rtl="0">
              <a:spcBef>
                <a:spcPts val="0"/>
              </a:spcBef>
              <a:buNone/>
              <a:defRPr sz="1800" b="0" u="none">
                <a:solidFill>
                  <a:srgbClr val="888888"/>
                </a:solidFill>
                <a:latin typeface="Calibri"/>
                <a:ea typeface="Calibri"/>
                <a:cs typeface="Calibri"/>
                <a:sym typeface="Calibri"/>
              </a:defRPr>
            </a:lvl4pPr>
            <a:lvl5pPr marL="0" marR="0" lvl="4" indent="0" algn="r" rtl="0">
              <a:spcBef>
                <a:spcPts val="0"/>
              </a:spcBef>
              <a:buNone/>
              <a:defRPr sz="1800" b="0" u="none">
                <a:solidFill>
                  <a:srgbClr val="888888"/>
                </a:solidFill>
                <a:latin typeface="Calibri"/>
                <a:ea typeface="Calibri"/>
                <a:cs typeface="Calibri"/>
                <a:sym typeface="Calibri"/>
              </a:defRPr>
            </a:lvl5pPr>
            <a:lvl6pPr marL="0" marR="0" lvl="5" indent="0" algn="r" rtl="0">
              <a:spcBef>
                <a:spcPts val="0"/>
              </a:spcBef>
              <a:buNone/>
              <a:defRPr sz="1800" b="0" u="none">
                <a:solidFill>
                  <a:srgbClr val="888888"/>
                </a:solidFill>
                <a:latin typeface="Calibri"/>
                <a:ea typeface="Calibri"/>
                <a:cs typeface="Calibri"/>
                <a:sym typeface="Calibri"/>
              </a:defRPr>
            </a:lvl6pPr>
            <a:lvl7pPr marL="0" marR="0" lvl="6" indent="0" algn="r" rtl="0">
              <a:spcBef>
                <a:spcPts val="0"/>
              </a:spcBef>
              <a:buNone/>
              <a:defRPr sz="1800" b="0" u="none">
                <a:solidFill>
                  <a:srgbClr val="888888"/>
                </a:solidFill>
                <a:latin typeface="Calibri"/>
                <a:ea typeface="Calibri"/>
                <a:cs typeface="Calibri"/>
                <a:sym typeface="Calibri"/>
              </a:defRPr>
            </a:lvl7pPr>
            <a:lvl8pPr marL="0" marR="0" lvl="7" indent="0" algn="r" rtl="0">
              <a:spcBef>
                <a:spcPts val="0"/>
              </a:spcBef>
              <a:buNone/>
              <a:defRPr sz="1800" b="0" u="none">
                <a:solidFill>
                  <a:srgbClr val="888888"/>
                </a:solidFill>
                <a:latin typeface="Calibri"/>
                <a:ea typeface="Calibri"/>
                <a:cs typeface="Calibri"/>
                <a:sym typeface="Calibri"/>
              </a:defRPr>
            </a:lvl8pPr>
            <a:lvl9pPr marL="0" marR="0" lvl="8" indent="0" algn="r" rtl="0">
              <a:spcBef>
                <a:spcPts val="0"/>
              </a:spcBef>
              <a:buNone/>
              <a:defRPr sz="1800" b="0" u="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7" name="Google Shape;47;p1"/>
          <p:cNvSpPr txBox="1"/>
          <p:nvPr/>
        </p:nvSpPr>
        <p:spPr>
          <a:xfrm>
            <a:off x="1280160" y="5943053"/>
            <a:ext cx="7496601" cy="672897"/>
          </a:xfrm>
          <a:prstGeom prst="rect">
            <a:avLst/>
          </a:prstGeom>
          <a:noFill/>
          <a:ln>
            <a:noFill/>
          </a:ln>
        </p:spPr>
        <p:txBody>
          <a:bodyPr spcFirstLastPara="1" wrap="square" lIns="0" tIns="12700" rIns="0" bIns="0" anchor="t" anchorCtr="0">
            <a:noAutofit/>
          </a:bodyPr>
          <a:lstStyle/>
          <a:p>
            <a:pPr marL="12700" lvl="0" algn="ctr"/>
            <a:r>
              <a:rPr lang="en-US" sz="1800" b="1" i="1" dirty="0">
                <a:solidFill>
                  <a:srgbClr val="C00000"/>
                </a:solidFill>
                <a:latin typeface="Times New Roman" pitchFamily="18" charset="0"/>
                <a:cs typeface="Times New Roman" pitchFamily="18" charset="0"/>
              </a:rPr>
              <a:t>Symbiosis Skills and Professional University, Kiwale, Pune</a:t>
            </a:r>
            <a:endParaRPr sz="1800" b="1" i="1" dirty="0">
              <a:solidFill>
                <a:srgbClr val="C00000"/>
              </a:solidFill>
              <a:latin typeface="Times New Roman" pitchFamily="18" charset="0"/>
              <a:cs typeface="Times New Roman" pitchFamily="18" charset="0"/>
              <a:sym typeface="Arial"/>
            </a:endParaRPr>
          </a:p>
        </p:txBody>
      </p:sp>
      <p:sp>
        <p:nvSpPr>
          <p:cNvPr id="55" name="Google Shape;55;p1"/>
          <p:cNvSpPr/>
          <p:nvPr/>
        </p:nvSpPr>
        <p:spPr>
          <a:xfrm>
            <a:off x="2514600" y="3840480"/>
            <a:ext cx="3733800" cy="338700"/>
          </a:xfrm>
          <a:prstGeom prst="rect">
            <a:avLst/>
          </a:prstGeom>
          <a:noFill/>
          <a:ln>
            <a:noFill/>
          </a:ln>
        </p:spPr>
        <p:txBody>
          <a:bodyPr spcFirstLastPara="1" wrap="square" lIns="91425" tIns="45700" rIns="91425" bIns="45700" anchor="t" anchorCtr="0">
            <a:noAutofit/>
          </a:bodyPr>
          <a:lstStyle/>
          <a:p>
            <a:pPr marL="639762" marR="0" lvl="0" indent="-519112" algn="l" rtl="0">
              <a:lnSpc>
                <a:spcPct val="100000"/>
              </a:lnSpc>
              <a:spcBef>
                <a:spcPts val="0"/>
              </a:spcBef>
              <a:spcAft>
                <a:spcPts val="0"/>
              </a:spcAft>
              <a:buNone/>
            </a:pPr>
            <a:endParaRPr sz="1600">
              <a:solidFill>
                <a:schemeClr val="dk1"/>
              </a:solidFill>
              <a:latin typeface="Calibri"/>
              <a:ea typeface="Calibri"/>
              <a:cs typeface="Calibri"/>
              <a:sym typeface="Calibri"/>
            </a:endParaRPr>
          </a:p>
        </p:txBody>
      </p:sp>
      <p:sp>
        <p:nvSpPr>
          <p:cNvPr id="13" name="Title 12"/>
          <p:cNvSpPr>
            <a:spLocks noGrp="1"/>
          </p:cNvSpPr>
          <p:nvPr>
            <p:ph type="title"/>
          </p:nvPr>
        </p:nvSpPr>
        <p:spPr>
          <a:xfrm>
            <a:off x="342165" y="2110403"/>
            <a:ext cx="8609330" cy="738664"/>
          </a:xfrm>
        </p:spPr>
        <p:txBody>
          <a:bodyPr/>
          <a:lstStyle/>
          <a:p>
            <a:pPr algn="ctr"/>
            <a:r>
              <a:rPr lang="en-US" sz="2400" dirty="0">
                <a:solidFill>
                  <a:schemeClr val="tx1"/>
                </a:solidFill>
                <a:latin typeface="Times New Roman" panose="02020603050405020304" pitchFamily="18" charset="0"/>
                <a:cs typeface="Times New Roman" panose="02020603050405020304" pitchFamily="18" charset="0"/>
              </a:rPr>
              <a:t>Securing and authenticating electronic healthcare records through Blockchain Technology</a:t>
            </a:r>
          </a:p>
        </p:txBody>
      </p:sp>
      <p:sp>
        <p:nvSpPr>
          <p:cNvPr id="16" name="TextBox 15"/>
          <p:cNvSpPr txBox="1"/>
          <p:nvPr/>
        </p:nvSpPr>
        <p:spPr>
          <a:xfrm>
            <a:off x="2160068" y="3166676"/>
            <a:ext cx="5411805" cy="2677656"/>
          </a:xfrm>
          <a:prstGeom prst="rect">
            <a:avLst/>
          </a:prstGeom>
          <a:noFill/>
        </p:spPr>
        <p:txBody>
          <a:bodyPr wrap="square" rtlCol="0">
            <a:spAutoFit/>
          </a:bodyPr>
          <a:lstStyle/>
          <a:p>
            <a:pPr algn="ctr"/>
            <a:r>
              <a:rPr lang="en-US" sz="1600" b="1" dirty="0">
                <a:latin typeface="Times New Roman" pitchFamily="18" charset="0"/>
                <a:cs typeface="Times New Roman" pitchFamily="18" charset="0"/>
              </a:rPr>
              <a:t>By</a:t>
            </a:r>
          </a:p>
          <a:p>
            <a:pPr algn="ctr"/>
            <a:r>
              <a:rPr lang="en-US" sz="1600" b="1" dirty="0">
                <a:latin typeface="Times New Roman" pitchFamily="18" charset="0"/>
                <a:cs typeface="Times New Roman" pitchFamily="18" charset="0"/>
              </a:rPr>
              <a:t>2001006064 – Rushikesh Shinde</a:t>
            </a:r>
          </a:p>
          <a:p>
            <a:pPr algn="ctr"/>
            <a:r>
              <a:rPr lang="en-US" sz="1600" b="1" dirty="0">
                <a:latin typeface="Times New Roman" pitchFamily="18" charset="0"/>
                <a:cs typeface="Times New Roman" pitchFamily="18" charset="0"/>
              </a:rPr>
              <a:t>2001106041 – Anish Zaveri</a:t>
            </a:r>
          </a:p>
          <a:p>
            <a:pPr algn="ctr"/>
            <a:r>
              <a:rPr lang="en-US" sz="1600" b="1" dirty="0">
                <a:latin typeface="Times New Roman" pitchFamily="18" charset="0"/>
                <a:cs typeface="Times New Roman" pitchFamily="18" charset="0"/>
              </a:rPr>
              <a:t>2001106043 – Saad Mujawar</a:t>
            </a:r>
          </a:p>
          <a:p>
            <a:pPr algn="ctr"/>
            <a:r>
              <a:rPr lang="en-US" sz="1600" b="1" dirty="0">
                <a:latin typeface="Times New Roman" pitchFamily="18" charset="0"/>
                <a:cs typeface="Times New Roman" pitchFamily="18" charset="0"/>
              </a:rPr>
              <a:t>2001106076 - Rohit Kadganche</a:t>
            </a:r>
            <a:endParaRPr lang="en-US" sz="2400" dirty="0"/>
          </a:p>
          <a:p>
            <a:pPr algn="ctr"/>
            <a:endParaRPr lang="en-US" sz="2400" b="1" dirty="0">
              <a:latin typeface="Times New Roman" pitchFamily="18" charset="0"/>
              <a:cs typeface="Times New Roman" pitchFamily="18" charset="0"/>
            </a:endParaRPr>
          </a:p>
          <a:p>
            <a:pPr algn="ctr"/>
            <a:r>
              <a:rPr lang="en-US" sz="1600" b="1" dirty="0">
                <a:latin typeface="Times New Roman" pitchFamily="18" charset="0"/>
                <a:cs typeface="Times New Roman" pitchFamily="18" charset="0"/>
              </a:rPr>
              <a:t>Guided By</a:t>
            </a:r>
          </a:p>
          <a:p>
            <a:pPr algn="ctr"/>
            <a:r>
              <a:rPr lang="en-US" sz="2400" b="1" dirty="0">
                <a:latin typeface="Times New Roman" pitchFamily="18" charset="0"/>
                <a:cs typeface="Times New Roman" pitchFamily="18" charset="0"/>
              </a:rPr>
              <a:t>Dr. Anita </a:t>
            </a:r>
            <a:r>
              <a:rPr lang="en-US" sz="2400" b="1" dirty="0" err="1">
                <a:latin typeface="Times New Roman" pitchFamily="18" charset="0"/>
                <a:cs typeface="Times New Roman" pitchFamily="18" charset="0"/>
              </a:rPr>
              <a:t>Khandizod</a:t>
            </a:r>
            <a:endParaRPr lang="en-US" sz="2400" b="1" dirty="0">
              <a:latin typeface="Times New Roman" pitchFamily="18" charset="0"/>
              <a:cs typeface="Times New Roman" pitchFamily="18" charset="0"/>
            </a:endParaRPr>
          </a:p>
          <a:p>
            <a:pPr algn="ctr"/>
            <a:r>
              <a:rPr lang="en-US" sz="2400" b="1" dirty="0">
                <a:latin typeface="Times New Roman" pitchFamily="18" charset="0"/>
                <a:cs typeface="Times New Roman" pitchFamily="18" charset="0"/>
              </a:rPr>
              <a:t> </a:t>
            </a:r>
          </a:p>
        </p:txBody>
      </p:sp>
      <p:sp>
        <p:nvSpPr>
          <p:cNvPr id="9" name="TextBox 8"/>
          <p:cNvSpPr txBox="1"/>
          <p:nvPr/>
        </p:nvSpPr>
        <p:spPr>
          <a:xfrm>
            <a:off x="2878691" y="555528"/>
            <a:ext cx="3384884" cy="1077218"/>
          </a:xfrm>
          <a:prstGeom prst="rect">
            <a:avLst/>
          </a:prstGeom>
          <a:noFill/>
        </p:spPr>
        <p:txBody>
          <a:bodyPr wrap="square" rtlCol="0">
            <a:spAutoFit/>
          </a:bodyPr>
          <a:lstStyle/>
          <a:p>
            <a:pPr algn="ctr"/>
            <a:r>
              <a:rPr lang="en-US" sz="3200" b="1" dirty="0">
                <a:latin typeface="Times New Roman" pitchFamily="18" charset="0"/>
                <a:cs typeface="Times New Roman" pitchFamily="18" charset="0"/>
              </a:rPr>
              <a:t>Project Presentation</a:t>
            </a:r>
          </a:p>
        </p:txBody>
      </p:sp>
      <p:pic>
        <p:nvPicPr>
          <p:cNvPr id="2" name="Picture 1">
            <a:extLst>
              <a:ext uri="{FF2B5EF4-FFF2-40B4-BE49-F238E27FC236}">
                <a16:creationId xmlns:a16="http://schemas.microsoft.com/office/drawing/2014/main" id="{5B7078F4-9908-4E35-B7A2-EAD9849E157D}"/>
              </a:ext>
            </a:extLst>
          </p:cNvPr>
          <p:cNvPicPr>
            <a:picLocks noChangeAspect="1"/>
          </p:cNvPicPr>
          <p:nvPr/>
        </p:nvPicPr>
        <p:blipFill>
          <a:blip r:embed="rId3"/>
          <a:stretch>
            <a:fillRect/>
          </a:stretch>
        </p:blipFill>
        <p:spPr>
          <a:xfrm>
            <a:off x="1" y="5817096"/>
            <a:ext cx="1366684" cy="1040904"/>
          </a:xfrm>
          <a:prstGeom prst="rect">
            <a:avLst/>
          </a:prstGeom>
        </p:spPr>
      </p:pic>
    </p:spTree>
    <p:extLst>
      <p:ext uri="{BB962C8B-B14F-4D97-AF65-F5344CB8AC3E}">
        <p14:creationId xmlns:p14="http://schemas.microsoft.com/office/powerpoint/2010/main" val="3762844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7. Process and Architecture</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lvl="0" algn="ctr"/>
            <a:r>
              <a:rPr lang="en-US" sz="1800" b="1" i="1" dirty="0">
                <a:solidFill>
                  <a:srgbClr val="C00000"/>
                </a:solidFill>
                <a:latin typeface="Times New Roman" pitchFamily="18" charset="0"/>
                <a:cs typeface="Times New Roman" pitchFamily="18" charset="0"/>
              </a:rPr>
              <a:t>Symbiosis Skills and Professional University, Kiwale, Pune</a:t>
            </a:r>
          </a:p>
        </p:txBody>
      </p:sp>
      <p:pic>
        <p:nvPicPr>
          <p:cNvPr id="7" name="Picture 6">
            <a:extLst>
              <a:ext uri="{FF2B5EF4-FFF2-40B4-BE49-F238E27FC236}">
                <a16:creationId xmlns:a16="http://schemas.microsoft.com/office/drawing/2014/main" id="{C87034E9-A836-4C1C-997E-6426E0539534}"/>
              </a:ext>
            </a:extLst>
          </p:cNvPr>
          <p:cNvPicPr>
            <a:picLocks noChangeAspect="1"/>
          </p:cNvPicPr>
          <p:nvPr/>
        </p:nvPicPr>
        <p:blipFill>
          <a:blip r:embed="rId2"/>
          <a:stretch>
            <a:fillRect/>
          </a:stretch>
        </p:blipFill>
        <p:spPr>
          <a:xfrm>
            <a:off x="1" y="5817096"/>
            <a:ext cx="1366684" cy="1040904"/>
          </a:xfrm>
          <a:prstGeom prst="rect">
            <a:avLst/>
          </a:prstGeom>
        </p:spPr>
      </p:pic>
      <p:sp>
        <p:nvSpPr>
          <p:cNvPr id="3" name="TextBox 2">
            <a:extLst>
              <a:ext uri="{FF2B5EF4-FFF2-40B4-BE49-F238E27FC236}">
                <a16:creationId xmlns:a16="http://schemas.microsoft.com/office/drawing/2014/main" id="{52C207DB-382C-166E-77E7-87E9E0855536}"/>
              </a:ext>
            </a:extLst>
          </p:cNvPr>
          <p:cNvSpPr txBox="1"/>
          <p:nvPr/>
        </p:nvSpPr>
        <p:spPr>
          <a:xfrm>
            <a:off x="680224" y="1076466"/>
            <a:ext cx="8077875" cy="2246769"/>
          </a:xfrm>
          <a:prstGeom prst="rect">
            <a:avLst/>
          </a:prstGeom>
          <a:noFill/>
        </p:spPr>
        <p:txBody>
          <a:bodyPr wrap="square">
            <a:spAutoFit/>
          </a:bodyPr>
          <a:lstStyle/>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network </a:t>
            </a: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transactions/crypto</a:t>
            </a: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channel.</a:t>
            </a: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Develop </a:t>
            </a:r>
            <a:r>
              <a:rPr lang="en-US" sz="2000" dirty="0" err="1">
                <a:latin typeface="Times New Roman" panose="02020603050405020304" pitchFamily="18" charset="0"/>
                <a:cs typeface="Times New Roman" panose="02020603050405020304" pitchFamily="18" charset="0"/>
              </a:rPr>
              <a:t>chaincode</a:t>
            </a:r>
            <a:r>
              <a:rPr lang="en-US" sz="2000" dirty="0">
                <a:latin typeface="Times New Roman" panose="02020603050405020304" pitchFamily="18" charset="0"/>
                <a:cs typeface="Times New Roman" panose="02020603050405020304" pitchFamily="18" charset="0"/>
              </a:rPr>
              <a:t> in Node </a:t>
            </a:r>
            <a:r>
              <a:rPr lang="en-US" sz="2000" dirty="0" err="1">
                <a:latin typeface="Times New Roman" panose="02020603050405020304" pitchFamily="18" charset="0"/>
                <a:cs typeface="Times New Roman" panose="02020603050405020304" pitchFamily="18" charset="0"/>
              </a:rPr>
              <a:t>js</a:t>
            </a:r>
            <a:r>
              <a:rPr lang="en-US" sz="20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⁠Deploy chain code on docker </a:t>
            </a: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⁠Access chain code </a:t>
            </a: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⁠Access UI/API on Fabric SDK.</a:t>
            </a:r>
          </a:p>
        </p:txBody>
      </p:sp>
    </p:spTree>
    <p:extLst>
      <p:ext uri="{BB962C8B-B14F-4D97-AF65-F5344CB8AC3E}">
        <p14:creationId xmlns:p14="http://schemas.microsoft.com/office/powerpoint/2010/main" val="3076752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8. Implementation</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lvl="0" algn="ctr"/>
            <a:r>
              <a:rPr lang="en-US" sz="1800" b="1" i="1" dirty="0">
                <a:solidFill>
                  <a:srgbClr val="C00000"/>
                </a:solidFill>
                <a:latin typeface="Times New Roman" pitchFamily="18" charset="0"/>
                <a:cs typeface="Times New Roman" pitchFamily="18" charset="0"/>
              </a:rPr>
              <a:t>Symbiosis Skills and Professional University, Kiwale, Pune</a:t>
            </a:r>
          </a:p>
        </p:txBody>
      </p:sp>
      <p:pic>
        <p:nvPicPr>
          <p:cNvPr id="7" name="Picture 6">
            <a:extLst>
              <a:ext uri="{FF2B5EF4-FFF2-40B4-BE49-F238E27FC236}">
                <a16:creationId xmlns:a16="http://schemas.microsoft.com/office/drawing/2014/main" id="{05836400-AFBD-4EF6-A4FB-A30FAE8A2756}"/>
              </a:ext>
            </a:extLst>
          </p:cNvPr>
          <p:cNvPicPr>
            <a:picLocks noChangeAspect="1"/>
          </p:cNvPicPr>
          <p:nvPr/>
        </p:nvPicPr>
        <p:blipFill>
          <a:blip r:embed="rId2"/>
          <a:stretch>
            <a:fillRect/>
          </a:stretch>
        </p:blipFill>
        <p:spPr>
          <a:xfrm>
            <a:off x="1" y="5817096"/>
            <a:ext cx="1366684" cy="1040904"/>
          </a:xfrm>
          <a:prstGeom prst="rect">
            <a:avLst/>
          </a:prstGeom>
        </p:spPr>
      </p:pic>
      <p:sp>
        <p:nvSpPr>
          <p:cNvPr id="3" name="TextBox 2">
            <a:extLst>
              <a:ext uri="{FF2B5EF4-FFF2-40B4-BE49-F238E27FC236}">
                <a16:creationId xmlns:a16="http://schemas.microsoft.com/office/drawing/2014/main" id="{084AB2CB-2480-C7B5-A23F-4AAD9BF83CF5}"/>
              </a:ext>
            </a:extLst>
          </p:cNvPr>
          <p:cNvSpPr txBox="1"/>
          <p:nvPr/>
        </p:nvSpPr>
        <p:spPr>
          <a:xfrm>
            <a:off x="683342" y="1134077"/>
            <a:ext cx="8003457" cy="1323439"/>
          </a:xfrm>
          <a:prstGeom prst="rect">
            <a:avLst/>
          </a:prstGeom>
          <a:noFill/>
        </p:spPr>
        <p:txBody>
          <a:bodyPr wrap="square">
            <a:spAutoFit/>
          </a:bodyPr>
          <a:lstStyle/>
          <a:p>
            <a:pPr marL="0" indent="0">
              <a:buNone/>
            </a:pPr>
            <a:r>
              <a:rPr lang="en-US" sz="2000" dirty="0">
                <a:latin typeface="Times New Roman" panose="02020603050405020304" pitchFamily="18" charset="0"/>
                <a:cs typeface="Times New Roman" panose="02020603050405020304" pitchFamily="18" charset="0"/>
              </a:rPr>
              <a:t>Frontend – In Progress</a:t>
            </a:r>
          </a:p>
          <a:p>
            <a:pPr marL="0" indent="0">
              <a:buNone/>
            </a:pP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Blockchain and backend – Completed Research and start the implementation.</a:t>
            </a:r>
          </a:p>
        </p:txBody>
      </p:sp>
    </p:spTree>
    <p:extLst>
      <p:ext uri="{BB962C8B-B14F-4D97-AF65-F5344CB8AC3E}">
        <p14:creationId xmlns:p14="http://schemas.microsoft.com/office/powerpoint/2010/main" val="554767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3200" b="1" dirty="0">
                <a:solidFill>
                  <a:srgbClr val="C00000"/>
                </a:solidFill>
                <a:latin typeface="Times New Roman" pitchFamily="18" charset="0"/>
                <a:cs typeface="Times New Roman" pitchFamily="18" charset="0"/>
              </a:rPr>
              <a:t>System Architecture</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lvl="0" algn="ctr"/>
            <a:r>
              <a:rPr lang="en-US" sz="1800" b="1" i="1" dirty="0">
                <a:solidFill>
                  <a:srgbClr val="C00000"/>
                </a:solidFill>
                <a:latin typeface="Times New Roman" pitchFamily="18" charset="0"/>
                <a:cs typeface="Times New Roman" pitchFamily="18" charset="0"/>
              </a:rPr>
              <a:t>Symbiosis Skills and Professional University, Kiwale, Pune</a:t>
            </a:r>
          </a:p>
        </p:txBody>
      </p:sp>
      <p:pic>
        <p:nvPicPr>
          <p:cNvPr id="7" name="Picture 6">
            <a:extLst>
              <a:ext uri="{FF2B5EF4-FFF2-40B4-BE49-F238E27FC236}">
                <a16:creationId xmlns:a16="http://schemas.microsoft.com/office/drawing/2014/main" id="{05836400-AFBD-4EF6-A4FB-A30FAE8A2756}"/>
              </a:ext>
            </a:extLst>
          </p:cNvPr>
          <p:cNvPicPr>
            <a:picLocks noChangeAspect="1"/>
          </p:cNvPicPr>
          <p:nvPr/>
        </p:nvPicPr>
        <p:blipFill>
          <a:blip r:embed="rId2"/>
          <a:stretch>
            <a:fillRect/>
          </a:stretch>
        </p:blipFill>
        <p:spPr>
          <a:xfrm>
            <a:off x="1" y="5817096"/>
            <a:ext cx="1366684" cy="1040904"/>
          </a:xfrm>
          <a:prstGeom prst="rect">
            <a:avLst/>
          </a:prstGeom>
        </p:spPr>
      </p:pic>
      <p:pic>
        <p:nvPicPr>
          <p:cNvPr id="2" name="Content Placeholder 6">
            <a:extLst>
              <a:ext uri="{FF2B5EF4-FFF2-40B4-BE49-F238E27FC236}">
                <a16:creationId xmlns:a16="http://schemas.microsoft.com/office/drawing/2014/main" id="{AF55B0B4-191B-8FC7-BD8F-59216FE2FCD7}"/>
              </a:ext>
            </a:extLst>
          </p:cNvPr>
          <p:cNvPicPr>
            <a:picLocks noChangeAspect="1"/>
          </p:cNvPicPr>
          <p:nvPr/>
        </p:nvPicPr>
        <p:blipFill>
          <a:blip r:embed="rId3"/>
          <a:stretch>
            <a:fillRect/>
          </a:stretch>
        </p:blipFill>
        <p:spPr>
          <a:xfrm>
            <a:off x="1243108" y="1076466"/>
            <a:ext cx="6657784" cy="4351338"/>
          </a:xfrm>
          <a:prstGeom prst="rect">
            <a:avLst/>
          </a:prstGeom>
          <a:noFill/>
          <a:ln>
            <a:noFill/>
          </a:ln>
        </p:spPr>
      </p:pic>
    </p:spTree>
    <p:extLst>
      <p:ext uri="{BB962C8B-B14F-4D97-AF65-F5344CB8AC3E}">
        <p14:creationId xmlns:p14="http://schemas.microsoft.com/office/powerpoint/2010/main" val="39330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9. Results</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lvl="0" algn="ctr"/>
            <a:r>
              <a:rPr lang="en-US" sz="1800" b="1" i="1" dirty="0">
                <a:solidFill>
                  <a:srgbClr val="C00000"/>
                </a:solidFill>
                <a:latin typeface="Times New Roman" pitchFamily="18" charset="0"/>
                <a:cs typeface="Times New Roman" pitchFamily="18" charset="0"/>
              </a:rPr>
              <a:t>Symbiosis Skills and Professional University, Kiwale, Pune</a:t>
            </a:r>
          </a:p>
        </p:txBody>
      </p:sp>
      <p:pic>
        <p:nvPicPr>
          <p:cNvPr id="7" name="Picture 6">
            <a:extLst>
              <a:ext uri="{FF2B5EF4-FFF2-40B4-BE49-F238E27FC236}">
                <a16:creationId xmlns:a16="http://schemas.microsoft.com/office/drawing/2014/main" id="{5C369263-BB60-4B8B-84B7-52E8909F7665}"/>
              </a:ext>
            </a:extLst>
          </p:cNvPr>
          <p:cNvPicPr>
            <a:picLocks noChangeAspect="1"/>
          </p:cNvPicPr>
          <p:nvPr/>
        </p:nvPicPr>
        <p:blipFill>
          <a:blip r:embed="rId2"/>
          <a:stretch>
            <a:fillRect/>
          </a:stretch>
        </p:blipFill>
        <p:spPr>
          <a:xfrm>
            <a:off x="1" y="5817096"/>
            <a:ext cx="1366684" cy="1040904"/>
          </a:xfrm>
          <a:prstGeom prst="rect">
            <a:avLst/>
          </a:prstGeom>
        </p:spPr>
      </p:pic>
      <p:pic>
        <p:nvPicPr>
          <p:cNvPr id="3" name="Picture 2">
            <a:extLst>
              <a:ext uri="{FF2B5EF4-FFF2-40B4-BE49-F238E27FC236}">
                <a16:creationId xmlns:a16="http://schemas.microsoft.com/office/drawing/2014/main" id="{8BEC07F1-FA80-DDF5-0635-EB11931807F1}"/>
              </a:ext>
            </a:extLst>
          </p:cNvPr>
          <p:cNvPicPr>
            <a:picLocks noChangeAspect="1"/>
          </p:cNvPicPr>
          <p:nvPr/>
        </p:nvPicPr>
        <p:blipFill>
          <a:blip r:embed="rId3"/>
          <a:stretch>
            <a:fillRect/>
          </a:stretch>
        </p:blipFill>
        <p:spPr>
          <a:xfrm>
            <a:off x="716693" y="802614"/>
            <a:ext cx="7457047" cy="4588155"/>
          </a:xfrm>
          <a:prstGeom prst="rect">
            <a:avLst/>
          </a:prstGeom>
        </p:spPr>
      </p:pic>
    </p:spTree>
    <p:extLst>
      <p:ext uri="{BB962C8B-B14F-4D97-AF65-F5344CB8AC3E}">
        <p14:creationId xmlns:p14="http://schemas.microsoft.com/office/powerpoint/2010/main" val="104468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10. Conclusion</a:t>
            </a:r>
            <a:endParaRPr lang="en-US" sz="2200" dirty="0">
              <a:solidFill>
                <a:srgbClr val="C00000"/>
              </a:solidFill>
              <a:latin typeface="Times New Roman" pitchFamily="18" charset="0"/>
              <a:cs typeface="Times New Roman" pitchFamily="18" charset="0"/>
            </a:endParaRP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lvl="0" algn="ctr"/>
            <a:r>
              <a:rPr lang="en-US" sz="1800" b="1" i="1" dirty="0">
                <a:solidFill>
                  <a:srgbClr val="C00000"/>
                </a:solidFill>
                <a:latin typeface="Times New Roman" pitchFamily="18" charset="0"/>
                <a:cs typeface="Times New Roman" pitchFamily="18" charset="0"/>
              </a:rPr>
              <a:t>Symbiosis Skills and Professional University, Kiwale, Pune</a:t>
            </a:r>
          </a:p>
        </p:txBody>
      </p:sp>
      <p:pic>
        <p:nvPicPr>
          <p:cNvPr id="7" name="Picture 6">
            <a:extLst>
              <a:ext uri="{FF2B5EF4-FFF2-40B4-BE49-F238E27FC236}">
                <a16:creationId xmlns:a16="http://schemas.microsoft.com/office/drawing/2014/main" id="{A49AF247-728A-4C90-8012-4BB675ADC6FC}"/>
              </a:ext>
            </a:extLst>
          </p:cNvPr>
          <p:cNvPicPr>
            <a:picLocks noChangeAspect="1"/>
          </p:cNvPicPr>
          <p:nvPr/>
        </p:nvPicPr>
        <p:blipFill>
          <a:blip r:embed="rId2"/>
          <a:stretch>
            <a:fillRect/>
          </a:stretch>
        </p:blipFill>
        <p:spPr>
          <a:xfrm>
            <a:off x="1" y="5817096"/>
            <a:ext cx="1366684" cy="1040904"/>
          </a:xfrm>
          <a:prstGeom prst="rect">
            <a:avLst/>
          </a:prstGeom>
        </p:spPr>
      </p:pic>
      <p:sp>
        <p:nvSpPr>
          <p:cNvPr id="2" name="TextBox 1">
            <a:extLst>
              <a:ext uri="{FF2B5EF4-FFF2-40B4-BE49-F238E27FC236}">
                <a16:creationId xmlns:a16="http://schemas.microsoft.com/office/drawing/2014/main" id="{06A2B85F-6A81-BCFB-215F-AD7FC20F8167}"/>
              </a:ext>
            </a:extLst>
          </p:cNvPr>
          <p:cNvSpPr txBox="1"/>
          <p:nvPr/>
        </p:nvSpPr>
        <p:spPr>
          <a:xfrm>
            <a:off x="417094" y="1081668"/>
            <a:ext cx="8010213" cy="4093428"/>
          </a:xfrm>
          <a:prstGeom prst="rect">
            <a:avLst/>
          </a:prstGeom>
          <a:noFill/>
        </p:spPr>
        <p:txBody>
          <a:bodyPr wrap="square" rtlCol="0">
            <a:spAutoFit/>
          </a:bodyPr>
          <a:lstStyle/>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Transition to electronic healthcare systems poses data security challenges</a:t>
            </a:r>
          </a:p>
          <a:p>
            <a:pPr algn="just"/>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Centralized storage exposes institutions to cyber threats, risking patient confidentiality</a:t>
            </a:r>
          </a:p>
          <a:p>
            <a:pPr algn="just"/>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Blockchain offers decentralized solution for enhanced data security</a:t>
            </a:r>
          </a:p>
          <a:p>
            <a:pPr algn="just"/>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Implementation of blockchain requires refinement to address security issues</a:t>
            </a:r>
          </a:p>
          <a:p>
            <a:pPr algn="just"/>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Improved record authentication is essential for bolstering trust in electronic healthcare systems</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1767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15</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10. Future Work</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lvl="0" algn="ctr"/>
            <a:r>
              <a:rPr lang="en-US" sz="1800" b="1" i="1" dirty="0">
                <a:solidFill>
                  <a:srgbClr val="C00000"/>
                </a:solidFill>
                <a:latin typeface="Times New Roman" pitchFamily="18" charset="0"/>
                <a:cs typeface="Times New Roman" pitchFamily="18" charset="0"/>
              </a:rPr>
              <a:t>Symbiosis Skills and Professional University, Kiwale, Pune</a:t>
            </a:r>
          </a:p>
        </p:txBody>
      </p:sp>
      <p:pic>
        <p:nvPicPr>
          <p:cNvPr id="7" name="Picture 6">
            <a:extLst>
              <a:ext uri="{FF2B5EF4-FFF2-40B4-BE49-F238E27FC236}">
                <a16:creationId xmlns:a16="http://schemas.microsoft.com/office/drawing/2014/main" id="{A49AF247-728A-4C90-8012-4BB675ADC6FC}"/>
              </a:ext>
            </a:extLst>
          </p:cNvPr>
          <p:cNvPicPr>
            <a:picLocks noChangeAspect="1"/>
          </p:cNvPicPr>
          <p:nvPr/>
        </p:nvPicPr>
        <p:blipFill>
          <a:blip r:embed="rId2"/>
          <a:stretch>
            <a:fillRect/>
          </a:stretch>
        </p:blipFill>
        <p:spPr>
          <a:xfrm>
            <a:off x="1" y="5817096"/>
            <a:ext cx="1366684" cy="1040904"/>
          </a:xfrm>
          <a:prstGeom prst="rect">
            <a:avLst/>
          </a:prstGeom>
        </p:spPr>
      </p:pic>
      <p:sp>
        <p:nvSpPr>
          <p:cNvPr id="2" name="TextBox 1">
            <a:extLst>
              <a:ext uri="{FF2B5EF4-FFF2-40B4-BE49-F238E27FC236}">
                <a16:creationId xmlns:a16="http://schemas.microsoft.com/office/drawing/2014/main" id="{06A2B85F-6A81-BCFB-215F-AD7FC20F8167}"/>
              </a:ext>
            </a:extLst>
          </p:cNvPr>
          <p:cNvSpPr txBox="1"/>
          <p:nvPr/>
        </p:nvSpPr>
        <p:spPr>
          <a:xfrm>
            <a:off x="417094" y="1081668"/>
            <a:ext cx="8010213" cy="1631216"/>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Start the Blockchain Development (</a:t>
            </a:r>
            <a:r>
              <a:rPr lang="en-US" sz="2000" dirty="0" err="1">
                <a:latin typeface="Times New Roman" panose="02020603050405020304" pitchFamily="18" charset="0"/>
                <a:cs typeface="Times New Roman" panose="02020603050405020304" pitchFamily="18" charset="0"/>
              </a:rPr>
              <a:t>chaincode</a:t>
            </a:r>
            <a:r>
              <a:rPr lang="en-US" sz="2000" dirty="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Initially start with Hyperledger Fabric platform</a:t>
            </a:r>
          </a:p>
          <a:p>
            <a:pPr algn="just"/>
            <a:r>
              <a:rPr lang="en-US" sz="2000"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Improve the UI, add more pages/dashboards</a:t>
            </a:r>
          </a:p>
        </p:txBody>
      </p:sp>
    </p:spTree>
    <p:extLst>
      <p:ext uri="{BB962C8B-B14F-4D97-AF65-F5344CB8AC3E}">
        <p14:creationId xmlns:p14="http://schemas.microsoft.com/office/powerpoint/2010/main" val="933664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References</a:t>
            </a:r>
            <a:endParaRPr lang="en-US" sz="2200" dirty="0">
              <a:solidFill>
                <a:srgbClr val="C00000"/>
              </a:solidFill>
              <a:latin typeface="Times New Roman" pitchFamily="18" charset="0"/>
              <a:cs typeface="Times New Roman" pitchFamily="18" charset="0"/>
            </a:endParaRP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lvl="0" algn="ctr"/>
            <a:r>
              <a:rPr lang="en-US" sz="1800" b="1" i="1" dirty="0">
                <a:solidFill>
                  <a:srgbClr val="C00000"/>
                </a:solidFill>
                <a:latin typeface="Times New Roman" pitchFamily="18" charset="0"/>
                <a:cs typeface="Times New Roman" pitchFamily="18" charset="0"/>
              </a:rPr>
              <a:t>Symbiosis Skills and Professional University, Kiwale, Pune</a:t>
            </a:r>
          </a:p>
        </p:txBody>
      </p:sp>
      <p:pic>
        <p:nvPicPr>
          <p:cNvPr id="7" name="Picture 6">
            <a:extLst>
              <a:ext uri="{FF2B5EF4-FFF2-40B4-BE49-F238E27FC236}">
                <a16:creationId xmlns:a16="http://schemas.microsoft.com/office/drawing/2014/main" id="{D3953A07-1C41-4B72-B056-DCB5B7C2F80D}"/>
              </a:ext>
            </a:extLst>
          </p:cNvPr>
          <p:cNvPicPr>
            <a:picLocks noChangeAspect="1"/>
          </p:cNvPicPr>
          <p:nvPr/>
        </p:nvPicPr>
        <p:blipFill>
          <a:blip r:embed="rId2"/>
          <a:stretch>
            <a:fillRect/>
          </a:stretch>
        </p:blipFill>
        <p:spPr>
          <a:xfrm>
            <a:off x="1" y="5817096"/>
            <a:ext cx="1366684" cy="1040904"/>
          </a:xfrm>
          <a:prstGeom prst="rect">
            <a:avLst/>
          </a:prstGeom>
        </p:spPr>
      </p:pic>
      <p:sp>
        <p:nvSpPr>
          <p:cNvPr id="2" name="Google Shape;335;g5cc8714c89_2_35">
            <a:extLst>
              <a:ext uri="{FF2B5EF4-FFF2-40B4-BE49-F238E27FC236}">
                <a16:creationId xmlns:a16="http://schemas.microsoft.com/office/drawing/2014/main" id="{C21D6CD3-9812-F18C-D658-3D09CC3C113E}"/>
              </a:ext>
            </a:extLst>
          </p:cNvPr>
          <p:cNvSpPr txBox="1">
            <a:spLocks/>
          </p:cNvSpPr>
          <p:nvPr/>
        </p:nvSpPr>
        <p:spPr>
          <a:xfrm>
            <a:off x="219401" y="904569"/>
            <a:ext cx="8661208" cy="450317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Schoolbook"/>
                <a:ea typeface="Century Schoolbook"/>
                <a:cs typeface="Century Schoolbook"/>
                <a:sym typeface="Century Schoolbook"/>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pPr marL="5143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"Blockchain for Electronic Health Records: A Survey" by Choudhury, O., and Choudhury, T. (2019)</a:t>
            </a:r>
          </a:p>
          <a:p>
            <a:pPr marL="228600" indent="0" algn="just"/>
            <a:endParaRPr lang="en-IN" sz="2000" dirty="0">
              <a:latin typeface="Times New Roman" panose="02020603050405020304" pitchFamily="18" charset="0"/>
              <a:cs typeface="Times New Roman" panose="02020603050405020304" pitchFamily="18" charset="0"/>
            </a:endParaRPr>
          </a:p>
          <a:p>
            <a:pPr marL="5143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Securing Electronic Health Records Using Blockchain Technology: A Review" by Hassan, M. M., et al. (2020).</a:t>
            </a:r>
          </a:p>
          <a:p>
            <a:pPr marL="228600" indent="0" algn="just"/>
            <a:endParaRPr lang="en-IN" sz="2000" dirty="0">
              <a:latin typeface="Times New Roman" panose="02020603050405020304" pitchFamily="18" charset="0"/>
              <a:cs typeface="Times New Roman" panose="02020603050405020304" pitchFamily="18" charset="0"/>
            </a:endParaRPr>
          </a:p>
          <a:p>
            <a:pPr marL="5143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 Comprehensive Survey of Blockchain in Healthcare: Vision and Future Directions" by Yue, X., et al. (2020).</a:t>
            </a:r>
          </a:p>
          <a:p>
            <a:pPr marL="228600" indent="0" algn="just"/>
            <a:endParaRPr lang="en-IN" sz="2000" dirty="0">
              <a:latin typeface="Times New Roman" panose="02020603050405020304" pitchFamily="18" charset="0"/>
              <a:cs typeface="Times New Roman" panose="02020603050405020304" pitchFamily="18" charset="0"/>
            </a:endParaRPr>
          </a:p>
          <a:p>
            <a:pPr marL="5715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"Blockchain-Based Secure Electronic Health Record Management for Healthcare Applications" by Nguyen, H. T., et al. (2021)</a:t>
            </a:r>
          </a:p>
          <a:p>
            <a:pPr marL="228600" indent="0" algn="just"/>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marL="406400" indent="-406400" algn="just">
              <a:lnSpc>
                <a:spcPct val="150000"/>
              </a:lnSpc>
              <a:spcAft>
                <a:spcPts val="1000"/>
              </a:spcAft>
            </a:pPr>
            <a:endParaRPr lang="en-IN" sz="2000" dirty="0">
              <a:solidFill>
                <a:srgbClr val="C00000"/>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1679427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g5cc8714c89_2_35"/>
          <p:cNvSpPr txBox="1">
            <a:spLocks noGrp="1"/>
          </p:cNvSpPr>
          <p:nvPr>
            <p:ph type="body" idx="1"/>
          </p:nvPr>
        </p:nvSpPr>
        <p:spPr>
          <a:xfrm>
            <a:off x="219401" y="904569"/>
            <a:ext cx="8661208" cy="4503174"/>
          </a:xfrm>
          <a:prstGeom prst="rect">
            <a:avLst/>
          </a:prstGeom>
        </p:spPr>
        <p:txBody>
          <a:bodyPr spcFirstLastPara="1" wrap="square" lIns="0" tIns="0" rIns="0" bIns="0" anchor="t" anchorCtr="0">
            <a:noAutofit/>
          </a:bodyPr>
          <a:lstStyle/>
          <a:p>
            <a:pPr marL="228600" indent="0" algn="just"/>
            <a:endParaRPr lang="en-IN" sz="2000" dirty="0">
              <a:latin typeface="Times New Roman" panose="02020603050405020304" pitchFamily="18" charset="0"/>
              <a:cs typeface="Times New Roman" panose="02020603050405020304" pitchFamily="18" charset="0"/>
            </a:endParaRPr>
          </a:p>
          <a:p>
            <a:pPr marL="5715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"Securing Electronic Health Records Using Blockchain Technology: A Systematic Review" by Islam, S. M. R., et al. (2020).</a:t>
            </a:r>
          </a:p>
          <a:p>
            <a:pPr marL="228600" indent="0" algn="just"/>
            <a:endParaRPr lang="en-IN" sz="2000" dirty="0">
              <a:latin typeface="Times New Roman" panose="02020603050405020304" pitchFamily="18" charset="0"/>
              <a:cs typeface="Times New Roman" panose="02020603050405020304" pitchFamily="18" charset="0"/>
            </a:endParaRPr>
          </a:p>
          <a:p>
            <a:pPr marL="5715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"Blockchain Technology for Healthcare: Facilitating Secure Interoperability and Scalability" by Al Omar, A., and Bhuiyan, M. Z. A. (2019).</a:t>
            </a:r>
          </a:p>
          <a:p>
            <a:pPr marL="228600" indent="0" algn="just"/>
            <a:endParaRPr lang="en-IN" sz="2000" dirty="0">
              <a:latin typeface="Times New Roman" panose="02020603050405020304" pitchFamily="18" charset="0"/>
              <a:cs typeface="Times New Roman" panose="02020603050405020304" pitchFamily="18" charset="0"/>
            </a:endParaRPr>
          </a:p>
          <a:p>
            <a:pPr marL="5715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"Blockchain-Based Healthcare Record Management: A Systematic Review" by Silva, L. M., et al. (2020).</a:t>
            </a:r>
          </a:p>
          <a:p>
            <a:pPr marL="228600" indent="0" algn="just"/>
            <a:endParaRPr lang="en-IN" sz="2000" dirty="0">
              <a:latin typeface="Times New Roman" panose="02020603050405020304" pitchFamily="18" charset="0"/>
              <a:cs typeface="Times New Roman" panose="02020603050405020304" pitchFamily="18" charset="0"/>
            </a:endParaRPr>
          </a:p>
          <a:p>
            <a:pPr marL="5715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"Blockchain Technology in Healthcare: A Systematic Review" by </a:t>
            </a:r>
            <a:r>
              <a:rPr lang="en-IN" sz="2000" dirty="0" err="1">
                <a:latin typeface="Times New Roman" panose="02020603050405020304" pitchFamily="18" charset="0"/>
                <a:cs typeface="Times New Roman" panose="02020603050405020304" pitchFamily="18" charset="0"/>
              </a:rPr>
              <a:t>Kuo</a:t>
            </a:r>
            <a:r>
              <a:rPr lang="en-IN" sz="2000" dirty="0">
                <a:latin typeface="Times New Roman" panose="02020603050405020304" pitchFamily="18" charset="0"/>
                <a:cs typeface="Times New Roman" panose="02020603050405020304" pitchFamily="18" charset="0"/>
              </a:rPr>
              <a:t>, T. T., et al. (2019).</a:t>
            </a:r>
            <a:endParaRPr lang="en-US" sz="2000" dirty="0">
              <a:latin typeface="Times New Roman" panose="02020603050405020304" pitchFamily="18" charset="0"/>
              <a:cs typeface="Times New Roman" panose="02020603050405020304" pitchFamily="18" charset="0"/>
            </a:endParaRPr>
          </a:p>
          <a:p>
            <a:pPr marL="228600" indent="0" algn="just"/>
            <a:br>
              <a:rPr lang="en-IN" sz="2000" dirty="0">
                <a:effectLst/>
                <a:latin typeface="Times New Roman" panose="02020603050405020304" pitchFamily="18" charset="0"/>
                <a:cs typeface="Times New Roman" panose="02020603050405020304" pitchFamily="18" charset="0"/>
              </a:rPr>
            </a:br>
            <a:endParaRPr lang="en-IN" sz="2000" dirty="0">
              <a:effectLst/>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marL="406400" indent="-406400" algn="just">
              <a:lnSpc>
                <a:spcPct val="150000"/>
              </a:lnSpc>
              <a:spcAft>
                <a:spcPts val="1000"/>
              </a:spcAft>
            </a:pPr>
            <a:endParaRPr lang="en-IN" sz="2000" dirty="0">
              <a:solidFill>
                <a:srgbClr val="C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336" name="Google Shape;336;g5cc8714c89_2_35"/>
          <p:cNvSpPr txBox="1"/>
          <p:nvPr/>
        </p:nvSpPr>
        <p:spPr>
          <a:xfrm>
            <a:off x="386680" y="188242"/>
            <a:ext cx="8099398" cy="729049"/>
          </a:xfrm>
          <a:prstGeom prst="rect">
            <a:avLst/>
          </a:prstGeom>
          <a:noFill/>
          <a:ln>
            <a:noFill/>
          </a:ln>
        </p:spPr>
        <p:txBody>
          <a:bodyPr spcFirstLastPara="1" wrap="square" lIns="91425" tIns="91425" rIns="91425" bIns="91425" anchor="t" anchorCtr="0">
            <a:noAutofit/>
          </a:bodyPr>
          <a:lstStyle/>
          <a:p>
            <a:pPr>
              <a:lnSpc>
                <a:spcPct val="100000"/>
              </a:lnSpc>
            </a:pPr>
            <a:r>
              <a:rPr lang="en-US" sz="2800" b="1" dirty="0">
                <a:solidFill>
                  <a:srgbClr val="C00000"/>
                </a:solidFill>
                <a:latin typeface="Times New Roman" pitchFamily="18" charset="0"/>
                <a:ea typeface="Century Schoolbook"/>
                <a:cs typeface="Times New Roman" pitchFamily="18" charset="0"/>
              </a:rPr>
              <a:t>Continued ..</a:t>
            </a:r>
            <a:endParaRPr lang="en-US" sz="2400" dirty="0">
              <a:solidFill>
                <a:srgbClr val="C00000"/>
              </a:solidFill>
              <a:latin typeface="Times New Roman" pitchFamily="18" charset="0"/>
              <a:cs typeface="Times New Roman"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17</a:t>
            </a:fld>
            <a:endParaRPr lang="en-US"/>
          </a:p>
        </p:txBody>
      </p:sp>
      <p:sp>
        <p:nvSpPr>
          <p:cNvPr id="9" name="Google Shape;47;p1"/>
          <p:cNvSpPr txBox="1"/>
          <p:nvPr/>
        </p:nvSpPr>
        <p:spPr>
          <a:xfrm>
            <a:off x="1379346" y="6055962"/>
            <a:ext cx="7378753" cy="672897"/>
          </a:xfrm>
          <a:prstGeom prst="rect">
            <a:avLst/>
          </a:prstGeom>
          <a:noFill/>
          <a:ln>
            <a:noFill/>
          </a:ln>
        </p:spPr>
        <p:txBody>
          <a:bodyPr spcFirstLastPara="1" wrap="square" lIns="0" tIns="12700" rIns="0" bIns="0" anchor="t" anchorCtr="0">
            <a:noAutofit/>
          </a:bodyPr>
          <a:lstStyle/>
          <a:p>
            <a:pPr marL="12700" lvl="0" algn="ctr"/>
            <a:r>
              <a:rPr lang="en-US" sz="1800" b="1" i="1" dirty="0">
                <a:solidFill>
                  <a:srgbClr val="C00000"/>
                </a:solidFill>
                <a:latin typeface="Times New Roman" pitchFamily="18" charset="0"/>
                <a:cs typeface="Times New Roman" pitchFamily="18" charset="0"/>
              </a:rPr>
              <a:t>Symbiosis Skills and Professional University, Kiwale, Pune</a:t>
            </a:r>
          </a:p>
        </p:txBody>
      </p:sp>
      <p:pic>
        <p:nvPicPr>
          <p:cNvPr id="7" name="Picture 6">
            <a:extLst>
              <a:ext uri="{FF2B5EF4-FFF2-40B4-BE49-F238E27FC236}">
                <a16:creationId xmlns:a16="http://schemas.microsoft.com/office/drawing/2014/main" id="{7C815F72-479B-477D-A2B8-7801EFD4D9AA}"/>
              </a:ext>
            </a:extLst>
          </p:cNvPr>
          <p:cNvPicPr>
            <a:picLocks noChangeAspect="1"/>
          </p:cNvPicPr>
          <p:nvPr/>
        </p:nvPicPr>
        <p:blipFill>
          <a:blip r:embed="rId3"/>
          <a:stretch>
            <a:fillRect/>
          </a:stretch>
        </p:blipFill>
        <p:spPr>
          <a:xfrm>
            <a:off x="1" y="5817096"/>
            <a:ext cx="1366684" cy="104090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18</a:t>
            </a:fld>
            <a:endParaRPr lang="en-US"/>
          </a:p>
        </p:txBody>
      </p:sp>
      <p:sp>
        <p:nvSpPr>
          <p:cNvPr id="8" name="Google Shape;47;p1"/>
          <p:cNvSpPr txBox="1"/>
          <p:nvPr/>
        </p:nvSpPr>
        <p:spPr>
          <a:xfrm>
            <a:off x="1379346" y="6055962"/>
            <a:ext cx="7378753" cy="672897"/>
          </a:xfrm>
          <a:prstGeom prst="rect">
            <a:avLst/>
          </a:prstGeom>
          <a:noFill/>
          <a:ln>
            <a:noFill/>
          </a:ln>
        </p:spPr>
        <p:txBody>
          <a:bodyPr spcFirstLastPara="1" wrap="square" lIns="0" tIns="12700" rIns="0" bIns="0" anchor="t" anchorCtr="0">
            <a:noAutofit/>
          </a:bodyPr>
          <a:lstStyle/>
          <a:p>
            <a:pPr marL="12700" lvl="0" algn="ctr"/>
            <a:r>
              <a:rPr lang="en-US" sz="1800" b="1" i="1" dirty="0">
                <a:solidFill>
                  <a:srgbClr val="C00000"/>
                </a:solidFill>
                <a:latin typeface="Times New Roman" pitchFamily="18" charset="0"/>
                <a:cs typeface="Times New Roman" pitchFamily="18" charset="0"/>
              </a:rPr>
              <a:t>Symbiosis Skills and Professional University, Kiwale, Pune</a:t>
            </a:r>
          </a:p>
        </p:txBody>
      </p:sp>
      <p:sp>
        <p:nvSpPr>
          <p:cNvPr id="7" name="Rectangle 6"/>
          <p:cNvSpPr/>
          <p:nvPr/>
        </p:nvSpPr>
        <p:spPr>
          <a:xfrm>
            <a:off x="1792145" y="2374230"/>
            <a:ext cx="5330550" cy="707886"/>
          </a:xfrm>
          <a:prstGeom prst="rect">
            <a:avLst/>
          </a:prstGeom>
        </p:spPr>
        <p:txBody>
          <a:bodyPr wrap="square">
            <a:spAutoFit/>
          </a:bodyPr>
          <a:lstStyle/>
          <a:p>
            <a:pPr lvl="0" algn="ctr"/>
            <a:r>
              <a:rPr lang="en-US" sz="4000" b="1" dirty="0">
                <a:solidFill>
                  <a:srgbClr val="C00000"/>
                </a:solidFill>
                <a:latin typeface="Times New Roman" panose="02020603050405020304" pitchFamily="18" charset="0"/>
                <a:ea typeface="Century Schoolbook"/>
                <a:cs typeface="Times New Roman" panose="02020603050405020304" pitchFamily="18" charset="0"/>
                <a:sym typeface="Century Schoolbook"/>
              </a:rPr>
              <a:t>Thank You</a:t>
            </a:r>
          </a:p>
        </p:txBody>
      </p:sp>
      <p:pic>
        <p:nvPicPr>
          <p:cNvPr id="6" name="Picture 5">
            <a:extLst>
              <a:ext uri="{FF2B5EF4-FFF2-40B4-BE49-F238E27FC236}">
                <a16:creationId xmlns:a16="http://schemas.microsoft.com/office/drawing/2014/main" id="{CF338437-C8C8-44B3-94A1-20A02B61343A}"/>
              </a:ext>
            </a:extLst>
          </p:cNvPr>
          <p:cNvPicPr>
            <a:picLocks noChangeAspect="1"/>
          </p:cNvPicPr>
          <p:nvPr/>
        </p:nvPicPr>
        <p:blipFill>
          <a:blip r:embed="rId3"/>
          <a:stretch>
            <a:fillRect/>
          </a:stretch>
        </p:blipFill>
        <p:spPr>
          <a:xfrm>
            <a:off x="1" y="5817096"/>
            <a:ext cx="1366684" cy="1040904"/>
          </a:xfrm>
          <a:prstGeom prst="rect">
            <a:avLst/>
          </a:prstGeom>
        </p:spPr>
      </p:pic>
    </p:spTree>
    <p:extLst>
      <p:ext uri="{BB962C8B-B14F-4D97-AF65-F5344CB8AC3E}">
        <p14:creationId xmlns:p14="http://schemas.microsoft.com/office/powerpoint/2010/main" val="1134069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19</a:t>
            </a:fld>
            <a:endParaRPr lang="en-US"/>
          </a:p>
        </p:txBody>
      </p:sp>
      <p:sp>
        <p:nvSpPr>
          <p:cNvPr id="8" name="Google Shape;47;p1"/>
          <p:cNvSpPr txBox="1"/>
          <p:nvPr/>
        </p:nvSpPr>
        <p:spPr>
          <a:xfrm>
            <a:off x="1379346" y="6055962"/>
            <a:ext cx="7378753" cy="672897"/>
          </a:xfrm>
          <a:prstGeom prst="rect">
            <a:avLst/>
          </a:prstGeom>
          <a:noFill/>
          <a:ln>
            <a:noFill/>
          </a:ln>
        </p:spPr>
        <p:txBody>
          <a:bodyPr spcFirstLastPara="1" wrap="square" lIns="0" tIns="12700" rIns="0" bIns="0" anchor="t" anchorCtr="0">
            <a:noAutofit/>
          </a:bodyPr>
          <a:lstStyle/>
          <a:p>
            <a:pPr marL="12700" lvl="0" algn="ctr"/>
            <a:r>
              <a:rPr lang="en-US" sz="1800" b="1" i="1" dirty="0">
                <a:solidFill>
                  <a:srgbClr val="C00000"/>
                </a:solidFill>
                <a:latin typeface="Times New Roman" pitchFamily="18" charset="0"/>
                <a:cs typeface="Times New Roman" pitchFamily="18" charset="0"/>
              </a:rPr>
              <a:t>Symbiosis Skills and Professional University, Kiwale, Pune</a:t>
            </a:r>
          </a:p>
        </p:txBody>
      </p:sp>
      <p:sp>
        <p:nvSpPr>
          <p:cNvPr id="7" name="Rectangle 6"/>
          <p:cNvSpPr/>
          <p:nvPr/>
        </p:nvSpPr>
        <p:spPr>
          <a:xfrm>
            <a:off x="1792145" y="2374230"/>
            <a:ext cx="5330550" cy="707886"/>
          </a:xfrm>
          <a:prstGeom prst="rect">
            <a:avLst/>
          </a:prstGeom>
        </p:spPr>
        <p:txBody>
          <a:bodyPr wrap="square">
            <a:spAutoFit/>
          </a:bodyPr>
          <a:lstStyle/>
          <a:p>
            <a:pPr lvl="0" algn="ctr"/>
            <a:r>
              <a:rPr lang="en-US" sz="4000" b="1" dirty="0">
                <a:solidFill>
                  <a:srgbClr val="C00000"/>
                </a:solidFill>
                <a:latin typeface="Times New Roman" panose="02020603050405020304" pitchFamily="18" charset="0"/>
                <a:ea typeface="Century Schoolbook"/>
                <a:cs typeface="Times New Roman" panose="02020603050405020304" pitchFamily="18" charset="0"/>
                <a:sym typeface="Century Schoolbook"/>
              </a:rPr>
              <a:t>Questions</a:t>
            </a:r>
          </a:p>
        </p:txBody>
      </p:sp>
      <p:pic>
        <p:nvPicPr>
          <p:cNvPr id="6" name="Picture 5">
            <a:extLst>
              <a:ext uri="{FF2B5EF4-FFF2-40B4-BE49-F238E27FC236}">
                <a16:creationId xmlns:a16="http://schemas.microsoft.com/office/drawing/2014/main" id="{23CD6E6D-ADD4-4E8C-AB7A-5B369DD205C3}"/>
              </a:ext>
            </a:extLst>
          </p:cNvPr>
          <p:cNvPicPr>
            <a:picLocks noChangeAspect="1"/>
          </p:cNvPicPr>
          <p:nvPr/>
        </p:nvPicPr>
        <p:blipFill>
          <a:blip r:embed="rId3"/>
          <a:stretch>
            <a:fillRect/>
          </a:stretch>
        </p:blipFill>
        <p:spPr>
          <a:xfrm>
            <a:off x="1" y="5817096"/>
            <a:ext cx="1366684" cy="1040904"/>
          </a:xfrm>
          <a:prstGeom prst="rect">
            <a:avLst/>
          </a:prstGeom>
        </p:spPr>
      </p:pic>
    </p:spTree>
    <p:extLst>
      <p:ext uri="{BB962C8B-B14F-4D97-AF65-F5344CB8AC3E}">
        <p14:creationId xmlns:p14="http://schemas.microsoft.com/office/powerpoint/2010/main" val="3590818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5cc8714c89_0_4"/>
          <p:cNvSpPr txBox="1">
            <a:spLocks noGrp="1"/>
          </p:cNvSpPr>
          <p:nvPr>
            <p:ph type="title"/>
          </p:nvPr>
        </p:nvSpPr>
        <p:spPr>
          <a:xfrm>
            <a:off x="830592" y="187896"/>
            <a:ext cx="6932100" cy="554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2800" dirty="0">
                <a:solidFill>
                  <a:srgbClr val="C00000"/>
                </a:solidFill>
                <a:latin typeface="Times New Roman" pitchFamily="18" charset="0"/>
                <a:cs typeface="Times New Roman" pitchFamily="18" charset="0"/>
                <a:sym typeface="Arial"/>
              </a:rPr>
              <a:t>Outline</a:t>
            </a:r>
          </a:p>
        </p:txBody>
      </p:sp>
      <p:sp>
        <p:nvSpPr>
          <p:cNvPr id="64" name="Google Shape;64;g5cc8714c89_0_4"/>
          <p:cNvSpPr txBox="1"/>
          <p:nvPr/>
        </p:nvSpPr>
        <p:spPr>
          <a:xfrm>
            <a:off x="539344" y="665445"/>
            <a:ext cx="7848600" cy="4771794"/>
          </a:xfrm>
          <a:prstGeom prst="rect">
            <a:avLst/>
          </a:prstGeom>
          <a:noFill/>
          <a:ln>
            <a:noFill/>
          </a:ln>
        </p:spPr>
        <p:txBody>
          <a:bodyPr spcFirstLastPara="1" wrap="square" lIns="91425" tIns="91425" rIns="91425" bIns="91425" anchor="t" anchorCtr="0">
            <a:noAutofit/>
          </a:bodyPr>
          <a:lstStyle/>
          <a:p>
            <a:pPr marL="0" lvl="0" indent="0" algn="just">
              <a:lnSpc>
                <a:spcPct val="150000"/>
              </a:lnSpc>
              <a:buClr>
                <a:schemeClr val="dk1"/>
              </a:buClr>
              <a:buSzPts val="2400"/>
              <a:buNone/>
            </a:pPr>
            <a:r>
              <a:rPr lang="en-US" sz="2000" dirty="0">
                <a:solidFill>
                  <a:schemeClr val="dk1"/>
                </a:solidFill>
                <a:latin typeface="Times New Roman"/>
                <a:ea typeface="Times New Roman"/>
                <a:cs typeface="Times New Roman"/>
                <a:sym typeface="Times New Roman"/>
              </a:rPr>
              <a:t>1.  INTRODUCTION – </a:t>
            </a:r>
            <a:r>
              <a:rPr lang="en-US" sz="2000" b="1" dirty="0">
                <a:solidFill>
                  <a:schemeClr val="dk1"/>
                </a:solidFill>
                <a:latin typeface="Times New Roman"/>
                <a:ea typeface="Times New Roman"/>
                <a:cs typeface="Times New Roman"/>
                <a:sym typeface="Times New Roman"/>
              </a:rPr>
              <a:t>Problem Statement and Objectives</a:t>
            </a:r>
            <a:r>
              <a:rPr lang="en-US" sz="2000" dirty="0">
                <a:solidFill>
                  <a:schemeClr val="dk1"/>
                </a:solidFill>
                <a:latin typeface="Times New Roman"/>
                <a:ea typeface="Times New Roman"/>
                <a:cs typeface="Times New Roman"/>
                <a:sym typeface="Times New Roman"/>
              </a:rPr>
              <a:t>	</a:t>
            </a:r>
          </a:p>
          <a:p>
            <a:pPr marL="0" lvl="0" indent="0" algn="just">
              <a:lnSpc>
                <a:spcPct val="150000"/>
              </a:lnSpc>
              <a:buClr>
                <a:schemeClr val="dk1"/>
              </a:buClr>
              <a:buSzPts val="2400"/>
              <a:buNone/>
            </a:pPr>
            <a:r>
              <a:rPr lang="en-US" sz="2000" dirty="0">
                <a:solidFill>
                  <a:schemeClr val="dk1"/>
                </a:solidFill>
                <a:latin typeface="Times New Roman"/>
                <a:ea typeface="Times New Roman"/>
                <a:cs typeface="Times New Roman"/>
                <a:sym typeface="Times New Roman"/>
              </a:rPr>
              <a:t>2.  LITERATURE SURVEY 	</a:t>
            </a:r>
          </a:p>
          <a:p>
            <a:pPr marL="0" lvl="0" indent="0" algn="just">
              <a:lnSpc>
                <a:spcPct val="150000"/>
              </a:lnSpc>
              <a:buClr>
                <a:schemeClr val="dk1"/>
              </a:buClr>
              <a:buSzPts val="2400"/>
              <a:buNone/>
            </a:pPr>
            <a:r>
              <a:rPr lang="en-US" sz="2000" dirty="0">
                <a:solidFill>
                  <a:schemeClr val="dk1"/>
                </a:solidFill>
                <a:latin typeface="Times New Roman"/>
                <a:ea typeface="Times New Roman"/>
                <a:cs typeface="Times New Roman"/>
                <a:sym typeface="Times New Roman"/>
              </a:rPr>
              <a:t>3.  CONCEPTS AND METHODS 	</a:t>
            </a:r>
          </a:p>
          <a:p>
            <a:pPr marL="0" lvl="0" indent="0" algn="just">
              <a:lnSpc>
                <a:spcPct val="150000"/>
              </a:lnSpc>
              <a:buClr>
                <a:schemeClr val="dk1"/>
              </a:buClr>
              <a:buSzPts val="2400"/>
              <a:buNone/>
            </a:pPr>
            <a:r>
              <a:rPr lang="en-US" sz="2000" dirty="0">
                <a:solidFill>
                  <a:schemeClr val="dk1"/>
                </a:solidFill>
                <a:latin typeface="Times New Roman"/>
                <a:ea typeface="Times New Roman"/>
                <a:cs typeface="Times New Roman"/>
                <a:sym typeface="Times New Roman"/>
              </a:rPr>
              <a:t>4.  PROJECT PLAN	</a:t>
            </a:r>
          </a:p>
          <a:p>
            <a:pPr marL="0" lvl="0" indent="0" algn="just">
              <a:lnSpc>
                <a:spcPct val="150000"/>
              </a:lnSpc>
              <a:buClr>
                <a:schemeClr val="dk1"/>
              </a:buClr>
              <a:buSzPts val="2400"/>
              <a:buNone/>
            </a:pPr>
            <a:r>
              <a:rPr lang="en-US" sz="2000" dirty="0">
                <a:solidFill>
                  <a:schemeClr val="dk1"/>
                </a:solidFill>
                <a:latin typeface="Times New Roman"/>
                <a:ea typeface="Times New Roman"/>
                <a:cs typeface="Times New Roman"/>
                <a:sym typeface="Times New Roman"/>
              </a:rPr>
              <a:t>5. SOFTWARE REQUIREMENT SPECIFICATION	</a:t>
            </a:r>
          </a:p>
          <a:p>
            <a:pPr marL="0" lvl="0" indent="0" algn="just">
              <a:lnSpc>
                <a:spcPct val="150000"/>
              </a:lnSpc>
              <a:buClr>
                <a:schemeClr val="dk1"/>
              </a:buClr>
              <a:buSzPts val="2400"/>
              <a:buNone/>
            </a:pPr>
            <a:r>
              <a:rPr lang="en-US" sz="2000" dirty="0">
                <a:solidFill>
                  <a:schemeClr val="dk1"/>
                </a:solidFill>
                <a:latin typeface="Times New Roman"/>
                <a:ea typeface="Times New Roman"/>
                <a:cs typeface="Times New Roman"/>
                <a:sym typeface="Times New Roman"/>
              </a:rPr>
              <a:t>6. RESULTS </a:t>
            </a:r>
            <a:r>
              <a:rPr lang="en-US" sz="2000" b="1" dirty="0">
                <a:solidFill>
                  <a:schemeClr val="dk1"/>
                </a:solidFill>
                <a:latin typeface="Times New Roman"/>
                <a:ea typeface="Times New Roman"/>
                <a:cs typeface="Times New Roman"/>
                <a:sym typeface="Times New Roman"/>
              </a:rPr>
              <a:t>(30% Implementation)</a:t>
            </a:r>
            <a:r>
              <a:rPr lang="en-US" sz="2000" dirty="0">
                <a:solidFill>
                  <a:schemeClr val="dk1"/>
                </a:solidFill>
                <a:latin typeface="Times New Roman"/>
                <a:ea typeface="Times New Roman"/>
                <a:cs typeface="Times New Roman"/>
                <a:sym typeface="Times New Roman"/>
              </a:rPr>
              <a:t>	</a:t>
            </a:r>
          </a:p>
          <a:p>
            <a:pPr marL="0" lvl="0" indent="0" algn="just">
              <a:lnSpc>
                <a:spcPct val="150000"/>
              </a:lnSpc>
              <a:buClr>
                <a:schemeClr val="dk1"/>
              </a:buClr>
              <a:buSzPts val="2400"/>
              <a:buNone/>
            </a:pPr>
            <a:r>
              <a:rPr lang="en-US" sz="2000" dirty="0">
                <a:solidFill>
                  <a:schemeClr val="dk1"/>
                </a:solidFill>
                <a:latin typeface="Times New Roman"/>
                <a:ea typeface="Times New Roman"/>
                <a:cs typeface="Times New Roman"/>
                <a:sym typeface="Times New Roman"/>
              </a:rPr>
              <a:t>7. SOFTWARE TESTING	</a:t>
            </a:r>
          </a:p>
          <a:p>
            <a:pPr marL="0" lvl="0" indent="0" algn="just">
              <a:lnSpc>
                <a:spcPct val="150000"/>
              </a:lnSpc>
              <a:buClr>
                <a:schemeClr val="dk1"/>
              </a:buClr>
              <a:buSzPts val="2400"/>
              <a:buNone/>
            </a:pPr>
            <a:r>
              <a:rPr lang="en-US" sz="2000" dirty="0">
                <a:solidFill>
                  <a:schemeClr val="dk1"/>
                </a:solidFill>
                <a:latin typeface="Times New Roman"/>
                <a:ea typeface="Times New Roman"/>
                <a:cs typeface="Times New Roman"/>
                <a:sym typeface="Times New Roman"/>
              </a:rPr>
              <a:t>8. CONCLUSION AND FUTURE WORK	</a:t>
            </a:r>
          </a:p>
          <a:p>
            <a:pPr marL="0" lvl="0" indent="0" algn="just">
              <a:lnSpc>
                <a:spcPct val="150000"/>
              </a:lnSpc>
              <a:buClr>
                <a:schemeClr val="dk1"/>
              </a:buClr>
              <a:buSzPts val="2400"/>
              <a:buNone/>
            </a:pPr>
            <a:r>
              <a:rPr lang="en-US" sz="2000" dirty="0">
                <a:solidFill>
                  <a:schemeClr val="dk1"/>
                </a:solidFill>
                <a:latin typeface="Times New Roman"/>
                <a:ea typeface="Times New Roman"/>
                <a:cs typeface="Times New Roman"/>
                <a:sym typeface="Times New Roman"/>
              </a:rPr>
              <a:t>BIBLIOGRAPHY	</a:t>
            </a:r>
          </a:p>
          <a:p>
            <a:pPr marL="0" lvl="0" indent="0" algn="just">
              <a:lnSpc>
                <a:spcPct val="150000"/>
              </a:lnSpc>
              <a:buClr>
                <a:schemeClr val="dk1"/>
              </a:buClr>
              <a:buSzPts val="2400"/>
              <a:buNone/>
            </a:pPr>
            <a:r>
              <a:rPr lang="en-US" sz="2000" dirty="0">
                <a:solidFill>
                  <a:schemeClr val="dk1"/>
                </a:solidFill>
                <a:latin typeface="Times New Roman"/>
                <a:ea typeface="Times New Roman"/>
                <a:cs typeface="Times New Roman"/>
                <a:sym typeface="Times New Roman"/>
              </a:rPr>
              <a:t>REFERENCES</a:t>
            </a:r>
          </a:p>
          <a:p>
            <a:pPr marL="0" indent="0">
              <a:buNone/>
            </a:pPr>
            <a:endParaRPr lang="en-US" sz="4000" dirty="0"/>
          </a:p>
          <a:p>
            <a:pPr marL="76200" lvl="0" algn="just">
              <a:lnSpc>
                <a:spcPct val="150000"/>
              </a:lnSpc>
              <a:buClr>
                <a:schemeClr val="dk1"/>
              </a:buClr>
              <a:buSzPts val="2400"/>
            </a:pPr>
            <a:endParaRPr lang="en-US" sz="2000" dirty="0">
              <a:solidFill>
                <a:schemeClr val="dk1"/>
              </a:solidFill>
              <a:latin typeface="Times New Roman"/>
              <a:ea typeface="Times New Roman"/>
              <a:cs typeface="Times New Roman"/>
              <a:sym typeface="Times New Roman"/>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dirty="0"/>
          </a:p>
        </p:txBody>
      </p:sp>
      <p:sp>
        <p:nvSpPr>
          <p:cNvPr id="7" name="Google Shape;47;p1"/>
          <p:cNvSpPr txBox="1"/>
          <p:nvPr/>
        </p:nvSpPr>
        <p:spPr>
          <a:xfrm>
            <a:off x="1379346" y="6055962"/>
            <a:ext cx="7378753" cy="672897"/>
          </a:xfrm>
          <a:prstGeom prst="rect">
            <a:avLst/>
          </a:prstGeom>
          <a:noFill/>
          <a:ln>
            <a:noFill/>
          </a:ln>
        </p:spPr>
        <p:txBody>
          <a:bodyPr spcFirstLastPara="1" wrap="square" lIns="0" tIns="12700" rIns="0" bIns="0" anchor="t" anchorCtr="0">
            <a:noAutofit/>
          </a:bodyPr>
          <a:lstStyle/>
          <a:p>
            <a:pPr marL="12700" lvl="0" algn="ctr"/>
            <a:r>
              <a:rPr lang="en-US" sz="1800" b="1" i="1" dirty="0">
                <a:solidFill>
                  <a:srgbClr val="C00000"/>
                </a:solidFill>
                <a:latin typeface="Times New Roman" pitchFamily="18" charset="0"/>
                <a:cs typeface="Times New Roman" pitchFamily="18" charset="0"/>
              </a:rPr>
              <a:t>Symbiosis Skills and Professional University, Kiwale, Pune</a:t>
            </a:r>
          </a:p>
        </p:txBody>
      </p:sp>
      <p:pic>
        <p:nvPicPr>
          <p:cNvPr id="2" name="Picture 1">
            <a:extLst>
              <a:ext uri="{FF2B5EF4-FFF2-40B4-BE49-F238E27FC236}">
                <a16:creationId xmlns:a16="http://schemas.microsoft.com/office/drawing/2014/main" id="{530C5139-B9B5-4B3B-9481-0B24D6EF0C38}"/>
              </a:ext>
            </a:extLst>
          </p:cNvPr>
          <p:cNvPicPr>
            <a:picLocks noChangeAspect="1"/>
          </p:cNvPicPr>
          <p:nvPr/>
        </p:nvPicPr>
        <p:blipFill>
          <a:blip r:embed="rId3"/>
          <a:stretch>
            <a:fillRect/>
          </a:stretch>
        </p:blipFill>
        <p:spPr>
          <a:xfrm>
            <a:off x="0" y="5815494"/>
            <a:ext cx="1365622" cy="104250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1. Introduction</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lvl="0" algn="ctr"/>
            <a:r>
              <a:rPr lang="en-US" sz="1800" b="1" i="1" dirty="0">
                <a:solidFill>
                  <a:srgbClr val="C00000"/>
                </a:solidFill>
                <a:latin typeface="Times New Roman" pitchFamily="18" charset="0"/>
                <a:cs typeface="Times New Roman" pitchFamily="18" charset="0"/>
              </a:rPr>
              <a:t>Symbiosis Skills and Professional University, Kiwale, Pune</a:t>
            </a:r>
          </a:p>
        </p:txBody>
      </p:sp>
      <p:pic>
        <p:nvPicPr>
          <p:cNvPr id="2" name="Picture 1">
            <a:extLst>
              <a:ext uri="{FF2B5EF4-FFF2-40B4-BE49-F238E27FC236}">
                <a16:creationId xmlns:a16="http://schemas.microsoft.com/office/drawing/2014/main" id="{BCE470F7-67A9-4477-BCEC-8776D942F5FC}"/>
              </a:ext>
            </a:extLst>
          </p:cNvPr>
          <p:cNvPicPr>
            <a:picLocks noChangeAspect="1"/>
          </p:cNvPicPr>
          <p:nvPr/>
        </p:nvPicPr>
        <p:blipFill>
          <a:blip r:embed="rId2"/>
          <a:stretch>
            <a:fillRect/>
          </a:stretch>
        </p:blipFill>
        <p:spPr>
          <a:xfrm>
            <a:off x="0" y="5791014"/>
            <a:ext cx="1365622" cy="1042506"/>
          </a:xfrm>
          <a:prstGeom prst="rect">
            <a:avLst/>
          </a:prstGeom>
        </p:spPr>
      </p:pic>
      <p:sp>
        <p:nvSpPr>
          <p:cNvPr id="10" name="TextBox 9">
            <a:extLst>
              <a:ext uri="{FF2B5EF4-FFF2-40B4-BE49-F238E27FC236}">
                <a16:creationId xmlns:a16="http://schemas.microsoft.com/office/drawing/2014/main" id="{4F83F615-17EC-39D0-C4F8-B5CFF134675E}"/>
              </a:ext>
            </a:extLst>
          </p:cNvPr>
          <p:cNvSpPr txBox="1"/>
          <p:nvPr/>
        </p:nvSpPr>
        <p:spPr>
          <a:xfrm>
            <a:off x="417094" y="1050044"/>
            <a:ext cx="8102438" cy="3477875"/>
          </a:xfrm>
          <a:prstGeom prst="rect">
            <a:avLst/>
          </a:prstGeom>
          <a:noFill/>
        </p:spPr>
        <p:txBody>
          <a:bodyPr wrap="square" rtlCol="0">
            <a:spAutoFit/>
          </a:bodyPr>
          <a:lstStyle/>
          <a:p>
            <a:pPr marL="342900" indent="-342900" algn="l">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Healthcare Sector Transformation: Integration of Emerging Technologies</a:t>
            </a:r>
          </a:p>
          <a:p>
            <a:pPr marL="342900" indent="-342900" algn="l">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Sophisticated Healthcare Information Technology (HIT) Landscape</a:t>
            </a:r>
          </a:p>
          <a:p>
            <a:pPr marL="342900" indent="-342900" algn="l">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World Health Organization Recognition of Medical Information as Innovative Asset</a:t>
            </a:r>
          </a:p>
          <a:p>
            <a:pPr marL="342900" indent="-342900" algn="l">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Global Proliferation of Medical Institutions: Exponential Growth in Medical Data</a:t>
            </a:r>
          </a:p>
          <a:p>
            <a:pPr marL="342900" indent="-342900" algn="l">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Transition from Basic Charging Systems to Comprehensive Electronic Medical Record Systems</a:t>
            </a:r>
          </a:p>
          <a:p>
            <a:pPr marL="342900" indent="-342900" algn="l">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Increasing Complexity and Depth of Medical Data</a:t>
            </a:r>
          </a:p>
          <a:p>
            <a:pPr marL="342900" indent="-342900" algn="l">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Critical Importance of Privacy and Security in Healthcare Data Management</a:t>
            </a:r>
          </a:p>
        </p:txBody>
      </p:sp>
    </p:spTree>
    <p:extLst>
      <p:ext uri="{BB962C8B-B14F-4D97-AF65-F5344CB8AC3E}">
        <p14:creationId xmlns:p14="http://schemas.microsoft.com/office/powerpoint/2010/main" val="4052242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2. Problem Statement</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lvl="0" algn="ctr"/>
            <a:r>
              <a:rPr lang="en-US" sz="1800" b="1" i="1" dirty="0">
                <a:solidFill>
                  <a:srgbClr val="C00000"/>
                </a:solidFill>
                <a:latin typeface="Times New Roman" pitchFamily="18" charset="0"/>
                <a:cs typeface="Times New Roman" pitchFamily="18" charset="0"/>
              </a:rPr>
              <a:t>Symbiosis Skills and Professional University, Kiwale, Pune</a:t>
            </a:r>
          </a:p>
        </p:txBody>
      </p:sp>
      <p:pic>
        <p:nvPicPr>
          <p:cNvPr id="7" name="Picture 6">
            <a:extLst>
              <a:ext uri="{FF2B5EF4-FFF2-40B4-BE49-F238E27FC236}">
                <a16:creationId xmlns:a16="http://schemas.microsoft.com/office/drawing/2014/main" id="{45143661-4369-49B3-ACB8-4C5DBFFFAC8A}"/>
              </a:ext>
            </a:extLst>
          </p:cNvPr>
          <p:cNvPicPr>
            <a:picLocks noChangeAspect="1"/>
          </p:cNvPicPr>
          <p:nvPr/>
        </p:nvPicPr>
        <p:blipFill>
          <a:blip r:embed="rId2"/>
          <a:stretch>
            <a:fillRect/>
          </a:stretch>
        </p:blipFill>
        <p:spPr>
          <a:xfrm>
            <a:off x="1" y="5817096"/>
            <a:ext cx="1366684" cy="1040904"/>
          </a:xfrm>
          <a:prstGeom prst="rect">
            <a:avLst/>
          </a:prstGeom>
        </p:spPr>
      </p:pic>
      <p:sp>
        <p:nvSpPr>
          <p:cNvPr id="3" name="TextBox 2">
            <a:extLst>
              <a:ext uri="{FF2B5EF4-FFF2-40B4-BE49-F238E27FC236}">
                <a16:creationId xmlns:a16="http://schemas.microsoft.com/office/drawing/2014/main" id="{03193624-962F-AAA3-9B17-62D55785AFEB}"/>
              </a:ext>
            </a:extLst>
          </p:cNvPr>
          <p:cNvSpPr txBox="1"/>
          <p:nvPr/>
        </p:nvSpPr>
        <p:spPr>
          <a:xfrm>
            <a:off x="417094" y="970156"/>
            <a:ext cx="8341005" cy="3785652"/>
          </a:xfrm>
          <a:prstGeom prst="rect">
            <a:avLst/>
          </a:prstGeom>
          <a:noFill/>
        </p:spPr>
        <p:txBody>
          <a:bodyPr wrap="square">
            <a:spAutoFit/>
          </a:bodyPr>
          <a:lstStyle/>
          <a:p>
            <a:pPr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Transition to electronic healthcare systems poses data security challenges</a:t>
            </a:r>
          </a:p>
          <a:p>
            <a:pPr algn="l"/>
            <a:endParaRPr lang="en-US" sz="20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Centralized storage exposes institutions to cyber threats, risking patient confidentiality</a:t>
            </a:r>
          </a:p>
          <a:p>
            <a:pPr algn="l"/>
            <a:endParaRPr lang="en-US" sz="20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Blockchain offers decentralized solution for enhanced data security</a:t>
            </a:r>
          </a:p>
          <a:p>
            <a:pPr algn="l"/>
            <a:endParaRPr lang="en-US" sz="20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Implementation of blockchain requires refinement to address security issues</a:t>
            </a:r>
          </a:p>
          <a:p>
            <a:pPr algn="l"/>
            <a:endParaRPr lang="en-US" sz="20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Improved record authentication is essential for bolstering trust in electronic healthcare systems</a:t>
            </a:r>
          </a:p>
          <a:p>
            <a:pPr marL="0" indent="0" algn="jus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1905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3. Objectives</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lvl="0" algn="ctr"/>
            <a:r>
              <a:rPr lang="en-US" sz="1800" b="1" i="1" dirty="0">
                <a:solidFill>
                  <a:srgbClr val="C00000"/>
                </a:solidFill>
                <a:latin typeface="Times New Roman" pitchFamily="18" charset="0"/>
                <a:cs typeface="Times New Roman" pitchFamily="18" charset="0"/>
              </a:rPr>
              <a:t>Symbiosis Skills and Professional University, Kiwale, Pune</a:t>
            </a:r>
          </a:p>
        </p:txBody>
      </p:sp>
      <p:pic>
        <p:nvPicPr>
          <p:cNvPr id="7" name="Picture 6">
            <a:extLst>
              <a:ext uri="{FF2B5EF4-FFF2-40B4-BE49-F238E27FC236}">
                <a16:creationId xmlns:a16="http://schemas.microsoft.com/office/drawing/2014/main" id="{CABF6EE0-3291-4E6A-B009-BDF4DFAADE06}"/>
              </a:ext>
            </a:extLst>
          </p:cNvPr>
          <p:cNvPicPr>
            <a:picLocks noChangeAspect="1"/>
          </p:cNvPicPr>
          <p:nvPr/>
        </p:nvPicPr>
        <p:blipFill>
          <a:blip r:embed="rId2"/>
          <a:stretch>
            <a:fillRect/>
          </a:stretch>
        </p:blipFill>
        <p:spPr>
          <a:xfrm>
            <a:off x="1" y="5817096"/>
            <a:ext cx="1366684" cy="1040904"/>
          </a:xfrm>
          <a:prstGeom prst="rect">
            <a:avLst/>
          </a:prstGeom>
        </p:spPr>
      </p:pic>
      <p:sp>
        <p:nvSpPr>
          <p:cNvPr id="3" name="TextBox 2">
            <a:extLst>
              <a:ext uri="{FF2B5EF4-FFF2-40B4-BE49-F238E27FC236}">
                <a16:creationId xmlns:a16="http://schemas.microsoft.com/office/drawing/2014/main" id="{5E614608-7967-84A7-C582-1B22D18E0634}"/>
              </a:ext>
            </a:extLst>
          </p:cNvPr>
          <p:cNvSpPr txBox="1"/>
          <p:nvPr/>
        </p:nvSpPr>
        <p:spPr>
          <a:xfrm>
            <a:off x="417094" y="1076466"/>
            <a:ext cx="8341005" cy="3693319"/>
          </a:xfrm>
          <a:prstGeom prst="rect">
            <a:avLst/>
          </a:prstGeom>
          <a:noFill/>
        </p:spPr>
        <p:txBody>
          <a:bodyPr wrap="square">
            <a:spAutoFit/>
          </a:bodyPr>
          <a:lstStyle/>
          <a:p>
            <a:pPr marL="285750" indent="-285750" algn="l">
              <a:buFont typeface="Arial" panose="020B0604020202020204" pitchFamily="34" charset="0"/>
              <a:buChar char="•"/>
            </a:pPr>
            <a:r>
              <a:rPr lang="en-IN" sz="1800" dirty="0"/>
              <a:t>Assess current challenges in securing electronic healthcare records (EHRs).</a:t>
            </a:r>
          </a:p>
          <a:p>
            <a:pPr algn="l"/>
            <a:endParaRPr lang="en-IN" sz="1800" dirty="0"/>
          </a:p>
          <a:p>
            <a:pPr marL="285750" indent="-285750" algn="l">
              <a:buFont typeface="Arial" panose="020B0604020202020204" pitchFamily="34" charset="0"/>
              <a:buChar char="•"/>
            </a:pPr>
            <a:r>
              <a:rPr lang="en-IN" sz="1800" dirty="0"/>
              <a:t>Investigate the feasibility of blockchain technology for EHR security.</a:t>
            </a:r>
          </a:p>
          <a:p>
            <a:pPr algn="l"/>
            <a:endParaRPr lang="en-IN" sz="1800" dirty="0"/>
          </a:p>
          <a:p>
            <a:pPr marL="285750" indent="-285750" algn="l">
              <a:buFont typeface="Arial" panose="020B0604020202020204" pitchFamily="34" charset="0"/>
              <a:buChar char="•"/>
            </a:pPr>
            <a:r>
              <a:rPr lang="en-IN" sz="1800" dirty="0"/>
              <a:t>Understand technical aspects of blockchain relevant to healthcare data.</a:t>
            </a:r>
          </a:p>
          <a:p>
            <a:pPr algn="l"/>
            <a:endParaRPr lang="en-IN" sz="1800" dirty="0"/>
          </a:p>
          <a:p>
            <a:pPr marL="285750" indent="-285750" algn="l">
              <a:buFont typeface="Arial" panose="020B0604020202020204" pitchFamily="34" charset="0"/>
              <a:buChar char="•"/>
            </a:pPr>
            <a:r>
              <a:rPr lang="en-IN" sz="1800" dirty="0"/>
              <a:t>Design and implement a blockchain-based EHR security framework.</a:t>
            </a:r>
          </a:p>
          <a:p>
            <a:pPr algn="l"/>
            <a:endParaRPr lang="en-IN" sz="1800" dirty="0"/>
          </a:p>
          <a:p>
            <a:pPr marL="285750" indent="-285750" algn="l">
              <a:buFont typeface="Arial" panose="020B0604020202020204" pitchFamily="34" charset="0"/>
              <a:buChar char="•"/>
            </a:pPr>
            <a:r>
              <a:rPr lang="en-IN" sz="1800" dirty="0"/>
              <a:t>Evaluate the effectiveness and feasibility of blockchain in EHR security.</a:t>
            </a:r>
          </a:p>
          <a:p>
            <a:pPr algn="l"/>
            <a:endParaRPr lang="en-IN" sz="1800" dirty="0"/>
          </a:p>
          <a:p>
            <a:pPr marL="285750" indent="-285750" algn="l">
              <a:buFont typeface="Arial" panose="020B0604020202020204" pitchFamily="34" charset="0"/>
              <a:buChar char="•"/>
            </a:pPr>
            <a:r>
              <a:rPr lang="en-IN" sz="1800" dirty="0"/>
              <a:t>Assess the scalability and performance of blockchain in healthcare settings.</a:t>
            </a:r>
          </a:p>
          <a:p>
            <a:pPr algn="l"/>
            <a:endParaRPr lang="en-IN" sz="1800" dirty="0"/>
          </a:p>
          <a:p>
            <a:pPr marL="285750" indent="-285750" algn="l">
              <a:buFont typeface="Arial" panose="020B0604020202020204" pitchFamily="34" charset="0"/>
              <a:buChar char="•"/>
            </a:pPr>
            <a:r>
              <a:rPr lang="en-IN" sz="1800" dirty="0"/>
              <a:t>Identify regulatory considerations for blockchain adoption in healthcare.</a:t>
            </a:r>
          </a:p>
        </p:txBody>
      </p:sp>
    </p:spTree>
    <p:extLst>
      <p:ext uri="{BB962C8B-B14F-4D97-AF65-F5344CB8AC3E}">
        <p14:creationId xmlns:p14="http://schemas.microsoft.com/office/powerpoint/2010/main" val="1358980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4. Concepts and Methods</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lvl="0" algn="ctr"/>
            <a:r>
              <a:rPr lang="en-US" sz="1800" b="1" i="1" dirty="0">
                <a:solidFill>
                  <a:srgbClr val="C00000"/>
                </a:solidFill>
                <a:latin typeface="Times New Roman" pitchFamily="18" charset="0"/>
                <a:cs typeface="Times New Roman" pitchFamily="18" charset="0"/>
              </a:rPr>
              <a:t>Symbiosis Skills and Professional University, Kiwale, Pune</a:t>
            </a:r>
          </a:p>
        </p:txBody>
      </p:sp>
      <p:pic>
        <p:nvPicPr>
          <p:cNvPr id="7" name="Picture 6">
            <a:extLst>
              <a:ext uri="{FF2B5EF4-FFF2-40B4-BE49-F238E27FC236}">
                <a16:creationId xmlns:a16="http://schemas.microsoft.com/office/drawing/2014/main" id="{BF7C346F-1FFA-439F-95D6-F82A1B0DB559}"/>
              </a:ext>
            </a:extLst>
          </p:cNvPr>
          <p:cNvPicPr>
            <a:picLocks noChangeAspect="1"/>
          </p:cNvPicPr>
          <p:nvPr/>
        </p:nvPicPr>
        <p:blipFill>
          <a:blip r:embed="rId2"/>
          <a:stretch>
            <a:fillRect/>
          </a:stretch>
        </p:blipFill>
        <p:spPr>
          <a:xfrm>
            <a:off x="1" y="5817096"/>
            <a:ext cx="1366684" cy="1040904"/>
          </a:xfrm>
          <a:prstGeom prst="rect">
            <a:avLst/>
          </a:prstGeom>
        </p:spPr>
      </p:pic>
      <p:sp>
        <p:nvSpPr>
          <p:cNvPr id="3" name="TextBox 2">
            <a:extLst>
              <a:ext uri="{FF2B5EF4-FFF2-40B4-BE49-F238E27FC236}">
                <a16:creationId xmlns:a16="http://schemas.microsoft.com/office/drawing/2014/main" id="{4D9408A6-1821-3EB2-568A-E34E7366AAD5}"/>
              </a:ext>
            </a:extLst>
          </p:cNvPr>
          <p:cNvSpPr txBox="1"/>
          <p:nvPr/>
        </p:nvSpPr>
        <p:spPr>
          <a:xfrm>
            <a:off x="417094" y="1076466"/>
            <a:ext cx="8269706" cy="2862322"/>
          </a:xfrm>
          <a:prstGeom prst="rect">
            <a:avLst/>
          </a:prstGeom>
          <a:noFill/>
        </p:spPr>
        <p:txBody>
          <a:bodyPr wrap="square">
            <a:spAutoFit/>
          </a:bodyPr>
          <a:lstStyle/>
          <a:p>
            <a:pPr marL="0" indent="0">
              <a:buNone/>
            </a:pPr>
            <a:r>
              <a:rPr lang="en-US" sz="2000" b="1" dirty="0">
                <a:latin typeface="Times New Roman" panose="02020603050405020304" pitchFamily="18" charset="0"/>
                <a:cs typeface="Times New Roman" panose="02020603050405020304" pitchFamily="18" charset="0"/>
              </a:rPr>
              <a:t>Concepts:</a:t>
            </a:r>
          </a:p>
          <a:p>
            <a:pPr marL="0" indent="0">
              <a:buNone/>
            </a:pPr>
            <a:r>
              <a:rPr lang="en-US" sz="2000" dirty="0">
                <a:latin typeface="Times New Roman" panose="02020603050405020304" pitchFamily="18" charset="0"/>
                <a:cs typeface="Times New Roman" panose="02020603050405020304" pitchFamily="18" charset="0"/>
              </a:rPr>
              <a:t>Blockchain technology and its applications in the healthcare industry.</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Methodology:</a:t>
            </a:r>
          </a:p>
          <a:p>
            <a:pPr marL="0" indent="0">
              <a:buNone/>
            </a:pPr>
            <a:r>
              <a:rPr lang="en-IN" sz="2000" dirty="0">
                <a:latin typeface="Times New Roman" panose="02020603050405020304" pitchFamily="18" charset="0"/>
                <a:cs typeface="Times New Roman" panose="02020603050405020304" pitchFamily="18" charset="0"/>
              </a:rPr>
              <a:t>Mixed Research methodology was adopted for the project and implementation strategies.</a:t>
            </a:r>
          </a:p>
          <a:p>
            <a:endParaRPr lang="en-IN"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0814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5. Literature Survey</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lvl="0" algn="ctr"/>
            <a:r>
              <a:rPr lang="en-US" sz="1800" b="1" i="1" dirty="0">
                <a:solidFill>
                  <a:srgbClr val="C00000"/>
                </a:solidFill>
                <a:latin typeface="Times New Roman" pitchFamily="18" charset="0"/>
                <a:cs typeface="Times New Roman" pitchFamily="18" charset="0"/>
              </a:rPr>
              <a:t>Symbiosis Skills and Professional University, Kiwale, Pune</a:t>
            </a:r>
          </a:p>
        </p:txBody>
      </p:sp>
      <p:pic>
        <p:nvPicPr>
          <p:cNvPr id="7" name="Picture 6">
            <a:extLst>
              <a:ext uri="{FF2B5EF4-FFF2-40B4-BE49-F238E27FC236}">
                <a16:creationId xmlns:a16="http://schemas.microsoft.com/office/drawing/2014/main" id="{A208DCE1-D268-4A3C-8A65-FAEB65544360}"/>
              </a:ext>
            </a:extLst>
          </p:cNvPr>
          <p:cNvPicPr>
            <a:picLocks noChangeAspect="1"/>
          </p:cNvPicPr>
          <p:nvPr/>
        </p:nvPicPr>
        <p:blipFill>
          <a:blip r:embed="rId2"/>
          <a:stretch>
            <a:fillRect/>
          </a:stretch>
        </p:blipFill>
        <p:spPr>
          <a:xfrm>
            <a:off x="1" y="5817096"/>
            <a:ext cx="1366684" cy="1040904"/>
          </a:xfrm>
          <a:prstGeom prst="rect">
            <a:avLst/>
          </a:prstGeom>
        </p:spPr>
      </p:pic>
      <p:sp>
        <p:nvSpPr>
          <p:cNvPr id="3" name="TextBox 2">
            <a:extLst>
              <a:ext uri="{FF2B5EF4-FFF2-40B4-BE49-F238E27FC236}">
                <a16:creationId xmlns:a16="http://schemas.microsoft.com/office/drawing/2014/main" id="{1C24B44A-8ED8-602F-956C-C18B9A281677}"/>
              </a:ext>
            </a:extLst>
          </p:cNvPr>
          <p:cNvSpPr txBox="1"/>
          <p:nvPr/>
        </p:nvSpPr>
        <p:spPr>
          <a:xfrm>
            <a:off x="256487" y="878420"/>
            <a:ext cx="8608733" cy="4862870"/>
          </a:xfrm>
          <a:prstGeom prst="rect">
            <a:avLst/>
          </a:prstGeom>
          <a:noFill/>
        </p:spPr>
        <p:txBody>
          <a:bodyPr wrap="square">
            <a:spAutoFit/>
          </a:bodyPr>
          <a:lstStyle/>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"Blockchain for Electronic Health Records: A Survey" by Choudhury, O., and Choudhury, T. (2019)</a:t>
            </a:r>
          </a:p>
          <a:p>
            <a:pPr marL="457200" lvl="1" indent="0">
              <a:buNone/>
            </a:pPr>
            <a:r>
              <a:rPr lang="en-IN" sz="2000" dirty="0">
                <a:latin typeface="Times New Roman" panose="02020603050405020304" pitchFamily="18" charset="0"/>
                <a:cs typeface="Times New Roman" panose="02020603050405020304" pitchFamily="18" charset="0"/>
              </a:rPr>
              <a:t>This survey provides an overview of blockchain applications in electronic health records (EHR) management, including data security, privacy, and interoperability. It discusses various blockchain architectures, consensus mechanisms, and challenges in adopting blockchain technology for healthcare data management.</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Securing Electronic Health Records Using Blockchain Technology: A Review" by Hassan, M. M., et al. (2020)</a:t>
            </a:r>
          </a:p>
          <a:p>
            <a:pPr marL="457200" lvl="1" indent="0">
              <a:buNone/>
            </a:pPr>
            <a:r>
              <a:rPr lang="en-IN" sz="2000" dirty="0">
                <a:latin typeface="Times New Roman" panose="02020603050405020304" pitchFamily="18" charset="0"/>
                <a:cs typeface="Times New Roman" panose="02020603050405020304" pitchFamily="18" charset="0"/>
              </a:rPr>
              <a:t>This review paper examines the potential of blockchain technology for securing electronic health records (EHRs) against unauthorized access, tampering, and data breaches. It explores the benefits, challenges, and future directions of integrating blockchain into healthcare systems to enhance data security and patient privacy.</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5463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Continued ..</a:t>
            </a:r>
            <a:endParaRPr lang="en-US" sz="2200" dirty="0">
              <a:solidFill>
                <a:srgbClr val="C00000"/>
              </a:solidFill>
              <a:latin typeface="Times New Roman" pitchFamily="18" charset="0"/>
              <a:cs typeface="Times New Roman" pitchFamily="18" charset="0"/>
            </a:endParaRP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lvl="0" algn="ctr"/>
            <a:r>
              <a:rPr lang="en-US" sz="1800" b="1" i="1" dirty="0">
                <a:solidFill>
                  <a:srgbClr val="C00000"/>
                </a:solidFill>
                <a:latin typeface="Times New Roman" pitchFamily="18" charset="0"/>
                <a:cs typeface="Times New Roman" pitchFamily="18" charset="0"/>
              </a:rPr>
              <a:t>Symbiosis Skills and Professional University, Kiwale, Pune</a:t>
            </a:r>
          </a:p>
        </p:txBody>
      </p:sp>
      <p:pic>
        <p:nvPicPr>
          <p:cNvPr id="7" name="Picture 6">
            <a:extLst>
              <a:ext uri="{FF2B5EF4-FFF2-40B4-BE49-F238E27FC236}">
                <a16:creationId xmlns:a16="http://schemas.microsoft.com/office/drawing/2014/main" id="{A208DCE1-D268-4A3C-8A65-FAEB65544360}"/>
              </a:ext>
            </a:extLst>
          </p:cNvPr>
          <p:cNvPicPr>
            <a:picLocks noChangeAspect="1"/>
          </p:cNvPicPr>
          <p:nvPr/>
        </p:nvPicPr>
        <p:blipFill>
          <a:blip r:embed="rId2"/>
          <a:stretch>
            <a:fillRect/>
          </a:stretch>
        </p:blipFill>
        <p:spPr>
          <a:xfrm>
            <a:off x="1" y="5817096"/>
            <a:ext cx="1366684" cy="1040904"/>
          </a:xfrm>
          <a:prstGeom prst="rect">
            <a:avLst/>
          </a:prstGeom>
        </p:spPr>
      </p:pic>
      <p:sp>
        <p:nvSpPr>
          <p:cNvPr id="3" name="TextBox 2">
            <a:extLst>
              <a:ext uri="{FF2B5EF4-FFF2-40B4-BE49-F238E27FC236}">
                <a16:creationId xmlns:a16="http://schemas.microsoft.com/office/drawing/2014/main" id="{1C24B44A-8ED8-602F-956C-C18B9A281677}"/>
              </a:ext>
            </a:extLst>
          </p:cNvPr>
          <p:cNvSpPr txBox="1"/>
          <p:nvPr/>
        </p:nvSpPr>
        <p:spPr>
          <a:xfrm>
            <a:off x="256487" y="878420"/>
            <a:ext cx="8608733" cy="4647426"/>
          </a:xfrm>
          <a:prstGeom prst="rect">
            <a:avLst/>
          </a:prstGeom>
          <a:noFill/>
        </p:spPr>
        <p:txBody>
          <a:bodyPr wrap="square">
            <a:spAutoFit/>
          </a:bodyPr>
          <a:lstStyle/>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 Comprehensive Survey of Blockchain in Healthcare: Vision and Future Directions" by Yue, X., et al. (2020)</a:t>
            </a:r>
          </a:p>
          <a:p>
            <a:pPr marL="457200" lvl="1" indent="0">
              <a:buNone/>
            </a:pPr>
            <a:r>
              <a:rPr lang="en-IN" sz="2000" dirty="0">
                <a:latin typeface="Times New Roman" panose="02020603050405020304" pitchFamily="18" charset="0"/>
                <a:cs typeface="Times New Roman" panose="02020603050405020304" pitchFamily="18" charset="0"/>
              </a:rPr>
              <a:t>This comprehensive survey explores the applications of blockchain technology in healthcare, with a focus on electronic health records (EHRs), patient data management, and medical supply chain tracking. It discusses the technical aspects, challenges, and opportunities of blockchain adoption in improving healthcare data security and interoperability.</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Blockchain-Based Secure Electronic Health Record Management for Healthcare Applications" by Nguyen, H. T., et al. (2021)</a:t>
            </a:r>
          </a:p>
          <a:p>
            <a:pPr marL="457200" lvl="1" indent="0" algn="l">
              <a:buNone/>
            </a:pPr>
            <a:r>
              <a:rPr lang="en-IN" sz="2000" dirty="0">
                <a:latin typeface="Times New Roman" panose="02020603050405020304" pitchFamily="18" charset="0"/>
                <a:cs typeface="Times New Roman" panose="02020603050405020304" pitchFamily="18" charset="0"/>
              </a:rPr>
              <a:t>This research paper proposes a blockchain-based framework for secure electronic health record (EHR) management in healthcare applications. It presents a detailed architecture, implementation approach, and evaluation of the proposed solution, highlighting its effectiveness in ensuring data integrity, confidentiality, and accessibility.</a:t>
            </a:r>
          </a:p>
        </p:txBody>
      </p:sp>
    </p:spTree>
    <p:extLst>
      <p:ext uri="{BB962C8B-B14F-4D97-AF65-F5344CB8AC3E}">
        <p14:creationId xmlns:p14="http://schemas.microsoft.com/office/powerpoint/2010/main" val="4134160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sp>
        <p:nvSpPr>
          <p:cNvPr id="6" name="TextShape 1"/>
          <p:cNvSpPr txBox="1"/>
          <p:nvPr/>
        </p:nvSpPr>
        <p:spPr>
          <a:xfrm>
            <a:off x="417094" y="324950"/>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6. Tools and Languages</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lvl="0" algn="ctr"/>
            <a:r>
              <a:rPr lang="en-US" sz="1800" b="1" i="1" dirty="0">
                <a:solidFill>
                  <a:srgbClr val="C00000"/>
                </a:solidFill>
                <a:latin typeface="Times New Roman" pitchFamily="18" charset="0"/>
                <a:cs typeface="Times New Roman" pitchFamily="18" charset="0"/>
              </a:rPr>
              <a:t>Symbiosis Skills and Professional University, Kiwale, Pune</a:t>
            </a:r>
          </a:p>
        </p:txBody>
      </p:sp>
      <p:pic>
        <p:nvPicPr>
          <p:cNvPr id="7" name="Picture 6">
            <a:extLst>
              <a:ext uri="{FF2B5EF4-FFF2-40B4-BE49-F238E27FC236}">
                <a16:creationId xmlns:a16="http://schemas.microsoft.com/office/drawing/2014/main" id="{A6747C31-0188-4856-ABD2-CD8B99CCF11D}"/>
              </a:ext>
            </a:extLst>
          </p:cNvPr>
          <p:cNvPicPr>
            <a:picLocks noChangeAspect="1"/>
          </p:cNvPicPr>
          <p:nvPr/>
        </p:nvPicPr>
        <p:blipFill>
          <a:blip r:embed="rId2"/>
          <a:stretch>
            <a:fillRect/>
          </a:stretch>
        </p:blipFill>
        <p:spPr>
          <a:xfrm>
            <a:off x="1" y="5836760"/>
            <a:ext cx="1366684" cy="1040904"/>
          </a:xfrm>
          <a:prstGeom prst="rect">
            <a:avLst/>
          </a:prstGeom>
        </p:spPr>
      </p:pic>
      <p:sp>
        <p:nvSpPr>
          <p:cNvPr id="3" name="TextBox 2">
            <a:extLst>
              <a:ext uri="{FF2B5EF4-FFF2-40B4-BE49-F238E27FC236}">
                <a16:creationId xmlns:a16="http://schemas.microsoft.com/office/drawing/2014/main" id="{61B3CB17-8310-E9F5-CEBA-2F064B99CE5F}"/>
              </a:ext>
            </a:extLst>
          </p:cNvPr>
          <p:cNvSpPr txBox="1"/>
          <p:nvPr/>
        </p:nvSpPr>
        <p:spPr>
          <a:xfrm>
            <a:off x="417094" y="1076466"/>
            <a:ext cx="8341005" cy="2862322"/>
          </a:xfrm>
          <a:prstGeom prst="rect">
            <a:avLst/>
          </a:prstGeom>
          <a:noFill/>
        </p:spPr>
        <p:txBody>
          <a:bodyPr wrap="square">
            <a:spAutoFit/>
          </a:bodyPr>
          <a:lstStyle/>
          <a:p>
            <a:pPr marL="457200"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Blockchain Platform: Hyperledger Fabric</a:t>
            </a:r>
          </a:p>
          <a:p>
            <a:pPr algn="just"/>
            <a:endParaRPr lang="en-US" sz="20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Consensus Mechanism: </a:t>
            </a:r>
            <a:r>
              <a:rPr lang="en-IN" sz="2000" dirty="0">
                <a:latin typeface="Times New Roman" panose="02020603050405020304" pitchFamily="18" charset="0"/>
                <a:cs typeface="Times New Roman" panose="02020603050405020304" pitchFamily="18" charset="0"/>
              </a:rPr>
              <a:t>Practical Byzantine Fault Tolerance</a:t>
            </a:r>
          </a:p>
          <a:p>
            <a:pPr algn="just"/>
            <a:endParaRPr lang="en-IN" sz="20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Smart Contract Protocol: </a:t>
            </a:r>
            <a:r>
              <a:rPr lang="en-IN" sz="2000" dirty="0" err="1">
                <a:latin typeface="Times New Roman" panose="02020603050405020304" pitchFamily="18" charset="0"/>
                <a:cs typeface="Times New Roman" panose="02020603050405020304" pitchFamily="18" charset="0"/>
              </a:rPr>
              <a:t>Chaincode</a:t>
            </a:r>
            <a:r>
              <a:rPr lang="en-IN" sz="2000" dirty="0">
                <a:latin typeface="Times New Roman" panose="02020603050405020304" pitchFamily="18" charset="0"/>
                <a:cs typeface="Times New Roman" panose="02020603050405020304" pitchFamily="18" charset="0"/>
              </a:rPr>
              <a:t> (Node </a:t>
            </a:r>
            <a:r>
              <a:rPr lang="en-IN" sz="2000" dirty="0" err="1">
                <a:latin typeface="Times New Roman" panose="02020603050405020304" pitchFamily="18" charset="0"/>
                <a:cs typeface="Times New Roman" panose="02020603050405020304" pitchFamily="18" charset="0"/>
              </a:rPr>
              <a:t>js</a:t>
            </a:r>
            <a:r>
              <a:rPr lang="en-IN" sz="2000" dirty="0">
                <a:latin typeface="Times New Roman" panose="02020603050405020304" pitchFamily="18" charset="0"/>
                <a:cs typeface="Times New Roman" panose="02020603050405020304" pitchFamily="18" charset="0"/>
              </a:rPr>
              <a:t>).</a:t>
            </a:r>
          </a:p>
          <a:p>
            <a:pPr algn="just"/>
            <a:endParaRPr lang="en-IN" sz="20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Blockchain Test Networks: Hyperledger </a:t>
            </a:r>
            <a:r>
              <a:rPr lang="en-IN" sz="2000" dirty="0" err="1">
                <a:latin typeface="Times New Roman" panose="02020603050405020304" pitchFamily="18" charset="0"/>
                <a:cs typeface="Times New Roman" panose="02020603050405020304" pitchFamily="18" charset="0"/>
              </a:rPr>
              <a:t>Caliper</a:t>
            </a:r>
            <a:r>
              <a:rPr lang="en-IN" sz="2000" dirty="0">
                <a:latin typeface="Times New Roman" panose="02020603050405020304" pitchFamily="18" charset="0"/>
                <a:cs typeface="Times New Roman" panose="02020603050405020304" pitchFamily="18" charset="0"/>
              </a:rPr>
              <a:t>.</a:t>
            </a:r>
          </a:p>
          <a:p>
            <a:pPr algn="just"/>
            <a:endParaRPr lang="en-IN" sz="20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Integration and Deployment tools: Docker, Kubernetes, Hyperledger Cello.</a:t>
            </a:r>
          </a:p>
        </p:txBody>
      </p:sp>
    </p:spTree>
    <p:extLst>
      <p:ext uri="{BB962C8B-B14F-4D97-AF65-F5344CB8AC3E}">
        <p14:creationId xmlns:p14="http://schemas.microsoft.com/office/powerpoint/2010/main" val="299237644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10914</TotalTime>
  <Words>1202</Words>
  <Application>Microsoft Macintosh PowerPoint</Application>
  <PresentationFormat>On-screen Show (4:3)</PresentationFormat>
  <Paragraphs>168</Paragraphs>
  <Slides>19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Schoolbook</vt:lpstr>
      <vt:lpstr>Times New Roman</vt:lpstr>
      <vt:lpstr>Office Theme</vt:lpstr>
      <vt:lpstr>Securing and authenticating electronic healthcare records through Blockchain Technology</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comparison of multiple Machine Learning classifiers</dc:title>
  <dc:creator>Hp</dc:creator>
  <cp:lastModifiedBy>Rushikesh Shinde</cp:lastModifiedBy>
  <cp:revision>1230</cp:revision>
  <dcterms:created xsi:type="dcterms:W3CDTF">2018-12-06T11:05:22Z</dcterms:created>
  <dcterms:modified xsi:type="dcterms:W3CDTF">2024-03-02T07:21:38Z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2017-02-01T00:00:00Z</vt:filetime>
  </property>
  <property fmtid="{D5CDD505-2E9C-101B-9397-08002B2CF9AE}" pid="3" name="Creator">
    <vt:lpwstr>Microsoft® Office PowerPoint® 2007</vt:lpwstr>
  </property>
  <property fmtid="{D5CDD505-2E9C-101B-9397-08002B2CF9AE}" pid="4" name="LastSaved">
    <vt:filetime>2018-12-06T00:00:00Z</vt:filetime>
  </property>
</Properties>
</file>