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2" r:id="rId5"/>
    <p:sldId id="263" r:id="rId6"/>
    <p:sldId id="260" r:id="rId7"/>
    <p:sldId id="268" r:id="rId8"/>
    <p:sldId id="261"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M" userId="d7a58a3d9dec3061" providerId="LiveId" clId="{1F9D6FB1-13C9-4B60-B5F3-4D0DD594EB61}"/>
    <pc:docChg chg="undo custSel delSld modSld">
      <pc:chgData name="Rohit M" userId="d7a58a3d9dec3061" providerId="LiveId" clId="{1F9D6FB1-13C9-4B60-B5F3-4D0DD594EB61}" dt="2024-05-22T05:39:43.527" v="90" actId="20577"/>
      <pc:docMkLst>
        <pc:docMk/>
      </pc:docMkLst>
      <pc:sldChg chg="modSp mod">
        <pc:chgData name="Rohit M" userId="d7a58a3d9dec3061" providerId="LiveId" clId="{1F9D6FB1-13C9-4B60-B5F3-4D0DD594EB61}" dt="2024-05-22T05:39:43.527" v="90" actId="20577"/>
        <pc:sldMkLst>
          <pc:docMk/>
          <pc:sldMk cId="2458922871" sldId="256"/>
        </pc:sldMkLst>
        <pc:spChg chg="mod">
          <ac:chgData name="Rohit M" userId="d7a58a3d9dec3061" providerId="LiveId" clId="{1F9D6FB1-13C9-4B60-B5F3-4D0DD594EB61}" dt="2024-05-22T05:39:43.527" v="90" actId="20577"/>
          <ac:spMkLst>
            <pc:docMk/>
            <pc:sldMk cId="2458922871" sldId="256"/>
            <ac:spMk id="2" creationId="{17FD6CB0-C321-D51A-CEAA-044DE1372A94}"/>
          </ac:spMkLst>
        </pc:spChg>
        <pc:spChg chg="mod">
          <ac:chgData name="Rohit M" userId="d7a58a3d9dec3061" providerId="LiveId" clId="{1F9D6FB1-13C9-4B60-B5F3-4D0DD594EB61}" dt="2024-04-24T02:37:27.754" v="75" actId="207"/>
          <ac:spMkLst>
            <pc:docMk/>
            <pc:sldMk cId="2458922871" sldId="256"/>
            <ac:spMk id="3" creationId="{2D18194F-274C-82C0-FE54-60F9B83FDF08}"/>
          </ac:spMkLst>
        </pc:spChg>
      </pc:sldChg>
      <pc:sldChg chg="modSp mod">
        <pc:chgData name="Rohit M" userId="d7a58a3d9dec3061" providerId="LiveId" clId="{1F9D6FB1-13C9-4B60-B5F3-4D0DD594EB61}" dt="2024-04-24T02:37:20.308" v="74" actId="27636"/>
        <pc:sldMkLst>
          <pc:docMk/>
          <pc:sldMk cId="264187386" sldId="257"/>
        </pc:sldMkLst>
        <pc:spChg chg="mod">
          <ac:chgData name="Rohit M" userId="d7a58a3d9dec3061" providerId="LiveId" clId="{1F9D6FB1-13C9-4B60-B5F3-4D0DD594EB61}" dt="2024-04-24T02:37:20.308" v="74" actId="27636"/>
          <ac:spMkLst>
            <pc:docMk/>
            <pc:sldMk cId="264187386" sldId="257"/>
            <ac:spMk id="3" creationId="{F14AE7A2-B642-EE8E-DB97-F0460B93EF58}"/>
          </ac:spMkLst>
        </pc:spChg>
      </pc:sldChg>
      <pc:sldChg chg="modSp mod">
        <pc:chgData name="Rohit M" userId="d7a58a3d9dec3061" providerId="LiveId" clId="{1F9D6FB1-13C9-4B60-B5F3-4D0DD594EB61}" dt="2024-04-24T02:36:46.015" v="67" actId="207"/>
        <pc:sldMkLst>
          <pc:docMk/>
          <pc:sldMk cId="1676315752" sldId="259"/>
        </pc:sldMkLst>
        <pc:spChg chg="mod">
          <ac:chgData name="Rohit M" userId="d7a58a3d9dec3061" providerId="LiveId" clId="{1F9D6FB1-13C9-4B60-B5F3-4D0DD594EB61}" dt="2024-04-24T02:36:46.015" v="67" actId="207"/>
          <ac:spMkLst>
            <pc:docMk/>
            <pc:sldMk cId="1676315752" sldId="259"/>
            <ac:spMk id="3" creationId="{F14AE7A2-B642-EE8E-DB97-F0460B93EF58}"/>
          </ac:spMkLst>
        </pc:spChg>
      </pc:sldChg>
      <pc:sldChg chg="modSp mod">
        <pc:chgData name="Rohit M" userId="d7a58a3d9dec3061" providerId="LiveId" clId="{1F9D6FB1-13C9-4B60-B5F3-4D0DD594EB61}" dt="2024-04-24T02:36:38.014" v="66" actId="207"/>
        <pc:sldMkLst>
          <pc:docMk/>
          <pc:sldMk cId="4163515943" sldId="260"/>
        </pc:sldMkLst>
        <pc:spChg chg="mod">
          <ac:chgData name="Rohit M" userId="d7a58a3d9dec3061" providerId="LiveId" clId="{1F9D6FB1-13C9-4B60-B5F3-4D0DD594EB61}" dt="2024-04-24T02:36:38.014" v="66" actId="207"/>
          <ac:spMkLst>
            <pc:docMk/>
            <pc:sldMk cId="4163515943" sldId="260"/>
            <ac:spMk id="3" creationId="{F14AE7A2-B642-EE8E-DB97-F0460B93EF58}"/>
          </ac:spMkLst>
        </pc:spChg>
      </pc:sldChg>
      <pc:sldChg chg="modSp mod">
        <pc:chgData name="Rohit M" userId="d7a58a3d9dec3061" providerId="LiveId" clId="{1F9D6FB1-13C9-4B60-B5F3-4D0DD594EB61}" dt="2024-04-24T02:36:31.589" v="65" actId="207"/>
        <pc:sldMkLst>
          <pc:docMk/>
          <pc:sldMk cId="1793290358" sldId="261"/>
        </pc:sldMkLst>
        <pc:spChg chg="mod">
          <ac:chgData name="Rohit M" userId="d7a58a3d9dec3061" providerId="LiveId" clId="{1F9D6FB1-13C9-4B60-B5F3-4D0DD594EB61}" dt="2024-04-24T02:36:31.589" v="65" actId="207"/>
          <ac:spMkLst>
            <pc:docMk/>
            <pc:sldMk cId="1793290358" sldId="261"/>
            <ac:spMk id="3" creationId="{F14AE7A2-B642-EE8E-DB97-F0460B93EF58}"/>
          </ac:spMkLst>
        </pc:spChg>
      </pc:sldChg>
      <pc:sldChg chg="del">
        <pc:chgData name="Rohit M" userId="d7a58a3d9dec3061" providerId="LiveId" clId="{1F9D6FB1-13C9-4B60-B5F3-4D0DD594EB61}" dt="2024-04-24T02:35:26.200" v="63" actId="2696"/>
        <pc:sldMkLst>
          <pc:docMk/>
          <pc:sldMk cId="3639118672" sldId="262"/>
        </pc:sldMkLst>
      </pc:sldChg>
      <pc:sldChg chg="del">
        <pc:chgData name="Rohit M" userId="d7a58a3d9dec3061" providerId="LiveId" clId="{1F9D6FB1-13C9-4B60-B5F3-4D0DD594EB61}" dt="2024-04-24T02:35:31.077" v="64" actId="2696"/>
        <pc:sldMkLst>
          <pc:docMk/>
          <pc:sldMk cId="2487545724"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964BEB-384D-4AB2-B700-CFDA17F5F2EF}"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59565C-5C7A-4A7A-898F-D2B28AF08326}"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9925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C964BEB-384D-4AB2-B700-CFDA17F5F2EF}" type="datetimeFigureOut">
              <a:rPr lang="en-IN" smtClean="0"/>
              <a:t>22-05-2024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59565C-5C7A-4A7A-898F-D2B28AF08326}" type="slidenum">
              <a:rPr lang="en-IN" smtClean="0"/>
              <a:t>‹#›</a:t>
            </a:fld>
            <a:endParaRPr lang="en-IN"/>
          </a:p>
        </p:txBody>
      </p:sp>
    </p:spTree>
    <p:extLst>
      <p:ext uri="{BB962C8B-B14F-4D97-AF65-F5344CB8AC3E}">
        <p14:creationId xmlns:p14="http://schemas.microsoft.com/office/powerpoint/2010/main" val="4198813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64BEB-384D-4AB2-B700-CFDA17F5F2EF}"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59565C-5C7A-4A7A-898F-D2B28AF08326}" type="slidenum">
              <a:rPr lang="en-IN" smtClean="0"/>
              <a:t>‹#›</a:t>
            </a:fld>
            <a:endParaRPr lang="en-IN"/>
          </a:p>
        </p:txBody>
      </p:sp>
    </p:spTree>
    <p:extLst>
      <p:ext uri="{BB962C8B-B14F-4D97-AF65-F5344CB8AC3E}">
        <p14:creationId xmlns:p14="http://schemas.microsoft.com/office/powerpoint/2010/main" val="3026148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64BEB-384D-4AB2-B700-CFDA17F5F2EF}"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59565C-5C7A-4A7A-898F-D2B28AF08326}"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96089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64BEB-384D-4AB2-B700-CFDA17F5F2EF}"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59565C-5C7A-4A7A-898F-D2B28AF08326}" type="slidenum">
              <a:rPr lang="en-IN" smtClean="0"/>
              <a:t>‹#›</a:t>
            </a:fld>
            <a:endParaRPr lang="en-IN"/>
          </a:p>
        </p:txBody>
      </p:sp>
    </p:spTree>
    <p:extLst>
      <p:ext uri="{BB962C8B-B14F-4D97-AF65-F5344CB8AC3E}">
        <p14:creationId xmlns:p14="http://schemas.microsoft.com/office/powerpoint/2010/main" val="667841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64BEB-384D-4AB2-B700-CFDA17F5F2EF}"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59565C-5C7A-4A7A-898F-D2B28AF08326}"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05322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64BEB-384D-4AB2-B700-CFDA17F5F2EF}"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59565C-5C7A-4A7A-898F-D2B28AF08326}" type="slidenum">
              <a:rPr lang="en-IN" smtClean="0"/>
              <a:t>‹#›</a:t>
            </a:fld>
            <a:endParaRPr lang="en-IN"/>
          </a:p>
        </p:txBody>
      </p:sp>
    </p:spTree>
    <p:extLst>
      <p:ext uri="{BB962C8B-B14F-4D97-AF65-F5344CB8AC3E}">
        <p14:creationId xmlns:p14="http://schemas.microsoft.com/office/powerpoint/2010/main" val="483093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64BEB-384D-4AB2-B700-CFDA17F5F2EF}"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59565C-5C7A-4A7A-898F-D2B28AF08326}" type="slidenum">
              <a:rPr lang="en-IN" smtClean="0"/>
              <a:t>‹#›</a:t>
            </a:fld>
            <a:endParaRPr lang="en-IN"/>
          </a:p>
        </p:txBody>
      </p:sp>
    </p:spTree>
    <p:extLst>
      <p:ext uri="{BB962C8B-B14F-4D97-AF65-F5344CB8AC3E}">
        <p14:creationId xmlns:p14="http://schemas.microsoft.com/office/powerpoint/2010/main" val="4191853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64BEB-384D-4AB2-B700-CFDA17F5F2EF}"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59565C-5C7A-4A7A-898F-D2B28AF08326}" type="slidenum">
              <a:rPr lang="en-IN" smtClean="0"/>
              <a:t>‹#›</a:t>
            </a:fld>
            <a:endParaRPr lang="en-IN"/>
          </a:p>
        </p:txBody>
      </p:sp>
    </p:spTree>
    <p:extLst>
      <p:ext uri="{BB962C8B-B14F-4D97-AF65-F5344CB8AC3E}">
        <p14:creationId xmlns:p14="http://schemas.microsoft.com/office/powerpoint/2010/main" val="243071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64BEB-384D-4AB2-B700-CFDA17F5F2EF}"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59565C-5C7A-4A7A-898F-D2B28AF08326}" type="slidenum">
              <a:rPr lang="en-IN" smtClean="0"/>
              <a:t>‹#›</a:t>
            </a:fld>
            <a:endParaRPr lang="en-IN"/>
          </a:p>
        </p:txBody>
      </p:sp>
    </p:spTree>
    <p:extLst>
      <p:ext uri="{BB962C8B-B14F-4D97-AF65-F5344CB8AC3E}">
        <p14:creationId xmlns:p14="http://schemas.microsoft.com/office/powerpoint/2010/main" val="3561963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64BEB-384D-4AB2-B700-CFDA17F5F2EF}"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59565C-5C7A-4A7A-898F-D2B28AF08326}" type="slidenum">
              <a:rPr lang="en-IN" smtClean="0"/>
              <a:t>‹#›</a:t>
            </a:fld>
            <a:endParaRPr lang="en-IN"/>
          </a:p>
        </p:txBody>
      </p:sp>
    </p:spTree>
    <p:extLst>
      <p:ext uri="{BB962C8B-B14F-4D97-AF65-F5344CB8AC3E}">
        <p14:creationId xmlns:p14="http://schemas.microsoft.com/office/powerpoint/2010/main" val="124506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964BEB-384D-4AB2-B700-CFDA17F5F2EF}" type="datetimeFigureOut">
              <a:rPr lang="en-IN" smtClean="0"/>
              <a:t>22-05-2024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59565C-5C7A-4A7A-898F-D2B28AF08326}" type="slidenum">
              <a:rPr lang="en-IN" smtClean="0"/>
              <a:t>‹#›</a:t>
            </a:fld>
            <a:endParaRPr lang="en-IN"/>
          </a:p>
        </p:txBody>
      </p:sp>
    </p:spTree>
    <p:extLst>
      <p:ext uri="{BB962C8B-B14F-4D97-AF65-F5344CB8AC3E}">
        <p14:creationId xmlns:p14="http://schemas.microsoft.com/office/powerpoint/2010/main" val="4187635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964BEB-384D-4AB2-B700-CFDA17F5F2EF}" type="datetimeFigureOut">
              <a:rPr lang="en-IN" smtClean="0"/>
              <a:t>22-05-2024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59565C-5C7A-4A7A-898F-D2B28AF08326}" type="slidenum">
              <a:rPr lang="en-IN" smtClean="0"/>
              <a:t>‹#›</a:t>
            </a:fld>
            <a:endParaRPr lang="en-IN"/>
          </a:p>
        </p:txBody>
      </p:sp>
    </p:spTree>
    <p:extLst>
      <p:ext uri="{BB962C8B-B14F-4D97-AF65-F5344CB8AC3E}">
        <p14:creationId xmlns:p14="http://schemas.microsoft.com/office/powerpoint/2010/main" val="221893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964BEB-384D-4AB2-B700-CFDA17F5F2EF}" type="datetimeFigureOut">
              <a:rPr lang="en-IN" smtClean="0"/>
              <a:t>22-05-2024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59565C-5C7A-4A7A-898F-D2B28AF08326}" type="slidenum">
              <a:rPr lang="en-IN" smtClean="0"/>
              <a:t>‹#›</a:t>
            </a:fld>
            <a:endParaRPr lang="en-IN"/>
          </a:p>
        </p:txBody>
      </p:sp>
    </p:spTree>
    <p:extLst>
      <p:ext uri="{BB962C8B-B14F-4D97-AF65-F5344CB8AC3E}">
        <p14:creationId xmlns:p14="http://schemas.microsoft.com/office/powerpoint/2010/main" val="4103139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964BEB-384D-4AB2-B700-CFDA17F5F2EF}" type="datetimeFigureOut">
              <a:rPr lang="en-IN" smtClean="0"/>
              <a:t>22-05-2024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59565C-5C7A-4A7A-898F-D2B28AF08326}" type="slidenum">
              <a:rPr lang="en-IN" smtClean="0"/>
              <a:t>‹#›</a:t>
            </a:fld>
            <a:endParaRPr lang="en-IN"/>
          </a:p>
        </p:txBody>
      </p:sp>
    </p:spTree>
    <p:extLst>
      <p:ext uri="{BB962C8B-B14F-4D97-AF65-F5344CB8AC3E}">
        <p14:creationId xmlns:p14="http://schemas.microsoft.com/office/powerpoint/2010/main" val="2836785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964BEB-384D-4AB2-B700-CFDA17F5F2EF}" type="datetimeFigureOut">
              <a:rPr lang="en-IN" smtClean="0"/>
              <a:t>22-05-2024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59565C-5C7A-4A7A-898F-D2B28AF08326}" type="slidenum">
              <a:rPr lang="en-IN" smtClean="0"/>
              <a:t>‹#›</a:t>
            </a:fld>
            <a:endParaRPr lang="en-IN"/>
          </a:p>
        </p:txBody>
      </p:sp>
    </p:spTree>
    <p:extLst>
      <p:ext uri="{BB962C8B-B14F-4D97-AF65-F5344CB8AC3E}">
        <p14:creationId xmlns:p14="http://schemas.microsoft.com/office/powerpoint/2010/main" val="2337885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964BEB-384D-4AB2-B700-CFDA17F5F2EF}" type="datetimeFigureOut">
              <a:rPr lang="en-IN" smtClean="0"/>
              <a:t>22-05-2024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59565C-5C7A-4A7A-898F-D2B28AF08326}" type="slidenum">
              <a:rPr lang="en-IN" smtClean="0"/>
              <a:t>‹#›</a:t>
            </a:fld>
            <a:endParaRPr lang="en-IN"/>
          </a:p>
        </p:txBody>
      </p:sp>
    </p:spTree>
    <p:extLst>
      <p:ext uri="{BB962C8B-B14F-4D97-AF65-F5344CB8AC3E}">
        <p14:creationId xmlns:p14="http://schemas.microsoft.com/office/powerpoint/2010/main" val="203980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C964BEB-384D-4AB2-B700-CFDA17F5F2EF}" type="datetimeFigureOut">
              <a:rPr lang="en-IN" smtClean="0"/>
              <a:t>22-05-2024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659565C-5C7A-4A7A-898F-D2B28AF08326}" type="slidenum">
              <a:rPr lang="en-IN" smtClean="0"/>
              <a:t>‹#›</a:t>
            </a:fld>
            <a:endParaRPr lang="en-IN"/>
          </a:p>
        </p:txBody>
      </p:sp>
    </p:spTree>
    <p:extLst>
      <p:ext uri="{BB962C8B-B14F-4D97-AF65-F5344CB8AC3E}">
        <p14:creationId xmlns:p14="http://schemas.microsoft.com/office/powerpoint/2010/main" val="1787882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6CB0-C321-D51A-CEAA-044DE1372A94}"/>
              </a:ext>
            </a:extLst>
          </p:cNvPr>
          <p:cNvSpPr>
            <a:spLocks noGrp="1"/>
          </p:cNvSpPr>
          <p:nvPr>
            <p:ph type="ctrTitle"/>
          </p:nvPr>
        </p:nvSpPr>
        <p:spPr/>
        <p:txBody>
          <a:bodyPr/>
          <a:lstStyle/>
          <a:p>
            <a:r>
              <a:rPr lang="en-IN"/>
              <a:t>FUEL CONSUMPTION </a:t>
            </a:r>
            <a:r>
              <a:rPr lang="en-IN" dirty="0"/>
              <a:t>ANALYSIS</a:t>
            </a:r>
          </a:p>
        </p:txBody>
      </p:sp>
      <p:sp>
        <p:nvSpPr>
          <p:cNvPr id="3" name="Subtitle 2">
            <a:extLst>
              <a:ext uri="{FF2B5EF4-FFF2-40B4-BE49-F238E27FC236}">
                <a16:creationId xmlns:a16="http://schemas.microsoft.com/office/drawing/2014/main" id="{2D18194F-274C-82C0-FE54-60F9B83FDF08}"/>
              </a:ext>
            </a:extLst>
          </p:cNvPr>
          <p:cNvSpPr>
            <a:spLocks noGrp="1"/>
          </p:cNvSpPr>
          <p:nvPr>
            <p:ph type="subTitle" idx="1"/>
          </p:nvPr>
        </p:nvSpPr>
        <p:spPr/>
        <p:txBody>
          <a:bodyPr/>
          <a:lstStyle/>
          <a:p>
            <a:r>
              <a:rPr lang="en-IN" dirty="0">
                <a:solidFill>
                  <a:schemeClr val="tx1"/>
                </a:solidFill>
              </a:rPr>
              <a:t>DONE BY</a:t>
            </a:r>
          </a:p>
          <a:p>
            <a:r>
              <a:rPr lang="en-IN" dirty="0">
                <a:solidFill>
                  <a:schemeClr val="tx1"/>
                </a:solidFill>
              </a:rPr>
              <a:t>ROHIT M(210701215)</a:t>
            </a:r>
          </a:p>
          <a:p>
            <a:r>
              <a:rPr lang="en-IN" dirty="0">
                <a:solidFill>
                  <a:schemeClr val="tx1"/>
                </a:solidFill>
              </a:rPr>
              <a:t>SANTHOSH M(210701233)</a:t>
            </a:r>
          </a:p>
        </p:txBody>
      </p:sp>
    </p:spTree>
    <p:extLst>
      <p:ext uri="{BB962C8B-B14F-4D97-AF65-F5344CB8AC3E}">
        <p14:creationId xmlns:p14="http://schemas.microsoft.com/office/powerpoint/2010/main" val="245892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2A272-008E-46A0-3A2C-C3B95B6F0752}"/>
              </a:ext>
            </a:extLst>
          </p:cNvPr>
          <p:cNvSpPr>
            <a:spLocks noGrp="1"/>
          </p:cNvSpPr>
          <p:nvPr>
            <p:ph type="title"/>
          </p:nvPr>
        </p:nvSpPr>
        <p:spPr>
          <a:xfrm>
            <a:off x="880982" y="374997"/>
            <a:ext cx="4975808" cy="1507067"/>
          </a:xfrm>
        </p:spPr>
        <p:txBody>
          <a:bodyPr/>
          <a:lstStyle/>
          <a:p>
            <a:r>
              <a:rPr lang="en-IN" dirty="0"/>
              <a:t>Output</a:t>
            </a:r>
          </a:p>
        </p:txBody>
      </p:sp>
      <p:pic>
        <p:nvPicPr>
          <p:cNvPr id="6" name="Picture 5">
            <a:extLst>
              <a:ext uri="{FF2B5EF4-FFF2-40B4-BE49-F238E27FC236}">
                <a16:creationId xmlns:a16="http://schemas.microsoft.com/office/drawing/2014/main" id="{CBBDA61C-F68E-1AC4-65D6-CF9351363338}"/>
              </a:ext>
            </a:extLst>
          </p:cNvPr>
          <p:cNvPicPr>
            <a:picLocks noChangeAspect="1"/>
          </p:cNvPicPr>
          <p:nvPr/>
        </p:nvPicPr>
        <p:blipFill>
          <a:blip r:embed="rId2"/>
          <a:stretch>
            <a:fillRect/>
          </a:stretch>
        </p:blipFill>
        <p:spPr>
          <a:xfrm>
            <a:off x="1659510" y="1882064"/>
            <a:ext cx="9351404" cy="4181086"/>
          </a:xfrm>
          <a:prstGeom prst="rect">
            <a:avLst/>
          </a:prstGeom>
        </p:spPr>
      </p:pic>
    </p:spTree>
    <p:extLst>
      <p:ext uri="{BB962C8B-B14F-4D97-AF65-F5344CB8AC3E}">
        <p14:creationId xmlns:p14="http://schemas.microsoft.com/office/powerpoint/2010/main" val="2321795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2A272-008E-46A0-3A2C-C3B95B6F0752}"/>
              </a:ext>
            </a:extLst>
          </p:cNvPr>
          <p:cNvSpPr>
            <a:spLocks noGrp="1"/>
          </p:cNvSpPr>
          <p:nvPr>
            <p:ph type="title"/>
          </p:nvPr>
        </p:nvSpPr>
        <p:spPr>
          <a:xfrm>
            <a:off x="684212" y="685800"/>
            <a:ext cx="8534400" cy="1507067"/>
          </a:xfrm>
        </p:spPr>
        <p:txBody>
          <a:bodyPr/>
          <a:lstStyle/>
          <a:p>
            <a:r>
              <a:rPr lang="en-IN" dirty="0"/>
              <a:t>CONCLUSION</a:t>
            </a:r>
          </a:p>
        </p:txBody>
      </p:sp>
      <p:sp>
        <p:nvSpPr>
          <p:cNvPr id="3" name="Content Placeholder 2">
            <a:extLst>
              <a:ext uri="{FF2B5EF4-FFF2-40B4-BE49-F238E27FC236}">
                <a16:creationId xmlns:a16="http://schemas.microsoft.com/office/drawing/2014/main" id="{F14AE7A2-B642-EE8E-DB97-F0460B93EF58}"/>
              </a:ext>
            </a:extLst>
          </p:cNvPr>
          <p:cNvSpPr>
            <a:spLocks noGrp="1"/>
          </p:cNvSpPr>
          <p:nvPr>
            <p:ph idx="1"/>
          </p:nvPr>
        </p:nvSpPr>
        <p:spPr>
          <a:xfrm>
            <a:off x="684212" y="1985433"/>
            <a:ext cx="8534400" cy="2679701"/>
          </a:xfrm>
        </p:spPr>
        <p:txBody>
          <a:bodyPr>
            <a:normAutofit fontScale="92500" lnSpcReduction="10000"/>
          </a:bodyPr>
          <a:lstStyle/>
          <a:p>
            <a:pPr marL="372745" marR="141605" algn="just">
              <a:lnSpc>
                <a:spcPct val="115000"/>
              </a:lnSpc>
              <a:spcBef>
                <a:spcPts val="745"/>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rPr>
              <a:t>In this project, we aimed to develop a fuel efficiency prediction system using a random forest classifier through meticulous data preprocessing steps including dropping unnecessary columns, handling missing values, reducing noise, and encoding categorical variables, we prepared the dataset for model training.</a:t>
            </a:r>
            <a:endParaRPr lang="en-IN" sz="1800" dirty="0">
              <a:solidFill>
                <a:schemeClr val="tx1"/>
              </a:solidFill>
              <a:effectLst/>
              <a:latin typeface="Times New Roman" panose="02020603050405020304" pitchFamily="18" charset="0"/>
              <a:ea typeface="Times New Roman" panose="02020603050405020304" pitchFamily="18" charset="0"/>
            </a:endParaRPr>
          </a:p>
          <a:p>
            <a:pPr marL="372745" marR="141605" algn="just">
              <a:lnSpc>
                <a:spcPct val="115000"/>
              </a:lnSpc>
              <a:spcBef>
                <a:spcPts val="745"/>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rPr>
              <a:t>The utilization of features such as the number of cylinders, transmission mode, fuel type, engine size, and CO2 rating allowed the random forest classifier to effectively capture the complexities influencing fuel consumption. By leveraging the ensemble of decision trees and the randomness in feature selection, the model exhibited robustness and accuracy in predicting fuel efficiency across diverse vehicle types and driving conditions.</a:t>
            </a:r>
            <a:endParaRPr lang="en-IN" sz="18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50653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2A272-008E-46A0-3A2C-C3B95B6F0752}"/>
              </a:ext>
            </a:extLst>
          </p:cNvPr>
          <p:cNvSpPr>
            <a:spLocks noGrp="1"/>
          </p:cNvSpPr>
          <p:nvPr>
            <p:ph type="title"/>
          </p:nvPr>
        </p:nvSpPr>
        <p:spPr>
          <a:xfrm>
            <a:off x="684212" y="685800"/>
            <a:ext cx="8534400" cy="1507067"/>
          </a:xfrm>
        </p:spPr>
        <p:txBody>
          <a:bodyPr/>
          <a:lstStyle/>
          <a:p>
            <a:r>
              <a:rPr lang="en-IN" dirty="0"/>
              <a:t>FUTURE ENHANCEMENT</a:t>
            </a:r>
          </a:p>
        </p:txBody>
      </p:sp>
      <p:sp>
        <p:nvSpPr>
          <p:cNvPr id="3" name="Content Placeholder 2">
            <a:extLst>
              <a:ext uri="{FF2B5EF4-FFF2-40B4-BE49-F238E27FC236}">
                <a16:creationId xmlns:a16="http://schemas.microsoft.com/office/drawing/2014/main" id="{F14AE7A2-B642-EE8E-DB97-F0460B93EF58}"/>
              </a:ext>
            </a:extLst>
          </p:cNvPr>
          <p:cNvSpPr>
            <a:spLocks noGrp="1"/>
          </p:cNvSpPr>
          <p:nvPr>
            <p:ph idx="1"/>
          </p:nvPr>
        </p:nvSpPr>
        <p:spPr>
          <a:xfrm>
            <a:off x="684212" y="1985433"/>
            <a:ext cx="8534400" cy="2679701"/>
          </a:xfrm>
        </p:spPr>
        <p:txBody>
          <a:bodyPr>
            <a:normAutofit/>
          </a:bodyPr>
          <a:lstStyle/>
          <a:p>
            <a:pPr marL="372745" marR="141605" algn="just">
              <a:lnSpc>
                <a:spcPct val="115000"/>
              </a:lnSpc>
              <a:spcBef>
                <a:spcPts val="745"/>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rPr>
              <a:t>Incorporating more advanced feature engineering techniques can help extract additional insights from the data. For example, deriving new features based on domain knowledge or employing dimensionality reduction methods to capture underlying patterns more effectively could enhance the model's predictive power.</a:t>
            </a:r>
          </a:p>
          <a:p>
            <a:pPr marL="372745" marR="141605" algn="just">
              <a:lnSpc>
                <a:spcPct val="115000"/>
              </a:lnSpc>
              <a:spcBef>
                <a:spcPts val="745"/>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rPr>
              <a:t>Furthermore, continuous model monitoring and evaluation are essential to identify and address any performance degradation over time. Implementing robust validation techniques and periodic retraining of the model with updated data can ensure that it maintains its accuracy and relevance in evolving real-world scenarios. </a:t>
            </a:r>
          </a:p>
        </p:txBody>
      </p:sp>
    </p:spTree>
    <p:extLst>
      <p:ext uri="{BB962C8B-B14F-4D97-AF65-F5344CB8AC3E}">
        <p14:creationId xmlns:p14="http://schemas.microsoft.com/office/powerpoint/2010/main" val="1646754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2A272-008E-46A0-3A2C-C3B95B6F0752}"/>
              </a:ext>
            </a:extLst>
          </p:cNvPr>
          <p:cNvSpPr>
            <a:spLocks noGrp="1"/>
          </p:cNvSpPr>
          <p:nvPr>
            <p:ph type="title"/>
          </p:nvPr>
        </p:nvSpPr>
        <p:spPr>
          <a:xfrm>
            <a:off x="684212" y="685800"/>
            <a:ext cx="8534400" cy="1507067"/>
          </a:xfrm>
        </p:spPr>
        <p:txBody>
          <a:bodyPr/>
          <a:lstStyle/>
          <a:p>
            <a:r>
              <a:rPr lang="en-IN" dirty="0"/>
              <a:t>abstract</a:t>
            </a:r>
          </a:p>
        </p:txBody>
      </p:sp>
      <p:sp>
        <p:nvSpPr>
          <p:cNvPr id="3" name="Content Placeholder 2">
            <a:extLst>
              <a:ext uri="{FF2B5EF4-FFF2-40B4-BE49-F238E27FC236}">
                <a16:creationId xmlns:a16="http://schemas.microsoft.com/office/drawing/2014/main" id="{F14AE7A2-B642-EE8E-DB97-F0460B93EF58}"/>
              </a:ext>
            </a:extLst>
          </p:cNvPr>
          <p:cNvSpPr>
            <a:spLocks noGrp="1"/>
          </p:cNvSpPr>
          <p:nvPr>
            <p:ph idx="1"/>
          </p:nvPr>
        </p:nvSpPr>
        <p:spPr>
          <a:xfrm>
            <a:off x="684212" y="2085975"/>
            <a:ext cx="9602788" cy="3209925"/>
          </a:xfrm>
        </p:spPr>
        <p:txBody>
          <a:bodyPr>
            <a:normAutofit lnSpcReduction="10000"/>
          </a:bodyPr>
          <a:lstStyle/>
          <a:p>
            <a:pPr marL="0" indent="0">
              <a:buNone/>
            </a:pPr>
            <a:r>
              <a:rPr lang="en-US" dirty="0">
                <a:solidFill>
                  <a:schemeClr val="tx1"/>
                </a:solidFill>
              </a:rPr>
              <a:t>This project analyzes fuel consumption and CO2 emissions data from various vehicle models using machine learning algorithms such as decision trees and random forests. Through exploratory data analysis and model building, insights into the factors influencing fuel consumption and emissions are gained. The study employs techniques like feature engineering, hyperparameter tuning, and evaluation metrics to optimize model performance. Results demonstrate the effectiveness of machine learning in predicting fuel consumption and CO2 emissions, contributing to environmental sustainability efforts in the automotive industry. Future research may focus on expanding the dataset and exploring additional predictive features for enhanced modeling accuracy.</a:t>
            </a:r>
            <a:endParaRPr lang="en-IN" dirty="0">
              <a:solidFill>
                <a:schemeClr val="tx1"/>
              </a:solidFill>
            </a:endParaRPr>
          </a:p>
        </p:txBody>
      </p:sp>
    </p:spTree>
    <p:extLst>
      <p:ext uri="{BB962C8B-B14F-4D97-AF65-F5344CB8AC3E}">
        <p14:creationId xmlns:p14="http://schemas.microsoft.com/office/powerpoint/2010/main" val="264187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2A272-008E-46A0-3A2C-C3B95B6F0752}"/>
              </a:ext>
            </a:extLst>
          </p:cNvPr>
          <p:cNvSpPr>
            <a:spLocks noGrp="1"/>
          </p:cNvSpPr>
          <p:nvPr>
            <p:ph type="title"/>
          </p:nvPr>
        </p:nvSpPr>
        <p:spPr>
          <a:xfrm>
            <a:off x="684212" y="685800"/>
            <a:ext cx="8534400" cy="1507067"/>
          </a:xfrm>
        </p:spPr>
        <p:txBody>
          <a:bodyPr/>
          <a:lstStyle/>
          <a:p>
            <a:r>
              <a:rPr lang="en-IN" dirty="0"/>
              <a:t>PURPOSE OF THE PROJECT</a:t>
            </a:r>
          </a:p>
        </p:txBody>
      </p:sp>
      <p:sp>
        <p:nvSpPr>
          <p:cNvPr id="3" name="Content Placeholder 2">
            <a:extLst>
              <a:ext uri="{FF2B5EF4-FFF2-40B4-BE49-F238E27FC236}">
                <a16:creationId xmlns:a16="http://schemas.microsoft.com/office/drawing/2014/main" id="{F14AE7A2-B642-EE8E-DB97-F0460B93EF58}"/>
              </a:ext>
            </a:extLst>
          </p:cNvPr>
          <p:cNvSpPr>
            <a:spLocks noGrp="1"/>
          </p:cNvSpPr>
          <p:nvPr>
            <p:ph idx="1"/>
          </p:nvPr>
        </p:nvSpPr>
        <p:spPr>
          <a:xfrm>
            <a:off x="684212" y="2556933"/>
            <a:ext cx="8534400" cy="3615267"/>
          </a:xfrm>
        </p:spPr>
        <p:txBody>
          <a:bodyPr/>
          <a:lstStyle/>
          <a:p>
            <a:endParaRPr lang="en-IN" dirty="0">
              <a:solidFill>
                <a:schemeClr val="tx1"/>
              </a:solidFill>
            </a:endParaRPr>
          </a:p>
          <a:p>
            <a:r>
              <a:rPr lang="en-IN" dirty="0">
                <a:solidFill>
                  <a:schemeClr val="tx1"/>
                </a:solidFill>
              </a:rPr>
              <a:t>Cost effective as no need to purchase individual sensors for each vehicle as it is done as an ML project.</a:t>
            </a:r>
          </a:p>
          <a:p>
            <a:r>
              <a:rPr lang="en-US" dirty="0">
                <a:solidFill>
                  <a:schemeClr val="tx1"/>
                </a:solidFill>
              </a:rPr>
              <a:t>ML models can be deployed for a no of vehicles without the need for individual sensors in each vehicle. </a:t>
            </a:r>
          </a:p>
          <a:p>
            <a:r>
              <a:rPr lang="en-US" dirty="0">
                <a:solidFill>
                  <a:schemeClr val="tx1"/>
                </a:solidFill>
              </a:rPr>
              <a:t>ML models can adapt to various vehicle types, driving conditions, and environmental factors.</a:t>
            </a:r>
          </a:p>
          <a:p>
            <a:r>
              <a:rPr lang="en-US" dirty="0">
                <a:solidFill>
                  <a:schemeClr val="tx1"/>
                </a:solidFill>
              </a:rPr>
              <a:t>ML models can forecast fuel efficiency based on historical data and current conditions.</a:t>
            </a:r>
            <a:endParaRPr lang="en-IN"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1676315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2A272-008E-46A0-3A2C-C3B95B6F0752}"/>
              </a:ext>
            </a:extLst>
          </p:cNvPr>
          <p:cNvSpPr>
            <a:spLocks noGrp="1"/>
          </p:cNvSpPr>
          <p:nvPr>
            <p:ph type="title"/>
          </p:nvPr>
        </p:nvSpPr>
        <p:spPr>
          <a:xfrm>
            <a:off x="684212" y="685800"/>
            <a:ext cx="8534400" cy="1507067"/>
          </a:xfrm>
        </p:spPr>
        <p:txBody>
          <a:bodyPr/>
          <a:lstStyle/>
          <a:p>
            <a:r>
              <a:rPr lang="en-IN" dirty="0"/>
              <a:t>EXISTINGT SYSTEM</a:t>
            </a:r>
          </a:p>
        </p:txBody>
      </p:sp>
      <p:sp>
        <p:nvSpPr>
          <p:cNvPr id="3" name="Content Placeholder 2">
            <a:extLst>
              <a:ext uri="{FF2B5EF4-FFF2-40B4-BE49-F238E27FC236}">
                <a16:creationId xmlns:a16="http://schemas.microsoft.com/office/drawing/2014/main" id="{F14AE7A2-B642-EE8E-DB97-F0460B93EF58}"/>
              </a:ext>
            </a:extLst>
          </p:cNvPr>
          <p:cNvSpPr>
            <a:spLocks noGrp="1"/>
          </p:cNvSpPr>
          <p:nvPr>
            <p:ph idx="1"/>
          </p:nvPr>
        </p:nvSpPr>
        <p:spPr>
          <a:xfrm>
            <a:off x="684212" y="2556933"/>
            <a:ext cx="8534400" cy="3615267"/>
          </a:xfrm>
        </p:spPr>
        <p:txBody>
          <a:bodyPr>
            <a:normAutofit fontScale="92500"/>
          </a:bodyPr>
          <a:lstStyle/>
          <a:p>
            <a:r>
              <a:rPr lang="en-US" dirty="0">
                <a:solidFill>
                  <a:schemeClr val="tx1"/>
                </a:solidFill>
              </a:rPr>
              <a:t>The existing system employs various regression techniques, including linear regression, ridge regression, and lasso regression, for predicting vehicle fuel consumption. These regression methods are commonly used in data analysis and provide insights into the relationships between independent variables (vehicle attributes) and the dependent variable (fuel consumption).The existing system employs various regression techniques, including linear regression, ridge regression, and lasso regression, for predicting vehicle fuel consumption. These regression methods are commonly used in data analysis and provide insights into the relationships between independent variables (vehicle attributes) and the dependent variable (fuel consumption).</a:t>
            </a:r>
            <a:endParaRPr lang="en-IN" dirty="0">
              <a:solidFill>
                <a:schemeClr val="tx1"/>
              </a:solidFill>
            </a:endParaRPr>
          </a:p>
        </p:txBody>
      </p:sp>
    </p:spTree>
    <p:extLst>
      <p:ext uri="{BB962C8B-B14F-4D97-AF65-F5344CB8AC3E}">
        <p14:creationId xmlns:p14="http://schemas.microsoft.com/office/powerpoint/2010/main" val="271483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2A272-008E-46A0-3A2C-C3B95B6F0752}"/>
              </a:ext>
            </a:extLst>
          </p:cNvPr>
          <p:cNvSpPr>
            <a:spLocks noGrp="1"/>
          </p:cNvSpPr>
          <p:nvPr>
            <p:ph type="title"/>
          </p:nvPr>
        </p:nvSpPr>
        <p:spPr>
          <a:xfrm>
            <a:off x="684212" y="685800"/>
            <a:ext cx="8534400" cy="1507067"/>
          </a:xfrm>
        </p:spPr>
        <p:txBody>
          <a:bodyPr/>
          <a:lstStyle/>
          <a:p>
            <a:r>
              <a:rPr lang="en-IN" dirty="0"/>
              <a:t>PROPOSED SYSTEM</a:t>
            </a:r>
          </a:p>
        </p:txBody>
      </p:sp>
      <p:sp>
        <p:nvSpPr>
          <p:cNvPr id="3" name="Content Placeholder 2">
            <a:extLst>
              <a:ext uri="{FF2B5EF4-FFF2-40B4-BE49-F238E27FC236}">
                <a16:creationId xmlns:a16="http://schemas.microsoft.com/office/drawing/2014/main" id="{F14AE7A2-B642-EE8E-DB97-F0460B93EF58}"/>
              </a:ext>
            </a:extLst>
          </p:cNvPr>
          <p:cNvSpPr>
            <a:spLocks noGrp="1"/>
          </p:cNvSpPr>
          <p:nvPr>
            <p:ph idx="1"/>
          </p:nvPr>
        </p:nvSpPr>
        <p:spPr>
          <a:xfrm>
            <a:off x="684212" y="1985433"/>
            <a:ext cx="8534400" cy="2679701"/>
          </a:xfrm>
        </p:spPr>
        <p:txBody>
          <a:bodyPr>
            <a:normAutofit/>
          </a:bodyPr>
          <a:lstStyle/>
          <a:p>
            <a:r>
              <a:rPr lang="en-IN" sz="1800" dirty="0">
                <a:solidFill>
                  <a:schemeClr val="tx1"/>
                </a:solidFill>
                <a:effectLst/>
                <a:latin typeface="Times New Roman" panose="02020603050405020304" pitchFamily="18" charset="0"/>
                <a:ea typeface="Times New Roman" panose="02020603050405020304" pitchFamily="18" charset="0"/>
              </a:rPr>
              <a:t>This project suggests  Fuel Consumption analysis based on machine learning (ML). The machine learning algorithm is able to predict fuel usage with high accuracy by utilizing pre-existing datasets that contain characteristics like driving habits, vehicle type, and environmental conditions. Furthermore, the model offers predictive and analytical capabilities in real-time, allowing for proactive efforts to improve fuel economy. Our results show that ML models can be a good substitute for conventional sensor-based techniques, offering accurate predictions at a lower cost and complexity.</a:t>
            </a:r>
            <a:endParaRPr lang="en-IN" dirty="0">
              <a:solidFill>
                <a:schemeClr val="tx1"/>
              </a:solidFill>
            </a:endParaRPr>
          </a:p>
        </p:txBody>
      </p:sp>
    </p:spTree>
    <p:extLst>
      <p:ext uri="{BB962C8B-B14F-4D97-AF65-F5344CB8AC3E}">
        <p14:creationId xmlns:p14="http://schemas.microsoft.com/office/powerpoint/2010/main" val="1527089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2A272-008E-46A0-3A2C-C3B95B6F0752}"/>
              </a:ext>
            </a:extLst>
          </p:cNvPr>
          <p:cNvSpPr>
            <a:spLocks noGrp="1"/>
          </p:cNvSpPr>
          <p:nvPr>
            <p:ph type="title"/>
          </p:nvPr>
        </p:nvSpPr>
        <p:spPr>
          <a:xfrm>
            <a:off x="684212" y="685800"/>
            <a:ext cx="8534400" cy="1507067"/>
          </a:xfrm>
        </p:spPr>
        <p:txBody>
          <a:bodyPr/>
          <a:lstStyle/>
          <a:p>
            <a:r>
              <a:rPr lang="en-IN" dirty="0"/>
              <a:t>TECHNOLOGIES USED</a:t>
            </a:r>
          </a:p>
        </p:txBody>
      </p:sp>
      <p:sp>
        <p:nvSpPr>
          <p:cNvPr id="3" name="Content Placeholder 2">
            <a:extLst>
              <a:ext uri="{FF2B5EF4-FFF2-40B4-BE49-F238E27FC236}">
                <a16:creationId xmlns:a16="http://schemas.microsoft.com/office/drawing/2014/main" id="{F14AE7A2-B642-EE8E-DB97-F0460B93EF58}"/>
              </a:ext>
            </a:extLst>
          </p:cNvPr>
          <p:cNvSpPr>
            <a:spLocks noGrp="1"/>
          </p:cNvSpPr>
          <p:nvPr>
            <p:ph idx="1"/>
          </p:nvPr>
        </p:nvSpPr>
        <p:spPr>
          <a:xfrm>
            <a:off x="684212" y="2556933"/>
            <a:ext cx="8534400" cy="3615267"/>
          </a:xfrm>
        </p:spPr>
        <p:txBody>
          <a:bodyPr/>
          <a:lstStyle/>
          <a:p>
            <a:pPr marL="457200" indent="-457200">
              <a:buFont typeface="+mj-lt"/>
              <a:buAutoNum type="arabicPeriod"/>
            </a:pPr>
            <a:r>
              <a:rPr lang="en-IN" dirty="0">
                <a:solidFill>
                  <a:schemeClr val="tx1"/>
                </a:solidFill>
              </a:rPr>
              <a:t>Scikit learn</a:t>
            </a:r>
          </a:p>
          <a:p>
            <a:pPr marL="457200" indent="-457200">
              <a:buFont typeface="+mj-lt"/>
              <a:buAutoNum type="arabicPeriod"/>
            </a:pPr>
            <a:r>
              <a:rPr lang="en-IN" dirty="0" err="1">
                <a:solidFill>
                  <a:schemeClr val="tx1"/>
                </a:solidFill>
              </a:rPr>
              <a:t>Streamlit</a:t>
            </a:r>
            <a:endParaRPr lang="en-IN" dirty="0">
              <a:solidFill>
                <a:schemeClr val="tx1"/>
              </a:solidFill>
            </a:endParaRPr>
          </a:p>
          <a:p>
            <a:pPr marL="457200" indent="-457200">
              <a:buFont typeface="+mj-lt"/>
              <a:buAutoNum type="arabicPeriod"/>
            </a:pPr>
            <a:r>
              <a:rPr lang="en-IN" dirty="0">
                <a:solidFill>
                  <a:schemeClr val="tx1"/>
                </a:solidFill>
              </a:rPr>
              <a:t>Pandas</a:t>
            </a:r>
          </a:p>
          <a:p>
            <a:pPr marL="457200" indent="-457200">
              <a:buFont typeface="+mj-lt"/>
              <a:buAutoNum type="arabicPeriod"/>
            </a:pPr>
            <a:r>
              <a:rPr lang="en-IN" dirty="0">
                <a:solidFill>
                  <a:schemeClr val="tx1"/>
                </a:solidFill>
              </a:rPr>
              <a:t>Pickle</a:t>
            </a:r>
          </a:p>
          <a:p>
            <a:pPr marL="457200" indent="-457200">
              <a:buFont typeface="+mj-lt"/>
              <a:buAutoNum type="arabicPeriod"/>
            </a:pPr>
            <a:r>
              <a:rPr lang="en-IN" dirty="0">
                <a:solidFill>
                  <a:schemeClr val="tx1"/>
                </a:solidFill>
              </a:rPr>
              <a:t>Seaborn</a:t>
            </a:r>
          </a:p>
        </p:txBody>
      </p:sp>
    </p:spTree>
    <p:extLst>
      <p:ext uri="{BB962C8B-B14F-4D97-AF65-F5344CB8AC3E}">
        <p14:creationId xmlns:p14="http://schemas.microsoft.com/office/powerpoint/2010/main" val="4163515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2A272-008E-46A0-3A2C-C3B95B6F0752}"/>
              </a:ext>
            </a:extLst>
          </p:cNvPr>
          <p:cNvSpPr>
            <a:spLocks noGrp="1"/>
          </p:cNvSpPr>
          <p:nvPr>
            <p:ph type="title"/>
          </p:nvPr>
        </p:nvSpPr>
        <p:spPr>
          <a:xfrm>
            <a:off x="684212" y="685800"/>
            <a:ext cx="8534400" cy="1507067"/>
          </a:xfrm>
        </p:spPr>
        <p:txBody>
          <a:bodyPr/>
          <a:lstStyle/>
          <a:p>
            <a:r>
              <a:rPr lang="en-IN" dirty="0"/>
              <a:t>Data preprocessing steps</a:t>
            </a:r>
          </a:p>
        </p:txBody>
      </p:sp>
      <p:sp>
        <p:nvSpPr>
          <p:cNvPr id="3" name="Content Placeholder 2">
            <a:extLst>
              <a:ext uri="{FF2B5EF4-FFF2-40B4-BE49-F238E27FC236}">
                <a16:creationId xmlns:a16="http://schemas.microsoft.com/office/drawing/2014/main" id="{F14AE7A2-B642-EE8E-DB97-F0460B93EF58}"/>
              </a:ext>
            </a:extLst>
          </p:cNvPr>
          <p:cNvSpPr>
            <a:spLocks noGrp="1"/>
          </p:cNvSpPr>
          <p:nvPr>
            <p:ph idx="1"/>
          </p:nvPr>
        </p:nvSpPr>
        <p:spPr>
          <a:xfrm>
            <a:off x="684212" y="2556933"/>
            <a:ext cx="8534400" cy="3615267"/>
          </a:xfrm>
        </p:spPr>
        <p:txBody>
          <a:bodyPr/>
          <a:lstStyle/>
          <a:p>
            <a:pPr marL="457200" indent="-457200">
              <a:buFont typeface="+mj-lt"/>
              <a:buAutoNum type="arabicPeriod"/>
            </a:pPr>
            <a:r>
              <a:rPr lang="en-IN" dirty="0">
                <a:solidFill>
                  <a:schemeClr val="tx1"/>
                </a:solidFill>
              </a:rPr>
              <a:t>Drop unnecessary columns</a:t>
            </a:r>
          </a:p>
          <a:p>
            <a:pPr marL="457200" indent="-457200">
              <a:buFont typeface="+mj-lt"/>
              <a:buAutoNum type="arabicPeriod"/>
            </a:pPr>
            <a:r>
              <a:rPr lang="en-IN" dirty="0">
                <a:solidFill>
                  <a:schemeClr val="tx1"/>
                </a:solidFill>
              </a:rPr>
              <a:t>Replacing null values of Fuel Type with mode value.</a:t>
            </a:r>
          </a:p>
          <a:p>
            <a:pPr marL="457200" indent="-457200">
              <a:buFont typeface="+mj-lt"/>
              <a:buAutoNum type="arabicPeriod"/>
            </a:pPr>
            <a:r>
              <a:rPr lang="en-IN" dirty="0">
                <a:solidFill>
                  <a:schemeClr val="tx1"/>
                </a:solidFill>
              </a:rPr>
              <a:t>Reduced noise in Transmission column.</a:t>
            </a:r>
          </a:p>
          <a:p>
            <a:pPr marL="457200" indent="-457200">
              <a:buFont typeface="+mj-lt"/>
              <a:buAutoNum type="arabicPeriod"/>
            </a:pPr>
            <a:r>
              <a:rPr lang="en-IN" dirty="0">
                <a:solidFill>
                  <a:schemeClr val="tx1"/>
                </a:solidFill>
              </a:rPr>
              <a:t>Univariate Analysis</a:t>
            </a:r>
          </a:p>
          <a:p>
            <a:pPr marL="457200" indent="-457200">
              <a:buFont typeface="+mj-lt"/>
              <a:buAutoNum type="arabicPeriod"/>
            </a:pPr>
            <a:r>
              <a:rPr lang="en-IN" dirty="0">
                <a:solidFill>
                  <a:schemeClr val="tx1"/>
                </a:solidFill>
              </a:rPr>
              <a:t>Bivariate Analysis</a:t>
            </a:r>
          </a:p>
          <a:p>
            <a:pPr marL="457200" indent="-457200">
              <a:buFont typeface="+mj-lt"/>
              <a:buAutoNum type="arabicPeriod"/>
            </a:pPr>
            <a:r>
              <a:rPr lang="en-IN" dirty="0">
                <a:solidFill>
                  <a:schemeClr val="tx1"/>
                </a:solidFill>
              </a:rPr>
              <a:t>Ordinal Encoding</a:t>
            </a:r>
          </a:p>
        </p:txBody>
      </p:sp>
    </p:spTree>
    <p:extLst>
      <p:ext uri="{BB962C8B-B14F-4D97-AF65-F5344CB8AC3E}">
        <p14:creationId xmlns:p14="http://schemas.microsoft.com/office/powerpoint/2010/main" val="177042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2A272-008E-46A0-3A2C-C3B95B6F0752}"/>
              </a:ext>
            </a:extLst>
          </p:cNvPr>
          <p:cNvSpPr>
            <a:spLocks noGrp="1"/>
          </p:cNvSpPr>
          <p:nvPr>
            <p:ph type="title"/>
          </p:nvPr>
        </p:nvSpPr>
        <p:spPr>
          <a:xfrm>
            <a:off x="684212" y="685800"/>
            <a:ext cx="8534400" cy="1507067"/>
          </a:xfrm>
        </p:spPr>
        <p:txBody>
          <a:bodyPr/>
          <a:lstStyle/>
          <a:p>
            <a:r>
              <a:rPr lang="en-IN" dirty="0"/>
              <a:t>ALGORITM USED</a:t>
            </a:r>
          </a:p>
        </p:txBody>
      </p:sp>
      <p:sp>
        <p:nvSpPr>
          <p:cNvPr id="3" name="Content Placeholder 2">
            <a:extLst>
              <a:ext uri="{FF2B5EF4-FFF2-40B4-BE49-F238E27FC236}">
                <a16:creationId xmlns:a16="http://schemas.microsoft.com/office/drawing/2014/main" id="{F14AE7A2-B642-EE8E-DB97-F0460B93EF58}"/>
              </a:ext>
            </a:extLst>
          </p:cNvPr>
          <p:cNvSpPr>
            <a:spLocks noGrp="1"/>
          </p:cNvSpPr>
          <p:nvPr>
            <p:ph idx="1"/>
          </p:nvPr>
        </p:nvSpPr>
        <p:spPr>
          <a:xfrm>
            <a:off x="684212" y="1676401"/>
            <a:ext cx="11241088" cy="5057774"/>
          </a:xfrm>
        </p:spPr>
        <p:txBody>
          <a:bodyPr>
            <a:normAutofit fontScale="85000" lnSpcReduction="20000"/>
          </a:bodyPr>
          <a:lstStyle/>
          <a:p>
            <a:r>
              <a:rPr lang="en-US" dirty="0">
                <a:solidFill>
                  <a:schemeClr val="tx1"/>
                </a:solidFill>
              </a:rPr>
              <a:t>A decision tree is a predictive modeling tool that learns a series of hierarchical decision rules based on the features in the dataset.</a:t>
            </a:r>
          </a:p>
          <a:p>
            <a:r>
              <a:rPr lang="en-US" dirty="0">
                <a:solidFill>
                  <a:schemeClr val="tx1"/>
                </a:solidFill>
              </a:rPr>
              <a:t>1. Root Node: The algorithm starts by selecting the feature that best separates the entire dataset. This feature becomes the root node of the tree.   - For example, it might find that "Engine Size(L)" is a good initial split.</a:t>
            </a:r>
          </a:p>
          <a:p>
            <a:r>
              <a:rPr lang="en-US" dirty="0">
                <a:solidFill>
                  <a:schemeClr val="tx1"/>
                </a:solidFill>
              </a:rPr>
              <a:t>2. Splitting Criteria: - At each internal node (including the root), the dataset is split into subsets based on a specific feature and a threshold value.   - The splitting decision is made by identifying the feature and threshold that best separates the data, usually to minimize variance or maximize information gain.</a:t>
            </a:r>
          </a:p>
          <a:p>
            <a:r>
              <a:rPr lang="en-US" dirty="0">
                <a:solidFill>
                  <a:schemeClr val="tx1"/>
                </a:solidFill>
              </a:rPr>
              <a:t>3. Child Nodes:   - The dataset is divided into subsets, and for each subset, the process is repeated recursively, creating child nodes.   - For instance, one branch might represent vehicles with an engine size smaller than a certain threshold, and another branch might represent vehicles with a larger engine size.</a:t>
            </a:r>
          </a:p>
          <a:p>
            <a:r>
              <a:rPr lang="en-US" dirty="0">
                <a:solidFill>
                  <a:schemeClr val="tx1"/>
                </a:solidFill>
              </a:rPr>
              <a:t>4. Leaf Nodes:   - The process continues until a stopping condition is met. This could be a predefined depth of the tree, a minimum number of samples in a node, or other criteria.   - The final nodes, called leaf nodes, contain the predicted output. In a regression task like predicting fuel consumption, each leaf node might represent an estimated fuel consumption value.</a:t>
            </a:r>
          </a:p>
          <a:p>
            <a:r>
              <a:rPr lang="en-US" dirty="0">
                <a:solidFill>
                  <a:schemeClr val="tx1"/>
                </a:solidFill>
              </a:rPr>
              <a:t>5. Prediction:  - To make a prediction for a new data point, it traverses the decision tree from the root to a leaf node based on the feature values of the data point.   - The predicted value at the leaf node becomes the model's output.</a:t>
            </a:r>
            <a:endParaRPr lang="en-IN" dirty="0">
              <a:solidFill>
                <a:schemeClr val="tx1"/>
              </a:solidFill>
            </a:endParaRPr>
          </a:p>
        </p:txBody>
      </p:sp>
    </p:spTree>
    <p:extLst>
      <p:ext uri="{BB962C8B-B14F-4D97-AF65-F5344CB8AC3E}">
        <p14:creationId xmlns:p14="http://schemas.microsoft.com/office/powerpoint/2010/main" val="1793290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2A272-008E-46A0-3A2C-C3B95B6F0752}"/>
              </a:ext>
            </a:extLst>
          </p:cNvPr>
          <p:cNvSpPr>
            <a:spLocks noGrp="1"/>
          </p:cNvSpPr>
          <p:nvPr>
            <p:ph type="title"/>
          </p:nvPr>
        </p:nvSpPr>
        <p:spPr>
          <a:xfrm>
            <a:off x="695787" y="2283106"/>
            <a:ext cx="4975808" cy="1507067"/>
          </a:xfrm>
        </p:spPr>
        <p:txBody>
          <a:bodyPr/>
          <a:lstStyle/>
          <a:p>
            <a:r>
              <a:rPr lang="en-IN" dirty="0"/>
              <a:t>System architecture</a:t>
            </a:r>
          </a:p>
        </p:txBody>
      </p:sp>
      <p:pic>
        <p:nvPicPr>
          <p:cNvPr id="4" name="Picture 3" descr="A screenshot of a computer&#10;&#10;Description automatically generated">
            <a:extLst>
              <a:ext uri="{FF2B5EF4-FFF2-40B4-BE49-F238E27FC236}">
                <a16:creationId xmlns:a16="http://schemas.microsoft.com/office/drawing/2014/main" id="{E8921BD7-36CB-A5B4-DF49-035E9C24A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2455" y="399509"/>
            <a:ext cx="4749318" cy="5851547"/>
          </a:xfrm>
          <a:prstGeom prst="rect">
            <a:avLst/>
          </a:prstGeom>
        </p:spPr>
      </p:pic>
    </p:spTree>
    <p:extLst>
      <p:ext uri="{BB962C8B-B14F-4D97-AF65-F5344CB8AC3E}">
        <p14:creationId xmlns:p14="http://schemas.microsoft.com/office/powerpoint/2010/main" val="16614168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192</TotalTime>
  <Words>966</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Century Gothic</vt:lpstr>
      <vt:lpstr>Times New Roman</vt:lpstr>
      <vt:lpstr>Wingdings 3</vt:lpstr>
      <vt:lpstr>Slice</vt:lpstr>
      <vt:lpstr>FUEL CONSUMPTION ANALYSIS</vt:lpstr>
      <vt:lpstr>abstract</vt:lpstr>
      <vt:lpstr>PURPOSE OF THE PROJECT</vt:lpstr>
      <vt:lpstr>EXISTINGT SYSTEM</vt:lpstr>
      <vt:lpstr>PROPOSED SYSTEM</vt:lpstr>
      <vt:lpstr>TECHNOLOGIES USED</vt:lpstr>
      <vt:lpstr>Data preprocessing steps</vt:lpstr>
      <vt:lpstr>ALGORITM USED</vt:lpstr>
      <vt:lpstr>System architecture</vt:lpstr>
      <vt:lpstr>Output</vt:lpstr>
      <vt:lpstr>CONCLUSION</vt:lpstr>
      <vt:lpstr>FUTURE ENHANCEMENT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FUEL EFFICIENCY ANALYSIS  </dc:title>
  <dc:creator>Rohit M</dc:creator>
  <cp:lastModifiedBy>Rohit M</cp:lastModifiedBy>
  <cp:revision>4</cp:revision>
  <dcterms:created xsi:type="dcterms:W3CDTF">2024-04-23T14:34:56Z</dcterms:created>
  <dcterms:modified xsi:type="dcterms:W3CDTF">2024-05-22T05:39:45Z</dcterms:modified>
</cp:coreProperties>
</file>