
<file path=[Content_Types].xml><?xml version="1.0" encoding="utf-8"?>
<Types xmlns="http://schemas.openxmlformats.org/package/2006/content-types">
  <Default Extension="aiff" ContentType="audio/x-aiff"/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98" r:id="rId2"/>
    <p:sldId id="376" r:id="rId3"/>
    <p:sldId id="428" r:id="rId4"/>
    <p:sldId id="476" r:id="rId5"/>
    <p:sldId id="477" r:id="rId6"/>
    <p:sldId id="478" r:id="rId7"/>
    <p:sldId id="472" r:id="rId8"/>
    <p:sldId id="495" r:id="rId9"/>
    <p:sldId id="496" r:id="rId10"/>
    <p:sldId id="497" r:id="rId11"/>
    <p:sldId id="498" r:id="rId12"/>
    <p:sldId id="499" r:id="rId13"/>
    <p:sldId id="483" r:id="rId14"/>
    <p:sldId id="444" r:id="rId15"/>
    <p:sldId id="467" r:id="rId16"/>
    <p:sldId id="450" r:id="rId17"/>
    <p:sldId id="462" r:id="rId18"/>
    <p:sldId id="460" r:id="rId19"/>
    <p:sldId id="487" r:id="rId20"/>
    <p:sldId id="488" r:id="rId21"/>
    <p:sldId id="489" r:id="rId22"/>
    <p:sldId id="445" r:id="rId23"/>
    <p:sldId id="448" r:id="rId24"/>
    <p:sldId id="449" r:id="rId25"/>
    <p:sldId id="500" r:id="rId26"/>
    <p:sldId id="453" r:id="rId27"/>
    <p:sldId id="454" r:id="rId28"/>
    <p:sldId id="491" r:id="rId29"/>
    <p:sldId id="501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1"/>
    <p:restoredTop sz="70686"/>
  </p:normalViewPr>
  <p:slideViewPr>
    <p:cSldViewPr snapToGrid="0" snapToObjects="1" showGuides="1">
      <p:cViewPr varScale="1">
        <p:scale>
          <a:sx n="118" d="100"/>
          <a:sy n="118" d="100"/>
        </p:scale>
        <p:origin x="2064" y="200"/>
      </p:cViewPr>
      <p:guideLst>
        <p:guide orient="horz"/>
        <p:guide pos="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Torreira, Professor" userId="3b678212-2d1b-4f1d-a8fb-6db1ffc813b8" providerId="ADAL" clId="{FC62A7FB-51D7-354F-8763-4C493A7C0739}"/>
    <pc:docChg chg="delSld modSld">
      <pc:chgData name="Francisco Torreira, Professor" userId="3b678212-2d1b-4f1d-a8fb-6db1ffc813b8" providerId="ADAL" clId="{FC62A7FB-51D7-354F-8763-4C493A7C0739}" dt="2019-12-27T19:41:18.285" v="34" actId="20577"/>
      <pc:docMkLst>
        <pc:docMk/>
      </pc:docMkLst>
      <pc:sldChg chg="modSp">
        <pc:chgData name="Francisco Torreira, Professor" userId="3b678212-2d1b-4f1d-a8fb-6db1ffc813b8" providerId="ADAL" clId="{FC62A7FB-51D7-354F-8763-4C493A7C0739}" dt="2019-12-27T19:41:18.285" v="34" actId="20577"/>
        <pc:sldMkLst>
          <pc:docMk/>
          <pc:sldMk cId="2500817826" sldId="298"/>
        </pc:sldMkLst>
        <pc:spChg chg="mod">
          <ac:chgData name="Francisco Torreira, Professor" userId="3b678212-2d1b-4f1d-a8fb-6db1ffc813b8" providerId="ADAL" clId="{FC62A7FB-51D7-354F-8763-4C493A7C0739}" dt="2019-12-27T19:41:18.285" v="34" actId="20577"/>
          <ac:spMkLst>
            <pc:docMk/>
            <pc:sldMk cId="2500817826" sldId="298"/>
            <ac:spMk id="3" creationId="{00000000-0000-0000-0000-000000000000}"/>
          </ac:spMkLst>
        </pc:spChg>
      </pc:sldChg>
      <pc:sldChg chg="modSp">
        <pc:chgData name="Francisco Torreira, Professor" userId="3b678212-2d1b-4f1d-a8fb-6db1ffc813b8" providerId="ADAL" clId="{FC62A7FB-51D7-354F-8763-4C493A7C0739}" dt="2019-12-27T19:41:12.705" v="33" actId="400"/>
        <pc:sldMkLst>
          <pc:docMk/>
          <pc:sldMk cId="2621355502" sldId="376"/>
        </pc:sldMkLst>
        <pc:spChg chg="mod">
          <ac:chgData name="Francisco Torreira, Professor" userId="3b678212-2d1b-4f1d-a8fb-6db1ffc813b8" providerId="ADAL" clId="{FC62A7FB-51D7-354F-8763-4C493A7C0739}" dt="2019-12-27T19:41:12.705" v="33" actId="400"/>
          <ac:spMkLst>
            <pc:docMk/>
            <pc:sldMk cId="2621355502" sldId="376"/>
            <ac:spMk id="3" creationId="{00000000-0000-0000-0000-000000000000}"/>
          </ac:spMkLst>
        </pc:spChg>
      </pc:sldChg>
      <pc:sldChg chg="del">
        <pc:chgData name="Francisco Torreira, Professor" userId="3b678212-2d1b-4f1d-a8fb-6db1ffc813b8" providerId="ADAL" clId="{FC62A7FB-51D7-354F-8763-4C493A7C0739}" dt="2019-12-27T19:41:06.184" v="16" actId="2696"/>
        <pc:sldMkLst>
          <pc:docMk/>
          <pc:sldMk cId="3846851206" sldId="426"/>
        </pc:sldMkLst>
      </pc:sldChg>
      <pc:sldChg chg="del">
        <pc:chgData name="Francisco Torreira, Professor" userId="3b678212-2d1b-4f1d-a8fb-6db1ffc813b8" providerId="ADAL" clId="{FC62A7FB-51D7-354F-8763-4C493A7C0739}" dt="2019-12-27T19:41:06.180" v="15" actId="2696"/>
        <pc:sldMkLst>
          <pc:docMk/>
          <pc:sldMk cId="1900163545" sldId="427"/>
        </pc:sldMkLst>
      </pc:sldChg>
      <pc:sldChg chg="del">
        <pc:chgData name="Francisco Torreira, Professor" userId="3b678212-2d1b-4f1d-a8fb-6db1ffc813b8" providerId="ADAL" clId="{FC62A7FB-51D7-354F-8763-4C493A7C0739}" dt="2019-12-27T19:41:06.188" v="17" actId="2696"/>
        <pc:sldMkLst>
          <pc:docMk/>
          <pc:sldMk cId="77577817" sldId="428"/>
        </pc:sldMkLst>
      </pc:sldChg>
      <pc:sldChg chg="del">
        <pc:chgData name="Francisco Torreira, Professor" userId="3b678212-2d1b-4f1d-a8fb-6db1ffc813b8" providerId="ADAL" clId="{FC62A7FB-51D7-354F-8763-4C493A7C0739}" dt="2019-12-27T19:41:06.147" v="8" actId="2696"/>
        <pc:sldMkLst>
          <pc:docMk/>
          <pc:sldMk cId="239619636" sldId="429"/>
        </pc:sldMkLst>
      </pc:sldChg>
      <pc:sldChg chg="del">
        <pc:chgData name="Francisco Torreira, Professor" userId="3b678212-2d1b-4f1d-a8fb-6db1ffc813b8" providerId="ADAL" clId="{FC62A7FB-51D7-354F-8763-4C493A7C0739}" dt="2019-12-27T19:41:06.153" v="9" actId="2696"/>
        <pc:sldMkLst>
          <pc:docMk/>
          <pc:sldMk cId="4258102047" sldId="430"/>
        </pc:sldMkLst>
      </pc:sldChg>
      <pc:sldChg chg="del">
        <pc:chgData name="Francisco Torreira, Professor" userId="3b678212-2d1b-4f1d-a8fb-6db1ffc813b8" providerId="ADAL" clId="{FC62A7FB-51D7-354F-8763-4C493A7C0739}" dt="2019-12-27T19:41:06.211" v="18" actId="2696"/>
        <pc:sldMkLst>
          <pc:docMk/>
          <pc:sldMk cId="3385769919" sldId="431"/>
        </pc:sldMkLst>
      </pc:sldChg>
      <pc:sldChg chg="del">
        <pc:chgData name="Francisco Torreira, Professor" userId="3b678212-2d1b-4f1d-a8fb-6db1ffc813b8" providerId="ADAL" clId="{FC62A7FB-51D7-354F-8763-4C493A7C0739}" dt="2019-12-27T19:41:06.250" v="21" actId="2696"/>
        <pc:sldMkLst>
          <pc:docMk/>
          <pc:sldMk cId="2232613123" sldId="432"/>
        </pc:sldMkLst>
      </pc:sldChg>
      <pc:sldChg chg="del">
        <pc:chgData name="Francisco Torreira, Professor" userId="3b678212-2d1b-4f1d-a8fb-6db1ffc813b8" providerId="ADAL" clId="{FC62A7FB-51D7-354F-8763-4C493A7C0739}" dt="2019-12-27T19:41:06.225" v="19" actId="2696"/>
        <pc:sldMkLst>
          <pc:docMk/>
          <pc:sldMk cId="1908072308" sldId="433"/>
        </pc:sldMkLst>
      </pc:sldChg>
      <pc:sldChg chg="del">
        <pc:chgData name="Francisco Torreira, Professor" userId="3b678212-2d1b-4f1d-a8fb-6db1ffc813b8" providerId="ADAL" clId="{FC62A7FB-51D7-354F-8763-4C493A7C0739}" dt="2019-12-27T19:41:06.263" v="22" actId="2696"/>
        <pc:sldMkLst>
          <pc:docMk/>
          <pc:sldMk cId="3865898658" sldId="434"/>
        </pc:sldMkLst>
      </pc:sldChg>
      <pc:sldChg chg="del">
        <pc:chgData name="Francisco Torreira, Professor" userId="3b678212-2d1b-4f1d-a8fb-6db1ffc813b8" providerId="ADAL" clId="{FC62A7FB-51D7-354F-8763-4C493A7C0739}" dt="2019-12-27T19:41:06.282" v="23" actId="2696"/>
        <pc:sldMkLst>
          <pc:docMk/>
          <pc:sldMk cId="704275604" sldId="435"/>
        </pc:sldMkLst>
      </pc:sldChg>
      <pc:sldChg chg="del">
        <pc:chgData name="Francisco Torreira, Professor" userId="3b678212-2d1b-4f1d-a8fb-6db1ffc813b8" providerId="ADAL" clId="{FC62A7FB-51D7-354F-8763-4C493A7C0739}" dt="2019-12-27T19:41:06.286" v="24" actId="2696"/>
        <pc:sldMkLst>
          <pc:docMk/>
          <pc:sldMk cId="1986775470" sldId="436"/>
        </pc:sldMkLst>
      </pc:sldChg>
      <pc:sldChg chg="del">
        <pc:chgData name="Francisco Torreira, Professor" userId="3b678212-2d1b-4f1d-a8fb-6db1ffc813b8" providerId="ADAL" clId="{FC62A7FB-51D7-354F-8763-4C493A7C0739}" dt="2019-12-27T19:41:06.316" v="28" actId="2696"/>
        <pc:sldMkLst>
          <pc:docMk/>
          <pc:sldMk cId="1854704499" sldId="438"/>
        </pc:sldMkLst>
      </pc:sldChg>
      <pc:sldChg chg="del">
        <pc:chgData name="Francisco Torreira, Professor" userId="3b678212-2d1b-4f1d-a8fb-6db1ffc813b8" providerId="ADAL" clId="{FC62A7FB-51D7-354F-8763-4C493A7C0739}" dt="2019-12-27T19:41:06.289" v="25" actId="2696"/>
        <pc:sldMkLst>
          <pc:docMk/>
          <pc:sldMk cId="1649791528" sldId="439"/>
        </pc:sldMkLst>
      </pc:sldChg>
      <pc:sldChg chg="del">
        <pc:chgData name="Francisco Torreira, Professor" userId="3b678212-2d1b-4f1d-a8fb-6db1ffc813b8" providerId="ADAL" clId="{FC62A7FB-51D7-354F-8763-4C493A7C0739}" dt="2019-12-27T19:41:06.304" v="27" actId="2696"/>
        <pc:sldMkLst>
          <pc:docMk/>
          <pc:sldMk cId="3435890153" sldId="440"/>
        </pc:sldMkLst>
      </pc:sldChg>
      <pc:sldChg chg="del">
        <pc:chgData name="Francisco Torreira, Professor" userId="3b678212-2d1b-4f1d-a8fb-6db1ffc813b8" providerId="ADAL" clId="{FC62A7FB-51D7-354F-8763-4C493A7C0739}" dt="2019-12-27T19:41:06.350" v="31" actId="2696"/>
        <pc:sldMkLst>
          <pc:docMk/>
          <pc:sldMk cId="3602954129" sldId="442"/>
        </pc:sldMkLst>
      </pc:sldChg>
      <pc:sldChg chg="del">
        <pc:chgData name="Francisco Torreira, Professor" userId="3b678212-2d1b-4f1d-a8fb-6db1ffc813b8" providerId="ADAL" clId="{FC62A7FB-51D7-354F-8763-4C493A7C0739}" dt="2019-12-27T19:41:06.377" v="32" actId="2696"/>
        <pc:sldMkLst>
          <pc:docMk/>
          <pc:sldMk cId="297128214" sldId="443"/>
        </pc:sldMkLst>
      </pc:sldChg>
      <pc:sldChg chg="del">
        <pc:chgData name="Francisco Torreira, Professor" userId="3b678212-2d1b-4f1d-a8fb-6db1ffc813b8" providerId="ADAL" clId="{FC62A7FB-51D7-354F-8763-4C493A7C0739}" dt="2019-12-27T19:41:06.292" v="26" actId="2696"/>
        <pc:sldMkLst>
          <pc:docMk/>
          <pc:sldMk cId="3219107869" sldId="472"/>
        </pc:sldMkLst>
      </pc:sldChg>
      <pc:sldChg chg="del">
        <pc:chgData name="Francisco Torreira, Professor" userId="3b678212-2d1b-4f1d-a8fb-6db1ffc813b8" providerId="ADAL" clId="{FC62A7FB-51D7-354F-8763-4C493A7C0739}" dt="2019-12-27T19:41:06.343" v="29" actId="2696"/>
        <pc:sldMkLst>
          <pc:docMk/>
          <pc:sldMk cId="2958480839" sldId="473"/>
        </pc:sldMkLst>
      </pc:sldChg>
      <pc:sldChg chg="del">
        <pc:chgData name="Francisco Torreira, Professor" userId="3b678212-2d1b-4f1d-a8fb-6db1ffc813b8" providerId="ADAL" clId="{FC62A7FB-51D7-354F-8763-4C493A7C0739}" dt="2019-12-27T19:41:06.347" v="30" actId="2696"/>
        <pc:sldMkLst>
          <pc:docMk/>
          <pc:sldMk cId="3972142324" sldId="474"/>
        </pc:sldMkLst>
      </pc:sldChg>
      <pc:sldChg chg="del">
        <pc:chgData name="Francisco Torreira, Professor" userId="3b678212-2d1b-4f1d-a8fb-6db1ffc813b8" providerId="ADAL" clId="{FC62A7FB-51D7-354F-8763-4C493A7C0739}" dt="2019-12-27T19:41:06.229" v="20" actId="2696"/>
        <pc:sldMkLst>
          <pc:docMk/>
          <pc:sldMk cId="1010296935" sldId="475"/>
        </pc:sldMkLst>
      </pc:sldChg>
      <pc:sldChg chg="del">
        <pc:chgData name="Francisco Torreira, Professor" userId="3b678212-2d1b-4f1d-a8fb-6db1ffc813b8" providerId="ADAL" clId="{FC62A7FB-51D7-354F-8763-4C493A7C0739}" dt="2019-12-27T19:41:06.157" v="10" actId="2696"/>
        <pc:sldMkLst>
          <pc:docMk/>
          <pc:sldMk cId="854341917" sldId="480"/>
        </pc:sldMkLst>
      </pc:sldChg>
      <pc:sldChg chg="del">
        <pc:chgData name="Francisco Torreira, Professor" userId="3b678212-2d1b-4f1d-a8fb-6db1ffc813b8" providerId="ADAL" clId="{FC62A7FB-51D7-354F-8763-4C493A7C0739}" dt="2019-12-27T19:41:06.162" v="11" actId="2696"/>
        <pc:sldMkLst>
          <pc:docMk/>
          <pc:sldMk cId="3454030435" sldId="481"/>
        </pc:sldMkLst>
      </pc:sldChg>
      <pc:sldChg chg="del">
        <pc:chgData name="Francisco Torreira, Professor" userId="3b678212-2d1b-4f1d-a8fb-6db1ffc813b8" providerId="ADAL" clId="{FC62A7FB-51D7-354F-8763-4C493A7C0739}" dt="2019-12-27T19:41:06.167" v="12" actId="2696"/>
        <pc:sldMkLst>
          <pc:docMk/>
          <pc:sldMk cId="162837355" sldId="482"/>
        </pc:sldMkLst>
      </pc:sldChg>
      <pc:sldChg chg="del">
        <pc:chgData name="Francisco Torreira, Professor" userId="3b678212-2d1b-4f1d-a8fb-6db1ffc813b8" providerId="ADAL" clId="{FC62A7FB-51D7-354F-8763-4C493A7C0739}" dt="2019-12-27T19:41:06.172" v="13" actId="2696"/>
        <pc:sldMkLst>
          <pc:docMk/>
          <pc:sldMk cId="1392515775" sldId="483"/>
        </pc:sldMkLst>
      </pc:sldChg>
      <pc:sldChg chg="del">
        <pc:chgData name="Francisco Torreira, Professor" userId="3b678212-2d1b-4f1d-a8fb-6db1ffc813b8" providerId="ADAL" clId="{FC62A7FB-51D7-354F-8763-4C493A7C0739}" dt="2019-12-27T19:41:06.176" v="14" actId="2696"/>
        <pc:sldMkLst>
          <pc:docMk/>
          <pc:sldMk cId="2995691952" sldId="484"/>
        </pc:sldMkLst>
      </pc:sldChg>
      <pc:sldChg chg="modSp">
        <pc:chgData name="Francisco Torreira, Professor" userId="3b678212-2d1b-4f1d-a8fb-6db1ffc813b8" providerId="ADAL" clId="{FC62A7FB-51D7-354F-8763-4C493A7C0739}" dt="2019-12-27T19:08:58.141" v="7" actId="20577"/>
        <pc:sldMkLst>
          <pc:docMk/>
          <pc:sldMk cId="2990640841" sldId="490"/>
        </pc:sldMkLst>
        <pc:spChg chg="mod">
          <ac:chgData name="Francisco Torreira, Professor" userId="3b678212-2d1b-4f1d-a8fb-6db1ffc813b8" providerId="ADAL" clId="{FC62A7FB-51D7-354F-8763-4C493A7C0739}" dt="2019-12-27T19:08:58.141" v="7" actId="20577"/>
          <ac:spMkLst>
            <pc:docMk/>
            <pc:sldMk cId="2990640841" sldId="490"/>
            <ac:spMk id="3" creationId="{61C86758-14A0-5B48-8B8B-5EF711CCE9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5B07-65F7-B941-A302-421444340652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418D6-78D6-234C-8613-E36AFA16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3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Produce contrasts along three dimensions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are articulatory dimensions, but we’ll see they match acoustic dimensions neatly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98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examples in </a:t>
            </a:r>
            <a:r>
              <a:rPr lang="en-US" dirty="0" err="1"/>
              <a:t>Praat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9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- All places of articulation! Voiceless and voiced.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3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row on IPA, but important to know as English (&amp; other languages) has an affricate that acts as one speech sound, not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6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velum action during labial closure in [m]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Other than that, identical articulation as [b]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5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- All places of articulation! Voiceless and voiced.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8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- All places of articulation! Voiceless and voiced.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2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in </a:t>
            </a:r>
            <a:r>
              <a:rPr lang="en-US" dirty="0" err="1"/>
              <a:t>Praat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83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0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288"/>
            <a:ext cx="8229600" cy="467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/>
              <a:t>M. Sonderegger (McGill)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r>
              <a:rPr lang="en-US"/>
              <a:t>Intro to Ling (LING 201), Winter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aiff"/><Relationship Id="rId13" Type="http://schemas.microsoft.com/office/2007/relationships/media" Target="file://localhost/Users/meghanclayards/Documents/teaching/Linguistics/LING%20530%202011/week%204/oo.aiff" TargetMode="External"/><Relationship Id="rId18" Type="http://schemas.openxmlformats.org/officeDocument/2006/relationships/audio" Target="file://localhost/Users/meghanclayards/Documents/teaching/Linguistics/LING%20530%202011/week%204/ah.aiff" TargetMode="External"/><Relationship Id="rId26" Type="http://schemas.openxmlformats.org/officeDocument/2006/relationships/image" Target="../media/image12.png"/><Relationship Id="rId3" Type="http://schemas.microsoft.com/office/2007/relationships/media" Target="../media/media4.aiff"/><Relationship Id="rId21" Type="http://schemas.openxmlformats.org/officeDocument/2006/relationships/image" Target="../media/image7.png"/><Relationship Id="rId7" Type="http://schemas.microsoft.com/office/2007/relationships/media" Target="../media/media6.aiff"/><Relationship Id="rId12" Type="http://schemas.openxmlformats.org/officeDocument/2006/relationships/audio" Target="../media/media8.wav"/><Relationship Id="rId17" Type="http://schemas.microsoft.com/office/2007/relationships/media" Target="file://localhost/Users/meghanclayards/Documents/teaching/Linguistics/LING%20530%202011/week%204/ah.aiff" TargetMode="External"/><Relationship Id="rId25" Type="http://schemas.openxmlformats.org/officeDocument/2006/relationships/image" Target="../media/image11.png"/><Relationship Id="rId2" Type="http://schemas.openxmlformats.org/officeDocument/2006/relationships/audio" Target="../media/media3.aiff"/><Relationship Id="rId16" Type="http://schemas.openxmlformats.org/officeDocument/2006/relationships/audio" Target="file://localhost/Users/meghanclayards/Documents/teaching/Linguistics/LING%20530%202011/week%204/oh.aiff" TargetMode="External"/><Relationship Id="rId20" Type="http://schemas.openxmlformats.org/officeDocument/2006/relationships/notesSlide" Target="../notesSlides/notesSlide11.xml"/><Relationship Id="rId1" Type="http://schemas.microsoft.com/office/2007/relationships/media" Target="../media/media3.aiff"/><Relationship Id="rId6" Type="http://schemas.openxmlformats.org/officeDocument/2006/relationships/audio" Target="../media/media5.aiff"/><Relationship Id="rId11" Type="http://schemas.microsoft.com/office/2007/relationships/media" Target="../media/media8.wav"/><Relationship Id="rId24" Type="http://schemas.openxmlformats.org/officeDocument/2006/relationships/image" Target="../media/image10.png"/><Relationship Id="rId5" Type="http://schemas.microsoft.com/office/2007/relationships/media" Target="../media/media5.aiff"/><Relationship Id="rId15" Type="http://schemas.microsoft.com/office/2007/relationships/media" Target="file://localhost/Users/meghanclayards/Documents/teaching/Linguistics/LING%20530%202011/week%204/oh.aiff" TargetMode="External"/><Relationship Id="rId23" Type="http://schemas.openxmlformats.org/officeDocument/2006/relationships/image" Target="../media/image9.png"/><Relationship Id="rId10" Type="http://schemas.openxmlformats.org/officeDocument/2006/relationships/audio" Target="../media/media7.aiff"/><Relationship Id="rId19" Type="http://schemas.openxmlformats.org/officeDocument/2006/relationships/slideLayout" Target="../slideLayouts/slideLayout6.xml"/><Relationship Id="rId4" Type="http://schemas.openxmlformats.org/officeDocument/2006/relationships/audio" Target="../media/media4.aiff"/><Relationship Id="rId9" Type="http://schemas.microsoft.com/office/2007/relationships/media" Target="../media/media7.aiff"/><Relationship Id="rId14" Type="http://schemas.openxmlformats.org/officeDocument/2006/relationships/audio" Target="file://localhost/Users/meghanclayards/Documents/teaching/Linguistics/LING%20530%202011/week%204/oo.aiff" TargetMode="External"/><Relationship Id="rId22" Type="http://schemas.openxmlformats.org/officeDocument/2006/relationships/image" Target="../media/image8.png"/><Relationship Id="rId27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912" y="301236"/>
            <a:ext cx="7772400" cy="3007614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latin typeface="Gill Sans"/>
                <a:cs typeface="Gill Sans"/>
              </a:rPr>
              <a:t>Linguistics 201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987" y="3838457"/>
            <a:ext cx="8293739" cy="2842215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0000FF"/>
                </a:solidFill>
                <a:latin typeface="Gill Sans"/>
                <a:cs typeface="Gill Sans"/>
              </a:rPr>
              <a:t>Phonetics 3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Francisco Torreira</a:t>
            </a:r>
          </a:p>
          <a:p>
            <a:pPr algn="l"/>
            <a:endParaRPr lang="en-US" sz="450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4497" y="3606191"/>
            <a:ext cx="7203060" cy="567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31665" y="49981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Nasals</a:t>
            </a:r>
          </a:p>
        </p:txBody>
      </p:sp>
      <p:pic>
        <p:nvPicPr>
          <p:cNvPr id="4" name="Picture 3" descr="IPA_chart_(C)200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0" b="68677"/>
          <a:stretch/>
        </p:blipFill>
        <p:spPr>
          <a:xfrm>
            <a:off x="-435369" y="1850229"/>
            <a:ext cx="10311121" cy="33351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679950"/>
            <a:ext cx="8686800" cy="32927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6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Dimension 3: Manner of articulation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87"/>
            <a:ext cx="8229600" cy="5248033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800" dirty="0">
                <a:solidFill>
                  <a:srgbClr val="00B050"/>
                </a:solidFill>
              </a:rPr>
              <a:t>Different ways of producing a consonant:</a:t>
            </a:r>
          </a:p>
          <a:p>
            <a:pPr marL="914400" lvl="1" indent="-457200"/>
            <a:r>
              <a:rPr lang="en-US" sz="2400" dirty="0">
                <a:solidFill>
                  <a:srgbClr val="A6A6A6"/>
                </a:solidFill>
              </a:rPr>
              <a:t>Stops: Stopping airflow: </a:t>
            </a:r>
            <a:r>
              <a:rPr lang="en-US" sz="2400" dirty="0">
                <a:solidFill>
                  <a:srgbClr val="A6A6A6"/>
                </a:solidFill>
                <a:latin typeface="Charis SIL"/>
                <a:cs typeface="Charis SIL"/>
              </a:rPr>
              <a:t>[p b t d k </a:t>
            </a:r>
            <a:r>
              <a:rPr lang="en-US" sz="2400" dirty="0" err="1">
                <a:solidFill>
                  <a:srgbClr val="A6A6A6"/>
                </a:solidFill>
                <a:latin typeface="Charis SIL"/>
                <a:cs typeface="Charis SIL"/>
              </a:rPr>
              <a:t>ɡ</a:t>
            </a:r>
            <a:r>
              <a:rPr lang="en-US" sz="2400" dirty="0">
                <a:solidFill>
                  <a:srgbClr val="A6A6A6"/>
                </a:solidFill>
                <a:latin typeface="Charis SIL"/>
                <a:cs typeface="Charis SIL"/>
              </a:rPr>
              <a:t> </a:t>
            </a:r>
            <a:r>
              <a:rPr lang="en-US" sz="2400" dirty="0" err="1">
                <a:solidFill>
                  <a:srgbClr val="A6A6A6"/>
                </a:solidFill>
                <a:latin typeface="Charis SIL"/>
                <a:cs typeface="Charis SIL"/>
              </a:rPr>
              <a:t>ʔ</a:t>
            </a:r>
            <a:r>
              <a:rPr lang="en-US" sz="2400" dirty="0">
                <a:solidFill>
                  <a:srgbClr val="A6A6A6"/>
                </a:solidFill>
                <a:latin typeface="Charis SIL"/>
                <a:cs typeface="Charis SIL"/>
              </a:rPr>
              <a:t>]</a:t>
            </a:r>
          </a:p>
          <a:p>
            <a:pPr marL="914400" lvl="1" indent="-457200"/>
            <a:r>
              <a:rPr lang="en-US" sz="2400" dirty="0">
                <a:solidFill>
                  <a:srgbClr val="A6A6A6"/>
                </a:solidFill>
              </a:rPr>
              <a:t>Fricatives: Constricting airflow to create turbulent noise </a:t>
            </a:r>
            <a:r>
              <a:rPr lang="en-US" sz="2400" dirty="0">
                <a:solidFill>
                  <a:srgbClr val="A6A6A6"/>
                </a:solidFill>
                <a:latin typeface="Charis SIL"/>
                <a:cs typeface="Charis SIL"/>
              </a:rPr>
              <a:t>[f v </a:t>
            </a:r>
            <a:r>
              <a:rPr lang="en-US" sz="2400" dirty="0" err="1">
                <a:solidFill>
                  <a:srgbClr val="A6A6A6"/>
                </a:solidFill>
                <a:latin typeface="Charis SIL"/>
                <a:cs typeface="Charis SIL"/>
              </a:rPr>
              <a:t>θ</a:t>
            </a:r>
            <a:r>
              <a:rPr lang="en-US" sz="2400" dirty="0">
                <a:solidFill>
                  <a:srgbClr val="A6A6A6"/>
                </a:solidFill>
                <a:latin typeface="Charis SIL"/>
                <a:cs typeface="Charis SIL"/>
              </a:rPr>
              <a:t> </a:t>
            </a:r>
            <a:r>
              <a:rPr lang="en-US" sz="2400" dirty="0" err="1">
                <a:solidFill>
                  <a:srgbClr val="A6A6A6"/>
                </a:solidFill>
                <a:latin typeface="Charis SIL"/>
                <a:cs typeface="Charis SIL"/>
              </a:rPr>
              <a:t>ð</a:t>
            </a:r>
            <a:r>
              <a:rPr lang="en-US" sz="2400" dirty="0">
                <a:solidFill>
                  <a:srgbClr val="A6A6A6"/>
                </a:solidFill>
                <a:latin typeface="Charis SIL"/>
                <a:cs typeface="Charis SIL"/>
              </a:rPr>
              <a:t> s z </a:t>
            </a:r>
            <a:r>
              <a:rPr lang="en-US" sz="2400" dirty="0" err="1">
                <a:solidFill>
                  <a:srgbClr val="A6A6A6"/>
                </a:solidFill>
                <a:latin typeface="Charis SIL"/>
                <a:cs typeface="Charis SIL"/>
              </a:rPr>
              <a:t>ʃ</a:t>
            </a:r>
            <a:r>
              <a:rPr lang="en-US" sz="2400" dirty="0">
                <a:solidFill>
                  <a:srgbClr val="A6A6A6"/>
                </a:solidFill>
                <a:latin typeface="Charis SIL"/>
                <a:cs typeface="Charis SIL"/>
              </a:rPr>
              <a:t> </a:t>
            </a:r>
            <a:r>
              <a:rPr lang="en-US" sz="2400" dirty="0" err="1">
                <a:solidFill>
                  <a:srgbClr val="A6A6A6"/>
                </a:solidFill>
                <a:latin typeface="Charis SIL"/>
                <a:cs typeface="Charis SIL"/>
              </a:rPr>
              <a:t>ʒ</a:t>
            </a:r>
            <a:r>
              <a:rPr lang="en-US" sz="2400" dirty="0">
                <a:solidFill>
                  <a:srgbClr val="A6A6A6"/>
                </a:solidFill>
                <a:latin typeface="Charis SIL"/>
                <a:cs typeface="Charis SIL"/>
              </a:rPr>
              <a:t> h]</a:t>
            </a:r>
          </a:p>
          <a:p>
            <a:pPr marL="914400" lvl="1" indent="-457200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Nasals: Oral stop + diverted airflow to another resonator (nasal cavity)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haris SIL"/>
                <a:cs typeface="Charis SIL"/>
              </a:rPr>
              <a:t>[m n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haris SIL"/>
                <a:cs typeface="Charis SIL"/>
              </a:rPr>
              <a:t>ŋ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haris SIL"/>
                <a:cs typeface="Charis SIL"/>
              </a:rPr>
              <a:t>]</a:t>
            </a:r>
          </a:p>
          <a:p>
            <a:pPr marL="914400" lvl="1" indent="-457200"/>
            <a:r>
              <a:rPr lang="en-US" sz="2400" dirty="0">
                <a:solidFill>
                  <a:srgbClr val="00B050"/>
                </a:solidFill>
              </a:rPr>
              <a:t>Approximants, lateral approximants: </a:t>
            </a:r>
            <a:r>
              <a:rPr lang="en-US" sz="2400" dirty="0">
                <a:solidFill>
                  <a:srgbClr val="000000"/>
                </a:solidFill>
              </a:rPr>
              <a:t>Partial constriction </a:t>
            </a:r>
            <a:r>
              <a:rPr lang="en-US" sz="2400" i="1" dirty="0"/>
              <a:t>without</a:t>
            </a:r>
            <a:r>
              <a:rPr lang="en-US" sz="2400" dirty="0">
                <a:solidFill>
                  <a:srgbClr val="000000"/>
                </a:solidFill>
              </a:rPr>
              <a:t> turbulent airflow e.g.</a:t>
            </a:r>
          </a:p>
          <a:p>
            <a:pPr marL="1314450" lvl="2" indent="-457200"/>
            <a:r>
              <a:rPr lang="en-US" sz="2000" dirty="0">
                <a:solidFill>
                  <a:srgbClr val="000000"/>
                </a:solidFill>
                <a:latin typeface="Charis SIL"/>
                <a:cs typeface="Charis SIL"/>
              </a:rPr>
              <a:t>[l]: constriction in oral cavity, but air passes through one or two sides of tongue</a:t>
            </a:r>
          </a:p>
          <a:p>
            <a:pPr marL="1314450" lvl="2" indent="-457200"/>
            <a:r>
              <a:rPr lang="en-US" sz="2000" dirty="0">
                <a:solidFill>
                  <a:srgbClr val="000000"/>
                </a:solidFill>
                <a:latin typeface="Charis SIL"/>
                <a:cs typeface="Charis SIL"/>
              </a:rPr>
              <a:t>[j], [w] involve narrow constrictions, but involve no turbulent airflow, e.g. </a:t>
            </a:r>
            <a:r>
              <a:rPr lang="en-US" sz="2000" i="1" dirty="0">
                <a:solidFill>
                  <a:srgbClr val="000000"/>
                </a:solidFill>
                <a:latin typeface="Charis SIL"/>
                <a:cs typeface="Charis SIL"/>
              </a:rPr>
              <a:t>yacht </a:t>
            </a:r>
            <a:r>
              <a:rPr lang="en-US" sz="2000" dirty="0">
                <a:solidFill>
                  <a:srgbClr val="000000"/>
                </a:solidFill>
                <a:latin typeface="Charis SIL"/>
                <a:cs typeface="Charis SIL"/>
              </a:rPr>
              <a:t>[j</a:t>
            </a:r>
            <a:r>
              <a:rPr lang="en-CA" sz="2000" dirty="0" err="1">
                <a:solidFill>
                  <a:srgbClr val="000000"/>
                </a:solidFill>
                <a:latin typeface="Charis SIL"/>
                <a:cs typeface="Charis SIL"/>
              </a:rPr>
              <a:t>ɑt</a:t>
            </a:r>
            <a:r>
              <a:rPr lang="en-US" sz="2000" dirty="0">
                <a:solidFill>
                  <a:srgbClr val="000000"/>
                </a:solidFill>
                <a:latin typeface="Charis SIL"/>
                <a:cs typeface="Charis SIL"/>
              </a:rPr>
              <a:t>], </a:t>
            </a:r>
            <a:r>
              <a:rPr lang="en-US" sz="2000" i="1" dirty="0">
                <a:solidFill>
                  <a:srgbClr val="000000"/>
                </a:solidFill>
                <a:latin typeface="Charis SIL"/>
                <a:cs typeface="Charis SIL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haris SIL"/>
                <a:cs typeface="Charis SIL"/>
              </a:rPr>
              <a:t> [w</a:t>
            </a:r>
            <a:r>
              <a:rPr lang="en-CA" sz="2000" dirty="0" err="1">
                <a:solidFill>
                  <a:srgbClr val="000000"/>
                </a:solidFill>
                <a:latin typeface="Charis SIL"/>
                <a:cs typeface="Charis SIL"/>
              </a:rPr>
              <a:t>ɛn</a:t>
            </a:r>
            <a:r>
              <a:rPr lang="en-US" sz="2000" dirty="0">
                <a:solidFill>
                  <a:srgbClr val="000000"/>
                </a:solidFill>
                <a:latin typeface="Charis SIL"/>
                <a:cs typeface="Charis SIL"/>
              </a:rPr>
              <a:t>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Laterals and approximants</a:t>
            </a:r>
          </a:p>
        </p:txBody>
      </p:sp>
      <p:pic>
        <p:nvPicPr>
          <p:cNvPr id="4" name="Picture 3" descr="IPA_chart_(C)200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0" b="68677"/>
          <a:stretch/>
        </p:blipFill>
        <p:spPr>
          <a:xfrm>
            <a:off x="-435369" y="1850229"/>
            <a:ext cx="10311121" cy="33351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239803"/>
            <a:ext cx="8399929" cy="65492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Consonants: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Consonants are classified by their: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Voicing</a:t>
            </a:r>
          </a:p>
          <a:p>
            <a:pPr marL="1371600" lvl="2" indent="-514350"/>
            <a:r>
              <a:rPr lang="en-US" dirty="0"/>
              <a:t>Glottal state e.g. voiced vs. voiceless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Place of articulation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“Where” pronounced*:	e.g. bilabial vs velar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Manner of articulation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“How” pronounced e.g. stop vs fricative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</a:p>
          <a:p>
            <a:pPr marL="457200" lvl="1" indent="0" algn="ctr">
              <a:buNone/>
            </a:pPr>
            <a:r>
              <a:rPr lang="en-US" i="1" dirty="0"/>
              <a:t>e.g. </a:t>
            </a:r>
            <a:r>
              <a:rPr lang="en-US" dirty="0">
                <a:latin typeface="Charis SIL"/>
                <a:cs typeface="Charis SIL"/>
              </a:rPr>
              <a:t>[p]</a:t>
            </a:r>
            <a:r>
              <a:rPr lang="en-US" i="1" dirty="0">
                <a:latin typeface="Charis SIL"/>
                <a:cs typeface="Charis SIL"/>
              </a:rPr>
              <a:t> </a:t>
            </a:r>
            <a:r>
              <a:rPr lang="en-US" i="1" dirty="0"/>
              <a:t>is a </a:t>
            </a:r>
            <a:r>
              <a:rPr lang="en-US" i="1" dirty="0">
                <a:solidFill>
                  <a:srgbClr val="C00000"/>
                </a:solidFill>
              </a:rPr>
              <a:t>voiceless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1"/>
                </a:solidFill>
              </a:rPr>
              <a:t>bilabial</a:t>
            </a:r>
            <a:r>
              <a:rPr lang="en-US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stop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1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Articulatory:</a:t>
            </a:r>
          </a:p>
          <a:p>
            <a:pPr lvl="1"/>
            <a:r>
              <a:rPr lang="en-US" sz="2400" dirty="0"/>
              <a:t>More open vocal tract than consonants</a:t>
            </a:r>
          </a:p>
          <a:p>
            <a:pPr lvl="1"/>
            <a:r>
              <a:rPr lang="en-US" sz="2400" dirty="0"/>
              <a:t>voiced</a:t>
            </a:r>
          </a:p>
          <a:p>
            <a:pPr lvl="1"/>
            <a:r>
              <a:rPr lang="en-US" sz="2400" dirty="0"/>
              <a:t>articulated with tongue body</a:t>
            </a:r>
          </a:p>
          <a:p>
            <a:r>
              <a:rPr lang="en-US" sz="2800" dirty="0"/>
              <a:t>Acoustic:</a:t>
            </a:r>
          </a:p>
          <a:p>
            <a:pPr lvl="1"/>
            <a:r>
              <a:rPr lang="en-US" sz="2400" dirty="0"/>
              <a:t>Louder (than consonants)</a:t>
            </a:r>
          </a:p>
          <a:p>
            <a:pPr lvl="1"/>
            <a:r>
              <a:rPr lang="en-US" sz="2400" dirty="0"/>
              <a:t>Characteristic resonant frequencies (i.e. formant frequencies)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0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5894"/>
          </a:xfrm>
        </p:spPr>
        <p:txBody>
          <a:bodyPr>
            <a:normAutofit/>
          </a:bodyPr>
          <a:lstStyle/>
          <a:p>
            <a:r>
              <a:rPr lang="en-US" sz="4000" dirty="0"/>
              <a:t>Describing vowels: articulation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EFBF4A-9F3E-444A-96BD-224C4466B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51" y="1477527"/>
            <a:ext cx="6103098" cy="41455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3973" y="5727628"/>
            <a:ext cx="7736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Vowel chart is organized according to where highest point in the mouth the tongue is</a:t>
            </a:r>
          </a:p>
        </p:txBody>
      </p:sp>
    </p:spTree>
    <p:extLst>
      <p:ext uri="{BB962C8B-B14F-4D97-AF65-F5344CB8AC3E}">
        <p14:creationId xmlns:p14="http://schemas.microsoft.com/office/powerpoint/2010/main" val="348319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Vowels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IPA chart: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836" y="2180538"/>
            <a:ext cx="5864419" cy="38808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976562" y="1799807"/>
            <a:ext cx="282198" cy="627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58760" y="1799807"/>
            <a:ext cx="329231" cy="627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4877" y="1113274"/>
            <a:ext cx="2335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left/right = </a:t>
            </a:r>
          </a:p>
          <a:p>
            <a:r>
              <a:rPr lang="en-US" sz="2000" dirty="0"/>
              <a:t>unrounded/rounded</a:t>
            </a:r>
          </a:p>
        </p:txBody>
      </p:sp>
    </p:spTree>
    <p:extLst>
      <p:ext uri="{BB962C8B-B14F-4D97-AF65-F5344CB8AC3E}">
        <p14:creationId xmlns:p14="http://schemas.microsoft.com/office/powerpoint/2010/main" val="122059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Describing vowels: acoustic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Acoustic</a:t>
            </a:r>
            <a:r>
              <a:rPr lang="en-US" sz="2800" dirty="0"/>
              <a:t> descriptions are </a:t>
            </a:r>
          </a:p>
          <a:p>
            <a:pPr lvl="1"/>
            <a:r>
              <a:rPr lang="en-US" sz="2400" dirty="0"/>
              <a:t>Accessible (non-invasive)</a:t>
            </a:r>
          </a:p>
          <a:p>
            <a:pPr lvl="1"/>
            <a:r>
              <a:rPr lang="en-US" sz="2400" dirty="0"/>
              <a:t>Accurate</a:t>
            </a:r>
          </a:p>
          <a:p>
            <a:pPr lvl="1"/>
            <a:r>
              <a:rPr lang="en-US" sz="2400" dirty="0"/>
              <a:t>Less accessible to awareness</a:t>
            </a:r>
          </a:p>
          <a:p>
            <a:r>
              <a:rPr lang="en-US" sz="2800" dirty="0"/>
              <a:t>Shape of the vocal tract determines </a:t>
            </a:r>
            <a:r>
              <a:rPr lang="en-US" sz="2800" dirty="0">
                <a:solidFill>
                  <a:srgbClr val="0000FF"/>
                </a:solidFill>
              </a:rPr>
              <a:t>resonant frequencies </a:t>
            </a:r>
            <a:r>
              <a:rPr lang="en-US" sz="2800" dirty="0"/>
              <a:t>of the vowel</a:t>
            </a:r>
          </a:p>
          <a:p>
            <a:r>
              <a:rPr lang="en-US" dirty="0">
                <a:solidFill>
                  <a:schemeClr val="bg1"/>
                </a:solidFill>
              </a:rPr>
              <a:t>we measure and plot the first two resonant frequencies of each vowel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a.k.a</a:t>
            </a:r>
            <a:r>
              <a:rPr lang="en-US" dirty="0">
                <a:solidFill>
                  <a:schemeClr val="bg1"/>
                </a:solidFill>
              </a:rPr>
              <a:t> first and second formants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2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246133" y="3845593"/>
            <a:ext cx="2438400" cy="1943100"/>
            <a:chOff x="624" y="840"/>
            <a:chExt cx="1536" cy="1224"/>
          </a:xfrm>
        </p:grpSpPr>
        <p:pic>
          <p:nvPicPr>
            <p:cNvPr id="9219" name="Picture 3" descr="ah-diag2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960" y="840"/>
              <a:ext cx="1200" cy="1224"/>
            </a:xfrm>
            <a:prstGeom prst="rect">
              <a:avLst/>
            </a:prstGeom>
            <a:noFill/>
          </p:spPr>
        </p:pic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624" y="1584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pic>
          <p:nvPicPr>
            <p:cNvPr id="9229" name="MacOS">
              <a:hlinkClick r:id="" action="ppaction://media"/>
            </p:cNvPr>
            <p:cNvPicPr>
              <a:picLocks noRot="1" noChangeAspect="1" noChangeArrowheads="1"/>
            </p:cNvPicPr>
            <p:nvPr>
              <a:audioFile r:link="rId18"/>
              <p:extLst>
                <p:ext uri="{DAA4B4D4-6D71-4841-9C94-3DE7FCFB9230}">
                  <p14:media xmlns:p14="http://schemas.microsoft.com/office/powerpoint/2010/main" r:link="rId17"/>
                </p:ext>
              </p:extLst>
            </p:nvPr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672" y="1872"/>
              <a:ext cx="192" cy="192"/>
            </a:xfrm>
            <a:prstGeom prst="rect">
              <a:avLst/>
            </a:prstGeom>
            <a:noFill/>
          </p:spPr>
        </p:pic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62000" y="797416"/>
            <a:ext cx="2362200" cy="1943100"/>
            <a:chOff x="2160" y="840"/>
            <a:chExt cx="1488" cy="1224"/>
          </a:xfrm>
        </p:grpSpPr>
        <p:pic>
          <p:nvPicPr>
            <p:cNvPr id="9220" name="Picture 4" descr="ee-diag2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2448" y="840"/>
              <a:ext cx="1200" cy="1224"/>
            </a:xfrm>
            <a:prstGeom prst="rect">
              <a:avLst/>
            </a:prstGeom>
            <a:noFill/>
          </p:spPr>
        </p:pic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2160" y="163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90600" y="2931016"/>
            <a:ext cx="2514600" cy="1943100"/>
            <a:chOff x="720" y="1704"/>
            <a:chExt cx="1584" cy="1224"/>
          </a:xfrm>
        </p:grpSpPr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720" y="2409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  <p:pic>
          <p:nvPicPr>
            <p:cNvPr id="9221" name="Picture 5" descr="eh-diag2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104" y="1704"/>
              <a:ext cx="1200" cy="1224"/>
            </a:xfrm>
            <a:prstGeom prst="rect">
              <a:avLst/>
            </a:prstGeom>
            <a:noFill/>
          </p:spPr>
        </p:pic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638800" y="3007216"/>
            <a:ext cx="2438400" cy="1943100"/>
            <a:chOff x="1152" y="2448"/>
            <a:chExt cx="1536" cy="1224"/>
          </a:xfrm>
        </p:grpSpPr>
        <p:pic>
          <p:nvPicPr>
            <p:cNvPr id="9222" name="Picture 6" descr="oh-diag2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1488" y="2448"/>
              <a:ext cx="1200" cy="1224"/>
            </a:xfrm>
            <a:prstGeom prst="rect">
              <a:avLst/>
            </a:prstGeom>
            <a:noFill/>
          </p:spPr>
        </p:pic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1152" y="3273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</a:t>
              </a:r>
            </a:p>
          </p:txBody>
        </p:sp>
        <p:pic>
          <p:nvPicPr>
            <p:cNvPr id="9232" name="MacOS">
              <a:hlinkClick r:id="" action="ppaction://media"/>
            </p:cNvPr>
            <p:cNvPicPr>
              <a:picLocks noRot="1" noChangeAspect="1" noChangeArrowheads="1"/>
            </p:cNvPicPr>
            <p:nvPr>
              <a:audioFile r:link="rId16"/>
              <p:extLst>
                <p:ext uri="{DAA4B4D4-6D71-4841-9C94-3DE7FCFB9230}">
                  <p14:media xmlns:p14="http://schemas.microsoft.com/office/powerpoint/2010/main" r:link="rId15"/>
                </p:ext>
              </p:extLst>
            </p:nvPr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1200" y="3456"/>
              <a:ext cx="192" cy="192"/>
            </a:xfrm>
            <a:prstGeom prst="rect">
              <a:avLst/>
            </a:prstGeom>
            <a:noFill/>
          </p:spPr>
        </p:pic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6019800" y="873616"/>
            <a:ext cx="2362200" cy="1943100"/>
            <a:chOff x="2880" y="2472"/>
            <a:chExt cx="1488" cy="1224"/>
          </a:xfrm>
        </p:grpSpPr>
        <p:pic>
          <p:nvPicPr>
            <p:cNvPr id="9224" name="Picture 8" descr="oo-diag2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3168" y="2472"/>
              <a:ext cx="1200" cy="1224"/>
            </a:xfrm>
            <a:prstGeom prst="rect">
              <a:avLst/>
            </a:prstGeom>
            <a:noFill/>
          </p:spPr>
        </p:pic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880" y="3273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u</a:t>
              </a:r>
            </a:p>
          </p:txBody>
        </p:sp>
        <p:pic>
          <p:nvPicPr>
            <p:cNvPr id="9233" name="MacOS">
              <a:hlinkClick r:id="" action="ppaction://media"/>
            </p:cNvPr>
            <p:cNvPicPr>
              <a:picLocks noRot="1" noChangeAspect="1" noChangeArrowheads="1"/>
            </p:cNvPicPr>
            <p:nvPr>
              <a:audioFile r:link="rId14"/>
              <p:extLst>
                <p:ext uri="{DAA4B4D4-6D71-4841-9C94-3DE7FCFB9230}">
                  <p14:media xmlns:p14="http://schemas.microsoft.com/office/powerpoint/2010/main" r:link="rId13"/>
                </p:ext>
              </p:extLst>
            </p:nvPr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2928" y="3456"/>
              <a:ext cx="192" cy="192"/>
            </a:xfrm>
            <a:prstGeom prst="rect">
              <a:avLst/>
            </a:prstGeom>
            <a:noFill/>
          </p:spPr>
        </p:pic>
      </p:grpSp>
      <p:sp>
        <p:nvSpPr>
          <p:cNvPr id="9234" name="Rectangle 18"/>
          <p:cNvSpPr>
            <a:spLocks noGrp="1" noChangeArrowheads="1"/>
          </p:cNvSpPr>
          <p:nvPr>
            <p:ph type="title"/>
          </p:nvPr>
        </p:nvSpPr>
        <p:spPr>
          <a:xfrm>
            <a:off x="533400" y="-116984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Vocal tract shape (filter) determines vowel quality:</a:t>
            </a:r>
          </a:p>
        </p:txBody>
      </p:sp>
      <p:pic>
        <p:nvPicPr>
          <p:cNvPr id="5" name="ee.aiff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7"/>
          <a:stretch>
            <a:fillRect/>
          </a:stretch>
        </p:blipFill>
        <p:spPr>
          <a:xfrm>
            <a:off x="832760" y="2421407"/>
            <a:ext cx="345290" cy="345290"/>
          </a:xfrm>
          <a:prstGeom prst="rect">
            <a:avLst/>
          </a:prstGeom>
        </p:spPr>
      </p:pic>
      <p:pic>
        <p:nvPicPr>
          <p:cNvPr id="9" name="ah.aiff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7"/>
          <a:stretch>
            <a:fillRect/>
          </a:stretch>
        </p:blipFill>
        <p:spPr>
          <a:xfrm>
            <a:off x="3246133" y="5483893"/>
            <a:ext cx="373175" cy="373175"/>
          </a:xfrm>
          <a:prstGeom prst="rect">
            <a:avLst/>
          </a:prstGeom>
        </p:spPr>
      </p:pic>
      <p:pic>
        <p:nvPicPr>
          <p:cNvPr id="10" name="eh.aiff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7"/>
          <a:stretch>
            <a:fillRect/>
          </a:stretch>
        </p:blipFill>
        <p:spPr>
          <a:xfrm>
            <a:off x="1052312" y="4449182"/>
            <a:ext cx="333775" cy="333775"/>
          </a:xfrm>
          <a:prstGeom prst="rect">
            <a:avLst/>
          </a:prstGeom>
        </p:spPr>
      </p:pic>
      <p:pic>
        <p:nvPicPr>
          <p:cNvPr id="11" name="oo.aiff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7"/>
          <a:stretch>
            <a:fillRect/>
          </a:stretch>
        </p:blipFill>
        <p:spPr>
          <a:xfrm>
            <a:off x="6046824" y="2443890"/>
            <a:ext cx="399007" cy="399007"/>
          </a:xfrm>
          <a:prstGeom prst="rect">
            <a:avLst/>
          </a:prstGeom>
        </p:spPr>
      </p:pic>
      <p:pic>
        <p:nvPicPr>
          <p:cNvPr id="13" name="oh.aiff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7"/>
          <a:stretch>
            <a:fillRect/>
          </a:stretch>
        </p:blipFill>
        <p:spPr>
          <a:xfrm>
            <a:off x="5647083" y="4642662"/>
            <a:ext cx="411467" cy="411467"/>
          </a:xfrm>
          <a:prstGeom prst="rect">
            <a:avLst/>
          </a:prstGeom>
        </p:spPr>
      </p:pic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duck_call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7"/>
          <a:stretch>
            <a:fillRect/>
          </a:stretch>
        </p:blipFill>
        <p:spPr>
          <a:xfrm>
            <a:off x="4401750" y="1766391"/>
            <a:ext cx="576649" cy="5766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60F39F-8B67-9F44-AE3B-F619C4621297}"/>
              </a:ext>
            </a:extLst>
          </p:cNvPr>
          <p:cNvSpPr txBox="1"/>
          <p:nvPr/>
        </p:nvSpPr>
        <p:spPr>
          <a:xfrm>
            <a:off x="4255605" y="2357144"/>
            <a:ext cx="1391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Sound source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15B92-BA5B-F74A-9759-6BECBD41248B}"/>
              </a:ext>
            </a:extLst>
          </p:cNvPr>
          <p:cNvSpPr txBox="1"/>
          <p:nvPr/>
        </p:nvSpPr>
        <p:spPr>
          <a:xfrm>
            <a:off x="748277" y="6064707"/>
            <a:ext cx="7904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Source-Filter theory of speech production: Speech sounds modeled as linear combinations of sources and a filters e.g. glottal source + vocal tract filter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8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91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78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809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9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Vowel acoustics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Shape of the vocal tract determines </a:t>
            </a:r>
            <a:r>
              <a:rPr lang="en-US" sz="2800" dirty="0">
                <a:solidFill>
                  <a:srgbClr val="0000FF"/>
                </a:solidFill>
              </a:rPr>
              <a:t>resonant frequencies </a:t>
            </a:r>
            <a:r>
              <a:rPr lang="en-US" sz="2800" dirty="0"/>
              <a:t>of the vowel</a:t>
            </a:r>
          </a:p>
          <a:p>
            <a:endParaRPr lang="en-US" sz="2800" dirty="0"/>
          </a:p>
          <a:p>
            <a:r>
              <a:rPr lang="en-US" sz="2800" dirty="0"/>
              <a:t>Phoneticians measure and plot the first two resonant frequencies i.e. </a:t>
            </a:r>
            <a:r>
              <a:rPr lang="en-US" sz="2800" dirty="0">
                <a:solidFill>
                  <a:srgbClr val="0000FF"/>
                </a:solidFill>
              </a:rPr>
              <a:t>formants</a:t>
            </a:r>
            <a:r>
              <a:rPr lang="en-US" sz="2800" dirty="0"/>
              <a:t> of produced by the vocal tract when investigating vowel qualities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5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88"/>
            <a:ext cx="8229600" cy="513286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Consonants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Voicing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Place of articulation</a:t>
            </a:r>
          </a:p>
          <a:p>
            <a:pPr lvl="1"/>
            <a:r>
              <a:rPr lang="en-US" dirty="0"/>
              <a:t>Manner of articulation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(see O&amp;A 2.5)</a:t>
            </a:r>
            <a:endParaRPr lang="en-US" dirty="0"/>
          </a:p>
          <a:p>
            <a:r>
              <a:rPr lang="en-US" dirty="0"/>
              <a:t>Vowels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(see O&amp;A 2.6)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English vowels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5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DDF06EA-2E02-CC4F-B29C-155548C63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331" y="5328102"/>
            <a:ext cx="2101094" cy="13904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953" y="648029"/>
            <a:ext cx="5422094" cy="4692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960132" y="2749952"/>
            <a:ext cx="182540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First formant (F1)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1533" y="5375459"/>
            <a:ext cx="210109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Second formant (F2)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87191" y="1517395"/>
            <a:ext cx="674140" cy="252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3047" y="363726"/>
            <a:ext cx="1688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back </a:t>
            </a:r>
            <a:br>
              <a:rPr lang="en-US" dirty="0"/>
            </a:br>
            <a:r>
              <a:rPr lang="en-US" dirty="0"/>
              <a:t>rounded vowels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1182655" y="703608"/>
            <a:ext cx="1011023" cy="218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2833" y="287402"/>
            <a:ext cx="176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mid vowels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093" y="6035412"/>
            <a:ext cx="8916907" cy="338554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Plotting vowels in F1 + F2 space produces a traditional vowel “quadrangle”: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9178" y="794613"/>
            <a:ext cx="407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</a:rPr>
              <a:t>i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90246" y="4009600"/>
            <a:ext cx="407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</a:rPr>
              <a:t>ɑ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82627" y="1060475"/>
            <a:ext cx="332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08941" y="3847319"/>
            <a:ext cx="407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</a:rPr>
              <a:t>æ</a:t>
            </a:r>
            <a:endParaRPr 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Characterizing 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87"/>
            <a:ext cx="8229600" cy="5248033"/>
          </a:xfrm>
        </p:spPr>
        <p:txBody>
          <a:bodyPr/>
          <a:lstStyle/>
          <a:p>
            <a:r>
              <a:rPr lang="en-US" dirty="0"/>
              <a:t>When describing vowels we specify: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height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backness</a:t>
            </a:r>
            <a:endParaRPr lang="en-US" dirty="0">
              <a:solidFill>
                <a:srgbClr val="00B05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rounding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nasality (if not specified, assume oral)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length (if not specified, assume short)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Ex:</a:t>
            </a:r>
            <a:r>
              <a:rPr lang="en-US" dirty="0">
                <a:latin typeface="Charis SIL"/>
                <a:cs typeface="Charis SIL"/>
              </a:rPr>
              <a:t> [</a:t>
            </a:r>
            <a:r>
              <a:rPr lang="en-US" dirty="0" err="1">
                <a:latin typeface="Charis SIL"/>
                <a:cs typeface="Charis SIL"/>
              </a:rPr>
              <a:t>i</a:t>
            </a:r>
            <a:r>
              <a:rPr lang="en-US" dirty="0">
                <a:latin typeface="Charis SIL"/>
                <a:cs typeface="Charis SIL"/>
              </a:rPr>
              <a:t>]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front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unrounded</a:t>
            </a:r>
            <a:r>
              <a:rPr lang="en-US" dirty="0"/>
              <a:t> vowel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809098" y="2124657"/>
            <a:ext cx="423289" cy="9429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74570" y="2372445"/>
            <a:ext cx="513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refers to position of tongue body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2387" y="3067602"/>
            <a:ext cx="513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refers to position of lips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2754963" y="3067602"/>
            <a:ext cx="413072" cy="5570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335" y="788893"/>
            <a:ext cx="7596130" cy="5271248"/>
          </a:xfrm>
        </p:spPr>
        <p:txBody>
          <a:bodyPr/>
          <a:lstStyle/>
          <a:p>
            <a:r>
              <a:rPr lang="en-US" sz="2800" dirty="0" err="1">
                <a:solidFill>
                  <a:srgbClr val="0000FF"/>
                </a:solidFill>
              </a:rPr>
              <a:t>Monophthongs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(e.g. </a:t>
            </a:r>
            <a:r>
              <a:rPr lang="en-US" sz="2800" dirty="0">
                <a:latin typeface="Charis SIL"/>
                <a:cs typeface="Charis SIL"/>
              </a:rPr>
              <a:t>[</a:t>
            </a:r>
            <a:r>
              <a:rPr lang="en-US" sz="2800" dirty="0" err="1">
                <a:latin typeface="Charis SIL"/>
                <a:cs typeface="Charis SIL"/>
              </a:rPr>
              <a:t>i</a:t>
            </a:r>
            <a:r>
              <a:rPr lang="en-US" sz="2800" dirty="0">
                <a:latin typeface="Charis SIL"/>
                <a:cs typeface="Charis SIL"/>
              </a:rPr>
              <a:t>]</a:t>
            </a:r>
            <a:r>
              <a:rPr lang="en-US" sz="2800" dirty="0"/>
              <a:t>)</a:t>
            </a:r>
          </a:p>
          <a:p>
            <a:pPr lvl="1"/>
            <a:r>
              <a:rPr lang="en-US" dirty="0"/>
              <a:t>a.k.a. ‘simple’ vowels</a:t>
            </a:r>
          </a:p>
          <a:p>
            <a:pPr lvl="1"/>
            <a:r>
              <a:rPr lang="en-US" dirty="0"/>
              <a:t>position of the articulators is relatively constant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Diphthongs</a:t>
            </a:r>
            <a:r>
              <a:rPr lang="en-US" sz="2800" dirty="0"/>
              <a:t> (e.g. </a:t>
            </a:r>
            <a:r>
              <a:rPr lang="en-US" sz="2800" dirty="0">
                <a:latin typeface="Charis SIL"/>
                <a:cs typeface="Charis SIL"/>
              </a:rPr>
              <a:t>[</a:t>
            </a:r>
            <a:r>
              <a:rPr lang="en-US" sz="2800" dirty="0" err="1">
                <a:latin typeface="Charis SIL"/>
                <a:cs typeface="Charis SIL"/>
              </a:rPr>
              <a:t>aj</a:t>
            </a:r>
            <a:r>
              <a:rPr lang="en-US" sz="2800" dirty="0">
                <a:latin typeface="Charis SIL"/>
                <a:cs typeface="Charis SIL"/>
              </a:rPr>
              <a:t>], [ow]</a:t>
            </a:r>
            <a:r>
              <a:rPr lang="en-US" sz="2800" dirty="0"/>
              <a:t>)</a:t>
            </a:r>
          </a:p>
          <a:p>
            <a:pPr lvl="1"/>
            <a:r>
              <a:rPr lang="en-US" dirty="0"/>
              <a:t>sequence of vowel + glide or glide + vowel</a:t>
            </a:r>
          </a:p>
          <a:p>
            <a:pPr lvl="1"/>
            <a:r>
              <a:rPr lang="en-US" dirty="0"/>
              <a:t>articulation involves a noticeable change</a:t>
            </a:r>
          </a:p>
          <a:p>
            <a:pPr lvl="1"/>
            <a:r>
              <a:rPr lang="en-US" dirty="0"/>
              <a:t>But count as one segment only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Monophthongs and diphthongs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87"/>
            <a:ext cx="8229600" cy="5274187"/>
          </a:xfrm>
        </p:spPr>
        <p:txBody>
          <a:bodyPr>
            <a:normAutofit/>
          </a:bodyPr>
          <a:lstStyle/>
          <a:p>
            <a:r>
              <a:rPr lang="en-US" sz="2800" dirty="0"/>
              <a:t>Examples: some North American vowels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In this class, diphthongs count as one segment even if we use two symbols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8761" y="2586464"/>
          <a:ext cx="723882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3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Word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00000"/>
                          </a:solidFill>
                        </a:rPr>
                        <a:t>Monophthong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Word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000000"/>
                          </a:solidFill>
                        </a:rPr>
                        <a:t>Dipthong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“he”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[ hi 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“hay”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[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</a:rPr>
                        <a:t>hej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 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“who”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[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rgbClr val="000000"/>
                          </a:solidFill>
                        </a:rPr>
                        <a:t>hu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</a:rPr>
                        <a:t> ]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“hoe”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[ how 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“had”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[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</a:rPr>
                        <a:t>hæd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 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“hoy”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[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</a:rPr>
                        <a:t>hoj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 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“haw”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[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</a:rPr>
                        <a:t>hɑ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 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“high”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[ haj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</a:rPr>
                        <a:t> ]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“how”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[ haw 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9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Canadian English 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88"/>
            <a:ext cx="8229600" cy="513607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Circles around tense vowels; you can ignore this distinction in this unit</a:t>
            </a:r>
          </a:p>
        </p:txBody>
      </p:sp>
      <p:pic>
        <p:nvPicPr>
          <p:cNvPr id="4" name="Picture 3" descr="p30_text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8" t="75091" r="57058" b="4609"/>
          <a:stretch/>
        </p:blipFill>
        <p:spPr>
          <a:xfrm>
            <a:off x="457200" y="1417638"/>
            <a:ext cx="8248389" cy="4367677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0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Characterizing 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87"/>
            <a:ext cx="8229600" cy="5248033"/>
          </a:xfrm>
        </p:spPr>
        <p:txBody>
          <a:bodyPr/>
          <a:lstStyle/>
          <a:p>
            <a:r>
              <a:rPr lang="en-US" dirty="0"/>
              <a:t>When describing vowels we specify: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height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backness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rounding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nasality (if not specified, assume oral)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length (if not specified, assume short)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Oral and nasal 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Oral vowels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velum is raised</a:t>
            </a:r>
          </a:p>
          <a:p>
            <a:pPr lvl="1"/>
            <a:r>
              <a:rPr lang="en-US" dirty="0"/>
              <a:t>airflow/sound only through oral cavity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Nasal vowels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velum is lowered</a:t>
            </a:r>
          </a:p>
          <a:p>
            <a:pPr lvl="1"/>
            <a:r>
              <a:rPr lang="en-US" dirty="0"/>
              <a:t>airflow/sound is through both oral and nasal cavities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10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Oral and nasal 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18" y="1447288"/>
            <a:ext cx="8005482" cy="455906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English vowels may be nasalized contextually before nasal consonants, but nasality is not involved in meaning contrasts as those in the French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57" y="1616476"/>
            <a:ext cx="8756943" cy="2790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3776" y="2673116"/>
            <a:ext cx="968785" cy="43088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200" dirty="0"/>
              <a:t>[ </a:t>
            </a:r>
            <a:r>
              <a:rPr lang="en-US" sz="2200" dirty="0" err="1"/>
              <a:t>vejn</a:t>
            </a:r>
            <a:r>
              <a:rPr lang="en-US" sz="2200" dirty="0"/>
              <a:t>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5386" y="3892519"/>
            <a:ext cx="1348278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[ </a:t>
            </a:r>
            <a:r>
              <a:rPr lang="en-US" sz="2200" dirty="0" err="1"/>
              <a:t>bown</a:t>
            </a:r>
            <a:r>
              <a:rPr lang="en-US" sz="2200" dirty="0"/>
              <a:t> ]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7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Characterizing vowels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87"/>
            <a:ext cx="3853543" cy="5248033"/>
          </a:xfrm>
        </p:spPr>
        <p:txBody>
          <a:bodyPr>
            <a:normAutofit/>
          </a:bodyPr>
          <a:lstStyle/>
          <a:p>
            <a:r>
              <a:rPr lang="en-US" sz="2400" dirty="0"/>
              <a:t>When describing vowels we specify: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height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err="1">
                <a:solidFill>
                  <a:srgbClr val="00B050"/>
                </a:solidFill>
              </a:rPr>
              <a:t>backness</a:t>
            </a:r>
            <a:endParaRPr lang="en-US" sz="2000" dirty="0">
              <a:solidFill>
                <a:srgbClr val="00B05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rounding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nasality (if not specified, assume oral)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length (if not specified, assume short)</a:t>
            </a:r>
          </a:p>
          <a:p>
            <a:pPr marL="914400" lvl="1" indent="-514350">
              <a:buFont typeface="+mj-lt"/>
              <a:buAutoNum type="arabicPeriod"/>
            </a:pPr>
            <a:endParaRPr lang="en-US" sz="2000" dirty="0"/>
          </a:p>
          <a:p>
            <a:r>
              <a:rPr lang="en-US" sz="2400" dirty="0"/>
              <a:t>Ex:</a:t>
            </a:r>
            <a:r>
              <a:rPr lang="en-US" sz="2400" dirty="0">
                <a:latin typeface="Charis SIL"/>
                <a:cs typeface="Charis SIL"/>
              </a:rPr>
              <a:t> [</a:t>
            </a:r>
            <a:r>
              <a:rPr lang="en-US" sz="2400" dirty="0" err="1">
                <a:latin typeface="Charis SIL"/>
                <a:cs typeface="Charis SIL"/>
              </a:rPr>
              <a:t>i</a:t>
            </a:r>
            <a:r>
              <a:rPr lang="en-US" sz="2400" dirty="0">
                <a:latin typeface="Charis SIL"/>
                <a:cs typeface="Charis SIL"/>
              </a:rPr>
              <a:t>]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FF0000"/>
                </a:solidFill>
              </a:rPr>
              <a:t>high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front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unrounded</a:t>
            </a:r>
            <a:r>
              <a:rPr lang="en-US" sz="2400" dirty="0"/>
              <a:t> vowel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9" descr="p30_text.pdf">
            <a:extLst>
              <a:ext uri="{FF2B5EF4-FFF2-40B4-BE49-F238E27FC236}">
                <a16:creationId xmlns:a16="http://schemas.microsoft.com/office/drawing/2014/main" id="{FCDED07A-A0F2-4E46-8371-57EC7384E9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8" t="75091" r="57058" b="4609"/>
          <a:stretch/>
        </p:blipFill>
        <p:spPr>
          <a:xfrm>
            <a:off x="4635518" y="2089783"/>
            <a:ext cx="4358761" cy="23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0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2260-3D5D-6F40-8F98-CB11FC5C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31E8-2533-9044-97DD-81A2BB04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Prosody</a:t>
            </a:r>
          </a:p>
          <a:p>
            <a:pPr lvl="1"/>
            <a:r>
              <a:rPr lang="en-US" dirty="0"/>
              <a:t>Stress</a:t>
            </a:r>
          </a:p>
          <a:p>
            <a:pPr lvl="1"/>
            <a:r>
              <a:rPr lang="en-US" dirty="0"/>
              <a:t>Tone</a:t>
            </a:r>
          </a:p>
          <a:p>
            <a:pPr lvl="1"/>
            <a:r>
              <a:rPr lang="en-US" dirty="0"/>
              <a:t>Intonation</a:t>
            </a:r>
          </a:p>
        </p:txBody>
      </p:sp>
    </p:spTree>
    <p:extLst>
      <p:ext uri="{BB962C8B-B14F-4D97-AF65-F5344CB8AC3E}">
        <p14:creationId xmlns:p14="http://schemas.microsoft.com/office/powerpoint/2010/main" val="424489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Dimension 3: Manner of articulation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87"/>
            <a:ext cx="8229600" cy="5248033"/>
          </a:xfrm>
        </p:spPr>
        <p:txBody>
          <a:bodyPr>
            <a:normAutofit/>
          </a:bodyPr>
          <a:lstStyle/>
          <a:p>
            <a:pPr marL="514350" indent="-457200"/>
            <a:r>
              <a:rPr lang="en-US" dirty="0"/>
              <a:t>Different ways of producing a consonant:</a:t>
            </a:r>
          </a:p>
          <a:p>
            <a:pPr marL="914400" lvl="1" indent="-457200"/>
            <a:r>
              <a:rPr lang="en-US" dirty="0">
                <a:solidFill>
                  <a:srgbClr val="00B050"/>
                </a:solidFill>
              </a:rPr>
              <a:t>Stops: </a:t>
            </a:r>
            <a:r>
              <a:rPr lang="en-US" dirty="0">
                <a:solidFill>
                  <a:srgbClr val="000000"/>
                </a:solidFill>
              </a:rPr>
              <a:t>Stopping airflow: </a:t>
            </a:r>
            <a:r>
              <a:rPr lang="en-US" dirty="0">
                <a:solidFill>
                  <a:srgbClr val="000000"/>
                </a:solidFill>
                <a:latin typeface="Charis SIL"/>
                <a:cs typeface="Charis SIL"/>
              </a:rPr>
              <a:t>[p b t d k </a:t>
            </a:r>
            <a:r>
              <a:rPr lang="en-US" dirty="0" err="1">
                <a:solidFill>
                  <a:srgbClr val="000000"/>
                </a:solidFill>
                <a:latin typeface="Charis SIL"/>
                <a:cs typeface="Charis SIL"/>
              </a:rPr>
              <a:t>ɡ</a:t>
            </a:r>
            <a:r>
              <a:rPr lang="en-US" dirty="0">
                <a:solidFill>
                  <a:srgbClr val="000000"/>
                </a:solidFill>
                <a:latin typeface="Charis SIL"/>
                <a:cs typeface="Charis SIL"/>
              </a:rPr>
              <a:t>]</a:t>
            </a:r>
          </a:p>
          <a:p>
            <a:pPr marL="914400" lvl="1" indent="-457200"/>
            <a:r>
              <a:rPr lang="en-US" dirty="0">
                <a:solidFill>
                  <a:srgbClr val="00B050"/>
                </a:solidFill>
              </a:rPr>
              <a:t>Fricatives: </a:t>
            </a:r>
            <a:r>
              <a:rPr lang="en-US" dirty="0">
                <a:solidFill>
                  <a:srgbClr val="000000"/>
                </a:solidFill>
              </a:rPr>
              <a:t>Constricting airflow to create turbulent noise </a:t>
            </a:r>
            <a:r>
              <a:rPr lang="en-US" dirty="0">
                <a:solidFill>
                  <a:srgbClr val="000000"/>
                </a:solidFill>
                <a:latin typeface="Charis SIL"/>
                <a:cs typeface="Charis SIL"/>
              </a:rPr>
              <a:t>[f v </a:t>
            </a:r>
            <a:r>
              <a:rPr lang="en-US" dirty="0" err="1">
                <a:solidFill>
                  <a:srgbClr val="000000"/>
                </a:solidFill>
                <a:latin typeface="Charis SIL"/>
                <a:cs typeface="Charis SIL"/>
              </a:rPr>
              <a:t>θ</a:t>
            </a:r>
            <a:r>
              <a:rPr lang="en-US" dirty="0">
                <a:solidFill>
                  <a:srgbClr val="000000"/>
                </a:solidFill>
                <a:latin typeface="Charis SIL"/>
                <a:cs typeface="Charis 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 SIL"/>
                <a:cs typeface="Charis SIL"/>
              </a:rPr>
              <a:t>ð</a:t>
            </a:r>
            <a:r>
              <a:rPr lang="en-US" dirty="0">
                <a:solidFill>
                  <a:srgbClr val="000000"/>
                </a:solidFill>
                <a:latin typeface="Charis SIL"/>
                <a:cs typeface="Charis SIL"/>
              </a:rPr>
              <a:t> s z </a:t>
            </a:r>
            <a:r>
              <a:rPr lang="en-US" dirty="0" err="1">
                <a:solidFill>
                  <a:srgbClr val="000000"/>
                </a:solidFill>
                <a:latin typeface="Charis SIL"/>
                <a:cs typeface="Charis SIL"/>
              </a:rPr>
              <a:t>ʃ</a:t>
            </a:r>
            <a:r>
              <a:rPr lang="en-US" dirty="0">
                <a:solidFill>
                  <a:srgbClr val="000000"/>
                </a:solidFill>
                <a:latin typeface="Charis SIL"/>
                <a:cs typeface="Charis SI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haris SIL"/>
                <a:cs typeface="Charis SIL"/>
              </a:rPr>
              <a:t>ʒ</a:t>
            </a:r>
            <a:r>
              <a:rPr lang="en-US" dirty="0">
                <a:solidFill>
                  <a:srgbClr val="000000"/>
                </a:solidFill>
                <a:latin typeface="Charis SIL"/>
                <a:cs typeface="Charis SIL"/>
              </a:rPr>
              <a:t> h]</a:t>
            </a:r>
          </a:p>
          <a:p>
            <a:pPr marL="914400" lvl="1" indent="-4572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Nasals: Diverting airflow to another resonator (nasal cavity)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haris SIL"/>
                <a:cs typeface="Charis SIL"/>
              </a:rPr>
              <a:t>[m 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haris SIL"/>
                <a:cs typeface="Charis SIL"/>
              </a:rPr>
              <a:t>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haris SIL"/>
                <a:cs typeface="Charis SIL"/>
              </a:rPr>
              <a:t>]</a:t>
            </a:r>
          </a:p>
          <a:p>
            <a:pPr marL="914400" lvl="1" indent="-4572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Approximants &amp; laterals: Dramatically changing the oral cavity resonator 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ɹ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/r/l]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Fricatives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87"/>
            <a:ext cx="8229600" cy="5169633"/>
          </a:xfrm>
        </p:spPr>
        <p:txBody>
          <a:bodyPr/>
          <a:lstStyle/>
          <a:p>
            <a:r>
              <a:rPr lang="en-US" dirty="0"/>
              <a:t>Narrow constriction + high air volume velocity gives rise to turbulent airflow, which we perceive as noise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89363" y="3850500"/>
            <a:ext cx="5483063" cy="1720951"/>
            <a:chOff x="3203737" y="3444638"/>
            <a:chExt cx="5483063" cy="172095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3792"/>
            <a:stretch/>
          </p:blipFill>
          <p:spPr>
            <a:xfrm>
              <a:off x="3203737" y="3444638"/>
              <a:ext cx="5483063" cy="172095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444825" y="4141496"/>
              <a:ext cx="3021850" cy="620503"/>
            </a:xfrm>
            <a:prstGeom prst="rect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44825" y="4141496"/>
              <a:ext cx="591680" cy="144303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473687" y="4516684"/>
              <a:ext cx="562818" cy="245315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889426" y="4141496"/>
              <a:ext cx="562818" cy="144303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6918288" y="4559975"/>
              <a:ext cx="562818" cy="202024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036505" y="4285799"/>
              <a:ext cx="1852921" cy="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5036505" y="4516684"/>
              <a:ext cx="1881784" cy="4329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18538" y="5100219"/>
            <a:ext cx="3952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</a:t>
            </a:r>
            <a:r>
              <a:rPr lang="en-US" sz="2800" dirty="0" err="1"/>
              <a:t>ɑ</a:t>
            </a:r>
            <a:r>
              <a:rPr lang="en-US" sz="2800" dirty="0"/>
              <a:t>               s                </a:t>
            </a:r>
            <a:r>
              <a:rPr lang="en-US" sz="2800" dirty="0" err="1"/>
              <a:t>ɑ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4758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Fricatives</a:t>
            </a:r>
          </a:p>
        </p:txBody>
      </p:sp>
      <p:pic>
        <p:nvPicPr>
          <p:cNvPr id="4" name="Picture 3" descr="IPA_chart_(C)200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0" b="68677"/>
          <a:stretch/>
        </p:blipFill>
        <p:spPr>
          <a:xfrm>
            <a:off x="-435369" y="1850229"/>
            <a:ext cx="10311121" cy="33351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622059"/>
            <a:ext cx="8686800" cy="329278"/>
          </a:xfrm>
          <a:prstGeom prst="rect">
            <a:avLst/>
          </a:prstGeom>
          <a:noFill/>
          <a:ln w="28575" cmpd="sng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Affricates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87"/>
            <a:ext cx="8354291" cy="5136075"/>
          </a:xfrm>
        </p:spPr>
        <p:txBody>
          <a:bodyPr/>
          <a:lstStyle/>
          <a:p>
            <a:r>
              <a:rPr lang="en-US" sz="2800" dirty="0"/>
              <a:t>Can be understood as a stop + fricative in fast succession = stop with slow release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Always </a:t>
            </a:r>
            <a:r>
              <a:rPr lang="en-US" sz="2800" u="sng" dirty="0"/>
              <a:t>transcribed</a:t>
            </a:r>
            <a:r>
              <a:rPr lang="en-US" sz="2800" dirty="0"/>
              <a:t> as stop + fricative</a:t>
            </a:r>
          </a:p>
          <a:p>
            <a:pPr lvl="1"/>
            <a:r>
              <a:rPr lang="en-US" sz="2400" dirty="0"/>
              <a:t> often using tie bar: [</a:t>
            </a:r>
            <a:r>
              <a:rPr lang="en-US" sz="2400" dirty="0" err="1">
                <a:latin typeface="Charis SIL"/>
                <a:cs typeface="Charis SIL"/>
              </a:rPr>
              <a:t>t͡ʃ</a:t>
            </a:r>
            <a:r>
              <a:rPr lang="en-US" sz="2400" dirty="0">
                <a:latin typeface="Charis SIL"/>
                <a:cs typeface="Charis SIL"/>
              </a:rPr>
              <a:t>], [</a:t>
            </a:r>
            <a:r>
              <a:rPr lang="en-US" sz="2400" dirty="0" err="1">
                <a:latin typeface="Charis SIL"/>
                <a:cs typeface="Charis SIL"/>
              </a:rPr>
              <a:t>d͡ʒ</a:t>
            </a:r>
            <a:r>
              <a:rPr lang="en-US" sz="2400" dirty="0">
                <a:latin typeface="Charis SIL"/>
                <a:cs typeface="Charis SIL"/>
              </a:rPr>
              <a:t>] </a:t>
            </a:r>
            <a:r>
              <a:rPr lang="en-US" sz="2400" dirty="0"/>
              <a:t>, to differentiate from </a:t>
            </a:r>
            <a:r>
              <a:rPr lang="en-US" sz="2400" dirty="0">
                <a:latin typeface="Charis SIL"/>
                <a:cs typeface="Charis SIL"/>
              </a:rPr>
              <a:t>[t]</a:t>
            </a:r>
            <a:r>
              <a:rPr lang="en-US" sz="2400" dirty="0"/>
              <a:t> + </a:t>
            </a:r>
            <a:r>
              <a:rPr lang="en-US" sz="2400" dirty="0">
                <a:latin typeface="Charis SIL"/>
                <a:cs typeface="Charis SIL"/>
              </a:rPr>
              <a:t>[</a:t>
            </a:r>
            <a:r>
              <a:rPr lang="en-US" sz="2400" dirty="0" err="1">
                <a:latin typeface="Charis SIL"/>
                <a:cs typeface="Charis SIL"/>
              </a:rPr>
              <a:t>ʃ</a:t>
            </a:r>
            <a:r>
              <a:rPr lang="en-US" sz="2400" dirty="0">
                <a:latin typeface="Charis SIL"/>
                <a:cs typeface="Charis SIL"/>
              </a:rPr>
              <a:t>]</a:t>
            </a:r>
          </a:p>
          <a:p>
            <a:pPr lvl="1"/>
            <a:r>
              <a:rPr lang="en-US" sz="2400" i="1" dirty="0">
                <a:latin typeface="Charis SIL"/>
                <a:cs typeface="Charis SIL"/>
              </a:rPr>
              <a:t>nutshell </a:t>
            </a:r>
            <a:r>
              <a:rPr lang="en-US" sz="2400" dirty="0">
                <a:latin typeface="Charis SIL"/>
                <a:cs typeface="Charis SIL"/>
              </a:rPr>
              <a:t>vs. </a:t>
            </a:r>
            <a:r>
              <a:rPr lang="en-US" sz="2400" i="1" dirty="0">
                <a:latin typeface="Charis SIL"/>
                <a:cs typeface="Charis SIL"/>
              </a:rPr>
              <a:t>ratchet</a:t>
            </a:r>
            <a:endParaRPr lang="en-US" sz="2400" dirty="0">
              <a:latin typeface="Charis SIL"/>
              <a:cs typeface="Charis SIL"/>
            </a:endParaRPr>
          </a:p>
          <a:p>
            <a:r>
              <a:rPr lang="en-US" sz="2800" dirty="0"/>
              <a:t>This class: either [</a:t>
            </a:r>
            <a:r>
              <a:rPr lang="en-US" sz="2800" dirty="0" err="1">
                <a:latin typeface="Charis SIL"/>
                <a:cs typeface="Charis SIL"/>
              </a:rPr>
              <a:t>t͡ʃ</a:t>
            </a:r>
            <a:r>
              <a:rPr lang="en-US" sz="2800" dirty="0">
                <a:latin typeface="Charis SIL"/>
                <a:cs typeface="Charis SIL"/>
              </a:rPr>
              <a:t>] </a:t>
            </a:r>
            <a:r>
              <a:rPr lang="en-US" sz="2800" dirty="0"/>
              <a:t>or</a:t>
            </a:r>
            <a:r>
              <a:rPr lang="en-US" sz="2800" dirty="0">
                <a:latin typeface="Charis SIL"/>
                <a:cs typeface="Charis SIL"/>
              </a:rPr>
              <a:t> </a:t>
            </a:r>
            <a:r>
              <a:rPr lang="en-US" sz="2800" dirty="0"/>
              <a:t>[</a:t>
            </a:r>
            <a:r>
              <a:rPr lang="en-US" sz="2800" dirty="0" err="1">
                <a:latin typeface="Charis SIL"/>
                <a:cs typeface="Charis SIL"/>
              </a:rPr>
              <a:t>tʃ</a:t>
            </a:r>
            <a:r>
              <a:rPr lang="en-US" sz="2800" dirty="0">
                <a:latin typeface="Charis SIL"/>
                <a:cs typeface="Charis SIL"/>
              </a:rPr>
              <a:t>] </a:t>
            </a:r>
            <a:r>
              <a:rPr lang="en-US" sz="2800" dirty="0"/>
              <a:t>OK for affricate</a:t>
            </a:r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3792"/>
          <a:stretch/>
        </p:blipFill>
        <p:spPr>
          <a:xfrm>
            <a:off x="1729410" y="2572199"/>
            <a:ext cx="5483063" cy="172095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0498" y="3269057"/>
            <a:ext cx="3021850" cy="620503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970498" y="3269057"/>
            <a:ext cx="591680" cy="242692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99360" y="3511749"/>
            <a:ext cx="562818" cy="377812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415099" y="3269057"/>
            <a:ext cx="562818" cy="144303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5415099" y="3637430"/>
            <a:ext cx="591680" cy="25213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3562178" y="3413360"/>
            <a:ext cx="1852921" cy="97070"/>
          </a:xfrm>
          <a:prstGeom prst="bentConnector3">
            <a:avLst>
              <a:gd name="adj1" fmla="val 35607"/>
            </a:avLst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3562178" y="3540360"/>
            <a:ext cx="1852921" cy="97070"/>
          </a:xfrm>
          <a:prstGeom prst="bentConnector3">
            <a:avLst>
              <a:gd name="adj1" fmla="val 35607"/>
            </a:avLst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4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Dimension 3: Manner of articulation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287"/>
            <a:ext cx="8229600" cy="5248033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800" dirty="0"/>
              <a:t>Different ways of producing a consonant:</a:t>
            </a:r>
          </a:p>
          <a:p>
            <a:pPr marL="914400" lvl="1" indent="-457200"/>
            <a:r>
              <a:rPr lang="en-US" sz="2400" dirty="0">
                <a:solidFill>
                  <a:srgbClr val="A6A6A6"/>
                </a:solidFill>
              </a:rPr>
              <a:t>Stops: Stopping airflow: </a:t>
            </a:r>
            <a:r>
              <a:rPr lang="en-US" sz="2400" dirty="0">
                <a:solidFill>
                  <a:srgbClr val="A6A6A6"/>
                </a:solidFill>
                <a:latin typeface="Charis SIL"/>
                <a:cs typeface="Charis SIL"/>
              </a:rPr>
              <a:t>[p b t d k </a:t>
            </a:r>
            <a:r>
              <a:rPr lang="en-US" sz="2400" dirty="0" err="1">
                <a:solidFill>
                  <a:srgbClr val="A6A6A6"/>
                </a:solidFill>
                <a:latin typeface="Charis SIL"/>
                <a:cs typeface="Charis SIL"/>
              </a:rPr>
              <a:t>ɡ</a:t>
            </a:r>
            <a:r>
              <a:rPr lang="en-US" sz="2400" dirty="0">
                <a:solidFill>
                  <a:srgbClr val="A6A6A6"/>
                </a:solidFill>
                <a:latin typeface="Charis SIL"/>
                <a:cs typeface="Charis SIL"/>
              </a:rPr>
              <a:t> </a:t>
            </a:r>
            <a:r>
              <a:rPr lang="en-US" sz="2400" dirty="0" err="1">
                <a:solidFill>
                  <a:srgbClr val="A6A6A6"/>
                </a:solidFill>
                <a:latin typeface="Charis SIL"/>
                <a:cs typeface="Charis SIL"/>
              </a:rPr>
              <a:t>ʔ</a:t>
            </a:r>
            <a:r>
              <a:rPr lang="en-US" sz="2400" dirty="0">
                <a:solidFill>
                  <a:srgbClr val="A6A6A6"/>
                </a:solidFill>
                <a:latin typeface="Charis SIL"/>
                <a:cs typeface="Charis SIL"/>
              </a:rPr>
              <a:t>]</a:t>
            </a:r>
          </a:p>
          <a:p>
            <a:pPr marL="914400" lvl="1" indent="-457200"/>
            <a:r>
              <a:rPr lang="en-US" sz="2400" dirty="0">
                <a:solidFill>
                  <a:srgbClr val="A6A6A6"/>
                </a:solidFill>
              </a:rPr>
              <a:t>Fricatives: Constricting airflow to create turbulent noise </a:t>
            </a:r>
            <a:r>
              <a:rPr lang="en-US" sz="2400" dirty="0">
                <a:solidFill>
                  <a:srgbClr val="A6A6A6"/>
                </a:solidFill>
                <a:latin typeface="Charis SIL"/>
                <a:cs typeface="Charis SIL"/>
              </a:rPr>
              <a:t>[f v </a:t>
            </a:r>
            <a:r>
              <a:rPr lang="en-US" sz="2400" dirty="0" err="1">
                <a:solidFill>
                  <a:srgbClr val="A6A6A6"/>
                </a:solidFill>
                <a:latin typeface="Charis SIL"/>
                <a:cs typeface="Charis SIL"/>
              </a:rPr>
              <a:t>θ</a:t>
            </a:r>
            <a:r>
              <a:rPr lang="en-US" sz="2400" dirty="0">
                <a:solidFill>
                  <a:srgbClr val="A6A6A6"/>
                </a:solidFill>
                <a:latin typeface="Charis SIL"/>
                <a:cs typeface="Charis SIL"/>
              </a:rPr>
              <a:t> </a:t>
            </a:r>
            <a:r>
              <a:rPr lang="en-US" sz="2400" dirty="0" err="1">
                <a:solidFill>
                  <a:srgbClr val="A6A6A6"/>
                </a:solidFill>
                <a:latin typeface="Charis SIL"/>
                <a:cs typeface="Charis SIL"/>
              </a:rPr>
              <a:t>ð</a:t>
            </a:r>
            <a:r>
              <a:rPr lang="en-US" sz="2400" dirty="0">
                <a:solidFill>
                  <a:srgbClr val="A6A6A6"/>
                </a:solidFill>
                <a:latin typeface="Charis SIL"/>
                <a:cs typeface="Charis SIL"/>
              </a:rPr>
              <a:t> s z </a:t>
            </a:r>
            <a:r>
              <a:rPr lang="en-US" sz="2400" dirty="0" err="1">
                <a:solidFill>
                  <a:srgbClr val="A6A6A6"/>
                </a:solidFill>
                <a:latin typeface="Charis SIL"/>
                <a:cs typeface="Charis SIL"/>
              </a:rPr>
              <a:t>ʃ</a:t>
            </a:r>
            <a:r>
              <a:rPr lang="en-US" sz="2400" dirty="0">
                <a:solidFill>
                  <a:srgbClr val="A6A6A6"/>
                </a:solidFill>
                <a:latin typeface="Charis SIL"/>
                <a:cs typeface="Charis SIL"/>
              </a:rPr>
              <a:t> </a:t>
            </a:r>
            <a:r>
              <a:rPr lang="en-US" sz="2400" dirty="0" err="1">
                <a:solidFill>
                  <a:srgbClr val="A6A6A6"/>
                </a:solidFill>
                <a:latin typeface="Charis SIL"/>
                <a:cs typeface="Charis SIL"/>
              </a:rPr>
              <a:t>ʒ</a:t>
            </a:r>
            <a:r>
              <a:rPr lang="en-US" sz="2400" dirty="0">
                <a:solidFill>
                  <a:srgbClr val="A6A6A6"/>
                </a:solidFill>
                <a:latin typeface="Charis SIL"/>
                <a:cs typeface="Charis SIL"/>
              </a:rPr>
              <a:t> h]</a:t>
            </a:r>
          </a:p>
          <a:p>
            <a:pPr marL="914400" lvl="1" indent="-457200"/>
            <a:r>
              <a:rPr lang="en-US" sz="2400" dirty="0">
                <a:solidFill>
                  <a:srgbClr val="00B050"/>
                </a:solidFill>
              </a:rPr>
              <a:t>Nasals: </a:t>
            </a:r>
            <a:r>
              <a:rPr lang="en-US" sz="2400" dirty="0"/>
              <a:t>Oral stop + diverted airflow to another resonator (nasal cavity) </a:t>
            </a:r>
            <a:r>
              <a:rPr lang="en-US" sz="2400" dirty="0">
                <a:latin typeface="Charis SIL"/>
                <a:cs typeface="Charis SIL"/>
              </a:rPr>
              <a:t>[m n </a:t>
            </a:r>
            <a:r>
              <a:rPr lang="en-US" sz="2400" dirty="0" err="1">
                <a:latin typeface="Charis SIL"/>
                <a:cs typeface="Charis SIL"/>
              </a:rPr>
              <a:t>ŋ</a:t>
            </a:r>
            <a:r>
              <a:rPr lang="en-US" sz="2400" dirty="0">
                <a:latin typeface="Charis SIL"/>
                <a:cs typeface="Charis SIL"/>
              </a:rPr>
              <a:t>]</a:t>
            </a:r>
          </a:p>
          <a:p>
            <a:pPr marL="914400" lvl="1" indent="-457200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Approximants, lateral approximants: Partial constriction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without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turbulence [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ɹ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/r/l]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haris SIL"/>
              <a:cs typeface="Charis SI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9C312E9-A8FE-C341-947D-77D8C9E1C1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9C1D-DF4B-4D47-9A41-8D5F0D8B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00B050"/>
                </a:solidFill>
              </a:rPr>
              <a:t>Nasals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E0D00-D1A9-7841-BB0F-A2F23957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In most speech, the </a:t>
            </a:r>
            <a:r>
              <a:rPr lang="en-US" sz="2800" dirty="0">
                <a:solidFill>
                  <a:srgbClr val="00B050"/>
                </a:solidFill>
              </a:rPr>
              <a:t>soft palate </a:t>
            </a:r>
            <a:r>
              <a:rPr lang="en-US" sz="2800" dirty="0"/>
              <a:t>is raised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Nasal consonants (e.g. [n], [m]) require a lowered velum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During the production of nasal consonants, oral cavity if closed: air flows through nasal cavity</a:t>
            </a:r>
          </a:p>
        </p:txBody>
      </p:sp>
    </p:spTree>
    <p:extLst>
      <p:ext uri="{BB962C8B-B14F-4D97-AF65-F5344CB8AC3E}">
        <p14:creationId xmlns:p14="http://schemas.microsoft.com/office/powerpoint/2010/main" val="150642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ACB4-1DC1-AD4B-A1C6-7285E9FB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Nasals</a:t>
            </a:r>
          </a:p>
        </p:txBody>
      </p:sp>
      <p:pic>
        <p:nvPicPr>
          <p:cNvPr id="4" name="MRI_vd_bilabial_plosive" descr="MRI_vd_bilabial_plosive">
            <a:hlinkClick r:id="" action="ppaction://media"/>
            <a:extLst>
              <a:ext uri="{FF2B5EF4-FFF2-40B4-BE49-F238E27FC236}">
                <a16:creationId xmlns:a16="http://schemas.microsoft.com/office/drawing/2014/main" id="{8AF337A1-05B0-524F-9C89-C93F2853C59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586411" y="2080418"/>
            <a:ext cx="2927799" cy="2697163"/>
          </a:xfrm>
        </p:spPr>
      </p:pic>
      <p:pic>
        <p:nvPicPr>
          <p:cNvPr id="5" name="MRI_vd_bilabial_nasal" descr="MRI_vd_bilabial_nasal">
            <a:hlinkClick r:id="" action="ppaction://media"/>
            <a:extLst>
              <a:ext uri="{FF2B5EF4-FFF2-40B4-BE49-F238E27FC236}">
                <a16:creationId xmlns:a16="http://schemas.microsoft.com/office/drawing/2014/main" id="{C80E5EC1-89D3-A346-BCF6-6071CBF2D9A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67247" y="2080419"/>
            <a:ext cx="2927408" cy="2697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D7775-088F-2B41-8F4C-CE6E5A310C85}"/>
              </a:ext>
            </a:extLst>
          </p:cNvPr>
          <p:cNvSpPr txBox="1"/>
          <p:nvPr/>
        </p:nvSpPr>
        <p:spPr>
          <a:xfrm flipH="1">
            <a:off x="4413955" y="3017840"/>
            <a:ext cx="55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vs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45462-3D22-4C4E-B717-32BD341E425C}"/>
              </a:ext>
            </a:extLst>
          </p:cNvPr>
          <p:cNvSpPr txBox="1"/>
          <p:nvPr/>
        </p:nvSpPr>
        <p:spPr>
          <a:xfrm flipH="1">
            <a:off x="1890888" y="5142089"/>
            <a:ext cx="55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[m]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DC15A-A681-7F45-B1E5-081769D3631F}"/>
              </a:ext>
            </a:extLst>
          </p:cNvPr>
          <p:cNvSpPr txBox="1"/>
          <p:nvPr/>
        </p:nvSpPr>
        <p:spPr>
          <a:xfrm flipH="1">
            <a:off x="6976534" y="5113867"/>
            <a:ext cx="55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[b]</a:t>
            </a:r>
          </a:p>
        </p:txBody>
      </p:sp>
    </p:spTree>
    <p:extLst>
      <p:ext uri="{BB962C8B-B14F-4D97-AF65-F5344CB8AC3E}">
        <p14:creationId xmlns:p14="http://schemas.microsoft.com/office/powerpoint/2010/main" val="28658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0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2.1.14"/>
  <p:tag name="PPTVERSION" val="14"/>
  <p:tag name="TPOS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14976</TotalTime>
  <Words>1249</Words>
  <Application>Microsoft Macintosh PowerPoint</Application>
  <PresentationFormat>On-screen Show (4:3)</PresentationFormat>
  <Paragraphs>257</Paragraphs>
  <Slides>29</Slides>
  <Notes>12</Notes>
  <HiddenSlides>0</HiddenSlides>
  <MMClips>11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Charis SIL</vt:lpstr>
      <vt:lpstr>Gill Sans</vt:lpstr>
      <vt:lpstr>Office Theme</vt:lpstr>
      <vt:lpstr>Linguistics 201</vt:lpstr>
      <vt:lpstr>Today</vt:lpstr>
      <vt:lpstr>Dimension 3: Manner of articulation </vt:lpstr>
      <vt:lpstr>Fricatives</vt:lpstr>
      <vt:lpstr>Fricatives</vt:lpstr>
      <vt:lpstr>Affricates</vt:lpstr>
      <vt:lpstr>Dimension 3: Manner of articulation </vt:lpstr>
      <vt:lpstr>Nasals</vt:lpstr>
      <vt:lpstr>Nasals</vt:lpstr>
      <vt:lpstr>Nasals</vt:lpstr>
      <vt:lpstr>Dimension 3: Manner of articulation </vt:lpstr>
      <vt:lpstr>Laterals and approximants</vt:lpstr>
      <vt:lpstr>Consonants: Summary</vt:lpstr>
      <vt:lpstr>Vowels</vt:lpstr>
      <vt:lpstr>Describing vowels: articulation</vt:lpstr>
      <vt:lpstr>Vowels</vt:lpstr>
      <vt:lpstr>Describing vowels: acoustic</vt:lpstr>
      <vt:lpstr>Vocal tract shape (filter) determines vowel quality:</vt:lpstr>
      <vt:lpstr>Vowel acoustics</vt:lpstr>
      <vt:lpstr>PowerPoint Presentation</vt:lpstr>
      <vt:lpstr>Characterizing vowels</vt:lpstr>
      <vt:lpstr>PowerPoint Presentation</vt:lpstr>
      <vt:lpstr>Monophthongs and diphthongs</vt:lpstr>
      <vt:lpstr>Canadian English vowels</vt:lpstr>
      <vt:lpstr>Characterizing vowels</vt:lpstr>
      <vt:lpstr>Oral and nasal vowels</vt:lpstr>
      <vt:lpstr>Oral and nasal vowels</vt:lpstr>
      <vt:lpstr>Characterizing vowels</vt:lpstr>
      <vt:lpstr>Next 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 201: Intro to Linguistics Phonetics: vowels</dc:title>
  <dc:subject/>
  <dc:creator>Morgan Sonderegger</dc:creator>
  <cp:keywords/>
  <dc:description/>
  <cp:lastModifiedBy>Francisco Torreira, Professor</cp:lastModifiedBy>
  <cp:revision>224</cp:revision>
  <dcterms:created xsi:type="dcterms:W3CDTF">2016-01-15T16:06:53Z</dcterms:created>
  <dcterms:modified xsi:type="dcterms:W3CDTF">2021-01-15T16:34:15Z</dcterms:modified>
  <cp:category/>
</cp:coreProperties>
</file>