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8" r:id="rId2"/>
    <p:sldId id="698" r:id="rId3"/>
    <p:sldId id="513" r:id="rId4"/>
    <p:sldId id="519" r:id="rId5"/>
    <p:sldId id="706" r:id="rId6"/>
    <p:sldId id="708" r:id="rId7"/>
    <p:sldId id="565" r:id="rId8"/>
    <p:sldId id="567" r:id="rId9"/>
    <p:sldId id="710" r:id="rId10"/>
    <p:sldId id="564" r:id="rId11"/>
    <p:sldId id="474" r:id="rId12"/>
    <p:sldId id="583" r:id="rId13"/>
    <p:sldId id="700" r:id="rId14"/>
    <p:sldId id="701" r:id="rId15"/>
    <p:sldId id="531" r:id="rId16"/>
    <p:sldId id="707" r:id="rId17"/>
    <p:sldId id="696" r:id="rId18"/>
    <p:sldId id="582" r:id="rId19"/>
    <p:sldId id="709" r:id="rId20"/>
    <p:sldId id="547" r:id="rId21"/>
    <p:sldId id="702" r:id="rId22"/>
    <p:sldId id="704" r:id="rId23"/>
    <p:sldId id="703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Torreira, Professor" initials="FTP" lastIdx="7" clrIdx="0">
    <p:extLst>
      <p:ext uri="{19B8F6BF-5375-455C-9EA6-DF929625EA0E}">
        <p15:presenceInfo xmlns:p15="http://schemas.microsoft.com/office/powerpoint/2012/main" userId="3b678212-2d1b-4f1d-a8fb-6db1ffc813b8" providerId="Windows Live"/>
      </p:ext>
    </p:extLst>
  </p:cmAuthor>
  <p:cmAuthor id="2" name="Francisco Torreira, Professor" initials="FTP [2]" lastIdx="1" clrIdx="1">
    <p:extLst>
      <p:ext uri="{19B8F6BF-5375-455C-9EA6-DF929625EA0E}">
        <p15:presenceInfo xmlns:p15="http://schemas.microsoft.com/office/powerpoint/2012/main" userId="S::francisco.torreira-martinez@mcgill.ca::3b678212-2d1b-4f1d-a8fb-6db1ffc813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6504A-B4BD-E946-B94B-2DF2A14928A4}" v="5" dt="2019-12-28T17:07:52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/>
    <p:restoredTop sz="93471"/>
  </p:normalViewPr>
  <p:slideViewPr>
    <p:cSldViewPr snapToGrid="0" snapToObjects="1" showGuides="1">
      <p:cViewPr varScale="1">
        <p:scale>
          <a:sx n="147" d="100"/>
          <a:sy n="147" d="100"/>
        </p:scale>
        <p:origin x="32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Torreira, Professor" userId="3b678212-2d1b-4f1d-a8fb-6db1ffc813b8" providerId="ADAL" clId="{4FB6504A-B4BD-E946-B94B-2DF2A14928A4}"/>
    <pc:docChg chg="modSld">
      <pc:chgData name="Francisco Torreira, Professor" userId="3b678212-2d1b-4f1d-a8fb-6db1ffc813b8" providerId="ADAL" clId="{4FB6504A-B4BD-E946-B94B-2DF2A14928A4}" dt="2019-12-28T17:07:52.865" v="18" actId="207"/>
      <pc:docMkLst>
        <pc:docMk/>
      </pc:docMkLst>
      <pc:sldChg chg="modSp">
        <pc:chgData name="Francisco Torreira, Professor" userId="3b678212-2d1b-4f1d-a8fb-6db1ffc813b8" providerId="ADAL" clId="{4FB6504A-B4BD-E946-B94B-2DF2A14928A4}" dt="2019-12-28T17:05:05.956" v="0" actId="20577"/>
        <pc:sldMkLst>
          <pc:docMk/>
          <pc:sldMk cId="2500817826" sldId="298"/>
        </pc:sldMkLst>
        <pc:spChg chg="mod">
          <ac:chgData name="Francisco Torreira, Professor" userId="3b678212-2d1b-4f1d-a8fb-6db1ffc813b8" providerId="ADAL" clId="{4FB6504A-B4BD-E946-B94B-2DF2A14928A4}" dt="2019-12-28T17:05:05.956" v="0" actId="20577"/>
          <ac:spMkLst>
            <pc:docMk/>
            <pc:sldMk cId="2500817826" sldId="29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4FB6504A-B4BD-E946-B94B-2DF2A14928A4}" dt="2019-12-28T17:05:47.412" v="13" actId="20577"/>
        <pc:sldMkLst>
          <pc:docMk/>
          <pc:sldMk cId="3365261338" sldId="513"/>
        </pc:sldMkLst>
        <pc:spChg chg="mod">
          <ac:chgData name="Francisco Torreira, Professor" userId="3b678212-2d1b-4f1d-a8fb-6db1ffc813b8" providerId="ADAL" clId="{4FB6504A-B4BD-E946-B94B-2DF2A14928A4}" dt="2019-12-28T17:05:47.412" v="13" actId="20577"/>
          <ac:spMkLst>
            <pc:docMk/>
            <pc:sldMk cId="3365261338" sldId="513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4FB6504A-B4BD-E946-B94B-2DF2A14928A4}" dt="2019-12-28T17:07:52.865" v="18" actId="207"/>
        <pc:sldMkLst>
          <pc:docMk/>
          <pc:sldMk cId="234728272" sldId="519"/>
        </pc:sldMkLst>
        <pc:spChg chg="mod">
          <ac:chgData name="Francisco Torreira, Professor" userId="3b678212-2d1b-4f1d-a8fb-6db1ffc813b8" providerId="ADAL" clId="{4FB6504A-B4BD-E946-B94B-2DF2A14928A4}" dt="2019-12-28T17:07:52.865" v="18" actId="207"/>
          <ac:spMkLst>
            <pc:docMk/>
            <pc:sldMk cId="234728272" sldId="519"/>
            <ac:spMk id="3" creationId="{7B497412-BDF4-DC4C-BDE4-1BF063BC7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5B07-65F7-B941-A302-42144434065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18D6-78D6-234C-8613-E36AFA16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24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2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0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5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5FDC9-E665-C34E-82FE-406410149E5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5FDC9-E665-C34E-82FE-406410149E5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0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4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288"/>
            <a:ext cx="8229600" cy="46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/>
              <a:t>M. Sonderegger (McGill)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/>
              <a:t>Intro to Ling (LING 201), Winter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7.emf"/><Relationship Id="rId5" Type="http://schemas.microsoft.com/office/2007/relationships/media" Target="../media/media3.wav"/><Relationship Id="rId10" Type="http://schemas.openxmlformats.org/officeDocument/2006/relationships/notesSlide" Target="../notesSlides/notesSlide11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ycourses2.mcgill.ca/d2l/le/content/492583/viewContent/5430891/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912" y="301236"/>
            <a:ext cx="7772400" cy="3007614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Gill Sans"/>
                <a:cs typeface="Gill Sans"/>
              </a:rPr>
              <a:t>Linguistics 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987" y="3838457"/>
            <a:ext cx="8293739" cy="2842215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0000FF"/>
                </a:solidFill>
                <a:latin typeface="Gill Sans"/>
                <a:cs typeface="Gill Sans"/>
              </a:rPr>
              <a:t>Phonology 1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Francisco Torreira</a:t>
            </a:r>
          </a:p>
          <a:p>
            <a:pPr algn="l"/>
            <a:endParaRPr lang="en-US" sz="450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4497" y="3606191"/>
            <a:ext cx="7203060" cy="56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31665" y="4998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16785" cy="96589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+mn-lt"/>
              </a:rPr>
              <a:t>Two levels of representation in phonological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738"/>
            <a:ext cx="8229600" cy="50454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Phonemes:</a:t>
            </a:r>
          </a:p>
          <a:p>
            <a:pPr lvl="1"/>
            <a:r>
              <a:rPr lang="en-US" sz="2400" u="sng" dirty="0">
                <a:latin typeface="+mn-lt"/>
              </a:rPr>
              <a:t>Basic symbolic categories in spoken languages</a:t>
            </a:r>
          </a:p>
          <a:p>
            <a:pPr lvl="1"/>
            <a:r>
              <a:rPr lang="en-US" sz="2400" dirty="0">
                <a:latin typeface="+mn-lt"/>
              </a:rPr>
              <a:t>Difference between phonemes can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distinguish words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minimal pairs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near-minimal pairs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r>
              <a:rPr lang="en-US" sz="2400" dirty="0">
                <a:latin typeface="+mn-lt"/>
              </a:rPr>
              <a:t>Phonemic transcription </a:t>
            </a:r>
            <a:r>
              <a:rPr lang="is-IS" sz="2400" dirty="0">
                <a:latin typeface="+mn-lt"/>
              </a:rPr>
              <a:t>between slashes </a:t>
            </a:r>
            <a:r>
              <a:rPr lang="en-US" sz="2400" dirty="0">
                <a:latin typeface="+mn-lt"/>
              </a:rPr>
              <a:t>/</a:t>
            </a:r>
            <a:r>
              <a:rPr lang="is-IS" sz="2400" dirty="0">
                <a:latin typeface="+mn-lt"/>
              </a:rPr>
              <a:t>… /</a:t>
            </a:r>
          </a:p>
          <a:p>
            <a:pPr lvl="1"/>
            <a:r>
              <a:rPr lang="en-US" sz="2400" dirty="0">
                <a:latin typeface="+mn-lt"/>
              </a:rPr>
              <a:t>Includes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only contrastive information at the word level</a:t>
            </a:r>
            <a:endParaRPr lang="is-IS" sz="2400" dirty="0">
              <a:solidFill>
                <a:srgbClr val="0000FF"/>
              </a:solidFill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Allophones:</a:t>
            </a:r>
          </a:p>
          <a:p>
            <a:pPr lvl="1"/>
            <a:r>
              <a:rPr lang="en-US" sz="2400" dirty="0">
                <a:latin typeface="+mn-lt"/>
              </a:rPr>
              <a:t>Specific variants of phonemes, often predictable from context</a:t>
            </a:r>
          </a:p>
          <a:p>
            <a:pPr lvl="1"/>
            <a:r>
              <a:rPr lang="en-US" sz="2400" dirty="0">
                <a:latin typeface="+mn-lt"/>
              </a:rPr>
              <a:t>A difference between allophones of the same phoneme ([t] vs. [</a:t>
            </a:r>
            <a:r>
              <a:rPr lang="en-US" sz="2400" dirty="0" err="1">
                <a:latin typeface="+mn-lt"/>
              </a:rPr>
              <a:t>ɾ</a:t>
            </a:r>
            <a:r>
              <a:rPr lang="en-US" sz="2400" dirty="0">
                <a:latin typeface="+mn-lt"/>
              </a:rPr>
              <a:t>] in English)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does not affect meaning</a:t>
            </a:r>
          </a:p>
          <a:p>
            <a:pPr lvl="1"/>
            <a:r>
              <a:rPr lang="en-US" sz="2400" dirty="0">
                <a:latin typeface="+mn-lt"/>
              </a:rPr>
              <a:t>Transcription between square brackets [ </a:t>
            </a:r>
            <a:r>
              <a:rPr lang="is-IS" sz="2400" dirty="0">
                <a:latin typeface="+mn-lt"/>
              </a:rPr>
              <a:t>… ]</a:t>
            </a:r>
          </a:p>
          <a:p>
            <a:pPr lvl="1"/>
            <a:r>
              <a:rPr lang="is-IS" sz="2400" dirty="0">
                <a:latin typeface="+mn-lt"/>
              </a:rPr>
              <a:t>Can include more detail than phonemic transcription depending on practical purpose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Types of transcription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Transcription can be: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+mn-lt"/>
              </a:rPr>
              <a:t>Phonological</a:t>
            </a:r>
            <a:r>
              <a:rPr lang="en-US" sz="2400" dirty="0">
                <a:latin typeface="+mn-lt"/>
              </a:rPr>
              <a:t> (a.k.a.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phonemic</a:t>
            </a:r>
            <a:r>
              <a:rPr lang="en-US" sz="2400" dirty="0">
                <a:latin typeface="+mn-lt"/>
              </a:rPr>
              <a:t>): containing </a:t>
            </a:r>
            <a:r>
              <a:rPr lang="en-US" sz="2400" u="sng" dirty="0">
                <a:latin typeface="+mn-lt"/>
              </a:rPr>
              <a:t>only</a:t>
            </a:r>
            <a:r>
              <a:rPr lang="en-US" sz="2400" dirty="0">
                <a:latin typeface="+mn-lt"/>
              </a:rPr>
              <a:t> info that affects meaning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+mn-lt"/>
              </a:rPr>
              <a:t>Phonetic </a:t>
            </a:r>
            <a:r>
              <a:rPr lang="en-US" sz="2400" dirty="0">
                <a:latin typeface="+mn-lt"/>
              </a:rPr>
              <a:t>(refers to specific pronunciation)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+mn-lt"/>
              </a:rPr>
              <a:t>broad</a:t>
            </a:r>
            <a:r>
              <a:rPr lang="en-US" dirty="0">
                <a:latin typeface="+mn-lt"/>
              </a:rPr>
              <a:t>: very rough, equivalent to phonological transcription in its level of detail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+mn-lt"/>
              </a:rPr>
              <a:t>narrow</a:t>
            </a:r>
            <a:r>
              <a:rPr lang="en-US" dirty="0">
                <a:latin typeface="+mn-lt"/>
              </a:rPr>
              <a:t>: more detailed info on pronunciation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5" y="4494876"/>
            <a:ext cx="8520784" cy="1124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043" y="5703360"/>
            <a:ext cx="145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6600"/>
                </a:solidFill>
              </a:rPr>
              <a:t>phonemic uses /  /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63425" y="5356660"/>
            <a:ext cx="417286" cy="52614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6543" y="5737633"/>
            <a:ext cx="145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6600"/>
                </a:solidFill>
              </a:rPr>
              <a:t>phonetic uses [  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357257" y="5474589"/>
            <a:ext cx="417286" cy="52614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717144" y="5474589"/>
            <a:ext cx="407375" cy="39914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799561" y="42472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9330" y="4963340"/>
            <a:ext cx="838691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/</a:t>
            </a:r>
            <a:r>
              <a:rPr lang="en-US" sz="2500" dirty="0" err="1"/>
              <a:t>paj</a:t>
            </a:r>
            <a:r>
              <a:rPr lang="en-US" sz="2500" dirty="0"/>
              <a:t>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58733" y="4941131"/>
            <a:ext cx="779381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[</a:t>
            </a:r>
            <a:r>
              <a:rPr lang="en-US" sz="2500" dirty="0" err="1"/>
              <a:t>paj</a:t>
            </a:r>
            <a:r>
              <a:rPr lang="en-US" sz="2500" dirty="0"/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3942" y="4947660"/>
            <a:ext cx="982410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[</a:t>
            </a:r>
            <a:r>
              <a:rPr lang="en-US" sz="2500" dirty="0" err="1"/>
              <a:t>pʰaj</a:t>
            </a:r>
            <a:r>
              <a:rPr lang="en-US" sz="2500" dirty="0"/>
              <a:t>:]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4286"/>
            <a:ext cx="8229600" cy="54456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can make detailed observations about the exact pronunciation by using </a:t>
            </a:r>
            <a:r>
              <a:rPr lang="en-US" sz="2400" dirty="0">
                <a:solidFill>
                  <a:srgbClr val="0000FF"/>
                </a:solidFill>
              </a:rPr>
              <a:t>diacritics:</a:t>
            </a:r>
            <a:r>
              <a:rPr lang="en-US" sz="2400" dirty="0"/>
              <a:t> 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9837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9D82D-D2BB-204B-8119-83B3DBFA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38" y="1712247"/>
            <a:ext cx="7044724" cy="46014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ABF88B-688E-EC41-B41C-828E8DE38920}"/>
              </a:ext>
            </a:extLst>
          </p:cNvPr>
          <p:cNvSpPr/>
          <p:nvPr/>
        </p:nvSpPr>
        <p:spPr>
          <a:xfrm>
            <a:off x="1114926" y="1712247"/>
            <a:ext cx="2342148" cy="4775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DF510-2A4C-CD40-B403-6783179E3CA2}"/>
              </a:ext>
            </a:extLst>
          </p:cNvPr>
          <p:cNvSpPr/>
          <p:nvPr/>
        </p:nvSpPr>
        <p:spPr>
          <a:xfrm>
            <a:off x="5686926" y="1712247"/>
            <a:ext cx="2342148" cy="4775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4FEA3-BCFD-C94C-9BC1-388C056AD2D1}"/>
              </a:ext>
            </a:extLst>
          </p:cNvPr>
          <p:cNvSpPr/>
          <p:nvPr/>
        </p:nvSpPr>
        <p:spPr>
          <a:xfrm>
            <a:off x="5686926" y="2811132"/>
            <a:ext cx="2342148" cy="4775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C9E7E-67D2-F243-A4B0-CBFEBF1CA34F}"/>
              </a:ext>
            </a:extLst>
          </p:cNvPr>
          <p:cNvSpPr/>
          <p:nvPr/>
        </p:nvSpPr>
        <p:spPr>
          <a:xfrm>
            <a:off x="3344777" y="4295027"/>
            <a:ext cx="2823411" cy="4775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595AA-7857-2C4B-B026-689CFE0EAE7D}"/>
              </a:ext>
            </a:extLst>
          </p:cNvPr>
          <p:cNvSpPr/>
          <p:nvPr/>
        </p:nvSpPr>
        <p:spPr>
          <a:xfrm>
            <a:off x="1114927" y="5008901"/>
            <a:ext cx="2342148" cy="4775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D344-177F-1A46-AE69-8B20EC0872E4}"/>
              </a:ext>
            </a:extLst>
          </p:cNvPr>
          <p:cNvSpPr/>
          <p:nvPr/>
        </p:nvSpPr>
        <p:spPr>
          <a:xfrm>
            <a:off x="5686926" y="3910017"/>
            <a:ext cx="2342148" cy="4775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55A706-300C-774C-A1EE-CB721D27A743}"/>
              </a:ext>
            </a:extLst>
          </p:cNvPr>
          <p:cNvSpPr/>
          <p:nvPr/>
        </p:nvSpPr>
        <p:spPr>
          <a:xfrm>
            <a:off x="1114927" y="2426121"/>
            <a:ext cx="2342148" cy="4775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45301-4C4C-2043-B6F6-50D8CF2ECD3A}"/>
              </a:ext>
            </a:extLst>
          </p:cNvPr>
          <p:cNvSpPr txBox="1"/>
          <p:nvPr/>
        </p:nvSpPr>
        <p:spPr>
          <a:xfrm>
            <a:off x="1114926" y="6365422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Diacritics useful for transcribing English allophones</a:t>
            </a:r>
          </a:p>
        </p:txBody>
      </p:sp>
    </p:spTree>
    <p:extLst>
      <p:ext uri="{BB962C8B-B14F-4D97-AF65-F5344CB8AC3E}">
        <p14:creationId xmlns:p14="http://schemas.microsoft.com/office/powerpoint/2010/main" val="35305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996844-FB29-A946-A24D-13430F48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8229600" cy="5018826"/>
          </a:xfrm>
        </p:spPr>
        <p:txBody>
          <a:bodyPr>
            <a:normAutofit/>
          </a:bodyPr>
          <a:lstStyle/>
          <a:p>
            <a:r>
              <a:rPr lang="en-NL" sz="2200" dirty="0">
                <a:latin typeface="+mn-lt"/>
              </a:rPr>
              <a:t>English and Khmer appear to have similar voiceless stop consonants at the phonetic level:</a:t>
            </a:r>
          </a:p>
          <a:p>
            <a:endParaRPr lang="en-NL" sz="2400" dirty="0">
              <a:latin typeface="+mn-lt"/>
            </a:endParaRPr>
          </a:p>
          <a:p>
            <a:endParaRPr lang="en-NL" sz="2400" dirty="0">
              <a:latin typeface="+mn-lt"/>
            </a:endParaRPr>
          </a:p>
          <a:p>
            <a:endParaRPr lang="en-NL" sz="2400" dirty="0">
              <a:latin typeface="+mn-lt"/>
            </a:endParaRPr>
          </a:p>
          <a:p>
            <a:r>
              <a:rPr lang="en-NL" sz="2200" dirty="0">
                <a:latin typeface="+mn-lt"/>
              </a:rPr>
              <a:t>Some minimal pairs in Khmer i.e. [p] and [p</a:t>
            </a:r>
            <a:r>
              <a:rPr lang="en-NL" sz="2200" baseline="30000" dirty="0">
                <a:latin typeface="+mn-lt"/>
              </a:rPr>
              <a:t>h</a:t>
            </a:r>
            <a:r>
              <a:rPr lang="en-NL" sz="2200" dirty="0">
                <a:latin typeface="+mn-lt"/>
              </a:rPr>
              <a:t>] are allophones different phonemes /p/ abd /p</a:t>
            </a:r>
            <a:r>
              <a:rPr lang="en-NL" sz="2200" baseline="30000" dirty="0">
                <a:latin typeface="+mn-lt"/>
              </a:rPr>
              <a:t>h</a:t>
            </a:r>
            <a:r>
              <a:rPr lang="en-NL" sz="2200" dirty="0">
                <a:latin typeface="+mn-lt"/>
              </a:rPr>
              <a:t>/:</a:t>
            </a:r>
          </a:p>
          <a:p>
            <a:endParaRPr lang="en-NL" sz="2400" dirty="0">
              <a:latin typeface="+mn-lt"/>
            </a:endParaRPr>
          </a:p>
          <a:p>
            <a:endParaRPr lang="en-NL" sz="2400" dirty="0">
              <a:latin typeface="+mn-lt"/>
            </a:endParaRPr>
          </a:p>
          <a:p>
            <a:r>
              <a:rPr lang="en-NL" sz="2200" dirty="0">
                <a:latin typeface="+mn-lt"/>
              </a:rPr>
              <a:t>No minimal pairs in English</a:t>
            </a:r>
          </a:p>
          <a:p>
            <a:pPr lvl="1"/>
            <a:r>
              <a:rPr lang="en-NL" sz="2000" dirty="0">
                <a:latin typeface="+mn-lt"/>
              </a:rPr>
              <a:t>English stops are aspirated based on context</a:t>
            </a:r>
          </a:p>
          <a:p>
            <a:pPr lvl="1"/>
            <a:r>
              <a:rPr lang="en-NL" sz="2000" dirty="0">
                <a:latin typeface="+mn-lt"/>
              </a:rPr>
              <a:t>[p] and [p</a:t>
            </a:r>
            <a:r>
              <a:rPr lang="en-NL" sz="2000" baseline="30000" dirty="0">
                <a:latin typeface="+mn-lt"/>
              </a:rPr>
              <a:t>h</a:t>
            </a:r>
            <a:r>
              <a:rPr lang="en-NL" sz="2000" dirty="0">
                <a:latin typeface="+mn-lt"/>
              </a:rPr>
              <a:t>] are allophones of the same phoneme /p/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E3877-AC5C-764E-9C03-5E6AF30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3600" dirty="0">
                <a:latin typeface="+mn-lt"/>
              </a:rPr>
              <a:t>Voiceless stops in English &amp; Khmer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963A19-6751-9E49-9D96-0D8D7FBE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3" y="2167398"/>
            <a:ext cx="4016985" cy="1338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B36EE-B12F-3941-B592-2D2BA8DB9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0" y="4289657"/>
            <a:ext cx="7891153" cy="682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BDDE00-40CE-8546-A368-6CFA72DF94B9}"/>
              </a:ext>
            </a:extLst>
          </p:cNvPr>
          <p:cNvSpPr txBox="1"/>
          <p:nvPr/>
        </p:nvSpPr>
        <p:spPr>
          <a:xfrm>
            <a:off x="1580264" y="2882564"/>
            <a:ext cx="110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NL" sz="1600" i="1" dirty="0">
                <a:solidFill>
                  <a:schemeClr val="bg1">
                    <a:lumMod val="50000"/>
                  </a:schemeClr>
                </a:solidFill>
              </a:rPr>
              <a:t>op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 [st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ɑp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D5E1A-4BF3-0241-AE51-CE604CAAAE72}"/>
              </a:ext>
            </a:extLst>
          </p:cNvPr>
          <p:cNvSpPr txBox="1"/>
          <p:nvPr/>
        </p:nvSpPr>
        <p:spPr>
          <a:xfrm>
            <a:off x="3790592" y="284224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NL" sz="1600" i="1" dirty="0">
                <a:solidFill>
                  <a:schemeClr val="bg1">
                    <a:lumMod val="50000"/>
                  </a:schemeClr>
                </a:solidFill>
              </a:rPr>
              <a:t>op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 [t</a:t>
            </a:r>
            <a:r>
              <a:rPr lang="en-NL" sz="1600" baseline="30000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ɑp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8E40D-6C07-8047-8EB9-F487A1C01926}"/>
              </a:ext>
            </a:extLst>
          </p:cNvPr>
          <p:cNvSpPr txBox="1"/>
          <p:nvPr/>
        </p:nvSpPr>
        <p:spPr>
          <a:xfrm>
            <a:off x="1684281" y="2563115"/>
            <a:ext cx="99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spa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 [s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pɑ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A269F-9A81-924E-8021-91C3D9A3C627}"/>
              </a:ext>
            </a:extLst>
          </p:cNvPr>
          <p:cNvSpPr txBox="1"/>
          <p:nvPr/>
        </p:nvSpPr>
        <p:spPr>
          <a:xfrm>
            <a:off x="3790591" y="2569594"/>
            <a:ext cx="107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NL" sz="1600" i="1" dirty="0">
                <a:solidFill>
                  <a:schemeClr val="bg1">
                    <a:lumMod val="50000"/>
                  </a:schemeClr>
                </a:solidFill>
              </a:rPr>
              <a:t>op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 [p</a:t>
            </a:r>
            <a:r>
              <a:rPr lang="en-NL" sz="1600" baseline="30000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ɑp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DF59D-C854-484F-9A85-8E2FD1AB1DD5}"/>
              </a:ext>
            </a:extLst>
          </p:cNvPr>
          <p:cNvSpPr txBox="1"/>
          <p:nvPr/>
        </p:nvSpPr>
        <p:spPr>
          <a:xfrm>
            <a:off x="1546088" y="3187397"/>
            <a:ext cx="118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Scott 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[sk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ɑt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C8F11-3AC8-6B41-B775-981003B5462E}"/>
              </a:ext>
            </a:extLst>
          </p:cNvPr>
          <p:cNvSpPr txBox="1"/>
          <p:nvPr/>
        </p:nvSpPr>
        <p:spPr>
          <a:xfrm>
            <a:off x="3786812" y="3114904"/>
            <a:ext cx="118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cot 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[k</a:t>
            </a:r>
            <a:r>
              <a:rPr lang="en-NL" sz="1600" baseline="30000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ɑt</a:t>
            </a:r>
            <a:r>
              <a:rPr lang="en-NL" sz="16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14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54A-8460-0E4A-9D07-18749F3A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3600" dirty="0"/>
              <a:t>Voiceless stops in English &amp; Khmer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4096-96B5-DF4A-B1D7-A67A1325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82" y="3343468"/>
            <a:ext cx="5866403" cy="3358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8B73A7-1F7E-BF45-9EBA-BD1ABED6E78A}"/>
              </a:ext>
            </a:extLst>
          </p:cNvPr>
          <p:cNvSpPr txBox="1"/>
          <p:nvPr/>
        </p:nvSpPr>
        <p:spPr>
          <a:xfrm>
            <a:off x="457200" y="1332238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Aspiration in Khmer stops is distinctive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 serves to distinguish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Aspiration in English is allophonic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 doesn’t affect meaning; largely predictable from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93D55-C50C-784F-BB55-59BD43605FA6}"/>
              </a:ext>
            </a:extLst>
          </p:cNvPr>
          <p:cNvSpPr txBox="1"/>
          <p:nvPr/>
        </p:nvSpPr>
        <p:spPr>
          <a:xfrm>
            <a:off x="946970" y="3863606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phonemes</a:t>
            </a:r>
            <a:r>
              <a:rPr lang="en-US" sz="16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5267A-C47F-3246-9A4F-8A92861F7E18}"/>
              </a:ext>
            </a:extLst>
          </p:cNvPr>
          <p:cNvSpPr txBox="1"/>
          <p:nvPr/>
        </p:nvSpPr>
        <p:spPr>
          <a:xfrm>
            <a:off x="945579" y="4551835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allophones</a:t>
            </a:r>
            <a:r>
              <a:rPr lang="en-US" sz="16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ABF24-A7B3-D546-8AB8-D6CC56858E7C}"/>
              </a:ext>
            </a:extLst>
          </p:cNvPr>
          <p:cNvSpPr txBox="1"/>
          <p:nvPr/>
        </p:nvSpPr>
        <p:spPr>
          <a:xfrm>
            <a:off x="945579" y="5511279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phonemes</a:t>
            </a:r>
            <a:r>
              <a:rPr lang="en-US" sz="16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2C566-C9C0-E34F-9BEC-4FD6AFCD2B15}"/>
              </a:ext>
            </a:extLst>
          </p:cNvPr>
          <p:cNvSpPr txBox="1"/>
          <p:nvPr/>
        </p:nvSpPr>
        <p:spPr>
          <a:xfrm>
            <a:off x="977272" y="6156174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allophones</a:t>
            </a:r>
            <a:r>
              <a:rPr lang="en-US" sz="16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E2FAA-1CA6-E141-A192-187BA0882A88}"/>
              </a:ext>
            </a:extLst>
          </p:cNvPr>
          <p:cNvSpPr txBox="1"/>
          <p:nvPr/>
        </p:nvSpPr>
        <p:spPr>
          <a:xfrm>
            <a:off x="2704011" y="6156174"/>
            <a:ext cx="5277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[p</a:t>
            </a:r>
            <a:r>
              <a:rPr lang="en-NL" baseline="30000" dirty="0"/>
              <a:t>h</a:t>
            </a:r>
            <a:r>
              <a:rPr lang="en-NL" dirty="0"/>
              <a:t>]</a:t>
            </a:r>
            <a:endParaRPr lang="en-NL" baseline="30000" dirty="0"/>
          </a:p>
        </p:txBody>
      </p:sp>
    </p:spTree>
    <p:extLst>
      <p:ext uri="{BB962C8B-B14F-4D97-AF65-F5344CB8AC3E}">
        <p14:creationId xmlns:p14="http://schemas.microsoft.com/office/powerpoint/2010/main" val="209152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Contrastive segments in Hindi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512" y="1383072"/>
            <a:ext cx="4051645" cy="2545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6879" y="4559240"/>
            <a:ext cx="774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>
                <a:cs typeface="Charis SIL"/>
              </a:rPr>
              <a:t>/t̪/</a:t>
            </a:r>
            <a:r>
              <a:rPr lang="en-US" sz="3000" dirty="0"/>
              <a:t>, </a:t>
            </a:r>
            <a:r>
              <a:rPr lang="en-US" sz="3000" dirty="0">
                <a:cs typeface="Charis SIL"/>
              </a:rPr>
              <a:t>/</a:t>
            </a:r>
            <a:r>
              <a:rPr lang="en-US" sz="3000" dirty="0" err="1">
                <a:cs typeface="Charis SIL"/>
              </a:rPr>
              <a:t>ʈ</a:t>
            </a:r>
            <a:r>
              <a:rPr lang="en-US" sz="3000" dirty="0">
                <a:cs typeface="Charis SIL"/>
              </a:rPr>
              <a:t>/</a:t>
            </a:r>
            <a:r>
              <a:rPr lang="en-US" sz="3000" dirty="0"/>
              <a:t>, </a:t>
            </a:r>
            <a:r>
              <a:rPr lang="en-US" sz="3000" dirty="0">
                <a:cs typeface="Charis SIL"/>
              </a:rPr>
              <a:t>/</a:t>
            </a:r>
            <a:r>
              <a:rPr lang="en-US" sz="3000" dirty="0" err="1">
                <a:cs typeface="Charis SIL"/>
              </a:rPr>
              <a:t>t̪ʰ</a:t>
            </a:r>
            <a:r>
              <a:rPr lang="en-US" sz="3000" dirty="0">
                <a:cs typeface="Charis SIL"/>
              </a:rPr>
              <a:t>/</a:t>
            </a:r>
            <a:r>
              <a:rPr lang="en-US" sz="3000" dirty="0"/>
              <a:t>, </a:t>
            </a:r>
            <a:r>
              <a:rPr lang="en-US" sz="3000" dirty="0">
                <a:cs typeface="Charis SIL"/>
              </a:rPr>
              <a:t>/</a:t>
            </a:r>
            <a:r>
              <a:rPr lang="en-US" sz="3000" dirty="0" err="1">
                <a:cs typeface="Charis SIL"/>
              </a:rPr>
              <a:t>ʈʰ</a:t>
            </a:r>
            <a:r>
              <a:rPr lang="en-US" sz="3000" dirty="0">
                <a:cs typeface="Charis SIL"/>
              </a:rPr>
              <a:t>/ </a:t>
            </a:r>
            <a:r>
              <a:rPr lang="is-IS" sz="3000" dirty="0">
                <a:cs typeface="Gill Sans"/>
              </a:rPr>
              <a:t>are </a:t>
            </a:r>
            <a:r>
              <a:rPr lang="is-IS" sz="3000" dirty="0">
                <a:solidFill>
                  <a:srgbClr val="0000FF"/>
                </a:solidFill>
                <a:cs typeface="Gill Sans"/>
              </a:rPr>
              <a:t>different phonemes in Hindi </a:t>
            </a:r>
            <a:endParaRPr lang="is-IS" sz="3000" dirty="0">
              <a:cs typeface="Gill Sans"/>
            </a:endParaRPr>
          </a:p>
          <a:p>
            <a:pPr marL="742950" lvl="1" indent="-285750">
              <a:buFont typeface="Arial"/>
              <a:buChar char="•"/>
            </a:pPr>
            <a:r>
              <a:rPr lang="is-IS" sz="3000" dirty="0">
                <a:cs typeface="Gill Sans"/>
              </a:rPr>
              <a:t>Not in English!</a:t>
            </a:r>
            <a:endParaRPr lang="is-IS" sz="3000" dirty="0">
              <a:solidFill>
                <a:srgbClr val="0000FF"/>
              </a:solidFill>
              <a:cs typeface="Gill Sans"/>
            </a:endParaRPr>
          </a:p>
        </p:txBody>
      </p:sp>
      <p:pic>
        <p:nvPicPr>
          <p:cNvPr id="3" name="hindi6_dental_unaspirat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860157" y="2035494"/>
            <a:ext cx="263266" cy="263266"/>
          </a:xfrm>
          <a:prstGeom prst="rect">
            <a:avLst/>
          </a:prstGeom>
        </p:spPr>
      </p:pic>
      <p:pic>
        <p:nvPicPr>
          <p:cNvPr id="7" name="hindi7_dental_aspirated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860156" y="2960075"/>
            <a:ext cx="263266" cy="263266"/>
          </a:xfrm>
          <a:prstGeom prst="rect">
            <a:avLst/>
          </a:prstGeom>
        </p:spPr>
      </p:pic>
      <p:pic>
        <p:nvPicPr>
          <p:cNvPr id="8" name="hindi10 postalveolar_unaspirated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860156" y="2483000"/>
            <a:ext cx="263267" cy="263267"/>
          </a:xfrm>
          <a:prstGeom prst="rect">
            <a:avLst/>
          </a:prstGeom>
        </p:spPr>
      </p:pic>
      <p:pic>
        <p:nvPicPr>
          <p:cNvPr id="9" name="hindi11_postalveolar_aspirated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860156" y="3430619"/>
            <a:ext cx="263267" cy="2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345"/>
          <a:stretch/>
        </p:blipFill>
        <p:spPr>
          <a:xfrm>
            <a:off x="813377" y="2255366"/>
            <a:ext cx="7517246" cy="4632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D17E6E-26E3-BA44-B188-79A0ADE738AF}"/>
              </a:ext>
            </a:extLst>
          </p:cNvPr>
          <p:cNvSpPr/>
          <p:nvPr/>
        </p:nvSpPr>
        <p:spPr>
          <a:xfrm>
            <a:off x="6036469" y="2871011"/>
            <a:ext cx="121444" cy="1494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65894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North American English liquid* allophones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4935"/>
            <a:ext cx="3736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haris SIL"/>
                <a:cs typeface="Charis SIL"/>
              </a:rPr>
              <a:t>/l/ allophones</a:t>
            </a:r>
            <a:r>
              <a:rPr lang="en-US" sz="2400" dirty="0">
                <a:latin typeface="Charis SIL"/>
                <a:cs typeface="Charis SIL"/>
              </a:rPr>
              <a:t>: [l], [l̥], and [</a:t>
            </a:r>
            <a:r>
              <a:rPr lang="en-US" sz="2400" dirty="0" err="1">
                <a:latin typeface="Charis SIL"/>
                <a:cs typeface="Charis SIL"/>
              </a:rPr>
              <a:t>ɫ</a:t>
            </a:r>
            <a:r>
              <a:rPr lang="en-US" sz="2400" dirty="0">
                <a:latin typeface="Charis SIL"/>
                <a:cs typeface="Charis SIL"/>
              </a:rPr>
              <a:t>]</a:t>
            </a:r>
          </a:p>
          <a:p>
            <a:r>
              <a:rPr lang="en-US" sz="2400" dirty="0">
                <a:solidFill>
                  <a:srgbClr val="C00000"/>
                </a:solidFill>
                <a:latin typeface="Charis SIL"/>
                <a:cs typeface="Charis SIL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haris SIL"/>
                <a:cs typeface="Charis SIL"/>
              </a:rPr>
              <a:t>ɹ</a:t>
            </a:r>
            <a:r>
              <a:rPr lang="en-US" sz="2400" dirty="0">
                <a:solidFill>
                  <a:srgbClr val="C00000"/>
                </a:solidFill>
                <a:latin typeface="Charis SIL"/>
                <a:cs typeface="Charis SIL"/>
              </a:rPr>
              <a:t>/ allophones</a:t>
            </a:r>
            <a:r>
              <a:rPr lang="en-US" sz="2400" dirty="0">
                <a:latin typeface="Charis SIL"/>
                <a:cs typeface="Charis SIL"/>
              </a:rPr>
              <a:t>: [</a:t>
            </a:r>
            <a:r>
              <a:rPr lang="en-US" sz="2400" dirty="0" err="1">
                <a:latin typeface="Charis SIL"/>
                <a:cs typeface="Charis SIL"/>
              </a:rPr>
              <a:t>ɹ</a:t>
            </a:r>
            <a:r>
              <a:rPr lang="en-US" sz="2400" dirty="0">
                <a:latin typeface="Charis SIL"/>
                <a:cs typeface="Charis SIL"/>
              </a:rPr>
              <a:t>], and [</a:t>
            </a:r>
            <a:r>
              <a:rPr lang="en-US" sz="2400" dirty="0" err="1">
                <a:latin typeface="Charis SIL"/>
                <a:cs typeface="Charis SIL"/>
              </a:rPr>
              <a:t>ɹ</a:t>
            </a:r>
            <a:r>
              <a:rPr lang="en-US" sz="2400" dirty="0">
                <a:latin typeface="Charis SIL"/>
                <a:cs typeface="Charis SIL"/>
              </a:rPr>
              <a:t>̥]</a:t>
            </a:r>
            <a:endParaRPr lang="en-US" sz="3000" dirty="0">
              <a:latin typeface="Charis SIL"/>
              <a:cs typeface="Charis SI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2102" y="2667419"/>
            <a:ext cx="747021" cy="179269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81886" y="4728256"/>
            <a:ext cx="3026615" cy="76944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back of your tongue</a:t>
            </a:r>
          </a:p>
          <a:p>
            <a:r>
              <a:rPr lang="en-US" sz="2200" dirty="0"/>
              <a:t>where it would be for [k]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6424935" y="4359208"/>
            <a:ext cx="459191" cy="3690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7205444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07B01-C51D-784B-8E1A-38A5E5EF3B9F}"/>
              </a:ext>
            </a:extLst>
          </p:cNvPr>
          <p:cNvSpPr txBox="1"/>
          <p:nvPr/>
        </p:nvSpPr>
        <p:spPr>
          <a:xfrm>
            <a:off x="5830971" y="5919669"/>
            <a:ext cx="302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*liquids: lateral and rhotic consonants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5F1AB-2B6D-8C4E-A7C0-8E896CFC34C3}"/>
              </a:ext>
            </a:extLst>
          </p:cNvPr>
          <p:cNvSpPr/>
          <p:nvPr/>
        </p:nvSpPr>
        <p:spPr>
          <a:xfrm>
            <a:off x="5925470" y="2743444"/>
            <a:ext cx="438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haris SIL"/>
              </a:rPr>
              <a:t>ʊ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0D808-F350-2248-91B4-FD97B00E9AB6}"/>
              </a:ext>
            </a:extLst>
          </p:cNvPr>
          <p:cNvSpPr/>
          <p:nvPr/>
        </p:nvSpPr>
        <p:spPr>
          <a:xfrm>
            <a:off x="3668358" y="3208886"/>
            <a:ext cx="118334" cy="200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537EED-41D3-B14F-8C8A-3612FE9AECD6}"/>
              </a:ext>
            </a:extLst>
          </p:cNvPr>
          <p:cNvSpPr/>
          <p:nvPr/>
        </p:nvSpPr>
        <p:spPr>
          <a:xfrm>
            <a:off x="3659390" y="3608712"/>
            <a:ext cx="118334" cy="200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F57E5-E33C-2348-B121-06AF93D39D8E}"/>
              </a:ext>
            </a:extLst>
          </p:cNvPr>
          <p:cNvSpPr/>
          <p:nvPr/>
        </p:nvSpPr>
        <p:spPr>
          <a:xfrm>
            <a:off x="3558393" y="3108953"/>
            <a:ext cx="438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haris SIL"/>
              </a:rPr>
              <a:t>k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81F35-8C6E-B140-A3BA-36BDAA42E464}"/>
              </a:ext>
            </a:extLst>
          </p:cNvPr>
          <p:cNvSpPr/>
          <p:nvPr/>
        </p:nvSpPr>
        <p:spPr>
          <a:xfrm>
            <a:off x="3567361" y="3508921"/>
            <a:ext cx="438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haris SIL"/>
              </a:rPr>
              <a:t>k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2FE50-1AF3-2944-9A33-D623F626FD18}"/>
              </a:ext>
            </a:extLst>
          </p:cNvPr>
          <p:cNvSpPr txBox="1"/>
          <p:nvPr/>
        </p:nvSpPr>
        <p:spPr>
          <a:xfrm>
            <a:off x="3460105" y="3816894"/>
            <a:ext cx="10980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2400" dirty="0"/>
              <a:t>[p</a:t>
            </a:r>
            <a:r>
              <a:rPr lang="en-US" sz="2400" dirty="0"/>
              <a:t>l̥</a:t>
            </a:r>
            <a:r>
              <a:rPr lang="en-NL" sz="2400" dirty="0"/>
              <a:t>ej]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3FE72-B212-0845-891E-408854F7F8E3}"/>
              </a:ext>
            </a:extLst>
          </p:cNvPr>
          <p:cNvSpPr txBox="1"/>
          <p:nvPr/>
        </p:nvSpPr>
        <p:spPr>
          <a:xfrm>
            <a:off x="3473961" y="6069989"/>
            <a:ext cx="99774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pɹ̥ej</a:t>
            </a:r>
            <a:r>
              <a:rPr lang="en-US" sz="2200" dirty="0"/>
              <a:t>]</a:t>
            </a:r>
            <a:endParaRPr lang="en-NL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1989E-7367-374F-87D7-AC037E2831C1}"/>
              </a:ext>
            </a:extLst>
          </p:cNvPr>
          <p:cNvSpPr txBox="1"/>
          <p:nvPr/>
        </p:nvSpPr>
        <p:spPr>
          <a:xfrm>
            <a:off x="3445506" y="2677271"/>
            <a:ext cx="102620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pl̥aw</a:t>
            </a:r>
            <a:r>
              <a:rPr lang="en-US" sz="2400" dirty="0"/>
              <a:t>]</a:t>
            </a:r>
            <a:endParaRPr lang="en-NL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9A0EC-684D-7C4A-81FD-D69E41E42A51}"/>
              </a:ext>
            </a:extLst>
          </p:cNvPr>
          <p:cNvSpPr txBox="1"/>
          <p:nvPr/>
        </p:nvSpPr>
        <p:spPr>
          <a:xfrm>
            <a:off x="3473961" y="4982962"/>
            <a:ext cx="10980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pɹ̥aw</a:t>
            </a:r>
            <a:r>
              <a:rPr lang="en-US" sz="2200" dirty="0"/>
              <a:t>]</a:t>
            </a:r>
            <a:endParaRPr lang="en-NL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D53553-A8CB-CB41-8B39-7CD95FAF88CC}"/>
              </a:ext>
            </a:extLst>
          </p:cNvPr>
          <p:cNvSpPr txBox="1"/>
          <p:nvPr/>
        </p:nvSpPr>
        <p:spPr>
          <a:xfrm>
            <a:off x="3481425" y="5740447"/>
            <a:ext cx="10980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kɹ̥ip</a:t>
            </a:r>
            <a:r>
              <a:rPr lang="en-US" sz="2200" dirty="0"/>
              <a:t>]</a:t>
            </a:r>
            <a:endParaRPr lang="en-NL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6367E-B43C-C447-8596-BBD9CA4791EF}"/>
              </a:ext>
            </a:extLst>
          </p:cNvPr>
          <p:cNvSpPr txBox="1"/>
          <p:nvPr/>
        </p:nvSpPr>
        <p:spPr>
          <a:xfrm>
            <a:off x="3462781" y="3425811"/>
            <a:ext cx="10980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kl</a:t>
            </a:r>
            <a:r>
              <a:rPr lang="en-US" sz="2000" dirty="0" err="1"/>
              <a:t>̥</a:t>
            </a:r>
            <a:r>
              <a:rPr lang="en-US" sz="2200" dirty="0" err="1"/>
              <a:t>i</a:t>
            </a:r>
            <a:r>
              <a:rPr lang="en-US" sz="2400" dirty="0" err="1"/>
              <a:t>ɹ</a:t>
            </a:r>
            <a:r>
              <a:rPr lang="en-US" sz="2200" dirty="0"/>
              <a:t> ]</a:t>
            </a:r>
            <a:endParaRPr lang="en-NL" sz="2200" dirty="0"/>
          </a:p>
        </p:txBody>
      </p:sp>
    </p:spTree>
    <p:extLst>
      <p:ext uri="{BB962C8B-B14F-4D97-AF65-F5344CB8AC3E}">
        <p14:creationId xmlns:p14="http://schemas.microsoft.com/office/powerpoint/2010/main" val="24966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70" y="274638"/>
            <a:ext cx="9123340" cy="965894"/>
          </a:xfrm>
        </p:spPr>
        <p:txBody>
          <a:bodyPr>
            <a:normAutofit/>
          </a:bodyPr>
          <a:lstStyle/>
          <a:p>
            <a:r>
              <a:rPr lang="en-US" sz="3600" dirty="0"/>
              <a:t>North American English /l/ allophones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0264"/>
            <a:ext cx="7692783" cy="2479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3531" y="3677032"/>
            <a:ext cx="152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syllable-finally e.g. </a:t>
            </a:r>
            <a:r>
              <a:rPr lang="en-US" i="1" dirty="0"/>
              <a:t>hail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7690" y="3598019"/>
            <a:ext cx="190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elsewhere e.g. </a:t>
            </a:r>
            <a:r>
              <a:rPr lang="en-US" i="1" dirty="0"/>
              <a:t>lay, slay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4315" y="3570081"/>
            <a:ext cx="153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voiceless</a:t>
            </a:r>
          </a:p>
          <a:p>
            <a:r>
              <a:rPr lang="en-US" dirty="0"/>
              <a:t>stop e.g. </a:t>
            </a:r>
            <a:r>
              <a:rPr lang="en-US" i="1" dirty="0"/>
              <a:t>play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17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14400" y="4731446"/>
            <a:ext cx="8229600" cy="1346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haris SIL"/>
                <a:cs typeface="Charis SIL"/>
              </a:rPr>
              <a:t>Rules:</a:t>
            </a:r>
          </a:p>
          <a:p>
            <a:pPr lvl="1"/>
            <a:r>
              <a:rPr lang="en-US" sz="2000" dirty="0">
                <a:latin typeface="Charis SIL"/>
                <a:cs typeface="Charis SIL"/>
              </a:rPr>
              <a:t>/l/ </a:t>
            </a:r>
            <a:r>
              <a:rPr lang="en-US" sz="2000" dirty="0"/>
              <a:t>→ </a:t>
            </a:r>
            <a:r>
              <a:rPr lang="en-US" sz="2000" dirty="0">
                <a:latin typeface="Charis SIL"/>
                <a:cs typeface="Charis SIL"/>
              </a:rPr>
              <a:t>[l̥] after voiceless stops</a:t>
            </a:r>
          </a:p>
          <a:p>
            <a:pPr lvl="1"/>
            <a:r>
              <a:rPr lang="en-US" sz="2000" dirty="0">
                <a:latin typeface="Charis SIL"/>
                <a:cs typeface="Charis SIL"/>
              </a:rPr>
              <a:t>/l/ </a:t>
            </a:r>
            <a:r>
              <a:rPr lang="en-US" sz="2000" dirty="0"/>
              <a:t>→ </a:t>
            </a:r>
            <a:r>
              <a:rPr lang="en-US" sz="2000" dirty="0">
                <a:latin typeface="Charis SIL"/>
                <a:cs typeface="Charis SIL"/>
              </a:rPr>
              <a:t>[</a:t>
            </a:r>
            <a:r>
              <a:rPr lang="en-US" sz="2000" dirty="0" err="1">
                <a:latin typeface="Charis SIL"/>
                <a:cs typeface="Charis SIL"/>
              </a:rPr>
              <a:t>ɫ</a:t>
            </a:r>
            <a:r>
              <a:rPr lang="en-US" sz="2000" dirty="0">
                <a:latin typeface="Charis SIL"/>
                <a:cs typeface="Charis SIL"/>
              </a:rPr>
              <a:t>] syllable-finally</a:t>
            </a:r>
          </a:p>
          <a:p>
            <a:pPr lvl="1"/>
            <a:r>
              <a:rPr lang="en-US" sz="2000" dirty="0">
                <a:latin typeface="Charis SIL"/>
                <a:cs typeface="Charis SIL"/>
              </a:rPr>
              <a:t>No rule for ‘elsewhere’ context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Complementary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Allophonic variation that is </a:t>
            </a:r>
            <a:r>
              <a:rPr lang="en-US" sz="2800" dirty="0">
                <a:solidFill>
                  <a:srgbClr val="0000FF"/>
                </a:solidFill>
              </a:rPr>
              <a:t>predictable from context </a:t>
            </a:r>
            <a:r>
              <a:rPr lang="en-US" sz="2800" dirty="0"/>
              <a:t>is called</a:t>
            </a:r>
            <a:r>
              <a:rPr lang="en-US" sz="2800" dirty="0">
                <a:solidFill>
                  <a:srgbClr val="0000FF"/>
                </a:solidFill>
              </a:rPr>
              <a:t> complementary distribution 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/>
              <a:t>e.g. English /l/ variation: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55914" y="3613346"/>
            <a:ext cx="8229600" cy="224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haris SIL"/>
                <a:cs typeface="Charis SIL"/>
              </a:rPr>
              <a:t>/l/ </a:t>
            </a:r>
            <a:r>
              <a:rPr lang="en-US" sz="2800" dirty="0"/>
              <a:t>→ </a:t>
            </a:r>
            <a:r>
              <a:rPr lang="en-US" sz="2800" dirty="0">
                <a:latin typeface="Charis SIL"/>
                <a:cs typeface="Charis SIL"/>
              </a:rPr>
              <a:t>[l̥] after voiceless stops</a:t>
            </a:r>
          </a:p>
          <a:p>
            <a:r>
              <a:rPr lang="en-US" sz="2800" dirty="0">
                <a:latin typeface="Charis SIL"/>
                <a:cs typeface="Charis SIL"/>
              </a:rPr>
              <a:t>/l/ </a:t>
            </a:r>
            <a:r>
              <a:rPr lang="en-US" sz="2800" dirty="0"/>
              <a:t>→ </a:t>
            </a:r>
            <a:r>
              <a:rPr lang="en-US" sz="2800" dirty="0">
                <a:latin typeface="Charis SIL"/>
                <a:cs typeface="Charis SIL"/>
              </a:rPr>
              <a:t>[</a:t>
            </a:r>
            <a:r>
              <a:rPr lang="en-US" sz="2800" dirty="0" err="1">
                <a:latin typeface="Charis SIL"/>
                <a:cs typeface="Charis SIL"/>
              </a:rPr>
              <a:t>ɫ</a:t>
            </a:r>
            <a:r>
              <a:rPr lang="en-US" sz="2800" dirty="0">
                <a:latin typeface="Charis SIL"/>
                <a:cs typeface="Charis SIL"/>
              </a:rPr>
              <a:t>] syllable-finally</a:t>
            </a:r>
          </a:p>
          <a:p>
            <a:r>
              <a:rPr lang="en-US" sz="2800" dirty="0">
                <a:latin typeface="Charis SIL"/>
                <a:cs typeface="Charis SIL"/>
              </a:rPr>
              <a:t>/l/ </a:t>
            </a:r>
            <a:r>
              <a:rPr lang="en-US" sz="2800" dirty="0"/>
              <a:t>→ </a:t>
            </a:r>
            <a:r>
              <a:rPr lang="en-US" sz="2800" dirty="0">
                <a:latin typeface="Charis SIL"/>
                <a:cs typeface="Charis SIL"/>
              </a:rPr>
              <a:t>[l] elsewhere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E2A5E-AF5A-894E-9ECE-1E7A77EA5E9C}"/>
              </a:ext>
            </a:extLst>
          </p:cNvPr>
          <p:cNvSpPr txBox="1"/>
          <p:nvPr/>
        </p:nvSpPr>
        <p:spPr>
          <a:xfrm>
            <a:off x="457200" y="5484887"/>
            <a:ext cx="7053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All possible</a:t>
            </a:r>
            <a:r>
              <a:rPr lang="en-US" sz="2800" dirty="0"/>
              <a:t> contexts are covered by these rules</a:t>
            </a:r>
          </a:p>
        </p:txBody>
      </p:sp>
    </p:spTree>
    <p:extLst>
      <p:ext uri="{BB962C8B-B14F-4D97-AF65-F5344CB8AC3E}">
        <p14:creationId xmlns:p14="http://schemas.microsoft.com/office/powerpoint/2010/main" val="92421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Complementary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400" dirty="0"/>
              <a:t>Typically, linguists posit that </a:t>
            </a:r>
            <a:r>
              <a:rPr lang="en-NL" sz="2400" dirty="0">
                <a:solidFill>
                  <a:srgbClr val="C00000"/>
                </a:solidFill>
              </a:rPr>
              <a:t>phoneme </a:t>
            </a:r>
            <a:r>
              <a:rPr lang="en-NL" sz="2400" dirty="0"/>
              <a:t>and</a:t>
            </a:r>
            <a:r>
              <a:rPr lang="en-NL" sz="2400" dirty="0">
                <a:solidFill>
                  <a:srgbClr val="C00000"/>
                </a:solidFill>
              </a:rPr>
              <a:t> ‘elsewhere’ allophone </a:t>
            </a:r>
            <a:r>
              <a:rPr lang="en-NL" sz="2400" dirty="0"/>
              <a:t>match in phonetic specification (i.e. same IPA symbol)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sz="2400" dirty="0"/>
          </a:p>
          <a:p>
            <a:pPr marL="0" indent="0">
              <a:buNone/>
            </a:pPr>
            <a:endParaRPr lang="en-N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400" dirty="0"/>
              <a:t>We will follow this convention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8508" y="2879948"/>
            <a:ext cx="8229600" cy="224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/l/ → [l̥] after voiceless stops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/l/ → 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 syllable-finally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 → [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 elsewhere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 by default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8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15EF-90D9-CE4A-84DD-735BDA27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4000" dirty="0"/>
              <a:t>Admin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539C-20DA-984D-B8CD-2F1B17BA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L" dirty="0"/>
              <a:t>Quiz 1 open today (check syllabus for future quizzes):</a:t>
            </a:r>
          </a:p>
          <a:p>
            <a:pPr lvl="1"/>
            <a:r>
              <a:rPr lang="en-NL"/>
              <a:t>10 </a:t>
            </a:r>
            <a:r>
              <a:rPr lang="en-CA" dirty="0"/>
              <a:t>s</a:t>
            </a:r>
            <a:r>
              <a:rPr lang="en-NL"/>
              <a:t>hort</a:t>
            </a:r>
            <a:r>
              <a:rPr lang="en-CA" dirty="0"/>
              <a:t>, independent</a:t>
            </a:r>
            <a:r>
              <a:rPr lang="en-NL"/>
              <a:t> </a:t>
            </a:r>
            <a:r>
              <a:rPr lang="en-NL" dirty="0"/>
              <a:t>questions</a:t>
            </a:r>
          </a:p>
          <a:p>
            <a:pPr lvl="1"/>
            <a:r>
              <a:rPr lang="en-NL" dirty="0"/>
              <a:t>Open from 5pm, for 48 h</a:t>
            </a:r>
          </a:p>
          <a:p>
            <a:pPr lvl="1"/>
            <a:r>
              <a:rPr lang="en-NL" dirty="0"/>
              <a:t>Completion time: 1 h</a:t>
            </a:r>
          </a:p>
          <a:p>
            <a:endParaRPr lang="en-NL" dirty="0"/>
          </a:p>
          <a:p>
            <a:r>
              <a:rPr lang="en-NL" dirty="0"/>
              <a:t>First conference this Friday</a:t>
            </a:r>
          </a:p>
          <a:p>
            <a:pPr lvl="1"/>
            <a:r>
              <a:rPr lang="en-NL" dirty="0"/>
              <a:t>See my announcement / Overview section for links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3906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Free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Not all allophonic variation is predictable from segmental context</a:t>
            </a:r>
          </a:p>
          <a:p>
            <a:r>
              <a:rPr lang="en-US" sz="2800" dirty="0">
                <a:solidFill>
                  <a:srgbClr val="0000FF"/>
                </a:solidFill>
              </a:rPr>
              <a:t>Free variation</a:t>
            </a:r>
          </a:p>
          <a:p>
            <a:pPr lvl="1"/>
            <a:r>
              <a:rPr lang="en-US" sz="2400" dirty="0"/>
              <a:t>Allophones of the same phoneme </a:t>
            </a:r>
            <a:r>
              <a:rPr lang="en-US" dirty="0">
                <a:solidFill>
                  <a:srgbClr val="0000FF"/>
                </a:solidFill>
              </a:rPr>
              <a:t>can occur in the same segmental environment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t="48613" r="41243" b="2530"/>
          <a:stretch/>
        </p:blipFill>
        <p:spPr>
          <a:xfrm>
            <a:off x="867869" y="4077577"/>
            <a:ext cx="7053428" cy="1736675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E58E189-4591-0F4D-8E87-C2953A1AF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13" r="41243" b="2530"/>
          <a:stretch/>
        </p:blipFill>
        <p:spPr>
          <a:xfrm>
            <a:off x="4094395" y="4650226"/>
            <a:ext cx="4958165" cy="12207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9C9E-18B2-9348-9387-CADF0516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4114800" cy="5136074"/>
          </a:xfrm>
        </p:spPr>
        <p:txBody>
          <a:bodyPr>
            <a:normAutofit fontScale="92500" lnSpcReduction="10000"/>
          </a:bodyPr>
          <a:lstStyle/>
          <a:p>
            <a:r>
              <a:rPr lang="en-NL" sz="2800" dirty="0">
                <a:solidFill>
                  <a:srgbClr val="0070C0"/>
                </a:solidFill>
                <a:latin typeface="+mn-lt"/>
              </a:rPr>
              <a:t>Complementary distribution</a:t>
            </a:r>
            <a:r>
              <a:rPr lang="en-NL" sz="2800" dirty="0">
                <a:latin typeface="+mn-lt"/>
              </a:rPr>
              <a:t>: predictable from context</a:t>
            </a:r>
          </a:p>
          <a:p>
            <a:pPr lvl="1"/>
            <a:r>
              <a:rPr lang="en-NL" sz="2400" dirty="0">
                <a:latin typeface="+mn-lt"/>
              </a:rPr>
              <a:t>e.g. English /l/ and its allophones </a:t>
            </a:r>
          </a:p>
          <a:p>
            <a:pPr marL="0" indent="0">
              <a:buNone/>
            </a:pPr>
            <a:endParaRPr lang="en-NL" sz="2800" dirty="0">
              <a:solidFill>
                <a:srgbClr val="92D050"/>
              </a:solidFill>
              <a:latin typeface="+mn-lt"/>
            </a:endParaRPr>
          </a:p>
          <a:p>
            <a:r>
              <a:rPr lang="en-NL" sz="2800" dirty="0">
                <a:solidFill>
                  <a:srgbClr val="92D050"/>
                </a:solidFill>
                <a:latin typeface="+mn-lt"/>
              </a:rPr>
              <a:t>Free distribution</a:t>
            </a:r>
            <a:r>
              <a:rPr lang="en-NL" sz="2800" dirty="0">
                <a:latin typeface="+mn-lt"/>
              </a:rPr>
              <a:t>: not predictable from context</a:t>
            </a:r>
          </a:p>
          <a:p>
            <a:pPr lvl="1"/>
            <a:r>
              <a:rPr lang="en-NL" sz="2400" dirty="0">
                <a:latin typeface="+mn-lt"/>
              </a:rPr>
              <a:t>e.g. English /t/ in final position</a:t>
            </a:r>
          </a:p>
          <a:p>
            <a:pPr lvl="1"/>
            <a:r>
              <a:rPr lang="en-NL" sz="2400" dirty="0">
                <a:latin typeface="+mn-lt"/>
              </a:rPr>
              <a:t>Speakers may choose between [t] , [</a:t>
            </a:r>
            <a:r>
              <a:rPr lang="en-US" sz="2400" dirty="0">
                <a:latin typeface="+mn-lt"/>
              </a:rPr>
              <a:t>t̚</a:t>
            </a:r>
            <a:r>
              <a:rPr lang="en-NL" sz="2400" dirty="0">
                <a:latin typeface="+mn-lt"/>
              </a:rPr>
              <a:t>], [t</a:t>
            </a:r>
            <a:r>
              <a:rPr lang="en-NL" sz="2400" baseline="30000" dirty="0">
                <a:latin typeface="+mn-lt"/>
              </a:rPr>
              <a:t>h</a:t>
            </a:r>
            <a:r>
              <a:rPr lang="en-NL" sz="2400" dirty="0">
                <a:latin typeface="+mn-lt"/>
              </a:rPr>
              <a:t>] for stylistic reasons, without affecting word meaning</a:t>
            </a:r>
            <a:endParaRPr lang="en-NL" dirty="0">
              <a:latin typeface="+mn-lt"/>
            </a:endParaRPr>
          </a:p>
          <a:p>
            <a:endParaRPr lang="en-NL" dirty="0">
              <a:latin typeface="+mn-lt"/>
            </a:endParaRP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ADFBB-8DFB-EF4C-85E6-80D67282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4000" dirty="0"/>
              <a:t>Types of allophonic variation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25408-9C05-AD4C-8152-0B9CF9C843ED}"/>
              </a:ext>
            </a:extLst>
          </p:cNvPr>
          <p:cNvSpPr/>
          <p:nvPr/>
        </p:nvSpPr>
        <p:spPr>
          <a:xfrm>
            <a:off x="3921717" y="159738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000" dirty="0">
                <a:latin typeface="Charis SIL"/>
                <a:cs typeface="Charis SIL"/>
              </a:rPr>
              <a:t>/l/ </a:t>
            </a:r>
            <a:r>
              <a:rPr lang="en-US" sz="2000" dirty="0"/>
              <a:t>→ </a:t>
            </a:r>
            <a:r>
              <a:rPr lang="en-US" sz="2000" dirty="0">
                <a:latin typeface="Charis SIL"/>
                <a:cs typeface="Charis SIL"/>
              </a:rPr>
              <a:t>[l̥] after voiceless stops</a:t>
            </a:r>
          </a:p>
          <a:p>
            <a:pPr lvl="2"/>
            <a:r>
              <a:rPr lang="en-US" sz="2000" dirty="0">
                <a:latin typeface="Charis SIL"/>
                <a:cs typeface="Charis SIL"/>
              </a:rPr>
              <a:t>/l/ </a:t>
            </a:r>
            <a:r>
              <a:rPr lang="en-US" sz="2000" dirty="0"/>
              <a:t>→ </a:t>
            </a:r>
            <a:r>
              <a:rPr lang="en-US" sz="2000" dirty="0">
                <a:latin typeface="Charis SIL"/>
                <a:cs typeface="Charis SIL"/>
              </a:rPr>
              <a:t>[</a:t>
            </a:r>
            <a:r>
              <a:rPr lang="en-US" sz="2000" dirty="0" err="1">
                <a:latin typeface="Charis SIL"/>
                <a:cs typeface="Charis SIL"/>
              </a:rPr>
              <a:t>ɫ</a:t>
            </a:r>
            <a:r>
              <a:rPr lang="en-US" sz="2000" dirty="0">
                <a:latin typeface="Charis SIL"/>
                <a:cs typeface="Charis SIL"/>
              </a:rPr>
              <a:t>] syllable-finally</a:t>
            </a:r>
          </a:p>
          <a:p>
            <a:pPr lvl="2"/>
            <a:r>
              <a:rPr lang="en-US" sz="2000" dirty="0">
                <a:latin typeface="Charis SIL"/>
                <a:cs typeface="Charis SIL"/>
              </a:rPr>
              <a:t>/l/ </a:t>
            </a:r>
            <a:r>
              <a:rPr lang="en-US" sz="2000" dirty="0"/>
              <a:t>→ </a:t>
            </a:r>
            <a:r>
              <a:rPr lang="en-US" sz="2000" dirty="0">
                <a:latin typeface="Charis SIL"/>
                <a:cs typeface="Charis SIL"/>
              </a:rPr>
              <a:t>[l] elsewhere</a:t>
            </a:r>
          </a:p>
        </p:txBody>
      </p:sp>
    </p:spTree>
    <p:extLst>
      <p:ext uri="{BB962C8B-B14F-4D97-AF65-F5344CB8AC3E}">
        <p14:creationId xmlns:p14="http://schemas.microsoft.com/office/powerpoint/2010/main" val="1022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D88B-D06B-134C-866C-93D86131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Documenting sound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ADB1-D5DA-D84E-AA57-835483D5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8"/>
            <a:ext cx="4884420" cy="4678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When writing a grammar of a language, linguists typically describe: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Vowel and consonants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phonemes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Main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allophonic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Prosodic phenomena:</a:t>
            </a:r>
          </a:p>
          <a:p>
            <a:pPr marL="1371600" lvl="2" indent="-514350"/>
            <a:r>
              <a:rPr lang="en-US" dirty="0">
                <a:latin typeface="+mn-lt"/>
              </a:rPr>
              <a:t>Metrical: syllables, stress</a:t>
            </a:r>
          </a:p>
          <a:p>
            <a:pPr marL="1371600" lvl="2" indent="-514350"/>
            <a:r>
              <a:rPr lang="en-US" dirty="0">
                <a:latin typeface="+mn-lt"/>
              </a:rPr>
              <a:t>Tone: lexical, intonational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38A5B-A677-9B47-BF91-54376380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84F4-92E3-4E4C-91B0-812CE7E0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1447288"/>
            <a:ext cx="2491740" cy="3565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DEF22-EFA5-4347-9995-9D294E3B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2963864"/>
            <a:ext cx="2209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E6FF-ECC3-BC43-ACFE-CBED690A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4000" dirty="0">
                <a:latin typeface="+mn-lt"/>
              </a:rPr>
              <a:t>Summary</a:t>
            </a:r>
            <a:endParaRPr lang="en-NL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57E8-8586-3042-80E6-DC83083D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87"/>
            <a:ext cx="8229600" cy="4977263"/>
          </a:xfrm>
        </p:spPr>
        <p:txBody>
          <a:bodyPr>
            <a:normAutofit/>
          </a:bodyPr>
          <a:lstStyle/>
          <a:p>
            <a:r>
              <a:rPr lang="en-NL" sz="2800" dirty="0">
                <a:solidFill>
                  <a:srgbClr val="0070C0"/>
                </a:solidFill>
                <a:latin typeface="+mn-lt"/>
              </a:rPr>
              <a:t>Phonetics</a:t>
            </a:r>
            <a:r>
              <a:rPr lang="en-NL" sz="2800" dirty="0">
                <a:latin typeface="+mn-lt"/>
              </a:rPr>
              <a:t> focuses on articulation, acoustics, perception of speech sounds</a:t>
            </a:r>
          </a:p>
          <a:p>
            <a:pPr lvl="1"/>
            <a:r>
              <a:rPr lang="en-US" sz="2400" dirty="0">
                <a:latin typeface="+mn-lt"/>
              </a:rPr>
              <a:t>e</a:t>
            </a:r>
            <a:r>
              <a:rPr lang="en-NL" sz="2400" dirty="0">
                <a:latin typeface="+mn-lt"/>
              </a:rPr>
              <a:t>.g. how do [t] and [d] sounds differ acoustically? </a:t>
            </a:r>
          </a:p>
          <a:p>
            <a:pPr lvl="1"/>
            <a:endParaRPr lang="en-NL" sz="2400" dirty="0">
              <a:latin typeface="+mn-lt"/>
            </a:endParaRPr>
          </a:p>
          <a:p>
            <a:r>
              <a:rPr lang="en-NL" sz="2800" dirty="0">
                <a:solidFill>
                  <a:srgbClr val="FF0000"/>
                </a:solidFill>
                <a:latin typeface="+mn-lt"/>
              </a:rPr>
              <a:t>Phonology</a:t>
            </a:r>
            <a:r>
              <a:rPr lang="en-NL" sz="2800" dirty="0">
                <a:latin typeface="+mn-lt"/>
              </a:rPr>
              <a:t> focuses on abstract sound categories</a:t>
            </a:r>
          </a:p>
          <a:p>
            <a:pPr lvl="1"/>
            <a:r>
              <a:rPr lang="en-US" sz="2400" dirty="0">
                <a:latin typeface="+mn-lt"/>
              </a:rPr>
              <a:t>e</a:t>
            </a:r>
            <a:r>
              <a:rPr lang="en-NL" sz="2400" dirty="0">
                <a:latin typeface="+mn-lt"/>
              </a:rPr>
              <a:t>.g. What are the vowel phonemes of English vs. Spanish?</a:t>
            </a:r>
          </a:p>
          <a:p>
            <a:pPr lvl="1"/>
            <a:endParaRPr lang="en-NL" sz="2400" dirty="0">
              <a:latin typeface="+mn-lt"/>
            </a:endParaRPr>
          </a:p>
          <a:p>
            <a:r>
              <a:rPr lang="en-NL" sz="2800" dirty="0">
                <a:latin typeface="+mn-lt"/>
              </a:rPr>
              <a:t>Basic tools of phonological analysis:</a:t>
            </a:r>
          </a:p>
          <a:p>
            <a:pPr lvl="1"/>
            <a:r>
              <a:rPr lang="en-NL" sz="2400" dirty="0">
                <a:solidFill>
                  <a:srgbClr val="00B050"/>
                </a:solidFill>
                <a:latin typeface="+mn-lt"/>
              </a:rPr>
              <a:t>Minimal pairs </a:t>
            </a:r>
            <a:r>
              <a:rPr lang="en-NL" sz="2400" dirty="0">
                <a:latin typeface="+mn-lt"/>
              </a:rPr>
              <a:t>provide evidence for phonemic status</a:t>
            </a:r>
          </a:p>
          <a:p>
            <a:pPr lvl="1"/>
            <a:r>
              <a:rPr lang="en-NL" sz="2400" dirty="0">
                <a:latin typeface="+mn-lt"/>
              </a:rPr>
              <a:t>Description of </a:t>
            </a:r>
            <a:r>
              <a:rPr lang="en-NL" sz="2400" dirty="0">
                <a:solidFill>
                  <a:srgbClr val="00B050"/>
                </a:solidFill>
                <a:latin typeface="+mn-lt"/>
              </a:rPr>
              <a:t>allophonic variation </a:t>
            </a:r>
            <a:r>
              <a:rPr lang="en-NL" sz="2400" dirty="0">
                <a:latin typeface="+mn-lt"/>
              </a:rPr>
              <a:t>i.e. how phonemes are realized in different contexts</a:t>
            </a:r>
          </a:p>
        </p:txBody>
      </p:sp>
    </p:spTree>
    <p:extLst>
      <p:ext uri="{BB962C8B-B14F-4D97-AF65-F5344CB8AC3E}">
        <p14:creationId xmlns:p14="http://schemas.microsoft.com/office/powerpoint/2010/main" val="7831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Phonetics vs. phonology</a:t>
            </a:r>
          </a:p>
          <a:p>
            <a:r>
              <a:rPr lang="en-US" sz="2800" dirty="0">
                <a:latin typeface="+mn-lt"/>
              </a:rPr>
              <a:t>Contextual variation of phonemes</a:t>
            </a:r>
          </a:p>
          <a:p>
            <a:pPr lvl="1"/>
            <a:r>
              <a:rPr lang="en-US" sz="2400" dirty="0">
                <a:latin typeface="+mn-lt"/>
              </a:rPr>
              <a:t>Minimal pairs and phonemes</a:t>
            </a:r>
          </a:p>
          <a:p>
            <a:pPr lvl="1"/>
            <a:r>
              <a:rPr lang="en-US" sz="2400" dirty="0">
                <a:latin typeface="+mn-lt"/>
              </a:rPr>
              <a:t>Phonemic vs. allophonic differences</a:t>
            </a:r>
          </a:p>
          <a:p>
            <a:pPr lvl="1"/>
            <a:r>
              <a:rPr lang="en-US" sz="2400" dirty="0">
                <a:latin typeface="+mn-lt"/>
              </a:rPr>
              <a:t>Types of allophonic variation</a:t>
            </a:r>
          </a:p>
          <a:p>
            <a:pPr lvl="2"/>
            <a:r>
              <a:rPr lang="en-US" sz="2200" dirty="0">
                <a:latin typeface="+mn-lt"/>
              </a:rPr>
              <a:t>Complementary and free distribution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These topics are all covered in section 3.1 of </a:t>
            </a:r>
            <a:r>
              <a:rPr lang="en-US" sz="2800" dirty="0">
                <a:latin typeface="+mn-lt"/>
                <a:hlinkClick r:id="rId2"/>
              </a:rPr>
              <a:t>supplementary reading</a:t>
            </a:r>
            <a:endParaRPr lang="en-US" sz="2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12E9-A8FE-C341-947D-77D8C9E1C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AED8-273E-484E-87CE-FA2D78D6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Phonetics &amp; Phonology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7412-BDF4-DC4C-BDE4-1BF063BC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Phonetics</a:t>
            </a:r>
            <a:r>
              <a:rPr lang="en-US" sz="2800" dirty="0">
                <a:latin typeface="+mn-lt"/>
              </a:rPr>
              <a:t> studies the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speech sounds </a:t>
            </a:r>
            <a:r>
              <a:rPr lang="en-US" sz="2800" dirty="0">
                <a:latin typeface="+mn-lt"/>
              </a:rPr>
              <a:t>found in human languages, focusing on their articulation, acoustics, and perception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+mn-lt"/>
              </a:rPr>
              <a:t>e.g.</a:t>
            </a:r>
            <a:r>
              <a:rPr lang="en-NL" sz="2400" dirty="0"/>
              <a:t> How do [i] and [u] sounds differ in spectral (acoustic) terms?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400" u="sng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latin typeface="+mn-lt"/>
              </a:rPr>
              <a:t>Each language selects some of these possible sounds, arranging them in an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abstract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system of contrasts and patterns </a:t>
            </a:r>
            <a:r>
              <a:rPr lang="en-US" sz="2800" dirty="0">
                <a:latin typeface="+mn-lt"/>
              </a:rPr>
              <a:t>to create words and utterances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</a:t>
            </a:r>
            <a:r>
              <a:rPr lang="en-NL" sz="2400" dirty="0"/>
              <a:t>.g. what roles do [i] and [u] play in English?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+mn-lt"/>
              </a:rPr>
              <a:t>e.g. what sequences of sounds are possible in English?</a:t>
            </a:r>
          </a:p>
          <a:p>
            <a:r>
              <a:rPr lang="en-US" sz="2800" dirty="0">
                <a:latin typeface="+mn-lt"/>
              </a:rPr>
              <a:t>Such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sound systems </a:t>
            </a:r>
            <a:r>
              <a:rPr lang="en-US" sz="2800" dirty="0">
                <a:latin typeface="+mn-lt"/>
              </a:rPr>
              <a:t>are the object of study of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phonology</a:t>
            </a:r>
          </a:p>
        </p:txBody>
      </p:sp>
    </p:spTree>
    <p:extLst>
      <p:ext uri="{BB962C8B-B14F-4D97-AF65-F5344CB8AC3E}">
        <p14:creationId xmlns:p14="http://schemas.microsoft.com/office/powerpoint/2010/main" val="2347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880501" y="3105380"/>
            <a:ext cx="1954953" cy="144137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Arial"/>
                <a:cs typeface="Arial"/>
              </a:rPr>
              <a:t>/t/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7501" y="5098665"/>
            <a:ext cx="1054622" cy="56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Arial"/>
                <a:cs typeface="Arial"/>
              </a:rPr>
              <a:t>[</a:t>
            </a:r>
            <a:r>
              <a:rPr lang="en-US" sz="4000" dirty="0" err="1">
                <a:solidFill>
                  <a:schemeClr val="accent4"/>
                </a:solidFill>
                <a:latin typeface="Arial"/>
                <a:cs typeface="Arial"/>
              </a:rPr>
              <a:t>tʰ</a:t>
            </a:r>
            <a:r>
              <a:rPr lang="en-US" sz="4000" dirty="0">
                <a:solidFill>
                  <a:schemeClr val="accent4"/>
                </a:solidFill>
                <a:latin typeface="Arial"/>
                <a:cs typeface="Arial"/>
              </a:rPr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9459" y="4893666"/>
            <a:ext cx="1054622" cy="63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Arial"/>
                <a:cs typeface="Arial"/>
              </a:rPr>
              <a:t>[t]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98568" y="2788162"/>
            <a:ext cx="1054622" cy="63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Arial"/>
                <a:cs typeface="Arial"/>
              </a:rPr>
              <a:t>[t̚ 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92749" y="4227912"/>
            <a:ext cx="1054622" cy="63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accent4"/>
                </a:solidFill>
                <a:latin typeface="Arial"/>
                <a:cs typeface="Arial"/>
              </a:rPr>
              <a:t>[ɾ]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5353191" y="3305918"/>
            <a:ext cx="618220" cy="304435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865430" y="4227912"/>
            <a:ext cx="1105981" cy="444174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6" idx="0"/>
          </p:cNvCxnSpPr>
          <p:nvPr/>
        </p:nvCxnSpPr>
        <p:spPr>
          <a:xfrm flipH="1">
            <a:off x="6304812" y="4549880"/>
            <a:ext cx="310450" cy="548785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448392" y="4458795"/>
            <a:ext cx="278008" cy="522827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5880501" y="3444176"/>
            <a:ext cx="1676945" cy="1102573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/>
                <a:cs typeface="Arial"/>
              </a:rPr>
              <a:t>/t/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A0518-6454-444F-86C3-8B18D138B611}"/>
              </a:ext>
            </a:extLst>
          </p:cNvPr>
          <p:cNvSpPr txBox="1"/>
          <p:nvPr/>
        </p:nvSpPr>
        <p:spPr>
          <a:xfrm>
            <a:off x="4686215" y="5777789"/>
            <a:ext cx="161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ca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, mee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, 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oy</a:t>
            </a: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D521F-246C-DA4B-BD4F-70B3949B082D}"/>
              </a:ext>
            </a:extLst>
          </p:cNvPr>
          <p:cNvSpPr txBox="1"/>
          <p:nvPr/>
        </p:nvSpPr>
        <p:spPr>
          <a:xfrm>
            <a:off x="2868112" y="2917930"/>
            <a:ext cx="143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cat, mee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, i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9059D-F07F-6846-BC75-B35E74C9ED0C}"/>
              </a:ext>
            </a:extLst>
          </p:cNvPr>
          <p:cNvSpPr txBox="1"/>
          <p:nvPr/>
        </p:nvSpPr>
        <p:spPr>
          <a:xfrm>
            <a:off x="7658103" y="5753170"/>
            <a:ext cx="116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ca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, mee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2A551-AB66-814F-A973-F69381E5F41B}"/>
              </a:ext>
            </a:extLst>
          </p:cNvPr>
          <p:cNvSpPr txBox="1"/>
          <p:nvPr/>
        </p:nvSpPr>
        <p:spPr>
          <a:xfrm>
            <a:off x="4865430" y="2439962"/>
            <a:ext cx="168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unreleased stop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0E7B9B-F721-5B4B-ACE8-13ACA16004F6}"/>
              </a:ext>
            </a:extLst>
          </p:cNvPr>
          <p:cNvSpPr txBox="1"/>
          <p:nvPr/>
        </p:nvSpPr>
        <p:spPr>
          <a:xfrm>
            <a:off x="3552010" y="4891797"/>
            <a:ext cx="53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flap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21408-7A91-0843-8BAA-31AA6B1B7E6B}"/>
              </a:ext>
            </a:extLst>
          </p:cNvPr>
          <p:cNvSpPr txBox="1"/>
          <p:nvPr/>
        </p:nvSpPr>
        <p:spPr>
          <a:xfrm>
            <a:off x="5478042" y="4576146"/>
            <a:ext cx="1116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aspiration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48EE1-2AAB-564D-9961-F179A781816C}"/>
              </a:ext>
            </a:extLst>
          </p:cNvPr>
          <p:cNvSpPr txBox="1"/>
          <p:nvPr/>
        </p:nvSpPr>
        <p:spPr>
          <a:xfrm>
            <a:off x="2671334" y="4396314"/>
            <a:ext cx="15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 is, mee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ing </a:t>
            </a: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C7C7A1-E63B-5740-9DF0-AD4077A0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61703"/>
            <a:ext cx="8046721" cy="606754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+mn-lt"/>
              </a:rPr>
              <a:t>Phoneme</a:t>
            </a:r>
            <a:r>
              <a:rPr lang="en-US" sz="2400" dirty="0">
                <a:latin typeface="+mn-lt"/>
              </a:rPr>
              <a:t>: abstract / cognitive unit of sound (not sound itself!) that serves to distinguish between words in a language</a:t>
            </a:r>
          </a:p>
          <a:p>
            <a:pPr lvl="1"/>
            <a:r>
              <a:rPr lang="en-US" sz="2400" dirty="0">
                <a:latin typeface="+mn-lt"/>
              </a:rPr>
              <a:t>Represented between slashes e.g. /t/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850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8" grpId="0"/>
      <p:bldP spid="20" grpId="0"/>
      <p:bldP spid="22" grpId="0"/>
      <p:bldP spid="2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880501" y="3105380"/>
            <a:ext cx="1954953" cy="144137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Arial"/>
                <a:cs typeface="Arial"/>
              </a:rPr>
              <a:t>/t/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7501" y="5098665"/>
            <a:ext cx="1054622" cy="56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Arial"/>
                <a:cs typeface="Arial"/>
              </a:rPr>
              <a:t>[</a:t>
            </a:r>
            <a:r>
              <a:rPr lang="en-US" sz="4000" dirty="0" err="1">
                <a:solidFill>
                  <a:schemeClr val="accent4"/>
                </a:solidFill>
                <a:latin typeface="Arial"/>
                <a:cs typeface="Arial"/>
              </a:rPr>
              <a:t>tʰ</a:t>
            </a:r>
            <a:r>
              <a:rPr lang="en-US" sz="4000" dirty="0">
                <a:solidFill>
                  <a:schemeClr val="accent4"/>
                </a:solidFill>
                <a:latin typeface="Arial"/>
                <a:cs typeface="Arial"/>
              </a:rPr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9459" y="4893666"/>
            <a:ext cx="1054622" cy="63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Arial"/>
                <a:cs typeface="Arial"/>
              </a:rPr>
              <a:t>[t]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98568" y="2788162"/>
            <a:ext cx="1054622" cy="63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Arial"/>
                <a:cs typeface="Arial"/>
              </a:rPr>
              <a:t>[t̚ 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92749" y="4227912"/>
            <a:ext cx="1054622" cy="63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accent4"/>
                </a:solidFill>
                <a:latin typeface="Arial"/>
                <a:cs typeface="Arial"/>
              </a:rPr>
              <a:t>[ɾ]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5353191" y="3305918"/>
            <a:ext cx="618220" cy="304435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865430" y="4227912"/>
            <a:ext cx="1105981" cy="444174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6" idx="0"/>
          </p:cNvCxnSpPr>
          <p:nvPr/>
        </p:nvCxnSpPr>
        <p:spPr>
          <a:xfrm flipH="1">
            <a:off x="6304812" y="4549880"/>
            <a:ext cx="310450" cy="548785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448392" y="4458795"/>
            <a:ext cx="278008" cy="522827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5880501" y="3444176"/>
            <a:ext cx="1676945" cy="1102573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/>
                <a:cs typeface="Arial"/>
              </a:rPr>
              <a:t>/t/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A0518-6454-444F-86C3-8B18D138B611}"/>
              </a:ext>
            </a:extLst>
          </p:cNvPr>
          <p:cNvSpPr txBox="1"/>
          <p:nvPr/>
        </p:nvSpPr>
        <p:spPr>
          <a:xfrm>
            <a:off x="4686215" y="5777789"/>
            <a:ext cx="161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ca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, mee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, 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oy</a:t>
            </a: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D521F-246C-DA4B-BD4F-70B3949B082D}"/>
              </a:ext>
            </a:extLst>
          </p:cNvPr>
          <p:cNvSpPr txBox="1"/>
          <p:nvPr/>
        </p:nvSpPr>
        <p:spPr>
          <a:xfrm>
            <a:off x="2868112" y="2917930"/>
            <a:ext cx="143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cat, mee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, i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9059D-F07F-6846-BC75-B35E74C9ED0C}"/>
              </a:ext>
            </a:extLst>
          </p:cNvPr>
          <p:cNvSpPr txBox="1"/>
          <p:nvPr/>
        </p:nvSpPr>
        <p:spPr>
          <a:xfrm>
            <a:off x="7658103" y="5753170"/>
            <a:ext cx="116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ca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, mee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2A551-AB66-814F-A973-F69381E5F41B}"/>
              </a:ext>
            </a:extLst>
          </p:cNvPr>
          <p:cNvSpPr txBox="1"/>
          <p:nvPr/>
        </p:nvSpPr>
        <p:spPr>
          <a:xfrm>
            <a:off x="4865430" y="2439962"/>
            <a:ext cx="168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unreleased stop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0E7B9B-F721-5B4B-ACE8-13ACA16004F6}"/>
              </a:ext>
            </a:extLst>
          </p:cNvPr>
          <p:cNvSpPr txBox="1"/>
          <p:nvPr/>
        </p:nvSpPr>
        <p:spPr>
          <a:xfrm>
            <a:off x="3552010" y="4891797"/>
            <a:ext cx="53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flap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21408-7A91-0843-8BAA-31AA6B1B7E6B}"/>
              </a:ext>
            </a:extLst>
          </p:cNvPr>
          <p:cNvSpPr txBox="1"/>
          <p:nvPr/>
        </p:nvSpPr>
        <p:spPr>
          <a:xfrm>
            <a:off x="5478042" y="4576146"/>
            <a:ext cx="1116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aspiration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48EE1-2AAB-564D-9961-F179A781816C}"/>
              </a:ext>
            </a:extLst>
          </p:cNvPr>
          <p:cNvSpPr txBox="1"/>
          <p:nvPr/>
        </p:nvSpPr>
        <p:spPr>
          <a:xfrm>
            <a:off x="2671334" y="4396314"/>
            <a:ext cx="15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 is, mee</a:t>
            </a:r>
            <a:r>
              <a:rPr lang="en-US" i="1" u="sng" dirty="0">
                <a:solidFill>
                  <a:srgbClr val="0070C0"/>
                </a:solidFill>
              </a:rPr>
              <a:t>t</a:t>
            </a:r>
            <a:r>
              <a:rPr lang="en-US" i="1" dirty="0">
                <a:solidFill>
                  <a:srgbClr val="0070C0"/>
                </a:solidFill>
              </a:rPr>
              <a:t>ing </a:t>
            </a: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C7C7A1-E63B-5740-9DF0-AD4077A0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334" y="1326659"/>
            <a:ext cx="8229600" cy="5181956"/>
          </a:xfrm>
        </p:spPr>
        <p:txBody>
          <a:bodyPr>
            <a:normAutofit/>
          </a:bodyPr>
          <a:lstStyle/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07A499-48A2-434F-A5DA-108015320E73}"/>
              </a:ext>
            </a:extLst>
          </p:cNvPr>
          <p:cNvSpPr/>
          <p:nvPr/>
        </p:nvSpPr>
        <p:spPr>
          <a:xfrm>
            <a:off x="568545" y="502392"/>
            <a:ext cx="790302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/>
              <a:t>Allophones</a:t>
            </a:r>
            <a:r>
              <a:rPr lang="en-US" sz="2400" dirty="0"/>
              <a:t> are notated in square brackets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Phonetic realizations of phonemes in different contexts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These are sound categories (notated with discrete symbols), not sound itself (continuous, measurable)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Allophones of a phoneme </a:t>
            </a:r>
            <a:r>
              <a:rPr lang="en-US" sz="2000" u="sng" dirty="0"/>
              <a:t>must</a:t>
            </a:r>
            <a:r>
              <a:rPr lang="en-US" sz="2000" dirty="0"/>
              <a:t> share some phonetic similarity with underlying phoneme</a:t>
            </a:r>
          </a:p>
        </p:txBody>
      </p:sp>
    </p:spTree>
    <p:extLst>
      <p:ext uri="{BB962C8B-B14F-4D97-AF65-F5344CB8AC3E}">
        <p14:creationId xmlns:p14="http://schemas.microsoft.com/office/powerpoint/2010/main" val="404142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Minimal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8"/>
            <a:ext cx="8059784" cy="49090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Pairs of words differing only in one sound</a:t>
            </a:r>
          </a:p>
          <a:p>
            <a:pPr lvl="1"/>
            <a:r>
              <a:rPr lang="en-US" sz="2400" dirty="0"/>
              <a:t>e.g. /fil/   ‘feel’		/</a:t>
            </a:r>
            <a:r>
              <a:rPr lang="en-US" sz="2400" dirty="0" err="1"/>
              <a:t>vil</a:t>
            </a:r>
            <a:r>
              <a:rPr lang="en-US" sz="2400" dirty="0"/>
              <a:t>/   ‘veal’</a:t>
            </a:r>
            <a:endParaRPr lang="en-US" sz="2400" dirty="0">
              <a:latin typeface="+mn-lt"/>
            </a:endParaRPr>
          </a:p>
          <a:p>
            <a:endParaRPr lang="en-US" sz="2800" b="1" u="sng" dirty="0">
              <a:latin typeface="+mn-lt"/>
            </a:endParaRPr>
          </a:p>
          <a:p>
            <a:pPr marL="0" indent="0">
              <a:buNone/>
            </a:pPr>
            <a:r>
              <a:rPr lang="en-US" sz="2800" b="1" u="sng" dirty="0">
                <a:latin typeface="+mn-lt"/>
              </a:rPr>
              <a:t>Minimal pairs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provide evidence for 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phonological contrast</a:t>
            </a:r>
            <a:r>
              <a:rPr lang="en-US" sz="2800" dirty="0">
                <a:latin typeface="+mn-lt"/>
              </a:rPr>
              <a:t>:</a:t>
            </a: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[f] and [v] sounds both occur in English</a:t>
            </a:r>
          </a:p>
          <a:p>
            <a:pPr lvl="1"/>
            <a:r>
              <a:rPr lang="en-US" sz="2400" dirty="0">
                <a:latin typeface="+mn-lt"/>
              </a:rPr>
              <a:t>same place of articulation</a:t>
            </a:r>
          </a:p>
          <a:p>
            <a:pPr lvl="1"/>
            <a:r>
              <a:rPr lang="en-US" sz="2400" dirty="0">
                <a:latin typeface="+mn-lt"/>
              </a:rPr>
              <a:t>same manner of articulation</a:t>
            </a:r>
          </a:p>
          <a:p>
            <a:pPr lvl="1"/>
            <a:r>
              <a:rPr lang="en-US" sz="2400" dirty="0">
                <a:latin typeface="+mn-lt"/>
              </a:rPr>
              <a:t>different voicing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Switching one for the other 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can change the meaning </a:t>
            </a:r>
            <a:r>
              <a:rPr lang="en-US" sz="2800" dirty="0">
                <a:latin typeface="+mn-lt"/>
              </a:rPr>
              <a:t>of the word </a:t>
            </a:r>
            <a:r>
              <a:rPr lang="en-US" sz="2800" u="sng" dirty="0">
                <a:solidFill>
                  <a:srgbClr val="0000FF"/>
                </a:solidFill>
                <a:latin typeface="+mn-lt"/>
              </a:rPr>
              <a:t>categorically</a:t>
            </a:r>
          </a:p>
          <a:p>
            <a:endParaRPr lang="en-US" sz="2800" u="sng" dirty="0">
              <a:solidFill>
                <a:srgbClr val="0000FF"/>
              </a:solidFill>
              <a:latin typeface="+mn-lt"/>
            </a:endParaRPr>
          </a:p>
          <a:p>
            <a:r>
              <a:rPr lang="en-US" sz="2800" dirty="0">
                <a:latin typeface="+mn-lt"/>
              </a:rPr>
              <a:t>/f/ and /v/ are contrastive / distinctive sound units in English</a:t>
            </a:r>
          </a:p>
          <a:p>
            <a:pPr lvl="1"/>
            <a:r>
              <a:rPr lang="en-US" sz="2400" dirty="0">
                <a:latin typeface="+mn-lt"/>
              </a:rPr>
              <a:t>/f/ and /v/ are different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phonemes</a:t>
            </a:r>
            <a:r>
              <a:rPr lang="en-US" sz="2400" dirty="0">
                <a:latin typeface="+mn-lt"/>
              </a:rPr>
              <a:t> in English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Minimal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8"/>
            <a:ext cx="8393310" cy="518195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Provides for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phonological contrast</a:t>
            </a:r>
            <a:r>
              <a:rPr lang="en-US" sz="20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Minimal pairs tell us what differences between sounds are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contrastive / distinctive</a:t>
            </a:r>
            <a:r>
              <a:rPr lang="en-US" sz="2000" dirty="0">
                <a:latin typeface="+mn-lt"/>
              </a:rPr>
              <a:t> in a language</a:t>
            </a:r>
          </a:p>
          <a:p>
            <a:r>
              <a:rPr lang="en-US" sz="2000" dirty="0">
                <a:latin typeface="+mn-lt"/>
              </a:rPr>
              <a:t>By identifying minimal pairs, we can determine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phonemic inventory </a:t>
            </a:r>
            <a:r>
              <a:rPr lang="en-US" sz="2000" dirty="0">
                <a:latin typeface="+mn-lt"/>
              </a:rPr>
              <a:t>of a language</a:t>
            </a:r>
          </a:p>
          <a:p>
            <a:pPr lvl="1"/>
            <a:r>
              <a:rPr lang="en-US" sz="1800" dirty="0">
                <a:latin typeface="+mn-lt"/>
              </a:rPr>
              <a:t>e.g. Examples above provide evidence for following phonemic categories in English: /f/, /v/, /n/, /m/,</a:t>
            </a:r>
            <a:r>
              <a:rPr lang="en-CA" sz="1800" dirty="0"/>
              <a:t> /</a:t>
            </a:r>
            <a:r>
              <a:rPr lang="en-CA" sz="1800" dirty="0" err="1"/>
              <a:t>ŋ</a:t>
            </a:r>
            <a:r>
              <a:rPr lang="en-CA" sz="1800" dirty="0"/>
              <a:t>/</a:t>
            </a:r>
            <a:r>
              <a:rPr lang="en-US" sz="1800" dirty="0">
                <a:latin typeface="+mn-lt"/>
              </a:rPr>
              <a:t> /</a:t>
            </a:r>
            <a:r>
              <a:rPr lang="el-GR" sz="1800" dirty="0">
                <a:latin typeface="+mn-lt"/>
              </a:rPr>
              <a:t>θ</a:t>
            </a:r>
            <a:r>
              <a:rPr lang="en-CA" sz="1800" dirty="0">
                <a:latin typeface="+mn-lt"/>
              </a:rPr>
              <a:t>/, /</a:t>
            </a:r>
            <a:r>
              <a:rPr lang="en-CA" sz="1800" dirty="0" err="1">
                <a:latin typeface="+mn-lt"/>
              </a:rPr>
              <a:t>ð</a:t>
            </a:r>
            <a:r>
              <a:rPr lang="en-CA" sz="1800" dirty="0">
                <a:latin typeface="+mn-lt"/>
              </a:rPr>
              <a:t>/, /s/, /z/, /</a:t>
            </a:r>
            <a:r>
              <a:rPr lang="en-CA" sz="1800" dirty="0" err="1">
                <a:latin typeface="+mn-lt"/>
              </a:rPr>
              <a:t>tʃ</a:t>
            </a:r>
            <a:r>
              <a:rPr lang="en-CA" sz="1800" dirty="0">
                <a:latin typeface="+mn-lt"/>
              </a:rPr>
              <a:t>/,  /</a:t>
            </a:r>
            <a:r>
              <a:rPr lang="en-CA" sz="1800" dirty="0" err="1">
                <a:latin typeface="+mn-lt"/>
              </a:rPr>
              <a:t>tʒ</a:t>
            </a:r>
            <a:r>
              <a:rPr lang="en-CA" sz="1800" dirty="0">
                <a:latin typeface="+mn-lt"/>
              </a:rPr>
              <a:t>/, /j/,  /w/</a:t>
            </a:r>
            <a:endParaRPr lang="en-US" sz="1800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68" y="1858344"/>
            <a:ext cx="7554864" cy="2600384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28070" y="2585146"/>
            <a:ext cx="8439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ðaj</a:t>
            </a:r>
            <a:r>
              <a:rPr lang="en-US" sz="22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8070" y="2246006"/>
            <a:ext cx="8439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θaj</a:t>
            </a:r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323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17C-CCC4-6C4E-9217-0A10471D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4000" dirty="0"/>
              <a:t>Near-minimal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B20E-676F-1A41-972A-4B07DC43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+mn-lt"/>
              </a:rPr>
              <a:t>Sometimes perfect minimal pairs cannot be found for certain sound categories e.g. [</a:t>
            </a:r>
            <a:r>
              <a:rPr lang="en-US" sz="2800" dirty="0" err="1">
                <a:latin typeface="+mn-lt"/>
              </a:rPr>
              <a:t>ʃ</a:t>
            </a:r>
            <a:r>
              <a:rPr lang="en-US" sz="2800" dirty="0">
                <a:latin typeface="+mn-lt"/>
              </a:rPr>
              <a:t>] </a:t>
            </a:r>
            <a:r>
              <a:rPr lang="en-US" sz="2800" dirty="0" err="1">
                <a:latin typeface="+mn-lt"/>
              </a:rPr>
              <a:t>abd</a:t>
            </a:r>
            <a:r>
              <a:rPr lang="en-US" sz="2800" dirty="0">
                <a:latin typeface="+mn-lt"/>
              </a:rPr>
              <a:t> [</a:t>
            </a:r>
            <a:r>
              <a:rPr lang="en-US" sz="2800" dirty="0" err="1">
                <a:latin typeface="+mn-lt"/>
              </a:rPr>
              <a:t>ʒ</a:t>
            </a:r>
            <a:r>
              <a:rPr lang="en-US" sz="2800" dirty="0">
                <a:latin typeface="+mn-lt"/>
              </a:rPr>
              <a:t>] in English</a:t>
            </a:r>
          </a:p>
          <a:p>
            <a:endParaRPr lang="en-US" sz="2800" b="1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Near-minimal pairs </a:t>
            </a:r>
            <a:r>
              <a:rPr lang="en-US" sz="2800" dirty="0">
                <a:latin typeface="+mn-lt"/>
              </a:rPr>
              <a:t>contain differences other than the one involving the key contrast, but these extra differences don’t involve sounds right next to contrast</a:t>
            </a:r>
          </a:p>
          <a:p>
            <a:pPr lvl="1"/>
            <a:r>
              <a:rPr lang="en-US" sz="2400" dirty="0">
                <a:latin typeface="+mn-lt"/>
              </a:rPr>
              <a:t>e.g. [</a:t>
            </a:r>
            <a:r>
              <a:rPr lang="en-US" sz="2400" dirty="0" err="1">
                <a:latin typeface="+mn-lt"/>
              </a:rPr>
              <a:t>m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ɪʃə</a:t>
            </a:r>
            <a:r>
              <a:rPr lang="en-US" sz="24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] and [</a:t>
            </a:r>
            <a:r>
              <a:rPr lang="en-US" sz="2400" dirty="0" err="1">
                <a:latin typeface="+mn-lt"/>
              </a:rPr>
              <a:t>v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ɪʒə</a:t>
            </a:r>
            <a:r>
              <a:rPr lang="en-US" sz="24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], </a:t>
            </a:r>
            <a:r>
              <a:rPr lang="en-US" sz="2400" i="1" dirty="0">
                <a:latin typeface="+mn-lt"/>
              </a:rPr>
              <a:t>mission </a:t>
            </a:r>
            <a:r>
              <a:rPr lang="en-US" sz="2400" dirty="0">
                <a:latin typeface="+mn-lt"/>
              </a:rPr>
              <a:t>and </a:t>
            </a:r>
            <a:r>
              <a:rPr lang="en-US" sz="2400" i="1" dirty="0">
                <a:latin typeface="+mn-lt"/>
              </a:rPr>
              <a:t>vision</a:t>
            </a:r>
            <a:endParaRPr lang="en-US" sz="2400" dirty="0">
              <a:latin typeface="+mn-lt"/>
            </a:endParaRP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Although not a perfect minimal pair, these words can help establish that /</a:t>
            </a:r>
            <a:r>
              <a:rPr lang="en-US" sz="2800" dirty="0" err="1">
                <a:latin typeface="+mn-lt"/>
              </a:rPr>
              <a:t>ʃ</a:t>
            </a:r>
            <a:r>
              <a:rPr lang="en-US" sz="2800" dirty="0">
                <a:latin typeface="+mn-lt"/>
              </a:rPr>
              <a:t>/ and /</a:t>
            </a:r>
            <a:r>
              <a:rPr lang="en-US" sz="2800" dirty="0" err="1">
                <a:latin typeface="+mn-lt"/>
              </a:rPr>
              <a:t>ʒ</a:t>
            </a:r>
            <a:r>
              <a:rPr lang="en-US" sz="2800" dirty="0">
                <a:latin typeface="+mn-lt"/>
              </a:rPr>
              <a:t>/ are different phonemes in English</a:t>
            </a:r>
            <a:endParaRPr lang="en-NL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9520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5.0.25"/>
  <p:tag name="PPTVERSION" val="16"/>
  <p:tag name="TPO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17287</TotalTime>
  <Words>1513</Words>
  <Application>Microsoft Macintosh PowerPoint</Application>
  <PresentationFormat>On-screen Show (4:3)</PresentationFormat>
  <Paragraphs>261</Paragraphs>
  <Slides>23</Slides>
  <Notes>14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Charis SIL</vt:lpstr>
      <vt:lpstr>Gill Sans</vt:lpstr>
      <vt:lpstr>Office Theme</vt:lpstr>
      <vt:lpstr>Linguistics 201</vt:lpstr>
      <vt:lpstr>Admin</vt:lpstr>
      <vt:lpstr>Today</vt:lpstr>
      <vt:lpstr>Phonetics &amp; Phonology</vt:lpstr>
      <vt:lpstr>PowerPoint Presentation</vt:lpstr>
      <vt:lpstr>PowerPoint Presentation</vt:lpstr>
      <vt:lpstr>Minimal pairs</vt:lpstr>
      <vt:lpstr>Minimal pairs</vt:lpstr>
      <vt:lpstr>Near-minimal pairs</vt:lpstr>
      <vt:lpstr>Two levels of representation in phonological analysis</vt:lpstr>
      <vt:lpstr>Types of transcription</vt:lpstr>
      <vt:lpstr>PowerPoint Presentation</vt:lpstr>
      <vt:lpstr>Voiceless stops in English &amp; Khmer</vt:lpstr>
      <vt:lpstr>Voiceless stops in English &amp; Khmer</vt:lpstr>
      <vt:lpstr>Contrastive segments in Hindi</vt:lpstr>
      <vt:lpstr>North American English liquid* allophones</vt:lpstr>
      <vt:lpstr>North American English /l/ allophones</vt:lpstr>
      <vt:lpstr>Complementary Distribution</vt:lpstr>
      <vt:lpstr>Complementary Distribution</vt:lpstr>
      <vt:lpstr>Free variation</vt:lpstr>
      <vt:lpstr>Types of allophonic variation</vt:lpstr>
      <vt:lpstr>Documenting sound structure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201: Intro to Linguistics Phonetics: vowels</dc:title>
  <dc:subject/>
  <dc:creator>Morgan Sonderegger</dc:creator>
  <cp:keywords/>
  <dc:description/>
  <cp:lastModifiedBy>Francisco Torreira, Professor</cp:lastModifiedBy>
  <cp:revision>330</cp:revision>
  <cp:lastPrinted>2020-01-16T18:51:15Z</cp:lastPrinted>
  <dcterms:created xsi:type="dcterms:W3CDTF">2016-01-15T16:06:53Z</dcterms:created>
  <dcterms:modified xsi:type="dcterms:W3CDTF">2021-01-20T16:35:40Z</dcterms:modified>
  <cp:category/>
</cp:coreProperties>
</file>