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2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98" r:id="rId2"/>
    <p:sldId id="715" r:id="rId3"/>
    <p:sldId id="559" r:id="rId4"/>
    <p:sldId id="584" r:id="rId5"/>
    <p:sldId id="717" r:id="rId6"/>
    <p:sldId id="708" r:id="rId7"/>
    <p:sldId id="582" r:id="rId8"/>
    <p:sldId id="547" r:id="rId9"/>
    <p:sldId id="540" r:id="rId10"/>
    <p:sldId id="545" r:id="rId11"/>
    <p:sldId id="592" r:id="rId12"/>
    <p:sldId id="546" r:id="rId13"/>
    <p:sldId id="587" r:id="rId14"/>
    <p:sldId id="552" r:id="rId15"/>
    <p:sldId id="589" r:id="rId16"/>
    <p:sldId id="704" r:id="rId17"/>
    <p:sldId id="679" r:id="rId18"/>
    <p:sldId id="688" r:id="rId19"/>
    <p:sldId id="707" r:id="rId20"/>
    <p:sldId id="709" r:id="rId21"/>
    <p:sldId id="680" r:id="rId22"/>
    <p:sldId id="710" r:id="rId23"/>
    <p:sldId id="681" r:id="rId24"/>
    <p:sldId id="711" r:id="rId25"/>
    <p:sldId id="689" r:id="rId26"/>
    <p:sldId id="712" r:id="rId27"/>
    <p:sldId id="683" r:id="rId28"/>
    <p:sldId id="718" r:id="rId29"/>
    <p:sldId id="719" r:id="rId30"/>
    <p:sldId id="720" r:id="rId31"/>
  </p:sldIdLst>
  <p:sldSz cx="9144000" cy="6858000" type="screen4x3"/>
  <p:notesSz cx="6858000" cy="9144000"/>
  <p:custDataLst>
    <p:tags r:id="rId34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15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rancisco Torreira, Professor" initials="FTP" lastIdx="2" clrIdx="0">
    <p:extLst>
      <p:ext uri="{19B8F6BF-5375-455C-9EA6-DF929625EA0E}">
        <p15:presenceInfo xmlns:p15="http://schemas.microsoft.com/office/powerpoint/2012/main" userId="S::francisco.torreira-martinez@mcgill.ca::3b678212-2d1b-4f1d-a8fb-6db1ffc813b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66"/>
    <p:restoredTop sz="88299"/>
  </p:normalViewPr>
  <p:slideViewPr>
    <p:cSldViewPr snapToGrid="0" snapToObjects="1" showGuides="1">
      <p:cViewPr varScale="1">
        <p:scale>
          <a:sx n="112" d="100"/>
          <a:sy n="112" d="100"/>
        </p:scale>
        <p:origin x="1968" y="192"/>
      </p:cViewPr>
      <p:guideLst>
        <p:guide orient="horz"/>
        <p:guide pos="15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cisco Torreira, Professor" userId="3b678212-2d1b-4f1d-a8fb-6db1ffc813b8" providerId="ADAL" clId="{2F1884C1-F0EB-8E47-B84E-E8705E2CFC46}"/>
    <pc:docChg chg="modSld">
      <pc:chgData name="Francisco Torreira, Professor" userId="3b678212-2d1b-4f1d-a8fb-6db1ffc813b8" providerId="ADAL" clId="{2F1884C1-F0EB-8E47-B84E-E8705E2CFC46}" dt="2019-12-28T17:11:15.236" v="0" actId="20577"/>
      <pc:docMkLst>
        <pc:docMk/>
      </pc:docMkLst>
      <pc:sldChg chg="modSp">
        <pc:chgData name="Francisco Torreira, Professor" userId="3b678212-2d1b-4f1d-a8fb-6db1ffc813b8" providerId="ADAL" clId="{2F1884C1-F0EB-8E47-B84E-E8705E2CFC46}" dt="2019-12-28T17:11:15.236" v="0" actId="20577"/>
        <pc:sldMkLst>
          <pc:docMk/>
          <pc:sldMk cId="2500817826" sldId="298"/>
        </pc:sldMkLst>
        <pc:spChg chg="mod">
          <ac:chgData name="Francisco Torreira, Professor" userId="3b678212-2d1b-4f1d-a8fb-6db1ffc813b8" providerId="ADAL" clId="{2F1884C1-F0EB-8E47-B84E-E8705E2CFC46}" dt="2019-12-28T17:11:15.236" v="0" actId="20577"/>
          <ac:spMkLst>
            <pc:docMk/>
            <pc:sldMk cId="2500817826" sldId="298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02B165-BC40-3B40-AAF3-5EA9E7C1A118}" type="datetimeFigureOut">
              <a:rPr lang="en-US" smtClean="0"/>
              <a:t>1/25/21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F8F85-A1BC-4A42-A18F-9B7686894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353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695B07-65F7-B941-A302-421444340652}" type="datetimeFigureOut">
              <a:rPr lang="en-US" smtClean="0"/>
              <a:t>1/25/21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E418D6-78D6-234C-8613-E36AFA161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25307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418D6-78D6-234C-8613-E36AFA16139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8788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E418D6-78D6-234C-8613-E36AFA16139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4275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E418D6-78D6-234C-8613-E36AFA16139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3829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E418D6-78D6-234C-8613-E36AFA16139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02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418D6-78D6-234C-8613-E36AFA16139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2465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418D6-78D6-234C-8613-E36AFA16139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034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E418D6-78D6-234C-8613-E36AFA16139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6230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E418D6-78D6-234C-8613-E36AFA16139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3207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418D6-78D6-234C-8613-E36AFA16139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3872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418D6-78D6-234C-8613-E36AFA16139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3963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418D6-78D6-234C-8613-E36AFA16139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4758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418D6-78D6-234C-8613-E36AFA16139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147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1BFFC-90FF-C440-AEF9-F8BA036FE453}" type="datetime1">
              <a:rPr lang="en-CA" smtClean="0"/>
              <a:t>2021-01-25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Ling 201: Phonology Slides: Part 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A447D-9E37-5F4B-95C2-08DDCAA88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023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CA839-FD1B-5348-9218-274EB002FFFA}" type="datetime1">
              <a:rPr lang="en-CA" smtClean="0"/>
              <a:t>2021-01-25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Ling 201: Phonology Slides: Part 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A447D-9E37-5F4B-95C2-08DDCAA88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869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391BA-538D-7E4E-8F03-177CE5D4872D}" type="datetime1">
              <a:rPr lang="en-CA" smtClean="0"/>
              <a:t>2021-01-25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Ling 201: Phonology Slides: Part 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A447D-9E37-5F4B-95C2-08DDCAA88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995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A8DCA-ABE9-0049-B746-FF64F22F357B}" type="datetime1">
              <a:rPr lang="en-CA" smtClean="0"/>
              <a:t>2021-01-25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Ling 201: Phonology Slides: Part 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A447D-9E37-5F4B-95C2-08DDCAA88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236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64168-8807-A64C-BA6C-99D46611520B}" type="datetime1">
              <a:rPr lang="en-CA" smtClean="0"/>
              <a:t>2021-01-25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Ling 201: Phonology Slides: Part 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A447D-9E37-5F4B-95C2-08DDCAA88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730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5F49D-CC6A-8542-A88B-FFB7D84D3636}" type="datetime1">
              <a:rPr lang="en-CA" smtClean="0"/>
              <a:t>2021-01-25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Ling 201: Phonology Slides: Part 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A447D-9E37-5F4B-95C2-08DDCAA88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504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C4D4D-36BD-CC4A-9D25-6DA18D2309B6}" type="datetime1">
              <a:rPr lang="en-CA" smtClean="0"/>
              <a:t>2021-01-25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Ling 201: Phonology Slides: Part 3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A447D-9E37-5F4B-95C2-08DDCAA88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127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A9A81-DB3B-AC44-914C-BCB934DE26EC}" type="datetime1">
              <a:rPr lang="en-CA" smtClean="0"/>
              <a:t>2021-01-25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Ling 201: Phonology Slides: Part 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A447D-9E37-5F4B-95C2-08DDCAA88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357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59637-6AEA-A34D-898C-DA6E87F0D142}" type="datetime1">
              <a:rPr lang="en-CA" smtClean="0"/>
              <a:t>2021-01-25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Ling 201: Phonology Slides: Part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A447D-9E37-5F4B-95C2-08DDCAA88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499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0954C-CE75-1543-932F-4AC200AFBACE}" type="datetime1">
              <a:rPr lang="en-CA" smtClean="0"/>
              <a:t>2021-01-25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Ling 201: Phonology Slides: Part 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A447D-9E37-5F4B-95C2-08DDCAA88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186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A6857-E734-5345-824B-3A9A7CBF915B}" type="datetime1">
              <a:rPr lang="en-CA" smtClean="0"/>
              <a:t>2021-01-25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Ling 201: Phonology Slides: Part 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A447D-9E37-5F4B-95C2-08DDCAA88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172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658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47288"/>
            <a:ext cx="8229600" cy="46788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Gill Sans"/>
                <a:cs typeface="Gill Sans"/>
              </a:defRPr>
            </a:lvl1pPr>
          </a:lstStyle>
          <a:p>
            <a:fld id="{85CD895F-7386-B140-A638-6C59184E21C4}" type="datetime1">
              <a:rPr lang="en-CA" smtClean="0"/>
              <a:t>2021-01-25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Gill Sans"/>
                <a:cs typeface="Gill Sans"/>
              </a:defRPr>
            </a:lvl1pPr>
          </a:lstStyle>
          <a:p>
            <a:r>
              <a:rPr lang="en-US"/>
              <a:t>Ling 201: Phonology Slides: Part 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A447D-9E37-5F4B-95C2-08DDCAA88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250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Gill Sans"/>
          <a:ea typeface="+mj-ea"/>
          <a:cs typeface="Gill San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Gill Sans"/>
          <a:ea typeface="+mn-ea"/>
          <a:cs typeface="Gill San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Gill Sans"/>
          <a:ea typeface="+mn-ea"/>
          <a:cs typeface="Gill San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Gill Sans"/>
          <a:ea typeface="+mn-ea"/>
          <a:cs typeface="Gill San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Gill Sans"/>
          <a:ea typeface="+mn-ea"/>
          <a:cs typeface="Gill San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Gill Sans"/>
          <a:ea typeface="+mn-ea"/>
          <a:cs typeface="Gill San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mycourses2.mcgill.ca/d2l/le/462215/discussions/List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1912" y="301236"/>
            <a:ext cx="7772400" cy="3007614"/>
          </a:xfrm>
        </p:spPr>
        <p:txBody>
          <a:bodyPr>
            <a:normAutofit/>
          </a:bodyPr>
          <a:lstStyle/>
          <a:p>
            <a:pPr algn="l"/>
            <a:r>
              <a:rPr lang="en-US" sz="6000" dirty="0">
                <a:latin typeface="Gill Sans"/>
                <a:cs typeface="Gill Sans"/>
              </a:rPr>
              <a:t>Linguistics 201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7987" y="3838457"/>
            <a:ext cx="8293739" cy="2842215"/>
          </a:xfrm>
        </p:spPr>
        <p:txBody>
          <a:bodyPr>
            <a:normAutofit/>
          </a:bodyPr>
          <a:lstStyle/>
          <a:p>
            <a:pPr algn="l"/>
            <a:r>
              <a:rPr lang="en-US" sz="5200" dirty="0">
                <a:solidFill>
                  <a:srgbClr val="0000FF"/>
                </a:solidFill>
                <a:latin typeface="Gill Sans"/>
                <a:cs typeface="Gill Sans"/>
              </a:rPr>
              <a:t>Phonology </a:t>
            </a:r>
            <a:r>
              <a:rPr lang="en-US" sz="5200" dirty="0">
                <a:solidFill>
                  <a:srgbClr val="0000FF"/>
                </a:solidFill>
              </a:rPr>
              <a:t>2</a:t>
            </a:r>
            <a:endParaRPr lang="en-US" sz="5200" dirty="0">
              <a:solidFill>
                <a:srgbClr val="0000FF"/>
              </a:solidFill>
              <a:latin typeface="Gill Sans"/>
              <a:cs typeface="Gill Sans"/>
            </a:endParaRPr>
          </a:p>
          <a:p>
            <a:pPr algn="l"/>
            <a:endParaRPr lang="en-US" sz="3500" dirty="0">
              <a:solidFill>
                <a:schemeClr val="tx1"/>
              </a:solidFill>
            </a:endParaRPr>
          </a:p>
          <a:p>
            <a:pPr algn="l"/>
            <a:r>
              <a:rPr lang="en-US" sz="3500" dirty="0">
                <a:solidFill>
                  <a:schemeClr val="tx1"/>
                </a:solidFill>
              </a:rPr>
              <a:t>Francisco Torreira</a:t>
            </a:r>
          </a:p>
          <a:p>
            <a:pPr algn="l"/>
            <a:endParaRPr lang="en-US" sz="4500" dirty="0">
              <a:solidFill>
                <a:srgbClr val="0000FF"/>
              </a:solidFill>
              <a:latin typeface="Gill Sans"/>
              <a:cs typeface="Gill Sans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94497" y="3606191"/>
            <a:ext cx="7203060" cy="5670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8131665" y="499813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22A896-CC11-BC41-A7C8-F642C0E297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7713" y="5626100"/>
            <a:ext cx="1638300" cy="123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8178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Albanian laterals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210026"/>
            <a:ext cx="8507048" cy="1420334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rgbClr val="0000FF"/>
                </a:solidFill>
                <a:latin typeface="+mn-lt"/>
              </a:rPr>
              <a:t>Minimal pairs </a:t>
            </a:r>
            <a:r>
              <a:rPr lang="en-US" sz="2800" dirty="0">
                <a:latin typeface="+mn-lt"/>
              </a:rPr>
              <a:t>(only differ in one segment)</a:t>
            </a:r>
          </a:p>
          <a:p>
            <a:r>
              <a:rPr lang="en-US" sz="2800" dirty="0">
                <a:solidFill>
                  <a:srgbClr val="FF0000"/>
                </a:solidFill>
                <a:latin typeface="+mn-lt"/>
              </a:rPr>
              <a:t>Near-minimal pairs (some differences, but </a:t>
            </a:r>
            <a:r>
              <a:rPr lang="en-US" sz="2800" u="sng" dirty="0">
                <a:solidFill>
                  <a:srgbClr val="FF0000"/>
                </a:solidFill>
                <a:latin typeface="+mn-lt"/>
              </a:rPr>
              <a:t>similar immediate context</a:t>
            </a:r>
            <a:r>
              <a:rPr lang="en-US" sz="2800" dirty="0">
                <a:solidFill>
                  <a:srgbClr val="FF0000"/>
                </a:solidFill>
                <a:latin typeface="+mn-lt"/>
              </a:rPr>
              <a:t>)</a:t>
            </a:r>
          </a:p>
        </p:txBody>
      </p:sp>
      <p:graphicFrame>
        <p:nvGraphicFramePr>
          <p:cNvPr id="4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0407498"/>
              </p:ext>
            </p:extLst>
          </p:nvPr>
        </p:nvGraphicFramePr>
        <p:xfrm>
          <a:off x="457200" y="1600200"/>
          <a:ext cx="8229599" cy="35878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69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94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84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146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0649"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b="0" u="sng" dirty="0">
                          <a:solidFill>
                            <a:schemeClr val="tx1"/>
                          </a:solidFill>
                        </a:rPr>
                        <a:t>plain/light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b="0" u="sng" dirty="0">
                          <a:solidFill>
                            <a:schemeClr val="tx1"/>
                          </a:solidFill>
                        </a:rPr>
                        <a:t>velarized/dark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649"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solidFill>
                            <a:schemeClr val="tx1"/>
                          </a:solidFill>
                          <a:latin typeface="Charis SIL"/>
                          <a:cs typeface="Charis SIL"/>
                        </a:rPr>
                        <a:t>[</a:t>
                      </a:r>
                      <a:r>
                        <a:rPr lang="en-US" sz="2800" b="0" dirty="0">
                          <a:solidFill>
                            <a:srgbClr val="0000FF"/>
                          </a:solidFill>
                          <a:latin typeface="Charis SIL"/>
                          <a:cs typeface="Charis SIL"/>
                        </a:rPr>
                        <a:t>los</a:t>
                      </a:r>
                      <a:r>
                        <a:rPr lang="en-US" sz="2800" b="0" dirty="0">
                          <a:solidFill>
                            <a:schemeClr val="tx1"/>
                          </a:solidFill>
                          <a:latin typeface="Charis SIL"/>
                          <a:cs typeface="Charis SIL"/>
                        </a:rPr>
                        <a:t>]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‘to play’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solidFill>
                            <a:schemeClr val="tx1"/>
                          </a:solidFill>
                          <a:latin typeface="Charis SIL"/>
                          <a:cs typeface="Charis SIL"/>
                        </a:rPr>
                        <a:t>[</a:t>
                      </a:r>
                      <a:r>
                        <a:rPr lang="en-US" sz="2800" b="0" dirty="0" err="1">
                          <a:solidFill>
                            <a:srgbClr val="0000FF"/>
                          </a:solidFill>
                          <a:latin typeface="Charis SIL"/>
                          <a:cs typeface="Charis SIL"/>
                        </a:rPr>
                        <a:t>ɫos</a:t>
                      </a:r>
                      <a:r>
                        <a:rPr lang="en-US" sz="2800" b="0" dirty="0">
                          <a:solidFill>
                            <a:schemeClr val="tx1"/>
                          </a:solidFill>
                          <a:latin typeface="Charis SIL"/>
                          <a:cs typeface="Charis SIL"/>
                        </a:rPr>
                        <a:t>]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‘lever’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8038"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solidFill>
                            <a:schemeClr val="tx1"/>
                          </a:solidFill>
                          <a:latin typeface="Charis SIL"/>
                          <a:cs typeface="Charis SIL"/>
                        </a:rPr>
                        <a:t>[</a:t>
                      </a:r>
                      <a:r>
                        <a:rPr lang="en-US" sz="2800" b="0" dirty="0" err="1">
                          <a:solidFill>
                            <a:srgbClr val="FF0000"/>
                          </a:solidFill>
                          <a:latin typeface="Charis SIL"/>
                          <a:cs typeface="Charis SIL"/>
                        </a:rPr>
                        <a:t>lumə</a:t>
                      </a:r>
                      <a:r>
                        <a:rPr lang="en-US" sz="2800" b="0" dirty="0">
                          <a:solidFill>
                            <a:schemeClr val="tx1"/>
                          </a:solidFill>
                          <a:latin typeface="Charis SIL"/>
                          <a:cs typeface="Charis SIL"/>
                        </a:rPr>
                        <a:t>]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‘gleam’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solidFill>
                            <a:schemeClr val="tx1"/>
                          </a:solidFill>
                          <a:latin typeface="Charis SIL"/>
                          <a:cs typeface="Charis SIL"/>
                        </a:rPr>
                        <a:t>[</a:t>
                      </a:r>
                      <a:r>
                        <a:rPr lang="en-US" sz="2800" b="0" dirty="0" err="1">
                          <a:solidFill>
                            <a:srgbClr val="FF0000"/>
                          </a:solidFill>
                          <a:latin typeface="Charis SIL"/>
                          <a:cs typeface="Charis SIL"/>
                        </a:rPr>
                        <a:t>ɫupə</a:t>
                      </a:r>
                      <a:r>
                        <a:rPr lang="en-US" sz="2800" b="0" dirty="0">
                          <a:solidFill>
                            <a:schemeClr val="tx1"/>
                          </a:solidFill>
                          <a:latin typeface="Charis SIL"/>
                          <a:cs typeface="Charis SIL"/>
                        </a:rPr>
                        <a:t>]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‘gulping at once’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8038"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solidFill>
                            <a:schemeClr val="tx1"/>
                          </a:solidFill>
                          <a:latin typeface="Charis SIL"/>
                          <a:cs typeface="Charis SIL"/>
                        </a:rPr>
                        <a:t>[</a:t>
                      </a:r>
                      <a:r>
                        <a:rPr lang="en-US" sz="2800" b="0" dirty="0" err="1">
                          <a:solidFill>
                            <a:srgbClr val="FF0000"/>
                          </a:solidFill>
                          <a:latin typeface="Charis SIL"/>
                          <a:cs typeface="Charis SIL"/>
                        </a:rPr>
                        <a:t>flutur</a:t>
                      </a:r>
                      <a:r>
                        <a:rPr lang="en-US" sz="2800" b="0" dirty="0">
                          <a:solidFill>
                            <a:schemeClr val="tx1"/>
                          </a:solidFill>
                          <a:latin typeface="Charis SIL"/>
                          <a:cs typeface="Charis SIL"/>
                        </a:rPr>
                        <a:t>]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‘butterfly’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solidFill>
                            <a:schemeClr val="tx1"/>
                          </a:solidFill>
                          <a:latin typeface="Charis SIL"/>
                          <a:cs typeface="Charis SIL"/>
                        </a:rPr>
                        <a:t>[</a:t>
                      </a:r>
                      <a:r>
                        <a:rPr lang="en-US" sz="2800" b="0" dirty="0" err="1">
                          <a:solidFill>
                            <a:srgbClr val="FF0000"/>
                          </a:solidFill>
                          <a:latin typeface="Charis SIL"/>
                          <a:cs typeface="Charis SIL"/>
                        </a:rPr>
                        <a:t>fɫuskə</a:t>
                      </a:r>
                      <a:r>
                        <a:rPr lang="en-US" sz="2800" b="0" dirty="0">
                          <a:solidFill>
                            <a:schemeClr val="tx1"/>
                          </a:solidFill>
                          <a:latin typeface="Charis SIL"/>
                          <a:cs typeface="Charis SIL"/>
                        </a:rPr>
                        <a:t>]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>
                          <a:solidFill>
                            <a:schemeClr val="tx1"/>
                          </a:solidFill>
                        </a:rPr>
                        <a:t>‘bubble’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75426"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solidFill>
                            <a:schemeClr val="tx1"/>
                          </a:solidFill>
                          <a:latin typeface="Charis SIL"/>
                          <a:cs typeface="Charis SIL"/>
                        </a:rPr>
                        <a:t>[</a:t>
                      </a:r>
                      <a:r>
                        <a:rPr lang="en-US" sz="2800" b="0" dirty="0" err="1">
                          <a:solidFill>
                            <a:srgbClr val="0000FF"/>
                          </a:solidFill>
                          <a:latin typeface="Charis SIL"/>
                          <a:cs typeface="Charis SIL"/>
                        </a:rPr>
                        <a:t>balə</a:t>
                      </a:r>
                      <a:r>
                        <a:rPr lang="en-US" sz="2800" b="0" dirty="0">
                          <a:solidFill>
                            <a:schemeClr val="tx1"/>
                          </a:solidFill>
                          <a:latin typeface="Charis SIL"/>
                          <a:cs typeface="Charis SIL"/>
                        </a:rPr>
                        <a:t>]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‘patch of white hair’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solidFill>
                            <a:schemeClr val="tx1"/>
                          </a:solidFill>
                          <a:latin typeface="Charis SIL"/>
                          <a:cs typeface="Charis SIL"/>
                        </a:rPr>
                        <a:t>[</a:t>
                      </a:r>
                      <a:r>
                        <a:rPr lang="en-US" sz="2800" b="0" dirty="0" err="1">
                          <a:solidFill>
                            <a:srgbClr val="0000FF"/>
                          </a:solidFill>
                          <a:latin typeface="Charis SIL"/>
                          <a:cs typeface="Charis SIL"/>
                        </a:rPr>
                        <a:t>baɫə</a:t>
                      </a:r>
                      <a:r>
                        <a:rPr lang="en-US" sz="2800" b="0" dirty="0">
                          <a:solidFill>
                            <a:schemeClr val="tx1"/>
                          </a:solidFill>
                          <a:latin typeface="Charis SIL"/>
                          <a:cs typeface="Charis SIL"/>
                        </a:rPr>
                        <a:t>]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‘forehead’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F9C312E9-A8FE-C341-947D-77D8C9E1C1B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239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Albanian laterals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68542"/>
            <a:ext cx="2133600" cy="365125"/>
          </a:xfrm>
        </p:spPr>
        <p:txBody>
          <a:bodyPr/>
          <a:lstStyle/>
          <a:p>
            <a:fld id="{F9C312E9-A8FE-C341-947D-77D8C9E1C1B7}" type="slidenum">
              <a:rPr lang="en-US" smtClean="0"/>
              <a:t>11</a:t>
            </a:fld>
            <a:endParaRPr lang="en-US" dirty="0"/>
          </a:p>
        </p:txBody>
      </p:sp>
      <p:graphicFrame>
        <p:nvGraphicFramePr>
          <p:cNvPr id="7" name="Content Placeholder 5">
            <a:extLst>
              <a:ext uri="{FF2B5EF4-FFF2-40B4-BE49-F238E27FC236}">
                <a16:creationId xmlns:a16="http://schemas.microsoft.com/office/drawing/2014/main" id="{F207B694-1A7D-BA47-92C3-CE498777F42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96183296"/>
              </p:ext>
            </p:extLst>
          </p:nvPr>
        </p:nvGraphicFramePr>
        <p:xfrm>
          <a:off x="457200" y="1600200"/>
          <a:ext cx="8229599" cy="358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69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94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84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146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0649"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b="0" u="sng" dirty="0">
                          <a:solidFill>
                            <a:schemeClr val="tx1"/>
                          </a:solidFill>
                        </a:rPr>
                        <a:t>plain/light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b="0" u="sng" dirty="0">
                          <a:solidFill>
                            <a:schemeClr val="tx1"/>
                          </a:solidFill>
                        </a:rPr>
                        <a:t>velarized/dark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649"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solidFill>
                            <a:schemeClr val="tx1"/>
                          </a:solidFill>
                          <a:latin typeface="Charis SIL"/>
                          <a:cs typeface="Charis SIL"/>
                        </a:rPr>
                        <a:t>[</a:t>
                      </a:r>
                      <a:r>
                        <a:rPr lang="en-US" sz="2800" b="0" dirty="0">
                          <a:solidFill>
                            <a:srgbClr val="0000FF"/>
                          </a:solidFill>
                          <a:latin typeface="Charis SIL"/>
                          <a:cs typeface="Charis SIL"/>
                        </a:rPr>
                        <a:t>los</a:t>
                      </a:r>
                      <a:r>
                        <a:rPr lang="en-US" sz="2800" b="0" dirty="0">
                          <a:solidFill>
                            <a:schemeClr val="tx1"/>
                          </a:solidFill>
                          <a:latin typeface="Charis SIL"/>
                          <a:cs typeface="Charis SIL"/>
                        </a:rPr>
                        <a:t>]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‘to play’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solidFill>
                            <a:schemeClr val="tx1"/>
                          </a:solidFill>
                          <a:latin typeface="Charis SIL"/>
                          <a:cs typeface="Charis SIL"/>
                        </a:rPr>
                        <a:t>[</a:t>
                      </a:r>
                      <a:r>
                        <a:rPr lang="en-US" sz="2800" b="0" dirty="0" err="1">
                          <a:solidFill>
                            <a:srgbClr val="0000FF"/>
                          </a:solidFill>
                          <a:latin typeface="Charis SIL"/>
                          <a:cs typeface="Charis SIL"/>
                        </a:rPr>
                        <a:t>ɫos</a:t>
                      </a:r>
                      <a:r>
                        <a:rPr lang="en-US" sz="2800" b="0" dirty="0">
                          <a:solidFill>
                            <a:schemeClr val="tx1"/>
                          </a:solidFill>
                          <a:latin typeface="Charis SIL"/>
                          <a:cs typeface="Charis SIL"/>
                        </a:rPr>
                        <a:t>]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‘lever’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8038"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solidFill>
                            <a:schemeClr val="tx1"/>
                          </a:solidFill>
                          <a:latin typeface="Charis SIL"/>
                          <a:cs typeface="Charis SIL"/>
                        </a:rPr>
                        <a:t>[</a:t>
                      </a:r>
                      <a:r>
                        <a:rPr lang="en-US" sz="2800" b="0" dirty="0" err="1">
                          <a:solidFill>
                            <a:srgbClr val="FF0000"/>
                          </a:solidFill>
                          <a:latin typeface="Charis SIL"/>
                          <a:cs typeface="Charis SIL"/>
                        </a:rPr>
                        <a:t>lumə</a:t>
                      </a:r>
                      <a:r>
                        <a:rPr lang="en-US" sz="2800" b="0" dirty="0">
                          <a:solidFill>
                            <a:schemeClr val="tx1"/>
                          </a:solidFill>
                          <a:latin typeface="Charis SIL"/>
                          <a:cs typeface="Charis SIL"/>
                        </a:rPr>
                        <a:t>]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‘gleam’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solidFill>
                            <a:schemeClr val="tx1"/>
                          </a:solidFill>
                          <a:latin typeface="Charis SIL"/>
                          <a:cs typeface="Charis SIL"/>
                        </a:rPr>
                        <a:t>[</a:t>
                      </a:r>
                      <a:r>
                        <a:rPr lang="en-US" sz="2800" b="0" dirty="0" err="1">
                          <a:solidFill>
                            <a:srgbClr val="FF0000"/>
                          </a:solidFill>
                          <a:latin typeface="Charis SIL"/>
                          <a:cs typeface="Charis SIL"/>
                        </a:rPr>
                        <a:t>ɫupə</a:t>
                      </a:r>
                      <a:r>
                        <a:rPr lang="en-US" sz="2800" b="0" dirty="0">
                          <a:solidFill>
                            <a:schemeClr val="tx1"/>
                          </a:solidFill>
                          <a:latin typeface="Charis SIL"/>
                          <a:cs typeface="Charis SIL"/>
                        </a:rPr>
                        <a:t>]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‘gulping at once’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8038"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solidFill>
                            <a:schemeClr val="tx1"/>
                          </a:solidFill>
                          <a:latin typeface="Charis SIL"/>
                          <a:cs typeface="Charis SIL"/>
                        </a:rPr>
                        <a:t>[</a:t>
                      </a:r>
                      <a:r>
                        <a:rPr lang="en-US" sz="2800" b="0" dirty="0" err="1">
                          <a:solidFill>
                            <a:srgbClr val="FF0000"/>
                          </a:solidFill>
                          <a:latin typeface="Charis SIL"/>
                          <a:cs typeface="Charis SIL"/>
                        </a:rPr>
                        <a:t>flutur</a:t>
                      </a:r>
                      <a:r>
                        <a:rPr lang="en-US" sz="2800" b="0" dirty="0">
                          <a:solidFill>
                            <a:schemeClr val="tx1"/>
                          </a:solidFill>
                          <a:latin typeface="Charis SIL"/>
                          <a:cs typeface="Charis SIL"/>
                        </a:rPr>
                        <a:t>]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‘butterfly’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solidFill>
                            <a:schemeClr val="tx1"/>
                          </a:solidFill>
                          <a:latin typeface="Charis SIL"/>
                          <a:cs typeface="Charis SIL"/>
                        </a:rPr>
                        <a:t>[</a:t>
                      </a:r>
                      <a:r>
                        <a:rPr lang="en-US" sz="2800" b="0" dirty="0" err="1">
                          <a:solidFill>
                            <a:srgbClr val="FF0000"/>
                          </a:solidFill>
                          <a:latin typeface="Charis SIL"/>
                          <a:cs typeface="Charis SIL"/>
                        </a:rPr>
                        <a:t>fɫuskə</a:t>
                      </a:r>
                      <a:r>
                        <a:rPr lang="en-US" sz="2800" b="0" dirty="0">
                          <a:solidFill>
                            <a:schemeClr val="tx1"/>
                          </a:solidFill>
                          <a:latin typeface="Charis SIL"/>
                          <a:cs typeface="Charis SIL"/>
                        </a:rPr>
                        <a:t>]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>
                          <a:solidFill>
                            <a:schemeClr val="tx1"/>
                          </a:solidFill>
                        </a:rPr>
                        <a:t>‘bubble’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69004"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solidFill>
                            <a:schemeClr val="tx1"/>
                          </a:solidFill>
                          <a:latin typeface="Charis SIL"/>
                          <a:cs typeface="Charis SIL"/>
                        </a:rPr>
                        <a:t>[</a:t>
                      </a:r>
                      <a:r>
                        <a:rPr lang="en-US" sz="2800" b="0" dirty="0" err="1">
                          <a:solidFill>
                            <a:srgbClr val="0000FF"/>
                          </a:solidFill>
                          <a:latin typeface="Charis SIL"/>
                          <a:cs typeface="Charis SIL"/>
                        </a:rPr>
                        <a:t>balə</a:t>
                      </a:r>
                      <a:r>
                        <a:rPr lang="en-US" sz="2800" b="0" dirty="0">
                          <a:solidFill>
                            <a:schemeClr val="tx1"/>
                          </a:solidFill>
                          <a:latin typeface="Charis SIL"/>
                          <a:cs typeface="Charis SIL"/>
                        </a:rPr>
                        <a:t>]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‘patch of white hair’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solidFill>
                            <a:schemeClr val="tx1"/>
                          </a:solidFill>
                          <a:latin typeface="Charis SIL"/>
                          <a:cs typeface="Charis SIL"/>
                        </a:rPr>
                        <a:t>[</a:t>
                      </a:r>
                      <a:r>
                        <a:rPr lang="en-US" sz="2800" b="0" dirty="0" err="1">
                          <a:solidFill>
                            <a:srgbClr val="0000FF"/>
                          </a:solidFill>
                          <a:latin typeface="Charis SIL"/>
                          <a:cs typeface="Charis SIL"/>
                        </a:rPr>
                        <a:t>baɫə</a:t>
                      </a:r>
                      <a:r>
                        <a:rPr lang="en-US" sz="2800" b="0" dirty="0">
                          <a:solidFill>
                            <a:schemeClr val="tx1"/>
                          </a:solidFill>
                          <a:latin typeface="Charis SIL"/>
                          <a:cs typeface="Charis SIL"/>
                        </a:rPr>
                        <a:t>]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‘forehead’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590A338-921C-414F-A35A-1A658FAC0E8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57200" y="5371764"/>
            <a:ext cx="82295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dirty="0">
                <a:latin typeface="+mn-lt"/>
                <a:cs typeface="Gill Sans"/>
              </a:rPr>
              <a:t>In Albanian, [l] and [</a:t>
            </a:r>
            <a:r>
              <a:rPr lang="en-US" sz="2400" dirty="0" err="1">
                <a:solidFill>
                  <a:srgbClr val="0000FF"/>
                </a:solidFill>
                <a:latin typeface="+mn-lt"/>
                <a:cs typeface="Charis SIL"/>
              </a:rPr>
              <a:t>ɫ</a:t>
            </a:r>
            <a:r>
              <a:rPr lang="en-US" sz="2400" dirty="0">
                <a:solidFill>
                  <a:srgbClr val="0000FF"/>
                </a:solidFill>
                <a:latin typeface="+mn-lt"/>
                <a:cs typeface="Charis SIL"/>
              </a:rPr>
              <a:t>] are allophones of </a:t>
            </a:r>
            <a:r>
              <a:rPr lang="en-US" sz="2400" dirty="0">
                <a:latin typeface="+mn-lt"/>
                <a:cs typeface="Gill Sans"/>
              </a:rPr>
              <a:t>separate phonemes /l/ and /</a:t>
            </a:r>
            <a:r>
              <a:rPr lang="en-US" sz="2400" dirty="0">
                <a:solidFill>
                  <a:srgbClr val="0000FF"/>
                </a:solidFill>
                <a:latin typeface="+mn-lt"/>
                <a:cs typeface="Charis SIL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n-lt"/>
                <a:cs typeface="Charis SIL"/>
              </a:rPr>
              <a:t>ɫ</a:t>
            </a:r>
            <a:r>
              <a:rPr lang="en-US" sz="2400" dirty="0">
                <a:solidFill>
                  <a:srgbClr val="0000FF"/>
                </a:solidFill>
                <a:latin typeface="+mn-lt"/>
                <a:cs typeface="Charis SIL"/>
              </a:rPr>
              <a:t> </a:t>
            </a:r>
            <a:r>
              <a:rPr lang="en-US" sz="2400" dirty="0">
                <a:latin typeface="+mn-lt"/>
                <a:cs typeface="Gill Sans"/>
              </a:rPr>
              <a:t>/, as alternation affects word meaning</a:t>
            </a:r>
          </a:p>
        </p:txBody>
      </p:sp>
    </p:spTree>
    <p:extLst>
      <p:ext uri="{BB962C8B-B14F-4D97-AF65-F5344CB8AC3E}">
        <p14:creationId xmlns:p14="http://schemas.microsoft.com/office/powerpoint/2010/main" val="2851606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Korean liquids</a:t>
            </a:r>
          </a:p>
        </p:txBody>
      </p:sp>
      <p:graphicFrame>
        <p:nvGraphicFramePr>
          <p:cNvPr id="4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74939119"/>
              </p:ext>
            </p:extLst>
          </p:nvPr>
        </p:nvGraphicFramePr>
        <p:xfrm>
          <a:off x="457200" y="1600200"/>
          <a:ext cx="82296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69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94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84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146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haris SIL"/>
                          <a:cs typeface="Charis SIL"/>
                        </a:rPr>
                        <a:t>[</a:t>
                      </a:r>
                      <a:r>
                        <a:rPr lang="en-US" sz="2400" b="0" dirty="0" err="1">
                          <a:solidFill>
                            <a:schemeClr val="tx1"/>
                          </a:solidFill>
                          <a:latin typeface="Charis SIL"/>
                          <a:cs typeface="Charis SIL"/>
                        </a:rPr>
                        <a:t>ɾa.mɪən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haris SIL"/>
                          <a:cs typeface="Charis SIL"/>
                        </a:rPr>
                        <a:t>]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‘ramen’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haris SIL"/>
                          <a:cs typeface="Charis SIL"/>
                        </a:rPr>
                        <a:t>[</a:t>
                      </a:r>
                      <a:r>
                        <a:rPr lang="en-US" sz="2400" b="0" dirty="0" err="1">
                          <a:solidFill>
                            <a:schemeClr val="tx1"/>
                          </a:solidFill>
                          <a:latin typeface="Charis SIL"/>
                          <a:cs typeface="Charis SIL"/>
                        </a:rPr>
                        <a:t>mul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haris SIL"/>
                          <a:cs typeface="Charis SIL"/>
                        </a:rPr>
                        <a:t>]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‘water’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haris SIL"/>
                          <a:cs typeface="Charis SIL"/>
                        </a:rPr>
                        <a:t>[</a:t>
                      </a:r>
                      <a:r>
                        <a:rPr lang="en-US" sz="2400" b="0" dirty="0" err="1">
                          <a:solidFill>
                            <a:schemeClr val="tx1"/>
                          </a:solidFill>
                          <a:latin typeface="Charis SIL"/>
                          <a:cs typeface="Charis SIL"/>
                        </a:rPr>
                        <a:t>ki.ɾin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haris SIL"/>
                          <a:cs typeface="Charis SIL"/>
                        </a:rPr>
                        <a:t>]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‘giraffe’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haris SIL"/>
                          <a:cs typeface="Charis SIL"/>
                        </a:rPr>
                        <a:t>[pal]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‘arm’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haris SIL"/>
                          <a:cs typeface="Charis SIL"/>
                        </a:rPr>
                        <a:t>[</a:t>
                      </a:r>
                      <a:r>
                        <a:rPr lang="en-US" sz="2400" b="0" dirty="0" err="1">
                          <a:solidFill>
                            <a:schemeClr val="tx1"/>
                          </a:solidFill>
                          <a:latin typeface="Charis SIL"/>
                          <a:cs typeface="Charis SIL"/>
                        </a:rPr>
                        <a:t>sa.ɾam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haris SIL"/>
                          <a:cs typeface="Charis SIL"/>
                        </a:rPr>
                        <a:t>]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‘person’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haris SIL"/>
                          <a:cs typeface="Charis SIL"/>
                        </a:rPr>
                        <a:t>[</a:t>
                      </a:r>
                      <a:r>
                        <a:rPr lang="en-US" sz="2400" b="0" dirty="0" err="1">
                          <a:solidFill>
                            <a:schemeClr val="tx1"/>
                          </a:solidFill>
                          <a:latin typeface="Charis SIL"/>
                          <a:cs typeface="Charis SIL"/>
                        </a:rPr>
                        <a:t>səul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haris SIL"/>
                          <a:cs typeface="Charis SIL"/>
                        </a:rPr>
                        <a:t>]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‘Seoul’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haris SIL"/>
                          <a:cs typeface="Charis SIL"/>
                        </a:rPr>
                        <a:t>[</a:t>
                      </a:r>
                      <a:r>
                        <a:rPr lang="en-US" sz="2400" b="0" dirty="0" err="1">
                          <a:solidFill>
                            <a:schemeClr val="tx1"/>
                          </a:solidFill>
                          <a:latin typeface="Charis SIL"/>
                          <a:cs typeface="Charis SIL"/>
                        </a:rPr>
                        <a:t>i.ɾɯm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haris SIL"/>
                          <a:cs typeface="Charis SIL"/>
                        </a:rPr>
                        <a:t>]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‘name’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haris SIL"/>
                          <a:cs typeface="Charis SIL"/>
                        </a:rPr>
                        <a:t>[</a:t>
                      </a:r>
                      <a:r>
                        <a:rPr lang="en-US" sz="2400" b="0" dirty="0" err="1">
                          <a:solidFill>
                            <a:schemeClr val="tx1"/>
                          </a:solidFill>
                          <a:latin typeface="Charis SIL"/>
                          <a:cs typeface="Charis SIL"/>
                        </a:rPr>
                        <a:t>ʌl.kɯl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haris SIL"/>
                          <a:cs typeface="Charis SIL"/>
                        </a:rPr>
                        <a:t>]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‘face’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haris SIL"/>
                          <a:cs typeface="Charis SIL"/>
                        </a:rPr>
                        <a:t>[</a:t>
                      </a:r>
                      <a:r>
                        <a:rPr lang="en-US" sz="2400" b="0" dirty="0" err="1">
                          <a:solidFill>
                            <a:schemeClr val="tx1"/>
                          </a:solidFill>
                          <a:latin typeface="Charis SIL"/>
                          <a:cs typeface="Charis SIL"/>
                        </a:rPr>
                        <a:t>ɾa.tio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haris SIL"/>
                          <a:cs typeface="Charis SIL"/>
                        </a:rPr>
                        <a:t>]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‘radio’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haris SIL"/>
                          <a:cs typeface="Charis SIL"/>
                        </a:rPr>
                        <a:t>[</a:t>
                      </a:r>
                      <a:r>
                        <a:rPr lang="en-US" sz="2400" b="0" dirty="0" err="1">
                          <a:solidFill>
                            <a:schemeClr val="tx1"/>
                          </a:solidFill>
                          <a:latin typeface="Charis SIL"/>
                          <a:cs typeface="Charis SIL"/>
                        </a:rPr>
                        <a:t>i.pal.sa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haris SIL"/>
                          <a:cs typeface="Charis SIL"/>
                        </a:rPr>
                        <a:t>]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‘barber’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F9C312E9-A8FE-C341-947D-77D8C9E1C1B7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77E1F0-2720-5649-AF28-D03B70215B5D}"/>
              </a:ext>
            </a:extLst>
          </p:cNvPr>
          <p:cNvSpPr txBox="1"/>
          <p:nvPr/>
        </p:nvSpPr>
        <p:spPr>
          <a:xfrm>
            <a:off x="457200" y="4349859"/>
            <a:ext cx="8229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800" dirty="0"/>
              <a:t>Are </a:t>
            </a:r>
            <a:r>
              <a:rPr lang="en-US" sz="2800" dirty="0">
                <a:cs typeface="Charis SIL"/>
              </a:rPr>
              <a:t>[l]</a:t>
            </a:r>
            <a:r>
              <a:rPr lang="en-US" sz="2800" dirty="0"/>
              <a:t> and </a:t>
            </a:r>
            <a:r>
              <a:rPr lang="en-US" sz="2800" dirty="0">
                <a:cs typeface="Charis SIL"/>
              </a:rPr>
              <a:t>[</a:t>
            </a:r>
            <a:r>
              <a:rPr lang="en-US" sz="2800" dirty="0" err="1">
                <a:cs typeface="Charis SIL"/>
              </a:rPr>
              <a:t>ɾ</a:t>
            </a:r>
            <a:r>
              <a:rPr lang="en-US" sz="2800" dirty="0">
                <a:cs typeface="Charis SIL"/>
              </a:rPr>
              <a:t>] allophones of the same phoneme, or of different phonemes?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If allophones of the same phoneme, what kind of distribution are they in?</a:t>
            </a:r>
          </a:p>
        </p:txBody>
      </p:sp>
    </p:spTree>
    <p:extLst>
      <p:ext uri="{BB962C8B-B14F-4D97-AF65-F5344CB8AC3E}">
        <p14:creationId xmlns:p14="http://schemas.microsoft.com/office/powerpoint/2010/main" val="2945576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Korean liquids</a:t>
            </a:r>
            <a:endParaRPr lang="en-US" dirty="0">
              <a:latin typeface="+mn-lt"/>
              <a:cs typeface="Charis SIL"/>
            </a:endParaRPr>
          </a:p>
        </p:txBody>
      </p:sp>
      <p:graphicFrame>
        <p:nvGraphicFramePr>
          <p:cNvPr id="4" name="Content Placeholder 5"/>
          <p:cNvGraphicFramePr>
            <a:graphicFrameLocks/>
          </p:cNvGraphicFramePr>
          <p:nvPr/>
        </p:nvGraphicFramePr>
        <p:xfrm>
          <a:off x="457200" y="1600200"/>
          <a:ext cx="82296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69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94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84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146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haris SIL"/>
                          <a:cs typeface="Charis SIL"/>
                        </a:rPr>
                        <a:t>[</a:t>
                      </a:r>
                      <a:r>
                        <a:rPr lang="en-US" sz="2400" b="0" dirty="0" err="1">
                          <a:solidFill>
                            <a:schemeClr val="tx1"/>
                          </a:solidFill>
                          <a:latin typeface="Charis SIL"/>
                          <a:cs typeface="Charis SIL"/>
                        </a:rPr>
                        <a:t>ɾa.mɪən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haris SIL"/>
                          <a:cs typeface="Charis SIL"/>
                        </a:rPr>
                        <a:t>]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‘ramen’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haris SIL"/>
                          <a:cs typeface="Charis SIL"/>
                        </a:rPr>
                        <a:t>[</a:t>
                      </a:r>
                      <a:r>
                        <a:rPr lang="en-US" sz="2400" b="0" dirty="0" err="1">
                          <a:solidFill>
                            <a:schemeClr val="tx1"/>
                          </a:solidFill>
                          <a:latin typeface="Charis SIL"/>
                          <a:cs typeface="Charis SIL"/>
                        </a:rPr>
                        <a:t>mul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haris SIL"/>
                          <a:cs typeface="Charis SIL"/>
                        </a:rPr>
                        <a:t>]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‘water’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haris SIL"/>
                          <a:cs typeface="Charis SIL"/>
                        </a:rPr>
                        <a:t>[</a:t>
                      </a:r>
                      <a:r>
                        <a:rPr lang="en-US" sz="2400" b="0" dirty="0" err="1">
                          <a:solidFill>
                            <a:schemeClr val="tx1"/>
                          </a:solidFill>
                          <a:latin typeface="Charis SIL"/>
                          <a:cs typeface="Charis SIL"/>
                        </a:rPr>
                        <a:t>ki.ɾin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haris SIL"/>
                          <a:cs typeface="Charis SIL"/>
                        </a:rPr>
                        <a:t>]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‘giraffe’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haris SIL"/>
                          <a:cs typeface="Charis SIL"/>
                        </a:rPr>
                        <a:t>[pal]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‘arm’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haris SIL"/>
                          <a:cs typeface="Charis SIL"/>
                        </a:rPr>
                        <a:t>[</a:t>
                      </a:r>
                      <a:r>
                        <a:rPr lang="en-US" sz="2400" b="0" dirty="0" err="1">
                          <a:solidFill>
                            <a:schemeClr val="tx1"/>
                          </a:solidFill>
                          <a:latin typeface="Charis SIL"/>
                          <a:cs typeface="Charis SIL"/>
                        </a:rPr>
                        <a:t>sa.ɾam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haris SIL"/>
                          <a:cs typeface="Charis SIL"/>
                        </a:rPr>
                        <a:t>]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‘person’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haris SIL"/>
                          <a:cs typeface="Charis SIL"/>
                        </a:rPr>
                        <a:t>[</a:t>
                      </a:r>
                      <a:r>
                        <a:rPr lang="en-US" sz="2400" b="0" dirty="0" err="1">
                          <a:solidFill>
                            <a:schemeClr val="tx1"/>
                          </a:solidFill>
                          <a:latin typeface="Charis SIL"/>
                          <a:cs typeface="Charis SIL"/>
                        </a:rPr>
                        <a:t>səul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haris SIL"/>
                          <a:cs typeface="Charis SIL"/>
                        </a:rPr>
                        <a:t>]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‘Seoul’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haris SIL"/>
                          <a:cs typeface="Charis SIL"/>
                        </a:rPr>
                        <a:t>[</a:t>
                      </a:r>
                      <a:r>
                        <a:rPr lang="en-US" sz="2400" b="0" dirty="0" err="1">
                          <a:solidFill>
                            <a:schemeClr val="tx1"/>
                          </a:solidFill>
                          <a:latin typeface="Charis SIL"/>
                          <a:cs typeface="Charis SIL"/>
                        </a:rPr>
                        <a:t>i.ɾɯm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haris SIL"/>
                          <a:cs typeface="Charis SIL"/>
                        </a:rPr>
                        <a:t>]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‘name’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haris SIL"/>
                          <a:cs typeface="Charis SIL"/>
                        </a:rPr>
                        <a:t>[</a:t>
                      </a:r>
                      <a:r>
                        <a:rPr lang="en-US" sz="2400" b="0" dirty="0" err="1">
                          <a:solidFill>
                            <a:schemeClr val="tx1"/>
                          </a:solidFill>
                          <a:latin typeface="Charis SIL"/>
                          <a:cs typeface="Charis SIL"/>
                        </a:rPr>
                        <a:t>ʌl.kɯl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haris SIL"/>
                          <a:cs typeface="Charis SIL"/>
                        </a:rPr>
                        <a:t>]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‘face’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haris SIL"/>
                          <a:cs typeface="Charis SIL"/>
                        </a:rPr>
                        <a:t>[</a:t>
                      </a:r>
                      <a:r>
                        <a:rPr lang="en-US" sz="2400" b="0" dirty="0" err="1">
                          <a:solidFill>
                            <a:schemeClr val="tx1"/>
                          </a:solidFill>
                          <a:latin typeface="Charis SIL"/>
                          <a:cs typeface="Charis SIL"/>
                        </a:rPr>
                        <a:t>ɾa.tio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haris SIL"/>
                          <a:cs typeface="Charis SIL"/>
                        </a:rPr>
                        <a:t>]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‘radio’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haris SIL"/>
                          <a:cs typeface="Charis SIL"/>
                        </a:rPr>
                        <a:t>[</a:t>
                      </a:r>
                      <a:r>
                        <a:rPr lang="en-US" sz="2400" b="0" dirty="0" err="1">
                          <a:solidFill>
                            <a:schemeClr val="tx1"/>
                          </a:solidFill>
                          <a:latin typeface="Charis SIL"/>
                          <a:cs typeface="Charis SIL"/>
                        </a:rPr>
                        <a:t>i.pal.sa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haris SIL"/>
                          <a:cs typeface="Charis SIL"/>
                        </a:rPr>
                        <a:t>]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‘barber’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F9C312E9-A8FE-C341-947D-77D8C9E1C1B7}" type="slidenum">
              <a:rPr lang="en-US" smtClean="0"/>
              <a:t>13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1682B63-1E6B-434F-AECB-0879775C1929}"/>
              </a:ext>
            </a:extLst>
          </p:cNvPr>
          <p:cNvSpPr txBox="1">
            <a:spLocks/>
          </p:cNvSpPr>
          <p:nvPr/>
        </p:nvSpPr>
        <p:spPr>
          <a:xfrm>
            <a:off x="270445" y="4128053"/>
            <a:ext cx="8686800" cy="242649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Gill Sans"/>
                <a:ea typeface="+mn-ea"/>
                <a:cs typeface="Gill San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Gill Sans"/>
                <a:ea typeface="+mn-ea"/>
                <a:cs typeface="Gill San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Gill Sans"/>
                <a:ea typeface="+mn-ea"/>
                <a:cs typeface="Gill San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Gill Sans"/>
                <a:ea typeface="+mn-ea"/>
                <a:cs typeface="Gill San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Gill Sans"/>
                <a:ea typeface="+mn-ea"/>
                <a:cs typeface="Gill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+mn-lt"/>
              </a:rPr>
              <a:t>Phonetically similar (voiced coronal approximants)</a:t>
            </a:r>
          </a:p>
          <a:p>
            <a:r>
              <a:rPr lang="en-US" sz="2800" dirty="0">
                <a:latin typeface="+mn-lt"/>
              </a:rPr>
              <a:t>No minimal (or near-minimal) pairs!</a:t>
            </a:r>
          </a:p>
          <a:p>
            <a:r>
              <a:rPr lang="en-US" sz="2800" dirty="0">
                <a:solidFill>
                  <a:srgbClr val="000000"/>
                </a:solidFill>
                <a:latin typeface="+mn-lt"/>
              </a:rPr>
              <a:t>Non-overlapping, mutually exclusive environments:</a:t>
            </a:r>
            <a:endParaRPr lang="en-US" sz="2800" dirty="0">
              <a:solidFill>
                <a:srgbClr val="FF0000"/>
              </a:solidFill>
              <a:latin typeface="+mn-lt"/>
              <a:cs typeface="Charis SIL"/>
            </a:endParaRPr>
          </a:p>
          <a:p>
            <a:pPr lvl="1"/>
            <a:r>
              <a:rPr lang="en-US" sz="2400" dirty="0">
                <a:solidFill>
                  <a:srgbClr val="FF0000"/>
                </a:solidFill>
                <a:latin typeface="+mn-lt"/>
                <a:cs typeface="Charis SIL"/>
              </a:rPr>
              <a:t>[</a:t>
            </a:r>
            <a:r>
              <a:rPr lang="en-US" sz="2400" dirty="0" err="1">
                <a:solidFill>
                  <a:srgbClr val="FF0000"/>
                </a:solidFill>
                <a:latin typeface="+mn-lt"/>
                <a:cs typeface="Charis SIL"/>
              </a:rPr>
              <a:t>ɾ</a:t>
            </a:r>
            <a:r>
              <a:rPr lang="en-US" sz="2400" dirty="0">
                <a:solidFill>
                  <a:srgbClr val="FF0000"/>
                </a:solidFill>
                <a:latin typeface="+mn-lt"/>
                <a:cs typeface="Charis SIL"/>
              </a:rPr>
              <a:t>] </a:t>
            </a:r>
            <a:r>
              <a:rPr lang="en-US" sz="2200" dirty="0">
                <a:solidFill>
                  <a:srgbClr val="FF0000"/>
                </a:solidFill>
                <a:latin typeface="+mn-lt"/>
              </a:rPr>
              <a:t>syllable-initially</a:t>
            </a:r>
            <a:r>
              <a:rPr lang="en-US" sz="2200" dirty="0">
                <a:solidFill>
                  <a:srgbClr val="000000"/>
                </a:solidFill>
                <a:latin typeface="+mn-lt"/>
              </a:rPr>
              <a:t>, </a:t>
            </a:r>
            <a:r>
              <a:rPr lang="en-US" sz="2200" dirty="0">
                <a:solidFill>
                  <a:srgbClr val="0000FF"/>
                </a:solidFill>
                <a:latin typeface="+mn-lt"/>
              </a:rPr>
              <a:t>[l] syllable-finally, </a:t>
            </a:r>
            <a:r>
              <a:rPr lang="en-US" sz="2200" dirty="0">
                <a:latin typeface="+mn-lt"/>
              </a:rPr>
              <a:t>without exception</a:t>
            </a:r>
          </a:p>
          <a:p>
            <a:r>
              <a:rPr lang="en-US" sz="2600" dirty="0">
                <a:solidFill>
                  <a:schemeClr val="bg1"/>
                </a:solidFill>
                <a:latin typeface="+mn-lt"/>
              </a:rPr>
              <a:t>⇒ in Korean, </a:t>
            </a:r>
            <a:r>
              <a:rPr lang="en-US" sz="2600" dirty="0">
                <a:solidFill>
                  <a:schemeClr val="bg1"/>
                </a:solidFill>
                <a:latin typeface="+mn-lt"/>
                <a:cs typeface="Charis SIL"/>
              </a:rPr>
              <a:t>[l]</a:t>
            </a:r>
            <a:r>
              <a:rPr lang="en-US" sz="2600" dirty="0">
                <a:solidFill>
                  <a:schemeClr val="bg1"/>
                </a:solidFill>
                <a:latin typeface="+mn-lt"/>
              </a:rPr>
              <a:t> and </a:t>
            </a:r>
            <a:r>
              <a:rPr lang="en-US" sz="2600" dirty="0">
                <a:solidFill>
                  <a:schemeClr val="bg1"/>
                </a:solidFill>
                <a:latin typeface="+mn-lt"/>
                <a:cs typeface="Charis SIL"/>
              </a:rPr>
              <a:t>[</a:t>
            </a:r>
            <a:r>
              <a:rPr lang="en-US" sz="2600" dirty="0" err="1">
                <a:solidFill>
                  <a:schemeClr val="bg1"/>
                </a:solidFill>
                <a:latin typeface="+mn-lt"/>
                <a:cs typeface="Charis SIL"/>
              </a:rPr>
              <a:t>ɾ</a:t>
            </a:r>
            <a:r>
              <a:rPr lang="en-US" sz="2600" dirty="0">
                <a:solidFill>
                  <a:schemeClr val="bg1"/>
                </a:solidFill>
                <a:latin typeface="+mn-lt"/>
                <a:cs typeface="Charis SIL"/>
              </a:rPr>
              <a:t>]</a:t>
            </a:r>
            <a:r>
              <a:rPr lang="en-US" sz="2600" dirty="0">
                <a:solidFill>
                  <a:schemeClr val="bg1"/>
                </a:solidFill>
                <a:latin typeface="+mn-lt"/>
              </a:rPr>
              <a:t> are </a:t>
            </a:r>
            <a:r>
              <a:rPr lang="en-US" sz="2600" u="sng" dirty="0">
                <a:solidFill>
                  <a:schemeClr val="bg1"/>
                </a:solidFill>
                <a:latin typeface="+mn-lt"/>
              </a:rPr>
              <a:t>allophones of same phoneme, in complementary distribution</a:t>
            </a:r>
          </a:p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6267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Korean liquids</a:t>
            </a:r>
            <a:endParaRPr lang="en-US" dirty="0">
              <a:latin typeface="+mn-lt"/>
              <a:cs typeface="Charis SI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445" y="4128053"/>
            <a:ext cx="8686800" cy="2426496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>
                <a:latin typeface="+mn-lt"/>
              </a:rPr>
              <a:t>Phonetically similar (voiced coronal approximants)</a:t>
            </a:r>
          </a:p>
          <a:p>
            <a:r>
              <a:rPr lang="en-US" sz="2800" dirty="0">
                <a:latin typeface="+mn-lt"/>
              </a:rPr>
              <a:t>No minimal (or near-minimal) pairs!</a:t>
            </a:r>
          </a:p>
          <a:p>
            <a:r>
              <a:rPr lang="en-US" sz="2800" dirty="0">
                <a:solidFill>
                  <a:srgbClr val="000000"/>
                </a:solidFill>
                <a:latin typeface="+mn-lt"/>
              </a:rPr>
              <a:t>Non-overlapping, mutually exclusive environments:</a:t>
            </a:r>
            <a:endParaRPr lang="en-US" sz="2800" dirty="0">
              <a:solidFill>
                <a:srgbClr val="FF0000"/>
              </a:solidFill>
              <a:latin typeface="+mn-lt"/>
              <a:cs typeface="Charis SIL"/>
            </a:endParaRPr>
          </a:p>
          <a:p>
            <a:pPr lvl="1"/>
            <a:r>
              <a:rPr lang="en-US" sz="2400" dirty="0">
                <a:solidFill>
                  <a:srgbClr val="FF0000"/>
                </a:solidFill>
                <a:latin typeface="+mn-lt"/>
                <a:cs typeface="Charis SIL"/>
              </a:rPr>
              <a:t>[</a:t>
            </a:r>
            <a:r>
              <a:rPr lang="en-US" sz="2400" dirty="0" err="1">
                <a:solidFill>
                  <a:srgbClr val="FF0000"/>
                </a:solidFill>
                <a:latin typeface="+mn-lt"/>
                <a:cs typeface="Charis SIL"/>
              </a:rPr>
              <a:t>ɾ</a:t>
            </a:r>
            <a:r>
              <a:rPr lang="en-US" sz="2400" dirty="0">
                <a:solidFill>
                  <a:srgbClr val="FF0000"/>
                </a:solidFill>
                <a:latin typeface="+mn-lt"/>
                <a:cs typeface="Charis SIL"/>
              </a:rPr>
              <a:t>] </a:t>
            </a:r>
            <a:r>
              <a:rPr lang="en-US" sz="2200" dirty="0">
                <a:solidFill>
                  <a:srgbClr val="FF0000"/>
                </a:solidFill>
                <a:latin typeface="+mn-lt"/>
              </a:rPr>
              <a:t>syllable-initially</a:t>
            </a:r>
            <a:r>
              <a:rPr lang="en-US" sz="2200" dirty="0">
                <a:solidFill>
                  <a:srgbClr val="000000"/>
                </a:solidFill>
                <a:latin typeface="+mn-lt"/>
              </a:rPr>
              <a:t>, </a:t>
            </a:r>
            <a:r>
              <a:rPr lang="en-US" sz="2200" dirty="0">
                <a:solidFill>
                  <a:srgbClr val="0000FF"/>
                </a:solidFill>
                <a:latin typeface="+mn-lt"/>
              </a:rPr>
              <a:t>[l] syllable-finally, </a:t>
            </a:r>
            <a:r>
              <a:rPr lang="en-US" sz="2200" dirty="0">
                <a:latin typeface="+mn-lt"/>
              </a:rPr>
              <a:t>without exception</a:t>
            </a:r>
          </a:p>
          <a:p>
            <a:r>
              <a:rPr lang="en-US" sz="2600" dirty="0">
                <a:solidFill>
                  <a:srgbClr val="000000"/>
                </a:solidFill>
                <a:latin typeface="+mn-lt"/>
              </a:rPr>
              <a:t>⇒ in Korean, </a:t>
            </a:r>
            <a:r>
              <a:rPr lang="en-US" sz="2600" dirty="0">
                <a:solidFill>
                  <a:srgbClr val="000000"/>
                </a:solidFill>
                <a:latin typeface="+mn-lt"/>
                <a:cs typeface="Charis SIL"/>
              </a:rPr>
              <a:t>[l]</a:t>
            </a:r>
            <a:r>
              <a:rPr lang="en-US" sz="2600" dirty="0">
                <a:solidFill>
                  <a:srgbClr val="000000"/>
                </a:solidFill>
                <a:latin typeface="+mn-lt"/>
              </a:rPr>
              <a:t> and </a:t>
            </a:r>
            <a:r>
              <a:rPr lang="en-US" sz="2600" dirty="0">
                <a:solidFill>
                  <a:srgbClr val="000000"/>
                </a:solidFill>
                <a:latin typeface="+mn-lt"/>
                <a:cs typeface="Charis SIL"/>
              </a:rPr>
              <a:t>[</a:t>
            </a:r>
            <a:r>
              <a:rPr lang="en-US" sz="2600" dirty="0" err="1">
                <a:solidFill>
                  <a:srgbClr val="000000"/>
                </a:solidFill>
                <a:latin typeface="+mn-lt"/>
                <a:cs typeface="Charis SIL"/>
              </a:rPr>
              <a:t>ɾ</a:t>
            </a:r>
            <a:r>
              <a:rPr lang="en-US" sz="2600" dirty="0">
                <a:solidFill>
                  <a:srgbClr val="000000"/>
                </a:solidFill>
                <a:latin typeface="+mn-lt"/>
                <a:cs typeface="Charis SIL"/>
              </a:rPr>
              <a:t>]</a:t>
            </a:r>
            <a:r>
              <a:rPr lang="en-US" sz="2600" dirty="0">
                <a:solidFill>
                  <a:srgbClr val="000000"/>
                </a:solidFill>
                <a:latin typeface="+mn-lt"/>
              </a:rPr>
              <a:t> are </a:t>
            </a:r>
            <a:r>
              <a:rPr lang="en-US" sz="2600" u="sng" dirty="0">
                <a:solidFill>
                  <a:srgbClr val="000000"/>
                </a:solidFill>
                <a:latin typeface="+mn-lt"/>
              </a:rPr>
              <a:t>allophones of same phoneme, in complementary distribution</a:t>
            </a:r>
          </a:p>
          <a:p>
            <a:endParaRPr lang="en-US" dirty="0">
              <a:latin typeface="+mn-lt"/>
            </a:endParaRPr>
          </a:p>
        </p:txBody>
      </p:sp>
      <p:graphicFrame>
        <p:nvGraphicFramePr>
          <p:cNvPr id="5" name="Content Placeholder 5"/>
          <p:cNvGraphicFramePr>
            <a:graphicFrameLocks/>
          </p:cNvGraphicFramePr>
          <p:nvPr/>
        </p:nvGraphicFramePr>
        <p:xfrm>
          <a:off x="457200" y="1600200"/>
          <a:ext cx="82296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69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94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84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146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haris SIL"/>
                          <a:cs typeface="Charis SIL"/>
                        </a:rPr>
                        <a:t>[</a:t>
                      </a:r>
                      <a:r>
                        <a:rPr lang="en-US" sz="2400" b="0" dirty="0" err="1">
                          <a:solidFill>
                            <a:srgbClr val="FF0000"/>
                          </a:solidFill>
                          <a:latin typeface="Charis SIL"/>
                          <a:cs typeface="Charis SIL"/>
                        </a:rPr>
                        <a:t>ɾ</a:t>
                      </a:r>
                      <a:r>
                        <a:rPr lang="en-US" sz="2400" b="0" dirty="0" err="1">
                          <a:solidFill>
                            <a:schemeClr val="tx1"/>
                          </a:solidFill>
                          <a:latin typeface="Charis SIL"/>
                          <a:cs typeface="Charis SIL"/>
                        </a:rPr>
                        <a:t>a.mɪən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haris SIL"/>
                          <a:cs typeface="Charis SIL"/>
                        </a:rPr>
                        <a:t>]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‘ramen’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haris SIL"/>
                          <a:cs typeface="Charis SIL"/>
                        </a:rPr>
                        <a:t>[</a:t>
                      </a:r>
                      <a:r>
                        <a:rPr lang="en-US" sz="2400" b="0" dirty="0" err="1">
                          <a:solidFill>
                            <a:schemeClr val="tx1"/>
                          </a:solidFill>
                          <a:latin typeface="Charis SIL"/>
                          <a:cs typeface="Charis SIL"/>
                        </a:rPr>
                        <a:t>mu</a:t>
                      </a:r>
                      <a:r>
                        <a:rPr lang="en-US" sz="2400" b="0" dirty="0" err="1">
                          <a:solidFill>
                            <a:srgbClr val="0000FF"/>
                          </a:solidFill>
                          <a:latin typeface="Charis SIL"/>
                          <a:cs typeface="Charis SIL"/>
                        </a:rPr>
                        <a:t>l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haris SIL"/>
                          <a:cs typeface="Charis SIL"/>
                        </a:rPr>
                        <a:t>]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‘water’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haris SIL"/>
                          <a:cs typeface="Charis SIL"/>
                        </a:rPr>
                        <a:t>[</a:t>
                      </a:r>
                      <a:r>
                        <a:rPr lang="en-US" sz="2400" b="0" dirty="0" err="1">
                          <a:solidFill>
                            <a:schemeClr val="tx1"/>
                          </a:solidFill>
                          <a:latin typeface="Charis SIL"/>
                          <a:cs typeface="Charis SIL"/>
                        </a:rPr>
                        <a:t>ki.</a:t>
                      </a:r>
                      <a:r>
                        <a:rPr lang="en-US" sz="2400" b="0" dirty="0" err="1">
                          <a:solidFill>
                            <a:srgbClr val="FF0000"/>
                          </a:solidFill>
                          <a:latin typeface="Charis SIL"/>
                          <a:cs typeface="Charis SIL"/>
                        </a:rPr>
                        <a:t>ɾ</a:t>
                      </a:r>
                      <a:r>
                        <a:rPr lang="en-US" sz="2400" b="0" dirty="0" err="1">
                          <a:solidFill>
                            <a:schemeClr val="tx1"/>
                          </a:solidFill>
                          <a:latin typeface="Charis SIL"/>
                          <a:cs typeface="Charis SIL"/>
                        </a:rPr>
                        <a:t>in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haris SIL"/>
                          <a:cs typeface="Charis SIL"/>
                        </a:rPr>
                        <a:t>]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‘giraffe’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haris SIL"/>
                          <a:cs typeface="Charis SIL"/>
                        </a:rPr>
                        <a:t>[pa</a:t>
                      </a:r>
                      <a:r>
                        <a:rPr lang="en-US" sz="2400" b="0" dirty="0">
                          <a:solidFill>
                            <a:srgbClr val="0000FF"/>
                          </a:solidFill>
                          <a:latin typeface="Charis SIL"/>
                          <a:cs typeface="Charis SIL"/>
                        </a:rPr>
                        <a:t>l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haris SIL"/>
                          <a:cs typeface="Charis SIL"/>
                        </a:rPr>
                        <a:t>]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‘arm’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haris SIL"/>
                          <a:cs typeface="Charis SIL"/>
                        </a:rPr>
                        <a:t>[</a:t>
                      </a:r>
                      <a:r>
                        <a:rPr lang="en-US" sz="2400" b="0" dirty="0" err="1">
                          <a:solidFill>
                            <a:schemeClr val="tx1"/>
                          </a:solidFill>
                          <a:latin typeface="Charis SIL"/>
                          <a:cs typeface="Charis SIL"/>
                        </a:rPr>
                        <a:t>sa.</a:t>
                      </a:r>
                      <a:r>
                        <a:rPr lang="en-US" sz="2400" b="0" dirty="0" err="1">
                          <a:solidFill>
                            <a:srgbClr val="FF0000"/>
                          </a:solidFill>
                          <a:latin typeface="Charis SIL"/>
                          <a:cs typeface="Charis SIL"/>
                        </a:rPr>
                        <a:t>ɾ</a:t>
                      </a:r>
                      <a:r>
                        <a:rPr lang="en-US" sz="2400" b="0" dirty="0" err="1">
                          <a:solidFill>
                            <a:schemeClr val="tx1"/>
                          </a:solidFill>
                          <a:latin typeface="Charis SIL"/>
                          <a:cs typeface="Charis SIL"/>
                        </a:rPr>
                        <a:t>am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haris SIL"/>
                          <a:cs typeface="Charis SIL"/>
                        </a:rPr>
                        <a:t>]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‘person’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haris SIL"/>
                          <a:cs typeface="Charis SIL"/>
                        </a:rPr>
                        <a:t>[</a:t>
                      </a:r>
                      <a:r>
                        <a:rPr lang="en-US" sz="2400" b="0" dirty="0" err="1">
                          <a:solidFill>
                            <a:schemeClr val="tx1"/>
                          </a:solidFill>
                          <a:latin typeface="Charis SIL"/>
                          <a:cs typeface="Charis SIL"/>
                        </a:rPr>
                        <a:t>səu</a:t>
                      </a:r>
                      <a:r>
                        <a:rPr lang="en-US" sz="2400" b="0" dirty="0" err="1">
                          <a:solidFill>
                            <a:srgbClr val="0000FF"/>
                          </a:solidFill>
                          <a:latin typeface="Charis SIL"/>
                          <a:cs typeface="Charis SIL"/>
                        </a:rPr>
                        <a:t>l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haris SIL"/>
                          <a:cs typeface="Charis SIL"/>
                        </a:rPr>
                        <a:t>]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‘Seoul’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haris SIL"/>
                          <a:cs typeface="Charis SIL"/>
                        </a:rPr>
                        <a:t>[</a:t>
                      </a:r>
                      <a:r>
                        <a:rPr lang="en-US" sz="2400" b="0" dirty="0" err="1">
                          <a:solidFill>
                            <a:schemeClr val="tx1"/>
                          </a:solidFill>
                          <a:latin typeface="Charis SIL"/>
                          <a:cs typeface="Charis SIL"/>
                        </a:rPr>
                        <a:t>i.</a:t>
                      </a:r>
                      <a:r>
                        <a:rPr lang="en-US" sz="2400" b="0" dirty="0" err="1">
                          <a:solidFill>
                            <a:srgbClr val="FF0000"/>
                          </a:solidFill>
                          <a:latin typeface="Charis SIL"/>
                          <a:cs typeface="Charis SIL"/>
                        </a:rPr>
                        <a:t>ɾ</a:t>
                      </a:r>
                      <a:r>
                        <a:rPr lang="en-US" sz="2400" b="0" dirty="0" err="1">
                          <a:solidFill>
                            <a:schemeClr val="tx1"/>
                          </a:solidFill>
                          <a:latin typeface="Charis SIL"/>
                          <a:cs typeface="Charis SIL"/>
                        </a:rPr>
                        <a:t>ɯm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haris SIL"/>
                          <a:cs typeface="Charis SIL"/>
                        </a:rPr>
                        <a:t>]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‘name’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haris SIL"/>
                          <a:cs typeface="Charis SIL"/>
                        </a:rPr>
                        <a:t>[</a:t>
                      </a:r>
                      <a:r>
                        <a:rPr lang="en-US" sz="2400" b="0" dirty="0" err="1">
                          <a:solidFill>
                            <a:schemeClr val="tx1"/>
                          </a:solidFill>
                          <a:latin typeface="Charis SIL"/>
                          <a:cs typeface="Charis SIL"/>
                        </a:rPr>
                        <a:t>ʌ</a:t>
                      </a:r>
                      <a:r>
                        <a:rPr lang="en-US" sz="2400" b="0" dirty="0" err="1">
                          <a:solidFill>
                            <a:srgbClr val="0000FF"/>
                          </a:solidFill>
                          <a:latin typeface="Charis SIL"/>
                          <a:cs typeface="Charis SIL"/>
                        </a:rPr>
                        <a:t>l.</a:t>
                      </a:r>
                      <a:r>
                        <a:rPr lang="en-US" sz="2400" b="0" dirty="0" err="1">
                          <a:solidFill>
                            <a:schemeClr val="tx1"/>
                          </a:solidFill>
                          <a:latin typeface="Charis SIL"/>
                          <a:cs typeface="Charis SIL"/>
                        </a:rPr>
                        <a:t>kɯ</a:t>
                      </a:r>
                      <a:r>
                        <a:rPr lang="en-US" sz="2400" b="0" dirty="0" err="1">
                          <a:solidFill>
                            <a:srgbClr val="0000FF"/>
                          </a:solidFill>
                          <a:latin typeface="Charis SIL"/>
                          <a:cs typeface="Charis SIL"/>
                        </a:rPr>
                        <a:t>l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haris SIL"/>
                          <a:cs typeface="Charis SIL"/>
                        </a:rPr>
                        <a:t>]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‘face’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haris SIL"/>
                          <a:cs typeface="Charis SIL"/>
                        </a:rPr>
                        <a:t>[</a:t>
                      </a:r>
                      <a:r>
                        <a:rPr lang="en-US" sz="2400" b="0" dirty="0" err="1">
                          <a:solidFill>
                            <a:srgbClr val="FF0000"/>
                          </a:solidFill>
                          <a:latin typeface="Charis SIL"/>
                          <a:cs typeface="Charis SIL"/>
                        </a:rPr>
                        <a:t>ɾ</a:t>
                      </a:r>
                      <a:r>
                        <a:rPr lang="en-US" sz="2400" b="0" dirty="0" err="1">
                          <a:solidFill>
                            <a:schemeClr val="tx1"/>
                          </a:solidFill>
                          <a:latin typeface="Charis SIL"/>
                          <a:cs typeface="Charis SIL"/>
                        </a:rPr>
                        <a:t>a.tio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haris SIL"/>
                          <a:cs typeface="Charis SIL"/>
                        </a:rPr>
                        <a:t>]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‘radio’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haris SIL"/>
                          <a:cs typeface="Charis SIL"/>
                        </a:rPr>
                        <a:t>[</a:t>
                      </a:r>
                      <a:r>
                        <a:rPr lang="en-US" sz="2400" b="0" dirty="0" err="1">
                          <a:solidFill>
                            <a:schemeClr val="tx1"/>
                          </a:solidFill>
                          <a:latin typeface="Charis SIL"/>
                          <a:cs typeface="Charis SIL"/>
                        </a:rPr>
                        <a:t>i.pa</a:t>
                      </a:r>
                      <a:r>
                        <a:rPr lang="en-US" sz="2400" b="0" dirty="0" err="1">
                          <a:solidFill>
                            <a:srgbClr val="0000FF"/>
                          </a:solidFill>
                          <a:latin typeface="Charis SIL"/>
                          <a:cs typeface="Charis SIL"/>
                        </a:rPr>
                        <a:t>l.</a:t>
                      </a:r>
                      <a:r>
                        <a:rPr lang="en-US" sz="2400" b="0" dirty="0" err="1">
                          <a:solidFill>
                            <a:schemeClr val="tx1"/>
                          </a:solidFill>
                          <a:latin typeface="Charis SIL"/>
                          <a:cs typeface="Charis SIL"/>
                        </a:rPr>
                        <a:t>sa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haris SIL"/>
                          <a:cs typeface="Charis SIL"/>
                        </a:rPr>
                        <a:t>]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‘barber’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F9C312E9-A8FE-C341-947D-77D8C9E1C1B7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0012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CB36F-0701-5F4F-90F0-E23948B56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765" y="564204"/>
            <a:ext cx="8229600" cy="53480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Allophonic alternations are particularly informative at word boundaries:</a:t>
            </a:r>
          </a:p>
          <a:p>
            <a:pPr marL="457200" lvl="1" indent="0">
              <a:buNone/>
            </a:pPr>
            <a:r>
              <a:rPr lang="en-US" sz="1800" dirty="0">
                <a:latin typeface="+mn-lt"/>
              </a:rPr>
              <a:t>	</a:t>
            </a:r>
          </a:p>
          <a:p>
            <a:pPr marL="457200" lvl="1" indent="0">
              <a:buNone/>
            </a:pPr>
            <a:r>
              <a:rPr lang="en-US" sz="1800" dirty="0">
                <a:latin typeface="+mn-lt"/>
              </a:rPr>
              <a:t>	</a:t>
            </a:r>
            <a:r>
              <a:rPr lang="en-US" dirty="0">
                <a:latin typeface="+mn-lt"/>
              </a:rPr>
              <a:t>		[</a:t>
            </a:r>
            <a:r>
              <a:rPr lang="en-US" dirty="0" err="1">
                <a:latin typeface="+mn-lt"/>
              </a:rPr>
              <a:t>pjʌ</a:t>
            </a:r>
            <a:r>
              <a:rPr lang="en-US" dirty="0" err="1">
                <a:solidFill>
                  <a:srgbClr val="0070C0"/>
                </a:solidFill>
                <a:latin typeface="+mn-lt"/>
              </a:rPr>
              <a:t>l</a:t>
            </a:r>
            <a:r>
              <a:rPr lang="en-US" dirty="0">
                <a:latin typeface="+mn-lt"/>
              </a:rPr>
              <a:t>]			‘star’</a:t>
            </a:r>
          </a:p>
          <a:p>
            <a:pPr marL="457200" lvl="1" indent="0">
              <a:buNone/>
            </a:pPr>
            <a:r>
              <a:rPr lang="en-US" dirty="0">
                <a:latin typeface="+mn-lt"/>
              </a:rPr>
              <a:t>			[</a:t>
            </a:r>
            <a:r>
              <a:rPr lang="en-US" dirty="0" err="1">
                <a:latin typeface="+mn-lt"/>
              </a:rPr>
              <a:t>ida</a:t>
            </a:r>
            <a:r>
              <a:rPr lang="en-US" dirty="0">
                <a:latin typeface="+mn-lt"/>
              </a:rPr>
              <a:t>]			‘is’</a:t>
            </a:r>
          </a:p>
          <a:p>
            <a:pPr marL="457200" lvl="1" indent="0">
              <a:buNone/>
            </a:pPr>
            <a:endParaRPr lang="en-US" dirty="0">
              <a:latin typeface="+mn-lt"/>
            </a:endParaRPr>
          </a:p>
          <a:p>
            <a:pPr marL="457200" lvl="1" indent="0">
              <a:buNone/>
            </a:pPr>
            <a:r>
              <a:rPr lang="en-US" dirty="0">
                <a:latin typeface="+mn-lt"/>
              </a:rPr>
              <a:t>			[</a:t>
            </a:r>
            <a:r>
              <a:rPr lang="en-US" dirty="0" err="1">
                <a:latin typeface="+mn-lt"/>
              </a:rPr>
              <a:t>pjʌ.</a:t>
            </a:r>
            <a:r>
              <a:rPr lang="en-US" dirty="0" err="1">
                <a:solidFill>
                  <a:srgbClr val="FF0000"/>
                </a:solidFill>
                <a:latin typeface="+mn-lt"/>
              </a:rPr>
              <a:t>ɾ</a:t>
            </a:r>
            <a:r>
              <a:rPr lang="en-US" dirty="0" err="1">
                <a:latin typeface="+mn-lt"/>
              </a:rPr>
              <a:t>i.da</a:t>
            </a:r>
            <a:r>
              <a:rPr lang="en-US" dirty="0">
                <a:latin typeface="+mn-lt"/>
              </a:rPr>
              <a:t>]	‘is a star’</a:t>
            </a:r>
          </a:p>
          <a:p>
            <a:pPr marL="457200" lvl="1" indent="0">
              <a:buNone/>
            </a:pPr>
            <a:endParaRPr lang="en-US" sz="1800" dirty="0">
              <a:latin typeface="+mn-lt"/>
            </a:endParaRPr>
          </a:p>
          <a:p>
            <a:pPr marL="312738" indent="-255588">
              <a:buFontTx/>
              <a:buChar char="-"/>
            </a:pPr>
            <a:r>
              <a:rPr lang="en-US" sz="2800" dirty="0">
                <a:latin typeface="+mn-lt"/>
              </a:rPr>
              <a:t>When we put the words together and syllables are formed, the final</a:t>
            </a:r>
            <a:r>
              <a:rPr lang="en-US" sz="2800" dirty="0">
                <a:solidFill>
                  <a:srgbClr val="0070C0"/>
                </a:solidFill>
                <a:latin typeface="+mn-lt"/>
              </a:rPr>
              <a:t> [l]</a:t>
            </a:r>
            <a:r>
              <a:rPr lang="en-US" sz="2800" dirty="0">
                <a:solidFill>
                  <a:srgbClr val="0070C0"/>
                </a:solidFill>
                <a:latin typeface="+mn-lt"/>
                <a:cs typeface="Charis SIL"/>
              </a:rPr>
              <a:t> </a:t>
            </a:r>
            <a:r>
              <a:rPr lang="en-US" sz="2800" dirty="0">
                <a:latin typeface="+mn-lt"/>
                <a:cs typeface="Charis SIL"/>
              </a:rPr>
              <a:t>in </a:t>
            </a:r>
            <a:r>
              <a:rPr lang="en-US" sz="2800" dirty="0">
                <a:latin typeface="+mn-lt"/>
              </a:rPr>
              <a:t>[</a:t>
            </a:r>
            <a:r>
              <a:rPr lang="en-US" sz="2800" dirty="0" err="1">
                <a:latin typeface="+mn-lt"/>
              </a:rPr>
              <a:t>pjʌl</a:t>
            </a:r>
            <a:r>
              <a:rPr lang="en-US" sz="2800" dirty="0">
                <a:latin typeface="+mn-lt"/>
              </a:rPr>
              <a:t>] is pronounced </a:t>
            </a:r>
            <a:r>
              <a:rPr lang="en-US" sz="2800" dirty="0">
                <a:solidFill>
                  <a:srgbClr val="FF0000"/>
                </a:solidFill>
                <a:latin typeface="+mn-lt"/>
              </a:rPr>
              <a:t>as a flap, </a:t>
            </a:r>
            <a:r>
              <a:rPr lang="en-US" sz="2800" dirty="0">
                <a:latin typeface="+mn-lt"/>
              </a:rPr>
              <a:t>as predicted by our analysis</a:t>
            </a:r>
          </a:p>
        </p:txBody>
      </p:sp>
    </p:spTree>
    <p:extLst>
      <p:ext uri="{BB962C8B-B14F-4D97-AF65-F5344CB8AC3E}">
        <p14:creationId xmlns:p14="http://schemas.microsoft.com/office/powerpoint/2010/main" val="2023908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4E067-F93A-1A4F-BBE3-361970790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" y="274638"/>
            <a:ext cx="8564880" cy="965894"/>
          </a:xfrm>
        </p:spPr>
        <p:txBody>
          <a:bodyPr>
            <a:noAutofit/>
          </a:bodyPr>
          <a:lstStyle/>
          <a:p>
            <a:r>
              <a:rPr lang="en-US" sz="3600" dirty="0">
                <a:latin typeface="+mn-lt"/>
              </a:rPr>
              <a:t>Types of allophonic alternations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EBBFE-ADD3-4040-8907-0E0E9830FE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47288"/>
            <a:ext cx="8055735" cy="4678876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800" dirty="0">
                <a:latin typeface="+mn-lt"/>
              </a:rPr>
              <a:t>Phonemes may display </a:t>
            </a:r>
            <a:r>
              <a:rPr lang="en-US" sz="2800" dirty="0">
                <a:solidFill>
                  <a:srgbClr val="0070C0"/>
                </a:solidFill>
                <a:latin typeface="+mn-lt"/>
              </a:rPr>
              <a:t>allophonic variation</a:t>
            </a:r>
          </a:p>
          <a:p>
            <a:r>
              <a:rPr lang="en-US" sz="2800" dirty="0">
                <a:latin typeface="+mn-lt"/>
              </a:rPr>
              <a:t>Some general types:</a:t>
            </a:r>
          </a:p>
          <a:p>
            <a:pPr lvl="1">
              <a:buFontTx/>
              <a:buChar char="-"/>
            </a:pPr>
            <a:r>
              <a:rPr lang="en-US" sz="2600" i="1" dirty="0">
                <a:solidFill>
                  <a:srgbClr val="0070C0"/>
                </a:solidFill>
                <a:latin typeface="+mn-lt"/>
              </a:rPr>
              <a:t>Assimilation</a:t>
            </a:r>
            <a:r>
              <a:rPr lang="en-US" sz="2600" dirty="0">
                <a:latin typeface="+mn-lt"/>
              </a:rPr>
              <a:t> 		two adjacent segments become 							more similar</a:t>
            </a:r>
          </a:p>
          <a:p>
            <a:pPr lvl="1">
              <a:buFontTx/>
              <a:buChar char="-"/>
            </a:pPr>
            <a:r>
              <a:rPr lang="en-US" sz="2600" i="1" dirty="0">
                <a:solidFill>
                  <a:srgbClr val="0070C0"/>
                </a:solidFill>
                <a:latin typeface="+mn-lt"/>
              </a:rPr>
              <a:t>Coalescence</a:t>
            </a:r>
            <a:r>
              <a:rPr lang="en-US" sz="2600" dirty="0">
                <a:latin typeface="+mn-lt"/>
              </a:rPr>
              <a:t> 		two adj. segments merge into one</a:t>
            </a:r>
            <a:endParaRPr lang="en-US" sz="2600" i="1" dirty="0">
              <a:latin typeface="+mn-lt"/>
            </a:endParaRPr>
          </a:p>
          <a:p>
            <a:pPr lvl="1">
              <a:buFontTx/>
              <a:buChar char="-"/>
            </a:pPr>
            <a:r>
              <a:rPr lang="en-US" sz="2600" i="1" dirty="0">
                <a:solidFill>
                  <a:srgbClr val="0070C0"/>
                </a:solidFill>
                <a:latin typeface="+mn-lt"/>
              </a:rPr>
              <a:t>Lenition</a:t>
            </a:r>
            <a:r>
              <a:rPr lang="en-US" sz="2600" dirty="0">
                <a:latin typeface="+mn-lt"/>
              </a:rPr>
              <a:t> 			consonantal weakening</a:t>
            </a:r>
          </a:p>
          <a:p>
            <a:pPr lvl="1">
              <a:buFontTx/>
              <a:buChar char="-"/>
            </a:pPr>
            <a:r>
              <a:rPr lang="en-US" sz="2600" i="1" dirty="0">
                <a:solidFill>
                  <a:srgbClr val="0070C0"/>
                </a:solidFill>
                <a:latin typeface="+mn-lt"/>
              </a:rPr>
              <a:t>Fortition</a:t>
            </a:r>
            <a:r>
              <a:rPr lang="en-US" sz="2600" dirty="0">
                <a:latin typeface="+mn-lt"/>
              </a:rPr>
              <a:t> 			consonantal strengthening</a:t>
            </a:r>
          </a:p>
          <a:p>
            <a:pPr lvl="1">
              <a:buFontTx/>
              <a:buChar char="-"/>
            </a:pPr>
            <a:r>
              <a:rPr lang="en-US" sz="2600" i="1" dirty="0">
                <a:solidFill>
                  <a:srgbClr val="0070C0"/>
                </a:solidFill>
                <a:latin typeface="+mn-lt"/>
              </a:rPr>
              <a:t>Deletion</a:t>
            </a:r>
            <a:r>
              <a:rPr lang="en-US" sz="2600" dirty="0">
                <a:latin typeface="+mn-lt"/>
              </a:rPr>
              <a:t> 			a segment is deleted</a:t>
            </a:r>
          </a:p>
          <a:p>
            <a:pPr lvl="1">
              <a:buFontTx/>
              <a:buChar char="-"/>
            </a:pPr>
            <a:r>
              <a:rPr lang="en-US" sz="2600" i="1" dirty="0">
                <a:solidFill>
                  <a:schemeClr val="accent1"/>
                </a:solidFill>
                <a:latin typeface="+mn-lt"/>
              </a:rPr>
              <a:t>Epenthesis</a:t>
            </a:r>
            <a:r>
              <a:rPr lang="en-US" sz="2600" dirty="0">
                <a:latin typeface="+mn-lt"/>
              </a:rPr>
              <a:t>			a segment is inserted</a:t>
            </a:r>
          </a:p>
          <a:p>
            <a:endParaRPr lang="en-US" dirty="0"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0CC466-51C9-9740-92E8-E894C095A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A447D-9E37-5F4B-95C2-08DDCAA88D8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8207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B5246-1A56-E645-A37D-22B17D904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Assimilation</a:t>
            </a:r>
            <a:endParaRPr lang="en-US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69817E-56BE-B64D-AD94-4EC0563558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47288"/>
            <a:ext cx="8229600" cy="4909062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+mn-lt"/>
              </a:rPr>
              <a:t>Segment becomes more similar to adjacent segment</a:t>
            </a:r>
          </a:p>
          <a:p>
            <a:r>
              <a:rPr lang="en-US" sz="2800" dirty="0">
                <a:latin typeface="+mn-lt"/>
              </a:rPr>
              <a:t>	e.g. Nasal assimilation in Korean:</a:t>
            </a:r>
          </a:p>
          <a:p>
            <a:pPr marL="0" indent="0">
              <a:buNone/>
            </a:pPr>
            <a:endParaRPr lang="en-US" sz="2800" dirty="0">
              <a:latin typeface="+mn-lt"/>
            </a:endParaRPr>
          </a:p>
          <a:p>
            <a:pPr marL="0" indent="0">
              <a:buNone/>
            </a:pPr>
            <a:endParaRPr lang="en-US" sz="2800" dirty="0">
              <a:latin typeface="+mn-lt"/>
            </a:endParaRPr>
          </a:p>
          <a:p>
            <a:pPr marL="0" indent="0">
              <a:buNone/>
            </a:pPr>
            <a:endParaRPr lang="en-US" sz="2800" dirty="0">
              <a:latin typeface="+mn-lt"/>
            </a:endParaRPr>
          </a:p>
          <a:p>
            <a:pPr marL="0" indent="0">
              <a:buNone/>
            </a:pPr>
            <a:endParaRPr lang="en-US" sz="2800" dirty="0">
              <a:latin typeface="+mn-lt"/>
              <a:cs typeface="Charis SIL"/>
            </a:endParaRPr>
          </a:p>
          <a:p>
            <a:r>
              <a:rPr lang="en-US" sz="2800" dirty="0">
                <a:latin typeface="+mn-lt"/>
                <a:cs typeface="Charis SIL"/>
              </a:rPr>
              <a:t>Oral consonants become nasal before a nasal consonant</a:t>
            </a:r>
          </a:p>
          <a:p>
            <a:pPr lvl="1"/>
            <a:r>
              <a:rPr lang="en-US" sz="2400" dirty="0">
                <a:latin typeface="+mn-lt"/>
              </a:rPr>
              <a:t>Case of </a:t>
            </a:r>
            <a:r>
              <a:rPr lang="en-US" sz="2400" i="1" dirty="0">
                <a:latin typeface="+mn-lt"/>
              </a:rPr>
              <a:t>regressive</a:t>
            </a:r>
            <a:r>
              <a:rPr lang="en-US" sz="2400" dirty="0">
                <a:latin typeface="+mn-lt"/>
              </a:rPr>
              <a:t> assimilation</a:t>
            </a:r>
          </a:p>
          <a:p>
            <a:pPr lvl="1"/>
            <a:r>
              <a:rPr lang="en-US" sz="2400" dirty="0">
                <a:latin typeface="+mn-lt"/>
              </a:rPr>
              <a:t>Very widespread cross-linguistically</a:t>
            </a:r>
          </a:p>
          <a:p>
            <a:pPr marL="0" indent="0">
              <a:buNone/>
            </a:pPr>
            <a:endParaRPr lang="en-US" sz="2800" dirty="0"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8ED2D0-0466-824D-B083-BE653CED6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A447D-9E37-5F4B-95C2-08DDCAA88D86}" type="slidenum">
              <a:rPr lang="en-US" smtClean="0"/>
              <a:t>17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F195B9-6321-124D-B0D0-2C1DD44C02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891" y="2780814"/>
            <a:ext cx="7564582" cy="158856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15AC885-54E7-CF4B-9BB6-825E3A23B631}"/>
              </a:ext>
            </a:extLst>
          </p:cNvPr>
          <p:cNvSpPr txBox="1"/>
          <p:nvPr/>
        </p:nvSpPr>
        <p:spPr>
          <a:xfrm>
            <a:off x="4461164" y="2905780"/>
            <a:ext cx="1163781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mʌkta</a:t>
            </a:r>
            <a:endParaRPr lang="en-NL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39D2B4-C9F4-474D-B7DA-C0ECBD16D869}"/>
              </a:ext>
            </a:extLst>
          </p:cNvPr>
          <p:cNvSpPr txBox="1"/>
          <p:nvPr/>
        </p:nvSpPr>
        <p:spPr>
          <a:xfrm>
            <a:off x="4294910" y="3846156"/>
            <a:ext cx="1163781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mʌkta</a:t>
            </a:r>
            <a:endParaRPr lang="en-NL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691968-5ACF-8B47-B830-66BD8A727BAB}"/>
              </a:ext>
            </a:extLst>
          </p:cNvPr>
          <p:cNvSpPr txBox="1"/>
          <p:nvPr/>
        </p:nvSpPr>
        <p:spPr>
          <a:xfrm>
            <a:off x="4488873" y="2832794"/>
            <a:ext cx="1163781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mʌkta</a:t>
            </a:r>
            <a:endParaRPr lang="en-NL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1CCEC8-730E-094C-B145-9C5B849637DB}"/>
              </a:ext>
            </a:extLst>
          </p:cNvPr>
          <p:cNvSpPr txBox="1"/>
          <p:nvPr/>
        </p:nvSpPr>
        <p:spPr>
          <a:xfrm>
            <a:off x="4294909" y="3767109"/>
            <a:ext cx="1163781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mʌkta</a:t>
            </a:r>
            <a:endParaRPr lang="en-NL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D02C1C-D506-1C47-A220-7BDEF70700DD}"/>
              </a:ext>
            </a:extLst>
          </p:cNvPr>
          <p:cNvSpPr txBox="1"/>
          <p:nvPr/>
        </p:nvSpPr>
        <p:spPr>
          <a:xfrm>
            <a:off x="4461164" y="2884825"/>
            <a:ext cx="1163781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mʌkta</a:t>
            </a:r>
            <a:endParaRPr lang="en-NL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09759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B5246-1A56-E645-A37D-22B17D904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Assimilation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69817E-56BE-B64D-AD94-4EC0563558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47288"/>
            <a:ext cx="8229600" cy="4909062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+mn-lt"/>
              </a:rPr>
              <a:t>Nasal place assimilation In English: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r>
              <a:rPr lang="en-US" sz="2400" dirty="0"/>
              <a:t>English d/t palatalization before /j/:</a:t>
            </a:r>
          </a:p>
          <a:p>
            <a:endParaRPr lang="en-US" sz="2400" dirty="0"/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8ED2D0-0466-824D-B083-BE653CED6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A447D-9E37-5F4B-95C2-08DDCAA88D86}" type="slidenum">
              <a:rPr lang="en-US" smtClean="0"/>
              <a:t>18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44B1750-EB66-CD47-A1DC-2B6AAF88A5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365" y="4166748"/>
            <a:ext cx="7984435" cy="15075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23DD6DA-21C1-4645-A3D0-37003A3315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365" y="1921767"/>
            <a:ext cx="4154557" cy="1428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6779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32761-3764-ED45-888C-3A9AE551B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>
                <a:latin typeface="+mn-lt"/>
              </a:rPr>
              <a:t>Assimilation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DA33F6-004E-364C-AA4D-853DBA1AA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A447D-9E37-5F4B-95C2-08DDCAA88D86}" type="slidenum">
              <a:rPr lang="en-US" smtClean="0"/>
              <a:t>19</a:t>
            </a:fld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C6643DE-5073-0145-B86B-77F42C77E1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473" y="1561904"/>
            <a:ext cx="8320636" cy="42558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5E38C8E-2373-634D-9577-4642E01622F0}"/>
              </a:ext>
            </a:extLst>
          </p:cNvPr>
          <p:cNvSpPr txBox="1"/>
          <p:nvPr/>
        </p:nvSpPr>
        <p:spPr>
          <a:xfrm>
            <a:off x="493340" y="2132476"/>
            <a:ext cx="55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>
                <a:solidFill>
                  <a:srgbClr val="0070C0"/>
                </a:solidFill>
              </a:rPr>
              <a:t>/ot/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FF51C3-2209-CC46-A760-2C5E3C9A8817}"/>
              </a:ext>
            </a:extLst>
          </p:cNvPr>
          <p:cNvSpPr txBox="1"/>
          <p:nvPr/>
        </p:nvSpPr>
        <p:spPr>
          <a:xfrm>
            <a:off x="374072" y="4475462"/>
            <a:ext cx="449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>
                <a:solidFill>
                  <a:srgbClr val="0070C0"/>
                </a:solidFill>
              </a:rPr>
              <a:t>/s/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716671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2CCFF-F646-4548-9A2E-D67283160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>
                <a:latin typeface="+mn-lt"/>
              </a:rPr>
              <a:t>Admin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7A512-9926-4F46-B218-4D5D4E5FE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L" dirty="0">
                <a:latin typeface="+mn-lt"/>
              </a:rPr>
              <a:t>TA office hours: Mondays 9-11 </a:t>
            </a:r>
          </a:p>
          <a:p>
            <a:r>
              <a:rPr lang="en-NL" dirty="0">
                <a:latin typeface="+mn-lt"/>
              </a:rPr>
              <a:t>Instructor office hours: Tuesdays 4-6 pm</a:t>
            </a:r>
            <a:endParaRPr lang="en-CA" dirty="0">
              <a:latin typeface="+mn-lt"/>
            </a:endParaRPr>
          </a:p>
          <a:p>
            <a:endParaRPr lang="en-CA" dirty="0">
              <a:latin typeface="+mn-lt"/>
            </a:endParaRPr>
          </a:p>
          <a:p>
            <a:r>
              <a:rPr lang="en-CA" dirty="0">
                <a:latin typeface="+mn-lt"/>
              </a:rPr>
              <a:t>If you have questions about content, please post on </a:t>
            </a:r>
            <a:r>
              <a:rPr lang="en-CA" dirty="0">
                <a:latin typeface="+mn-lt"/>
                <a:hlinkClick r:id="rId2"/>
              </a:rPr>
              <a:t>Discussion board</a:t>
            </a:r>
            <a:r>
              <a:rPr lang="en-CA" dirty="0">
                <a:latin typeface="+mn-lt"/>
              </a:rPr>
              <a:t> on </a:t>
            </a:r>
            <a:r>
              <a:rPr lang="en-CA" dirty="0" err="1">
                <a:latin typeface="+mn-lt"/>
              </a:rPr>
              <a:t>myCourses</a:t>
            </a:r>
            <a:endParaRPr lang="en-CA" dirty="0">
              <a:latin typeface="+mn-lt"/>
            </a:endParaRPr>
          </a:p>
          <a:p>
            <a:endParaRPr lang="en-CA" dirty="0">
              <a:latin typeface="+mn-lt"/>
            </a:endParaRPr>
          </a:p>
          <a:p>
            <a:r>
              <a:rPr lang="en-NL" dirty="0">
                <a:latin typeface="+mn-lt"/>
              </a:rPr>
              <a:t>Assignment 1 grades out soon</a:t>
            </a:r>
          </a:p>
          <a:p>
            <a:r>
              <a:rPr lang="en-NL" dirty="0">
                <a:latin typeface="+mn-lt"/>
              </a:rPr>
              <a:t>Assignment 2 (Phonology) out, due Feb 8</a:t>
            </a:r>
          </a:p>
          <a:p>
            <a:endParaRPr lang="en-NL" dirty="0">
              <a:latin typeface="+mn-lt"/>
            </a:endParaRPr>
          </a:p>
          <a:p>
            <a:endParaRPr lang="en-NL" dirty="0"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C44AB0-DE70-814D-94D2-87C786891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A447D-9E37-5F4B-95C2-08DDCAA88D8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6138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4E067-F93A-1A4F-BBE3-361970790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" y="274638"/>
            <a:ext cx="8564880" cy="965894"/>
          </a:xfrm>
        </p:spPr>
        <p:txBody>
          <a:bodyPr>
            <a:noAutofit/>
          </a:bodyPr>
          <a:lstStyle/>
          <a:p>
            <a:r>
              <a:rPr lang="en-US" sz="3600" dirty="0">
                <a:latin typeface="+mn-lt"/>
              </a:rPr>
              <a:t>Types of allophonic alternations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EBBFE-ADD3-4040-8907-0E0E9830FE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47288"/>
            <a:ext cx="8055735" cy="4678876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800" dirty="0">
                <a:latin typeface="+mn-lt"/>
              </a:rPr>
              <a:t>Phonemes may display </a:t>
            </a:r>
            <a:r>
              <a:rPr lang="en-US" sz="2800" dirty="0">
                <a:solidFill>
                  <a:srgbClr val="0070C0"/>
                </a:solidFill>
                <a:latin typeface="+mn-lt"/>
              </a:rPr>
              <a:t>allophonic variation</a:t>
            </a:r>
            <a:endParaRPr lang="en-US" dirty="0">
              <a:solidFill>
                <a:srgbClr val="0070C0"/>
              </a:solidFill>
              <a:latin typeface="+mn-lt"/>
            </a:endParaRPr>
          </a:p>
          <a:p>
            <a:r>
              <a:rPr lang="en-US" sz="2800" dirty="0">
                <a:latin typeface="+mn-lt"/>
              </a:rPr>
              <a:t>Some general types:</a:t>
            </a:r>
          </a:p>
          <a:p>
            <a:pPr lvl="1">
              <a:buFontTx/>
              <a:buChar char="-"/>
            </a:pPr>
            <a:r>
              <a:rPr lang="en-US" sz="2600" i="1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Assimilation</a:t>
            </a:r>
            <a:r>
              <a:rPr lang="en-US" sz="2600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 		two adjacent segments become 							more similar</a:t>
            </a:r>
          </a:p>
          <a:p>
            <a:pPr lvl="1">
              <a:buFontTx/>
              <a:buChar char="-"/>
            </a:pPr>
            <a:r>
              <a:rPr lang="en-US" sz="2600" i="1" dirty="0">
                <a:solidFill>
                  <a:srgbClr val="0070C0"/>
                </a:solidFill>
                <a:latin typeface="+mn-lt"/>
              </a:rPr>
              <a:t>Coalescence</a:t>
            </a:r>
            <a:r>
              <a:rPr lang="en-US" sz="2600" dirty="0">
                <a:latin typeface="+mn-lt"/>
              </a:rPr>
              <a:t> 		two adj. segments merge into one</a:t>
            </a:r>
            <a:endParaRPr lang="en-US" sz="2600" i="1" dirty="0">
              <a:latin typeface="+mn-lt"/>
            </a:endParaRPr>
          </a:p>
          <a:p>
            <a:pPr lvl="1">
              <a:buFontTx/>
              <a:buChar char="-"/>
            </a:pPr>
            <a:r>
              <a:rPr lang="en-US" sz="2600" i="1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Lenition</a:t>
            </a:r>
            <a:r>
              <a:rPr lang="en-US" sz="2600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 			consonantal weakening</a:t>
            </a:r>
          </a:p>
          <a:p>
            <a:pPr lvl="1">
              <a:buFontTx/>
              <a:buChar char="-"/>
            </a:pPr>
            <a:r>
              <a:rPr lang="en-US" sz="2600" i="1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Fortition</a:t>
            </a:r>
            <a:r>
              <a:rPr lang="en-US" sz="2600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 			consonantal strengthening</a:t>
            </a:r>
          </a:p>
          <a:p>
            <a:pPr lvl="1">
              <a:buFontTx/>
              <a:buChar char="-"/>
            </a:pPr>
            <a:r>
              <a:rPr lang="en-US" sz="2600" i="1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Deletion</a:t>
            </a:r>
            <a:r>
              <a:rPr lang="en-US" sz="2600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 			a segment is deleted</a:t>
            </a:r>
          </a:p>
          <a:p>
            <a:pPr lvl="1">
              <a:buFontTx/>
              <a:buChar char="-"/>
            </a:pPr>
            <a:r>
              <a:rPr lang="en-US" sz="2600" i="1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Epenthesis			</a:t>
            </a:r>
            <a:r>
              <a:rPr lang="en-US" sz="2600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a segment is inserted</a:t>
            </a:r>
          </a:p>
          <a:p>
            <a:endParaRPr lang="en-US" dirty="0"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0CC466-51C9-9740-92E8-E894C095A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A447D-9E37-5F4B-95C2-08DDCAA88D8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6676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97305-D60A-B04D-8434-C83EC267E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Coalescence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8567F-9521-C643-91DB-82A9DDA092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69274"/>
            <a:ext cx="8229600" cy="10235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+mn-lt"/>
              </a:rPr>
              <a:t>Two segments merge into one (fusion):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044A56-3117-4040-8FA7-0CB837D64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A447D-9E37-5F4B-95C2-08DDCAA88D86}" type="slidenum">
              <a:rPr lang="en-US" smtClean="0"/>
              <a:t>21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14659C-BABB-EA4C-9D5E-8A37A8EE86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835533"/>
            <a:ext cx="8025319" cy="43166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9BF710-BAE9-9645-85BC-6CF721609087}"/>
              </a:ext>
            </a:extLst>
          </p:cNvPr>
          <p:cNvSpPr txBox="1"/>
          <p:nvPr/>
        </p:nvSpPr>
        <p:spPr>
          <a:xfrm>
            <a:off x="6280199" y="6210547"/>
            <a:ext cx="1725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Zsiga</a:t>
            </a:r>
            <a:r>
              <a:rPr lang="en-US" dirty="0"/>
              <a:t> (2013:235)</a:t>
            </a:r>
          </a:p>
        </p:txBody>
      </p:sp>
    </p:spTree>
    <p:extLst>
      <p:ext uri="{BB962C8B-B14F-4D97-AF65-F5344CB8AC3E}">
        <p14:creationId xmlns:p14="http://schemas.microsoft.com/office/powerpoint/2010/main" val="1284714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4E067-F93A-1A4F-BBE3-361970790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" y="274638"/>
            <a:ext cx="8564880" cy="965894"/>
          </a:xfrm>
        </p:spPr>
        <p:txBody>
          <a:bodyPr>
            <a:noAutofit/>
          </a:bodyPr>
          <a:lstStyle/>
          <a:p>
            <a:r>
              <a:rPr lang="en-US" sz="3600" dirty="0">
                <a:latin typeface="+mn-lt"/>
              </a:rPr>
              <a:t>Types of allophonic alternations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EBBFE-ADD3-4040-8907-0E0E9830FE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47288"/>
            <a:ext cx="8055735" cy="4678876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800" dirty="0">
                <a:latin typeface="+mn-lt"/>
              </a:rPr>
              <a:t>Phonemes may display </a:t>
            </a:r>
            <a:r>
              <a:rPr lang="en-US" sz="2800" dirty="0">
                <a:solidFill>
                  <a:srgbClr val="0070C0"/>
                </a:solidFill>
                <a:latin typeface="+mn-lt"/>
              </a:rPr>
              <a:t>allophonic variation</a:t>
            </a:r>
          </a:p>
          <a:p>
            <a:r>
              <a:rPr lang="en-US" sz="2800" dirty="0">
                <a:latin typeface="+mn-lt"/>
              </a:rPr>
              <a:t>Some general types:</a:t>
            </a:r>
          </a:p>
          <a:p>
            <a:pPr lvl="1">
              <a:buFontTx/>
              <a:buChar char="-"/>
            </a:pPr>
            <a:r>
              <a:rPr lang="en-US" sz="2600" i="1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Assimilation</a:t>
            </a:r>
            <a:r>
              <a:rPr lang="en-US" sz="2600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 		two adjacent segments become 							more similar</a:t>
            </a:r>
          </a:p>
          <a:p>
            <a:pPr lvl="1">
              <a:buFontTx/>
              <a:buChar char="-"/>
            </a:pPr>
            <a:r>
              <a:rPr lang="en-US" sz="2600" i="1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Coalescence</a:t>
            </a:r>
            <a:r>
              <a:rPr lang="en-US" sz="2600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 		two adj. segments merge into one</a:t>
            </a:r>
            <a:endParaRPr lang="en-US" sz="2600" i="1" dirty="0">
              <a:solidFill>
                <a:schemeClr val="bg1">
                  <a:lumMod val="65000"/>
                </a:schemeClr>
              </a:solidFill>
              <a:latin typeface="+mn-lt"/>
            </a:endParaRPr>
          </a:p>
          <a:p>
            <a:pPr lvl="1">
              <a:buFontTx/>
              <a:buChar char="-"/>
            </a:pPr>
            <a:r>
              <a:rPr lang="en-US" sz="2600" i="1" dirty="0">
                <a:solidFill>
                  <a:srgbClr val="0070C0"/>
                </a:solidFill>
                <a:latin typeface="+mn-lt"/>
              </a:rPr>
              <a:t>Lenition</a:t>
            </a:r>
            <a:r>
              <a:rPr lang="en-US" sz="2600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 			</a:t>
            </a:r>
            <a:r>
              <a:rPr lang="en-US" sz="2600" dirty="0">
                <a:latin typeface="+mn-lt"/>
              </a:rPr>
              <a:t>consonantal weakening</a:t>
            </a:r>
          </a:p>
          <a:p>
            <a:pPr lvl="1">
              <a:buFontTx/>
              <a:buChar char="-"/>
            </a:pPr>
            <a:r>
              <a:rPr lang="en-US" sz="2600" i="1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Fortition</a:t>
            </a:r>
            <a:r>
              <a:rPr lang="en-US" sz="2600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 			consonantal strengthening</a:t>
            </a:r>
          </a:p>
          <a:p>
            <a:pPr lvl="1">
              <a:buFontTx/>
              <a:buChar char="-"/>
            </a:pPr>
            <a:r>
              <a:rPr lang="en-US" sz="2600" i="1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Deletion</a:t>
            </a:r>
            <a:r>
              <a:rPr lang="en-US" sz="2600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 			a segment is deleted</a:t>
            </a:r>
          </a:p>
          <a:p>
            <a:pPr lvl="1">
              <a:buFontTx/>
              <a:buChar char="-"/>
            </a:pPr>
            <a:r>
              <a:rPr lang="en-US" sz="2600" i="1" dirty="0">
                <a:solidFill>
                  <a:schemeClr val="bg1">
                    <a:lumMod val="65000"/>
                  </a:schemeClr>
                </a:solidFill>
              </a:rPr>
              <a:t>Epenthesis</a:t>
            </a:r>
            <a:r>
              <a:rPr lang="en-US" sz="2600" dirty="0">
                <a:solidFill>
                  <a:schemeClr val="bg1">
                    <a:lumMod val="65000"/>
                  </a:schemeClr>
                </a:solidFill>
              </a:rPr>
              <a:t>			a segment is inserted</a:t>
            </a:r>
          </a:p>
          <a:p>
            <a:pPr lvl="1">
              <a:buFontTx/>
              <a:buChar char="-"/>
            </a:pPr>
            <a:endParaRPr lang="en-US" sz="26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  <a:p>
            <a:endParaRPr lang="en-US" dirty="0"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0CC466-51C9-9740-92E8-E894C095A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A447D-9E37-5F4B-95C2-08DDCAA88D8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3253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848ED-C18B-C648-8F6A-2915431A2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Lenition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74635-BC13-4940-A27C-0A84CCC75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000" dirty="0">
                <a:solidFill>
                  <a:srgbClr val="0070C0"/>
                </a:solidFill>
                <a:latin typeface="+mn-lt"/>
              </a:rPr>
              <a:t>Consonantal</a:t>
            </a:r>
            <a:r>
              <a:rPr lang="en-US" sz="3000" dirty="0">
                <a:latin typeface="+mn-lt"/>
              </a:rPr>
              <a:t> </a:t>
            </a:r>
            <a:r>
              <a:rPr lang="en-US" sz="3000" dirty="0">
                <a:solidFill>
                  <a:srgbClr val="0070C0"/>
                </a:solidFill>
                <a:latin typeface="+mn-lt"/>
              </a:rPr>
              <a:t>weakening</a:t>
            </a:r>
            <a:r>
              <a:rPr lang="en-US" sz="3000" dirty="0">
                <a:latin typeface="+mn-lt"/>
              </a:rPr>
              <a:t>, usually affecting manner (full to narrow / partial constriction):</a:t>
            </a:r>
          </a:p>
          <a:p>
            <a:r>
              <a:rPr lang="en-US" sz="3000" dirty="0">
                <a:latin typeface="+mn-lt"/>
              </a:rPr>
              <a:t>Voiceless stop Lenition in Florentine Italian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sz="2800" dirty="0">
              <a:latin typeface="+mn-lt"/>
            </a:endParaRPr>
          </a:p>
          <a:p>
            <a:pPr marL="0" indent="0">
              <a:buNone/>
            </a:pPr>
            <a:r>
              <a:rPr lang="en-US" sz="2800" dirty="0">
                <a:latin typeface="+mn-lt"/>
              </a:rPr>
              <a:t>i.e. Voiceless stops (full constriction) become fricatives (narrow constriction) whenever they occur vowels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A618CE-B761-4D48-BE9B-F81E04CA7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A447D-9E37-5F4B-95C2-08DDCAA88D86}" type="slidenum">
              <a:rPr lang="en-US" smtClean="0"/>
              <a:t>23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BC7231-76B5-854B-BF3A-693792D5AC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621" y="2853749"/>
            <a:ext cx="5000757" cy="1865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911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4E067-F93A-1A4F-BBE3-361970790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" y="274638"/>
            <a:ext cx="8564880" cy="965894"/>
          </a:xfrm>
        </p:spPr>
        <p:txBody>
          <a:bodyPr>
            <a:noAutofit/>
          </a:bodyPr>
          <a:lstStyle/>
          <a:p>
            <a:r>
              <a:rPr lang="en-US" sz="3600" dirty="0">
                <a:latin typeface="+mn-lt"/>
              </a:rPr>
              <a:t>Types of allophonic alternations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EBBFE-ADD3-4040-8907-0E0E9830FE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47288"/>
            <a:ext cx="8055735" cy="4678876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800" dirty="0">
                <a:latin typeface="+mn-lt"/>
              </a:rPr>
              <a:t>Phonemes may display </a:t>
            </a:r>
            <a:r>
              <a:rPr lang="en-US" sz="2800" dirty="0">
                <a:solidFill>
                  <a:srgbClr val="0070C0"/>
                </a:solidFill>
                <a:latin typeface="+mn-lt"/>
              </a:rPr>
              <a:t>allophonic variation</a:t>
            </a:r>
          </a:p>
          <a:p>
            <a:r>
              <a:rPr lang="en-US" sz="2800" dirty="0">
                <a:latin typeface="+mn-lt"/>
              </a:rPr>
              <a:t>Some general types:</a:t>
            </a:r>
          </a:p>
          <a:p>
            <a:pPr lvl="1">
              <a:buFontTx/>
              <a:buChar char="-"/>
            </a:pPr>
            <a:r>
              <a:rPr lang="en-US" sz="2600" i="1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Assimilation</a:t>
            </a:r>
            <a:r>
              <a:rPr lang="en-US" sz="2600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 		two adjacent segments become 							more similar</a:t>
            </a:r>
          </a:p>
          <a:p>
            <a:pPr lvl="1">
              <a:buFontTx/>
              <a:buChar char="-"/>
            </a:pPr>
            <a:r>
              <a:rPr lang="en-US" sz="2600" i="1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Coalescence</a:t>
            </a:r>
            <a:r>
              <a:rPr lang="en-US" sz="2600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 		two adj. segments merge into one</a:t>
            </a:r>
            <a:endParaRPr lang="en-US" sz="2600" i="1" dirty="0">
              <a:solidFill>
                <a:schemeClr val="bg1">
                  <a:lumMod val="65000"/>
                </a:schemeClr>
              </a:solidFill>
              <a:latin typeface="+mn-lt"/>
            </a:endParaRPr>
          </a:p>
          <a:p>
            <a:pPr lvl="1">
              <a:buFontTx/>
              <a:buChar char="-"/>
            </a:pPr>
            <a:r>
              <a:rPr lang="en-US" sz="2600" i="1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Lenition</a:t>
            </a:r>
            <a:r>
              <a:rPr lang="en-US" sz="2600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 			consonantal weakening</a:t>
            </a:r>
          </a:p>
          <a:p>
            <a:pPr lvl="1">
              <a:buFontTx/>
              <a:buChar char="-"/>
            </a:pPr>
            <a:r>
              <a:rPr lang="en-US" sz="2600" i="1" dirty="0">
                <a:solidFill>
                  <a:srgbClr val="0070C0"/>
                </a:solidFill>
                <a:latin typeface="+mn-lt"/>
              </a:rPr>
              <a:t>Fortition</a:t>
            </a:r>
            <a:r>
              <a:rPr lang="en-US" sz="2600" dirty="0">
                <a:latin typeface="+mn-lt"/>
              </a:rPr>
              <a:t> 			consonantal strengthening</a:t>
            </a:r>
          </a:p>
          <a:p>
            <a:pPr lvl="1">
              <a:buFontTx/>
              <a:buChar char="-"/>
            </a:pPr>
            <a:r>
              <a:rPr lang="en-US" sz="2600" i="1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Deletion</a:t>
            </a:r>
            <a:r>
              <a:rPr lang="en-US" sz="2600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 			a segment is deleted</a:t>
            </a:r>
          </a:p>
          <a:p>
            <a:pPr lvl="1">
              <a:buFontTx/>
              <a:buChar char="-"/>
            </a:pPr>
            <a:r>
              <a:rPr lang="en-US" sz="2600" i="1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Epenthesis			</a:t>
            </a:r>
            <a:r>
              <a:rPr lang="en-US" sz="2600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a segment is inserted</a:t>
            </a:r>
          </a:p>
          <a:p>
            <a:endParaRPr lang="en-US" dirty="0"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0CC466-51C9-9740-92E8-E894C095A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A447D-9E37-5F4B-95C2-08DDCAA88D8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1792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848ED-C18B-C648-8F6A-2915431A2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Fortition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74635-BC13-4940-A27C-0A84CCC75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Consonantal strengthening </a:t>
            </a:r>
            <a:r>
              <a:rPr lang="en-US" dirty="0"/>
              <a:t>(narrow to full constriction; lengthening; addition of phonetic features like aspiration)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e.g. Lenition, fortition, and stress in English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800" dirty="0"/>
          </a:p>
          <a:p>
            <a:r>
              <a:rPr lang="en-US" sz="3000" dirty="0">
                <a:solidFill>
                  <a:srgbClr val="0070C0"/>
                </a:solidFill>
              </a:rPr>
              <a:t>Lenition</a:t>
            </a:r>
            <a:r>
              <a:rPr lang="en-US" sz="3000" dirty="0"/>
              <a:t>: </a:t>
            </a:r>
            <a:r>
              <a:rPr lang="en-US" sz="3000" dirty="0">
                <a:latin typeface="Charis SIL"/>
                <a:cs typeface="Charis SIL"/>
              </a:rPr>
              <a:t>/t/ and /d/ </a:t>
            </a:r>
            <a:r>
              <a:rPr lang="en-US" sz="3000" dirty="0"/>
              <a:t>→ </a:t>
            </a:r>
            <a:r>
              <a:rPr lang="en-US" sz="3000" dirty="0">
                <a:latin typeface="Charis SIL"/>
                <a:cs typeface="Charis SIL"/>
              </a:rPr>
              <a:t>[</a:t>
            </a:r>
            <a:r>
              <a:rPr lang="en-US" sz="3000" dirty="0" err="1">
                <a:latin typeface="Charis SIL"/>
                <a:cs typeface="Charis SIL"/>
              </a:rPr>
              <a:t>ɾ</a:t>
            </a:r>
            <a:r>
              <a:rPr lang="en-US" sz="3000" dirty="0">
                <a:latin typeface="Charis SIL"/>
                <a:cs typeface="Charis SIL"/>
              </a:rPr>
              <a:t>] word-medially AND beginning of unstressed syllable</a:t>
            </a:r>
          </a:p>
          <a:p>
            <a:r>
              <a:rPr lang="en-US" sz="3000" dirty="0">
                <a:solidFill>
                  <a:srgbClr val="0070C0"/>
                </a:solidFill>
                <a:latin typeface="Charis SIL"/>
                <a:cs typeface="Charis SIL"/>
              </a:rPr>
              <a:t>Fortition</a:t>
            </a:r>
            <a:r>
              <a:rPr lang="en-US" sz="3000" dirty="0">
                <a:latin typeface="Charis SIL"/>
                <a:cs typeface="Charis SIL"/>
              </a:rPr>
              <a:t>: /t/ </a:t>
            </a:r>
            <a:r>
              <a:rPr lang="en-US" sz="3000" dirty="0"/>
              <a:t>→ </a:t>
            </a:r>
            <a:r>
              <a:rPr lang="en-US" sz="3000" dirty="0">
                <a:latin typeface="Charis SIL"/>
                <a:cs typeface="Charis SIL"/>
              </a:rPr>
              <a:t>[</a:t>
            </a:r>
            <a:r>
              <a:rPr lang="en-US" sz="3000" dirty="0" err="1">
                <a:latin typeface="Charis SIL"/>
                <a:cs typeface="Charis SIL"/>
              </a:rPr>
              <a:t>t</a:t>
            </a:r>
            <a:r>
              <a:rPr lang="en-US" sz="3000" baseline="30000" dirty="0" err="1">
                <a:latin typeface="Charis SIL"/>
                <a:cs typeface="Charis SIL"/>
              </a:rPr>
              <a:t>h</a:t>
            </a:r>
            <a:r>
              <a:rPr lang="en-US" sz="3000" dirty="0">
                <a:latin typeface="Charis SIL"/>
                <a:cs typeface="Charis SIL"/>
              </a:rPr>
              <a:t>] at beginning of stressed syllables OR word-initially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A618CE-B761-4D48-BE9B-F81E04CA7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A447D-9E37-5F4B-95C2-08DDCAA88D86}" type="slidenum">
              <a:rPr lang="en-US" smtClean="0"/>
              <a:t>25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858E1A-9461-6C40-BA10-9C9013DDE0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272" y="3026773"/>
            <a:ext cx="5619456" cy="1325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197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4E067-F93A-1A4F-BBE3-361970790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" y="274638"/>
            <a:ext cx="8564880" cy="965894"/>
          </a:xfrm>
        </p:spPr>
        <p:txBody>
          <a:bodyPr>
            <a:noAutofit/>
          </a:bodyPr>
          <a:lstStyle/>
          <a:p>
            <a:r>
              <a:rPr lang="en-US" sz="3600" dirty="0">
                <a:latin typeface="+mn-lt"/>
              </a:rPr>
              <a:t>Types of allophonic alternations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EBBFE-ADD3-4040-8907-0E0E9830FE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47288"/>
            <a:ext cx="8055735" cy="4678876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800" dirty="0">
                <a:latin typeface="+mn-lt"/>
              </a:rPr>
              <a:t>Phonemes may display </a:t>
            </a:r>
            <a:r>
              <a:rPr lang="en-US" sz="2800" dirty="0">
                <a:solidFill>
                  <a:srgbClr val="0070C0"/>
                </a:solidFill>
                <a:latin typeface="+mn-lt"/>
              </a:rPr>
              <a:t>allophonic variation</a:t>
            </a:r>
          </a:p>
          <a:p>
            <a:r>
              <a:rPr lang="en-US" sz="2800" dirty="0">
                <a:latin typeface="+mn-lt"/>
              </a:rPr>
              <a:t>Some general types:</a:t>
            </a:r>
          </a:p>
          <a:p>
            <a:pPr lvl="1">
              <a:buFontTx/>
              <a:buChar char="-"/>
            </a:pPr>
            <a:r>
              <a:rPr lang="en-US" sz="2600" i="1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Assimilation</a:t>
            </a:r>
            <a:r>
              <a:rPr lang="en-US" sz="2600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 		two adjacent segments become 							more similar</a:t>
            </a:r>
          </a:p>
          <a:p>
            <a:pPr lvl="1">
              <a:buFontTx/>
              <a:buChar char="-"/>
            </a:pPr>
            <a:r>
              <a:rPr lang="en-US" sz="2600" i="1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Coalescence</a:t>
            </a:r>
            <a:r>
              <a:rPr lang="en-US" sz="2600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 		two adj. segments merge into one</a:t>
            </a:r>
            <a:endParaRPr lang="en-US" sz="2600" i="1" dirty="0">
              <a:solidFill>
                <a:schemeClr val="bg1">
                  <a:lumMod val="65000"/>
                </a:schemeClr>
              </a:solidFill>
              <a:latin typeface="+mn-lt"/>
            </a:endParaRPr>
          </a:p>
          <a:p>
            <a:pPr lvl="1">
              <a:buFontTx/>
              <a:buChar char="-"/>
            </a:pPr>
            <a:r>
              <a:rPr lang="en-US" sz="2600" i="1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Lenition</a:t>
            </a:r>
            <a:r>
              <a:rPr lang="en-US" sz="2600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 			consonantal weakening</a:t>
            </a:r>
          </a:p>
          <a:p>
            <a:pPr lvl="1">
              <a:buFontTx/>
              <a:buChar char="-"/>
            </a:pPr>
            <a:r>
              <a:rPr lang="en-US" sz="2600" i="1" dirty="0">
                <a:solidFill>
                  <a:srgbClr val="0070C0"/>
                </a:solidFill>
                <a:latin typeface="+mn-lt"/>
              </a:rPr>
              <a:t>Fortition</a:t>
            </a:r>
            <a:r>
              <a:rPr lang="en-US" sz="2600" dirty="0">
                <a:latin typeface="+mn-lt"/>
              </a:rPr>
              <a:t> 			consonantal strengthening</a:t>
            </a:r>
          </a:p>
          <a:p>
            <a:pPr lvl="1">
              <a:buFontTx/>
              <a:buChar char="-"/>
            </a:pPr>
            <a:r>
              <a:rPr lang="en-US" sz="2600" i="1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Deletion</a:t>
            </a:r>
            <a:r>
              <a:rPr lang="en-US" sz="2600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 			a segment is deleted</a:t>
            </a:r>
          </a:p>
          <a:p>
            <a:pPr lvl="1">
              <a:buFontTx/>
              <a:buChar char="-"/>
            </a:pPr>
            <a:r>
              <a:rPr lang="en-US" sz="2600" i="1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Epenthesis			</a:t>
            </a:r>
            <a:r>
              <a:rPr lang="en-US" sz="2600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a segment is inserted</a:t>
            </a:r>
          </a:p>
          <a:p>
            <a:endParaRPr lang="en-US" dirty="0"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0CC466-51C9-9740-92E8-E894C095A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A447D-9E37-5F4B-95C2-08DDCAA88D8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5099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B4D76-66F2-7F4B-B750-E12D5CDD0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896" y="274638"/>
            <a:ext cx="7818243" cy="965894"/>
          </a:xfrm>
        </p:spPr>
        <p:txBody>
          <a:bodyPr/>
          <a:lstStyle/>
          <a:p>
            <a:r>
              <a:rPr lang="en-US" dirty="0">
                <a:latin typeface="+mn-lt"/>
              </a:rPr>
              <a:t>Deletion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BD015-0650-3047-9BC8-F9D94B27B6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764" y="1338470"/>
            <a:ext cx="8188035" cy="483704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>
                <a:latin typeface="+mn-lt"/>
              </a:rPr>
              <a:t>A segment is </a:t>
            </a:r>
            <a:r>
              <a:rPr lang="en-US" sz="2800" dirty="0">
                <a:solidFill>
                  <a:srgbClr val="FF0000"/>
                </a:solidFill>
                <a:latin typeface="+mn-lt"/>
              </a:rPr>
              <a:t>deleted </a:t>
            </a:r>
            <a:r>
              <a:rPr lang="en-US" sz="2800" dirty="0">
                <a:latin typeface="+mn-lt"/>
              </a:rPr>
              <a:t>from the segmental string</a:t>
            </a:r>
          </a:p>
          <a:p>
            <a:pPr marL="0" indent="0">
              <a:buNone/>
            </a:pPr>
            <a:endParaRPr lang="en-US" sz="2800" dirty="0">
              <a:latin typeface="+mn-lt"/>
            </a:endParaRPr>
          </a:p>
          <a:p>
            <a:pPr marL="0" indent="0">
              <a:buNone/>
            </a:pPr>
            <a:r>
              <a:rPr lang="en-US" sz="2800" dirty="0">
                <a:latin typeface="+mn-lt"/>
              </a:rPr>
              <a:t>Syllable-final </a:t>
            </a:r>
            <a:r>
              <a:rPr lang="en-US" sz="2800" dirty="0">
                <a:solidFill>
                  <a:srgbClr val="0070C0"/>
                </a:solidFill>
                <a:latin typeface="+mn-lt"/>
              </a:rPr>
              <a:t>/s/-aspiration</a:t>
            </a:r>
            <a:r>
              <a:rPr lang="en-US" sz="2800" dirty="0">
                <a:latin typeface="+mn-lt"/>
              </a:rPr>
              <a:t> (case of lenition) and </a:t>
            </a:r>
            <a:r>
              <a:rPr lang="en-US" sz="2800" dirty="0">
                <a:solidFill>
                  <a:srgbClr val="FF0000"/>
                </a:solidFill>
                <a:latin typeface="+mn-lt"/>
              </a:rPr>
              <a:t>deletion</a:t>
            </a:r>
            <a:r>
              <a:rPr lang="en-US" sz="2800" dirty="0">
                <a:latin typeface="+mn-lt"/>
              </a:rPr>
              <a:t> Andalusian Spanish:</a:t>
            </a:r>
          </a:p>
          <a:p>
            <a:pPr marL="0" indent="0">
              <a:buNone/>
            </a:pPr>
            <a:r>
              <a:rPr lang="en-US" sz="3000" dirty="0">
                <a:latin typeface="+mn-lt"/>
              </a:rPr>
              <a:t>	</a:t>
            </a:r>
            <a:r>
              <a:rPr lang="en-US" sz="2400" i="1" dirty="0">
                <a:latin typeface="+mn-lt"/>
              </a:rPr>
              <a:t>la</a:t>
            </a:r>
            <a:r>
              <a:rPr lang="en-US" sz="2400" i="1" dirty="0">
                <a:solidFill>
                  <a:srgbClr val="0070C0"/>
                </a:solidFill>
                <a:latin typeface="+mn-lt"/>
              </a:rPr>
              <a:t>s</a:t>
            </a:r>
            <a:r>
              <a:rPr lang="en-US" sz="2400" i="1" dirty="0">
                <a:latin typeface="+mn-lt"/>
              </a:rPr>
              <a:t> casa</a:t>
            </a:r>
            <a:r>
              <a:rPr lang="en-US" sz="2400" i="1" dirty="0">
                <a:solidFill>
                  <a:srgbClr val="FF0000"/>
                </a:solidFill>
                <a:latin typeface="+mn-lt"/>
              </a:rPr>
              <a:t>s</a:t>
            </a:r>
            <a:r>
              <a:rPr lang="en-US" sz="2400" dirty="0">
                <a:latin typeface="+mn-lt"/>
              </a:rPr>
              <a:t>		/la</a:t>
            </a:r>
            <a:r>
              <a:rPr lang="en-US" sz="2400" dirty="0">
                <a:solidFill>
                  <a:srgbClr val="0070C0"/>
                </a:solidFill>
                <a:latin typeface="+mn-lt"/>
              </a:rPr>
              <a:t>s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kasa</a:t>
            </a:r>
            <a:r>
              <a:rPr lang="en-US" sz="2400" dirty="0" err="1">
                <a:solidFill>
                  <a:srgbClr val="FF0000"/>
                </a:solidFill>
                <a:latin typeface="+mn-lt"/>
              </a:rPr>
              <a:t>s</a:t>
            </a:r>
            <a:r>
              <a:rPr lang="en-US" sz="2400" dirty="0">
                <a:latin typeface="+mn-lt"/>
              </a:rPr>
              <a:t>/		[</a:t>
            </a:r>
            <a:r>
              <a:rPr lang="en-US" sz="2400" dirty="0" err="1">
                <a:latin typeface="+mn-lt"/>
              </a:rPr>
              <a:t>la</a:t>
            </a:r>
            <a:r>
              <a:rPr lang="en-US" sz="2400" dirty="0" err="1">
                <a:solidFill>
                  <a:srgbClr val="0070C0"/>
                </a:solidFill>
                <a:latin typeface="+mn-lt"/>
              </a:rPr>
              <a:t>h</a:t>
            </a:r>
            <a:r>
              <a:rPr lang="en-US" sz="2400" dirty="0" err="1">
                <a:latin typeface="+mn-lt"/>
              </a:rPr>
              <a:t>kasa</a:t>
            </a:r>
            <a:r>
              <a:rPr lang="en-US" sz="2400" dirty="0">
                <a:latin typeface="+mn-lt"/>
              </a:rPr>
              <a:t>]		‘the houses’</a:t>
            </a:r>
          </a:p>
          <a:p>
            <a:pPr marL="0" indent="0">
              <a:buNone/>
            </a:pPr>
            <a:r>
              <a:rPr lang="en-US" sz="2400" dirty="0">
                <a:latin typeface="+mn-lt"/>
              </a:rPr>
              <a:t>	</a:t>
            </a:r>
            <a:r>
              <a:rPr lang="en-US" sz="2400" i="1" dirty="0">
                <a:latin typeface="+mn-lt"/>
              </a:rPr>
              <a:t>lo</a:t>
            </a:r>
            <a:r>
              <a:rPr lang="en-US" sz="2400" i="1" dirty="0">
                <a:solidFill>
                  <a:srgbClr val="0070C0"/>
                </a:solidFill>
                <a:latin typeface="+mn-lt"/>
              </a:rPr>
              <a:t>s</a:t>
            </a:r>
            <a:r>
              <a:rPr lang="en-US" sz="2400" i="1" dirty="0">
                <a:latin typeface="+mn-lt"/>
              </a:rPr>
              <a:t> </a:t>
            </a:r>
            <a:r>
              <a:rPr lang="en-US" sz="2400" i="1" dirty="0" err="1">
                <a:latin typeface="+mn-lt"/>
              </a:rPr>
              <a:t>otro</a:t>
            </a:r>
            <a:r>
              <a:rPr lang="en-US" sz="2400" i="1" dirty="0" err="1">
                <a:solidFill>
                  <a:srgbClr val="FF0000"/>
                </a:solidFill>
                <a:latin typeface="+mn-lt"/>
              </a:rPr>
              <a:t>s</a:t>
            </a:r>
            <a:r>
              <a:rPr lang="en-US" sz="2400" i="1" dirty="0">
                <a:latin typeface="+mn-lt"/>
              </a:rPr>
              <a:t> </a:t>
            </a:r>
            <a:r>
              <a:rPr lang="en-US" sz="2400" dirty="0">
                <a:latin typeface="+mn-lt"/>
              </a:rPr>
              <a:t>		/lo</a:t>
            </a:r>
            <a:r>
              <a:rPr lang="en-US" sz="2400" dirty="0">
                <a:solidFill>
                  <a:srgbClr val="0070C0"/>
                </a:solidFill>
                <a:latin typeface="+mn-lt"/>
              </a:rPr>
              <a:t>s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otro</a:t>
            </a:r>
            <a:r>
              <a:rPr lang="en-US" sz="2400" dirty="0" err="1">
                <a:solidFill>
                  <a:srgbClr val="FF0000"/>
                </a:solidFill>
                <a:latin typeface="+mn-lt"/>
              </a:rPr>
              <a:t>s</a:t>
            </a:r>
            <a:r>
              <a:rPr lang="en-US" sz="2400" dirty="0">
                <a:latin typeface="+mn-lt"/>
              </a:rPr>
              <a:t>/		[</a:t>
            </a:r>
            <a:r>
              <a:rPr lang="en-US" sz="2400" dirty="0" err="1">
                <a:latin typeface="+mn-lt"/>
              </a:rPr>
              <a:t>lo</a:t>
            </a:r>
            <a:r>
              <a:rPr lang="en-US" sz="2400" dirty="0" err="1">
                <a:solidFill>
                  <a:srgbClr val="0070C0"/>
                </a:solidFill>
                <a:latin typeface="+mn-lt"/>
              </a:rPr>
              <a:t>h</a:t>
            </a:r>
            <a:r>
              <a:rPr lang="en-US" sz="2400" dirty="0" err="1">
                <a:latin typeface="+mn-lt"/>
              </a:rPr>
              <a:t>otro</a:t>
            </a:r>
            <a:r>
              <a:rPr lang="en-US" sz="2400" dirty="0">
                <a:latin typeface="+mn-lt"/>
              </a:rPr>
              <a:t>]		‘the others’</a:t>
            </a:r>
          </a:p>
          <a:p>
            <a:pPr marL="0" indent="0">
              <a:buNone/>
            </a:pPr>
            <a:r>
              <a:rPr lang="en-US" sz="2400" dirty="0">
                <a:latin typeface="+mn-lt"/>
              </a:rPr>
              <a:t>	</a:t>
            </a:r>
            <a:r>
              <a:rPr lang="en-US" sz="2400" i="1" dirty="0">
                <a:latin typeface="+mn-lt"/>
              </a:rPr>
              <a:t>el </a:t>
            </a:r>
            <a:r>
              <a:rPr lang="en-US" sz="2400" i="1" dirty="0" err="1">
                <a:latin typeface="+mn-lt"/>
              </a:rPr>
              <a:t>vierne</a:t>
            </a:r>
            <a:r>
              <a:rPr lang="en-US" sz="2400" i="1" dirty="0" err="1">
                <a:solidFill>
                  <a:srgbClr val="FF0000"/>
                </a:solidFill>
                <a:latin typeface="+mn-lt"/>
              </a:rPr>
              <a:t>s</a:t>
            </a:r>
            <a:r>
              <a:rPr lang="en-US" sz="2400" dirty="0">
                <a:latin typeface="+mn-lt"/>
              </a:rPr>
              <a:t>		/el </a:t>
            </a:r>
            <a:r>
              <a:rPr lang="en-US" sz="2400" dirty="0" err="1">
                <a:latin typeface="+mn-lt"/>
              </a:rPr>
              <a:t>bjernes</a:t>
            </a:r>
            <a:r>
              <a:rPr lang="en-US" sz="2400" dirty="0">
                <a:latin typeface="+mn-lt"/>
              </a:rPr>
              <a:t>/	[el </a:t>
            </a:r>
            <a:r>
              <a:rPr lang="en-US" sz="2400" dirty="0" err="1">
                <a:latin typeface="+mn-lt"/>
              </a:rPr>
              <a:t>bjerne</a:t>
            </a:r>
            <a:r>
              <a:rPr lang="en-US" sz="2400" dirty="0">
                <a:latin typeface="+mn-lt"/>
              </a:rPr>
              <a:t>]		‘(the) Friday’</a:t>
            </a:r>
          </a:p>
          <a:p>
            <a:pPr marL="0" indent="0">
              <a:buNone/>
            </a:pPr>
            <a:endParaRPr lang="en-US" sz="3000" dirty="0">
              <a:latin typeface="+mn-lt"/>
            </a:endParaRPr>
          </a:p>
          <a:p>
            <a:r>
              <a:rPr lang="en-US" sz="2400" dirty="0">
                <a:latin typeface="+mn-lt"/>
              </a:rPr>
              <a:t>Aspiration: /s/ → </a:t>
            </a:r>
            <a:r>
              <a:rPr lang="en-US" sz="2400" dirty="0">
                <a:latin typeface="+mn-lt"/>
                <a:cs typeface="Charis SIL"/>
              </a:rPr>
              <a:t>[h] utterance-medially</a:t>
            </a:r>
          </a:p>
          <a:p>
            <a:r>
              <a:rPr lang="en-US" sz="2400" dirty="0">
                <a:latin typeface="+mn-lt"/>
              </a:rPr>
              <a:t>Deletion: /s/ → [</a:t>
            </a:r>
            <a:r>
              <a:rPr lang="en-US" sz="2400" dirty="0" err="1">
                <a:latin typeface="+mn-lt"/>
              </a:rPr>
              <a:t>Ø</a:t>
            </a:r>
            <a:r>
              <a:rPr lang="en-US" sz="2400" dirty="0">
                <a:latin typeface="+mn-lt"/>
              </a:rPr>
              <a:t>] (null sign) utterance-finally (before pause)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0FA39D-2C42-1141-94AE-7F4AB901B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4918" y="6356350"/>
            <a:ext cx="2131882" cy="365125"/>
          </a:xfrm>
        </p:spPr>
        <p:txBody>
          <a:bodyPr/>
          <a:lstStyle/>
          <a:p>
            <a:fld id="{F73A447D-9E37-5F4B-95C2-08DDCAA88D86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7290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4E067-F93A-1A4F-BBE3-361970790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" y="274638"/>
            <a:ext cx="8564880" cy="965894"/>
          </a:xfrm>
        </p:spPr>
        <p:txBody>
          <a:bodyPr>
            <a:noAutofit/>
          </a:bodyPr>
          <a:lstStyle/>
          <a:p>
            <a:r>
              <a:rPr lang="en-US" sz="3600" dirty="0">
                <a:latin typeface="+mn-lt"/>
              </a:rPr>
              <a:t>Types of allophonic alternations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EBBFE-ADD3-4040-8907-0E0E9830FE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47288"/>
            <a:ext cx="8055735" cy="4678876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800" dirty="0">
                <a:latin typeface="+mn-lt"/>
              </a:rPr>
              <a:t>Phonemes may display </a:t>
            </a:r>
            <a:r>
              <a:rPr lang="en-US" sz="2800" dirty="0">
                <a:solidFill>
                  <a:srgbClr val="0070C0"/>
                </a:solidFill>
                <a:latin typeface="+mn-lt"/>
              </a:rPr>
              <a:t>allophonic variation</a:t>
            </a:r>
          </a:p>
          <a:p>
            <a:r>
              <a:rPr lang="en-US" sz="2800" dirty="0">
                <a:latin typeface="+mn-lt"/>
              </a:rPr>
              <a:t>Some general types:</a:t>
            </a:r>
          </a:p>
          <a:p>
            <a:pPr lvl="1">
              <a:buFontTx/>
              <a:buChar char="-"/>
            </a:pPr>
            <a:r>
              <a:rPr lang="en-US" sz="2600" i="1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Assimilation</a:t>
            </a:r>
            <a:r>
              <a:rPr lang="en-US" sz="2600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 		two adjacent segments become 							more similar</a:t>
            </a:r>
          </a:p>
          <a:p>
            <a:pPr lvl="1">
              <a:buFontTx/>
              <a:buChar char="-"/>
            </a:pPr>
            <a:r>
              <a:rPr lang="en-US" sz="2600" i="1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Coalescence</a:t>
            </a:r>
            <a:r>
              <a:rPr lang="en-US" sz="2600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 		two adj. segments merge into one</a:t>
            </a:r>
            <a:endParaRPr lang="en-US" sz="2600" i="1" dirty="0">
              <a:solidFill>
                <a:schemeClr val="bg1">
                  <a:lumMod val="65000"/>
                </a:schemeClr>
              </a:solidFill>
              <a:latin typeface="+mn-lt"/>
            </a:endParaRPr>
          </a:p>
          <a:p>
            <a:pPr lvl="1">
              <a:buFontTx/>
              <a:buChar char="-"/>
            </a:pPr>
            <a:r>
              <a:rPr lang="en-US" sz="2600" i="1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Lenition</a:t>
            </a:r>
            <a:r>
              <a:rPr lang="en-US" sz="2600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 			consonantal weakening</a:t>
            </a:r>
          </a:p>
          <a:p>
            <a:pPr lvl="1">
              <a:buFontTx/>
              <a:buChar char="-"/>
            </a:pPr>
            <a:r>
              <a:rPr lang="en-US" sz="2600" i="1" dirty="0">
                <a:latin typeface="+mn-lt"/>
              </a:rPr>
              <a:t>Fortition</a:t>
            </a:r>
            <a:r>
              <a:rPr lang="en-US" sz="2600" dirty="0">
                <a:latin typeface="+mn-lt"/>
              </a:rPr>
              <a:t> 			consonantal strengthening</a:t>
            </a:r>
          </a:p>
          <a:p>
            <a:pPr lvl="1">
              <a:buFontTx/>
              <a:buChar char="-"/>
            </a:pPr>
            <a:r>
              <a:rPr lang="en-US" sz="2600" i="1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Deletion</a:t>
            </a:r>
            <a:r>
              <a:rPr lang="en-US" sz="2600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 			a segment is deleted</a:t>
            </a:r>
          </a:p>
          <a:p>
            <a:pPr lvl="1">
              <a:buFontTx/>
              <a:buChar char="-"/>
            </a:pPr>
            <a:r>
              <a:rPr lang="en-US" sz="2600" i="1" dirty="0">
                <a:solidFill>
                  <a:srgbClr val="0070C0"/>
                </a:solidFill>
                <a:latin typeface="+mn-lt"/>
              </a:rPr>
              <a:t>Epenthesis</a:t>
            </a:r>
            <a:r>
              <a:rPr lang="en-US" sz="2600" i="1" dirty="0">
                <a:latin typeface="+mn-lt"/>
              </a:rPr>
              <a:t>			</a:t>
            </a:r>
            <a:r>
              <a:rPr lang="en-US" sz="2600" dirty="0">
                <a:latin typeface="+mn-lt"/>
              </a:rPr>
              <a:t>a segment is inserted</a:t>
            </a:r>
          </a:p>
          <a:p>
            <a:endParaRPr lang="en-US" dirty="0"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0CC466-51C9-9740-92E8-E894C095A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A447D-9E37-5F4B-95C2-08DDCAA88D8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2469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4496D-55F9-C743-A66E-F3A4DB8DD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Epenthesis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9A480-4736-7F4E-9DDB-479A6CAC72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L" sz="2800" dirty="0"/>
              <a:t>Spanish speakers insert [e] before sC clusters</a:t>
            </a:r>
          </a:p>
          <a:p>
            <a:pPr lvl="1"/>
            <a:r>
              <a:rPr lang="en-NL" sz="2400" dirty="0"/>
              <a:t>C represents “consonant”</a:t>
            </a:r>
          </a:p>
          <a:p>
            <a:pPr>
              <a:spcAft>
                <a:spcPts val="1200"/>
              </a:spcAft>
            </a:pPr>
            <a:r>
              <a:rPr lang="en-NL" sz="2800" dirty="0"/>
              <a:t>Phenomenon observed in loanwords and inter-language phonology: </a:t>
            </a:r>
          </a:p>
          <a:p>
            <a:pPr marL="457200" lvl="1" indent="0">
              <a:buNone/>
            </a:pPr>
            <a:r>
              <a:rPr lang="en-NL" dirty="0"/>
              <a:t>      		</a:t>
            </a:r>
            <a:r>
              <a:rPr lang="en-NL" sz="2400" u="sng" dirty="0"/>
              <a:t>Origin</a:t>
            </a:r>
            <a:r>
              <a:rPr lang="en-NL" sz="2400" dirty="0"/>
              <a:t>					</a:t>
            </a:r>
            <a:r>
              <a:rPr lang="en-NL" sz="2400" u="sng" dirty="0"/>
              <a:t>Spanish</a:t>
            </a:r>
          </a:p>
          <a:p>
            <a:pPr marL="457200" lvl="1" indent="0">
              <a:buNone/>
            </a:pPr>
            <a:r>
              <a:rPr lang="en-NL" sz="2400" dirty="0"/>
              <a:t>    		</a:t>
            </a:r>
            <a:r>
              <a:rPr lang="en-NL" sz="2400" i="1" dirty="0"/>
              <a:t>schola</a:t>
            </a:r>
            <a:r>
              <a:rPr lang="en-NL" sz="2400" dirty="0"/>
              <a:t> (Latin)				/</a:t>
            </a:r>
            <a:r>
              <a:rPr lang="en-NL" sz="2400" dirty="0">
                <a:solidFill>
                  <a:srgbClr val="FF0000"/>
                </a:solidFill>
              </a:rPr>
              <a:t>e</a:t>
            </a:r>
            <a:r>
              <a:rPr lang="en-NL" sz="2400" dirty="0"/>
              <a:t>skwela/</a:t>
            </a:r>
          </a:p>
          <a:p>
            <a:pPr marL="457200" lvl="1" indent="0">
              <a:buNone/>
            </a:pPr>
            <a:r>
              <a:rPr lang="en-NL" sz="2400" dirty="0"/>
              <a:t>		</a:t>
            </a:r>
            <a:r>
              <a:rPr lang="en-NL" sz="2400" i="1" dirty="0"/>
              <a:t>sphera</a:t>
            </a:r>
            <a:r>
              <a:rPr lang="en-NL" sz="2400" dirty="0"/>
              <a:t> (Latin)				/</a:t>
            </a:r>
            <a:r>
              <a:rPr lang="en-NL" sz="2400" dirty="0">
                <a:solidFill>
                  <a:srgbClr val="FF0000"/>
                </a:solidFill>
              </a:rPr>
              <a:t>e</a:t>
            </a:r>
            <a:r>
              <a:rPr lang="en-NL" sz="2400" dirty="0"/>
              <a:t>sfera/</a:t>
            </a:r>
          </a:p>
          <a:p>
            <a:pPr marL="457200" lvl="1" indent="0">
              <a:buNone/>
            </a:pPr>
            <a:r>
              <a:rPr lang="en-NL" sz="2400" dirty="0"/>
              <a:t>		</a:t>
            </a:r>
            <a:r>
              <a:rPr lang="en-NL" sz="2400" i="1" dirty="0"/>
              <a:t>standard</a:t>
            </a:r>
            <a:r>
              <a:rPr lang="en-NL" sz="2400" dirty="0"/>
              <a:t> (English)			/</a:t>
            </a:r>
            <a:r>
              <a:rPr lang="en-NL" sz="2400" dirty="0">
                <a:solidFill>
                  <a:srgbClr val="FF0000"/>
                </a:solidFill>
              </a:rPr>
              <a:t>e</a:t>
            </a:r>
            <a:r>
              <a:rPr lang="en-NL" sz="2400" dirty="0"/>
              <a:t>standar/</a:t>
            </a:r>
          </a:p>
          <a:p>
            <a:pPr marL="457200" lvl="1" indent="0">
              <a:buNone/>
            </a:pPr>
            <a:r>
              <a:rPr lang="en-NL" sz="2400" dirty="0"/>
              <a:t>		</a:t>
            </a:r>
            <a:r>
              <a:rPr lang="en-NL" sz="2400" i="1" dirty="0"/>
              <a:t>Scott</a:t>
            </a:r>
            <a:r>
              <a:rPr lang="en-NL" sz="2400" dirty="0"/>
              <a:t> (English)				/</a:t>
            </a:r>
            <a:r>
              <a:rPr lang="en-NL" sz="2400" dirty="0">
                <a:solidFill>
                  <a:srgbClr val="FF0000"/>
                </a:solidFill>
              </a:rPr>
              <a:t>e</a:t>
            </a:r>
            <a:r>
              <a:rPr lang="en-NL" sz="2400" dirty="0"/>
              <a:t>skot/</a:t>
            </a:r>
          </a:p>
          <a:p>
            <a:pPr marL="457200" lvl="1" indent="0">
              <a:buNone/>
            </a:pPr>
            <a:r>
              <a:rPr lang="en-NL" dirty="0"/>
              <a:t>	</a:t>
            </a:r>
          </a:p>
          <a:p>
            <a:pPr marL="457200" lvl="1" indent="0">
              <a:buNone/>
            </a:pPr>
            <a:endParaRPr lang="en-NL" dirty="0"/>
          </a:p>
          <a:p>
            <a:pPr lvl="1"/>
            <a:endParaRPr lang="en-NL" dirty="0"/>
          </a:p>
          <a:p>
            <a:pPr lvl="1"/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80C703-9E6E-C244-9C00-896EDDAEA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A447D-9E37-5F4B-95C2-08DDCAA88D8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536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Topics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dirty="0">
                <a:latin typeface="+mn-lt"/>
              </a:rPr>
              <a:t>Allophonic variation</a:t>
            </a:r>
          </a:p>
          <a:p>
            <a:pPr marL="857250" lvl="1" indent="-457200">
              <a:spcBef>
                <a:spcPts val="0"/>
              </a:spcBef>
              <a:spcAft>
                <a:spcPts val="1200"/>
              </a:spcAft>
            </a:pPr>
            <a:r>
              <a:rPr lang="en-US" dirty="0">
                <a:latin typeface="+mn-lt"/>
              </a:rPr>
              <a:t>Complementary vs. free distribution 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O&amp;A 3.1.3</a:t>
            </a:r>
            <a:endParaRPr lang="en-US" dirty="0">
              <a:solidFill>
                <a:schemeClr val="bg1">
                  <a:lumMod val="65000"/>
                </a:schemeClr>
              </a:solidFill>
              <a:latin typeface="+mn-lt"/>
            </a:endParaRPr>
          </a:p>
          <a:p>
            <a:pPr marL="40005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>
                <a:latin typeface="+mn-lt"/>
              </a:rPr>
              <a:t>Examples:</a:t>
            </a:r>
          </a:p>
          <a:p>
            <a:pPr marL="857250" lvl="1" indent="-457200">
              <a:spcBef>
                <a:spcPts val="0"/>
              </a:spcBef>
              <a:spcAft>
                <a:spcPts val="1200"/>
              </a:spcAft>
            </a:pPr>
            <a:r>
              <a:rPr lang="en-US" dirty="0">
                <a:latin typeface="+mn-lt"/>
              </a:rPr>
              <a:t>English laterals</a:t>
            </a:r>
          </a:p>
          <a:p>
            <a:pPr marL="857250" lvl="1" indent="-457200">
              <a:spcBef>
                <a:spcPts val="0"/>
              </a:spcBef>
              <a:spcAft>
                <a:spcPts val="1200"/>
              </a:spcAft>
            </a:pPr>
            <a:r>
              <a:rPr lang="en-US" dirty="0">
                <a:latin typeface="+mn-lt"/>
              </a:rPr>
              <a:t>Albanian laterals</a:t>
            </a:r>
          </a:p>
          <a:p>
            <a:pPr marL="914400" lvl="1" indent="-514350"/>
            <a:r>
              <a:rPr lang="en-US" dirty="0">
                <a:latin typeface="+mn-lt"/>
              </a:rPr>
              <a:t>Korean laterals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+mn-lt"/>
              </a:rPr>
              <a:t>General types of allophonic processes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A447D-9E37-5F4B-95C2-08DDCAA88D8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5025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4E067-F93A-1A4F-BBE3-361970790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" y="274638"/>
            <a:ext cx="8564880" cy="965894"/>
          </a:xfrm>
        </p:spPr>
        <p:txBody>
          <a:bodyPr>
            <a:noAutofit/>
          </a:bodyPr>
          <a:lstStyle/>
          <a:p>
            <a:r>
              <a:rPr lang="en-US" sz="3600" dirty="0">
                <a:latin typeface="+mn-lt"/>
              </a:rPr>
              <a:t>Types of allophonic alternations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EBBFE-ADD3-4040-8907-0E0E9830FE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47288"/>
            <a:ext cx="8055735" cy="4678876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800" dirty="0">
                <a:latin typeface="+mn-lt"/>
              </a:rPr>
              <a:t>Phonemes may display </a:t>
            </a:r>
            <a:r>
              <a:rPr lang="en-US" sz="2800" dirty="0">
                <a:solidFill>
                  <a:srgbClr val="0070C0"/>
                </a:solidFill>
                <a:latin typeface="+mn-lt"/>
              </a:rPr>
              <a:t>allophonic variation</a:t>
            </a:r>
          </a:p>
          <a:p>
            <a:r>
              <a:rPr lang="en-US" sz="2800" dirty="0">
                <a:latin typeface="+mn-lt"/>
              </a:rPr>
              <a:t>Some general types:</a:t>
            </a:r>
          </a:p>
          <a:p>
            <a:pPr lvl="1">
              <a:buFontTx/>
              <a:buChar char="-"/>
            </a:pPr>
            <a:r>
              <a:rPr lang="en-US" sz="2600" i="1" dirty="0">
                <a:solidFill>
                  <a:srgbClr val="0070C0"/>
                </a:solidFill>
                <a:latin typeface="+mn-lt"/>
              </a:rPr>
              <a:t>Assimilation</a:t>
            </a:r>
            <a:r>
              <a:rPr lang="en-US" sz="2600" dirty="0">
                <a:latin typeface="+mn-lt"/>
              </a:rPr>
              <a:t> 		two adjacent segments become 							more similar</a:t>
            </a:r>
          </a:p>
          <a:p>
            <a:pPr lvl="1">
              <a:buFontTx/>
              <a:buChar char="-"/>
            </a:pPr>
            <a:r>
              <a:rPr lang="en-US" sz="2600" i="1" dirty="0">
                <a:solidFill>
                  <a:srgbClr val="0070C0"/>
                </a:solidFill>
                <a:latin typeface="+mn-lt"/>
              </a:rPr>
              <a:t>Coalescence</a:t>
            </a:r>
            <a:r>
              <a:rPr lang="en-US" sz="2600" dirty="0">
                <a:latin typeface="+mn-lt"/>
              </a:rPr>
              <a:t> 		two adj. segments merge into one</a:t>
            </a:r>
            <a:endParaRPr lang="en-US" sz="2600" i="1" dirty="0">
              <a:latin typeface="+mn-lt"/>
            </a:endParaRPr>
          </a:p>
          <a:p>
            <a:pPr lvl="1">
              <a:buFontTx/>
              <a:buChar char="-"/>
            </a:pPr>
            <a:r>
              <a:rPr lang="en-US" sz="2600" i="1" dirty="0">
                <a:solidFill>
                  <a:srgbClr val="0070C0"/>
                </a:solidFill>
                <a:latin typeface="+mn-lt"/>
              </a:rPr>
              <a:t>Lenition</a:t>
            </a:r>
            <a:r>
              <a:rPr lang="en-US" sz="2600" dirty="0">
                <a:latin typeface="+mn-lt"/>
              </a:rPr>
              <a:t> 			consonantal weakening</a:t>
            </a:r>
          </a:p>
          <a:p>
            <a:pPr lvl="1">
              <a:buFontTx/>
              <a:buChar char="-"/>
            </a:pPr>
            <a:r>
              <a:rPr lang="en-US" sz="2600" i="1" dirty="0">
                <a:solidFill>
                  <a:srgbClr val="0070C0"/>
                </a:solidFill>
                <a:latin typeface="+mn-lt"/>
              </a:rPr>
              <a:t>Fortition</a:t>
            </a:r>
            <a:r>
              <a:rPr lang="en-US" sz="2600" dirty="0">
                <a:latin typeface="+mn-lt"/>
              </a:rPr>
              <a:t> 			consonantal strengthening</a:t>
            </a:r>
          </a:p>
          <a:p>
            <a:pPr lvl="1">
              <a:buFontTx/>
              <a:buChar char="-"/>
            </a:pPr>
            <a:r>
              <a:rPr lang="en-US" sz="2600" i="1" dirty="0">
                <a:solidFill>
                  <a:srgbClr val="0070C0"/>
                </a:solidFill>
                <a:latin typeface="+mn-lt"/>
              </a:rPr>
              <a:t>Deletion</a:t>
            </a:r>
            <a:r>
              <a:rPr lang="en-US" sz="2600" dirty="0">
                <a:latin typeface="+mn-lt"/>
              </a:rPr>
              <a:t> 			a segment is deleted</a:t>
            </a:r>
          </a:p>
          <a:p>
            <a:pPr lvl="1">
              <a:buFontTx/>
              <a:buChar char="-"/>
            </a:pPr>
            <a:r>
              <a:rPr lang="en-US" sz="2600" i="1" dirty="0">
                <a:solidFill>
                  <a:schemeClr val="accent1"/>
                </a:solidFill>
                <a:latin typeface="+mn-lt"/>
              </a:rPr>
              <a:t>Epenthesis</a:t>
            </a:r>
            <a:r>
              <a:rPr lang="en-US" sz="2600" dirty="0">
                <a:latin typeface="+mn-lt"/>
              </a:rPr>
              <a:t>			a segment is inserted</a:t>
            </a:r>
          </a:p>
          <a:p>
            <a:endParaRPr lang="en-US" dirty="0"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0CC466-51C9-9740-92E8-E894C095A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A447D-9E37-5F4B-95C2-08DDCAA88D8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287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Two discrete levels of representation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7738"/>
            <a:ext cx="8229600" cy="5045455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0000FF"/>
                </a:solidFill>
                <a:latin typeface="+mn-lt"/>
              </a:rPr>
              <a:t>Phonemes</a:t>
            </a:r>
          </a:p>
          <a:p>
            <a:pPr lvl="1"/>
            <a:r>
              <a:rPr lang="en-US" u="sng" dirty="0">
                <a:latin typeface="+mn-lt"/>
              </a:rPr>
              <a:t>Symbolic units of lexical contrast</a:t>
            </a:r>
          </a:p>
          <a:p>
            <a:pPr lvl="1"/>
            <a:r>
              <a:rPr lang="en-US" dirty="0">
                <a:latin typeface="+mn-lt"/>
              </a:rPr>
              <a:t>Difference between phonemes </a:t>
            </a:r>
            <a:r>
              <a:rPr lang="en-US" i="1" dirty="0">
                <a:latin typeface="+mn-lt"/>
              </a:rPr>
              <a:t>can </a:t>
            </a:r>
            <a:r>
              <a:rPr lang="en-US" i="1" dirty="0">
                <a:solidFill>
                  <a:srgbClr val="0000FF"/>
                </a:solidFill>
                <a:latin typeface="+mn-lt"/>
              </a:rPr>
              <a:t>distinguish words in the language </a:t>
            </a:r>
            <a:r>
              <a:rPr lang="en-US" dirty="0">
                <a:latin typeface="+mn-lt"/>
              </a:rPr>
              <a:t>(</a:t>
            </a:r>
            <a:r>
              <a:rPr lang="en-US" dirty="0">
                <a:solidFill>
                  <a:srgbClr val="0000FF"/>
                </a:solidFill>
                <a:latin typeface="+mn-lt"/>
              </a:rPr>
              <a:t>minimal pairs</a:t>
            </a:r>
            <a:r>
              <a:rPr lang="en-US" dirty="0">
                <a:latin typeface="+mn-lt"/>
              </a:rPr>
              <a:t>, </a:t>
            </a:r>
            <a:r>
              <a:rPr lang="en-US" dirty="0">
                <a:solidFill>
                  <a:srgbClr val="0000FF"/>
                </a:solidFill>
                <a:latin typeface="+mn-lt"/>
              </a:rPr>
              <a:t>near-minimal pairs</a:t>
            </a:r>
            <a:r>
              <a:rPr lang="en-US" dirty="0">
                <a:latin typeface="+mn-lt"/>
              </a:rPr>
              <a:t>)</a:t>
            </a:r>
          </a:p>
          <a:p>
            <a:endParaRPr lang="en-US" dirty="0">
              <a:solidFill>
                <a:srgbClr val="0000FF"/>
              </a:solidFill>
              <a:latin typeface="+mn-lt"/>
            </a:endParaRPr>
          </a:p>
          <a:p>
            <a:r>
              <a:rPr lang="en-US" dirty="0">
                <a:solidFill>
                  <a:srgbClr val="0000FF"/>
                </a:solidFill>
                <a:latin typeface="+mn-lt"/>
              </a:rPr>
              <a:t>Allophones</a:t>
            </a:r>
          </a:p>
          <a:p>
            <a:pPr lvl="1"/>
            <a:r>
              <a:rPr lang="en-US" dirty="0">
                <a:latin typeface="+mn-lt"/>
              </a:rPr>
              <a:t>Implementation of phonemes, which may be variable</a:t>
            </a:r>
          </a:p>
          <a:p>
            <a:pPr lvl="1"/>
            <a:r>
              <a:rPr lang="en-US" dirty="0">
                <a:latin typeface="+mn-lt"/>
              </a:rPr>
              <a:t>Allophonic variation </a:t>
            </a:r>
            <a:r>
              <a:rPr lang="en-US" i="1" dirty="0">
                <a:solidFill>
                  <a:srgbClr val="0000FF"/>
                </a:solidFill>
                <a:latin typeface="+mn-lt"/>
              </a:rPr>
              <a:t>does not affect word meanings</a:t>
            </a:r>
            <a:endParaRPr lang="en-US" i="1" dirty="0"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F9C312E9-A8FE-C341-947D-77D8C9E1C1B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971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5345"/>
          <a:stretch/>
        </p:blipFill>
        <p:spPr>
          <a:xfrm>
            <a:off x="813377" y="1406272"/>
            <a:ext cx="7517246" cy="463272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8D17E6E-26E3-BA44-B188-79A0ADE738AF}"/>
              </a:ext>
            </a:extLst>
          </p:cNvPr>
          <p:cNvSpPr/>
          <p:nvPr/>
        </p:nvSpPr>
        <p:spPr>
          <a:xfrm>
            <a:off x="6036469" y="2021917"/>
            <a:ext cx="121444" cy="14949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965894"/>
          </a:xfrm>
        </p:spPr>
        <p:txBody>
          <a:bodyPr>
            <a:noAutofit/>
          </a:bodyPr>
          <a:lstStyle/>
          <a:p>
            <a:pPr algn="l"/>
            <a:r>
              <a:rPr lang="en-US" sz="3600" dirty="0"/>
              <a:t>North American English liquid* allophones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08339" y="4824603"/>
            <a:ext cx="206074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Charis SIL"/>
                <a:cs typeface="Charis SIL"/>
              </a:rPr>
              <a:t>[</a:t>
            </a:r>
            <a:r>
              <a:rPr lang="en-US" sz="3000" dirty="0" err="1">
                <a:latin typeface="Charis SIL"/>
                <a:cs typeface="Charis SIL"/>
              </a:rPr>
              <a:t>ɹ</a:t>
            </a:r>
            <a:r>
              <a:rPr lang="en-US" sz="3000" dirty="0">
                <a:latin typeface="Charis SIL"/>
                <a:cs typeface="Charis SIL"/>
              </a:rPr>
              <a:t>, </a:t>
            </a:r>
            <a:r>
              <a:rPr lang="en-US" sz="3000" dirty="0" err="1">
                <a:latin typeface="Charis SIL"/>
                <a:cs typeface="Charis SIL"/>
              </a:rPr>
              <a:t>ɹ</a:t>
            </a:r>
            <a:r>
              <a:rPr lang="en-US" sz="3000" dirty="0">
                <a:latin typeface="Charis SIL"/>
                <a:cs typeface="Charis SIL"/>
              </a:rPr>
              <a:t>̥, l, l̥, </a:t>
            </a:r>
            <a:r>
              <a:rPr lang="en-US" sz="3000" dirty="0" err="1">
                <a:latin typeface="Charis SIL"/>
                <a:cs typeface="Charis SIL"/>
              </a:rPr>
              <a:t>ɫ</a:t>
            </a:r>
            <a:r>
              <a:rPr lang="en-US" sz="3000" dirty="0">
                <a:latin typeface="Charis SIL"/>
                <a:cs typeface="Charis SIL"/>
              </a:rPr>
              <a:t>]</a:t>
            </a:r>
          </a:p>
        </p:txBody>
      </p:sp>
      <p:sp>
        <p:nvSpPr>
          <p:cNvPr id="6" name="Rectangle 5"/>
          <p:cNvSpPr/>
          <p:nvPr/>
        </p:nvSpPr>
        <p:spPr>
          <a:xfrm>
            <a:off x="5771291" y="1818325"/>
            <a:ext cx="747021" cy="179269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781886" y="3879162"/>
            <a:ext cx="3026615" cy="769441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2200" dirty="0"/>
              <a:t>back of your tongue</a:t>
            </a:r>
          </a:p>
          <a:p>
            <a:r>
              <a:rPr lang="en-US" sz="2200" dirty="0"/>
              <a:t>where it would be for [k]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6424934" y="3405609"/>
            <a:ext cx="747021" cy="2652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F9C312E9-A8FE-C341-947D-77D8C9E1C1B7}" type="slidenum">
              <a:rPr lang="en-US" smtClean="0"/>
              <a:t>5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E07B01-C51D-784B-8E1A-38A5E5EF3B9F}"/>
              </a:ext>
            </a:extLst>
          </p:cNvPr>
          <p:cNvSpPr txBox="1"/>
          <p:nvPr/>
        </p:nvSpPr>
        <p:spPr>
          <a:xfrm>
            <a:off x="1174201" y="6204733"/>
            <a:ext cx="3753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*liquids: lateral and </a:t>
            </a:r>
            <a:r>
              <a:rPr lang="en-US" dirty="0" err="1">
                <a:solidFill>
                  <a:srgbClr val="FF0000"/>
                </a:solidFill>
              </a:rPr>
              <a:t>rhotic</a:t>
            </a:r>
            <a:r>
              <a:rPr lang="en-US" dirty="0">
                <a:solidFill>
                  <a:srgbClr val="FF0000"/>
                </a:solidFill>
              </a:rPr>
              <a:t> consonants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425F1AB-2B6D-8C4E-A7C0-8E896CFC34C3}"/>
              </a:ext>
            </a:extLst>
          </p:cNvPr>
          <p:cNvSpPr/>
          <p:nvPr/>
        </p:nvSpPr>
        <p:spPr>
          <a:xfrm>
            <a:off x="5925470" y="1894350"/>
            <a:ext cx="43866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00000"/>
                </a:solidFill>
                <a:latin typeface="Charis SIL"/>
              </a:rPr>
              <a:t>ʊ</a:t>
            </a:r>
            <a:endParaRPr lang="en-NL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AC0D808-F350-2248-91B4-FD97B00E9AB6}"/>
              </a:ext>
            </a:extLst>
          </p:cNvPr>
          <p:cNvSpPr/>
          <p:nvPr/>
        </p:nvSpPr>
        <p:spPr>
          <a:xfrm>
            <a:off x="3668358" y="2359792"/>
            <a:ext cx="118334" cy="20052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537EED-41D3-B14F-8C8A-3612FE9AECD6}"/>
              </a:ext>
            </a:extLst>
          </p:cNvPr>
          <p:cNvSpPr/>
          <p:nvPr/>
        </p:nvSpPr>
        <p:spPr>
          <a:xfrm>
            <a:off x="3659390" y="2759618"/>
            <a:ext cx="118334" cy="20052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F6F57E5-E33C-2348-B121-06AF93D39D8E}"/>
              </a:ext>
            </a:extLst>
          </p:cNvPr>
          <p:cNvSpPr/>
          <p:nvPr/>
        </p:nvSpPr>
        <p:spPr>
          <a:xfrm>
            <a:off x="3558393" y="2259859"/>
            <a:ext cx="43866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haris SIL"/>
              </a:rPr>
              <a:t>k</a:t>
            </a:r>
            <a:endParaRPr lang="en-NL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2A81F35-8C6E-B140-A3BA-36BDAA42E464}"/>
              </a:ext>
            </a:extLst>
          </p:cNvPr>
          <p:cNvSpPr/>
          <p:nvPr/>
        </p:nvSpPr>
        <p:spPr>
          <a:xfrm>
            <a:off x="3567361" y="2659827"/>
            <a:ext cx="43866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haris SIL"/>
              </a:rPr>
              <a:t>k</a:t>
            </a:r>
            <a:endParaRPr lang="en-NL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E2FE50-1AF3-2944-9A33-D623F626FD18}"/>
              </a:ext>
            </a:extLst>
          </p:cNvPr>
          <p:cNvSpPr txBox="1"/>
          <p:nvPr/>
        </p:nvSpPr>
        <p:spPr>
          <a:xfrm>
            <a:off x="3460105" y="2967800"/>
            <a:ext cx="109803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NL" sz="2400" dirty="0"/>
              <a:t>[p</a:t>
            </a:r>
            <a:r>
              <a:rPr lang="en-US" sz="2400" dirty="0"/>
              <a:t>l̥</a:t>
            </a:r>
            <a:r>
              <a:rPr lang="en-NL" sz="2400" dirty="0"/>
              <a:t>ej]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B3FE72-B212-0845-891E-408854F7F8E3}"/>
              </a:ext>
            </a:extLst>
          </p:cNvPr>
          <p:cNvSpPr txBox="1"/>
          <p:nvPr/>
        </p:nvSpPr>
        <p:spPr>
          <a:xfrm>
            <a:off x="3508251" y="5220895"/>
            <a:ext cx="997748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200" dirty="0"/>
              <a:t>[</a:t>
            </a:r>
            <a:r>
              <a:rPr lang="en-US" sz="2200" dirty="0" err="1"/>
              <a:t>pɹ̥ej</a:t>
            </a:r>
            <a:r>
              <a:rPr lang="en-US" sz="2200" dirty="0"/>
              <a:t>]</a:t>
            </a:r>
            <a:endParaRPr lang="en-NL" sz="2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011989E-7367-374F-87D7-AC037E2831C1}"/>
              </a:ext>
            </a:extLst>
          </p:cNvPr>
          <p:cNvSpPr txBox="1"/>
          <p:nvPr/>
        </p:nvSpPr>
        <p:spPr>
          <a:xfrm>
            <a:off x="3445506" y="1828177"/>
            <a:ext cx="102620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[</a:t>
            </a:r>
            <a:r>
              <a:rPr lang="en-US" sz="2400" dirty="0" err="1"/>
              <a:t>pl̥aw</a:t>
            </a:r>
            <a:r>
              <a:rPr lang="en-US" sz="2400" dirty="0"/>
              <a:t>]</a:t>
            </a:r>
            <a:endParaRPr lang="en-NL" sz="3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019A0EC-684D-7C4A-81FD-D69E41E42A51}"/>
              </a:ext>
            </a:extLst>
          </p:cNvPr>
          <p:cNvSpPr txBox="1"/>
          <p:nvPr/>
        </p:nvSpPr>
        <p:spPr>
          <a:xfrm>
            <a:off x="3473961" y="4133868"/>
            <a:ext cx="1098039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200" dirty="0"/>
              <a:t>[</a:t>
            </a:r>
            <a:r>
              <a:rPr lang="en-US" sz="2200" dirty="0" err="1"/>
              <a:t>pɹ̥aw</a:t>
            </a:r>
            <a:r>
              <a:rPr lang="en-US" sz="2200" dirty="0"/>
              <a:t>]</a:t>
            </a:r>
            <a:endParaRPr lang="en-NL" sz="2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14A335E-3303-C449-B91D-F90E6A79E009}"/>
              </a:ext>
            </a:extLst>
          </p:cNvPr>
          <p:cNvSpPr txBox="1"/>
          <p:nvPr/>
        </p:nvSpPr>
        <p:spPr>
          <a:xfrm>
            <a:off x="3498181" y="4939566"/>
            <a:ext cx="997748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200" dirty="0"/>
              <a:t>[</a:t>
            </a:r>
            <a:r>
              <a:rPr lang="en-US" sz="2200" dirty="0" err="1"/>
              <a:t>kɹ</a:t>
            </a:r>
            <a:r>
              <a:rPr lang="en-US" sz="2200" dirty="0"/>
              <a:t>̥</a:t>
            </a:r>
            <a:r>
              <a:rPr lang="en-CA" sz="2200" dirty="0"/>
              <a:t>i</a:t>
            </a:r>
            <a:r>
              <a:rPr lang="en-US" sz="2200" dirty="0"/>
              <a:t>p]</a:t>
            </a:r>
            <a:endParaRPr lang="en-NL" sz="2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65DC668-F2B5-6647-9E84-08F7DFE84DE9}"/>
              </a:ext>
            </a:extLst>
          </p:cNvPr>
          <p:cNvSpPr txBox="1"/>
          <p:nvPr/>
        </p:nvSpPr>
        <p:spPr>
          <a:xfrm>
            <a:off x="3460105" y="2582501"/>
            <a:ext cx="109803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NL" sz="2400"/>
              <a:t>[</a:t>
            </a:r>
            <a:r>
              <a:rPr lang="en-CA" sz="2400" dirty="0"/>
              <a:t>k</a:t>
            </a:r>
            <a:r>
              <a:rPr lang="en-US" sz="2400" dirty="0"/>
              <a:t>l̥</a:t>
            </a:r>
            <a:r>
              <a:rPr lang="en-CA" sz="2400" dirty="0" err="1"/>
              <a:t>i</a:t>
            </a:r>
            <a:r>
              <a:rPr lang="en-US" sz="2400" dirty="0" err="1"/>
              <a:t>ɹ</a:t>
            </a:r>
            <a:r>
              <a:rPr lang="en-NL" sz="2400"/>
              <a:t>]</a:t>
            </a:r>
            <a:endParaRPr lang="en-NL" sz="2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56FDABE-B7B6-4E45-85E4-0EB3595EA11B}"/>
              </a:ext>
            </a:extLst>
          </p:cNvPr>
          <p:cNvSpPr txBox="1"/>
          <p:nvPr/>
        </p:nvSpPr>
        <p:spPr>
          <a:xfrm>
            <a:off x="3445506" y="2255109"/>
            <a:ext cx="109803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NL" sz="2400"/>
              <a:t>[</a:t>
            </a:r>
            <a:r>
              <a:rPr lang="en-CA" sz="2400" dirty="0"/>
              <a:t>k</a:t>
            </a:r>
            <a:r>
              <a:rPr lang="en-US" sz="2400" dirty="0"/>
              <a:t>l̥</a:t>
            </a:r>
            <a:r>
              <a:rPr lang="en-CA" sz="2400" dirty="0" err="1"/>
              <a:t>æ</a:t>
            </a:r>
            <a:r>
              <a:rPr lang="en-US" sz="2400" dirty="0"/>
              <a:t>p</a:t>
            </a:r>
            <a:r>
              <a:rPr lang="en-NL" sz="2400"/>
              <a:t>]</a:t>
            </a:r>
            <a:endParaRPr lang="en-NL" sz="2400" dirty="0"/>
          </a:p>
        </p:txBody>
      </p:sp>
    </p:spTree>
    <p:extLst>
      <p:ext uri="{BB962C8B-B14F-4D97-AF65-F5344CB8AC3E}">
        <p14:creationId xmlns:p14="http://schemas.microsoft.com/office/powerpoint/2010/main" val="403195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770" y="274638"/>
            <a:ext cx="9123340" cy="965894"/>
          </a:xfrm>
        </p:spPr>
        <p:txBody>
          <a:bodyPr>
            <a:normAutofit/>
          </a:bodyPr>
          <a:lstStyle/>
          <a:p>
            <a:r>
              <a:rPr lang="en-US" sz="3600" dirty="0"/>
              <a:t>North American English /l/ allophones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430264"/>
            <a:ext cx="7692783" cy="247991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023531" y="3677032"/>
            <a:ext cx="1529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syllable-finally e.g. </a:t>
            </a:r>
            <a:r>
              <a:rPr lang="en-US" i="1" dirty="0"/>
              <a:t>hail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667690" y="3598019"/>
            <a:ext cx="19046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elsewhere e.g. </a:t>
            </a:r>
            <a:r>
              <a:rPr lang="en-US" i="1" dirty="0"/>
              <a:t>lay, slay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54315" y="3570081"/>
            <a:ext cx="1531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voiceless</a:t>
            </a:r>
          </a:p>
          <a:p>
            <a:r>
              <a:rPr lang="en-US" dirty="0"/>
              <a:t>stop e.g. </a:t>
            </a:r>
            <a:r>
              <a:rPr lang="en-US" i="1" dirty="0"/>
              <a:t>play</a:t>
            </a:r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F9C312E9-A8FE-C341-947D-77D8C9E1C1B7}" type="slidenum">
              <a:rPr lang="en-US" smtClean="0"/>
              <a:t>6</a:t>
            </a:fld>
            <a:endParaRPr lang="en-US"/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670908" y="4754494"/>
            <a:ext cx="8229600" cy="134648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>
                <a:latin typeface="Charis SIL"/>
                <a:cs typeface="Charis SIL"/>
              </a:rPr>
              <a:t>Phonological processes:</a:t>
            </a:r>
          </a:p>
          <a:p>
            <a:pPr lvl="1"/>
            <a:r>
              <a:rPr lang="en-US" sz="2000" dirty="0">
                <a:latin typeface="Charis SIL"/>
                <a:cs typeface="Charis SIL"/>
              </a:rPr>
              <a:t>Devoicing: /l/ </a:t>
            </a:r>
            <a:r>
              <a:rPr lang="en-US" sz="2000" dirty="0"/>
              <a:t>→ </a:t>
            </a:r>
            <a:r>
              <a:rPr lang="en-US" sz="2000" dirty="0">
                <a:latin typeface="Charis SIL"/>
                <a:cs typeface="Charis SIL"/>
              </a:rPr>
              <a:t>[l̥] after voiceless stops</a:t>
            </a:r>
          </a:p>
          <a:p>
            <a:pPr lvl="1"/>
            <a:r>
              <a:rPr lang="en-US" sz="2000" dirty="0">
                <a:latin typeface="Charis SIL"/>
                <a:cs typeface="Charis SIL"/>
              </a:rPr>
              <a:t>Velarization: /l/ </a:t>
            </a:r>
            <a:r>
              <a:rPr lang="en-US" sz="2000" dirty="0"/>
              <a:t>→ </a:t>
            </a:r>
            <a:r>
              <a:rPr lang="en-US" sz="2000" dirty="0">
                <a:latin typeface="Charis SIL"/>
                <a:cs typeface="Charis SIL"/>
              </a:rPr>
              <a:t>[</a:t>
            </a:r>
            <a:r>
              <a:rPr lang="en-US" sz="2000" dirty="0" err="1">
                <a:latin typeface="Charis SIL"/>
                <a:cs typeface="Charis SIL"/>
              </a:rPr>
              <a:t>ɫ</a:t>
            </a:r>
            <a:r>
              <a:rPr lang="en-US" sz="2000" dirty="0">
                <a:latin typeface="Charis SIL"/>
                <a:cs typeface="Charis SIL"/>
              </a:rPr>
              <a:t>] syllable-finally</a:t>
            </a:r>
          </a:p>
          <a:p>
            <a:pPr lvl="1"/>
            <a:r>
              <a:rPr lang="en-US" sz="2000" dirty="0">
                <a:latin typeface="Charis SIL"/>
                <a:cs typeface="Charis SIL"/>
              </a:rPr>
              <a:t>No process for ‘elsewhere’ context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49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+mn-lt"/>
              </a:rPr>
              <a:t>Complementary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+mn-lt"/>
              </a:rPr>
              <a:t>Allophonic variation that is 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predictable from context 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e.g. English /l/ variation: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F9C312E9-A8FE-C341-947D-77D8C9E1C1B7}" type="slidenum">
              <a:rPr lang="en-US" smtClean="0"/>
              <a:t>7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3169839"/>
            <a:ext cx="8229600" cy="2240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Gill Sans"/>
                <a:ea typeface="+mn-ea"/>
                <a:cs typeface="Gill San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Gill Sans"/>
                <a:ea typeface="+mn-ea"/>
                <a:cs typeface="Gill San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Gill Sans"/>
                <a:ea typeface="+mn-ea"/>
                <a:cs typeface="Gill San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Gill Sans"/>
                <a:ea typeface="+mn-ea"/>
                <a:cs typeface="Gill San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Gill Sans"/>
                <a:ea typeface="+mn-ea"/>
                <a:cs typeface="Gill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>
                <a:latin typeface="+mn-lt"/>
                <a:cs typeface="Charis SIL"/>
              </a:rPr>
              <a:t>/l/ </a:t>
            </a:r>
            <a:r>
              <a:rPr lang="en-US" dirty="0">
                <a:latin typeface="+mn-lt"/>
              </a:rPr>
              <a:t>→ </a:t>
            </a:r>
            <a:r>
              <a:rPr lang="en-US" dirty="0">
                <a:latin typeface="+mn-lt"/>
                <a:cs typeface="Charis SIL"/>
              </a:rPr>
              <a:t>[l̥] after voiceless stops</a:t>
            </a:r>
          </a:p>
          <a:p>
            <a:pPr lvl="1"/>
            <a:r>
              <a:rPr lang="en-US" dirty="0">
                <a:latin typeface="+mn-lt"/>
                <a:cs typeface="Charis SIL"/>
              </a:rPr>
              <a:t>/l/ </a:t>
            </a:r>
            <a:r>
              <a:rPr lang="en-US" dirty="0">
                <a:latin typeface="+mn-lt"/>
              </a:rPr>
              <a:t>→ </a:t>
            </a:r>
            <a:r>
              <a:rPr lang="en-US" dirty="0">
                <a:latin typeface="+mn-lt"/>
                <a:cs typeface="Charis SIL"/>
              </a:rPr>
              <a:t>[</a:t>
            </a:r>
            <a:r>
              <a:rPr lang="en-US" dirty="0" err="1">
                <a:latin typeface="+mn-lt"/>
                <a:cs typeface="Charis SIL"/>
              </a:rPr>
              <a:t>ɫ</a:t>
            </a:r>
            <a:r>
              <a:rPr lang="en-US" dirty="0">
                <a:latin typeface="+mn-lt"/>
                <a:cs typeface="Charis SIL"/>
              </a:rPr>
              <a:t>] syllable-finally</a:t>
            </a:r>
          </a:p>
          <a:p>
            <a:pPr lvl="1"/>
            <a:r>
              <a:rPr lang="en-US" dirty="0">
                <a:latin typeface="+mn-lt"/>
                <a:cs typeface="Charis SIL"/>
              </a:rPr>
              <a:t>/l/ </a:t>
            </a:r>
            <a:r>
              <a:rPr lang="en-US" dirty="0">
                <a:latin typeface="+mn-lt"/>
              </a:rPr>
              <a:t>→ </a:t>
            </a:r>
            <a:r>
              <a:rPr lang="en-US" dirty="0">
                <a:latin typeface="+mn-lt"/>
                <a:cs typeface="Charis SIL"/>
              </a:rPr>
              <a:t>[l] elsewhere</a:t>
            </a:r>
          </a:p>
          <a:p>
            <a:endParaRPr lang="en-US" dirty="0">
              <a:latin typeface="+mn-lt"/>
              <a:cs typeface="Charis SIL"/>
            </a:endParaRPr>
          </a:p>
          <a:p>
            <a:pPr marL="0" indent="0">
              <a:buNone/>
            </a:pPr>
            <a:endParaRPr lang="en-US" dirty="0">
              <a:latin typeface="+mn-lt"/>
              <a:cs typeface="Charis SIL"/>
            </a:endParaRPr>
          </a:p>
          <a:p>
            <a:endParaRPr lang="en-US" dirty="0">
              <a:latin typeface="+mn-lt"/>
              <a:cs typeface="Charis SIL"/>
            </a:endParaRPr>
          </a:p>
          <a:p>
            <a:endParaRPr lang="en-US" dirty="0">
              <a:latin typeface="+mn-lt"/>
              <a:cs typeface="Charis SIL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26045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  <a:latin typeface="+mn-lt"/>
              </a:rPr>
              <a:t>Free variation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+mn-lt"/>
              </a:rPr>
              <a:t>Allophonic variation that is </a:t>
            </a:r>
            <a:r>
              <a:rPr lang="en-US" u="sng" dirty="0">
                <a:solidFill>
                  <a:srgbClr val="0070C0"/>
                </a:solidFill>
                <a:latin typeface="+mn-lt"/>
              </a:rPr>
              <a:t>not</a:t>
            </a:r>
            <a:r>
              <a:rPr lang="en-US" dirty="0">
                <a:solidFill>
                  <a:srgbClr val="0070C0"/>
                </a:solidFill>
                <a:latin typeface="+mn-lt"/>
              </a:rPr>
              <a:t> predictable from context</a:t>
            </a:r>
          </a:p>
          <a:p>
            <a:pPr marL="0" indent="0">
              <a:buNone/>
            </a:pPr>
            <a:endParaRPr lang="en-US" dirty="0">
              <a:solidFill>
                <a:srgbClr val="C00000"/>
              </a:solidFill>
              <a:latin typeface="+mn-lt"/>
            </a:endParaRPr>
          </a:p>
          <a:p>
            <a:pPr marL="0" indent="0">
              <a:buNone/>
            </a:pPr>
            <a:r>
              <a:rPr lang="en-US" sz="2800" dirty="0">
                <a:latin typeface="+mn-lt"/>
              </a:rPr>
              <a:t>e.g. English /t/ variation in syllable-final position:</a:t>
            </a:r>
          </a:p>
          <a:p>
            <a:pPr marL="0" indent="0">
              <a:buNone/>
            </a:pPr>
            <a:endParaRPr lang="en-US" dirty="0">
              <a:solidFill>
                <a:srgbClr val="C00000"/>
              </a:solidFill>
              <a:latin typeface="+mn-lt"/>
            </a:endParaRPr>
          </a:p>
        </p:txBody>
      </p:sp>
      <p:pic>
        <p:nvPicPr>
          <p:cNvPr id="4" name="Content Placeholder 5"/>
          <p:cNvPicPr>
            <a:picLocks noChangeAspect="1"/>
          </p:cNvPicPr>
          <p:nvPr/>
        </p:nvPicPr>
        <p:blipFill rotWithShape="1">
          <a:blip r:embed="rId3"/>
          <a:srcRect t="48613" r="41243" b="2530"/>
          <a:stretch/>
        </p:blipFill>
        <p:spPr>
          <a:xfrm>
            <a:off x="835212" y="3678764"/>
            <a:ext cx="7053428" cy="1736675"/>
          </a:xfrm>
          <a:prstGeom prst="rect">
            <a:avLst/>
          </a:prstGeom>
        </p:spPr>
      </p:pic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F9C312E9-A8FE-C341-947D-77D8C9E1C1B7}" type="slidenum">
              <a:rPr lang="en-US" smtClean="0"/>
              <a:t>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363A15-EF70-2C42-BFAC-58E2191CED18}"/>
              </a:ext>
            </a:extLst>
          </p:cNvPr>
          <p:cNvSpPr txBox="1"/>
          <p:nvPr/>
        </p:nvSpPr>
        <p:spPr>
          <a:xfrm>
            <a:off x="2000250" y="3920490"/>
            <a:ext cx="1131570" cy="129266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600" dirty="0"/>
              <a:t>[ </a:t>
            </a:r>
            <a:r>
              <a:rPr lang="en-CA" sz="2600" dirty="0" err="1"/>
              <a:t>sɪt</a:t>
            </a:r>
            <a:r>
              <a:rPr lang="en-CA" sz="2600" dirty="0"/>
              <a:t>̚ ]</a:t>
            </a:r>
          </a:p>
          <a:p>
            <a:r>
              <a:rPr lang="en-CA" sz="2600" dirty="0"/>
              <a:t>[ </a:t>
            </a:r>
            <a:r>
              <a:rPr lang="en-CA" sz="2600" dirty="0" err="1"/>
              <a:t>sɪtʰ</a:t>
            </a:r>
            <a:r>
              <a:rPr lang="en-CA" sz="2600" dirty="0"/>
              <a:t> ]</a:t>
            </a:r>
          </a:p>
          <a:p>
            <a:r>
              <a:rPr lang="en-CA" sz="2600" dirty="0"/>
              <a:t>[ </a:t>
            </a:r>
            <a:r>
              <a:rPr lang="en-CA" sz="2600" dirty="0" err="1"/>
              <a:t>sɪʔ</a:t>
            </a:r>
            <a:r>
              <a:rPr lang="en-CA" sz="2600" dirty="0"/>
              <a:t> </a:t>
            </a:r>
            <a:r>
              <a:rPr lang="en-US" sz="26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650622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Albanian laterals</a:t>
            </a:r>
          </a:p>
        </p:txBody>
      </p:sp>
      <p:graphicFrame>
        <p:nvGraphicFramePr>
          <p:cNvPr id="4" name="Content Placeholder 5"/>
          <p:cNvGraphicFramePr>
            <a:graphicFrameLocks/>
          </p:cNvGraphicFramePr>
          <p:nvPr/>
        </p:nvGraphicFramePr>
        <p:xfrm>
          <a:off x="647699" y="1545772"/>
          <a:ext cx="8137071" cy="26561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16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126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0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19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951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b="0" u="none" dirty="0">
                          <a:solidFill>
                            <a:schemeClr val="tx1"/>
                          </a:solidFill>
                        </a:rPr>
                        <a:t>      </a:t>
                      </a:r>
                      <a:r>
                        <a:rPr lang="en-US" sz="2400" b="0" i="1" u="sng" dirty="0">
                          <a:solidFill>
                            <a:schemeClr val="tx1"/>
                          </a:solidFill>
                        </a:rPr>
                        <a:t>plain/light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b="0" i="1" u="sng" dirty="0">
                          <a:solidFill>
                            <a:schemeClr val="tx1"/>
                          </a:solidFill>
                        </a:rPr>
                        <a:t>velarized/dark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951">
                <a:tc>
                  <a:txBody>
                    <a:bodyPr/>
                    <a:lstStyle/>
                    <a:p>
                      <a:pPr algn="l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haris SIL"/>
                          <a:cs typeface="Charis SIL"/>
                        </a:rPr>
                        <a:t>[</a:t>
                      </a:r>
                      <a:r>
                        <a:rPr lang="en-US" sz="2400" b="0" dirty="0">
                          <a:solidFill>
                            <a:srgbClr val="FF0000"/>
                          </a:solidFill>
                          <a:latin typeface="Charis SIL"/>
                          <a:cs typeface="Charis SIL"/>
                        </a:rPr>
                        <a:t>l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haris SIL"/>
                          <a:cs typeface="Charis SIL"/>
                        </a:rPr>
                        <a:t>os]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‘to play’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haris SIL"/>
                          <a:cs typeface="Charis SIL"/>
                        </a:rPr>
                        <a:t>[</a:t>
                      </a:r>
                      <a:r>
                        <a:rPr lang="en-US" sz="2400" b="0" dirty="0" err="1">
                          <a:solidFill>
                            <a:srgbClr val="FF0000"/>
                          </a:solidFill>
                          <a:latin typeface="Charis SIL"/>
                          <a:cs typeface="Charis SIL"/>
                        </a:rPr>
                        <a:t>ɫ</a:t>
                      </a:r>
                      <a:r>
                        <a:rPr lang="en-US" sz="2400" b="0" dirty="0" err="1">
                          <a:solidFill>
                            <a:schemeClr val="tx1"/>
                          </a:solidFill>
                          <a:latin typeface="Charis SIL"/>
                          <a:cs typeface="Charis SIL"/>
                        </a:rPr>
                        <a:t>os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haris SIL"/>
                          <a:cs typeface="Charis SIL"/>
                        </a:rPr>
                        <a:t>]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‘lever’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951">
                <a:tc>
                  <a:txBody>
                    <a:bodyPr/>
                    <a:lstStyle/>
                    <a:p>
                      <a:pPr algn="l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haris SIL"/>
                          <a:cs typeface="Charis SIL"/>
                        </a:rPr>
                        <a:t>[</a:t>
                      </a:r>
                      <a:r>
                        <a:rPr lang="en-US" sz="2400" b="0" dirty="0" err="1">
                          <a:solidFill>
                            <a:srgbClr val="FF0000"/>
                          </a:solidFill>
                          <a:latin typeface="Charis SIL"/>
                          <a:cs typeface="Charis SIL"/>
                        </a:rPr>
                        <a:t>l</a:t>
                      </a:r>
                      <a:r>
                        <a:rPr lang="en-US" sz="2400" b="0" dirty="0" err="1">
                          <a:solidFill>
                            <a:schemeClr val="tx1"/>
                          </a:solidFill>
                          <a:latin typeface="Charis SIL"/>
                          <a:cs typeface="Charis SIL"/>
                        </a:rPr>
                        <a:t>umə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haris SIL"/>
                          <a:cs typeface="Charis SIL"/>
                        </a:rPr>
                        <a:t>]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‘gleam’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haris SIL"/>
                          <a:cs typeface="Charis SIL"/>
                        </a:rPr>
                        <a:t>[</a:t>
                      </a:r>
                      <a:r>
                        <a:rPr lang="en-US" sz="2400" b="0" dirty="0" err="1">
                          <a:solidFill>
                            <a:srgbClr val="FF0000"/>
                          </a:solidFill>
                          <a:latin typeface="Charis SIL"/>
                          <a:cs typeface="Charis SIL"/>
                        </a:rPr>
                        <a:t>ɫ</a:t>
                      </a:r>
                      <a:r>
                        <a:rPr lang="en-US" sz="2400" b="0" dirty="0" err="1">
                          <a:solidFill>
                            <a:schemeClr val="tx1"/>
                          </a:solidFill>
                          <a:latin typeface="Charis SIL"/>
                          <a:cs typeface="Charis SIL"/>
                        </a:rPr>
                        <a:t>upə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haris SIL"/>
                          <a:cs typeface="Charis SIL"/>
                        </a:rPr>
                        <a:t>]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‘gulping at once’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951">
                <a:tc>
                  <a:txBody>
                    <a:bodyPr/>
                    <a:lstStyle/>
                    <a:p>
                      <a:pPr algn="l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haris SIL"/>
                          <a:cs typeface="Charis SIL"/>
                        </a:rPr>
                        <a:t>[</a:t>
                      </a:r>
                      <a:r>
                        <a:rPr lang="en-US" sz="2400" b="0" dirty="0" err="1">
                          <a:solidFill>
                            <a:schemeClr val="tx1"/>
                          </a:solidFill>
                          <a:latin typeface="Charis SIL"/>
                          <a:cs typeface="Charis SIL"/>
                        </a:rPr>
                        <a:t>f</a:t>
                      </a:r>
                      <a:r>
                        <a:rPr lang="en-US" sz="2400" b="0" dirty="0" err="1">
                          <a:solidFill>
                            <a:srgbClr val="FF0000"/>
                          </a:solidFill>
                          <a:latin typeface="Charis SIL"/>
                          <a:cs typeface="Charis SIL"/>
                        </a:rPr>
                        <a:t>l</a:t>
                      </a:r>
                      <a:r>
                        <a:rPr lang="en-US" sz="2400" b="0" dirty="0" err="1">
                          <a:solidFill>
                            <a:schemeClr val="tx1"/>
                          </a:solidFill>
                          <a:latin typeface="Charis SIL"/>
                          <a:cs typeface="Charis SIL"/>
                        </a:rPr>
                        <a:t>utur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haris SIL"/>
                          <a:cs typeface="Charis SIL"/>
                        </a:rPr>
                        <a:t>]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‘butterfly’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haris SIL"/>
                          <a:cs typeface="Charis SIL"/>
                        </a:rPr>
                        <a:t>[</a:t>
                      </a:r>
                      <a:r>
                        <a:rPr lang="en-US" sz="2400" b="0" dirty="0" err="1">
                          <a:solidFill>
                            <a:schemeClr val="tx1"/>
                          </a:solidFill>
                          <a:latin typeface="Charis SIL"/>
                          <a:cs typeface="Charis SIL"/>
                        </a:rPr>
                        <a:t>f</a:t>
                      </a:r>
                      <a:r>
                        <a:rPr lang="en-US" sz="2400" b="0" dirty="0" err="1">
                          <a:solidFill>
                            <a:srgbClr val="FF0000"/>
                          </a:solidFill>
                          <a:latin typeface="Charis SIL"/>
                          <a:cs typeface="Charis SIL"/>
                        </a:rPr>
                        <a:t>ɫ</a:t>
                      </a:r>
                      <a:r>
                        <a:rPr lang="en-US" sz="2400" b="0" dirty="0" err="1">
                          <a:solidFill>
                            <a:schemeClr val="tx1"/>
                          </a:solidFill>
                          <a:latin typeface="Charis SIL"/>
                          <a:cs typeface="Charis SIL"/>
                        </a:rPr>
                        <a:t>uskə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haris SIL"/>
                          <a:cs typeface="Charis SIL"/>
                        </a:rPr>
                        <a:t>]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>
                          <a:solidFill>
                            <a:schemeClr val="tx1"/>
                          </a:solidFill>
                        </a:rPr>
                        <a:t>‘bubble’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4311">
                <a:tc>
                  <a:txBody>
                    <a:bodyPr/>
                    <a:lstStyle/>
                    <a:p>
                      <a:pPr algn="l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haris SIL"/>
                          <a:cs typeface="Charis SIL"/>
                        </a:rPr>
                        <a:t>[</a:t>
                      </a:r>
                      <a:r>
                        <a:rPr lang="en-US" sz="2400" b="0" dirty="0" err="1">
                          <a:solidFill>
                            <a:schemeClr val="tx1"/>
                          </a:solidFill>
                          <a:latin typeface="Charis SIL"/>
                          <a:cs typeface="Charis SIL"/>
                        </a:rPr>
                        <a:t>ba</a:t>
                      </a:r>
                      <a:r>
                        <a:rPr lang="en-US" sz="2400" b="0" dirty="0" err="1">
                          <a:solidFill>
                            <a:srgbClr val="FF0000"/>
                          </a:solidFill>
                          <a:latin typeface="Charis SIL"/>
                          <a:cs typeface="Charis SIL"/>
                        </a:rPr>
                        <a:t>l</a:t>
                      </a:r>
                      <a:r>
                        <a:rPr lang="en-US" sz="2400" b="0" dirty="0" err="1">
                          <a:solidFill>
                            <a:schemeClr val="tx1"/>
                          </a:solidFill>
                          <a:latin typeface="Charis SIL"/>
                          <a:cs typeface="Charis SIL"/>
                        </a:rPr>
                        <a:t>ə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haris SIL"/>
                          <a:cs typeface="Charis SIL"/>
                        </a:rPr>
                        <a:t>]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‘patch of white hair’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haris SIL"/>
                          <a:cs typeface="Charis SIL"/>
                        </a:rPr>
                        <a:t>[</a:t>
                      </a:r>
                      <a:r>
                        <a:rPr lang="en-US" sz="2400" b="0" dirty="0" err="1">
                          <a:solidFill>
                            <a:schemeClr val="tx1"/>
                          </a:solidFill>
                          <a:latin typeface="Charis SIL"/>
                          <a:cs typeface="Charis SIL"/>
                        </a:rPr>
                        <a:t>ba</a:t>
                      </a:r>
                      <a:r>
                        <a:rPr lang="en-US" sz="2400" b="0" dirty="0" err="1">
                          <a:solidFill>
                            <a:srgbClr val="FF0000"/>
                          </a:solidFill>
                          <a:latin typeface="Charis SIL"/>
                          <a:cs typeface="Charis SIL"/>
                        </a:rPr>
                        <a:t>ɫ</a:t>
                      </a:r>
                      <a:r>
                        <a:rPr lang="en-US" sz="2400" b="0" dirty="0" err="1">
                          <a:solidFill>
                            <a:schemeClr val="tx1"/>
                          </a:solidFill>
                          <a:latin typeface="Charis SIL"/>
                          <a:cs typeface="Charis SIL"/>
                        </a:rPr>
                        <a:t>ə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haris SIL"/>
                          <a:cs typeface="Charis SIL"/>
                        </a:rPr>
                        <a:t>]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‘forehead’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F9C312E9-A8FE-C341-947D-77D8C9E1C1B7}" type="slidenum">
              <a:rPr lang="en-US" smtClean="0"/>
              <a:t>9</a:t>
            </a:fld>
            <a:endParaRPr lang="en-US"/>
          </a:p>
        </p:txBody>
      </p:sp>
      <p:sp>
        <p:nvSpPr>
          <p:cNvPr id="7" name="TPAnswers">
            <a:extLst>
              <a:ext uri="{FF2B5EF4-FFF2-40B4-BE49-F238E27FC236}">
                <a16:creationId xmlns:a16="http://schemas.microsoft.com/office/drawing/2014/main" id="{8283694D-0959-7043-85D3-7AB856BA39CC}"/>
              </a:ext>
            </a:extLst>
          </p:cNvPr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700708" y="4354507"/>
            <a:ext cx="7888617" cy="1849223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Are </a:t>
            </a:r>
            <a:r>
              <a:rPr lang="en-US" sz="2400" dirty="0">
                <a:cs typeface="Charis SIL"/>
              </a:rPr>
              <a:t>[l]</a:t>
            </a:r>
            <a:r>
              <a:rPr lang="en-US" sz="2400" dirty="0"/>
              <a:t> and </a:t>
            </a:r>
            <a:r>
              <a:rPr lang="en-US" sz="2400" dirty="0">
                <a:cs typeface="Charis SIL"/>
              </a:rPr>
              <a:t>[</a:t>
            </a:r>
            <a:r>
              <a:rPr lang="en-US" sz="2400" dirty="0" err="1">
                <a:latin typeface="Charis SIL"/>
                <a:cs typeface="Charis SIL"/>
              </a:rPr>
              <a:t>ɫ</a:t>
            </a:r>
            <a:r>
              <a:rPr lang="en-US" sz="2400" dirty="0">
                <a:cs typeface="Charis SIL"/>
              </a:rPr>
              <a:t>] allophones of the same phoneme, or of different phonemes?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If allophones of the same phoneme, what kind of distribution are they in?</a:t>
            </a:r>
          </a:p>
          <a:p>
            <a:pPr marL="0" indent="0">
              <a:buNone/>
            </a:pPr>
            <a:endParaRPr lang="en-US" altLang="en-US" sz="2400" dirty="0">
              <a:latin typeface="+mn-lt"/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76029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PVERSION" val="7"/>
  <p:tag name="TPFULLVERSION" val="7.5.3.2"/>
  <p:tag name="PPTVERSION" val="14"/>
  <p:tag name="TPOS" val="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20266</TotalTime>
  <Words>1952</Words>
  <Application>Microsoft Macintosh PowerPoint</Application>
  <PresentationFormat>On-screen Show (4:3)</PresentationFormat>
  <Paragraphs>384</Paragraphs>
  <Slides>30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Charis SIL</vt:lpstr>
      <vt:lpstr>Gill Sans</vt:lpstr>
      <vt:lpstr>Times New Roman</vt:lpstr>
      <vt:lpstr>Office Theme</vt:lpstr>
      <vt:lpstr>Linguistics 201</vt:lpstr>
      <vt:lpstr>Admin</vt:lpstr>
      <vt:lpstr>Topics today</vt:lpstr>
      <vt:lpstr>Two discrete levels of representation</vt:lpstr>
      <vt:lpstr>North American English liquid* allophones</vt:lpstr>
      <vt:lpstr>North American English /l/ allophones</vt:lpstr>
      <vt:lpstr>Complementary Distribution</vt:lpstr>
      <vt:lpstr>Free variation</vt:lpstr>
      <vt:lpstr>Albanian laterals</vt:lpstr>
      <vt:lpstr>Albanian laterals</vt:lpstr>
      <vt:lpstr>Albanian laterals</vt:lpstr>
      <vt:lpstr>Korean liquids</vt:lpstr>
      <vt:lpstr>Korean liquids</vt:lpstr>
      <vt:lpstr>Korean liquids</vt:lpstr>
      <vt:lpstr>PowerPoint Presentation</vt:lpstr>
      <vt:lpstr>Types of allophonic alternations</vt:lpstr>
      <vt:lpstr>Assimilation</vt:lpstr>
      <vt:lpstr>Assimilation</vt:lpstr>
      <vt:lpstr>Assimilation</vt:lpstr>
      <vt:lpstr>Types of allophonic alternations</vt:lpstr>
      <vt:lpstr>Coalescence</vt:lpstr>
      <vt:lpstr>Types of allophonic alternations</vt:lpstr>
      <vt:lpstr>Lenition</vt:lpstr>
      <vt:lpstr>Types of allophonic alternations</vt:lpstr>
      <vt:lpstr>Fortition</vt:lpstr>
      <vt:lpstr>Types of allophonic alternations</vt:lpstr>
      <vt:lpstr>Deletion</vt:lpstr>
      <vt:lpstr>Types of allophonic alternations</vt:lpstr>
      <vt:lpstr>Epenthesis</vt:lpstr>
      <vt:lpstr>Types of allophonic alternations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LING 201: Intro to Linguistics Phonetics: vowels</dc:title>
  <dc:subject/>
  <dc:creator>Morgan Sonderegger</dc:creator>
  <cp:keywords/>
  <dc:description/>
  <cp:lastModifiedBy>Francisco Torreira, Professor</cp:lastModifiedBy>
  <cp:revision>392</cp:revision>
  <dcterms:created xsi:type="dcterms:W3CDTF">2016-01-15T16:06:53Z</dcterms:created>
  <dcterms:modified xsi:type="dcterms:W3CDTF">2021-01-25T18:38:57Z</dcterms:modified>
  <cp:category/>
</cp:coreProperties>
</file>