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98" r:id="rId2"/>
    <p:sldId id="764" r:id="rId3"/>
    <p:sldId id="720" r:id="rId4"/>
    <p:sldId id="742" r:id="rId5"/>
    <p:sldId id="708" r:id="rId6"/>
    <p:sldId id="710" r:id="rId7"/>
    <p:sldId id="741" r:id="rId8"/>
    <p:sldId id="743" r:id="rId9"/>
    <p:sldId id="745" r:id="rId10"/>
    <p:sldId id="747" r:id="rId11"/>
    <p:sldId id="748" r:id="rId12"/>
    <p:sldId id="749" r:id="rId13"/>
    <p:sldId id="620" r:id="rId14"/>
    <p:sldId id="754" r:id="rId15"/>
    <p:sldId id="752" r:id="rId16"/>
    <p:sldId id="755" r:id="rId17"/>
    <p:sldId id="757" r:id="rId18"/>
    <p:sldId id="756" r:id="rId19"/>
    <p:sldId id="758" r:id="rId20"/>
    <p:sldId id="759" r:id="rId21"/>
    <p:sldId id="761" r:id="rId22"/>
    <p:sldId id="760" r:id="rId23"/>
    <p:sldId id="762" r:id="rId24"/>
    <p:sldId id="763" r:id="rId25"/>
    <p:sldId id="765" r:id="rId26"/>
    <p:sldId id="766" r:id="rId27"/>
    <p:sldId id="647" r:id="rId28"/>
    <p:sldId id="767" r:id="rId29"/>
    <p:sldId id="668" r:id="rId30"/>
    <p:sldId id="724" r:id="rId31"/>
    <p:sldId id="670" r:id="rId32"/>
    <p:sldId id="728" r:id="rId33"/>
    <p:sldId id="768" r:id="rId34"/>
    <p:sldId id="769" r:id="rId35"/>
    <p:sldId id="770" r:id="rId36"/>
    <p:sldId id="671" r:id="rId37"/>
    <p:sldId id="711" r:id="rId38"/>
    <p:sldId id="674" r:id="rId39"/>
    <p:sldId id="729" r:id="rId40"/>
    <p:sldId id="726" r:id="rId41"/>
  </p:sldIdLst>
  <p:sldSz cx="12192000" cy="6858000"/>
  <p:notesSz cx="6858000" cy="9144000"/>
  <p:custDataLst>
    <p:tags r:id="rId4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6" userDrawn="1">
          <p15:clr>
            <a:srgbClr val="A4A3A4"/>
          </p15:clr>
        </p15:guide>
        <p15:guide id="2" pos="2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Torreira, Professor" initials="FTP" lastIdx="8" clrIdx="0">
    <p:extLst>
      <p:ext uri="{19B8F6BF-5375-455C-9EA6-DF929625EA0E}">
        <p15:presenceInfo xmlns:p15="http://schemas.microsoft.com/office/powerpoint/2012/main" userId="3b678212-2d1b-4f1d-a8fb-6db1ffc813b8" providerId="Windows Live"/>
      </p:ext>
    </p:extLst>
  </p:cmAuthor>
  <p:cmAuthor id="2" name="Francisco Torreira, Professor" initials="FTP [2]" lastIdx="1" clrIdx="1">
    <p:extLst>
      <p:ext uri="{19B8F6BF-5375-455C-9EA6-DF929625EA0E}">
        <p15:presenceInfo xmlns:p15="http://schemas.microsoft.com/office/powerpoint/2012/main" userId="S::francisco.torreira-martinez@mcgill.ca::3b678212-2d1b-4f1d-a8fb-6db1ffc813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1B732-77F1-344B-85FD-F2A50DC9A66E}" v="1" dt="2019-12-28T17:53:32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91112" autoAdjust="0"/>
  </p:normalViewPr>
  <p:slideViewPr>
    <p:cSldViewPr snapToGrid="0" snapToObjects="1" showGuides="1">
      <p:cViewPr varScale="1">
        <p:scale>
          <a:sx n="154" d="100"/>
          <a:sy n="154" d="100"/>
        </p:scale>
        <p:origin x="1240" y="208"/>
      </p:cViewPr>
      <p:guideLst>
        <p:guide orient="horz" pos="3856"/>
        <p:guide pos="2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Torreira, Professor" userId="3b678212-2d1b-4f1d-a8fb-6db1ffc813b8" providerId="ADAL" clId="{6610949B-702E-1F47-8D60-13A03326ABF2}"/>
    <pc:docChg chg="custSel addSld delSld modSld sldOrd">
      <pc:chgData name="Francisco Torreira, Professor" userId="3b678212-2d1b-4f1d-a8fb-6db1ffc813b8" providerId="ADAL" clId="{6610949B-702E-1F47-8D60-13A03326ABF2}" dt="2019-09-30T05:24:12.779" v="1111" actId="20577"/>
      <pc:docMkLst>
        <pc:docMk/>
      </pc:docMkLst>
      <pc:sldChg chg="delSp modSp modNotesTx">
        <pc:chgData name="Francisco Torreira, Professor" userId="3b678212-2d1b-4f1d-a8fb-6db1ffc813b8" providerId="ADAL" clId="{6610949B-702E-1F47-8D60-13A03326ABF2}" dt="2019-09-30T05:24:12.779" v="1111" actId="20577"/>
        <pc:sldMkLst>
          <pc:docMk/>
          <pc:sldMk cId="3540733884" sldId="438"/>
        </pc:sldMkLst>
        <pc:spChg chg="mod">
          <ac:chgData name="Francisco Torreira, Professor" userId="3b678212-2d1b-4f1d-a8fb-6db1ffc813b8" providerId="ADAL" clId="{6610949B-702E-1F47-8D60-13A03326ABF2}" dt="2019-09-30T05:13:38.918" v="820" actId="20577"/>
          <ac:spMkLst>
            <pc:docMk/>
            <pc:sldMk cId="3540733884" sldId="438"/>
            <ac:spMk id="2" creationId="{00000000-0000-0000-0000-000000000000}"/>
          </ac:spMkLst>
        </pc:spChg>
        <pc:spChg chg="mod">
          <ac:chgData name="Francisco Torreira, Professor" userId="3b678212-2d1b-4f1d-a8fb-6db1ffc813b8" providerId="ADAL" clId="{6610949B-702E-1F47-8D60-13A03326ABF2}" dt="2019-09-30T05:13:51.043" v="825" actId="403"/>
          <ac:spMkLst>
            <pc:docMk/>
            <pc:sldMk cId="3540733884" sldId="438"/>
            <ac:spMk id="3" creationId="{00000000-0000-0000-0000-000000000000}"/>
          </ac:spMkLst>
        </pc:spChg>
        <pc:spChg chg="del mod">
          <ac:chgData name="Francisco Torreira, Professor" userId="3b678212-2d1b-4f1d-a8fb-6db1ffc813b8" providerId="ADAL" clId="{6610949B-702E-1F47-8D60-13A03326ABF2}" dt="2019-09-30T05:12:37.288" v="762"/>
          <ac:spMkLst>
            <pc:docMk/>
            <pc:sldMk cId="3540733884" sldId="438"/>
            <ac:spMk id="6" creationId="{00000000-0000-0000-0000-000000000000}"/>
          </ac:spMkLst>
        </pc:spChg>
        <pc:picChg chg="mod">
          <ac:chgData name="Francisco Torreira, Professor" userId="3b678212-2d1b-4f1d-a8fb-6db1ffc813b8" providerId="ADAL" clId="{6610949B-702E-1F47-8D60-13A03326ABF2}" dt="2019-09-30T05:14:00.247" v="826" actId="1076"/>
          <ac:picMkLst>
            <pc:docMk/>
            <pc:sldMk cId="3540733884" sldId="438"/>
            <ac:picMk id="4" creationId="{00000000-0000-0000-0000-000000000000}"/>
          </ac:picMkLst>
        </pc:picChg>
      </pc:sldChg>
      <pc:sldChg chg="modSp">
        <pc:chgData name="Francisco Torreira, Professor" userId="3b678212-2d1b-4f1d-a8fb-6db1ffc813b8" providerId="ADAL" clId="{6610949B-702E-1F47-8D60-13A03326ABF2}" dt="2019-09-30T04:57:22.379" v="714" actId="20577"/>
        <pc:sldMkLst>
          <pc:docMk/>
          <pc:sldMk cId="383191193" sldId="498"/>
        </pc:sldMkLst>
        <pc:spChg chg="mod">
          <ac:chgData name="Francisco Torreira, Professor" userId="3b678212-2d1b-4f1d-a8fb-6db1ffc813b8" providerId="ADAL" clId="{6610949B-702E-1F47-8D60-13A03326ABF2}" dt="2019-09-30T04:57:22.379" v="714" actId="20577"/>
          <ac:spMkLst>
            <pc:docMk/>
            <pc:sldMk cId="383191193" sldId="498"/>
            <ac:spMk id="3" creationId="{00000000-0000-0000-0000-000000000000}"/>
          </ac:spMkLst>
        </pc:spChg>
      </pc:sldChg>
      <pc:sldChg chg="modSp">
        <pc:chgData name="Francisco Torreira, Professor" userId="3b678212-2d1b-4f1d-a8fb-6db1ffc813b8" providerId="ADAL" clId="{6610949B-702E-1F47-8D60-13A03326ABF2}" dt="2019-09-30T05:02:43.190" v="733" actId="20577"/>
        <pc:sldMkLst>
          <pc:docMk/>
          <pc:sldMk cId="4100419763" sldId="513"/>
        </pc:sldMkLst>
        <pc:spChg chg="mod">
          <ac:chgData name="Francisco Torreira, Professor" userId="3b678212-2d1b-4f1d-a8fb-6db1ffc813b8" providerId="ADAL" clId="{6610949B-702E-1F47-8D60-13A03326ABF2}" dt="2019-09-30T05:02:43.190" v="733" actId="20577"/>
          <ac:spMkLst>
            <pc:docMk/>
            <pc:sldMk cId="4100419763" sldId="513"/>
            <ac:spMk id="3" creationId="{00000000-0000-0000-0000-000000000000}"/>
          </ac:spMkLst>
        </pc:spChg>
      </pc:sldChg>
      <pc:sldChg chg="addSp modSp">
        <pc:chgData name="Francisco Torreira, Professor" userId="3b678212-2d1b-4f1d-a8fb-6db1ffc813b8" providerId="ADAL" clId="{6610949B-702E-1F47-8D60-13A03326ABF2}" dt="2019-09-30T05:17:14.102" v="953" actId="114"/>
        <pc:sldMkLst>
          <pc:docMk/>
          <pc:sldMk cId="2024062744" sldId="521"/>
        </pc:sldMkLst>
        <pc:spChg chg="mod">
          <ac:chgData name="Francisco Torreira, Professor" userId="3b678212-2d1b-4f1d-a8fb-6db1ffc813b8" providerId="ADAL" clId="{6610949B-702E-1F47-8D60-13A03326ABF2}" dt="2019-09-30T05:17:14.102" v="953" actId="114"/>
          <ac:spMkLst>
            <pc:docMk/>
            <pc:sldMk cId="2024062744" sldId="521"/>
            <ac:spMk id="6" creationId="{00000000-0000-0000-0000-000000000000}"/>
          </ac:spMkLst>
        </pc:spChg>
        <pc:picChg chg="add mod">
          <ac:chgData name="Francisco Torreira, Professor" userId="3b678212-2d1b-4f1d-a8fb-6db1ffc813b8" providerId="ADAL" clId="{6610949B-702E-1F47-8D60-13A03326ABF2}" dt="2019-09-30T05:14:04.683" v="827" actId="1076"/>
          <ac:picMkLst>
            <pc:docMk/>
            <pc:sldMk cId="2024062744" sldId="521"/>
            <ac:picMk id="4" creationId="{1775D54F-89D1-7D49-A95D-CDD31EE6F5E1}"/>
          </ac:picMkLst>
        </pc:picChg>
        <pc:picChg chg="add mod">
          <ac:chgData name="Francisco Torreira, Professor" userId="3b678212-2d1b-4f1d-a8fb-6db1ffc813b8" providerId="ADAL" clId="{6610949B-702E-1F47-8D60-13A03326ABF2}" dt="2019-09-30T05:14:10.107" v="829" actId="571"/>
          <ac:picMkLst>
            <pc:docMk/>
            <pc:sldMk cId="2024062744" sldId="521"/>
            <ac:picMk id="5" creationId="{22B52EB3-C991-8846-85E3-89F1289E3863}"/>
          </ac:picMkLst>
        </pc:picChg>
      </pc:sldChg>
      <pc:sldChg chg="ord">
        <pc:chgData name="Francisco Torreira, Professor" userId="3b678212-2d1b-4f1d-a8fb-6db1ffc813b8" providerId="ADAL" clId="{6610949B-702E-1F47-8D60-13A03326ABF2}" dt="2019-09-30T05:19:48.051" v="1048"/>
        <pc:sldMkLst>
          <pc:docMk/>
          <pc:sldMk cId="2476801345" sldId="539"/>
        </pc:sldMkLst>
      </pc:sldChg>
      <pc:sldChg chg="addSp modSp">
        <pc:chgData name="Francisco Torreira, Professor" userId="3b678212-2d1b-4f1d-a8fb-6db1ffc813b8" providerId="ADAL" clId="{6610949B-702E-1F47-8D60-13A03326ABF2}" dt="2019-09-30T05:09:24.398" v="738" actId="1076"/>
        <pc:sldMkLst>
          <pc:docMk/>
          <pc:sldMk cId="530898429" sldId="542"/>
        </pc:sldMkLst>
        <pc:spChg chg="mod">
          <ac:chgData name="Francisco Torreira, Professor" userId="3b678212-2d1b-4f1d-a8fb-6db1ffc813b8" providerId="ADAL" clId="{6610949B-702E-1F47-8D60-13A03326ABF2}" dt="2019-09-30T05:08:45.535" v="734" actId="20577"/>
          <ac:spMkLst>
            <pc:docMk/>
            <pc:sldMk cId="530898429" sldId="542"/>
            <ac:spMk id="3" creationId="{00000000-0000-0000-0000-000000000000}"/>
          </ac:spMkLst>
        </pc:spChg>
        <pc:spChg chg="add mod">
          <ac:chgData name="Francisco Torreira, Professor" userId="3b678212-2d1b-4f1d-a8fb-6db1ffc813b8" providerId="ADAL" clId="{6610949B-702E-1F47-8D60-13A03326ABF2}" dt="2019-09-30T05:09:01.572" v="736" actId="1076"/>
          <ac:spMkLst>
            <pc:docMk/>
            <pc:sldMk cId="530898429" sldId="542"/>
            <ac:spMk id="4" creationId="{239D217C-484D-6543-8CB0-B3543123241D}"/>
          </ac:spMkLst>
        </pc:spChg>
        <pc:spChg chg="add mod">
          <ac:chgData name="Francisco Torreira, Professor" userId="3b678212-2d1b-4f1d-a8fb-6db1ffc813b8" providerId="ADAL" clId="{6610949B-702E-1F47-8D60-13A03326ABF2}" dt="2019-09-30T05:09:01.572" v="736" actId="1076"/>
          <ac:spMkLst>
            <pc:docMk/>
            <pc:sldMk cId="530898429" sldId="542"/>
            <ac:spMk id="5" creationId="{ACB0BEC0-DBDC-054E-85D4-23EBE034D30B}"/>
          </ac:spMkLst>
        </pc:spChg>
        <pc:cxnChg chg="add mod">
          <ac:chgData name="Francisco Torreira, Professor" userId="3b678212-2d1b-4f1d-a8fb-6db1ffc813b8" providerId="ADAL" clId="{6610949B-702E-1F47-8D60-13A03326ABF2}" dt="2019-09-30T05:09:24.398" v="738" actId="1076"/>
          <ac:cxnSpMkLst>
            <pc:docMk/>
            <pc:sldMk cId="530898429" sldId="542"/>
            <ac:cxnSpMk id="6" creationId="{B21E87FD-D8FF-2348-8931-263560D5E7A3}"/>
          </ac:cxnSpMkLst>
        </pc:cxnChg>
        <pc:cxnChg chg="add mod">
          <ac:chgData name="Francisco Torreira, Professor" userId="3b678212-2d1b-4f1d-a8fb-6db1ffc813b8" providerId="ADAL" clId="{6610949B-702E-1F47-8D60-13A03326ABF2}" dt="2019-09-30T05:09:24.398" v="738" actId="1076"/>
          <ac:cxnSpMkLst>
            <pc:docMk/>
            <pc:sldMk cId="530898429" sldId="542"/>
            <ac:cxnSpMk id="7" creationId="{3E822D48-8E9B-7347-A2BD-8FE849923A3E}"/>
          </ac:cxnSpMkLst>
        </pc:cxnChg>
        <pc:cxnChg chg="add mod">
          <ac:chgData name="Francisco Torreira, Professor" userId="3b678212-2d1b-4f1d-a8fb-6db1ffc813b8" providerId="ADAL" clId="{6610949B-702E-1F47-8D60-13A03326ABF2}" dt="2019-09-30T05:09:24.398" v="738" actId="1076"/>
          <ac:cxnSpMkLst>
            <pc:docMk/>
            <pc:sldMk cId="530898429" sldId="542"/>
            <ac:cxnSpMk id="8" creationId="{E5908730-B338-514D-B6B1-7B7E8D6D3B2A}"/>
          </ac:cxnSpMkLst>
        </pc:cxnChg>
        <pc:cxnChg chg="add mod">
          <ac:chgData name="Francisco Torreira, Professor" userId="3b678212-2d1b-4f1d-a8fb-6db1ffc813b8" providerId="ADAL" clId="{6610949B-702E-1F47-8D60-13A03326ABF2}" dt="2019-09-30T05:09:24.398" v="738" actId="1076"/>
          <ac:cxnSpMkLst>
            <pc:docMk/>
            <pc:sldMk cId="530898429" sldId="542"/>
            <ac:cxnSpMk id="9" creationId="{CAF56F19-A56A-1243-9994-F0299E94CF3C}"/>
          </ac:cxnSpMkLst>
        </pc:cxnChg>
      </pc:sldChg>
      <pc:sldChg chg="modNotesTx">
        <pc:chgData name="Francisco Torreira, Professor" userId="3b678212-2d1b-4f1d-a8fb-6db1ffc813b8" providerId="ADAL" clId="{6610949B-702E-1F47-8D60-13A03326ABF2}" dt="2019-09-30T05:23:51.382" v="1110" actId="20577"/>
        <pc:sldMkLst>
          <pc:docMk/>
          <pc:sldMk cId="561151721" sldId="543"/>
        </pc:sldMkLst>
      </pc:sldChg>
      <pc:sldChg chg="delSp modAnim">
        <pc:chgData name="Francisco Torreira, Professor" userId="3b678212-2d1b-4f1d-a8fb-6db1ffc813b8" providerId="ADAL" clId="{6610949B-702E-1F47-8D60-13A03326ABF2}" dt="2019-09-30T05:00:28.492" v="725" actId="478"/>
        <pc:sldMkLst>
          <pc:docMk/>
          <pc:sldMk cId="2030148361" sldId="544"/>
        </pc:sldMkLst>
        <pc:spChg chg="del">
          <ac:chgData name="Francisco Torreira, Professor" userId="3b678212-2d1b-4f1d-a8fb-6db1ffc813b8" providerId="ADAL" clId="{6610949B-702E-1F47-8D60-13A03326ABF2}" dt="2019-09-30T05:00:26.944" v="724" actId="478"/>
          <ac:spMkLst>
            <pc:docMk/>
            <pc:sldMk cId="2030148361" sldId="544"/>
            <ac:spMk id="2" creationId="{AE7093CC-8986-484F-AB0F-74D2F673790A}"/>
          </ac:spMkLst>
        </pc:spChg>
        <pc:spChg chg="del">
          <ac:chgData name="Francisco Torreira, Professor" userId="3b678212-2d1b-4f1d-a8fb-6db1ffc813b8" providerId="ADAL" clId="{6610949B-702E-1F47-8D60-13A03326ABF2}" dt="2019-09-30T04:58:05.911" v="719" actId="478"/>
          <ac:spMkLst>
            <pc:docMk/>
            <pc:sldMk cId="2030148361" sldId="544"/>
            <ac:spMk id="5" creationId="{09CB494E-465E-2541-9A6B-5CA15C186802}"/>
          </ac:spMkLst>
        </pc:spChg>
        <pc:spChg chg="del">
          <ac:chgData name="Francisco Torreira, Professor" userId="3b678212-2d1b-4f1d-a8fb-6db1ffc813b8" providerId="ADAL" clId="{6610949B-702E-1F47-8D60-13A03326ABF2}" dt="2019-09-30T05:00:28.492" v="725" actId="478"/>
          <ac:spMkLst>
            <pc:docMk/>
            <pc:sldMk cId="2030148361" sldId="544"/>
            <ac:spMk id="7" creationId="{B0E2ABFE-774C-744A-A54B-FC637BB67CE4}"/>
          </ac:spMkLst>
        </pc:spChg>
      </pc:sldChg>
      <pc:sldChg chg="modSp modTransition">
        <pc:chgData name="Francisco Torreira, Professor" userId="3b678212-2d1b-4f1d-a8fb-6db1ffc813b8" providerId="ADAL" clId="{6610949B-702E-1F47-8D60-13A03326ABF2}" dt="2019-09-30T04:54:26.481" v="708"/>
        <pc:sldMkLst>
          <pc:docMk/>
          <pc:sldMk cId="2102050715" sldId="553"/>
        </pc:sldMkLst>
        <pc:spChg chg="mod">
          <ac:chgData name="Francisco Torreira, Professor" userId="3b678212-2d1b-4f1d-a8fb-6db1ffc813b8" providerId="ADAL" clId="{6610949B-702E-1F47-8D60-13A03326ABF2}" dt="2019-09-30T04:52:13.421" v="521" actId="20577"/>
          <ac:spMkLst>
            <pc:docMk/>
            <pc:sldMk cId="2102050715" sldId="553"/>
            <ac:spMk id="2" creationId="{9FC3B713-AA81-B947-8896-3C53AEA2A67F}"/>
          </ac:spMkLst>
        </pc:spChg>
        <pc:spChg chg="mod">
          <ac:chgData name="Francisco Torreira, Professor" userId="3b678212-2d1b-4f1d-a8fb-6db1ffc813b8" providerId="ADAL" clId="{6610949B-702E-1F47-8D60-13A03326ABF2}" dt="2019-09-30T04:53:53.332" v="707" actId="20577"/>
          <ac:spMkLst>
            <pc:docMk/>
            <pc:sldMk cId="2102050715" sldId="553"/>
            <ac:spMk id="3" creationId="{446CEE0E-236D-3749-8A4D-EE619D907B79}"/>
          </ac:spMkLst>
        </pc:spChg>
      </pc:sldChg>
      <pc:sldChg chg="addSp modSp add modAnim">
        <pc:chgData name="Francisco Torreira, Professor" userId="3b678212-2d1b-4f1d-a8fb-6db1ffc813b8" providerId="ADAL" clId="{6610949B-702E-1F47-8D60-13A03326ABF2}" dt="2019-09-30T05:01:05.248" v="730"/>
        <pc:sldMkLst>
          <pc:docMk/>
          <pc:sldMk cId="651431868" sldId="562"/>
        </pc:sldMkLst>
        <pc:spChg chg="add mod">
          <ac:chgData name="Francisco Torreira, Professor" userId="3b678212-2d1b-4f1d-a8fb-6db1ffc813b8" providerId="ADAL" clId="{6610949B-702E-1F47-8D60-13A03326ABF2}" dt="2019-09-30T05:01:00.103" v="729" actId="14100"/>
          <ac:spMkLst>
            <pc:docMk/>
            <pc:sldMk cId="651431868" sldId="562"/>
            <ac:spMk id="6" creationId="{A2962935-049B-1F4A-A042-4280450923B2}"/>
          </ac:spMkLst>
        </pc:spChg>
      </pc:sldChg>
      <pc:sldChg chg="add modAnim">
        <pc:chgData name="Francisco Torreira, Professor" userId="3b678212-2d1b-4f1d-a8fb-6db1ffc813b8" providerId="ADAL" clId="{6610949B-702E-1F47-8D60-13A03326ABF2}" dt="2019-09-30T05:20:10.181" v="1050"/>
        <pc:sldMkLst>
          <pc:docMk/>
          <pc:sldMk cId="505349305" sldId="563"/>
        </pc:sldMkLst>
      </pc:sldChg>
    </pc:docChg>
  </pc:docChgLst>
  <pc:docChgLst>
    <pc:chgData name="Francisco Torreira, Professor" userId="3b678212-2d1b-4f1d-a8fb-6db1ffc813b8" providerId="ADAL" clId="{CA81B732-77F1-344B-85FD-F2A50DC9A66E}"/>
    <pc:docChg chg="custSel modSld">
      <pc:chgData name="Francisco Torreira, Professor" userId="3b678212-2d1b-4f1d-a8fb-6db1ffc813b8" providerId="ADAL" clId="{CA81B732-77F1-344B-85FD-F2A50DC9A66E}" dt="2019-12-28T17:53:32.141" v="127" actId="207"/>
      <pc:docMkLst>
        <pc:docMk/>
      </pc:docMkLst>
      <pc:sldChg chg="modSp">
        <pc:chgData name="Francisco Torreira, Professor" userId="3b678212-2d1b-4f1d-a8fb-6db1ffc813b8" providerId="ADAL" clId="{CA81B732-77F1-344B-85FD-F2A50DC9A66E}" dt="2019-12-28T17:47:29.554" v="0" actId="20577"/>
        <pc:sldMkLst>
          <pc:docMk/>
          <pc:sldMk cId="2500817826" sldId="298"/>
        </pc:sldMkLst>
        <pc:spChg chg="mod">
          <ac:chgData name="Francisco Torreira, Professor" userId="3b678212-2d1b-4f1d-a8fb-6db1ffc813b8" providerId="ADAL" clId="{CA81B732-77F1-344B-85FD-F2A50DC9A66E}" dt="2019-12-28T17:47:29.554" v="0" actId="20577"/>
          <ac:spMkLst>
            <pc:docMk/>
            <pc:sldMk cId="2500817826" sldId="298"/>
            <ac:spMk id="3" creationId="{00000000-0000-0000-0000-000000000000}"/>
          </ac:spMkLst>
        </pc:spChg>
      </pc:sldChg>
      <pc:sldChg chg="modSp">
        <pc:chgData name="Francisco Torreira, Professor" userId="3b678212-2d1b-4f1d-a8fb-6db1ffc813b8" providerId="ADAL" clId="{CA81B732-77F1-344B-85FD-F2A50DC9A66E}" dt="2019-12-28T17:53:32.141" v="127" actId="207"/>
        <pc:sldMkLst>
          <pc:docMk/>
          <pc:sldMk cId="3540733884" sldId="438"/>
        </pc:sldMkLst>
        <pc:spChg chg="mod">
          <ac:chgData name="Francisco Torreira, Professor" userId="3b678212-2d1b-4f1d-a8fb-6db1ffc813b8" providerId="ADAL" clId="{CA81B732-77F1-344B-85FD-F2A50DC9A66E}" dt="2019-12-28T17:53:32.141" v="127" actId="207"/>
          <ac:spMkLst>
            <pc:docMk/>
            <pc:sldMk cId="3540733884" sldId="438"/>
            <ac:spMk id="3" creationId="{00000000-0000-0000-0000-000000000000}"/>
          </ac:spMkLst>
        </pc:spChg>
      </pc:sldChg>
      <pc:sldChg chg="modSp">
        <pc:chgData name="Francisco Torreira, Professor" userId="3b678212-2d1b-4f1d-a8fb-6db1ffc813b8" providerId="ADAL" clId="{CA81B732-77F1-344B-85FD-F2A50DC9A66E}" dt="2019-12-28T17:48:31.153" v="20" actId="20577"/>
        <pc:sldMkLst>
          <pc:docMk/>
          <pc:sldMk cId="1607082776" sldId="492"/>
        </pc:sldMkLst>
        <pc:spChg chg="mod">
          <ac:chgData name="Francisco Torreira, Professor" userId="3b678212-2d1b-4f1d-a8fb-6db1ffc813b8" providerId="ADAL" clId="{CA81B732-77F1-344B-85FD-F2A50DC9A66E}" dt="2019-12-28T17:48:31.153" v="20" actId="20577"/>
          <ac:spMkLst>
            <pc:docMk/>
            <pc:sldMk cId="1607082776" sldId="49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5B07-65F7-B941-A302-421444340652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418D6-78D6-234C-8613-E36AFA16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4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4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8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288"/>
            <a:ext cx="10972800" cy="467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M. </a:t>
            </a:r>
            <a:r>
              <a:rPr lang="en-US" dirty="0" err="1"/>
              <a:t>Sonderegger</a:t>
            </a:r>
            <a:r>
              <a:rPr lang="en-US" dirty="0"/>
              <a:t> (McGill)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Intro to Ling (LING 201), 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cgill.zoom.us/j/9401490514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nority_hierarch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5912" y="301236"/>
            <a:ext cx="7772400" cy="3007614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Linguistics 201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988" y="3838458"/>
            <a:ext cx="8293739" cy="2842215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0000FF"/>
                </a:solidFill>
              </a:rPr>
              <a:t>Phonology 4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F.  Torreira</a:t>
            </a:r>
          </a:p>
          <a:p>
            <a:pPr algn="l"/>
            <a:endParaRPr lang="en-US" sz="45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18497" y="3606192"/>
            <a:ext cx="7203060" cy="567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55665" y="49981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845E-EB69-7F4A-9782-3F43002B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2EB4-2315-2746-97F0-4131C6D4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288"/>
            <a:ext cx="5486397" cy="46788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Coda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postnuclear</a:t>
            </a:r>
            <a:r>
              <a:rPr lang="en-US" dirty="0"/>
              <a:t> consonants*</a:t>
            </a:r>
          </a:p>
          <a:p>
            <a:endParaRPr lang="en-US" dirty="0"/>
          </a:p>
          <a:p>
            <a:r>
              <a:rPr lang="en-US" sz="2800" dirty="0"/>
              <a:t>In English, codas are optional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bay</a:t>
            </a:r>
            <a:r>
              <a:rPr lang="en-US" sz="2400" dirty="0"/>
              <a:t> /</a:t>
            </a:r>
            <a:r>
              <a:rPr lang="en-US" sz="2400" dirty="0" err="1"/>
              <a:t>bej</a:t>
            </a:r>
            <a:r>
              <a:rPr lang="en-US" sz="2400" dirty="0"/>
              <a:t>/ CV vs </a:t>
            </a:r>
            <a:r>
              <a:rPr lang="en-US" sz="2400" i="1" dirty="0"/>
              <a:t>bait</a:t>
            </a:r>
            <a:r>
              <a:rPr lang="en-US" sz="2400" dirty="0"/>
              <a:t> /</a:t>
            </a:r>
            <a:r>
              <a:rPr lang="en-US" sz="2400" dirty="0" err="1"/>
              <a:t>bej</a:t>
            </a:r>
            <a:r>
              <a:rPr lang="en-US" sz="2400" dirty="0" err="1">
                <a:solidFill>
                  <a:srgbClr val="00B050"/>
                </a:solidFill>
              </a:rPr>
              <a:t>t</a:t>
            </a:r>
            <a:r>
              <a:rPr lang="en-US" sz="2400" dirty="0"/>
              <a:t>/ CV</a:t>
            </a:r>
            <a:r>
              <a:rPr lang="en-US" sz="2400" dirty="0">
                <a:solidFill>
                  <a:srgbClr val="00B050"/>
                </a:solidFill>
              </a:rPr>
              <a:t>C</a:t>
            </a:r>
          </a:p>
          <a:p>
            <a:endParaRPr lang="en-US" sz="2800" dirty="0"/>
          </a:p>
          <a:p>
            <a:r>
              <a:rPr lang="en-US" sz="2800" dirty="0"/>
              <a:t>English codas can be complex:</a:t>
            </a:r>
          </a:p>
          <a:p>
            <a:pPr marL="457200" lvl="1" indent="0">
              <a:buNone/>
            </a:pPr>
            <a:r>
              <a:rPr lang="en-US" sz="2400" i="1" dirty="0"/>
              <a:t>	strong		</a:t>
            </a:r>
            <a:r>
              <a:rPr lang="en-US" sz="2400" dirty="0"/>
              <a:t>/str</a:t>
            </a:r>
            <a:r>
              <a:rPr lang="en-CA" sz="2400" dirty="0" err="1"/>
              <a:t>ɑŋ</a:t>
            </a:r>
            <a:r>
              <a:rPr lang="en-US" sz="2400" dirty="0"/>
              <a:t>/		CCCV</a:t>
            </a:r>
            <a:r>
              <a:rPr lang="en-US" sz="2400" dirty="0">
                <a:solidFill>
                  <a:srgbClr val="00B050"/>
                </a:solidFill>
              </a:rPr>
              <a:t>C</a:t>
            </a:r>
          </a:p>
          <a:p>
            <a:pPr marL="457200" lvl="1" indent="0">
              <a:buNone/>
            </a:pPr>
            <a:r>
              <a:rPr lang="en-US" sz="2400" i="1" dirty="0"/>
              <a:t>	strength	</a:t>
            </a:r>
            <a:r>
              <a:rPr lang="en-US" sz="2400" dirty="0"/>
              <a:t>/str</a:t>
            </a:r>
            <a:r>
              <a:rPr lang="en-CA" sz="2400" dirty="0" err="1"/>
              <a:t>ɛŋ</a:t>
            </a:r>
            <a:r>
              <a:rPr lang="el-GR" sz="2400" dirty="0"/>
              <a:t>θ</a:t>
            </a:r>
            <a:r>
              <a:rPr lang="en-US" sz="2400" dirty="0"/>
              <a:t>/	CCCV</a:t>
            </a:r>
            <a:r>
              <a:rPr lang="en-US" sz="2400" dirty="0">
                <a:solidFill>
                  <a:srgbClr val="00B050"/>
                </a:solidFill>
              </a:rPr>
              <a:t>CC</a:t>
            </a:r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BBFE0-9AFB-D541-B332-FC6C2A76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72" y="1240532"/>
            <a:ext cx="4735909" cy="2637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63A767-D756-6F4A-88E2-8534636B47DF}"/>
              </a:ext>
            </a:extLst>
          </p:cNvPr>
          <p:cNvSpPr txBox="1"/>
          <p:nvPr/>
        </p:nvSpPr>
        <p:spPr>
          <a:xfrm>
            <a:off x="6513326" y="4965859"/>
            <a:ext cx="567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/ p	             </a:t>
            </a:r>
            <a:r>
              <a:rPr lang="en-CA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ɛ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			   n /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37625F40-F77E-7540-BA8D-97F53CEA29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1665" y="2876201"/>
            <a:ext cx="1" cy="20896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1C81B71C-604D-FF43-8840-06B5749AA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27858" y="3878255"/>
            <a:ext cx="2" cy="10876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F09EAD4-787C-754B-B054-703BAB0BE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1864" y="3735033"/>
            <a:ext cx="0" cy="1230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01959D-9C79-6E4B-92CD-6CEFF6DCE6F7}"/>
              </a:ext>
            </a:extLst>
          </p:cNvPr>
          <p:cNvSpPr/>
          <p:nvPr/>
        </p:nvSpPr>
        <p:spPr>
          <a:xfrm>
            <a:off x="10289432" y="2975657"/>
            <a:ext cx="1324864" cy="2749573"/>
          </a:xfrm>
          <a:prstGeom prst="ellipse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99D70-B23D-D74B-9953-30E90F128CBD}"/>
              </a:ext>
            </a:extLst>
          </p:cNvPr>
          <p:cNvSpPr txBox="1"/>
          <p:nvPr/>
        </p:nvSpPr>
        <p:spPr>
          <a:xfrm>
            <a:off x="7436224" y="6104965"/>
            <a:ext cx="35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* Excepting extrasyllabic consonants</a:t>
            </a:r>
          </a:p>
        </p:txBody>
      </p:sp>
    </p:spTree>
    <p:extLst>
      <p:ext uri="{BB962C8B-B14F-4D97-AF65-F5344CB8AC3E}">
        <p14:creationId xmlns:p14="http://schemas.microsoft.com/office/powerpoint/2010/main" val="306470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845E-EB69-7F4A-9782-3F43002B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2EB4-2315-2746-97F0-4131C6D4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288"/>
            <a:ext cx="5486397" cy="46788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Rhyme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or rime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Nucleus </a:t>
            </a:r>
            <a:r>
              <a:rPr lang="en-US" u="sng" dirty="0"/>
              <a:t>plus</a:t>
            </a:r>
            <a:r>
              <a:rPr lang="en-US" dirty="0"/>
              <a:t> coda together</a:t>
            </a:r>
          </a:p>
          <a:p>
            <a:endParaRPr lang="en-US" dirty="0"/>
          </a:p>
          <a:p>
            <a:r>
              <a:rPr lang="en-US" sz="2800" dirty="0"/>
              <a:t>Relevant in poetry</a:t>
            </a:r>
          </a:p>
          <a:p>
            <a:pPr lvl="1"/>
            <a:r>
              <a:rPr lang="en-US" sz="2200" dirty="0"/>
              <a:t>But also in phonology!</a:t>
            </a:r>
          </a:p>
          <a:p>
            <a:pPr lvl="2"/>
            <a:r>
              <a:rPr lang="en-US" sz="1800" dirty="0"/>
              <a:t>e.g. for stress assignment in some languages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BBFE0-9AFB-D541-B332-FC6C2A76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72" y="1240532"/>
            <a:ext cx="4735909" cy="2637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63A767-D756-6F4A-88E2-8534636B47DF}"/>
              </a:ext>
            </a:extLst>
          </p:cNvPr>
          <p:cNvSpPr txBox="1"/>
          <p:nvPr/>
        </p:nvSpPr>
        <p:spPr>
          <a:xfrm>
            <a:off x="6513326" y="4965859"/>
            <a:ext cx="567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/ p	             </a:t>
            </a:r>
            <a:r>
              <a:rPr lang="en-CA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ɛ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			   n /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37625F40-F77E-7540-BA8D-97F53CEA29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1665" y="2876201"/>
            <a:ext cx="1" cy="20896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1C81B71C-604D-FF43-8840-06B5749AA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27858" y="3878255"/>
            <a:ext cx="2" cy="10876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F09EAD4-787C-754B-B054-703BAB0BE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1864" y="3735033"/>
            <a:ext cx="0" cy="1230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63BB30-C55F-C940-BB7C-1EA84402C211}"/>
              </a:ext>
            </a:extLst>
          </p:cNvPr>
          <p:cNvSpPr/>
          <p:nvPr/>
        </p:nvSpPr>
        <p:spPr>
          <a:xfrm>
            <a:off x="7648992" y="2206426"/>
            <a:ext cx="4192807" cy="3853716"/>
          </a:xfrm>
          <a:prstGeom prst="ellips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4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FAA8-4900-3241-8A3A-D0FBF883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syllable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4F19-83FC-7C44-AC09-978B01CB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288"/>
            <a:ext cx="5334503" cy="467887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When analyzing syllabic structure of a string of sounds, follow these steps:</a:t>
            </a:r>
            <a:endParaRPr lang="en-US" dirty="0">
              <a:solidFill>
                <a:srgbClr val="C0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Nucleus formation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Onset formation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Coda formation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Rhyme 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C9A75-1AB8-454F-AE36-5166311C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98" y="1714257"/>
            <a:ext cx="4735909" cy="26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syllable structure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518" y="1290880"/>
            <a:ext cx="5135019" cy="524803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1. Nucleus formation</a:t>
            </a:r>
          </a:p>
          <a:p>
            <a:pPr marL="57150" indent="0">
              <a:buNone/>
            </a:pPr>
            <a:endParaRPr lang="en-US" sz="2800" dirty="0">
              <a:latin typeface="+mn-lt"/>
            </a:endParaRPr>
          </a:p>
          <a:p>
            <a:pPr marL="57150" indent="0">
              <a:buNone/>
            </a:pPr>
            <a:r>
              <a:rPr lang="en-US" sz="2800" dirty="0">
                <a:latin typeface="+mn-lt"/>
              </a:rPr>
              <a:t>Find the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nuclei</a:t>
            </a:r>
            <a:r>
              <a:rPr lang="en-US" sz="2800" dirty="0">
                <a:latin typeface="+mn-lt"/>
              </a:rPr>
              <a:t> in these syllables:</a:t>
            </a:r>
            <a:endParaRPr lang="en-US" dirty="0">
              <a:solidFill>
                <a:srgbClr val="000000"/>
              </a:solidFill>
              <a:latin typeface="+mn-lt"/>
              <a:cs typeface="Charis SIL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+mn-lt"/>
                <a:cs typeface="Charis SIL"/>
              </a:rPr>
              <a:t>	play		</a:t>
            </a:r>
            <a:r>
              <a:rPr lang="en-US" dirty="0">
                <a:solidFill>
                  <a:srgbClr val="000000"/>
                </a:solidFill>
                <a:latin typeface="+mn-lt"/>
                <a:cs typeface="Charis SIL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+mn-lt"/>
                <a:cs typeface="Charis SIL"/>
              </a:rPr>
              <a:t>plej</a:t>
            </a:r>
            <a:r>
              <a:rPr lang="en-US" dirty="0">
                <a:solidFill>
                  <a:srgbClr val="000000"/>
                </a:solidFill>
                <a:latin typeface="+mn-lt"/>
                <a:cs typeface="Charis SIL"/>
              </a:rPr>
              <a:t>/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+mn-lt"/>
                <a:cs typeface="Charis SIL"/>
              </a:rPr>
              <a:t>	craft		</a:t>
            </a:r>
            <a:r>
              <a:rPr lang="en-US" dirty="0">
                <a:solidFill>
                  <a:srgbClr val="000000"/>
                </a:solidFill>
                <a:latin typeface="+mn-lt"/>
                <a:cs typeface="Charis SIL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+mn-lt"/>
                <a:cs typeface="Charis SIL"/>
              </a:rPr>
              <a:t>k</a:t>
            </a:r>
            <a:r>
              <a:rPr lang="en-US" dirty="0" err="1">
                <a:latin typeface="Charis SIL"/>
                <a:cs typeface="Charis SIL"/>
              </a:rPr>
              <a:t>ɹ</a:t>
            </a:r>
            <a:r>
              <a:rPr lang="en-US" dirty="0" err="1">
                <a:latin typeface="+mn-lt"/>
              </a:rPr>
              <a:t>æf</a:t>
            </a:r>
            <a:r>
              <a:rPr lang="en-US" dirty="0" err="1">
                <a:solidFill>
                  <a:srgbClr val="000000"/>
                </a:solidFill>
                <a:latin typeface="+mn-lt"/>
                <a:cs typeface="Charis SIL"/>
              </a:rPr>
              <a:t>t</a:t>
            </a:r>
            <a:r>
              <a:rPr lang="en-US" dirty="0">
                <a:solidFill>
                  <a:srgbClr val="000000"/>
                </a:solidFill>
                <a:latin typeface="+mn-lt"/>
                <a:cs typeface="Charis SIL"/>
              </a:rPr>
              <a:t>/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+mn-lt"/>
                <a:cs typeface="Charis SIL"/>
              </a:rPr>
              <a:t>	ocean		</a:t>
            </a:r>
            <a:r>
              <a:rPr lang="en-US" dirty="0">
                <a:solidFill>
                  <a:srgbClr val="000000"/>
                </a:solidFill>
                <a:latin typeface="+mn-lt"/>
                <a:cs typeface="Charis SIL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+mn-lt"/>
                <a:cs typeface="Charis SIL"/>
              </a:rPr>
              <a:t>ow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.ʃn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/</a:t>
            </a:r>
            <a:endParaRPr lang="en-US" dirty="0">
              <a:solidFill>
                <a:srgbClr val="000000"/>
              </a:solidFill>
              <a:latin typeface="+mn-lt"/>
              <a:cs typeface="Charis SIL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+mn-lt"/>
              <a:cs typeface="Charis SI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13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EC9EB-19BA-FF42-9168-1642B1AA5266}"/>
              </a:ext>
            </a:extLst>
          </p:cNvPr>
          <p:cNvSpPr/>
          <p:nvPr/>
        </p:nvSpPr>
        <p:spPr>
          <a:xfrm>
            <a:off x="7071722" y="3574471"/>
            <a:ext cx="1804424" cy="955535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25FC5-0547-7B4A-B053-B100E1B6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63" y="1714257"/>
            <a:ext cx="4735909" cy="26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1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syllable structure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518" y="1290880"/>
            <a:ext cx="5135019" cy="524803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1. Nucleus formation</a:t>
            </a:r>
          </a:p>
          <a:p>
            <a:pPr marL="57150" indent="0">
              <a:buNone/>
            </a:pPr>
            <a:endParaRPr lang="en-US" sz="2800" dirty="0">
              <a:latin typeface="+mn-lt"/>
            </a:endParaRPr>
          </a:p>
          <a:p>
            <a:pPr marL="57150" indent="0">
              <a:buNone/>
            </a:pPr>
            <a:r>
              <a:rPr lang="en-US" sz="2800" dirty="0">
                <a:latin typeface="+mn-lt"/>
              </a:rPr>
              <a:t>Find the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nuclei</a:t>
            </a:r>
            <a:r>
              <a:rPr lang="en-US" sz="2800" dirty="0">
                <a:latin typeface="+mn-lt"/>
              </a:rPr>
              <a:t> in these syllables:</a:t>
            </a:r>
            <a:endParaRPr lang="en-US" dirty="0">
              <a:solidFill>
                <a:srgbClr val="000000"/>
              </a:solidFill>
              <a:latin typeface="+mn-lt"/>
              <a:cs typeface="Charis SIL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+mn-lt"/>
                <a:cs typeface="Charis SIL"/>
              </a:rPr>
              <a:t>	play		</a:t>
            </a:r>
            <a:r>
              <a:rPr lang="en-US" dirty="0">
                <a:solidFill>
                  <a:srgbClr val="000000"/>
                </a:solidFill>
                <a:latin typeface="+mn-lt"/>
                <a:cs typeface="Charis SIL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+mn-lt"/>
                <a:cs typeface="Charis SIL"/>
              </a:rPr>
              <a:t>pl</a:t>
            </a:r>
            <a:r>
              <a:rPr lang="en-US" dirty="0" err="1">
                <a:solidFill>
                  <a:srgbClr val="C00000"/>
                </a:solidFill>
                <a:latin typeface="+mn-lt"/>
                <a:cs typeface="Charis SIL"/>
              </a:rPr>
              <a:t>ej</a:t>
            </a:r>
            <a:r>
              <a:rPr lang="en-US" dirty="0">
                <a:solidFill>
                  <a:srgbClr val="000000"/>
                </a:solidFill>
                <a:latin typeface="+mn-lt"/>
                <a:cs typeface="Charis SIL"/>
              </a:rPr>
              <a:t>/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+mn-lt"/>
                <a:cs typeface="Charis SIL"/>
              </a:rPr>
              <a:t>	craft		</a:t>
            </a:r>
            <a:r>
              <a:rPr lang="en-US" dirty="0">
                <a:solidFill>
                  <a:srgbClr val="000000"/>
                </a:solidFill>
                <a:latin typeface="+mn-lt"/>
                <a:cs typeface="Charis SIL"/>
              </a:rPr>
              <a:t>/k</a:t>
            </a:r>
            <a:r>
              <a:rPr lang="en-CA" dirty="0" err="1"/>
              <a:t>ɹ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æ</a:t>
            </a:r>
            <a:r>
              <a:rPr lang="en-US" dirty="0" err="1">
                <a:latin typeface="+mn-lt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+mn-lt"/>
                <a:cs typeface="Charis SIL"/>
              </a:rPr>
              <a:t>t</a:t>
            </a:r>
            <a:r>
              <a:rPr lang="en-US" dirty="0">
                <a:solidFill>
                  <a:srgbClr val="000000"/>
                </a:solidFill>
                <a:latin typeface="+mn-lt"/>
                <a:cs typeface="Charis SIL"/>
              </a:rPr>
              <a:t>/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+mn-lt"/>
                <a:cs typeface="Charis SIL"/>
              </a:rPr>
              <a:t>	ocean		</a:t>
            </a:r>
            <a:r>
              <a:rPr lang="en-US" dirty="0">
                <a:solidFill>
                  <a:srgbClr val="000000"/>
                </a:solidFill>
                <a:latin typeface="+mn-lt"/>
                <a:cs typeface="Charis SIL"/>
              </a:rPr>
              <a:t>/</a:t>
            </a:r>
            <a:r>
              <a:rPr lang="en-US" dirty="0" err="1">
                <a:solidFill>
                  <a:srgbClr val="C00000"/>
                </a:solidFill>
                <a:latin typeface="+mn-lt"/>
                <a:cs typeface="Charis SIL"/>
              </a:rPr>
              <a:t>o</a:t>
            </a:r>
            <a:r>
              <a:rPr lang="en-US" dirty="0" err="1">
                <a:solidFill>
                  <a:srgbClr val="000000"/>
                </a:solidFill>
                <a:latin typeface="+mn-lt"/>
                <a:cs typeface="Charis SIL"/>
              </a:rPr>
              <a:t>w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.ʃ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/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cs typeface="Charis SIL"/>
              </a:rPr>
              <a:t>		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14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EC9EB-19BA-FF42-9168-1642B1AA5266}"/>
              </a:ext>
            </a:extLst>
          </p:cNvPr>
          <p:cNvSpPr/>
          <p:nvPr/>
        </p:nvSpPr>
        <p:spPr>
          <a:xfrm>
            <a:off x="7071722" y="3574471"/>
            <a:ext cx="1804424" cy="955535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25FC5-0547-7B4A-B053-B100E1B6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63" y="1714257"/>
            <a:ext cx="4735909" cy="26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1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syllable structure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518" y="1290880"/>
            <a:ext cx="5135019" cy="524803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rgbClr val="0070C0"/>
                </a:solidFill>
                <a:latin typeface="+mn-lt"/>
              </a:rPr>
              <a:t>2. Onset formation</a:t>
            </a:r>
          </a:p>
          <a:p>
            <a:pPr marL="57150" indent="0">
              <a:buNone/>
            </a:pPr>
            <a:endParaRPr lang="en-US" sz="2800" dirty="0">
              <a:latin typeface="+mn-lt"/>
            </a:endParaRPr>
          </a:p>
          <a:p>
            <a:pPr marL="57150" indent="0">
              <a:buNone/>
            </a:pPr>
            <a:r>
              <a:rPr lang="en-US" sz="2800" dirty="0">
                <a:latin typeface="+mn-lt"/>
              </a:rPr>
              <a:t>Find the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onsets</a:t>
            </a:r>
            <a:r>
              <a:rPr lang="en-US" sz="2800" dirty="0">
                <a:latin typeface="+mn-lt"/>
              </a:rPr>
              <a:t> in these syllables:</a:t>
            </a: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solidFill>
                  <a:srgbClr val="000000"/>
                </a:solidFill>
                <a:cs typeface="Charis SIL"/>
              </a:rPr>
              <a:t>	play		</a:t>
            </a:r>
            <a:r>
              <a:rPr lang="en-US" dirty="0">
                <a:cs typeface="Charis SIL"/>
              </a:rPr>
              <a:t>/</a:t>
            </a:r>
            <a:r>
              <a:rPr lang="en-US" dirty="0" err="1">
                <a:cs typeface="Charis SIL"/>
              </a:rPr>
              <a:t>plej</a:t>
            </a:r>
            <a:r>
              <a:rPr lang="en-US" dirty="0">
                <a:cs typeface="Charis SIL"/>
              </a:rPr>
              <a:t>/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cs typeface="Charis SIL"/>
              </a:rPr>
              <a:t>	craft		</a:t>
            </a:r>
            <a:r>
              <a:rPr lang="en-US" dirty="0">
                <a:cs typeface="Charis SIL"/>
              </a:rPr>
              <a:t>/k</a:t>
            </a:r>
            <a:r>
              <a:rPr lang="en-CA" dirty="0" err="1"/>
              <a:t>ɹ</a:t>
            </a:r>
            <a:r>
              <a:rPr lang="en-US" dirty="0" err="1"/>
              <a:t>æf</a:t>
            </a:r>
            <a:r>
              <a:rPr lang="en-US" dirty="0" err="1">
                <a:cs typeface="Charis SIL"/>
              </a:rPr>
              <a:t>t</a:t>
            </a:r>
            <a:r>
              <a:rPr lang="en-US" dirty="0">
                <a:cs typeface="Charis SIL"/>
              </a:rPr>
              <a:t>/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cs typeface="Charis SIL"/>
              </a:rPr>
              <a:t>	ocean		</a:t>
            </a:r>
            <a:r>
              <a:rPr lang="en-US" dirty="0">
                <a:cs typeface="Charis SIL"/>
              </a:rPr>
              <a:t>/</a:t>
            </a:r>
            <a:r>
              <a:rPr lang="en-US" dirty="0" err="1">
                <a:cs typeface="Charis SIL"/>
              </a:rPr>
              <a:t>ow</a:t>
            </a:r>
            <a:r>
              <a:rPr lang="en-US" dirty="0" err="1"/>
              <a:t>.ʃn</a:t>
            </a:r>
            <a:r>
              <a:rPr lang="en-US" dirty="0"/>
              <a:t>/</a:t>
            </a:r>
            <a:endParaRPr lang="en-US" dirty="0">
              <a:cs typeface="Charis SIL"/>
            </a:endParaRP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+mn-lt"/>
              <a:cs typeface="Charis SI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25FC5-0547-7B4A-B053-B100E1B6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63" y="1714257"/>
            <a:ext cx="4735909" cy="263772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F181A01-6AD6-BB43-BBBB-B28A45302052}"/>
              </a:ext>
            </a:extLst>
          </p:cNvPr>
          <p:cNvSpPr/>
          <p:nvPr/>
        </p:nvSpPr>
        <p:spPr>
          <a:xfrm>
            <a:off x="5902537" y="2555350"/>
            <a:ext cx="1804424" cy="955535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syllable structure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518" y="1290880"/>
            <a:ext cx="5135019" cy="524803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rgbClr val="0070C0"/>
                </a:solidFill>
                <a:latin typeface="+mn-lt"/>
              </a:rPr>
              <a:t>2. Onset formation</a:t>
            </a:r>
          </a:p>
          <a:p>
            <a:pPr marL="57150" indent="0">
              <a:buNone/>
            </a:pPr>
            <a:endParaRPr lang="en-US" sz="2800" dirty="0">
              <a:latin typeface="+mn-lt"/>
            </a:endParaRPr>
          </a:p>
          <a:p>
            <a:pPr marL="57150" indent="0">
              <a:buNone/>
            </a:pPr>
            <a:r>
              <a:rPr lang="en-US" sz="2800" dirty="0">
                <a:latin typeface="+mn-lt"/>
              </a:rPr>
              <a:t>Find the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onsets</a:t>
            </a:r>
            <a:r>
              <a:rPr lang="en-US" sz="2800" dirty="0">
                <a:latin typeface="+mn-lt"/>
              </a:rPr>
              <a:t> in these syllables:</a:t>
            </a: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solidFill>
                  <a:srgbClr val="000000"/>
                </a:solidFill>
                <a:cs typeface="Charis SIL"/>
              </a:rPr>
              <a:t>	play		</a:t>
            </a:r>
            <a:r>
              <a:rPr lang="en-US" dirty="0">
                <a:cs typeface="Charis SIL"/>
              </a:rPr>
              <a:t>/</a:t>
            </a:r>
            <a:r>
              <a:rPr lang="en-US" dirty="0" err="1">
                <a:solidFill>
                  <a:srgbClr val="0070C0"/>
                </a:solidFill>
                <a:cs typeface="Charis SIL"/>
              </a:rPr>
              <a:t>pl</a:t>
            </a:r>
            <a:r>
              <a:rPr lang="en-US" dirty="0" err="1">
                <a:cs typeface="Charis SIL"/>
              </a:rPr>
              <a:t>ej</a:t>
            </a:r>
            <a:r>
              <a:rPr lang="en-US" dirty="0">
                <a:cs typeface="Charis SIL"/>
              </a:rPr>
              <a:t>/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cs typeface="Charis SIL"/>
              </a:rPr>
              <a:t>	craft		</a:t>
            </a:r>
            <a:r>
              <a:rPr lang="en-US" dirty="0">
                <a:cs typeface="Charis SIL"/>
              </a:rPr>
              <a:t>/</a:t>
            </a:r>
            <a:r>
              <a:rPr lang="en-US" dirty="0">
                <a:solidFill>
                  <a:srgbClr val="0070C0"/>
                </a:solidFill>
                <a:cs typeface="Charis SIL"/>
              </a:rPr>
              <a:t>k</a:t>
            </a:r>
            <a:r>
              <a:rPr lang="en-CA" dirty="0" err="1">
                <a:solidFill>
                  <a:schemeClr val="accent1"/>
                </a:solidFill>
              </a:rPr>
              <a:t>ɹ</a:t>
            </a:r>
            <a:r>
              <a:rPr lang="en-US" dirty="0" err="1"/>
              <a:t>æf</a:t>
            </a:r>
            <a:r>
              <a:rPr lang="en-US" dirty="0" err="1">
                <a:cs typeface="Charis SIL"/>
              </a:rPr>
              <a:t>t</a:t>
            </a:r>
            <a:r>
              <a:rPr lang="en-US" dirty="0">
                <a:cs typeface="Charis SIL"/>
              </a:rPr>
              <a:t>/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cs typeface="Charis SIL"/>
              </a:rPr>
              <a:t>	ocean		</a:t>
            </a:r>
            <a:r>
              <a:rPr lang="en-US" dirty="0">
                <a:cs typeface="Charis SIL"/>
              </a:rPr>
              <a:t>/</a:t>
            </a:r>
            <a:r>
              <a:rPr lang="en-US" dirty="0" err="1">
                <a:cs typeface="Charis SIL"/>
              </a:rPr>
              <a:t>ow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70C0"/>
                </a:solidFill>
              </a:rPr>
              <a:t>ʃ</a:t>
            </a:r>
            <a:r>
              <a:rPr lang="en-US" dirty="0" err="1"/>
              <a:t>n</a:t>
            </a:r>
            <a:r>
              <a:rPr lang="en-US" dirty="0"/>
              <a:t>/</a:t>
            </a:r>
            <a:endParaRPr lang="en-US" dirty="0">
              <a:cs typeface="Charis SIL"/>
            </a:endParaRP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+mn-lt"/>
              <a:cs typeface="Charis SI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16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EC9EB-19BA-FF42-9168-1642B1AA5266}"/>
              </a:ext>
            </a:extLst>
          </p:cNvPr>
          <p:cNvSpPr/>
          <p:nvPr/>
        </p:nvSpPr>
        <p:spPr>
          <a:xfrm>
            <a:off x="5902537" y="2555350"/>
            <a:ext cx="1804424" cy="955535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25FC5-0547-7B4A-B053-B100E1B6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63" y="1714257"/>
            <a:ext cx="4735909" cy="26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6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syllable structure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518" y="1290880"/>
            <a:ext cx="5135019" cy="524803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rgbClr val="00B050"/>
                </a:solidFill>
                <a:latin typeface="+mn-lt"/>
              </a:rPr>
              <a:t>3. Coda formation</a:t>
            </a:r>
          </a:p>
          <a:p>
            <a:pPr marL="57150" indent="0">
              <a:buNone/>
            </a:pPr>
            <a:endParaRPr lang="en-US" sz="2800" dirty="0">
              <a:latin typeface="+mn-lt"/>
            </a:endParaRPr>
          </a:p>
          <a:p>
            <a:pPr marL="57150" indent="0">
              <a:buNone/>
            </a:pPr>
            <a:r>
              <a:rPr lang="en-US" sz="2800" dirty="0">
                <a:latin typeface="+mn-lt"/>
              </a:rPr>
              <a:t>Find the </a:t>
            </a:r>
            <a:r>
              <a:rPr lang="en-US" sz="2800" dirty="0">
                <a:solidFill>
                  <a:srgbClr val="00B050"/>
                </a:solidFill>
                <a:latin typeface="+mn-lt"/>
              </a:rPr>
              <a:t>codas</a:t>
            </a:r>
            <a:r>
              <a:rPr lang="en-US" sz="2800" dirty="0">
                <a:latin typeface="+mn-lt"/>
              </a:rPr>
              <a:t> in these syllables:</a:t>
            </a: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solidFill>
                  <a:srgbClr val="000000"/>
                </a:solidFill>
                <a:cs typeface="Charis SIL"/>
              </a:rPr>
              <a:t>	play		</a:t>
            </a:r>
            <a:r>
              <a:rPr lang="en-US" dirty="0">
                <a:cs typeface="Charis SIL"/>
              </a:rPr>
              <a:t>/</a:t>
            </a:r>
            <a:r>
              <a:rPr lang="en-US" dirty="0" err="1">
                <a:cs typeface="Charis SIL"/>
              </a:rPr>
              <a:t>plej</a:t>
            </a:r>
            <a:r>
              <a:rPr lang="en-US" dirty="0">
                <a:cs typeface="Charis SIL"/>
              </a:rPr>
              <a:t>/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cs typeface="Charis SIL"/>
              </a:rPr>
              <a:t>	craft		</a:t>
            </a:r>
            <a:r>
              <a:rPr lang="en-US" dirty="0">
                <a:cs typeface="Charis SIL"/>
              </a:rPr>
              <a:t>/</a:t>
            </a:r>
            <a:r>
              <a:rPr lang="en-US" dirty="0" err="1">
                <a:cs typeface="Charis SIL"/>
              </a:rPr>
              <a:t>k</a:t>
            </a:r>
            <a:r>
              <a:rPr lang="en-US" dirty="0" err="1">
                <a:latin typeface="Charis SIL"/>
                <a:cs typeface="Charis SIL"/>
              </a:rPr>
              <a:t>ɹ</a:t>
            </a:r>
            <a:r>
              <a:rPr lang="en-US" dirty="0" err="1"/>
              <a:t>æf</a:t>
            </a:r>
            <a:r>
              <a:rPr lang="en-US" dirty="0" err="1">
                <a:cs typeface="Charis SIL"/>
              </a:rPr>
              <a:t>t</a:t>
            </a:r>
            <a:r>
              <a:rPr lang="en-US" dirty="0">
                <a:cs typeface="Charis SIL"/>
              </a:rPr>
              <a:t>/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cs typeface="Charis SIL"/>
              </a:rPr>
              <a:t>	ocean		</a:t>
            </a:r>
            <a:r>
              <a:rPr lang="en-US" dirty="0">
                <a:cs typeface="Charis SIL"/>
              </a:rPr>
              <a:t>/</a:t>
            </a:r>
            <a:r>
              <a:rPr lang="en-US" dirty="0" err="1">
                <a:cs typeface="Charis SIL"/>
              </a:rPr>
              <a:t>ow</a:t>
            </a:r>
            <a:r>
              <a:rPr lang="en-US" dirty="0" err="1"/>
              <a:t>.ʃn</a:t>
            </a:r>
            <a:r>
              <a:rPr lang="en-US" dirty="0"/>
              <a:t>/</a:t>
            </a:r>
            <a:endParaRPr lang="en-US" dirty="0">
              <a:cs typeface="Charis SIL"/>
            </a:endParaRP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+mn-lt"/>
              <a:cs typeface="Charis SI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17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EC9EB-19BA-FF42-9168-1642B1AA5266}"/>
              </a:ext>
            </a:extLst>
          </p:cNvPr>
          <p:cNvSpPr/>
          <p:nvPr/>
        </p:nvSpPr>
        <p:spPr>
          <a:xfrm>
            <a:off x="9607874" y="3546868"/>
            <a:ext cx="1804424" cy="955535"/>
          </a:xfrm>
          <a:prstGeom prst="ellipse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25FC5-0547-7B4A-B053-B100E1B6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63" y="1714257"/>
            <a:ext cx="4735909" cy="26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9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syllable structure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518" y="1290880"/>
            <a:ext cx="5135019" cy="524803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rgbClr val="00B050"/>
                </a:solidFill>
                <a:latin typeface="+mn-lt"/>
              </a:rPr>
              <a:t>3. Coda formation</a:t>
            </a:r>
          </a:p>
          <a:p>
            <a:pPr marL="57150" indent="0">
              <a:buNone/>
            </a:pPr>
            <a:endParaRPr lang="en-US" sz="2800" dirty="0">
              <a:latin typeface="+mn-lt"/>
            </a:endParaRPr>
          </a:p>
          <a:p>
            <a:pPr marL="57150" indent="0">
              <a:buNone/>
            </a:pPr>
            <a:r>
              <a:rPr lang="en-US" sz="2800" dirty="0">
                <a:latin typeface="+mn-lt"/>
              </a:rPr>
              <a:t>Find the </a:t>
            </a:r>
            <a:r>
              <a:rPr lang="en-US" sz="2800" dirty="0">
                <a:solidFill>
                  <a:srgbClr val="00B050"/>
                </a:solidFill>
                <a:latin typeface="+mn-lt"/>
              </a:rPr>
              <a:t>codas</a:t>
            </a:r>
            <a:r>
              <a:rPr lang="en-US" sz="2800" dirty="0">
                <a:latin typeface="+mn-lt"/>
              </a:rPr>
              <a:t> in these syllables:</a:t>
            </a: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solidFill>
                  <a:srgbClr val="000000"/>
                </a:solidFill>
                <a:cs typeface="Charis SIL"/>
              </a:rPr>
              <a:t>	play		</a:t>
            </a:r>
            <a:r>
              <a:rPr lang="en-US" dirty="0">
                <a:cs typeface="Charis SIL"/>
              </a:rPr>
              <a:t>/</a:t>
            </a:r>
            <a:r>
              <a:rPr lang="en-US" dirty="0" err="1">
                <a:cs typeface="Charis SIL"/>
              </a:rPr>
              <a:t>plej</a:t>
            </a:r>
            <a:r>
              <a:rPr lang="en-US" dirty="0">
                <a:cs typeface="Charis SIL"/>
              </a:rPr>
              <a:t>/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cs typeface="Charis SIL"/>
              </a:rPr>
              <a:t>	craft		</a:t>
            </a:r>
            <a:r>
              <a:rPr lang="en-US" dirty="0">
                <a:cs typeface="Charis SIL"/>
              </a:rPr>
              <a:t>/</a:t>
            </a:r>
            <a:r>
              <a:rPr lang="en-US" dirty="0" err="1">
                <a:cs typeface="Charis SIL"/>
              </a:rPr>
              <a:t>k</a:t>
            </a:r>
            <a:r>
              <a:rPr lang="en-US" dirty="0" err="1">
                <a:latin typeface="Charis SIL"/>
                <a:cs typeface="Charis SIL"/>
              </a:rPr>
              <a:t>ɹ</a:t>
            </a:r>
            <a:r>
              <a:rPr lang="en-US" dirty="0" err="1"/>
              <a:t>æ</a:t>
            </a:r>
            <a:r>
              <a:rPr lang="en-US" dirty="0" err="1">
                <a:solidFill>
                  <a:srgbClr val="00B050"/>
                </a:solidFill>
              </a:rPr>
              <a:t>f</a:t>
            </a:r>
            <a:r>
              <a:rPr lang="en-US" dirty="0" err="1">
                <a:solidFill>
                  <a:srgbClr val="00B050"/>
                </a:solidFill>
                <a:cs typeface="Charis SIL"/>
              </a:rPr>
              <a:t>t</a:t>
            </a:r>
            <a:r>
              <a:rPr lang="en-US" dirty="0">
                <a:cs typeface="Charis SIL"/>
              </a:rPr>
              <a:t>/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cs typeface="Charis SIL"/>
              </a:rPr>
              <a:t>	ocean		</a:t>
            </a:r>
            <a:r>
              <a:rPr lang="en-US" dirty="0">
                <a:cs typeface="Charis SIL"/>
              </a:rPr>
              <a:t>/</a:t>
            </a:r>
            <a:r>
              <a:rPr lang="en-US" dirty="0" err="1">
                <a:cs typeface="Charis SIL"/>
              </a:rPr>
              <a:t>ow</a:t>
            </a:r>
            <a:r>
              <a:rPr lang="en-US" dirty="0" err="1"/>
              <a:t>.ʃn</a:t>
            </a:r>
            <a:r>
              <a:rPr lang="en-US" dirty="0"/>
              <a:t>/</a:t>
            </a:r>
            <a:endParaRPr lang="en-US" dirty="0">
              <a:cs typeface="Charis SIL"/>
            </a:endParaRP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+mn-lt"/>
              <a:cs typeface="Charis SI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18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EC9EB-19BA-FF42-9168-1642B1AA5266}"/>
              </a:ext>
            </a:extLst>
          </p:cNvPr>
          <p:cNvSpPr/>
          <p:nvPr/>
        </p:nvSpPr>
        <p:spPr>
          <a:xfrm>
            <a:off x="9607874" y="3546868"/>
            <a:ext cx="1804424" cy="955535"/>
          </a:xfrm>
          <a:prstGeom prst="ellipse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25FC5-0547-7B4A-B053-B100E1B6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63" y="1714257"/>
            <a:ext cx="4735909" cy="26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syllable structure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518" y="1290880"/>
            <a:ext cx="5328482" cy="524803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rgbClr val="7030A0"/>
                </a:solidFill>
                <a:latin typeface="+mn-lt"/>
              </a:rPr>
              <a:t>4. Rhyme formation</a:t>
            </a:r>
          </a:p>
          <a:p>
            <a:pPr marL="57150" indent="0">
              <a:buNone/>
            </a:pPr>
            <a:endParaRPr lang="en-US" sz="2800" dirty="0">
              <a:latin typeface="+mn-lt"/>
            </a:endParaRPr>
          </a:p>
          <a:p>
            <a:pPr marL="57150" indent="0">
              <a:buNone/>
            </a:pPr>
            <a:r>
              <a:rPr lang="en-US" sz="2800" dirty="0">
                <a:latin typeface="+mn-lt"/>
              </a:rPr>
              <a:t>Find the </a:t>
            </a:r>
            <a:r>
              <a:rPr lang="en-US" sz="2800" dirty="0">
                <a:solidFill>
                  <a:srgbClr val="7030A0"/>
                </a:solidFill>
                <a:latin typeface="+mn-lt"/>
              </a:rPr>
              <a:t>rhymes</a:t>
            </a:r>
            <a:r>
              <a:rPr lang="en-US" sz="2800" dirty="0">
                <a:latin typeface="+mn-lt"/>
              </a:rPr>
              <a:t> in these syllables:</a:t>
            </a: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solidFill>
                  <a:srgbClr val="000000"/>
                </a:solidFill>
                <a:cs typeface="Charis SIL"/>
              </a:rPr>
              <a:t>	play		</a:t>
            </a:r>
            <a:r>
              <a:rPr lang="en-US" dirty="0">
                <a:cs typeface="Charis SIL"/>
              </a:rPr>
              <a:t>/</a:t>
            </a:r>
            <a:r>
              <a:rPr lang="en-US" dirty="0" err="1">
                <a:cs typeface="Charis SIL"/>
              </a:rPr>
              <a:t>pl</a:t>
            </a:r>
            <a:r>
              <a:rPr lang="en-US" dirty="0" err="1">
                <a:solidFill>
                  <a:srgbClr val="7030A0"/>
                </a:solidFill>
                <a:cs typeface="Charis SIL"/>
              </a:rPr>
              <a:t>ej</a:t>
            </a:r>
            <a:r>
              <a:rPr lang="en-US" dirty="0">
                <a:cs typeface="Charis SIL"/>
              </a:rPr>
              <a:t>/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cs typeface="Charis SIL"/>
              </a:rPr>
              <a:t>	craft		</a:t>
            </a:r>
            <a:r>
              <a:rPr lang="en-US" dirty="0">
                <a:cs typeface="Charis SIL"/>
              </a:rPr>
              <a:t>/</a:t>
            </a:r>
            <a:r>
              <a:rPr lang="en-US" dirty="0" err="1">
                <a:cs typeface="Charis SIL"/>
              </a:rPr>
              <a:t>k</a:t>
            </a:r>
            <a:r>
              <a:rPr lang="en-US" dirty="0" err="1">
                <a:latin typeface="Charis SIL"/>
                <a:cs typeface="Charis SIL"/>
              </a:rPr>
              <a:t>ɹ</a:t>
            </a:r>
            <a:r>
              <a:rPr lang="en-US" dirty="0" err="1">
                <a:solidFill>
                  <a:srgbClr val="7030A0"/>
                </a:solidFill>
              </a:rPr>
              <a:t>æf</a:t>
            </a:r>
            <a:r>
              <a:rPr lang="en-US" dirty="0" err="1">
                <a:solidFill>
                  <a:srgbClr val="7030A0"/>
                </a:solidFill>
                <a:cs typeface="Charis SIL"/>
              </a:rPr>
              <a:t>t</a:t>
            </a:r>
            <a:r>
              <a:rPr lang="en-US" dirty="0">
                <a:cs typeface="Charis SIL"/>
              </a:rPr>
              <a:t>/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i="1" dirty="0">
                <a:cs typeface="Charis SIL"/>
              </a:rPr>
              <a:t>	ocean		</a:t>
            </a:r>
            <a:r>
              <a:rPr lang="en-US" dirty="0">
                <a:cs typeface="Charis SIL"/>
              </a:rPr>
              <a:t>/</a:t>
            </a:r>
            <a:r>
              <a:rPr lang="en-US" dirty="0" err="1">
                <a:solidFill>
                  <a:srgbClr val="7030A0"/>
                </a:solidFill>
                <a:cs typeface="Charis SIL"/>
              </a:rPr>
              <a:t>ow</a:t>
            </a:r>
            <a:r>
              <a:rPr lang="en-US" dirty="0" err="1"/>
              <a:t>.ʃ</a:t>
            </a:r>
            <a:r>
              <a:rPr lang="en-US" dirty="0" err="1">
                <a:solidFill>
                  <a:srgbClr val="7030A0"/>
                </a:solidFill>
              </a:rPr>
              <a:t>n</a:t>
            </a:r>
            <a:r>
              <a:rPr lang="en-US" dirty="0"/>
              <a:t>/</a:t>
            </a:r>
            <a:endParaRPr lang="en-US" dirty="0">
              <a:cs typeface="Charis SIL"/>
            </a:endParaRP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+mn-lt"/>
              <a:cs typeface="Charis SI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19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EC9EB-19BA-FF42-9168-1642B1AA5266}"/>
              </a:ext>
            </a:extLst>
          </p:cNvPr>
          <p:cNvSpPr/>
          <p:nvPr/>
        </p:nvSpPr>
        <p:spPr>
          <a:xfrm>
            <a:off x="7327382" y="2801415"/>
            <a:ext cx="3808158" cy="1994052"/>
          </a:xfrm>
          <a:prstGeom prst="ellips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25FC5-0547-7B4A-B053-B100E1B6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63" y="1714257"/>
            <a:ext cx="4735909" cy="26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6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B052-4377-F74D-A152-A9C2A1C1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537C-C218-B940-85E9-FF964629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 office hours </a:t>
            </a:r>
            <a:r>
              <a:rPr lang="en-US" dirty="0">
                <a:solidFill>
                  <a:srgbClr val="C00000"/>
                </a:solidFill>
              </a:rPr>
              <a:t>Mondays</a:t>
            </a:r>
            <a:r>
              <a:rPr lang="en-US" dirty="0"/>
              <a:t> 9-11 AM</a:t>
            </a:r>
          </a:p>
          <a:p>
            <a:pPr lvl="1"/>
            <a:r>
              <a:rPr lang="en-US" dirty="0">
                <a:hlinkClick r:id="rId2"/>
              </a:rPr>
              <a:t>https://mcgill.zoom.us/j/94014905141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Assignment 1 grades out</a:t>
            </a:r>
          </a:p>
          <a:p>
            <a:pPr lvl="1"/>
            <a:r>
              <a:rPr lang="en-US" dirty="0"/>
              <a:t>Some manual regrading needed</a:t>
            </a:r>
          </a:p>
          <a:p>
            <a:pPr lvl="1"/>
            <a:r>
              <a:rPr lang="en-US" dirty="0"/>
              <a:t>Let me know if your assignment hasn’t been regraded yet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Quiz 2 this Wednesday 5 pm, open for 48h</a:t>
            </a:r>
          </a:p>
          <a:p>
            <a:endParaRPr lang="en-US" dirty="0"/>
          </a:p>
          <a:p>
            <a:r>
              <a:rPr lang="en-US" dirty="0"/>
              <a:t>Assignment 2 due next week</a:t>
            </a:r>
          </a:p>
          <a:p>
            <a:pPr lvl="1"/>
            <a:r>
              <a:rPr lang="en-US" dirty="0"/>
              <a:t>More phonology content this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7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33600" y="609600"/>
            <a:ext cx="7848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altLang="ja-JP" sz="3000" i="1" dirty="0">
                <a:latin typeface="+mn-lt"/>
                <a:ea typeface="ＭＳ Ｐゴシック" charset="0"/>
                <a:cs typeface="Times" charset="0"/>
              </a:rPr>
              <a:t>bank	</a:t>
            </a:r>
            <a:r>
              <a:rPr lang="en-US" altLang="ja-JP" sz="3000" dirty="0">
                <a:latin typeface="+mn-lt"/>
                <a:ea typeface="ＭＳ Ｐゴシック" charset="0"/>
              </a:rPr>
              <a:t>/</a:t>
            </a:r>
            <a:r>
              <a:rPr lang="en-US" altLang="ja-JP" sz="3000" dirty="0" err="1">
                <a:latin typeface="+mn-lt"/>
                <a:ea typeface="ＭＳ Ｐゴシック" charset="0"/>
              </a:rPr>
              <a:t>b</a:t>
            </a:r>
            <a:r>
              <a:rPr lang="en-US" sz="3000" dirty="0" err="1">
                <a:latin typeface="+mn-lt"/>
                <a:ea typeface="ＭＳ Ｐゴシック" charset="0"/>
              </a:rPr>
              <a:t>æŋk</a:t>
            </a:r>
            <a:r>
              <a:rPr lang="en-US" sz="3000" dirty="0">
                <a:latin typeface="+mn-lt"/>
                <a:ea typeface="ＭＳ Ｐゴシック" charset="0"/>
              </a:rPr>
              <a:t>/</a:t>
            </a:r>
            <a:r>
              <a:rPr lang="en-US" altLang="ja-JP" sz="3000" dirty="0">
                <a:latin typeface="+mn-lt"/>
                <a:ea typeface="ＭＳ Ｐゴシック" charset="0"/>
              </a:rPr>
              <a:t> 				</a:t>
            </a:r>
            <a:r>
              <a:rPr lang="en-US" altLang="ja-JP" sz="3000" dirty="0">
                <a:latin typeface="+mn-lt"/>
                <a:ea typeface="ＭＳ Ｐゴシック" charset="0"/>
                <a:sym typeface="Symbol" charset="0"/>
              </a:rPr>
              <a:t></a:t>
            </a:r>
            <a:endParaRPr lang="en-US" altLang="ja-JP" sz="3000" dirty="0">
              <a:latin typeface="+mn-lt"/>
              <a:ea typeface="ＭＳ Ｐゴシック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		      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      		   			   </a:t>
            </a:r>
            <a:r>
              <a:rPr lang="en-US" sz="2600" dirty="0">
                <a:latin typeface="+mn-lt"/>
                <a:ea typeface="ＭＳ Ｐゴシック" charset="0"/>
                <a:cs typeface="Times" charset="0"/>
              </a:rPr>
              <a:t>  </a:t>
            </a:r>
            <a:endParaRPr lang="en-US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                    b	     </a:t>
            </a:r>
            <a:r>
              <a:rPr lang="en-US" sz="3000" dirty="0" err="1">
                <a:latin typeface="+mn-lt"/>
                <a:ea typeface="ＭＳ Ｐゴシック" charset="0"/>
                <a:cs typeface="Times" charset="0"/>
              </a:rPr>
              <a:t>æ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  </a:t>
            </a:r>
            <a:r>
              <a:rPr lang="en-US" sz="1500" dirty="0">
                <a:latin typeface="+mn-lt"/>
                <a:ea typeface="ＭＳ Ｐゴシック" charset="0"/>
                <a:cs typeface="Times" charset="0"/>
              </a:rPr>
              <a:t> </a:t>
            </a:r>
            <a:r>
              <a:rPr lang="en-US" dirty="0" err="1">
                <a:latin typeface="+mn-lt"/>
                <a:cs typeface="Calibri" panose="020F0502020204030204" pitchFamily="34" charset="0"/>
              </a:rPr>
              <a:t>ŋ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    </a:t>
            </a:r>
            <a:r>
              <a:rPr lang="en-US" sz="1000" dirty="0">
                <a:latin typeface="+mn-lt"/>
                <a:ea typeface="ＭＳ Ｐゴシック" charset="0"/>
                <a:cs typeface="Times" charset="0"/>
              </a:rPr>
              <a:t> 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k</a:t>
            </a:r>
          </a:p>
          <a:p>
            <a:pPr marL="1376363" lvl="1" indent="-579438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rgbClr val="4739FF"/>
              </a:buClr>
              <a:buNone/>
            </a:pPr>
            <a:endParaRPr lang="en-US" sz="3000" dirty="0">
              <a:latin typeface="+mn-lt"/>
              <a:ea typeface="ＭＳ Ｐゴシック" charset="0"/>
              <a:cs typeface="Time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3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33600" y="609600"/>
            <a:ext cx="7848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altLang="ja-JP" sz="3000" i="1" dirty="0">
                <a:latin typeface="+mn-lt"/>
                <a:ea typeface="ＭＳ Ｐゴシック" charset="0"/>
                <a:cs typeface="Times" charset="0"/>
              </a:rPr>
              <a:t>bank	</a:t>
            </a:r>
            <a:r>
              <a:rPr lang="en-US" altLang="ja-JP" sz="3000" dirty="0">
                <a:latin typeface="+mn-lt"/>
                <a:ea typeface="ＭＳ Ｐゴシック" charset="0"/>
              </a:rPr>
              <a:t>/</a:t>
            </a:r>
            <a:r>
              <a:rPr lang="en-US" altLang="ja-JP" sz="3000" dirty="0" err="1">
                <a:latin typeface="+mn-lt"/>
                <a:ea typeface="ＭＳ Ｐゴシック" charset="0"/>
              </a:rPr>
              <a:t>b</a:t>
            </a:r>
            <a:r>
              <a:rPr lang="en-US" sz="3000" dirty="0" err="1">
                <a:latin typeface="+mn-lt"/>
                <a:ea typeface="ＭＳ Ｐゴシック" charset="0"/>
              </a:rPr>
              <a:t>æŋk</a:t>
            </a:r>
            <a:r>
              <a:rPr lang="en-US" sz="3000" dirty="0">
                <a:latin typeface="+mn-lt"/>
                <a:ea typeface="ＭＳ Ｐゴシック" charset="0"/>
              </a:rPr>
              <a:t>/</a:t>
            </a:r>
            <a:r>
              <a:rPr lang="en-US" altLang="ja-JP" sz="3000" dirty="0">
                <a:latin typeface="+mn-lt"/>
                <a:ea typeface="ＭＳ Ｐゴシック" charset="0"/>
              </a:rPr>
              <a:t> 				</a:t>
            </a:r>
            <a:r>
              <a:rPr lang="en-US" altLang="ja-JP" sz="3000" dirty="0">
                <a:latin typeface="+mn-lt"/>
                <a:ea typeface="ＭＳ Ｐゴシック" charset="0"/>
                <a:sym typeface="Symbol" charset="0"/>
              </a:rPr>
              <a:t></a:t>
            </a:r>
            <a:endParaRPr lang="en-US" altLang="ja-JP" sz="3000" dirty="0">
              <a:latin typeface="+mn-lt"/>
              <a:ea typeface="ＭＳ Ｐゴシック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		      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      		   			N	   </a:t>
            </a:r>
            <a:r>
              <a:rPr lang="en-US" sz="2600" dirty="0">
                <a:latin typeface="+mn-lt"/>
                <a:ea typeface="ＭＳ Ｐゴシック" charset="0"/>
                <a:cs typeface="Times" charset="0"/>
              </a:rPr>
              <a:t>  </a:t>
            </a:r>
            <a:endParaRPr lang="en-US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                    b	     </a:t>
            </a:r>
            <a:r>
              <a:rPr lang="en-US" sz="3000" dirty="0" err="1">
                <a:latin typeface="+mn-lt"/>
                <a:ea typeface="ＭＳ Ｐゴシック" charset="0"/>
                <a:cs typeface="Times" charset="0"/>
              </a:rPr>
              <a:t>æ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  </a:t>
            </a:r>
            <a:r>
              <a:rPr lang="en-US" sz="1500" dirty="0">
                <a:latin typeface="+mn-lt"/>
                <a:ea typeface="ＭＳ Ｐゴシック" charset="0"/>
                <a:cs typeface="Times" charset="0"/>
              </a:rPr>
              <a:t> </a:t>
            </a:r>
            <a:r>
              <a:rPr lang="en-US" dirty="0" err="1">
                <a:latin typeface="+mn-lt"/>
                <a:cs typeface="Calibri" panose="020F0502020204030204" pitchFamily="34" charset="0"/>
              </a:rPr>
              <a:t>ŋ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    </a:t>
            </a:r>
            <a:r>
              <a:rPr lang="en-US" sz="1000" dirty="0">
                <a:latin typeface="+mn-lt"/>
                <a:ea typeface="ＭＳ Ｐゴシック" charset="0"/>
                <a:cs typeface="Times" charset="0"/>
              </a:rPr>
              <a:t> 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k</a:t>
            </a:r>
          </a:p>
          <a:p>
            <a:pPr marL="1376363" lvl="1" indent="-579438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rgbClr val="4739FF"/>
              </a:buClr>
              <a:buNone/>
            </a:pPr>
            <a:endParaRPr lang="en-US" sz="3000" dirty="0">
              <a:latin typeface="+mn-lt"/>
              <a:ea typeface="ＭＳ Ｐゴシック" charset="0"/>
              <a:cs typeface="Times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934200" y="3808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4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33600" y="609600"/>
            <a:ext cx="7848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altLang="ja-JP" sz="3000" i="1" dirty="0">
                <a:latin typeface="+mn-lt"/>
                <a:ea typeface="ＭＳ Ｐゴシック" charset="0"/>
                <a:cs typeface="Times" charset="0"/>
              </a:rPr>
              <a:t>bank	</a:t>
            </a:r>
            <a:r>
              <a:rPr lang="en-US" altLang="ja-JP" sz="3000" dirty="0">
                <a:latin typeface="+mn-lt"/>
                <a:ea typeface="ＭＳ Ｐゴシック" charset="0"/>
              </a:rPr>
              <a:t>/</a:t>
            </a:r>
            <a:r>
              <a:rPr lang="en-US" altLang="ja-JP" sz="3000" dirty="0" err="1">
                <a:latin typeface="+mn-lt"/>
                <a:ea typeface="ＭＳ Ｐゴシック" charset="0"/>
              </a:rPr>
              <a:t>b</a:t>
            </a:r>
            <a:r>
              <a:rPr lang="en-US" sz="3000" dirty="0" err="1">
                <a:latin typeface="+mn-lt"/>
                <a:ea typeface="ＭＳ Ｐゴシック" charset="0"/>
              </a:rPr>
              <a:t>æŋk</a:t>
            </a:r>
            <a:r>
              <a:rPr lang="en-US" sz="3000" dirty="0">
                <a:latin typeface="+mn-lt"/>
                <a:ea typeface="ＭＳ Ｐゴシック" charset="0"/>
              </a:rPr>
              <a:t>/</a:t>
            </a:r>
            <a:r>
              <a:rPr lang="en-US" altLang="ja-JP" sz="3000" dirty="0">
                <a:latin typeface="+mn-lt"/>
                <a:ea typeface="ＭＳ Ｐゴシック" charset="0"/>
              </a:rPr>
              <a:t> 				</a:t>
            </a:r>
            <a:r>
              <a:rPr lang="en-US" altLang="ja-JP" sz="3000" dirty="0">
                <a:latin typeface="+mn-lt"/>
                <a:ea typeface="ＭＳ Ｐゴシック" charset="0"/>
                <a:sym typeface="Symbol" charset="0"/>
              </a:rPr>
              <a:t></a:t>
            </a:r>
            <a:endParaRPr lang="en-US" altLang="ja-JP" sz="3000" dirty="0">
              <a:latin typeface="+mn-lt"/>
              <a:ea typeface="ＭＳ Ｐゴシック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		      	R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      		   			N	   </a:t>
            </a:r>
            <a:r>
              <a:rPr lang="en-US" sz="2600" dirty="0">
                <a:latin typeface="+mn-lt"/>
                <a:ea typeface="ＭＳ Ｐゴシック" charset="0"/>
                <a:cs typeface="Times" charset="0"/>
              </a:rPr>
              <a:t>  </a:t>
            </a:r>
            <a:endParaRPr lang="en-US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                    b	     </a:t>
            </a:r>
            <a:r>
              <a:rPr lang="en-US" sz="3000" dirty="0" err="1">
                <a:latin typeface="+mn-lt"/>
                <a:ea typeface="ＭＳ Ｐゴシック" charset="0"/>
                <a:cs typeface="Times" charset="0"/>
              </a:rPr>
              <a:t>æ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  </a:t>
            </a:r>
            <a:r>
              <a:rPr lang="en-US" sz="1500" dirty="0">
                <a:latin typeface="+mn-lt"/>
                <a:ea typeface="ＭＳ Ｐゴシック" charset="0"/>
                <a:cs typeface="Times" charset="0"/>
              </a:rPr>
              <a:t> </a:t>
            </a:r>
            <a:r>
              <a:rPr lang="en-US" dirty="0" err="1">
                <a:latin typeface="+mn-lt"/>
                <a:cs typeface="Calibri" panose="020F0502020204030204" pitchFamily="34" charset="0"/>
              </a:rPr>
              <a:t>ŋ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    </a:t>
            </a:r>
            <a:r>
              <a:rPr lang="en-US" sz="1000" dirty="0">
                <a:latin typeface="+mn-lt"/>
                <a:ea typeface="ＭＳ Ｐゴシック" charset="0"/>
                <a:cs typeface="Times" charset="0"/>
              </a:rPr>
              <a:t> 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k</a:t>
            </a:r>
          </a:p>
          <a:p>
            <a:pPr marL="1376363" lvl="1" indent="-579438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rgbClr val="4739FF"/>
              </a:buClr>
              <a:buNone/>
            </a:pPr>
            <a:endParaRPr lang="en-US" sz="3000" dirty="0">
              <a:latin typeface="+mn-lt"/>
              <a:ea typeface="ＭＳ Ｐゴシック" charset="0"/>
              <a:cs typeface="Times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934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934200" y="3808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6931495" y="20558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33600" y="609600"/>
            <a:ext cx="7848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altLang="ja-JP" sz="3000" i="1" dirty="0">
                <a:latin typeface="+mn-lt"/>
                <a:ea typeface="ＭＳ Ｐゴシック" charset="0"/>
                <a:cs typeface="Times" charset="0"/>
              </a:rPr>
              <a:t>bank	</a:t>
            </a:r>
            <a:r>
              <a:rPr lang="en-US" altLang="ja-JP" sz="3000" dirty="0">
                <a:latin typeface="+mn-lt"/>
                <a:ea typeface="ＭＳ Ｐゴシック" charset="0"/>
              </a:rPr>
              <a:t>/</a:t>
            </a:r>
            <a:r>
              <a:rPr lang="en-US" altLang="ja-JP" sz="3000" dirty="0" err="1">
                <a:latin typeface="+mn-lt"/>
                <a:ea typeface="ＭＳ Ｐゴシック" charset="0"/>
              </a:rPr>
              <a:t>b</a:t>
            </a:r>
            <a:r>
              <a:rPr lang="en-US" sz="3000" dirty="0" err="1">
                <a:latin typeface="+mn-lt"/>
                <a:ea typeface="ＭＳ Ｐゴシック" charset="0"/>
              </a:rPr>
              <a:t>æŋk</a:t>
            </a:r>
            <a:r>
              <a:rPr lang="en-US" sz="3000" dirty="0">
                <a:latin typeface="+mn-lt"/>
                <a:ea typeface="ＭＳ Ｐゴシック" charset="0"/>
              </a:rPr>
              <a:t>/</a:t>
            </a:r>
            <a:r>
              <a:rPr lang="en-US" altLang="ja-JP" sz="3000" dirty="0">
                <a:latin typeface="+mn-lt"/>
                <a:ea typeface="ＭＳ Ｐゴシック" charset="0"/>
              </a:rPr>
              <a:t> 				</a:t>
            </a:r>
            <a:r>
              <a:rPr lang="en-US" altLang="ja-JP" sz="3000" dirty="0">
                <a:latin typeface="+mn-lt"/>
                <a:ea typeface="ＭＳ Ｐゴシック" charset="0"/>
                <a:sym typeface="Symbol" charset="0"/>
              </a:rPr>
              <a:t></a:t>
            </a:r>
            <a:endParaRPr lang="en-US" altLang="ja-JP" sz="3000" dirty="0">
              <a:latin typeface="+mn-lt"/>
              <a:ea typeface="ＭＳ Ｐゴシック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		      	R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      		   	O 		N	   </a:t>
            </a:r>
            <a:r>
              <a:rPr lang="en-US" sz="2600" dirty="0">
                <a:latin typeface="+mn-lt"/>
                <a:ea typeface="ＭＳ Ｐゴシック" charset="0"/>
                <a:cs typeface="Times" charset="0"/>
              </a:rPr>
              <a:t>  </a:t>
            </a:r>
            <a:endParaRPr lang="en-US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                      b	     </a:t>
            </a:r>
            <a:r>
              <a:rPr lang="en-US" sz="3000" dirty="0" err="1">
                <a:latin typeface="+mn-lt"/>
                <a:ea typeface="ＭＳ Ｐゴシック" charset="0"/>
                <a:cs typeface="Times" charset="0"/>
              </a:rPr>
              <a:t>æ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  </a:t>
            </a:r>
            <a:r>
              <a:rPr lang="en-US" sz="1500" dirty="0">
                <a:latin typeface="+mn-lt"/>
                <a:ea typeface="ＭＳ Ｐゴシック" charset="0"/>
                <a:cs typeface="Times" charset="0"/>
              </a:rPr>
              <a:t> </a:t>
            </a:r>
            <a:r>
              <a:rPr lang="en-US" dirty="0" err="1">
                <a:latin typeface="+mn-lt"/>
                <a:cs typeface="Calibri" panose="020F0502020204030204" pitchFamily="34" charset="0"/>
              </a:rPr>
              <a:t>ŋ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    </a:t>
            </a:r>
            <a:r>
              <a:rPr lang="en-US" sz="1000" dirty="0">
                <a:latin typeface="+mn-lt"/>
                <a:ea typeface="ＭＳ Ｐゴシック" charset="0"/>
                <a:cs typeface="Times" charset="0"/>
              </a:rPr>
              <a:t> 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k</a:t>
            </a:r>
          </a:p>
          <a:p>
            <a:pPr marL="1376363" lvl="1" indent="-579438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rgbClr val="4739FF"/>
              </a:buClr>
              <a:buNone/>
            </a:pPr>
            <a:endParaRPr lang="en-US" sz="3000" dirty="0">
              <a:latin typeface="+mn-lt"/>
              <a:ea typeface="ＭＳ Ｐゴシック" charset="0"/>
              <a:cs typeface="Times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009242" y="3808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934200" y="3808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6931495" y="20558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23</a:t>
            </a:fld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E805A7C8-88FC-9E4C-8F9B-686484E94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49" y="297179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93FDEE58-D32E-184B-955C-4E4DE0EC4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9241" y="2055896"/>
            <a:ext cx="843207" cy="1373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43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33600" y="609600"/>
            <a:ext cx="7848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altLang="ja-JP" sz="3000" i="1" dirty="0">
                <a:latin typeface="+mn-lt"/>
                <a:ea typeface="ＭＳ Ｐゴシック" charset="0"/>
                <a:cs typeface="Times" charset="0"/>
              </a:rPr>
              <a:t>bank	</a:t>
            </a:r>
            <a:r>
              <a:rPr lang="en-US" altLang="ja-JP" sz="3000" dirty="0">
                <a:latin typeface="+mn-lt"/>
                <a:ea typeface="ＭＳ Ｐゴシック" charset="0"/>
              </a:rPr>
              <a:t>/</a:t>
            </a:r>
            <a:r>
              <a:rPr lang="en-US" altLang="ja-JP" sz="3000" dirty="0" err="1">
                <a:latin typeface="+mn-lt"/>
                <a:ea typeface="ＭＳ Ｐゴシック" charset="0"/>
              </a:rPr>
              <a:t>b</a:t>
            </a:r>
            <a:r>
              <a:rPr lang="en-US" sz="3000" dirty="0" err="1">
                <a:latin typeface="+mn-lt"/>
                <a:ea typeface="ＭＳ Ｐゴシック" charset="0"/>
              </a:rPr>
              <a:t>æŋk</a:t>
            </a:r>
            <a:r>
              <a:rPr lang="en-US" sz="3000" dirty="0">
                <a:latin typeface="+mn-lt"/>
                <a:ea typeface="ＭＳ Ｐゴシック" charset="0"/>
              </a:rPr>
              <a:t>/</a:t>
            </a:r>
            <a:r>
              <a:rPr lang="en-US" altLang="ja-JP" sz="3000" dirty="0">
                <a:latin typeface="+mn-lt"/>
                <a:ea typeface="ＭＳ Ｐゴシック" charset="0"/>
              </a:rPr>
              <a:t> 				</a:t>
            </a:r>
            <a:r>
              <a:rPr lang="en-US" altLang="ja-JP" sz="3000" dirty="0">
                <a:latin typeface="+mn-lt"/>
                <a:ea typeface="ＭＳ Ｐゴシック" charset="0"/>
                <a:sym typeface="Symbol" charset="0"/>
              </a:rPr>
              <a:t></a:t>
            </a:r>
            <a:endParaRPr lang="en-US" altLang="ja-JP" sz="3000" dirty="0">
              <a:latin typeface="+mn-lt"/>
              <a:ea typeface="ＭＳ Ｐゴシック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		      	R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      		   	O 		N		C	   </a:t>
            </a:r>
            <a:r>
              <a:rPr lang="en-US" sz="2600" dirty="0">
                <a:latin typeface="+mn-lt"/>
                <a:ea typeface="ＭＳ Ｐゴシック" charset="0"/>
                <a:cs typeface="Times" charset="0"/>
              </a:rPr>
              <a:t>  </a:t>
            </a:r>
            <a:endParaRPr lang="en-US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                      b	     </a:t>
            </a:r>
            <a:r>
              <a:rPr lang="en-US" sz="3000" dirty="0" err="1">
                <a:latin typeface="+mn-lt"/>
                <a:ea typeface="ＭＳ Ｐゴシック" charset="0"/>
                <a:cs typeface="Times" charset="0"/>
              </a:rPr>
              <a:t>æ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  </a:t>
            </a:r>
            <a:r>
              <a:rPr lang="en-US" sz="1500" dirty="0">
                <a:latin typeface="+mn-lt"/>
                <a:ea typeface="ＭＳ Ｐゴシック" charset="0"/>
                <a:cs typeface="Times" charset="0"/>
              </a:rPr>
              <a:t> </a:t>
            </a:r>
            <a:r>
              <a:rPr lang="en-US" dirty="0" err="1">
                <a:latin typeface="+mn-lt"/>
                <a:cs typeface="Calibri" panose="020F0502020204030204" pitchFamily="34" charset="0"/>
              </a:rPr>
              <a:t>ŋ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    </a:t>
            </a:r>
            <a:r>
              <a:rPr lang="en-US" sz="1000" dirty="0">
                <a:latin typeface="+mn-lt"/>
                <a:ea typeface="ＭＳ Ｐゴシック" charset="0"/>
                <a:cs typeface="Times" charset="0"/>
              </a:rPr>
              <a:t> 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k</a:t>
            </a:r>
          </a:p>
          <a:p>
            <a:pPr marL="1376363" lvl="1" indent="-579438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rgbClr val="4739FF"/>
              </a:buClr>
              <a:buNone/>
            </a:pPr>
            <a:endParaRPr lang="en-US" sz="3000" dirty="0">
              <a:latin typeface="+mn-lt"/>
              <a:ea typeface="ＭＳ Ｐゴシック" charset="0"/>
              <a:cs typeface="Times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009242" y="3808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934200" y="3808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6931495" y="20558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24</a:t>
            </a:fld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E805A7C8-88FC-9E4C-8F9B-686484E94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49" y="297179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93FDEE58-D32E-184B-955C-4E4DE0EC4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9241" y="2055896"/>
            <a:ext cx="843207" cy="1373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6B7AC9D9-61AD-894F-871F-E7633CA8D4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7272" y="3808496"/>
            <a:ext cx="261177" cy="619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7839B976-B452-2F49-BA36-69407AC8F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9157" y="3808496"/>
            <a:ext cx="261179" cy="556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6B365235-FCB4-5249-9DE2-F1BFA5758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879" y="2809299"/>
            <a:ext cx="682569" cy="619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3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A4C0-E32F-2744-B9FE-8E0B110C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Syllabification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114D-3674-1949-A37E-039133709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What about words with multiple syllables?</a:t>
            </a:r>
          </a:p>
          <a:p>
            <a:pPr marL="514350" indent="-457200"/>
            <a:r>
              <a:rPr lang="en-US" dirty="0"/>
              <a:t>How do we know if medial consonants in a word are onsets or codas?</a:t>
            </a:r>
          </a:p>
          <a:p>
            <a:pPr marL="0" indent="0">
              <a:buNone/>
            </a:pPr>
            <a:r>
              <a:rPr lang="en-CA" dirty="0"/>
              <a:t>			e.g.	</a:t>
            </a:r>
            <a:r>
              <a:rPr lang="en-CA" i="1" dirty="0"/>
              <a:t>attain	</a:t>
            </a:r>
            <a:r>
              <a:rPr lang="en-CA" dirty="0"/>
              <a:t>/</a:t>
            </a:r>
            <a:r>
              <a:rPr lang="en-CA" dirty="0" err="1"/>
              <a:t>ə</a:t>
            </a:r>
            <a:r>
              <a:rPr lang="en-CA" dirty="0" err="1">
                <a:solidFill>
                  <a:srgbClr val="C00000"/>
                </a:solidFill>
              </a:rPr>
              <a:t>t</a:t>
            </a:r>
            <a:r>
              <a:rPr lang="en-CA" dirty="0" err="1"/>
              <a:t>ejn</a:t>
            </a:r>
            <a:r>
              <a:rPr lang="en-CA" dirty="0"/>
              <a:t>/		Is /</a:t>
            </a:r>
            <a:r>
              <a:rPr lang="en-CA" dirty="0">
                <a:solidFill>
                  <a:srgbClr val="C00000"/>
                </a:solidFill>
              </a:rPr>
              <a:t>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 </a:t>
            </a:r>
            <a:r>
              <a:rPr lang="en-CA" dirty="0"/>
              <a:t>an</a:t>
            </a:r>
            <a:r>
              <a:rPr lang="en-CA" dirty="0">
                <a:solidFill>
                  <a:srgbClr val="C00000"/>
                </a:solidFill>
              </a:rPr>
              <a:t> </a:t>
            </a:r>
            <a:r>
              <a:rPr lang="en-CA" dirty="0"/>
              <a:t>onset or a coda?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We know that this medial /t/ is always aspirated</a:t>
            </a:r>
          </a:p>
          <a:p>
            <a:pPr lvl="1"/>
            <a:r>
              <a:rPr lang="en-CA" dirty="0"/>
              <a:t>Must be an onset, as in English /</a:t>
            </a:r>
            <a:r>
              <a:rPr lang="en-CA" dirty="0" err="1"/>
              <a:t>ptk</a:t>
            </a:r>
            <a:r>
              <a:rPr lang="en-CA" dirty="0"/>
              <a:t>/ become aspirated at the beginning of stressed syllable!			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15CD4-711A-1A4E-8446-921286A3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174E-E9BA-4F48-9505-AA4F8933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Syllabification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2436-602F-694F-A8C4-E3937EA7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also make sure general syllabification principles are satisfied: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Maximum Onset Principle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Assign as many consonants to onset as possible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Sonority Contour Principle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Sonority rises before nucleus and declines after nucleus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Binarity Principle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NL" sz="2100">
                <a:solidFill>
                  <a:schemeClr val="bg1">
                    <a:lumMod val="50000"/>
                  </a:schemeClr>
                </a:solidFill>
                <a:latin typeface="+mn-lt"/>
              </a:rPr>
              <a:t>Complex onsets and </a:t>
            </a:r>
            <a:r>
              <a:rPr lang="en-NL" sz="2100">
                <a:solidFill>
                  <a:schemeClr val="bg1">
                    <a:lumMod val="50000"/>
                  </a:schemeClr>
                </a:solidFill>
              </a:rPr>
              <a:t>codas can contain two segments at most</a:t>
            </a:r>
            <a:endParaRPr lang="en-CA" sz="21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CA" dirty="0"/>
          </a:p>
          <a:p>
            <a:r>
              <a:rPr lang="en-CA" sz="2800" dirty="0"/>
              <a:t>These principles are generally respected by languages</a:t>
            </a:r>
          </a:p>
          <a:p>
            <a:pPr lvl="1"/>
            <a:r>
              <a:rPr lang="en-CA" sz="2400" dirty="0"/>
              <a:t>But some (including English!) may deviate slightly…</a:t>
            </a:r>
          </a:p>
          <a:p>
            <a:pPr lvl="1"/>
            <a:endParaRPr lang="en-CA" sz="2400" dirty="0"/>
          </a:p>
          <a:p>
            <a:r>
              <a:rPr lang="en-CA" sz="2800" dirty="0"/>
              <a:t>In this course, you should always syllabify words following </a:t>
            </a:r>
            <a:r>
              <a:rPr lang="en-CA" sz="2800" i="1" dirty="0"/>
              <a:t>all of these principles</a:t>
            </a:r>
          </a:p>
          <a:p>
            <a:pPr lvl="1"/>
            <a:r>
              <a:rPr lang="en-CA" sz="2400" dirty="0"/>
              <a:t>We will avoid English words in assignments and exams</a:t>
            </a:r>
          </a:p>
        </p:txBody>
      </p:sp>
    </p:spTree>
    <p:extLst>
      <p:ext uri="{BB962C8B-B14F-4D97-AF65-F5344CB8AC3E}">
        <p14:creationId xmlns:p14="http://schemas.microsoft.com/office/powerpoint/2010/main" val="56564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Syllabification principles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289"/>
            <a:ext cx="10972800" cy="4788620"/>
          </a:xfrm>
        </p:spPr>
        <p:txBody>
          <a:bodyPr>
            <a:normAutofit/>
          </a:bodyPr>
          <a:lstStyle/>
          <a:p>
            <a:pPr marL="571500" indent="-514350">
              <a:buAutoNum type="arabicPeriod"/>
            </a:pPr>
            <a:r>
              <a:rPr lang="en-US" u="sng" dirty="0">
                <a:solidFill>
                  <a:srgbClr val="C00000"/>
                </a:solidFill>
                <a:latin typeface="+mn-lt"/>
                <a:cs typeface="Charis SIL"/>
              </a:rPr>
              <a:t>Maximum Onset Principle</a:t>
            </a:r>
          </a:p>
          <a:p>
            <a:pPr marL="914400" lvl="1" indent="-457200"/>
            <a:r>
              <a:rPr lang="en-US" dirty="0">
                <a:latin typeface="+mn-lt"/>
                <a:cs typeface="Charis SIL"/>
              </a:rPr>
              <a:t>Assign as many consonants to onset as possible</a:t>
            </a: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+mn-lt"/>
              <a:cs typeface="Charis SIL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381B8D-8FD2-A949-81AE-10D949160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91490"/>
              </p:ext>
            </p:extLst>
          </p:nvPr>
        </p:nvGraphicFramePr>
        <p:xfrm>
          <a:off x="3153841" y="2734152"/>
          <a:ext cx="5583759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1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1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V.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 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.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VC	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i="1" dirty="0"/>
                        <a:t>attain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haris SIL"/>
                          <a:cs typeface="Charis SIL"/>
                        </a:rPr>
                        <a:t>/</a:t>
                      </a:r>
                      <a:r>
                        <a:rPr lang="en-CA" sz="2800" dirty="0" err="1"/>
                        <a:t>ə.</a:t>
                      </a:r>
                      <a:r>
                        <a:rPr lang="en-CA" sz="2800" dirty="0" err="1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CA" sz="2800" dirty="0" err="1"/>
                        <a:t>ejn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haris SIL"/>
                          <a:cs typeface="Charis SIL"/>
                        </a:rPr>
                        <a:t>/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haris SIL"/>
                          <a:cs typeface="Charis SIL"/>
                        </a:rPr>
                        <a:t> */</a:t>
                      </a:r>
                      <a:r>
                        <a:rPr lang="en-CA" sz="2800" dirty="0" err="1"/>
                        <a:t>ə</a:t>
                      </a:r>
                      <a:r>
                        <a:rPr lang="en-CA" sz="2800" dirty="0" err="1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CA" sz="2800" dirty="0" err="1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CA" sz="2800" dirty="0" err="1"/>
                        <a:t>ejn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haris SIL"/>
                          <a:cs typeface="Charis SIL"/>
                        </a:rPr>
                        <a:t>/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B620E3-06E9-7B40-831A-14D5364C7795}"/>
              </a:ext>
            </a:extLst>
          </p:cNvPr>
          <p:cNvSpPr txBox="1"/>
          <p:nvPr/>
        </p:nvSpPr>
        <p:spPr>
          <a:xfrm>
            <a:off x="9189087" y="3105834"/>
            <a:ext cx="275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linguistic literature,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means “not grammatical”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C7D255-A674-504C-B724-73725B685446}"/>
              </a:ext>
            </a:extLst>
          </p:cNvPr>
          <p:cNvSpPr/>
          <p:nvPr/>
        </p:nvSpPr>
        <p:spPr>
          <a:xfrm>
            <a:off x="4587069" y="3541950"/>
            <a:ext cx="492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Syllabification principles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289"/>
            <a:ext cx="10972800" cy="478862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>
                <a:solidFill>
                  <a:srgbClr val="C00000"/>
                </a:solidFill>
                <a:latin typeface="+mn-lt"/>
                <a:cs typeface="Charis SIL"/>
              </a:rPr>
              <a:t>1. Maximum Onset Principle</a:t>
            </a:r>
          </a:p>
          <a:p>
            <a:pPr marL="914400" lvl="1" indent="-457200"/>
            <a:r>
              <a:rPr lang="en-US" dirty="0">
                <a:latin typeface="+mn-lt"/>
                <a:cs typeface="Charis SIL"/>
              </a:rPr>
              <a:t>Assign as many consonants to onset as possible</a:t>
            </a: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+mn-lt"/>
              <a:cs typeface="Charis SI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06115"/>
              </p:ext>
            </p:extLst>
          </p:nvPr>
        </p:nvGraphicFramePr>
        <p:xfrm>
          <a:off x="3153841" y="2734152"/>
          <a:ext cx="5583759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1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1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V.CVC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VC.VC	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attain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haris SIL"/>
                          <a:cs typeface="Charis SIL"/>
                        </a:rPr>
                        <a:t>/</a:t>
                      </a:r>
                      <a:r>
                        <a:rPr lang="en-CA" sz="28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ə.tejn</a:t>
                      </a: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haris SIL"/>
                          <a:cs typeface="Charis SIL"/>
                        </a:rPr>
                        <a:t>/ 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haris SIL"/>
                          <a:cs typeface="Charis SIL"/>
                        </a:rPr>
                        <a:t> */</a:t>
                      </a:r>
                      <a:r>
                        <a:rPr lang="en-CA" sz="28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ət.ejn</a:t>
                      </a: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haris SIL"/>
                          <a:cs typeface="Charis SIL"/>
                        </a:rPr>
                        <a:t>/ 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4F702-B024-0845-B320-EE9AABD93C1C}"/>
              </a:ext>
            </a:extLst>
          </p:cNvPr>
          <p:cNvSpPr txBox="1"/>
          <p:nvPr/>
        </p:nvSpPr>
        <p:spPr>
          <a:xfrm>
            <a:off x="9189087" y="3105834"/>
            <a:ext cx="275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linguistic literature,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means “not grammatical”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1AE61-CD81-494A-A4AA-07B13DAF4ADE}"/>
              </a:ext>
            </a:extLst>
          </p:cNvPr>
          <p:cNvSpPr/>
          <p:nvPr/>
        </p:nvSpPr>
        <p:spPr>
          <a:xfrm>
            <a:off x="4587069" y="3541950"/>
            <a:ext cx="492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97513C-6106-4743-A105-0A9898F2F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95988"/>
              </p:ext>
            </p:extLst>
          </p:nvPr>
        </p:nvGraphicFramePr>
        <p:xfrm>
          <a:off x="3153840" y="4266917"/>
          <a:ext cx="679372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650402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C.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CC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.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CV.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CC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i="1" dirty="0"/>
                        <a:t>panther?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æn</a:t>
                      </a:r>
                      <a:r>
                        <a:rPr lang="en-CA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.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 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æn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CA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æ.n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310DF7-D3C9-BD46-937F-44FC927AD117}"/>
              </a:ext>
            </a:extLst>
          </p:cNvPr>
          <p:cNvSpPr txBox="1"/>
          <p:nvPr/>
        </p:nvSpPr>
        <p:spPr>
          <a:xfrm>
            <a:off x="1283339" y="4795725"/>
            <a:ext cx="192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about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3D67-5718-3B4F-BE2F-8DF74A36D4D0}"/>
              </a:ext>
            </a:extLst>
          </p:cNvPr>
          <p:cNvSpPr txBox="1"/>
          <p:nvPr/>
        </p:nvSpPr>
        <p:spPr>
          <a:xfrm>
            <a:off x="4833290" y="5617467"/>
            <a:ext cx="486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Remember in English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haris SIL"/>
                <a:cs typeface="Charis SIL"/>
              </a:rPr>
              <a:t>ɹ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haris SIL"/>
                <a:cs typeface="Charis SIL"/>
              </a:rPr>
              <a:t> can be syllabic and form the nucleus of a syllable i.e. act as a V segment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372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Syllabification principles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89" y="1447288"/>
            <a:ext cx="10463134" cy="465370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>
                <a:solidFill>
                  <a:srgbClr val="0070C0"/>
                </a:solidFill>
                <a:latin typeface="+mn-lt"/>
              </a:rPr>
              <a:t>2. Sonority Contour Principle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:</a:t>
            </a:r>
          </a:p>
          <a:p>
            <a:pPr marL="914400" lvl="1" indent="-457200"/>
            <a:r>
              <a:rPr lang="en-US" dirty="0">
                <a:latin typeface="+mn-lt"/>
              </a:rPr>
              <a:t>Sonority* rises before nucleus and declines after nucleus</a:t>
            </a:r>
          </a:p>
          <a:p>
            <a:pPr marL="1314450" lvl="2" indent="-457200"/>
            <a:r>
              <a:rPr lang="en-US" dirty="0">
                <a:latin typeface="+mn-lt"/>
              </a:rPr>
              <a:t>Sonority: </a:t>
            </a:r>
            <a:r>
              <a:rPr lang="en-US" dirty="0"/>
              <a:t>Phonological construct related to constriction degree/type in phonetic domain</a:t>
            </a:r>
            <a:r>
              <a:rPr lang="en-US" dirty="0">
                <a:latin typeface="+mn-lt"/>
              </a:rPr>
              <a:t> </a:t>
            </a:r>
          </a:p>
          <a:p>
            <a:pPr marL="800100" indent="-742950">
              <a:buFont typeface="+mj-lt"/>
              <a:buAutoNum type="arabicPeriod" startAt="2"/>
            </a:pPr>
            <a:endParaRPr lang="en-US" dirty="0">
              <a:solidFill>
                <a:srgbClr val="000000"/>
              </a:solidFill>
              <a:latin typeface="+mn-lt"/>
              <a:cs typeface="Charis SI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8924" y="3429000"/>
            <a:ext cx="79210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hlinkClick r:id="rId2"/>
              </a:rPr>
              <a:t>Sonority hierarchy</a:t>
            </a:r>
            <a:r>
              <a:rPr lang="en-US" sz="2400" dirty="0"/>
              <a:t> we’ll be using in this course: </a:t>
            </a:r>
          </a:p>
          <a:p>
            <a:r>
              <a:rPr lang="en-US" sz="2400" dirty="0">
                <a:solidFill>
                  <a:srgbClr val="C00000"/>
                </a:solidFill>
                <a:highlight>
                  <a:srgbClr val="C0C0C0"/>
                </a:highlight>
              </a:rPr>
              <a:t>vowels  &gt;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glides</a:t>
            </a:r>
            <a:r>
              <a:rPr lang="en-US" sz="2400" dirty="0">
                <a:solidFill>
                  <a:schemeClr val="accent6"/>
                </a:solidFill>
                <a:highlight>
                  <a:srgbClr val="C0C0C0"/>
                </a:highlight>
              </a:rPr>
              <a:t> &gt; </a:t>
            </a:r>
            <a:r>
              <a:rPr lang="en-US" sz="2400" dirty="0">
                <a:solidFill>
                  <a:srgbClr val="FFFF00"/>
                </a:solidFill>
                <a:highlight>
                  <a:srgbClr val="C0C0C0"/>
                </a:highlight>
              </a:rPr>
              <a:t>liquids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</a:rPr>
              <a:t> &gt; </a:t>
            </a:r>
            <a:r>
              <a:rPr lang="en-US" sz="2400" dirty="0">
                <a:solidFill>
                  <a:srgbClr val="00B050"/>
                </a:solidFill>
                <a:highlight>
                  <a:srgbClr val="C0C0C0"/>
                </a:highlight>
              </a:rPr>
              <a:t>nasals &gt; </a:t>
            </a:r>
            <a:r>
              <a:rPr lang="en-US" sz="2400" dirty="0" err="1">
                <a:solidFill>
                  <a:srgbClr val="0070C0"/>
                </a:solidFill>
                <a:highlight>
                  <a:srgbClr val="C0C0C0"/>
                </a:highlight>
              </a:rPr>
              <a:t>obstruents</a:t>
            </a:r>
            <a:endParaRPr lang="en-US" sz="2400" dirty="0">
              <a:solidFill>
                <a:srgbClr val="00B050"/>
              </a:solidFill>
              <a:highlight>
                <a:srgbClr val="C0C0C0"/>
              </a:highligh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51C35-7923-1641-BD23-BF49A89CBB00}"/>
              </a:ext>
            </a:extLst>
          </p:cNvPr>
          <p:cNvSpPr txBox="1"/>
          <p:nvPr/>
        </p:nvSpPr>
        <p:spPr>
          <a:xfrm>
            <a:off x="2238924" y="5011267"/>
            <a:ext cx="8598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Glides: j, w; also called semi-vowels; most vowel-like consonants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Liquids: laterals, and rhotic (r-like) sounds 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ɹ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ɾ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r,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ʀ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ʁ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these do not require a significant oral constriction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>
                <a:solidFill>
                  <a:schemeClr val="bg1">
                    <a:lumMod val="50000"/>
                  </a:schemeClr>
                </a:solidFill>
              </a:rPr>
              <a:t>Obstruents</a:t>
            </a:r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: Stops, fricatives, </a:t>
            </a:r>
            <a:r>
              <a:rPr lang="en-NL">
                <a:solidFill>
                  <a:schemeClr val="bg1">
                    <a:lumMod val="50000"/>
                  </a:schemeClr>
                </a:solidFill>
              </a:rPr>
              <a:t>and affricates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; these sounds require significant consonantal constriction</a:t>
            </a:r>
            <a:endParaRPr lang="en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15854-7C83-4F4A-AAF0-44E204795D9C}"/>
              </a:ext>
            </a:extLst>
          </p:cNvPr>
          <p:cNvSpPr txBox="1"/>
          <p:nvPr/>
        </p:nvSpPr>
        <p:spPr>
          <a:xfrm>
            <a:off x="2604822" y="4465032"/>
            <a:ext cx="63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	   	    3		       2		 1			0</a:t>
            </a:r>
          </a:p>
        </p:txBody>
      </p:sp>
    </p:spTree>
    <p:extLst>
      <p:ext uri="{BB962C8B-B14F-4D97-AF65-F5344CB8AC3E}">
        <p14:creationId xmlns:p14="http://schemas.microsoft.com/office/powerpoint/2010/main" val="334006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30E9-B0D3-904D-8528-C05E5EBE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+mn-lt"/>
              </a:rPr>
              <a:t>The syllable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9BC0-0762-FB4B-BFD8-73B5D4A2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Phonological unit that groups consonants (C) and vowels in particular structures (V), relevant for metrical/phonological purposes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Many phonological processes make reference to the syllable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e.g. aspiration in English voiceless stops: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Voiceless stops become aspirated word-initially AND syllable-initially before stressed vowels</a:t>
            </a:r>
            <a:endParaRPr lang="en-C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3" indent="0">
              <a:buNone/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potato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		/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pə.tej.tow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/ 		[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pʰə.tʰej.ɾow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1371600" lvl="3" indent="0">
              <a:buNone/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  		/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kɑl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/   			[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CA" sz="1800" dirty="0" err="1"/>
              <a:t>ʰ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ɑɫ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US" sz="36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0502-C763-9A45-9C47-C7B361BF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9CA5C-9CDF-8946-A6FB-F435618A17D1}"/>
              </a:ext>
            </a:extLst>
          </p:cNvPr>
          <p:cNvSpPr txBox="1"/>
          <p:nvPr/>
        </p:nvSpPr>
        <p:spPr>
          <a:xfrm>
            <a:off x="7991569" y="4748992"/>
            <a:ext cx="3396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“.” indicates syllable boundaries in phonemic and phonetic transcriptions.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Only include in transcriptions if required by instructions</a:t>
            </a:r>
          </a:p>
        </p:txBody>
      </p:sp>
    </p:spTree>
    <p:extLst>
      <p:ext uri="{BB962C8B-B14F-4D97-AF65-F5344CB8AC3E}">
        <p14:creationId xmlns:p14="http://schemas.microsoft.com/office/powerpoint/2010/main" val="230290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Syllabification principles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89" y="1447288"/>
            <a:ext cx="10463134" cy="465370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2. Sonority Contour Principle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914400" lvl="1" indent="-457200"/>
            <a:r>
              <a:rPr lang="en-US" dirty="0"/>
              <a:t>Sonority rises before nucleus and declines after nucleus </a:t>
            </a: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+mn-lt"/>
              <a:cs typeface="Charis SI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882D3-06CE-AC47-AA82-2D3DB1D0D7E2}"/>
              </a:ext>
            </a:extLst>
          </p:cNvPr>
          <p:cNvSpPr txBox="1"/>
          <p:nvPr/>
        </p:nvSpPr>
        <p:spPr>
          <a:xfrm>
            <a:off x="2867680" y="5379176"/>
            <a:ext cx="478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clams		</a:t>
            </a:r>
            <a:r>
              <a:rPr lang="en-US" sz="2800" dirty="0"/>
              <a:t>/k l ae m z/  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0BC4072-0F55-C742-9BDB-76BB18503149}"/>
              </a:ext>
            </a:extLst>
          </p:cNvPr>
          <p:cNvSpPr/>
          <p:nvPr/>
        </p:nvSpPr>
        <p:spPr>
          <a:xfrm>
            <a:off x="4325495" y="4881711"/>
            <a:ext cx="1673520" cy="529001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CE491-1973-FA4E-90A9-20A0F35EDAC0}"/>
              </a:ext>
            </a:extLst>
          </p:cNvPr>
          <p:cNvSpPr txBox="1"/>
          <p:nvPr/>
        </p:nvSpPr>
        <p:spPr>
          <a:xfrm>
            <a:off x="2461437" y="4961545"/>
            <a:ext cx="18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Sonority contour: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0C4A9-C035-444D-B4EF-9A905D8F1785}"/>
              </a:ext>
            </a:extLst>
          </p:cNvPr>
          <p:cNvSpPr txBox="1"/>
          <p:nvPr/>
        </p:nvSpPr>
        <p:spPr>
          <a:xfrm>
            <a:off x="1570196" y="2813447"/>
            <a:ext cx="79210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Sonority hierarchy: </a:t>
            </a:r>
          </a:p>
          <a:p>
            <a:r>
              <a:rPr lang="en-US" sz="3200" dirty="0">
                <a:solidFill>
                  <a:srgbClr val="C00000"/>
                </a:solidFill>
                <a:highlight>
                  <a:srgbClr val="C0C0C0"/>
                </a:highlight>
              </a:rPr>
              <a:t>vowels  &gt;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glides</a:t>
            </a:r>
            <a:r>
              <a:rPr lang="en-US" sz="3200" dirty="0">
                <a:solidFill>
                  <a:schemeClr val="accent6"/>
                </a:solidFill>
                <a:highlight>
                  <a:srgbClr val="C0C0C0"/>
                </a:highlight>
              </a:rPr>
              <a:t> &gt; </a:t>
            </a:r>
            <a:r>
              <a:rPr lang="en-US" sz="3200" dirty="0">
                <a:solidFill>
                  <a:srgbClr val="FFFF00"/>
                </a:solidFill>
                <a:highlight>
                  <a:srgbClr val="C0C0C0"/>
                </a:highlight>
              </a:rPr>
              <a:t>liquids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</a:rPr>
              <a:t> &gt; </a:t>
            </a:r>
            <a:r>
              <a:rPr lang="en-US" sz="3200" dirty="0">
                <a:solidFill>
                  <a:srgbClr val="00B050"/>
                </a:solidFill>
                <a:highlight>
                  <a:srgbClr val="C0C0C0"/>
                </a:highlight>
              </a:rPr>
              <a:t>nasals &gt; </a:t>
            </a:r>
            <a:r>
              <a:rPr lang="en-US" sz="3200" dirty="0" err="1">
                <a:solidFill>
                  <a:srgbClr val="0070C0"/>
                </a:solidFill>
                <a:highlight>
                  <a:srgbClr val="C0C0C0"/>
                </a:highlight>
              </a:rPr>
              <a:t>obstruents</a:t>
            </a:r>
            <a:endParaRPr lang="en-US" sz="3200" dirty="0">
              <a:solidFill>
                <a:srgbClr val="00B050"/>
              </a:solidFill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B0DE81-7EFB-F84D-8981-F0D2156EB16A}"/>
              </a:ext>
            </a:extLst>
          </p:cNvPr>
          <p:cNvSpPr txBox="1"/>
          <p:nvPr/>
        </p:nvSpPr>
        <p:spPr>
          <a:xfrm>
            <a:off x="2258458" y="4127468"/>
            <a:ext cx="630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			3			2			1				0</a:t>
            </a:r>
          </a:p>
        </p:txBody>
      </p:sp>
    </p:spTree>
    <p:extLst>
      <p:ext uri="{BB962C8B-B14F-4D97-AF65-F5344CB8AC3E}">
        <p14:creationId xmlns:p14="http://schemas.microsoft.com/office/powerpoint/2010/main" val="715052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Syllabification principles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112" y="1447288"/>
            <a:ext cx="10405872" cy="524803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2. Sonority Contour Principle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914400" lvl="1" indent="-457200"/>
            <a:r>
              <a:rPr lang="en-US" dirty="0"/>
              <a:t>Sonority rises before nucleus and declines after nucleus</a:t>
            </a:r>
          </a:p>
          <a:p>
            <a:pPr marL="914400" lvl="1" indent="-457200"/>
            <a:endParaRPr lang="en-US" dirty="0"/>
          </a:p>
          <a:p>
            <a:pPr marL="914400" lvl="1" indent="-457200"/>
            <a:r>
              <a:rPr lang="en-US" dirty="0"/>
              <a:t>This principle explains occurrence / absence of many sound patterns </a:t>
            </a:r>
          </a:p>
          <a:p>
            <a:pPr marL="1314450" lvl="2" indent="-457200"/>
            <a:r>
              <a:rPr lang="en-US" dirty="0"/>
              <a:t>Possible onsets in English: /</a:t>
            </a:r>
            <a:r>
              <a:rPr lang="en-US" dirty="0" err="1"/>
              <a:t>p</a:t>
            </a:r>
            <a:r>
              <a:rPr lang="en-US" dirty="0" err="1">
                <a:latin typeface="Charis SIL"/>
                <a:cs typeface="Charis SIL"/>
              </a:rPr>
              <a:t>ɹ</a:t>
            </a:r>
            <a:r>
              <a:rPr lang="en-US" dirty="0"/>
              <a:t>-/ /</a:t>
            </a:r>
            <a:r>
              <a:rPr lang="en-US" dirty="0" err="1"/>
              <a:t>b</a:t>
            </a:r>
            <a:r>
              <a:rPr lang="en-US" dirty="0" err="1">
                <a:latin typeface="Charis SIL"/>
                <a:cs typeface="Charis SIL"/>
              </a:rPr>
              <a:t>ɹ</a:t>
            </a:r>
            <a:r>
              <a:rPr lang="en-US" dirty="0"/>
              <a:t>-/ /</a:t>
            </a:r>
            <a:r>
              <a:rPr lang="en-US" dirty="0" err="1"/>
              <a:t>fl</a:t>
            </a:r>
            <a:r>
              <a:rPr lang="en-US" dirty="0"/>
              <a:t>-/ /</a:t>
            </a:r>
            <a:r>
              <a:rPr lang="en-US" dirty="0" err="1"/>
              <a:t>f</a:t>
            </a:r>
            <a:r>
              <a:rPr lang="en-US" dirty="0" err="1">
                <a:latin typeface="Charis SIL"/>
                <a:cs typeface="Charis SIL"/>
              </a:rPr>
              <a:t>ɹ</a:t>
            </a:r>
            <a:r>
              <a:rPr lang="en-US" dirty="0"/>
              <a:t>-/…</a:t>
            </a:r>
          </a:p>
          <a:p>
            <a:pPr marL="1314450" lvl="2" indent="-457200"/>
            <a:r>
              <a:rPr lang="en-US" dirty="0"/>
              <a:t>Impossible onsets: */</a:t>
            </a:r>
            <a:r>
              <a:rPr lang="en-US" dirty="0" err="1">
                <a:latin typeface="Charis SIL"/>
                <a:cs typeface="Charis SIL"/>
              </a:rPr>
              <a:t>ɹ</a:t>
            </a:r>
            <a:r>
              <a:rPr lang="en-US" dirty="0" err="1"/>
              <a:t>p</a:t>
            </a:r>
            <a:r>
              <a:rPr lang="en-US" dirty="0"/>
              <a:t>/ */</a:t>
            </a:r>
            <a:r>
              <a:rPr lang="en-US" dirty="0" err="1">
                <a:latin typeface="Charis SIL"/>
                <a:cs typeface="Charis SIL"/>
              </a:rPr>
              <a:t>ɹ</a:t>
            </a:r>
            <a:r>
              <a:rPr lang="en-US" dirty="0" err="1"/>
              <a:t>b</a:t>
            </a:r>
            <a:r>
              <a:rPr lang="en-US" dirty="0"/>
              <a:t>-/ */</a:t>
            </a:r>
            <a:r>
              <a:rPr lang="en-US" dirty="0" err="1"/>
              <a:t>lf</a:t>
            </a:r>
            <a:r>
              <a:rPr lang="en-US" dirty="0"/>
              <a:t>-/ ...</a:t>
            </a:r>
          </a:p>
          <a:p>
            <a:pPr marL="1314450" lvl="2" indent="-457200"/>
            <a:r>
              <a:rPr lang="en-US" dirty="0"/>
              <a:t>Opposite pattern applies to codas: /-</a:t>
            </a:r>
            <a:r>
              <a:rPr lang="en-US" dirty="0" err="1">
                <a:latin typeface="Charis SIL"/>
                <a:cs typeface="Charis SIL"/>
              </a:rPr>
              <a:t>ɹ</a:t>
            </a:r>
            <a:r>
              <a:rPr lang="en-US" dirty="0" err="1"/>
              <a:t>p</a:t>
            </a:r>
            <a:r>
              <a:rPr lang="en-US" dirty="0"/>
              <a:t>/ /-</a:t>
            </a:r>
            <a:r>
              <a:rPr lang="en-US" dirty="0" err="1">
                <a:latin typeface="Charis SIL"/>
                <a:cs typeface="Charis SIL"/>
              </a:rPr>
              <a:t>ɹ</a:t>
            </a:r>
            <a:r>
              <a:rPr lang="en-US" dirty="0" err="1"/>
              <a:t>b</a:t>
            </a:r>
            <a:r>
              <a:rPr lang="en-US" dirty="0"/>
              <a:t>/ OK, but not /-</a:t>
            </a:r>
            <a:r>
              <a:rPr lang="en-US" dirty="0" err="1"/>
              <a:t>p</a:t>
            </a:r>
            <a:r>
              <a:rPr lang="en-US" dirty="0" err="1">
                <a:latin typeface="Charis SIL"/>
                <a:cs typeface="Charis SIL"/>
              </a:rPr>
              <a:t>ɹ</a:t>
            </a:r>
            <a:r>
              <a:rPr lang="en-US" dirty="0"/>
              <a:t>/ /-</a:t>
            </a:r>
            <a:r>
              <a:rPr lang="en-US" dirty="0" err="1"/>
              <a:t>b</a:t>
            </a:r>
            <a:r>
              <a:rPr lang="en-US" dirty="0" err="1">
                <a:latin typeface="Charis SIL"/>
                <a:cs typeface="Charis SIL"/>
              </a:rPr>
              <a:t>ɹ</a:t>
            </a:r>
            <a:r>
              <a:rPr lang="en-US" dirty="0"/>
              <a:t>/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83449-0ACB-A441-BE7F-E3433E386AFA}"/>
              </a:ext>
            </a:extLst>
          </p:cNvPr>
          <p:cNvSpPr txBox="1"/>
          <p:nvPr/>
        </p:nvSpPr>
        <p:spPr>
          <a:xfrm>
            <a:off x="2248769" y="6063963"/>
            <a:ext cx="792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highlight>
                  <a:srgbClr val="C0C0C0"/>
                </a:highlight>
              </a:rPr>
              <a:t>vowels  &gt;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glides</a:t>
            </a:r>
            <a:r>
              <a:rPr lang="en-US" sz="3200" dirty="0">
                <a:solidFill>
                  <a:schemeClr val="accent6"/>
                </a:solidFill>
                <a:highlight>
                  <a:srgbClr val="C0C0C0"/>
                </a:highlight>
              </a:rPr>
              <a:t> &gt; </a:t>
            </a:r>
            <a:r>
              <a:rPr lang="en-US" sz="3200" dirty="0">
                <a:solidFill>
                  <a:srgbClr val="FFFF00"/>
                </a:solidFill>
                <a:highlight>
                  <a:srgbClr val="C0C0C0"/>
                </a:highlight>
              </a:rPr>
              <a:t>liquids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</a:rPr>
              <a:t> &gt; </a:t>
            </a:r>
            <a:r>
              <a:rPr lang="en-US" sz="3200" dirty="0">
                <a:solidFill>
                  <a:srgbClr val="00B050"/>
                </a:solidFill>
                <a:highlight>
                  <a:srgbClr val="C0C0C0"/>
                </a:highlight>
              </a:rPr>
              <a:t>nasals &gt; </a:t>
            </a:r>
            <a:r>
              <a:rPr lang="en-US" sz="3200" dirty="0" err="1">
                <a:solidFill>
                  <a:srgbClr val="0070C0"/>
                </a:solidFill>
                <a:highlight>
                  <a:srgbClr val="C0C0C0"/>
                </a:highlight>
              </a:rPr>
              <a:t>obstruents</a:t>
            </a:r>
            <a:endParaRPr lang="en-US" sz="3200" dirty="0">
              <a:solidFill>
                <a:srgbClr val="00B05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576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057C3F2-FF10-3E4A-8A33-A932111C5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35729"/>
              </p:ext>
            </p:extLst>
          </p:nvPr>
        </p:nvGraphicFramePr>
        <p:xfrm>
          <a:off x="2699138" y="3836504"/>
          <a:ext cx="679372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650402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C.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C.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CV.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i="1" dirty="0"/>
                        <a:t>panther?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æn</a:t>
                      </a:r>
                      <a:r>
                        <a:rPr lang="en-CA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.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 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æn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CA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æ.n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Syllabification principles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112" y="1447288"/>
            <a:ext cx="10405872" cy="524803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2. Sonority Contour Principle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914400" lvl="1" indent="-457200"/>
            <a:r>
              <a:rPr lang="en-US" dirty="0"/>
              <a:t>Sonority rises before nucleus and declines after nucleus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Assume zero sonority at syllable edges if onset/codas are absent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8E7EC3C-4AB7-C348-9C2C-72663AA07A58}"/>
              </a:ext>
            </a:extLst>
          </p:cNvPr>
          <p:cNvSpPr/>
          <p:nvPr/>
        </p:nvSpPr>
        <p:spPr>
          <a:xfrm>
            <a:off x="6209307" y="3211402"/>
            <a:ext cx="898534" cy="446670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A1BB56E-FFFC-B342-8190-67C8837A27AC}"/>
              </a:ext>
            </a:extLst>
          </p:cNvPr>
          <p:cNvSpPr/>
          <p:nvPr/>
        </p:nvSpPr>
        <p:spPr>
          <a:xfrm>
            <a:off x="7950881" y="3322242"/>
            <a:ext cx="361846" cy="38945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D8028B6-B23F-384D-8052-9B5F08AA6621}"/>
              </a:ext>
            </a:extLst>
          </p:cNvPr>
          <p:cNvSpPr/>
          <p:nvPr/>
        </p:nvSpPr>
        <p:spPr>
          <a:xfrm>
            <a:off x="7283706" y="3212063"/>
            <a:ext cx="254532" cy="504831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26C1F93-0E11-AF41-9C65-1212622C0751}"/>
              </a:ext>
            </a:extLst>
          </p:cNvPr>
          <p:cNvSpPr/>
          <p:nvPr/>
        </p:nvSpPr>
        <p:spPr>
          <a:xfrm>
            <a:off x="5330684" y="3267630"/>
            <a:ext cx="489791" cy="38945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4E76D44-38FD-9C42-B5C4-6279CB994DC3}"/>
              </a:ext>
            </a:extLst>
          </p:cNvPr>
          <p:cNvSpPr/>
          <p:nvPr/>
        </p:nvSpPr>
        <p:spPr>
          <a:xfrm>
            <a:off x="4551964" y="3265628"/>
            <a:ext cx="654030" cy="38945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BEAE0-6173-C34E-A6F8-91094AFC5E76}"/>
              </a:ext>
            </a:extLst>
          </p:cNvPr>
          <p:cNvSpPr txBox="1"/>
          <p:nvPr/>
        </p:nvSpPr>
        <p:spPr>
          <a:xfrm>
            <a:off x="789563" y="4349604"/>
            <a:ext cx="192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about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B6394D-D1DE-6745-8755-BC41E953A5B1}"/>
              </a:ext>
            </a:extLst>
          </p:cNvPr>
          <p:cNvSpPr txBox="1"/>
          <p:nvPr/>
        </p:nvSpPr>
        <p:spPr>
          <a:xfrm>
            <a:off x="2194566" y="3216474"/>
            <a:ext cx="18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Sonority contour: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6BB04CA-38B7-4644-903D-067E07CE5E73}"/>
              </a:ext>
            </a:extLst>
          </p:cNvPr>
          <p:cNvSpPr/>
          <p:nvPr/>
        </p:nvSpPr>
        <p:spPr>
          <a:xfrm>
            <a:off x="8475203" y="3429000"/>
            <a:ext cx="250167" cy="28723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F09BBA3-30D6-C942-8FB2-3476217F0F7A}"/>
              </a:ext>
            </a:extLst>
          </p:cNvPr>
          <p:cNvSpPr/>
          <p:nvPr/>
        </p:nvSpPr>
        <p:spPr>
          <a:xfrm>
            <a:off x="8801064" y="3211402"/>
            <a:ext cx="200405" cy="504831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1E917D-5E84-234F-A630-F14D3A6491B3}"/>
              </a:ext>
            </a:extLst>
          </p:cNvPr>
          <p:cNvSpPr txBox="1"/>
          <p:nvPr/>
        </p:nvSpPr>
        <p:spPr>
          <a:xfrm>
            <a:off x="2248769" y="6063963"/>
            <a:ext cx="792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highlight>
                  <a:srgbClr val="C0C0C0"/>
                </a:highlight>
              </a:rPr>
              <a:t>vowels  &gt;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glides</a:t>
            </a:r>
            <a:r>
              <a:rPr lang="en-US" sz="3200" dirty="0">
                <a:solidFill>
                  <a:schemeClr val="accent6"/>
                </a:solidFill>
                <a:highlight>
                  <a:srgbClr val="C0C0C0"/>
                </a:highlight>
              </a:rPr>
              <a:t> &gt; </a:t>
            </a:r>
            <a:r>
              <a:rPr lang="en-US" sz="3200" dirty="0">
                <a:solidFill>
                  <a:srgbClr val="FFFF00"/>
                </a:solidFill>
                <a:highlight>
                  <a:srgbClr val="C0C0C0"/>
                </a:highlight>
              </a:rPr>
              <a:t>liquids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</a:rPr>
              <a:t> &gt; </a:t>
            </a:r>
            <a:r>
              <a:rPr lang="en-US" sz="3200" dirty="0">
                <a:solidFill>
                  <a:srgbClr val="00B050"/>
                </a:solidFill>
                <a:highlight>
                  <a:srgbClr val="C0C0C0"/>
                </a:highlight>
              </a:rPr>
              <a:t>nasals &gt; </a:t>
            </a:r>
            <a:r>
              <a:rPr lang="en-US" sz="3200" dirty="0" err="1">
                <a:solidFill>
                  <a:srgbClr val="0070C0"/>
                </a:solidFill>
                <a:highlight>
                  <a:srgbClr val="C0C0C0"/>
                </a:highlight>
              </a:rPr>
              <a:t>obstruents</a:t>
            </a:r>
            <a:endParaRPr lang="en-US" sz="3200" dirty="0">
              <a:solidFill>
                <a:srgbClr val="00B05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923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057C3F2-FF10-3E4A-8A33-A932111C5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75852"/>
              </p:ext>
            </p:extLst>
          </p:nvPr>
        </p:nvGraphicFramePr>
        <p:xfrm>
          <a:off x="2699138" y="3836504"/>
          <a:ext cx="679372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650402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C.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C.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CV.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i="1" dirty="0"/>
                        <a:t>panther?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æn</a:t>
                      </a:r>
                      <a:r>
                        <a:rPr lang="en-CA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.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 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æn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CA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*/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æ.n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Syllabification principles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112" y="1447288"/>
            <a:ext cx="10405872" cy="524803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2. Sonority Contour Principle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914400" lvl="1" indent="-457200"/>
            <a:r>
              <a:rPr lang="en-US" dirty="0"/>
              <a:t>Sonority rises before nucleus and declines after nucleus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Assume zero sonority at syllable edges if onset/codas are absent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8E7EC3C-4AB7-C348-9C2C-72663AA07A58}"/>
              </a:ext>
            </a:extLst>
          </p:cNvPr>
          <p:cNvSpPr/>
          <p:nvPr/>
        </p:nvSpPr>
        <p:spPr>
          <a:xfrm>
            <a:off x="6209307" y="3211402"/>
            <a:ext cx="898534" cy="446670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A1BB56E-FFFC-B342-8190-67C8837A27AC}"/>
              </a:ext>
            </a:extLst>
          </p:cNvPr>
          <p:cNvSpPr/>
          <p:nvPr/>
        </p:nvSpPr>
        <p:spPr>
          <a:xfrm>
            <a:off x="7950881" y="3322242"/>
            <a:ext cx="361846" cy="38945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D8028B6-B23F-384D-8052-9B5F08AA6621}"/>
              </a:ext>
            </a:extLst>
          </p:cNvPr>
          <p:cNvSpPr/>
          <p:nvPr/>
        </p:nvSpPr>
        <p:spPr>
          <a:xfrm>
            <a:off x="7283706" y="3212063"/>
            <a:ext cx="254532" cy="504831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26C1F93-0E11-AF41-9C65-1212622C0751}"/>
              </a:ext>
            </a:extLst>
          </p:cNvPr>
          <p:cNvSpPr/>
          <p:nvPr/>
        </p:nvSpPr>
        <p:spPr>
          <a:xfrm>
            <a:off x="5330684" y="3267630"/>
            <a:ext cx="489791" cy="38945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4E76D44-38FD-9C42-B5C4-6279CB994DC3}"/>
              </a:ext>
            </a:extLst>
          </p:cNvPr>
          <p:cNvSpPr/>
          <p:nvPr/>
        </p:nvSpPr>
        <p:spPr>
          <a:xfrm>
            <a:off x="4551964" y="3265628"/>
            <a:ext cx="654030" cy="38945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BEAE0-6173-C34E-A6F8-91094AFC5E76}"/>
              </a:ext>
            </a:extLst>
          </p:cNvPr>
          <p:cNvSpPr txBox="1"/>
          <p:nvPr/>
        </p:nvSpPr>
        <p:spPr>
          <a:xfrm>
            <a:off x="789563" y="4349604"/>
            <a:ext cx="192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about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B6394D-D1DE-6745-8755-BC41E953A5B1}"/>
              </a:ext>
            </a:extLst>
          </p:cNvPr>
          <p:cNvSpPr txBox="1"/>
          <p:nvPr/>
        </p:nvSpPr>
        <p:spPr>
          <a:xfrm>
            <a:off x="2194566" y="3216474"/>
            <a:ext cx="18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Sonority contour: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6BB04CA-38B7-4644-903D-067E07CE5E73}"/>
              </a:ext>
            </a:extLst>
          </p:cNvPr>
          <p:cNvSpPr/>
          <p:nvPr/>
        </p:nvSpPr>
        <p:spPr>
          <a:xfrm>
            <a:off x="8475203" y="3429000"/>
            <a:ext cx="250167" cy="28723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F09BBA3-30D6-C942-8FB2-3476217F0F7A}"/>
              </a:ext>
            </a:extLst>
          </p:cNvPr>
          <p:cNvSpPr/>
          <p:nvPr/>
        </p:nvSpPr>
        <p:spPr>
          <a:xfrm>
            <a:off x="8801064" y="3211402"/>
            <a:ext cx="200405" cy="504831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BFCF6-B771-CD40-BB71-165648376FE8}"/>
              </a:ext>
            </a:extLst>
          </p:cNvPr>
          <p:cNvSpPr txBox="1"/>
          <p:nvPr/>
        </p:nvSpPr>
        <p:spPr>
          <a:xfrm>
            <a:off x="7939525" y="4909332"/>
            <a:ext cx="202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syllabification violates SCP!!!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48D4B-1513-7248-9B6D-0572B0A16490}"/>
              </a:ext>
            </a:extLst>
          </p:cNvPr>
          <p:cNvSpPr txBox="1"/>
          <p:nvPr/>
        </p:nvSpPr>
        <p:spPr>
          <a:xfrm>
            <a:off x="2248769" y="6063963"/>
            <a:ext cx="792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highlight>
                  <a:srgbClr val="C0C0C0"/>
                </a:highlight>
              </a:rPr>
              <a:t>vowels  &gt;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glides</a:t>
            </a:r>
            <a:r>
              <a:rPr lang="en-US" sz="3200" dirty="0">
                <a:solidFill>
                  <a:schemeClr val="accent6"/>
                </a:solidFill>
                <a:highlight>
                  <a:srgbClr val="C0C0C0"/>
                </a:highlight>
              </a:rPr>
              <a:t> &gt; </a:t>
            </a:r>
            <a:r>
              <a:rPr lang="en-US" sz="3200" dirty="0">
                <a:solidFill>
                  <a:srgbClr val="FFFF00"/>
                </a:solidFill>
                <a:highlight>
                  <a:srgbClr val="C0C0C0"/>
                </a:highlight>
              </a:rPr>
              <a:t>liquids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</a:rPr>
              <a:t> &gt; </a:t>
            </a:r>
            <a:r>
              <a:rPr lang="en-US" sz="3200" dirty="0">
                <a:solidFill>
                  <a:srgbClr val="00B050"/>
                </a:solidFill>
                <a:highlight>
                  <a:srgbClr val="C0C0C0"/>
                </a:highlight>
              </a:rPr>
              <a:t>nasals &gt; </a:t>
            </a:r>
            <a:r>
              <a:rPr lang="en-US" sz="3200" dirty="0" err="1">
                <a:solidFill>
                  <a:srgbClr val="0070C0"/>
                </a:solidFill>
                <a:highlight>
                  <a:srgbClr val="C0C0C0"/>
                </a:highlight>
              </a:rPr>
              <a:t>obstruents</a:t>
            </a:r>
            <a:endParaRPr lang="en-US" sz="3200" dirty="0">
              <a:solidFill>
                <a:srgbClr val="00B05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560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057C3F2-FF10-3E4A-8A33-A932111C5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86386"/>
              </p:ext>
            </p:extLst>
          </p:nvPr>
        </p:nvGraphicFramePr>
        <p:xfrm>
          <a:off x="2699138" y="3836504"/>
          <a:ext cx="679372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650402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C.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C.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CV.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i="1" dirty="0"/>
                        <a:t>panther?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æn</a:t>
                      </a:r>
                      <a:r>
                        <a:rPr lang="en-CA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.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 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*/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æn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CA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*/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æ.n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112" y="1447288"/>
            <a:ext cx="10405872" cy="524803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2. Sonority Contour Principle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914400" lvl="1" indent="-457200"/>
            <a:r>
              <a:rPr lang="en-US" dirty="0"/>
              <a:t>Sonority rises before nucleus and declines after nucleus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Assume zero sonority at syllable edges if onset/codas are absent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Syllabification principles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8E7EC3C-4AB7-C348-9C2C-72663AA07A58}"/>
              </a:ext>
            </a:extLst>
          </p:cNvPr>
          <p:cNvSpPr/>
          <p:nvPr/>
        </p:nvSpPr>
        <p:spPr>
          <a:xfrm>
            <a:off x="6209307" y="3211402"/>
            <a:ext cx="898534" cy="446670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A1BB56E-FFFC-B342-8190-67C8837A27AC}"/>
              </a:ext>
            </a:extLst>
          </p:cNvPr>
          <p:cNvSpPr/>
          <p:nvPr/>
        </p:nvSpPr>
        <p:spPr>
          <a:xfrm>
            <a:off x="7950881" y="3322242"/>
            <a:ext cx="361846" cy="38945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D8028B6-B23F-384D-8052-9B5F08AA6621}"/>
              </a:ext>
            </a:extLst>
          </p:cNvPr>
          <p:cNvSpPr/>
          <p:nvPr/>
        </p:nvSpPr>
        <p:spPr>
          <a:xfrm>
            <a:off x="7283706" y="3212063"/>
            <a:ext cx="254532" cy="504831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26C1F93-0E11-AF41-9C65-1212622C0751}"/>
              </a:ext>
            </a:extLst>
          </p:cNvPr>
          <p:cNvSpPr/>
          <p:nvPr/>
        </p:nvSpPr>
        <p:spPr>
          <a:xfrm>
            <a:off x="5330684" y="3267630"/>
            <a:ext cx="489791" cy="38945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4E76D44-38FD-9C42-B5C4-6279CB994DC3}"/>
              </a:ext>
            </a:extLst>
          </p:cNvPr>
          <p:cNvSpPr/>
          <p:nvPr/>
        </p:nvSpPr>
        <p:spPr>
          <a:xfrm>
            <a:off x="4551964" y="3265628"/>
            <a:ext cx="654030" cy="38945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BEAE0-6173-C34E-A6F8-91094AFC5E76}"/>
              </a:ext>
            </a:extLst>
          </p:cNvPr>
          <p:cNvSpPr txBox="1"/>
          <p:nvPr/>
        </p:nvSpPr>
        <p:spPr>
          <a:xfrm>
            <a:off x="789563" y="4349604"/>
            <a:ext cx="192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about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B6394D-D1DE-6745-8755-BC41E953A5B1}"/>
              </a:ext>
            </a:extLst>
          </p:cNvPr>
          <p:cNvSpPr txBox="1"/>
          <p:nvPr/>
        </p:nvSpPr>
        <p:spPr>
          <a:xfrm>
            <a:off x="2194566" y="3216474"/>
            <a:ext cx="18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Sonority contour: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6BB04CA-38B7-4644-903D-067E07CE5E73}"/>
              </a:ext>
            </a:extLst>
          </p:cNvPr>
          <p:cNvSpPr/>
          <p:nvPr/>
        </p:nvSpPr>
        <p:spPr>
          <a:xfrm>
            <a:off x="8475203" y="3429000"/>
            <a:ext cx="250167" cy="28723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F09BBA3-30D6-C942-8FB2-3476217F0F7A}"/>
              </a:ext>
            </a:extLst>
          </p:cNvPr>
          <p:cNvSpPr/>
          <p:nvPr/>
        </p:nvSpPr>
        <p:spPr>
          <a:xfrm>
            <a:off x="8801064" y="3211402"/>
            <a:ext cx="200405" cy="504831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BFCF6-B771-CD40-BB71-165648376FE8}"/>
              </a:ext>
            </a:extLst>
          </p:cNvPr>
          <p:cNvSpPr txBox="1"/>
          <p:nvPr/>
        </p:nvSpPr>
        <p:spPr>
          <a:xfrm>
            <a:off x="5973165" y="4796310"/>
            <a:ext cx="2158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syllabification satisfies SCP, but violates MOP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6CC11C-1642-0C4D-AA4E-0DED9781CF54}"/>
              </a:ext>
            </a:extLst>
          </p:cNvPr>
          <p:cNvSpPr txBox="1"/>
          <p:nvPr/>
        </p:nvSpPr>
        <p:spPr>
          <a:xfrm>
            <a:off x="2248769" y="6063963"/>
            <a:ext cx="792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highlight>
                  <a:srgbClr val="C0C0C0"/>
                </a:highlight>
              </a:rPr>
              <a:t>vowels  &gt;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glides</a:t>
            </a:r>
            <a:r>
              <a:rPr lang="en-US" sz="3200" dirty="0">
                <a:solidFill>
                  <a:schemeClr val="accent6"/>
                </a:solidFill>
                <a:highlight>
                  <a:srgbClr val="C0C0C0"/>
                </a:highlight>
              </a:rPr>
              <a:t> &gt; </a:t>
            </a:r>
            <a:r>
              <a:rPr lang="en-US" sz="3200" dirty="0">
                <a:solidFill>
                  <a:srgbClr val="FFFF00"/>
                </a:solidFill>
                <a:highlight>
                  <a:srgbClr val="C0C0C0"/>
                </a:highlight>
              </a:rPr>
              <a:t>liquids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</a:rPr>
              <a:t> &gt; </a:t>
            </a:r>
            <a:r>
              <a:rPr lang="en-US" sz="3200" dirty="0">
                <a:solidFill>
                  <a:srgbClr val="00B050"/>
                </a:solidFill>
                <a:highlight>
                  <a:srgbClr val="C0C0C0"/>
                </a:highlight>
              </a:rPr>
              <a:t>nasals &gt; </a:t>
            </a:r>
            <a:r>
              <a:rPr lang="en-US" sz="3200" dirty="0" err="1">
                <a:solidFill>
                  <a:srgbClr val="0070C0"/>
                </a:solidFill>
                <a:highlight>
                  <a:srgbClr val="C0C0C0"/>
                </a:highlight>
              </a:rPr>
              <a:t>obstruents</a:t>
            </a:r>
            <a:endParaRPr lang="en-US" sz="3200" dirty="0">
              <a:solidFill>
                <a:srgbClr val="00B05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402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057C3F2-FF10-3E4A-8A33-A932111C5A03}"/>
              </a:ext>
            </a:extLst>
          </p:cNvPr>
          <p:cNvGraphicFramePr>
            <a:graphicFrameLocks noGrp="1"/>
          </p:cNvGraphicFramePr>
          <p:nvPr/>
        </p:nvGraphicFramePr>
        <p:xfrm>
          <a:off x="2699138" y="3836504"/>
          <a:ext cx="679372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431">
                  <a:extLst>
                    <a:ext uri="{9D8B030D-6E8A-4147-A177-3AD203B41FA5}">
                      <a16:colId xmlns:a16="http://schemas.microsoft.com/office/drawing/2014/main" val="650402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C.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C.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CV.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0"/>
                          <a:cs typeface="Times" charset="0"/>
                        </a:rPr>
                        <a:t>C</a:t>
                      </a:r>
                      <a:r>
                        <a:rPr lang="en-US" sz="2800" dirty="0">
                          <a:latin typeface="Helvetica" charset="0"/>
                          <a:ea typeface="ＭＳ Ｐゴシック" charset="0"/>
                          <a:cs typeface="Times" charset="0"/>
                        </a:rPr>
                        <a:t>V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i="1" dirty="0"/>
                        <a:t>panther?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æn</a:t>
                      </a:r>
                      <a:r>
                        <a:rPr lang="en-CA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.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 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*/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æn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CA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haris SIL"/>
                          <a:cs typeface="Charis SIL"/>
                        </a:rPr>
                        <a:t>*/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p</a:t>
                      </a:r>
                      <a:r>
                        <a:rPr lang="en-CA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æ.n</a:t>
                      </a:r>
                      <a:r>
                        <a:rPr lang="el-GR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ɹ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Charis SIL"/>
                          <a:ea typeface="+mn-ea"/>
                          <a:cs typeface="Charis SIL"/>
                        </a:rPr>
                        <a:t>/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haris SIL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112" y="1447288"/>
            <a:ext cx="10405872" cy="5248033"/>
          </a:xfrm>
        </p:spPr>
        <p:txBody>
          <a:bodyPr>
            <a:normAutofit/>
          </a:bodyPr>
          <a:lstStyle/>
          <a:p>
            <a:pPr marL="800100" indent="-742950">
              <a:buFont typeface="+mj-lt"/>
              <a:buAutoNum type="arabicPeriod" startAt="2"/>
            </a:pPr>
            <a:r>
              <a:rPr lang="en-US" u="sng" dirty="0">
                <a:solidFill>
                  <a:srgbClr val="0070C0"/>
                </a:solidFill>
              </a:rPr>
              <a:t>Sonority Contour Principle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914400" lvl="1" indent="-457200"/>
            <a:r>
              <a:rPr lang="en-US" dirty="0"/>
              <a:t>Sonority rises before nucleus and declines after nucleus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Assume zero sonority at syllable edges if onset/codas are absent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Syllabification principles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8E7EC3C-4AB7-C348-9C2C-72663AA07A58}"/>
              </a:ext>
            </a:extLst>
          </p:cNvPr>
          <p:cNvSpPr/>
          <p:nvPr/>
        </p:nvSpPr>
        <p:spPr>
          <a:xfrm>
            <a:off x="6209307" y="3211402"/>
            <a:ext cx="898534" cy="446670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A1BB56E-FFFC-B342-8190-67C8837A27AC}"/>
              </a:ext>
            </a:extLst>
          </p:cNvPr>
          <p:cNvSpPr/>
          <p:nvPr/>
        </p:nvSpPr>
        <p:spPr>
          <a:xfrm>
            <a:off x="7950881" y="3322242"/>
            <a:ext cx="361846" cy="38945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D8028B6-B23F-384D-8052-9B5F08AA6621}"/>
              </a:ext>
            </a:extLst>
          </p:cNvPr>
          <p:cNvSpPr/>
          <p:nvPr/>
        </p:nvSpPr>
        <p:spPr>
          <a:xfrm>
            <a:off x="7283706" y="3212063"/>
            <a:ext cx="254532" cy="504831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26C1F93-0E11-AF41-9C65-1212622C0751}"/>
              </a:ext>
            </a:extLst>
          </p:cNvPr>
          <p:cNvSpPr/>
          <p:nvPr/>
        </p:nvSpPr>
        <p:spPr>
          <a:xfrm>
            <a:off x="5330684" y="3267630"/>
            <a:ext cx="489791" cy="38945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4E76D44-38FD-9C42-B5C4-6279CB994DC3}"/>
              </a:ext>
            </a:extLst>
          </p:cNvPr>
          <p:cNvSpPr/>
          <p:nvPr/>
        </p:nvSpPr>
        <p:spPr>
          <a:xfrm>
            <a:off x="4551964" y="3265628"/>
            <a:ext cx="654030" cy="38945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BEAE0-6173-C34E-A6F8-91094AFC5E76}"/>
              </a:ext>
            </a:extLst>
          </p:cNvPr>
          <p:cNvSpPr txBox="1"/>
          <p:nvPr/>
        </p:nvSpPr>
        <p:spPr>
          <a:xfrm>
            <a:off x="789563" y="4349604"/>
            <a:ext cx="192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about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B6394D-D1DE-6745-8755-BC41E953A5B1}"/>
              </a:ext>
            </a:extLst>
          </p:cNvPr>
          <p:cNvSpPr txBox="1"/>
          <p:nvPr/>
        </p:nvSpPr>
        <p:spPr>
          <a:xfrm>
            <a:off x="2194566" y="3216474"/>
            <a:ext cx="18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Sonority contour: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6BB04CA-38B7-4644-903D-067E07CE5E73}"/>
              </a:ext>
            </a:extLst>
          </p:cNvPr>
          <p:cNvSpPr/>
          <p:nvPr/>
        </p:nvSpPr>
        <p:spPr>
          <a:xfrm>
            <a:off x="8475203" y="3429000"/>
            <a:ext cx="250167" cy="287233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F09BBA3-30D6-C942-8FB2-3476217F0F7A}"/>
              </a:ext>
            </a:extLst>
          </p:cNvPr>
          <p:cNvSpPr/>
          <p:nvPr/>
        </p:nvSpPr>
        <p:spPr>
          <a:xfrm>
            <a:off x="8801064" y="3211402"/>
            <a:ext cx="200405" cy="504831"/>
          </a:xfrm>
          <a:custGeom>
            <a:avLst/>
            <a:gdLst>
              <a:gd name="connsiteX0" fmla="*/ 0 w 2067280"/>
              <a:gd name="connsiteY0" fmla="*/ 432403 h 432403"/>
              <a:gd name="connsiteX1" fmla="*/ 1013373 w 2067280"/>
              <a:gd name="connsiteY1" fmla="*/ 84 h 432403"/>
              <a:gd name="connsiteX2" fmla="*/ 2026745 w 2067280"/>
              <a:gd name="connsiteY2" fmla="*/ 391874 h 432403"/>
              <a:gd name="connsiteX3" fmla="*/ 2026745 w 2067280"/>
              <a:gd name="connsiteY3" fmla="*/ 391874 h 432403"/>
              <a:gd name="connsiteX4" fmla="*/ 2067280 w 2067280"/>
              <a:gd name="connsiteY4" fmla="*/ 391874 h 4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80" h="432403">
                <a:moveTo>
                  <a:pt x="0" y="432403"/>
                </a:moveTo>
                <a:cubicBezTo>
                  <a:pt x="337791" y="219621"/>
                  <a:pt x="675582" y="6839"/>
                  <a:pt x="1013373" y="84"/>
                </a:cubicBezTo>
                <a:cubicBezTo>
                  <a:pt x="1351164" y="-6671"/>
                  <a:pt x="2026745" y="391874"/>
                  <a:pt x="2026745" y="391874"/>
                </a:cubicBezTo>
                <a:lnTo>
                  <a:pt x="2026745" y="391874"/>
                </a:lnTo>
                <a:lnTo>
                  <a:pt x="2067280" y="391874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BFCF6-B771-CD40-BB71-165648376FE8}"/>
              </a:ext>
            </a:extLst>
          </p:cNvPr>
          <p:cNvSpPr txBox="1"/>
          <p:nvPr/>
        </p:nvSpPr>
        <p:spPr>
          <a:xfrm>
            <a:off x="4370053" y="4798129"/>
            <a:ext cx="2145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syllabification satisfies both SCP, and MOP!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8B837E-4D16-444A-A51C-F67DF48A34B9}"/>
              </a:ext>
            </a:extLst>
          </p:cNvPr>
          <p:cNvSpPr/>
          <p:nvPr/>
        </p:nvSpPr>
        <p:spPr>
          <a:xfrm>
            <a:off x="4002303" y="4726704"/>
            <a:ext cx="492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0013E2-C8B3-D14B-B129-B17EEA28F9DA}"/>
              </a:ext>
            </a:extLst>
          </p:cNvPr>
          <p:cNvSpPr txBox="1"/>
          <p:nvPr/>
        </p:nvSpPr>
        <p:spPr>
          <a:xfrm>
            <a:off x="2248769" y="6063963"/>
            <a:ext cx="792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highlight>
                  <a:srgbClr val="C0C0C0"/>
                </a:highlight>
              </a:rPr>
              <a:t>vowels  &gt;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glides</a:t>
            </a:r>
            <a:r>
              <a:rPr lang="en-US" sz="3200" dirty="0">
                <a:solidFill>
                  <a:schemeClr val="accent6"/>
                </a:solidFill>
                <a:highlight>
                  <a:srgbClr val="C0C0C0"/>
                </a:highlight>
              </a:rPr>
              <a:t> &gt; </a:t>
            </a:r>
            <a:r>
              <a:rPr lang="en-US" sz="3200" dirty="0">
                <a:solidFill>
                  <a:srgbClr val="FFFF00"/>
                </a:solidFill>
                <a:highlight>
                  <a:srgbClr val="C0C0C0"/>
                </a:highlight>
              </a:rPr>
              <a:t>liquids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</a:rPr>
              <a:t> &gt; </a:t>
            </a:r>
            <a:r>
              <a:rPr lang="en-US" sz="3200" dirty="0">
                <a:solidFill>
                  <a:srgbClr val="00B050"/>
                </a:solidFill>
                <a:highlight>
                  <a:srgbClr val="C0C0C0"/>
                </a:highlight>
              </a:rPr>
              <a:t>nasals &gt; </a:t>
            </a:r>
            <a:r>
              <a:rPr lang="en-US" sz="3200" dirty="0" err="1">
                <a:solidFill>
                  <a:srgbClr val="0070C0"/>
                </a:solidFill>
                <a:highlight>
                  <a:srgbClr val="C0C0C0"/>
                </a:highlight>
              </a:rPr>
              <a:t>obstruents</a:t>
            </a:r>
            <a:endParaRPr lang="en-US" sz="3200" dirty="0">
              <a:solidFill>
                <a:srgbClr val="00B05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87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Syllabification principles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35329"/>
            <a:ext cx="10673166" cy="524803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>
                <a:solidFill>
                  <a:srgbClr val="00B050"/>
                </a:solidFill>
              </a:rPr>
              <a:t>3. Binarity principle:</a:t>
            </a:r>
          </a:p>
          <a:p>
            <a:pPr marL="914400" lvl="1" indent="-457200"/>
            <a:r>
              <a:rPr lang="en-NL"/>
              <a:t>Complex onsets and codas can contain </a:t>
            </a:r>
            <a:r>
              <a:rPr lang="en-NL" u="sng"/>
              <a:t>two segments at most</a:t>
            </a:r>
            <a:endParaRPr lang="en-CA" u="sng" dirty="0"/>
          </a:p>
          <a:p>
            <a:pPr marL="914400" lvl="1" indent="-457200"/>
            <a:endParaRPr lang="en-CA" u="sng" dirty="0"/>
          </a:p>
          <a:p>
            <a:pPr marL="914400" lvl="1" indent="-457200"/>
            <a:r>
              <a:rPr lang="en-US" dirty="0"/>
              <a:t>But many English words exhibit sequences of three consonants!</a:t>
            </a:r>
          </a:p>
          <a:p>
            <a:pPr marL="1314450" lvl="2" indent="-457200"/>
            <a:r>
              <a:rPr lang="en-US" dirty="0"/>
              <a:t>SCP not respected either!!! i.e. /</a:t>
            </a:r>
            <a:r>
              <a:rPr lang="en-US" dirty="0" err="1"/>
              <a:t>sk</a:t>
            </a:r>
            <a:r>
              <a:rPr lang="en-US" dirty="0"/>
              <a:t>/ sequence has a </a:t>
            </a:r>
            <a:r>
              <a:rPr lang="en-US" u="sng" dirty="0"/>
              <a:t>flat</a:t>
            </a:r>
            <a:r>
              <a:rPr lang="en-US" dirty="0"/>
              <a:t> sonority contour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e.g. </a:t>
            </a:r>
            <a:r>
              <a:rPr lang="en-US" i="1" dirty="0"/>
              <a:t>squirms</a:t>
            </a:r>
            <a:r>
              <a:rPr lang="en-US" dirty="0"/>
              <a:t> and </a:t>
            </a:r>
            <a:r>
              <a:rPr lang="en-US" i="1" dirty="0"/>
              <a:t>strengths</a:t>
            </a:r>
          </a:p>
          <a:p>
            <a:pPr marL="914400" lvl="2" indent="0">
              <a:buNone/>
            </a:pPr>
            <a:r>
              <a:rPr lang="en-US" dirty="0"/>
              <a:t>		</a:t>
            </a:r>
          </a:p>
          <a:p>
            <a:pPr marL="914400" lvl="2" indent="0">
              <a:buNone/>
            </a:pPr>
            <a:r>
              <a:rPr lang="en-US" dirty="0"/>
              <a:t>		s  k w </a:t>
            </a:r>
            <a:r>
              <a:rPr lang="en-US" dirty="0" err="1"/>
              <a:t>ɪ</a:t>
            </a:r>
            <a:r>
              <a:rPr lang="en-US" dirty="0"/>
              <a:t> </a:t>
            </a:r>
            <a:r>
              <a:rPr lang="en-US" dirty="0" err="1"/>
              <a:t>ɹ</a:t>
            </a:r>
            <a:r>
              <a:rPr lang="en-US" dirty="0"/>
              <a:t>  m z					</a:t>
            </a:r>
            <a:r>
              <a:rPr lang="en-CA" dirty="0"/>
              <a:t> s  t  </a:t>
            </a:r>
            <a:r>
              <a:rPr lang="en-CA" dirty="0" err="1"/>
              <a:t>ɹ</a:t>
            </a:r>
            <a:r>
              <a:rPr lang="en-CA" dirty="0"/>
              <a:t> </a:t>
            </a:r>
            <a:r>
              <a:rPr lang="en-CA" dirty="0" err="1"/>
              <a:t>ɛ</a:t>
            </a:r>
            <a:r>
              <a:rPr lang="en-CA" dirty="0"/>
              <a:t> </a:t>
            </a:r>
            <a:r>
              <a:rPr lang="en-CA" dirty="0" err="1"/>
              <a:t>ŋ</a:t>
            </a:r>
            <a:r>
              <a:rPr lang="en-CA" dirty="0"/>
              <a:t>  </a:t>
            </a:r>
            <a:r>
              <a:rPr lang="el-GR" dirty="0"/>
              <a:t>θ</a:t>
            </a:r>
            <a:r>
              <a:rPr lang="en-CA" dirty="0"/>
              <a:t> z</a:t>
            </a:r>
            <a:r>
              <a:rPr lang="en-US" dirty="0"/>
              <a:t>							</a:t>
            </a:r>
          </a:p>
          <a:p>
            <a:pPr marL="914400" lvl="2" indent="0">
              <a:buNone/>
            </a:pPr>
            <a:r>
              <a:rPr lang="en-US" dirty="0"/>
              <a:t> 	 	</a:t>
            </a:r>
            <a:r>
              <a:rPr lang="en-US" dirty="0">
                <a:solidFill>
                  <a:srgbClr val="C00000"/>
                </a:solidFill>
              </a:rPr>
              <a:t>C C C </a:t>
            </a:r>
            <a:r>
              <a:rPr lang="en-US" dirty="0"/>
              <a:t>V </a:t>
            </a:r>
            <a:r>
              <a:rPr lang="en-US" dirty="0">
                <a:solidFill>
                  <a:srgbClr val="C00000"/>
                </a:solidFill>
              </a:rPr>
              <a:t>C C C</a:t>
            </a:r>
            <a:r>
              <a:rPr lang="en-US" dirty="0"/>
              <a:t>				       </a:t>
            </a:r>
            <a:r>
              <a:rPr lang="en-US" dirty="0">
                <a:solidFill>
                  <a:srgbClr val="C00000"/>
                </a:solidFill>
              </a:rPr>
              <a:t>C C C </a:t>
            </a:r>
            <a:r>
              <a:rPr lang="en-US" dirty="0"/>
              <a:t>V </a:t>
            </a:r>
            <a:r>
              <a:rPr lang="en-US" dirty="0">
                <a:solidFill>
                  <a:srgbClr val="C00000"/>
                </a:solidFill>
              </a:rPr>
              <a:t>C C C</a:t>
            </a:r>
          </a:p>
          <a:p>
            <a:pPr marL="914400" lvl="1" indent="-457200"/>
            <a:endParaRPr lang="en-US" u="sng" dirty="0">
              <a:solidFill>
                <a:srgbClr val="000000"/>
              </a:solidFill>
              <a:latin typeface="+mn-lt"/>
              <a:cs typeface="Charis SIL"/>
            </a:endParaRPr>
          </a:p>
          <a:p>
            <a:pPr marL="57150" indent="0">
              <a:buNone/>
            </a:pPr>
            <a:endParaRPr lang="en-US" u="sng" dirty="0">
              <a:solidFill>
                <a:srgbClr val="000000"/>
              </a:solidFill>
              <a:latin typeface="+mn-lt"/>
              <a:cs typeface="Charis SIL"/>
            </a:endParaRPr>
          </a:p>
          <a:p>
            <a:pPr marL="57150" indent="0">
              <a:buNone/>
            </a:pPr>
            <a:endParaRPr lang="en-US" u="sng" dirty="0">
              <a:solidFill>
                <a:srgbClr val="000000"/>
              </a:solidFill>
              <a:latin typeface="+mn-lt"/>
              <a:cs typeface="Charis SI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3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069E-2A99-064B-8B6F-B5FF77C8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Extrasyllabic</a:t>
            </a:r>
            <a:r>
              <a:rPr lang="en-US" dirty="0">
                <a:latin typeface="+mn-lt"/>
              </a:rPr>
              <a:t> consonants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816D-B462-6F40-8B27-6D461569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287"/>
            <a:ext cx="10972800" cy="4909063"/>
          </a:xfrm>
        </p:spPr>
        <p:txBody>
          <a:bodyPr>
            <a:normAutofit fontScale="77500" lnSpcReduction="20000"/>
          </a:bodyPr>
          <a:lstStyle/>
          <a:p>
            <a:r>
              <a:rPr lang="en-US" sz="3500" dirty="0">
                <a:latin typeface="+mn-lt"/>
              </a:rPr>
              <a:t>It is </a:t>
            </a:r>
            <a:r>
              <a:rPr lang="en-US" sz="3500" u="sng" dirty="0">
                <a:latin typeface="+mn-lt"/>
              </a:rPr>
              <a:t>uncommon</a:t>
            </a:r>
            <a:r>
              <a:rPr lang="en-US" sz="3500" dirty="0">
                <a:latin typeface="+mn-lt"/>
              </a:rPr>
              <a:t> for languages to allow </a:t>
            </a:r>
            <a:r>
              <a:rPr lang="en-US" sz="3500" dirty="0" err="1">
                <a:latin typeface="+mn-lt"/>
              </a:rPr>
              <a:t>extrasyllabic</a:t>
            </a:r>
            <a:r>
              <a:rPr lang="en-US" sz="3500" dirty="0">
                <a:latin typeface="+mn-lt"/>
              </a:rPr>
              <a:t> consonants</a:t>
            </a:r>
          </a:p>
          <a:p>
            <a:endParaRPr lang="en-US" sz="3500" dirty="0">
              <a:latin typeface="+mn-lt"/>
            </a:endParaRPr>
          </a:p>
          <a:p>
            <a:r>
              <a:rPr lang="en-US" sz="3500" dirty="0" err="1">
                <a:latin typeface="+mn-lt"/>
              </a:rPr>
              <a:t>Extrasyllabic</a:t>
            </a:r>
            <a:r>
              <a:rPr lang="en-US" sz="3500" dirty="0">
                <a:latin typeface="+mn-lt"/>
              </a:rPr>
              <a:t> consonants come from a </a:t>
            </a:r>
            <a:r>
              <a:rPr lang="en-US" sz="3500" u="sng" dirty="0">
                <a:latin typeface="+mn-lt"/>
              </a:rPr>
              <a:t>restricted set</a:t>
            </a:r>
            <a:r>
              <a:rPr lang="en-US" sz="3500" dirty="0">
                <a:latin typeface="+mn-lt"/>
              </a:rPr>
              <a:t> in the language</a:t>
            </a:r>
          </a:p>
          <a:p>
            <a:endParaRPr lang="en-US" sz="3500" dirty="0">
              <a:latin typeface="+mn-lt"/>
            </a:endParaRPr>
          </a:p>
          <a:p>
            <a:r>
              <a:rPr lang="en-US" sz="3500" dirty="0">
                <a:latin typeface="+mn-lt"/>
              </a:rPr>
              <a:t>Not subject to Sonority Contour Principle</a:t>
            </a:r>
          </a:p>
          <a:p>
            <a:endParaRPr lang="en-US" sz="3500" dirty="0">
              <a:latin typeface="+mn-lt"/>
            </a:endParaRPr>
          </a:p>
          <a:p>
            <a:r>
              <a:rPr lang="en-US" sz="3500" dirty="0">
                <a:latin typeface="+mn-lt"/>
              </a:rPr>
              <a:t>Can occur at word/morpheme boundaries only</a:t>
            </a:r>
          </a:p>
          <a:p>
            <a:endParaRPr lang="en-US" sz="3500" dirty="0">
              <a:latin typeface="+mn-lt"/>
            </a:endParaRPr>
          </a:p>
          <a:p>
            <a:r>
              <a:rPr lang="en-US" sz="3500" dirty="0">
                <a:latin typeface="+mn-lt"/>
              </a:rPr>
              <a:t>English allows:</a:t>
            </a:r>
          </a:p>
          <a:p>
            <a:pPr lvl="1"/>
            <a:r>
              <a:rPr lang="en-US" dirty="0">
                <a:latin typeface="+mn-lt"/>
              </a:rPr>
              <a:t>/s/ before the onset e.g. </a:t>
            </a:r>
            <a:r>
              <a:rPr lang="en-US" i="1" dirty="0">
                <a:latin typeface="+mn-lt"/>
              </a:rPr>
              <a:t>strength, spray, squirrel</a:t>
            </a:r>
          </a:p>
          <a:p>
            <a:pPr lvl="1"/>
            <a:r>
              <a:rPr lang="en-US" dirty="0">
                <a:latin typeface="+mn-lt"/>
              </a:rPr>
              <a:t>/t/, /</a:t>
            </a:r>
            <a:r>
              <a:rPr lang="el-GR" dirty="0">
                <a:latin typeface="+mn-lt"/>
              </a:rPr>
              <a:t>θ</a:t>
            </a:r>
            <a:r>
              <a:rPr lang="en-US" dirty="0">
                <a:latin typeface="+mn-lt"/>
              </a:rPr>
              <a:t>/, /s/, /z/ are allowed in the appendix after the coda</a:t>
            </a:r>
          </a:p>
          <a:p>
            <a:pPr marL="914400" lvl="2" indent="0">
              <a:buNone/>
            </a:pPr>
            <a:r>
              <a:rPr lang="en-US" i="1" dirty="0">
                <a:latin typeface="+mn-lt"/>
              </a:rPr>
              <a:t>					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F413F-7E52-C742-9981-5FC1ED23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05FD7-73CA-C847-84C3-3A9847446D70}"/>
              </a:ext>
            </a:extLst>
          </p:cNvPr>
          <p:cNvSpPr/>
          <p:nvPr/>
        </p:nvSpPr>
        <p:spPr>
          <a:xfrm>
            <a:off x="4973781" y="4832856"/>
            <a:ext cx="68164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i="1" dirty="0"/>
              <a:t>						</a:t>
            </a:r>
            <a:r>
              <a:rPr lang="en-US" sz="2000" i="1" dirty="0"/>
              <a:t>warmth		</a:t>
            </a:r>
            <a:r>
              <a:rPr lang="en-US" sz="2000" dirty="0"/>
              <a:t>/</a:t>
            </a:r>
            <a:r>
              <a:rPr lang="en-US" sz="2000" dirty="0" err="1"/>
              <a:t>wɑɹm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/>
              <a:t>/</a:t>
            </a:r>
          </a:p>
          <a:p>
            <a:pPr lvl="2"/>
            <a:r>
              <a:rPr lang="en-US" sz="2000" dirty="0"/>
              <a:t>						</a:t>
            </a:r>
            <a:r>
              <a:rPr lang="en-US" sz="2000" i="1" dirty="0"/>
              <a:t>clamped		</a:t>
            </a:r>
            <a:r>
              <a:rPr lang="en-US" sz="2000" dirty="0"/>
              <a:t>/</a:t>
            </a:r>
            <a:r>
              <a:rPr lang="en-US" sz="2000" dirty="0" err="1"/>
              <a:t>klæmp</a:t>
            </a:r>
            <a:r>
              <a:rPr lang="en-US" sz="2000" dirty="0" err="1">
                <a:solidFill>
                  <a:srgbClr val="FF0000"/>
                </a:solidFill>
              </a:rPr>
              <a:t>t</a:t>
            </a:r>
            <a:r>
              <a:rPr lang="en-US" sz="2000" dirty="0"/>
              <a:t>/</a:t>
            </a:r>
          </a:p>
          <a:p>
            <a:pPr lvl="2"/>
            <a:r>
              <a:rPr lang="en-US" sz="2000" dirty="0"/>
              <a:t>						</a:t>
            </a:r>
            <a:r>
              <a:rPr lang="en-US" sz="2000" i="1" dirty="0"/>
              <a:t>twelfth		</a:t>
            </a:r>
            <a:r>
              <a:rPr lang="en-US" sz="2000" dirty="0"/>
              <a:t>/</a:t>
            </a:r>
            <a:r>
              <a:rPr lang="en-US" sz="2000" dirty="0" err="1"/>
              <a:t>twɛlf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/>
              <a:t>/</a:t>
            </a:r>
            <a:r>
              <a:rPr lang="el-GR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6539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ＭＳ Ｐゴシック" charset="0"/>
              </a:rPr>
              <a:t>Building syllables</a:t>
            </a:r>
            <a:endParaRPr lang="en-US" dirty="0">
              <a:latin typeface="+mn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133600" y="609600"/>
            <a:ext cx="7848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ja-JP" altLang="en-US" sz="3000" dirty="0">
                <a:latin typeface="+mn-lt"/>
                <a:ea typeface="ＭＳ Ｐゴシック" charset="0"/>
                <a:cs typeface="Times" charset="0"/>
              </a:rPr>
              <a:t>‘</a:t>
            </a:r>
            <a:r>
              <a:rPr lang="en-US" altLang="ja-JP" sz="3000" dirty="0">
                <a:latin typeface="+mn-lt"/>
                <a:ea typeface="ＭＳ Ｐゴシック" charset="0"/>
                <a:cs typeface="Times" charset="0"/>
              </a:rPr>
              <a:t>squirms</a:t>
            </a:r>
            <a:r>
              <a:rPr lang="ja-JP" altLang="en-US" sz="3000" dirty="0">
                <a:latin typeface="+mn-lt"/>
                <a:ea typeface="ＭＳ Ｐゴシック" charset="0"/>
                <a:cs typeface="Times" charset="0"/>
              </a:rPr>
              <a:t>’</a:t>
            </a:r>
            <a:r>
              <a:rPr lang="en-US" altLang="ja-JP" sz="3000" dirty="0">
                <a:solidFill>
                  <a:schemeClr val="bg1"/>
                </a:solidFill>
                <a:latin typeface="+mn-lt"/>
                <a:ea typeface="ＭＳ Ｐゴシック" charset="0"/>
                <a:cs typeface="Times" charset="0"/>
              </a:rPr>
              <a:t>				</a:t>
            </a:r>
            <a:r>
              <a:rPr lang="en-US" altLang="ja-JP" sz="3000" dirty="0">
                <a:solidFill>
                  <a:schemeClr val="bg1"/>
                </a:solidFill>
                <a:latin typeface="+mn-lt"/>
                <a:ea typeface="ＭＳ Ｐゴシック" charset="0"/>
                <a:cs typeface="Times" charset="0"/>
                <a:sym typeface="Symbol" charset="0"/>
              </a:rPr>
              <a:t>	</a:t>
            </a:r>
            <a:r>
              <a:rPr lang="en-US" altLang="ja-JP" sz="3000" dirty="0">
                <a:latin typeface="+mn-lt"/>
                <a:ea typeface="ＭＳ Ｐゴシック" charset="0"/>
                <a:cs typeface="Times" charset="0"/>
                <a:sym typeface="Symbol" charset="0"/>
              </a:rPr>
              <a:t></a:t>
            </a:r>
            <a:endParaRPr lang="en-US" altLang="ja-JP" sz="3000" dirty="0">
              <a:solidFill>
                <a:schemeClr val="bg1"/>
              </a:solidFill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solidFill>
                  <a:schemeClr val="bg1"/>
                </a:solidFill>
                <a:latin typeface="+mn-lt"/>
                <a:ea typeface="ＭＳ Ｐゴシック" charset="0"/>
                <a:cs typeface="Times" charset="0"/>
              </a:rPr>
              <a:t>			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      		      R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solidFill>
                  <a:schemeClr val="bg1"/>
                </a:solidFill>
                <a:latin typeface="+mn-lt"/>
                <a:ea typeface="ＭＳ Ｐゴシック" charset="0"/>
                <a:cs typeface="Times" charset="0"/>
              </a:rPr>
              <a:t>	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solidFill>
                  <a:schemeClr val="bg1"/>
                </a:solidFill>
                <a:latin typeface="+mn-lt"/>
                <a:ea typeface="ＭＳ Ｐゴシック" charset="0"/>
                <a:cs typeface="Times" charset="0"/>
              </a:rPr>
              <a:t>		       O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           O	      N      C  </a:t>
            </a:r>
            <a:r>
              <a:rPr lang="en-US" sz="3000" dirty="0">
                <a:solidFill>
                  <a:srgbClr val="FFFFFF"/>
                </a:solidFill>
                <a:latin typeface="+mn-lt"/>
                <a:ea typeface="ＭＳ Ｐゴシック" charset="0"/>
                <a:cs typeface="Times" charset="0"/>
              </a:rPr>
              <a:t>N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 	   s        k     w    </a:t>
            </a:r>
            <a:r>
              <a:rPr lang="en-US" sz="3000" dirty="0" err="1">
                <a:latin typeface="+mn-lt"/>
                <a:ea typeface="ＭＳ Ｐゴシック" charset="0"/>
                <a:cs typeface="Times" charset="0"/>
              </a:rPr>
              <a:t>ɪ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    </a:t>
            </a:r>
            <a:r>
              <a:rPr lang="en-US" sz="3000" dirty="0" err="1">
                <a:latin typeface="+mn-lt"/>
                <a:ea typeface="ＭＳ Ｐゴシック" charset="0"/>
                <a:cs typeface="Times" charset="0"/>
              </a:rPr>
              <a:t>ɹ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     m    z</a:t>
            </a:r>
          </a:p>
          <a:p>
            <a:pPr marL="1376363" lvl="1" indent="-579438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rgbClr val="4739FF"/>
              </a:buClr>
              <a:buNone/>
            </a:pPr>
            <a:endParaRPr lang="en-US" sz="3000" dirty="0">
              <a:latin typeface="+mn-lt"/>
              <a:ea typeface="ＭＳ Ｐゴシック" charset="0"/>
              <a:cs typeface="Time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934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934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693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5737392" y="3810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6042192" y="3810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 flipV="1">
            <a:off x="6042192" y="1981200"/>
            <a:ext cx="892008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38</a:t>
            </a:fld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7410217" y="3821559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7715017" y="3821559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6934200" y="2895600"/>
            <a:ext cx="78081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Line 3"/>
          <p:cNvSpPr>
            <a:spLocks noChangeShapeType="1"/>
          </p:cNvSpPr>
          <p:nvPr/>
        </p:nvSpPr>
        <p:spPr bwMode="auto">
          <a:xfrm flipV="1">
            <a:off x="4942445" y="1981200"/>
            <a:ext cx="1991755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Line 3"/>
          <p:cNvSpPr>
            <a:spLocks noChangeShapeType="1"/>
          </p:cNvSpPr>
          <p:nvPr/>
        </p:nvSpPr>
        <p:spPr bwMode="auto">
          <a:xfrm flipH="1" flipV="1">
            <a:off x="6934200" y="1981200"/>
            <a:ext cx="1602339" cy="2373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9B329-E369-8647-9E09-790BD73EC3FF}"/>
              </a:ext>
            </a:extLst>
          </p:cNvPr>
          <p:cNvSpPr txBox="1"/>
          <p:nvPr/>
        </p:nvSpPr>
        <p:spPr>
          <a:xfrm>
            <a:off x="5418814" y="5881241"/>
            <a:ext cx="3806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extrasyllabic</a:t>
            </a:r>
            <a:r>
              <a:rPr lang="en-US" sz="2800" dirty="0"/>
              <a:t> consonants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F53B15-6242-094D-AEF7-2098A51575D3}"/>
              </a:ext>
            </a:extLst>
          </p:cNvPr>
          <p:cNvCxnSpPr>
            <a:cxnSpLocks/>
          </p:cNvCxnSpPr>
          <p:nvPr/>
        </p:nvCxnSpPr>
        <p:spPr>
          <a:xfrm flipH="1" flipV="1">
            <a:off x="5133048" y="4889047"/>
            <a:ext cx="1355148" cy="966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7CA51-6421-9849-94E6-77D5A3999E59}"/>
              </a:ext>
            </a:extLst>
          </p:cNvPr>
          <p:cNvCxnSpPr>
            <a:cxnSpLocks/>
          </p:cNvCxnSpPr>
          <p:nvPr/>
        </p:nvCxnSpPr>
        <p:spPr>
          <a:xfrm flipV="1">
            <a:off x="7715017" y="4856799"/>
            <a:ext cx="844261" cy="1024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A4C0-E32F-2744-B9FE-8E0B110C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114D-3674-1949-A37E-039133709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The syllable</a:t>
            </a:r>
            <a:r>
              <a:rPr lang="en-US" dirty="0"/>
              <a:t>: Sound unit that groups consonants and vowels in particular structures, relevant for metrical/phonological purposes</a:t>
            </a:r>
          </a:p>
          <a:p>
            <a:endParaRPr lang="en-US" dirty="0"/>
          </a:p>
          <a:p>
            <a:r>
              <a:rPr lang="en-US" dirty="0"/>
              <a:t>Syllables have internal structure: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15CD4-711A-1A4E-8446-921286A3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5D38C-D367-5E4A-86C0-C4465475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32" y="3632174"/>
            <a:ext cx="4159947" cy="23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8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8543-7B96-0F46-8312-A0A77068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syllable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9D13-D91E-4545-BFAC-011EBDCE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Syllables typically consist of a vowel (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preceded and/or followed by a number of consonants (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e.g. 		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ə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ɑ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ɪ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ɚ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ə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ɑ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ɹ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each language, only certain syllable types (e.g. V, CV, CVC, CCVC) are possible, and specific sounds are possible only in certain syllabic position</a:t>
            </a:r>
          </a:p>
        </p:txBody>
      </p:sp>
    </p:spTree>
    <p:extLst>
      <p:ext uri="{BB962C8B-B14F-4D97-AF65-F5344CB8AC3E}">
        <p14:creationId xmlns:p14="http://schemas.microsoft.com/office/powerpoint/2010/main" val="3036231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A107-2382-0A43-9FFA-376CCFAF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+mn-lt"/>
              </a:rPr>
              <a:t>Summary</a:t>
            </a:r>
            <a:endParaRPr lang="en-NL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AD6F-96A6-AC48-84A5-58725012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L" dirty="0">
                <a:latin typeface="+mn-lt"/>
              </a:rPr>
              <a:t>Syllabification follows general principles: </a:t>
            </a:r>
          </a:p>
          <a:p>
            <a:pPr marL="857250" lvl="1" indent="-457200">
              <a:buAutoNum type="arabicPeriod"/>
            </a:pPr>
            <a:r>
              <a:rPr lang="en-NL" sz="2400">
                <a:solidFill>
                  <a:srgbClr val="C00000"/>
                </a:solidFill>
                <a:latin typeface="+mn-lt"/>
              </a:rPr>
              <a:t>Maximum </a:t>
            </a:r>
            <a:r>
              <a:rPr lang="en-NL" sz="2400" dirty="0">
                <a:solidFill>
                  <a:srgbClr val="C00000"/>
                </a:solidFill>
                <a:latin typeface="+mn-lt"/>
              </a:rPr>
              <a:t>Onset Principle</a:t>
            </a:r>
            <a:r>
              <a:rPr lang="en-NL" sz="2400" dirty="0">
                <a:latin typeface="+mn-lt"/>
              </a:rPr>
              <a:t>: </a:t>
            </a:r>
            <a:r>
              <a:rPr lang="en-US" sz="2400" dirty="0">
                <a:latin typeface="+mn-lt"/>
                <a:cs typeface="Charis SIL"/>
              </a:rPr>
              <a:t>onsets contain as many consonants as possible</a:t>
            </a:r>
            <a:endParaRPr lang="en-CA" sz="2000" dirty="0">
              <a:latin typeface="+mn-lt"/>
            </a:endParaRPr>
          </a:p>
          <a:p>
            <a:pPr marL="857250" lvl="1" indent="-457200">
              <a:buAutoNum type="arabicPeriod"/>
            </a:pPr>
            <a:r>
              <a:rPr lang="en-NL" sz="2400">
                <a:solidFill>
                  <a:srgbClr val="0070C0"/>
                </a:solidFill>
                <a:latin typeface="+mn-lt"/>
              </a:rPr>
              <a:t>Sonority </a:t>
            </a:r>
            <a:r>
              <a:rPr lang="en-NL" sz="2400" dirty="0">
                <a:solidFill>
                  <a:srgbClr val="0070C0"/>
                </a:solidFill>
                <a:latin typeface="+mn-lt"/>
              </a:rPr>
              <a:t>Contour Principle</a:t>
            </a:r>
            <a:r>
              <a:rPr lang="en-NL" sz="2400" dirty="0">
                <a:latin typeface="+mn-lt"/>
              </a:rPr>
              <a:t>: </a:t>
            </a:r>
            <a:r>
              <a:rPr lang="en-US" sz="2400" dirty="0"/>
              <a:t>sonority rises before the nucleus and declines after the nucleus</a:t>
            </a:r>
            <a:r>
              <a:rPr lang="en-NL" sz="2400">
                <a:latin typeface="+mn-lt"/>
              </a:rPr>
              <a:t> </a:t>
            </a:r>
            <a:endParaRPr lang="en-CA" sz="2400" dirty="0">
              <a:latin typeface="+mn-lt"/>
            </a:endParaRPr>
          </a:p>
          <a:p>
            <a:pPr marL="857250" lvl="1" indent="-457200">
              <a:buAutoNum type="arabicPeriod"/>
            </a:pPr>
            <a:r>
              <a:rPr lang="en-NL" sz="2400">
                <a:solidFill>
                  <a:srgbClr val="00B050"/>
                </a:solidFill>
                <a:latin typeface="+mn-lt"/>
              </a:rPr>
              <a:t>Binarity </a:t>
            </a:r>
            <a:r>
              <a:rPr lang="en-CA" sz="2400" dirty="0">
                <a:solidFill>
                  <a:srgbClr val="00B050"/>
                </a:solidFill>
                <a:latin typeface="+mn-lt"/>
              </a:rPr>
              <a:t>Principle</a:t>
            </a:r>
            <a:r>
              <a:rPr lang="en-NL" sz="2400">
                <a:latin typeface="+mn-lt"/>
              </a:rPr>
              <a:t>: </a:t>
            </a:r>
            <a:r>
              <a:rPr lang="en-NL" sz="2400" dirty="0">
                <a:latin typeface="+mn-lt"/>
              </a:rPr>
              <a:t>complex onsets and codas </a:t>
            </a:r>
            <a:r>
              <a:rPr lang="en-NL" sz="2400">
                <a:latin typeface="+mn-lt"/>
              </a:rPr>
              <a:t>can contain </a:t>
            </a:r>
            <a:r>
              <a:rPr lang="en-NL" sz="2400" dirty="0">
                <a:latin typeface="+mn-lt"/>
              </a:rPr>
              <a:t>two segments at most</a:t>
            </a:r>
          </a:p>
          <a:p>
            <a:pPr marL="0" indent="0">
              <a:buNone/>
            </a:pPr>
            <a:endParaRPr lang="en-NL" dirty="0">
              <a:latin typeface="+mn-lt"/>
            </a:endParaRPr>
          </a:p>
          <a:p>
            <a:r>
              <a:rPr lang="en-CA" dirty="0">
                <a:latin typeface="+mn-lt"/>
              </a:rPr>
              <a:t>Always try to satisfy all of these principles when analyzing syllable structures in assignments and exams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CAEDA-D171-F24F-B2E8-5073B4DB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0865-2010-2041-AAA0-083FD28C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syllable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7AF2-445A-7040-9621-1FF8EF6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+mn-lt"/>
              </a:rPr>
              <a:t>Hawaaian</a:t>
            </a:r>
            <a:r>
              <a:rPr lang="en-US" sz="2800" dirty="0">
                <a:latin typeface="+mn-lt"/>
              </a:rPr>
              <a:t> follows a strict (C)V pattern:</a:t>
            </a:r>
          </a:p>
          <a:p>
            <a:pPr marL="457200" lvl="1" indent="0">
              <a:buNone/>
            </a:pPr>
            <a:r>
              <a:rPr lang="en-US" sz="2400" dirty="0">
                <a:latin typeface="+mn-lt"/>
              </a:rPr>
              <a:t>					    </a:t>
            </a:r>
          </a:p>
          <a:p>
            <a:pPr marL="457200" lvl="1" indent="0">
              <a:buNone/>
            </a:pPr>
            <a:r>
              <a:rPr lang="en-US" sz="2400" i="1" dirty="0">
                <a:latin typeface="+mn-lt"/>
              </a:rPr>
              <a:t>					</a:t>
            </a:r>
            <a:r>
              <a:rPr lang="en-US" i="1" dirty="0">
                <a:latin typeface="+mn-lt"/>
              </a:rPr>
              <a:t>  aloha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					/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l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o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h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en-US" dirty="0">
                <a:latin typeface="+mn-lt"/>
              </a:rPr>
              <a:t>/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					/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V</a:t>
            </a:r>
            <a:r>
              <a:rPr lang="en-US" dirty="0">
                <a:latin typeface="+mn-lt"/>
              </a:rPr>
              <a:t>.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C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V</a:t>
            </a:r>
            <a:r>
              <a:rPr lang="en-US" dirty="0">
                <a:latin typeface="+mn-lt"/>
              </a:rPr>
              <a:t>.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C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V</a:t>
            </a:r>
            <a:r>
              <a:rPr lang="en-US" dirty="0">
                <a:latin typeface="+mn-lt"/>
              </a:rPr>
              <a:t>/</a:t>
            </a:r>
          </a:p>
          <a:p>
            <a:pPr marL="457200" lvl="1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All </a:t>
            </a:r>
            <a:r>
              <a:rPr lang="en-US" sz="2800" dirty="0" err="1">
                <a:latin typeface="+mn-lt"/>
              </a:rPr>
              <a:t>Hawaaian</a:t>
            </a:r>
            <a:r>
              <a:rPr lang="en-US" sz="2800" dirty="0">
                <a:latin typeface="+mn-lt"/>
              </a:rPr>
              <a:t> words are composed of syllables containing either a vowel, or a consonant plus a vowel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BB1E9-71B9-6D4B-A1A2-470F2B59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8D513-4661-9648-A660-DA24B20386B1}"/>
              </a:ext>
            </a:extLst>
          </p:cNvPr>
          <p:cNvSpPr txBox="1"/>
          <p:nvPr/>
        </p:nvSpPr>
        <p:spPr>
          <a:xfrm>
            <a:off x="5771212" y="3285716"/>
            <a:ext cx="1682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>
                <a:solidFill>
                  <a:srgbClr val="0070C0"/>
                </a:solidFill>
              </a:rPr>
              <a:t>C </a:t>
            </a:r>
            <a:r>
              <a:rPr lang="en-NL" sz="2000" dirty="0"/>
              <a:t>= Consonant</a:t>
            </a:r>
          </a:p>
          <a:p>
            <a:r>
              <a:rPr lang="en-NL" sz="2000" dirty="0">
                <a:solidFill>
                  <a:srgbClr val="FF0000"/>
                </a:solidFill>
              </a:rPr>
              <a:t>V</a:t>
            </a:r>
            <a:r>
              <a:rPr lang="en-NL" sz="2000" dirty="0"/>
              <a:t> = Vowel</a:t>
            </a:r>
          </a:p>
        </p:txBody>
      </p:sp>
    </p:spTree>
    <p:extLst>
      <p:ext uri="{BB962C8B-B14F-4D97-AF65-F5344CB8AC3E}">
        <p14:creationId xmlns:p14="http://schemas.microsoft.com/office/powerpoint/2010/main" val="206284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0865-2010-2041-AAA0-083FD28C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syllable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7AF2-445A-7040-9621-1FF8EF6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French allows for more complex syllables: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					    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i="1" dirty="0">
                <a:latin typeface="+mn-lt"/>
              </a:rPr>
              <a:t>					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BB1E9-71B9-6D4B-A1A2-470F2B59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8D835-DA5B-9841-B397-E70B0B52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85" y="2377138"/>
            <a:ext cx="6895357" cy="27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489F-4993-634A-805F-7C78C8DD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syllable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75DB-BB62-9044-AE84-611DAEE0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Syllables have internal structure</a:t>
            </a:r>
            <a:endParaRPr lang="en-US" dirty="0"/>
          </a:p>
          <a:p>
            <a:pPr lvl="1"/>
            <a:r>
              <a:rPr lang="en-US" sz="2400" dirty="0"/>
              <a:t>e.g. </a:t>
            </a:r>
            <a:r>
              <a:rPr lang="en-US" sz="2400" i="1" dirty="0"/>
              <a:t>pen </a:t>
            </a:r>
            <a:r>
              <a:rPr lang="en-US" sz="2400" dirty="0"/>
              <a:t>/p</a:t>
            </a:r>
            <a:r>
              <a:rPr lang="en-CA" sz="2400" dirty="0" err="1"/>
              <a:t>ɛ</a:t>
            </a:r>
            <a:r>
              <a:rPr lang="en-US" sz="2400" dirty="0"/>
              <a:t>n/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0F4A0-99BF-D147-A080-D1280F11B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03" y="2224360"/>
            <a:ext cx="5447322" cy="3033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7F5E03-6777-6340-A71D-D7408703F7BE}"/>
              </a:ext>
            </a:extLst>
          </p:cNvPr>
          <p:cNvSpPr txBox="1"/>
          <p:nvPr/>
        </p:nvSpPr>
        <p:spPr>
          <a:xfrm>
            <a:off x="3937214" y="5742931"/>
            <a:ext cx="5678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/ p		    </a:t>
            </a:r>
            <a:r>
              <a:rPr lang="en-CA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ɛ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					n /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646FB73-2464-3544-88CD-D1AE67BF7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2899" y="3934858"/>
            <a:ext cx="8422" cy="18080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32D5FFD-53EB-124D-B5BC-4D8C524A2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9643" y="5179763"/>
            <a:ext cx="0" cy="5631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54D8F19B-8638-4D49-A61D-DB2FB4BAC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192" y="5179763"/>
            <a:ext cx="0" cy="5631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845E-EB69-7F4A-9782-3F43002B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2EB4-2315-2746-97F0-4131C6D4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288"/>
            <a:ext cx="5486397" cy="467887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Nucleus (head of syllable)</a:t>
            </a:r>
          </a:p>
          <a:p>
            <a:pPr lvl="1"/>
            <a:r>
              <a:rPr lang="en-US" u="sng" dirty="0"/>
              <a:t>Obligatory</a:t>
            </a:r>
            <a:r>
              <a:rPr lang="en-US" dirty="0"/>
              <a:t> in every syllable</a:t>
            </a:r>
          </a:p>
          <a:p>
            <a:endParaRPr lang="en-US" dirty="0"/>
          </a:p>
          <a:p>
            <a:r>
              <a:rPr lang="en-US" dirty="0"/>
              <a:t>Usually a vowel</a:t>
            </a:r>
          </a:p>
          <a:p>
            <a:pPr lvl="1"/>
            <a:r>
              <a:rPr lang="en-US" i="1" dirty="0"/>
              <a:t>Always</a:t>
            </a:r>
            <a:r>
              <a:rPr lang="en-US" dirty="0"/>
              <a:t> a vowel in many languages e.g. French, Spanish, Mandarin</a:t>
            </a:r>
          </a:p>
          <a:p>
            <a:endParaRPr lang="en-US" dirty="0"/>
          </a:p>
          <a:p>
            <a:r>
              <a:rPr lang="en-US" dirty="0"/>
              <a:t>In English, /n, l, </a:t>
            </a:r>
            <a:r>
              <a:rPr lang="en-US" dirty="0" err="1"/>
              <a:t>ɹ</a:t>
            </a:r>
            <a:r>
              <a:rPr lang="en-US" dirty="0"/>
              <a:t>/ can be syllabic and act as nucleus</a:t>
            </a:r>
          </a:p>
          <a:p>
            <a:pPr lvl="1"/>
            <a:r>
              <a:rPr lang="en-US" dirty="0"/>
              <a:t>Can* be notated with a diacritic in transcription </a:t>
            </a:r>
          </a:p>
          <a:p>
            <a:pPr lvl="2"/>
            <a:r>
              <a:rPr lang="en-US" sz="2600" dirty="0"/>
              <a:t>e.g.  </a:t>
            </a:r>
            <a:r>
              <a:rPr lang="en-US" sz="2600" i="1" dirty="0"/>
              <a:t>apple</a:t>
            </a:r>
            <a:r>
              <a:rPr lang="en-US" sz="2600" dirty="0"/>
              <a:t>  /</a:t>
            </a:r>
            <a:r>
              <a:rPr lang="en-US" sz="2600" dirty="0" err="1"/>
              <a:t>æpl</a:t>
            </a:r>
            <a:r>
              <a:rPr lang="en-US" sz="2600" dirty="0"/>
              <a:t>̩/	[</a:t>
            </a:r>
            <a:r>
              <a:rPr lang="en-US" sz="2600" dirty="0" err="1"/>
              <a:t>æpl</a:t>
            </a:r>
            <a:r>
              <a:rPr lang="en-US" sz="2600" dirty="0"/>
              <a:t>̩] </a:t>
            </a:r>
          </a:p>
          <a:p>
            <a:pPr lvl="3"/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BBFE0-9AFB-D541-B332-FC6C2A76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72" y="1240532"/>
            <a:ext cx="4735909" cy="2637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63A767-D756-6F4A-88E2-8534636B47DF}"/>
              </a:ext>
            </a:extLst>
          </p:cNvPr>
          <p:cNvSpPr txBox="1"/>
          <p:nvPr/>
        </p:nvSpPr>
        <p:spPr>
          <a:xfrm>
            <a:off x="6513326" y="4965859"/>
            <a:ext cx="567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/ p	             </a:t>
            </a:r>
            <a:r>
              <a:rPr lang="en-CA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ɛ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			   n /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37625F40-F77E-7540-BA8D-97F53CEA29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1665" y="2876201"/>
            <a:ext cx="1" cy="20896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1C81B71C-604D-FF43-8840-06B5749AA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27858" y="3878255"/>
            <a:ext cx="2" cy="10876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F09EAD4-787C-754B-B054-703BAB0BE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1864" y="3735033"/>
            <a:ext cx="0" cy="1230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01959D-9C79-6E4B-92CD-6CEFF6DCE6F7}"/>
              </a:ext>
            </a:extLst>
          </p:cNvPr>
          <p:cNvSpPr/>
          <p:nvPr/>
        </p:nvSpPr>
        <p:spPr>
          <a:xfrm>
            <a:off x="7648993" y="2979746"/>
            <a:ext cx="1605842" cy="2637722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0F83A-9935-BD45-A683-7DF9A87919EF}"/>
              </a:ext>
            </a:extLst>
          </p:cNvPr>
          <p:cNvSpPr txBox="1"/>
          <p:nvPr/>
        </p:nvSpPr>
        <p:spPr>
          <a:xfrm>
            <a:off x="1011176" y="6060142"/>
            <a:ext cx="446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* Do not indicate syllabicity in your transcriptions unless required by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429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845E-EB69-7F4A-9782-3F43002B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2EB4-2315-2746-97F0-4131C6D4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288"/>
            <a:ext cx="5486397" cy="46788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Onset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All prenuclear consonants*</a:t>
            </a:r>
          </a:p>
          <a:p>
            <a:endParaRPr lang="en-US" dirty="0"/>
          </a:p>
          <a:p>
            <a:r>
              <a:rPr lang="en-US" sz="2800" dirty="0"/>
              <a:t>In English, onsets are optional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hand</a:t>
            </a:r>
            <a:r>
              <a:rPr lang="en-US" sz="2400" dirty="0"/>
              <a:t> /</a:t>
            </a:r>
            <a:r>
              <a:rPr lang="en-US" sz="2400" dirty="0" err="1">
                <a:solidFill>
                  <a:srgbClr val="0070C0"/>
                </a:solidFill>
              </a:rPr>
              <a:t>h</a:t>
            </a:r>
            <a:r>
              <a:rPr lang="en-US" sz="2400" dirty="0" err="1"/>
              <a:t>ænd</a:t>
            </a:r>
            <a:r>
              <a:rPr lang="en-US" sz="2400" dirty="0"/>
              <a:t>/ vs. </a:t>
            </a:r>
            <a:r>
              <a:rPr lang="en-US" sz="2400" i="1" dirty="0"/>
              <a:t>and</a:t>
            </a:r>
            <a:r>
              <a:rPr lang="en-US" sz="2400" dirty="0"/>
              <a:t> /</a:t>
            </a:r>
            <a:r>
              <a:rPr lang="en-US" sz="2400" dirty="0" err="1"/>
              <a:t>ænd</a:t>
            </a:r>
            <a:r>
              <a:rPr lang="en-US" sz="2400" dirty="0"/>
              <a:t>/</a:t>
            </a:r>
          </a:p>
          <a:p>
            <a:endParaRPr lang="en-US" sz="2800" dirty="0"/>
          </a:p>
          <a:p>
            <a:r>
              <a:rPr lang="en-US" sz="2800" dirty="0"/>
              <a:t>English allows complex onsets:</a:t>
            </a:r>
          </a:p>
          <a:p>
            <a:pPr marL="457200" lvl="1" indent="0">
              <a:buNone/>
            </a:pPr>
            <a:r>
              <a:rPr lang="en-US" sz="2400" i="1" dirty="0"/>
              <a:t>	pay</a:t>
            </a:r>
            <a:r>
              <a:rPr lang="en-US" sz="2400" dirty="0"/>
              <a:t>		/</a:t>
            </a:r>
            <a:r>
              <a:rPr lang="en-US" sz="2400" dirty="0" err="1">
                <a:solidFill>
                  <a:srgbClr val="0070C0"/>
                </a:solidFill>
              </a:rPr>
              <a:t>p</a:t>
            </a:r>
            <a:r>
              <a:rPr lang="en-US" sz="2400" dirty="0" err="1"/>
              <a:t>ej</a:t>
            </a:r>
            <a:r>
              <a:rPr lang="en-US" sz="2400" dirty="0"/>
              <a:t>/		</a:t>
            </a:r>
            <a:r>
              <a:rPr lang="en-US" sz="2400" dirty="0">
                <a:solidFill>
                  <a:srgbClr val="0070C0"/>
                </a:solidFill>
              </a:rPr>
              <a:t>C</a:t>
            </a:r>
            <a:r>
              <a:rPr lang="en-US" sz="2400" dirty="0"/>
              <a:t>V</a:t>
            </a:r>
          </a:p>
          <a:p>
            <a:pPr marL="457200" lvl="1" indent="0">
              <a:buNone/>
            </a:pPr>
            <a:r>
              <a:rPr lang="en-US" sz="2400" i="1" dirty="0"/>
              <a:t>	pray</a:t>
            </a:r>
            <a:r>
              <a:rPr lang="en-US" sz="2400" dirty="0"/>
              <a:t>	/</a:t>
            </a: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CA" sz="2400" dirty="0" err="1">
                <a:solidFill>
                  <a:srgbClr val="0070C0"/>
                </a:solidFill>
              </a:rPr>
              <a:t>ɹ</a:t>
            </a:r>
            <a:r>
              <a:rPr lang="en-CA" sz="2400" dirty="0" err="1"/>
              <a:t>ej</a:t>
            </a:r>
            <a:r>
              <a:rPr lang="en-US" sz="2400" dirty="0"/>
              <a:t>/		</a:t>
            </a:r>
            <a:r>
              <a:rPr lang="en-US" sz="2400" dirty="0">
                <a:solidFill>
                  <a:srgbClr val="0070C0"/>
                </a:solidFill>
              </a:rPr>
              <a:t>CC</a:t>
            </a:r>
            <a:r>
              <a:rPr lang="en-US" sz="2400" dirty="0"/>
              <a:t>V</a:t>
            </a:r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BBFE0-9AFB-D541-B332-FC6C2A76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72" y="1240532"/>
            <a:ext cx="4735909" cy="2637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63A767-D756-6F4A-88E2-8534636B47DF}"/>
              </a:ext>
            </a:extLst>
          </p:cNvPr>
          <p:cNvSpPr txBox="1"/>
          <p:nvPr/>
        </p:nvSpPr>
        <p:spPr>
          <a:xfrm>
            <a:off x="6513326" y="4965859"/>
            <a:ext cx="567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/ p	             </a:t>
            </a:r>
            <a:r>
              <a:rPr lang="en-CA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ɛ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			   n /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37625F40-F77E-7540-BA8D-97F53CEA29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1665" y="2876201"/>
            <a:ext cx="1" cy="20896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1C81B71C-604D-FF43-8840-06B5749AA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27858" y="3878255"/>
            <a:ext cx="2" cy="10876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F09EAD4-787C-754B-B054-703BAB0BE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1864" y="3735033"/>
            <a:ext cx="0" cy="1230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01959D-9C79-6E4B-92CD-6CEFF6DCE6F7}"/>
              </a:ext>
            </a:extLst>
          </p:cNvPr>
          <p:cNvSpPr/>
          <p:nvPr/>
        </p:nvSpPr>
        <p:spPr>
          <a:xfrm>
            <a:off x="6599928" y="2095586"/>
            <a:ext cx="1324864" cy="3411042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4940E-3886-A04C-B357-67B2EFD0769F}"/>
              </a:ext>
            </a:extLst>
          </p:cNvPr>
          <p:cNvSpPr txBox="1"/>
          <p:nvPr/>
        </p:nvSpPr>
        <p:spPr>
          <a:xfrm>
            <a:off x="7436224" y="6104965"/>
            <a:ext cx="35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* Excepting extrasyllabic consonants</a:t>
            </a:r>
          </a:p>
        </p:txBody>
      </p:sp>
    </p:spTree>
    <p:extLst>
      <p:ext uri="{BB962C8B-B14F-4D97-AF65-F5344CB8AC3E}">
        <p14:creationId xmlns:p14="http://schemas.microsoft.com/office/powerpoint/2010/main" val="24687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2.1.14"/>
  <p:tag name="PPTVERSION" val="14"/>
  <p:tag name="TPOS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19354</TotalTime>
  <Words>2532</Words>
  <Application>Microsoft Macintosh PowerPoint</Application>
  <PresentationFormat>Widescreen</PresentationFormat>
  <Paragraphs>427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Charis SIL</vt:lpstr>
      <vt:lpstr>Helvetica</vt:lpstr>
      <vt:lpstr>Office Theme</vt:lpstr>
      <vt:lpstr>Linguistics 201</vt:lpstr>
      <vt:lpstr>Logistics</vt:lpstr>
      <vt:lpstr>The syllable</vt:lpstr>
      <vt:lpstr>The syllable</vt:lpstr>
      <vt:lpstr>The syllable</vt:lpstr>
      <vt:lpstr>The syllable</vt:lpstr>
      <vt:lpstr>The syllable</vt:lpstr>
      <vt:lpstr>Syllable structure</vt:lpstr>
      <vt:lpstr>Syllable structure</vt:lpstr>
      <vt:lpstr>Syllable structure</vt:lpstr>
      <vt:lpstr>Syllable structure</vt:lpstr>
      <vt:lpstr>Analyzing syllable structure</vt:lpstr>
      <vt:lpstr>Analyzing syllable structure</vt:lpstr>
      <vt:lpstr>Analyzing syllable structure</vt:lpstr>
      <vt:lpstr>Analyzing syllable structure</vt:lpstr>
      <vt:lpstr>Analyzing syllable structure</vt:lpstr>
      <vt:lpstr>Analyzing syllable structure</vt:lpstr>
      <vt:lpstr>Analyzing syllable structure</vt:lpstr>
      <vt:lpstr>Analyzing syllable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Syllabification</vt:lpstr>
      <vt:lpstr>Syllabification principles</vt:lpstr>
      <vt:lpstr>Syllabification principles</vt:lpstr>
      <vt:lpstr>Syllabification principles</vt:lpstr>
      <vt:lpstr>Syllabification principles</vt:lpstr>
      <vt:lpstr>Syllabification principles</vt:lpstr>
      <vt:lpstr>Syllabification principles</vt:lpstr>
      <vt:lpstr>Syllabification principles</vt:lpstr>
      <vt:lpstr>Syllabification principles</vt:lpstr>
      <vt:lpstr>Syllabification principles</vt:lpstr>
      <vt:lpstr>Syllabification principles</vt:lpstr>
      <vt:lpstr>Syllabification principles</vt:lpstr>
      <vt:lpstr>Extrasyllabic consonants</vt:lpstr>
      <vt:lpstr>Building syllables</vt:lpstr>
      <vt:lpstr>Summary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201: Intro to Linguistics Phonetics: vowels</dc:title>
  <dc:subject/>
  <dc:creator>Morgan Sonderegger</dc:creator>
  <cp:keywords/>
  <dc:description/>
  <cp:lastModifiedBy>Francisco Torreira, Professor</cp:lastModifiedBy>
  <cp:revision>282</cp:revision>
  <dcterms:created xsi:type="dcterms:W3CDTF">2016-01-15T16:06:53Z</dcterms:created>
  <dcterms:modified xsi:type="dcterms:W3CDTF">2021-02-03T18:29:31Z</dcterms:modified>
  <cp:category/>
</cp:coreProperties>
</file>