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8" r:id="rId2"/>
    <p:sldId id="755" r:id="rId3"/>
    <p:sldId id="674" r:id="rId4"/>
    <p:sldId id="756" r:id="rId5"/>
    <p:sldId id="495" r:id="rId6"/>
    <p:sldId id="497" r:id="rId7"/>
    <p:sldId id="570" r:id="rId8"/>
    <p:sldId id="275" r:id="rId9"/>
    <p:sldId id="277" r:id="rId10"/>
    <p:sldId id="279" r:id="rId11"/>
    <p:sldId id="280" r:id="rId12"/>
    <p:sldId id="498" r:id="rId13"/>
    <p:sldId id="544" r:id="rId14"/>
    <p:sldId id="562" r:id="rId15"/>
    <p:sldId id="499" r:id="rId16"/>
    <p:sldId id="513" r:id="rId17"/>
    <p:sldId id="564" r:id="rId18"/>
    <p:sldId id="514" r:id="rId19"/>
    <p:sldId id="492" r:id="rId20"/>
    <p:sldId id="432" r:id="rId21"/>
    <p:sldId id="433" r:id="rId22"/>
    <p:sldId id="543" r:id="rId23"/>
    <p:sldId id="503" r:id="rId24"/>
    <p:sldId id="758" r:id="rId25"/>
    <p:sldId id="759" r:id="rId26"/>
    <p:sldId id="760" r:id="rId27"/>
    <p:sldId id="764" r:id="rId28"/>
    <p:sldId id="765" r:id="rId29"/>
    <p:sldId id="527" r:id="rId30"/>
    <p:sldId id="529" r:id="rId31"/>
    <p:sldId id="530" r:id="rId32"/>
    <p:sldId id="535" r:id="rId33"/>
    <p:sldId id="536" r:id="rId34"/>
    <p:sldId id="528" r:id="rId35"/>
    <p:sldId id="559" r:id="rId36"/>
    <p:sldId id="546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6" userDrawn="1">
          <p15:clr>
            <a:srgbClr val="A4A3A4"/>
          </p15:clr>
        </p15:guide>
        <p15:guide id="2" pos="2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8" clrIdx="0">
    <p:extLst>
      <p:ext uri="{19B8F6BF-5375-455C-9EA6-DF929625EA0E}">
        <p15:presenceInfo xmlns:p15="http://schemas.microsoft.com/office/powerpoint/2012/main" userId="3b678212-2d1b-4f1d-a8fb-6db1ffc81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1B732-77F1-344B-85FD-F2A50DC9A66E}" v="1" dt="2019-12-28T17:53:32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89605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1440" y="176"/>
      </p:cViewPr>
      <p:guideLst>
        <p:guide orient="horz" pos="3856"/>
        <p:guide pos="2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6610949B-702E-1F47-8D60-13A03326ABF2}"/>
    <pc:docChg chg="custSel addSld delSld modSld sldOrd">
      <pc:chgData name="Francisco Torreira, Professor" userId="3b678212-2d1b-4f1d-a8fb-6db1ffc813b8" providerId="ADAL" clId="{6610949B-702E-1F47-8D60-13A03326ABF2}" dt="2019-09-30T05:24:12.779" v="1111" actId="20577"/>
      <pc:docMkLst>
        <pc:docMk/>
      </pc:docMkLst>
      <pc:sldChg chg="delSp modSp modNotesTx">
        <pc:chgData name="Francisco Torreira, Professor" userId="3b678212-2d1b-4f1d-a8fb-6db1ffc813b8" providerId="ADAL" clId="{6610949B-702E-1F47-8D60-13A03326ABF2}" dt="2019-09-30T05:24:12.779" v="1111" actId="20577"/>
        <pc:sldMkLst>
          <pc:docMk/>
          <pc:sldMk cId="3540733884" sldId="438"/>
        </pc:sldMkLst>
        <pc:spChg chg="mod">
          <ac:chgData name="Francisco Torreira, Professor" userId="3b678212-2d1b-4f1d-a8fb-6db1ffc813b8" providerId="ADAL" clId="{6610949B-702E-1F47-8D60-13A03326ABF2}" dt="2019-09-30T05:13:38.918" v="820" actId="20577"/>
          <ac:spMkLst>
            <pc:docMk/>
            <pc:sldMk cId="3540733884" sldId="438"/>
            <ac:spMk id="2" creationId="{00000000-0000-0000-0000-000000000000}"/>
          </ac:spMkLst>
        </pc:spChg>
        <pc:spChg chg="mod">
          <ac:chgData name="Francisco Torreira, Professor" userId="3b678212-2d1b-4f1d-a8fb-6db1ffc813b8" providerId="ADAL" clId="{6610949B-702E-1F47-8D60-13A03326ABF2}" dt="2019-09-30T05:13:51.043" v="825" actId="403"/>
          <ac:spMkLst>
            <pc:docMk/>
            <pc:sldMk cId="3540733884" sldId="438"/>
            <ac:spMk id="3" creationId="{00000000-0000-0000-0000-000000000000}"/>
          </ac:spMkLst>
        </pc:spChg>
        <pc:spChg chg="del mod">
          <ac:chgData name="Francisco Torreira, Professor" userId="3b678212-2d1b-4f1d-a8fb-6db1ffc813b8" providerId="ADAL" clId="{6610949B-702E-1F47-8D60-13A03326ABF2}" dt="2019-09-30T05:12:37.288" v="762"/>
          <ac:spMkLst>
            <pc:docMk/>
            <pc:sldMk cId="3540733884" sldId="438"/>
            <ac:spMk id="6" creationId="{00000000-0000-0000-0000-000000000000}"/>
          </ac:spMkLst>
        </pc:spChg>
        <pc:picChg chg="mod">
          <ac:chgData name="Francisco Torreira, Professor" userId="3b678212-2d1b-4f1d-a8fb-6db1ffc813b8" providerId="ADAL" clId="{6610949B-702E-1F47-8D60-13A03326ABF2}" dt="2019-09-30T05:14:00.247" v="826" actId="1076"/>
          <ac:picMkLst>
            <pc:docMk/>
            <pc:sldMk cId="3540733884" sldId="438"/>
            <ac:picMk id="4" creationId="{00000000-0000-0000-0000-000000000000}"/>
          </ac:picMkLst>
        </pc:picChg>
      </pc:sldChg>
      <pc:sldChg chg="modSp">
        <pc:chgData name="Francisco Torreira, Professor" userId="3b678212-2d1b-4f1d-a8fb-6db1ffc813b8" providerId="ADAL" clId="{6610949B-702E-1F47-8D60-13A03326ABF2}" dt="2019-09-30T04:57:22.379" v="714" actId="20577"/>
        <pc:sldMkLst>
          <pc:docMk/>
          <pc:sldMk cId="383191193" sldId="498"/>
        </pc:sldMkLst>
        <pc:spChg chg="mod">
          <ac:chgData name="Francisco Torreira, Professor" userId="3b678212-2d1b-4f1d-a8fb-6db1ffc813b8" providerId="ADAL" clId="{6610949B-702E-1F47-8D60-13A03326ABF2}" dt="2019-09-30T04:57:22.379" v="714" actId="20577"/>
          <ac:spMkLst>
            <pc:docMk/>
            <pc:sldMk cId="383191193" sldId="4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6610949B-702E-1F47-8D60-13A03326ABF2}" dt="2019-09-30T05:02:43.190" v="733" actId="20577"/>
        <pc:sldMkLst>
          <pc:docMk/>
          <pc:sldMk cId="4100419763" sldId="513"/>
        </pc:sldMkLst>
        <pc:spChg chg="mod">
          <ac:chgData name="Francisco Torreira, Professor" userId="3b678212-2d1b-4f1d-a8fb-6db1ffc813b8" providerId="ADAL" clId="{6610949B-702E-1F47-8D60-13A03326ABF2}" dt="2019-09-30T05:02:43.190" v="733" actId="20577"/>
          <ac:spMkLst>
            <pc:docMk/>
            <pc:sldMk cId="4100419763" sldId="513"/>
            <ac:spMk id="3" creationId="{00000000-0000-0000-0000-000000000000}"/>
          </ac:spMkLst>
        </pc:spChg>
      </pc:sldChg>
      <pc:sldChg chg="addSp modSp">
        <pc:chgData name="Francisco Torreira, Professor" userId="3b678212-2d1b-4f1d-a8fb-6db1ffc813b8" providerId="ADAL" clId="{6610949B-702E-1F47-8D60-13A03326ABF2}" dt="2019-09-30T05:17:14.102" v="953" actId="114"/>
        <pc:sldMkLst>
          <pc:docMk/>
          <pc:sldMk cId="2024062744" sldId="521"/>
        </pc:sldMkLst>
        <pc:spChg chg="mod">
          <ac:chgData name="Francisco Torreira, Professor" userId="3b678212-2d1b-4f1d-a8fb-6db1ffc813b8" providerId="ADAL" clId="{6610949B-702E-1F47-8D60-13A03326ABF2}" dt="2019-09-30T05:17:14.102" v="953" actId="114"/>
          <ac:spMkLst>
            <pc:docMk/>
            <pc:sldMk cId="2024062744" sldId="521"/>
            <ac:spMk id="6" creationId="{00000000-0000-0000-0000-000000000000}"/>
          </ac:spMkLst>
        </pc:spChg>
        <pc:picChg chg="add mod">
          <ac:chgData name="Francisco Torreira, Professor" userId="3b678212-2d1b-4f1d-a8fb-6db1ffc813b8" providerId="ADAL" clId="{6610949B-702E-1F47-8D60-13A03326ABF2}" dt="2019-09-30T05:14:04.683" v="827" actId="1076"/>
          <ac:picMkLst>
            <pc:docMk/>
            <pc:sldMk cId="2024062744" sldId="521"/>
            <ac:picMk id="4" creationId="{1775D54F-89D1-7D49-A95D-CDD31EE6F5E1}"/>
          </ac:picMkLst>
        </pc:picChg>
        <pc:picChg chg="add mod">
          <ac:chgData name="Francisco Torreira, Professor" userId="3b678212-2d1b-4f1d-a8fb-6db1ffc813b8" providerId="ADAL" clId="{6610949B-702E-1F47-8D60-13A03326ABF2}" dt="2019-09-30T05:14:10.107" v="829" actId="571"/>
          <ac:picMkLst>
            <pc:docMk/>
            <pc:sldMk cId="2024062744" sldId="521"/>
            <ac:picMk id="5" creationId="{22B52EB3-C991-8846-85E3-89F1289E3863}"/>
          </ac:picMkLst>
        </pc:picChg>
      </pc:sldChg>
      <pc:sldChg chg="ord">
        <pc:chgData name="Francisco Torreira, Professor" userId="3b678212-2d1b-4f1d-a8fb-6db1ffc813b8" providerId="ADAL" clId="{6610949B-702E-1F47-8D60-13A03326ABF2}" dt="2019-09-30T05:19:48.051" v="1048"/>
        <pc:sldMkLst>
          <pc:docMk/>
          <pc:sldMk cId="2476801345" sldId="539"/>
        </pc:sldMkLst>
      </pc:sldChg>
      <pc:sldChg chg="addSp modSp">
        <pc:chgData name="Francisco Torreira, Professor" userId="3b678212-2d1b-4f1d-a8fb-6db1ffc813b8" providerId="ADAL" clId="{6610949B-702E-1F47-8D60-13A03326ABF2}" dt="2019-09-30T05:09:24.398" v="738" actId="1076"/>
        <pc:sldMkLst>
          <pc:docMk/>
          <pc:sldMk cId="530898429" sldId="542"/>
        </pc:sldMkLst>
        <pc:spChg chg="mod">
          <ac:chgData name="Francisco Torreira, Professor" userId="3b678212-2d1b-4f1d-a8fb-6db1ffc813b8" providerId="ADAL" clId="{6610949B-702E-1F47-8D60-13A03326ABF2}" dt="2019-09-30T05:08:45.535" v="734" actId="20577"/>
          <ac:spMkLst>
            <pc:docMk/>
            <pc:sldMk cId="530898429" sldId="542"/>
            <ac:spMk id="3" creationId="{00000000-0000-0000-0000-000000000000}"/>
          </ac:spMkLst>
        </pc:spChg>
        <pc:spChg chg="add mod">
          <ac:chgData name="Francisco Torreira, Professor" userId="3b678212-2d1b-4f1d-a8fb-6db1ffc813b8" providerId="ADAL" clId="{6610949B-702E-1F47-8D60-13A03326ABF2}" dt="2019-09-30T05:09:01.572" v="736" actId="1076"/>
          <ac:spMkLst>
            <pc:docMk/>
            <pc:sldMk cId="530898429" sldId="542"/>
            <ac:spMk id="4" creationId="{239D217C-484D-6543-8CB0-B3543123241D}"/>
          </ac:spMkLst>
        </pc:spChg>
        <pc:spChg chg="add mod">
          <ac:chgData name="Francisco Torreira, Professor" userId="3b678212-2d1b-4f1d-a8fb-6db1ffc813b8" providerId="ADAL" clId="{6610949B-702E-1F47-8D60-13A03326ABF2}" dt="2019-09-30T05:09:01.572" v="736" actId="1076"/>
          <ac:spMkLst>
            <pc:docMk/>
            <pc:sldMk cId="530898429" sldId="542"/>
            <ac:spMk id="5" creationId="{ACB0BEC0-DBDC-054E-85D4-23EBE034D30B}"/>
          </ac:spMkLst>
        </pc:sp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6" creationId="{B21E87FD-D8FF-2348-8931-263560D5E7A3}"/>
          </ac:cxnSpMkLst>
        </pc:cxn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7" creationId="{3E822D48-8E9B-7347-A2BD-8FE849923A3E}"/>
          </ac:cxnSpMkLst>
        </pc:cxn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8" creationId="{E5908730-B338-514D-B6B1-7B7E8D6D3B2A}"/>
          </ac:cxnSpMkLst>
        </pc:cxnChg>
        <pc:cxnChg chg="add mod">
          <ac:chgData name="Francisco Torreira, Professor" userId="3b678212-2d1b-4f1d-a8fb-6db1ffc813b8" providerId="ADAL" clId="{6610949B-702E-1F47-8D60-13A03326ABF2}" dt="2019-09-30T05:09:24.398" v="738" actId="1076"/>
          <ac:cxnSpMkLst>
            <pc:docMk/>
            <pc:sldMk cId="530898429" sldId="542"/>
            <ac:cxnSpMk id="9" creationId="{CAF56F19-A56A-1243-9994-F0299E94CF3C}"/>
          </ac:cxnSpMkLst>
        </pc:cxnChg>
      </pc:sldChg>
      <pc:sldChg chg="modNotesTx">
        <pc:chgData name="Francisco Torreira, Professor" userId="3b678212-2d1b-4f1d-a8fb-6db1ffc813b8" providerId="ADAL" clId="{6610949B-702E-1F47-8D60-13A03326ABF2}" dt="2019-09-30T05:23:51.382" v="1110" actId="20577"/>
        <pc:sldMkLst>
          <pc:docMk/>
          <pc:sldMk cId="561151721" sldId="543"/>
        </pc:sldMkLst>
      </pc:sldChg>
      <pc:sldChg chg="delSp modAnim">
        <pc:chgData name="Francisco Torreira, Professor" userId="3b678212-2d1b-4f1d-a8fb-6db1ffc813b8" providerId="ADAL" clId="{6610949B-702E-1F47-8D60-13A03326ABF2}" dt="2019-09-30T05:00:28.492" v="725" actId="478"/>
        <pc:sldMkLst>
          <pc:docMk/>
          <pc:sldMk cId="2030148361" sldId="544"/>
        </pc:sldMkLst>
        <pc:spChg chg="del">
          <ac:chgData name="Francisco Torreira, Professor" userId="3b678212-2d1b-4f1d-a8fb-6db1ffc813b8" providerId="ADAL" clId="{6610949B-702E-1F47-8D60-13A03326ABF2}" dt="2019-09-30T05:00:26.944" v="724" actId="478"/>
          <ac:spMkLst>
            <pc:docMk/>
            <pc:sldMk cId="2030148361" sldId="544"/>
            <ac:spMk id="2" creationId="{AE7093CC-8986-484F-AB0F-74D2F673790A}"/>
          </ac:spMkLst>
        </pc:spChg>
        <pc:spChg chg="del">
          <ac:chgData name="Francisco Torreira, Professor" userId="3b678212-2d1b-4f1d-a8fb-6db1ffc813b8" providerId="ADAL" clId="{6610949B-702E-1F47-8D60-13A03326ABF2}" dt="2019-09-30T04:58:05.911" v="719" actId="478"/>
          <ac:spMkLst>
            <pc:docMk/>
            <pc:sldMk cId="2030148361" sldId="544"/>
            <ac:spMk id="5" creationId="{09CB494E-465E-2541-9A6B-5CA15C186802}"/>
          </ac:spMkLst>
        </pc:spChg>
        <pc:spChg chg="del">
          <ac:chgData name="Francisco Torreira, Professor" userId="3b678212-2d1b-4f1d-a8fb-6db1ffc813b8" providerId="ADAL" clId="{6610949B-702E-1F47-8D60-13A03326ABF2}" dt="2019-09-30T05:00:28.492" v="725" actId="478"/>
          <ac:spMkLst>
            <pc:docMk/>
            <pc:sldMk cId="2030148361" sldId="544"/>
            <ac:spMk id="7" creationId="{B0E2ABFE-774C-744A-A54B-FC637BB67CE4}"/>
          </ac:spMkLst>
        </pc:spChg>
      </pc:sldChg>
      <pc:sldChg chg="modSp modTransition">
        <pc:chgData name="Francisco Torreira, Professor" userId="3b678212-2d1b-4f1d-a8fb-6db1ffc813b8" providerId="ADAL" clId="{6610949B-702E-1F47-8D60-13A03326ABF2}" dt="2019-09-30T04:54:26.481" v="708"/>
        <pc:sldMkLst>
          <pc:docMk/>
          <pc:sldMk cId="2102050715" sldId="553"/>
        </pc:sldMkLst>
        <pc:spChg chg="mod">
          <ac:chgData name="Francisco Torreira, Professor" userId="3b678212-2d1b-4f1d-a8fb-6db1ffc813b8" providerId="ADAL" clId="{6610949B-702E-1F47-8D60-13A03326ABF2}" dt="2019-09-30T04:52:13.421" v="521" actId="20577"/>
          <ac:spMkLst>
            <pc:docMk/>
            <pc:sldMk cId="2102050715" sldId="553"/>
            <ac:spMk id="2" creationId="{9FC3B713-AA81-B947-8896-3C53AEA2A67F}"/>
          </ac:spMkLst>
        </pc:spChg>
        <pc:spChg chg="mod">
          <ac:chgData name="Francisco Torreira, Professor" userId="3b678212-2d1b-4f1d-a8fb-6db1ffc813b8" providerId="ADAL" clId="{6610949B-702E-1F47-8D60-13A03326ABF2}" dt="2019-09-30T04:53:53.332" v="707" actId="20577"/>
          <ac:spMkLst>
            <pc:docMk/>
            <pc:sldMk cId="2102050715" sldId="553"/>
            <ac:spMk id="3" creationId="{446CEE0E-236D-3749-8A4D-EE619D907B79}"/>
          </ac:spMkLst>
        </pc:spChg>
      </pc:sldChg>
      <pc:sldChg chg="addSp modSp add modAnim">
        <pc:chgData name="Francisco Torreira, Professor" userId="3b678212-2d1b-4f1d-a8fb-6db1ffc813b8" providerId="ADAL" clId="{6610949B-702E-1F47-8D60-13A03326ABF2}" dt="2019-09-30T05:01:05.248" v="730"/>
        <pc:sldMkLst>
          <pc:docMk/>
          <pc:sldMk cId="651431868" sldId="562"/>
        </pc:sldMkLst>
        <pc:spChg chg="add mod">
          <ac:chgData name="Francisco Torreira, Professor" userId="3b678212-2d1b-4f1d-a8fb-6db1ffc813b8" providerId="ADAL" clId="{6610949B-702E-1F47-8D60-13A03326ABF2}" dt="2019-09-30T05:01:00.103" v="729" actId="14100"/>
          <ac:spMkLst>
            <pc:docMk/>
            <pc:sldMk cId="651431868" sldId="562"/>
            <ac:spMk id="6" creationId="{A2962935-049B-1F4A-A042-4280450923B2}"/>
          </ac:spMkLst>
        </pc:spChg>
      </pc:sldChg>
      <pc:sldChg chg="add modAnim">
        <pc:chgData name="Francisco Torreira, Professor" userId="3b678212-2d1b-4f1d-a8fb-6db1ffc813b8" providerId="ADAL" clId="{6610949B-702E-1F47-8D60-13A03326ABF2}" dt="2019-09-30T05:20:10.181" v="1050"/>
        <pc:sldMkLst>
          <pc:docMk/>
          <pc:sldMk cId="505349305" sldId="563"/>
        </pc:sldMkLst>
      </pc:sldChg>
    </pc:docChg>
  </pc:docChgLst>
  <pc:docChgLst>
    <pc:chgData name="Francisco Torreira, Professor" userId="3b678212-2d1b-4f1d-a8fb-6db1ffc813b8" providerId="ADAL" clId="{CA81B732-77F1-344B-85FD-F2A50DC9A66E}"/>
    <pc:docChg chg="custSel modSld">
      <pc:chgData name="Francisco Torreira, Professor" userId="3b678212-2d1b-4f1d-a8fb-6db1ffc813b8" providerId="ADAL" clId="{CA81B732-77F1-344B-85FD-F2A50DC9A66E}" dt="2019-12-28T17:53:32.141" v="127" actId="207"/>
      <pc:docMkLst>
        <pc:docMk/>
      </pc:docMkLst>
      <pc:sldChg chg="modSp">
        <pc:chgData name="Francisco Torreira, Professor" userId="3b678212-2d1b-4f1d-a8fb-6db1ffc813b8" providerId="ADAL" clId="{CA81B732-77F1-344B-85FD-F2A50DC9A66E}" dt="2019-12-28T17:47:29.554" v="0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CA81B732-77F1-344B-85FD-F2A50DC9A66E}" dt="2019-12-28T17:47:29.554" v="0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CA81B732-77F1-344B-85FD-F2A50DC9A66E}" dt="2019-12-28T17:53:32.141" v="127" actId="207"/>
        <pc:sldMkLst>
          <pc:docMk/>
          <pc:sldMk cId="3540733884" sldId="438"/>
        </pc:sldMkLst>
        <pc:spChg chg="mod">
          <ac:chgData name="Francisco Torreira, Professor" userId="3b678212-2d1b-4f1d-a8fb-6db1ffc813b8" providerId="ADAL" clId="{CA81B732-77F1-344B-85FD-F2A50DC9A66E}" dt="2019-12-28T17:53:32.141" v="127" actId="207"/>
          <ac:spMkLst>
            <pc:docMk/>
            <pc:sldMk cId="3540733884" sldId="43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CA81B732-77F1-344B-85FD-F2A50DC9A66E}" dt="2019-12-28T17:48:31.153" v="20" actId="20577"/>
        <pc:sldMkLst>
          <pc:docMk/>
          <pc:sldMk cId="1607082776" sldId="492"/>
        </pc:sldMkLst>
        <pc:spChg chg="mod">
          <ac:chgData name="Francisco Torreira, Professor" userId="3b678212-2d1b-4f1d-a8fb-6db1ffc813b8" providerId="ADAL" clId="{CA81B732-77F1-344B-85FD-F2A50DC9A66E}" dt="2019-12-28T17:48:31.153" v="20" actId="20577"/>
          <ac:spMkLst>
            <pc:docMk/>
            <pc:sldMk cId="1607082776" sldId="49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to figure out what the environments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to figure out what the environments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a8a79798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a8a79798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55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5952f43b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5952f43b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41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5952f43b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5952f43b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6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5952f43b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5952f43b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status of laterals/ rhotics- are we learning these categories and what counts as a ‘rhotic’ or a ‘lateral’ (here i am collapsing the lateral fricatives and lateral approximants)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Also liquid vs glide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367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Gen. phonology assumes each morpheme/word in the lexicon has one unique phonological form, and that the the different allophonic variants are derived by means of rules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in all phonological models, exemplar models may assume more direct mapping between lexicon and pronunciation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our analysis of English: it only has one voiced lateral consonant phoneme present in the UR of many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288"/>
            <a:ext cx="109728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M. </a:t>
            </a:r>
            <a:r>
              <a:rPr lang="en-US" dirty="0" err="1"/>
              <a:t>Sonderegger</a:t>
            </a:r>
            <a:r>
              <a:rPr lang="en-US" dirty="0"/>
              <a:t> (McGill)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Intro to Ling (LING 201), 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ycourses2.mcgill.ca/d2l/le/content/492583/viewContent/5563914/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courses2.mcgill.ca/d2l/le/content/492583/viewContent/5564321/Vie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988" y="3838458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70C0"/>
                </a:solidFill>
              </a:rPr>
              <a:t>Phonology 5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F.  Torreira</a:t>
            </a:r>
          </a:p>
          <a:p>
            <a:pPr algn="l"/>
            <a:endParaRPr lang="en-US" sz="45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18497" y="3606192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55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6"/>
          <p:cNvGrpSpPr/>
          <p:nvPr/>
        </p:nvGrpSpPr>
        <p:grpSpPr>
          <a:xfrm>
            <a:off x="3072888" y="1351660"/>
            <a:ext cx="4521149" cy="2560771"/>
            <a:chOff x="764800" y="671050"/>
            <a:chExt cx="3763025" cy="2166229"/>
          </a:xfrm>
        </p:grpSpPr>
        <p:sp>
          <p:nvSpPr>
            <p:cNvPr id="321" name="Google Shape;321;p36"/>
            <p:cNvSpPr txBox="1"/>
            <p:nvPr/>
          </p:nvSpPr>
          <p:spPr>
            <a:xfrm>
              <a:off x="1008050" y="671050"/>
              <a:ext cx="1215300" cy="971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Stops</a:t>
              </a:r>
              <a:endParaRPr sz="2933" i="1"/>
            </a:p>
            <a:p>
              <a:endParaRPr sz="2933" i="1"/>
            </a:p>
          </p:txBody>
        </p:sp>
        <p:sp>
          <p:nvSpPr>
            <p:cNvPr id="322" name="Google Shape;322;p36"/>
            <p:cNvSpPr txBox="1"/>
            <p:nvPr/>
          </p:nvSpPr>
          <p:spPr>
            <a:xfrm>
              <a:off x="1257825" y="12629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Affricates</a:t>
              </a:r>
              <a:endParaRPr sz="2933" i="1"/>
            </a:p>
          </p:txBody>
        </p:sp>
        <p:sp>
          <p:nvSpPr>
            <p:cNvPr id="323" name="Google Shape;323;p36"/>
            <p:cNvSpPr txBox="1"/>
            <p:nvPr/>
          </p:nvSpPr>
          <p:spPr>
            <a:xfrm>
              <a:off x="764800" y="2247224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Nasals</a:t>
              </a:r>
              <a:endParaRPr sz="2933" i="1"/>
            </a:p>
          </p:txBody>
        </p:sp>
        <p:sp>
          <p:nvSpPr>
            <p:cNvPr id="324" name="Google Shape;324;p36"/>
            <p:cNvSpPr txBox="1"/>
            <p:nvPr/>
          </p:nvSpPr>
          <p:spPr>
            <a:xfrm>
              <a:off x="2892825" y="18003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Fricatives</a:t>
              </a:r>
              <a:endParaRPr sz="2933" i="1"/>
            </a:p>
          </p:txBody>
        </p:sp>
      </p:grpSp>
      <p:sp>
        <p:nvSpPr>
          <p:cNvPr id="325" name="Google Shape;325;p36"/>
          <p:cNvSpPr/>
          <p:nvPr/>
        </p:nvSpPr>
        <p:spPr>
          <a:xfrm rot="-451416">
            <a:off x="4927370" y="4342473"/>
            <a:ext cx="3922569" cy="1477940"/>
          </a:xfrm>
          <a:prstGeom prst="ellipse">
            <a:avLst/>
          </a:prstGeom>
          <a:solidFill>
            <a:srgbClr val="D9D2E9">
              <a:alpha val="27930"/>
            </a:srgbClr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326" name="Google Shape;326;p36"/>
          <p:cNvSpPr/>
          <p:nvPr/>
        </p:nvSpPr>
        <p:spPr>
          <a:xfrm rot="-323583">
            <a:off x="4930059" y="4649832"/>
            <a:ext cx="2068356" cy="1146245"/>
          </a:xfrm>
          <a:prstGeom prst="ellipse">
            <a:avLst/>
          </a:prstGeom>
          <a:solidFill>
            <a:srgbClr val="A64D79">
              <a:alpha val="34080"/>
            </a:srgbClr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327" name="Google Shape;327;p36"/>
          <p:cNvSpPr txBox="1"/>
          <p:nvPr/>
        </p:nvSpPr>
        <p:spPr>
          <a:xfrm>
            <a:off x="5190629" y="4607611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Laterals</a:t>
            </a:r>
            <a:endParaRPr sz="2933" i="1"/>
          </a:p>
        </p:txBody>
      </p:sp>
      <p:sp>
        <p:nvSpPr>
          <p:cNvPr id="328" name="Google Shape;328;p36"/>
          <p:cNvSpPr txBox="1"/>
          <p:nvPr/>
        </p:nvSpPr>
        <p:spPr>
          <a:xfrm>
            <a:off x="5032345" y="5112045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Rhotics</a:t>
            </a:r>
            <a:endParaRPr sz="2933" i="1"/>
          </a:p>
        </p:txBody>
      </p:sp>
      <p:sp>
        <p:nvSpPr>
          <p:cNvPr id="329" name="Google Shape;329;p36"/>
          <p:cNvSpPr txBox="1"/>
          <p:nvPr/>
        </p:nvSpPr>
        <p:spPr>
          <a:xfrm>
            <a:off x="7464545" y="4673100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Glides</a:t>
            </a:r>
            <a:endParaRPr sz="2933" i="1"/>
          </a:p>
        </p:txBody>
      </p:sp>
      <p:sp>
        <p:nvSpPr>
          <p:cNvPr id="330" name="Google Shape;330;p36"/>
          <p:cNvSpPr txBox="1"/>
          <p:nvPr/>
        </p:nvSpPr>
        <p:spPr>
          <a:xfrm>
            <a:off x="7941620" y="5357688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Vowels</a:t>
            </a:r>
            <a:endParaRPr sz="2933" i="1"/>
          </a:p>
        </p:txBody>
      </p:sp>
      <p:sp>
        <p:nvSpPr>
          <p:cNvPr id="331" name="Google Shape;331;p36"/>
          <p:cNvSpPr txBox="1"/>
          <p:nvPr/>
        </p:nvSpPr>
        <p:spPr>
          <a:xfrm>
            <a:off x="8804645" y="4185007"/>
            <a:ext cx="29936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9900FF"/>
                </a:solidFill>
              </a:rPr>
              <a:t>Approximants</a:t>
            </a:r>
            <a:endParaRPr sz="3067" b="1">
              <a:solidFill>
                <a:srgbClr val="9900FF"/>
              </a:solidFill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3501524" y="5582200"/>
            <a:ext cx="16864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A64D79"/>
                </a:solidFill>
              </a:rPr>
              <a:t>Liquids</a:t>
            </a:r>
            <a:endParaRPr sz="3067" b="1">
              <a:solidFill>
                <a:srgbClr val="A64D79"/>
              </a:solidFill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0" y="-1199"/>
            <a:ext cx="12192000" cy="677068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CA" sz="2800" dirty="0">
                <a:solidFill>
                  <a:srgbClr val="FFFFFF"/>
                </a:solidFill>
              </a:rPr>
              <a:t>Some consonantal natural classes</a:t>
            </a:r>
          </a:p>
        </p:txBody>
      </p:sp>
      <p:sp>
        <p:nvSpPr>
          <p:cNvPr id="335" name="Google Shape;335;p36"/>
          <p:cNvSpPr txBox="1"/>
          <p:nvPr/>
        </p:nvSpPr>
        <p:spPr>
          <a:xfrm>
            <a:off x="8066500" y="794934"/>
            <a:ext cx="3932400" cy="88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/>
              <a:t>Approximant: </a:t>
            </a:r>
            <a:br>
              <a:rPr lang="en" sz="2400"/>
            </a:br>
            <a:r>
              <a:rPr lang="en" sz="1733" i="1">
                <a:solidFill>
                  <a:srgbClr val="9900FF"/>
                </a:solidFill>
              </a:rPr>
              <a:t>partial constriction without turbulence</a:t>
            </a:r>
            <a:endParaRPr sz="1733" i="1"/>
          </a:p>
        </p:txBody>
      </p:sp>
      <p:sp>
        <p:nvSpPr>
          <p:cNvPr id="17" name="Google Shape;147;p20">
            <a:extLst>
              <a:ext uri="{FF2B5EF4-FFF2-40B4-BE49-F238E27FC236}">
                <a16:creationId xmlns:a16="http://schemas.microsoft.com/office/drawing/2014/main" id="{6D08F550-D408-5E40-BF5F-19E96494BF07}"/>
              </a:ext>
            </a:extLst>
          </p:cNvPr>
          <p:cNvSpPr txBox="1"/>
          <p:nvPr/>
        </p:nvSpPr>
        <p:spPr>
          <a:xfrm>
            <a:off x="402672" y="6451469"/>
            <a:ext cx="1133352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LING201 Winter 2021																 Emily Goodwin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51079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800145">
            <a:off x="2459450" y="3272501"/>
            <a:ext cx="7110124" cy="2805780"/>
          </a:xfrm>
          <a:prstGeom prst="ellipse">
            <a:avLst/>
          </a:prstGeom>
          <a:solidFill>
            <a:srgbClr val="38761D">
              <a:alpha val="34080"/>
            </a:srgbClr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343" name="Google Shape;343;p37"/>
          <p:cNvSpPr/>
          <p:nvPr/>
        </p:nvSpPr>
        <p:spPr>
          <a:xfrm rot="1458640">
            <a:off x="3151125" y="1232683"/>
            <a:ext cx="4624905" cy="2246368"/>
          </a:xfrm>
          <a:prstGeom prst="ellipse">
            <a:avLst/>
          </a:prstGeom>
          <a:solidFill>
            <a:srgbClr val="D9EAD3">
              <a:alpha val="3184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grpSp>
        <p:nvGrpSpPr>
          <p:cNvPr id="344" name="Google Shape;344;p37"/>
          <p:cNvGrpSpPr/>
          <p:nvPr/>
        </p:nvGrpSpPr>
        <p:grpSpPr>
          <a:xfrm>
            <a:off x="3072888" y="1351660"/>
            <a:ext cx="4521149" cy="2560771"/>
            <a:chOff x="764800" y="671050"/>
            <a:chExt cx="3763025" cy="2166229"/>
          </a:xfrm>
        </p:grpSpPr>
        <p:sp>
          <p:nvSpPr>
            <p:cNvPr id="345" name="Google Shape;345;p37"/>
            <p:cNvSpPr txBox="1"/>
            <p:nvPr/>
          </p:nvSpPr>
          <p:spPr>
            <a:xfrm>
              <a:off x="1008050" y="671050"/>
              <a:ext cx="1215300" cy="971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Stops</a:t>
              </a:r>
              <a:endParaRPr sz="2933" i="1"/>
            </a:p>
            <a:p>
              <a:endParaRPr sz="2933" i="1"/>
            </a:p>
          </p:txBody>
        </p:sp>
        <p:sp>
          <p:nvSpPr>
            <p:cNvPr id="346" name="Google Shape;346;p37"/>
            <p:cNvSpPr txBox="1"/>
            <p:nvPr/>
          </p:nvSpPr>
          <p:spPr>
            <a:xfrm>
              <a:off x="1257825" y="12629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Affricates</a:t>
              </a:r>
              <a:endParaRPr sz="2933" i="1"/>
            </a:p>
          </p:txBody>
        </p:sp>
        <p:sp>
          <p:nvSpPr>
            <p:cNvPr id="347" name="Google Shape;347;p37"/>
            <p:cNvSpPr txBox="1"/>
            <p:nvPr/>
          </p:nvSpPr>
          <p:spPr>
            <a:xfrm>
              <a:off x="764800" y="2247224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Nasals</a:t>
              </a:r>
              <a:endParaRPr sz="2933" i="1"/>
            </a:p>
          </p:txBody>
        </p:sp>
        <p:sp>
          <p:nvSpPr>
            <p:cNvPr id="348" name="Google Shape;348;p37"/>
            <p:cNvSpPr txBox="1"/>
            <p:nvPr/>
          </p:nvSpPr>
          <p:spPr>
            <a:xfrm>
              <a:off x="2892825" y="18003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Fricatives</a:t>
              </a:r>
              <a:endParaRPr sz="2933" i="1"/>
            </a:p>
          </p:txBody>
        </p:sp>
      </p:grpSp>
      <p:sp>
        <p:nvSpPr>
          <p:cNvPr id="351" name="Google Shape;351;p37"/>
          <p:cNvSpPr txBox="1"/>
          <p:nvPr/>
        </p:nvSpPr>
        <p:spPr>
          <a:xfrm>
            <a:off x="5590905" y="1141760"/>
            <a:ext cx="26228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93C47D"/>
                </a:solidFill>
              </a:rPr>
              <a:t>Obstruents</a:t>
            </a:r>
            <a:endParaRPr sz="3067" b="1">
              <a:solidFill>
                <a:srgbClr val="93C47D"/>
              </a:solidFill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2156228" y="4470900"/>
            <a:ext cx="26228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38761D"/>
                </a:solidFill>
              </a:rPr>
              <a:t>Sonorants</a:t>
            </a:r>
            <a:endParaRPr sz="3067" b="1">
              <a:solidFill>
                <a:srgbClr val="38761D"/>
              </a:solidFill>
            </a:endParaRPr>
          </a:p>
        </p:txBody>
      </p:sp>
      <p:sp>
        <p:nvSpPr>
          <p:cNvPr id="353" name="Google Shape;353;p37"/>
          <p:cNvSpPr/>
          <p:nvPr/>
        </p:nvSpPr>
        <p:spPr>
          <a:xfrm rot="-451416">
            <a:off x="4927370" y="4342473"/>
            <a:ext cx="3922569" cy="1477940"/>
          </a:xfrm>
          <a:prstGeom prst="ellipse">
            <a:avLst/>
          </a:prstGeom>
          <a:solidFill>
            <a:srgbClr val="D9D2E9">
              <a:alpha val="27930"/>
            </a:srgbClr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354" name="Google Shape;354;p37"/>
          <p:cNvSpPr/>
          <p:nvPr/>
        </p:nvSpPr>
        <p:spPr>
          <a:xfrm rot="-323583">
            <a:off x="4930059" y="4649832"/>
            <a:ext cx="2068356" cy="1146245"/>
          </a:xfrm>
          <a:prstGeom prst="ellipse">
            <a:avLst/>
          </a:prstGeom>
          <a:solidFill>
            <a:srgbClr val="A64D79">
              <a:alpha val="34080"/>
            </a:srgbClr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355" name="Google Shape;355;p37"/>
          <p:cNvSpPr txBox="1"/>
          <p:nvPr/>
        </p:nvSpPr>
        <p:spPr>
          <a:xfrm>
            <a:off x="5190629" y="4607611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Laterals</a:t>
            </a:r>
            <a:endParaRPr sz="2933" i="1"/>
          </a:p>
        </p:txBody>
      </p:sp>
      <p:sp>
        <p:nvSpPr>
          <p:cNvPr id="356" name="Google Shape;356;p37"/>
          <p:cNvSpPr txBox="1"/>
          <p:nvPr/>
        </p:nvSpPr>
        <p:spPr>
          <a:xfrm>
            <a:off x="5032345" y="5112045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Rhotics</a:t>
            </a:r>
            <a:endParaRPr sz="2933" i="1"/>
          </a:p>
        </p:txBody>
      </p:sp>
      <p:sp>
        <p:nvSpPr>
          <p:cNvPr id="357" name="Google Shape;357;p37"/>
          <p:cNvSpPr txBox="1"/>
          <p:nvPr/>
        </p:nvSpPr>
        <p:spPr>
          <a:xfrm>
            <a:off x="7464545" y="4673100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Glides</a:t>
            </a:r>
            <a:endParaRPr sz="2933" i="1"/>
          </a:p>
        </p:txBody>
      </p:sp>
      <p:sp>
        <p:nvSpPr>
          <p:cNvPr id="358" name="Google Shape;358;p37"/>
          <p:cNvSpPr txBox="1"/>
          <p:nvPr/>
        </p:nvSpPr>
        <p:spPr>
          <a:xfrm>
            <a:off x="7941620" y="5357688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Vowels</a:t>
            </a:r>
            <a:endParaRPr sz="2933" i="1"/>
          </a:p>
        </p:txBody>
      </p:sp>
      <p:sp>
        <p:nvSpPr>
          <p:cNvPr id="359" name="Google Shape;359;p37"/>
          <p:cNvSpPr txBox="1"/>
          <p:nvPr/>
        </p:nvSpPr>
        <p:spPr>
          <a:xfrm>
            <a:off x="8804645" y="4185007"/>
            <a:ext cx="29936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9900FF"/>
                </a:solidFill>
              </a:rPr>
              <a:t>Approximants</a:t>
            </a:r>
            <a:endParaRPr sz="3067" b="1">
              <a:solidFill>
                <a:srgbClr val="9900FF"/>
              </a:solidFill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3501524" y="5582200"/>
            <a:ext cx="16864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A64D79"/>
                </a:solidFill>
              </a:rPr>
              <a:t>Liquids</a:t>
            </a:r>
            <a:endParaRPr sz="3067" b="1">
              <a:solidFill>
                <a:srgbClr val="A64D79"/>
              </a:solidFill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0" y="-1199"/>
            <a:ext cx="12192000" cy="677068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800" dirty="0">
                <a:solidFill>
                  <a:srgbClr val="FFFFFF"/>
                </a:solidFill>
              </a:rPr>
              <a:t>Some consonantal natural classes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0" name="Google Shape;147;p20">
            <a:extLst>
              <a:ext uri="{FF2B5EF4-FFF2-40B4-BE49-F238E27FC236}">
                <a16:creationId xmlns:a16="http://schemas.microsoft.com/office/drawing/2014/main" id="{6618735B-0B24-F149-859B-8C81A03D7D8A}"/>
              </a:ext>
            </a:extLst>
          </p:cNvPr>
          <p:cNvSpPr txBox="1"/>
          <p:nvPr/>
        </p:nvSpPr>
        <p:spPr>
          <a:xfrm>
            <a:off x="402672" y="6451469"/>
            <a:ext cx="1133352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LING201 Winter 2021																 Emily Goodwin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61611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Classes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Phonological processes </a:t>
            </a:r>
            <a:r>
              <a:rPr lang="en-US" sz="2800" u="sng" dirty="0"/>
              <a:t>often</a:t>
            </a:r>
            <a:r>
              <a:rPr lang="en-US" sz="2800" dirty="0"/>
              <a:t> involve </a:t>
            </a:r>
            <a:r>
              <a:rPr lang="en-US" sz="2800" dirty="0">
                <a:solidFill>
                  <a:srgbClr val="0070C0"/>
                </a:solidFill>
              </a:rPr>
              <a:t>natural classes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Examples from English: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All voiceless stops /</a:t>
            </a:r>
            <a:r>
              <a:rPr lang="en-US" sz="2400" dirty="0" err="1">
                <a:solidFill>
                  <a:srgbClr val="C00000"/>
                </a:solidFill>
              </a:rPr>
              <a:t>ptk</a:t>
            </a:r>
            <a:r>
              <a:rPr lang="en-US" sz="2400" dirty="0">
                <a:solidFill>
                  <a:srgbClr val="C00000"/>
                </a:solidFill>
              </a:rPr>
              <a:t>/ </a:t>
            </a:r>
            <a:r>
              <a:rPr lang="en-US" sz="2400" dirty="0">
                <a:solidFill>
                  <a:srgbClr val="000000"/>
                </a:solidFill>
              </a:rPr>
              <a:t>become aspirated at the beginning of a syllable that is word-initial OR  stressed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All liquids /</a:t>
            </a:r>
            <a:r>
              <a:rPr lang="en-US" sz="2400" dirty="0" err="1">
                <a:solidFill>
                  <a:srgbClr val="C00000"/>
                </a:solidFill>
                <a:ea typeface="ＭＳ Ｐゴシック" charset="0"/>
              </a:rPr>
              <a:t>l</a:t>
            </a:r>
            <a:r>
              <a:rPr lang="en-US" sz="2400" dirty="0" err="1">
                <a:solidFill>
                  <a:srgbClr val="C00000"/>
                </a:solidFill>
              </a:rPr>
              <a:t>ɹ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/ </a:t>
            </a:r>
            <a:r>
              <a:rPr lang="en-US" sz="2400" dirty="0">
                <a:ea typeface="ＭＳ Ｐゴシック" charset="0"/>
              </a:rPr>
              <a:t>become voiceless after voiceless stops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occurring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at the beginning of syllables that are word-initial OR stressed</a:t>
            </a:r>
          </a:p>
          <a:p>
            <a:pPr lvl="1"/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  <a:p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Using natural classes allows to make useful </a:t>
            </a:r>
            <a:r>
              <a:rPr lang="en-US" sz="2800" u="sng" dirty="0">
                <a:solidFill>
                  <a:srgbClr val="000000"/>
                </a:solidFill>
                <a:ea typeface="ＭＳ Ｐゴシック" charset="0"/>
              </a:rPr>
              <a:t>generalizations</a:t>
            </a:r>
            <a:endParaRPr lang="en-US" sz="2800" u="sng" dirty="0">
              <a:ea typeface="ＭＳ Ｐゴシック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charset="-128"/>
              </a:rPr>
              <a:t>Which of these is NOT a natural class in English?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19600" y="1778001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/k g </a:t>
            </a:r>
            <a:r>
              <a:rPr lang="en-US" altLang="en-US" dirty="0" err="1">
                <a:ea typeface="MS PGothic" charset="-128"/>
              </a:rPr>
              <a:t>ŋ</a:t>
            </a:r>
            <a:r>
              <a:rPr lang="en-US" altLang="en-US" dirty="0">
                <a:ea typeface="MS PGothic" charset="-128"/>
              </a:rPr>
              <a:t> w/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/l </a:t>
            </a:r>
            <a:r>
              <a:rPr lang="en-US" altLang="en-US" dirty="0" err="1">
                <a:ea typeface="MS PGothic" charset="-128"/>
              </a:rPr>
              <a:t>ɹ</a:t>
            </a:r>
            <a:r>
              <a:rPr lang="en-US" altLang="en-US" dirty="0">
                <a:ea typeface="MS PGothic" charset="-128"/>
              </a:rPr>
              <a:t> s/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/</a:t>
            </a:r>
            <a:r>
              <a:rPr lang="en-US" altLang="en-US" dirty="0" err="1">
                <a:ea typeface="MS PGothic" charset="-128"/>
              </a:rPr>
              <a:t>i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ɪ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ej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ɛ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æ</a:t>
            </a:r>
            <a:r>
              <a:rPr lang="en-US" altLang="en-US" dirty="0">
                <a:ea typeface="MS PGothic" charset="-128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35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charset="-128"/>
              </a:rPr>
              <a:t>Which of these is NOT a natural class in English?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19600" y="1778001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/k g </a:t>
            </a:r>
            <a:r>
              <a:rPr lang="en-US" altLang="en-US" dirty="0" err="1">
                <a:ea typeface="MS PGothic" charset="-128"/>
              </a:rPr>
              <a:t>ŋ</a:t>
            </a:r>
            <a:r>
              <a:rPr lang="en-US" altLang="en-US" dirty="0">
                <a:ea typeface="MS PGothic" charset="-128"/>
              </a:rPr>
              <a:t> w/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/l </a:t>
            </a:r>
            <a:r>
              <a:rPr lang="en-US" altLang="en-US" dirty="0" err="1">
                <a:ea typeface="MS PGothic" charset="-128"/>
              </a:rPr>
              <a:t>ɹ</a:t>
            </a:r>
            <a:r>
              <a:rPr lang="en-US" altLang="en-US" dirty="0">
                <a:ea typeface="MS PGothic" charset="-128"/>
              </a:rPr>
              <a:t> s/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/</a:t>
            </a:r>
            <a:r>
              <a:rPr lang="en-US" altLang="en-US" dirty="0" err="1">
                <a:ea typeface="MS PGothic" charset="-128"/>
              </a:rPr>
              <a:t>i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ɪ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ej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ɛ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err="1">
                <a:ea typeface="MS PGothic" charset="-128"/>
              </a:rPr>
              <a:t>æ</a:t>
            </a:r>
            <a:r>
              <a:rPr lang="en-US" altLang="en-US" dirty="0">
                <a:ea typeface="MS PGothic" charset="-128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093CC-8986-484F-AB0F-74D2F673790A}"/>
              </a:ext>
            </a:extLst>
          </p:cNvPr>
          <p:cNvSpPr txBox="1"/>
          <p:nvPr/>
        </p:nvSpPr>
        <p:spPr>
          <a:xfrm>
            <a:off x="6963722" y="1954767"/>
            <a:ext cx="17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Velar consonants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2ABFE-774C-744A-A54B-FC637BB67CE4}"/>
              </a:ext>
            </a:extLst>
          </p:cNvPr>
          <p:cNvSpPr txBox="1"/>
          <p:nvPr/>
        </p:nvSpPr>
        <p:spPr>
          <a:xfrm>
            <a:off x="7151970" y="3045798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vowels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62935-049B-1F4A-A042-4280450923B2}"/>
              </a:ext>
            </a:extLst>
          </p:cNvPr>
          <p:cNvSpPr/>
          <p:nvPr/>
        </p:nvSpPr>
        <p:spPr>
          <a:xfrm>
            <a:off x="4203700" y="2324100"/>
            <a:ext cx="2089070" cy="721699"/>
          </a:xfrm>
          <a:prstGeom prst="ellipse">
            <a:avLst/>
          </a:prstGeom>
          <a:noFill/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1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Classes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Natural classes help us describe the phonological patterns and processes</a:t>
            </a:r>
          </a:p>
          <a:p>
            <a:endParaRPr lang="en-US" sz="3000" dirty="0">
              <a:solidFill>
                <a:srgbClr val="0000FF"/>
              </a:solidFill>
            </a:endParaRPr>
          </a:p>
          <a:p>
            <a:r>
              <a:rPr lang="en-US" sz="3000" dirty="0">
                <a:ea typeface="ＭＳ Ｐゴシック" charset="0"/>
              </a:rPr>
              <a:t>One way to describe natural classes is with binary </a:t>
            </a:r>
            <a:r>
              <a:rPr lang="en-US" sz="3000" dirty="0">
                <a:solidFill>
                  <a:srgbClr val="0070C0"/>
                </a:solidFill>
                <a:ea typeface="ＭＳ Ｐゴシック" charset="0"/>
              </a:rPr>
              <a:t>features</a:t>
            </a:r>
            <a:r>
              <a:rPr lang="en-US" sz="3000" dirty="0">
                <a:ea typeface="ＭＳ Ｐゴシック" charset="0"/>
              </a:rPr>
              <a:t>,</a:t>
            </a:r>
            <a:r>
              <a:rPr lang="en-US" sz="30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3000" dirty="0">
                <a:ea typeface="ＭＳ Ｐゴシック" charset="0"/>
              </a:rPr>
              <a:t>where segments are seen as bundles of features:</a:t>
            </a:r>
          </a:p>
          <a:p>
            <a:pPr lvl="1"/>
            <a:r>
              <a:rPr lang="en-US" dirty="0">
                <a:ea typeface="ＭＳ Ｐゴシック" charset="0"/>
              </a:rPr>
              <a:t>e.g. nasal mid and low vowels: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pPr marL="857250" lvl="2" indent="0">
              <a:buNone/>
            </a:pPr>
            <a:r>
              <a:rPr lang="en-US" dirty="0">
                <a:ea typeface="ＭＳ Ｐゴシック" charset="0"/>
              </a:rPr>
              <a:t>- consonantal</a:t>
            </a:r>
          </a:p>
          <a:p>
            <a:pPr marL="857250" lvl="2" indent="0">
              <a:buNone/>
            </a:pPr>
            <a:r>
              <a:rPr lang="en-US" dirty="0">
                <a:ea typeface="ＭＳ Ｐゴシック" charset="0"/>
              </a:rPr>
              <a:t>+ nasal</a:t>
            </a:r>
          </a:p>
          <a:p>
            <a:pPr marL="857250" lvl="2" indent="0">
              <a:buNone/>
            </a:pPr>
            <a:r>
              <a:rPr lang="en-US" dirty="0">
                <a:ea typeface="ＭＳ Ｐゴシック" charset="0"/>
              </a:rPr>
              <a:t>- high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1372375" y="4458230"/>
            <a:ext cx="88199" cy="127016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 flipH="1">
            <a:off x="3247420" y="4417590"/>
            <a:ext cx="88199" cy="1270164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3859" y="4287181"/>
            <a:ext cx="499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NOT be using feature notation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3859" y="4897397"/>
            <a:ext cx="508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refer to natural classes using single quotes e.g. ‘low nasal vowels’ </a:t>
            </a:r>
          </a:p>
        </p:txBody>
      </p:sp>
    </p:spTree>
    <p:extLst>
      <p:ext uri="{BB962C8B-B14F-4D97-AF65-F5344CB8AC3E}">
        <p14:creationId xmlns:p14="http://schemas.microsoft.com/office/powerpoint/2010/main" val="411506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1050"/>
            <a:ext cx="8686800" cy="965894"/>
          </a:xfrm>
        </p:spPr>
        <p:txBody>
          <a:bodyPr>
            <a:noAutofit/>
          </a:bodyPr>
          <a:lstStyle/>
          <a:p>
            <a:r>
              <a:rPr lang="en-US" sz="4000" dirty="0"/>
              <a:t>Underlying and surface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46" y="1816101"/>
            <a:ext cx="10337514" cy="431006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Assumption in generative phonology: every morpheme (e.g. the word </a:t>
            </a:r>
            <a:r>
              <a:rPr lang="en-US" sz="3000" i="1" dirty="0"/>
              <a:t>eat</a:t>
            </a:r>
            <a:r>
              <a:rPr lang="en-US" sz="3000" dirty="0"/>
              <a:t>) has only one </a:t>
            </a:r>
            <a:r>
              <a:rPr lang="en-US" sz="3000" dirty="0">
                <a:solidFill>
                  <a:srgbClr val="FF0000"/>
                </a:solidFill>
              </a:rPr>
              <a:t>underlying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representation</a:t>
            </a:r>
            <a:r>
              <a:rPr lang="en-US" sz="3000" dirty="0"/>
              <a:t> </a:t>
            </a:r>
            <a:endParaRPr lang="en-US" sz="3000" dirty="0">
              <a:solidFill>
                <a:srgbClr val="FF0000"/>
              </a:solidFill>
            </a:endParaRPr>
          </a:p>
          <a:p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/>
              <a:t>Underlying</a:t>
            </a:r>
            <a:r>
              <a:rPr lang="en-US" sz="3000" dirty="0">
                <a:solidFill>
                  <a:srgbClr val="000000"/>
                </a:solidFill>
              </a:rPr>
              <a:t> representations contain </a:t>
            </a:r>
            <a:r>
              <a:rPr lang="en-US" sz="3000" dirty="0">
                <a:solidFill>
                  <a:srgbClr val="FF0000"/>
                </a:solidFill>
              </a:rPr>
              <a:t>phonemes: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					</a:t>
            </a:r>
            <a:r>
              <a:rPr lang="en-US" sz="2600" dirty="0"/>
              <a:t>e.g.	  </a:t>
            </a:r>
            <a:r>
              <a:rPr lang="en-US" sz="2600" i="1" dirty="0"/>
              <a:t>eat</a:t>
            </a:r>
            <a:r>
              <a:rPr lang="en-US" sz="2600" dirty="0"/>
              <a:t>   /it/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000" dirty="0"/>
              <a:t>Underlying representations will be pronounced variably depending on the phonological rules of the language</a:t>
            </a:r>
          </a:p>
          <a:p>
            <a:pPr lvl="1"/>
            <a:r>
              <a:rPr lang="en-US" sz="2200" dirty="0"/>
              <a:t>e.g. </a:t>
            </a:r>
            <a:r>
              <a:rPr lang="en-US" sz="2200" i="1" dirty="0"/>
              <a:t>eat</a:t>
            </a:r>
            <a:r>
              <a:rPr lang="en-US" sz="2200" dirty="0"/>
              <a:t> /it/ could be pronounced [it] , [</a:t>
            </a:r>
            <a:r>
              <a:rPr lang="en-US" sz="2200" dirty="0" err="1"/>
              <a:t>iɾ</a:t>
            </a:r>
            <a:r>
              <a:rPr lang="en-US" sz="2200" dirty="0"/>
              <a:t>] , [</a:t>
            </a:r>
            <a:r>
              <a:rPr lang="en-US" sz="2200" dirty="0" err="1"/>
              <a:t>it</a:t>
            </a:r>
            <a:r>
              <a:rPr lang="en-US" sz="2200" baseline="30000" dirty="0" err="1"/>
              <a:t>h</a:t>
            </a:r>
            <a:r>
              <a:rPr lang="en-US" sz="2200" dirty="0"/>
              <a:t>], etc. depending on context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3A73-96BF-B647-9360-BF79009B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Phonological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6077-920F-7047-90C5-E6DA7A83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Underlying (phonological) representations </a:t>
            </a:r>
            <a:r>
              <a:rPr lang="en-US" sz="2800" dirty="0"/>
              <a:t>are composed of </a:t>
            </a:r>
            <a:r>
              <a:rPr lang="en-US" sz="2800" dirty="0">
                <a:solidFill>
                  <a:srgbClr val="C00000"/>
                </a:solidFill>
              </a:rPr>
              <a:t>phonemes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itənæpl</a:t>
            </a:r>
            <a:r>
              <a:rPr lang="en-US" dirty="0">
                <a:solidFill>
                  <a:srgbClr val="C00000"/>
                </a:solidFill>
              </a:rPr>
              <a:t>̩/			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Surface</a:t>
            </a:r>
            <a:r>
              <a:rPr lang="en-US" sz="2800" dirty="0">
                <a:solidFill>
                  <a:srgbClr val="000000"/>
                </a:solidFill>
              </a:rPr>
              <a:t> (phonetic) representations are made out of </a:t>
            </a:r>
            <a:r>
              <a:rPr lang="en-US" sz="2800" dirty="0">
                <a:solidFill>
                  <a:srgbClr val="0070C0"/>
                </a:solidFill>
              </a:rPr>
              <a:t>allophones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iɾənæpl</a:t>
            </a:r>
            <a:r>
              <a:rPr lang="en-US" dirty="0">
                <a:solidFill>
                  <a:srgbClr val="0070C0"/>
                </a:solidFill>
              </a:rPr>
              <a:t>̩]</a:t>
            </a:r>
          </a:p>
          <a:p>
            <a:pPr lvl="1"/>
            <a:endParaRPr lang="en-US" sz="2000" dirty="0"/>
          </a:p>
          <a:p>
            <a:r>
              <a:rPr lang="en-US" sz="2800" dirty="0">
                <a:solidFill>
                  <a:srgbClr val="000000"/>
                </a:solidFill>
              </a:rPr>
              <a:t>Phonological rules </a:t>
            </a:r>
            <a:r>
              <a:rPr lang="en-US" sz="2800" u="sng" dirty="0">
                <a:solidFill>
                  <a:srgbClr val="000000"/>
                </a:solidFill>
              </a:rPr>
              <a:t>derive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surface</a:t>
            </a:r>
            <a:r>
              <a:rPr lang="en-US" sz="2800" dirty="0">
                <a:solidFill>
                  <a:srgbClr val="000000"/>
                </a:solidFill>
              </a:rPr>
              <a:t> representations from </a:t>
            </a:r>
            <a:r>
              <a:rPr lang="en-US" sz="2800" dirty="0">
                <a:solidFill>
                  <a:srgbClr val="C00000"/>
                </a:solidFill>
              </a:rPr>
              <a:t>underlying</a:t>
            </a:r>
            <a:r>
              <a:rPr lang="en-US" sz="2800" dirty="0">
                <a:solidFill>
                  <a:srgbClr val="000000"/>
                </a:solidFill>
              </a:rPr>
              <a:t> representations</a:t>
            </a:r>
            <a:endParaRPr lang="en-US" dirty="0"/>
          </a:p>
          <a:p>
            <a:pPr lvl="1"/>
            <a:r>
              <a:rPr lang="en-US" sz="2400" dirty="0">
                <a:latin typeface="+mj-lt"/>
              </a:rPr>
              <a:t>e.g.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flapping rule: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/t/ </a:t>
            </a:r>
            <a:r>
              <a:rPr lang="en-US" sz="2400" dirty="0">
                <a:latin typeface="+mj-lt"/>
              </a:rPr>
              <a:t>is realized as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[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ɾ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] </a:t>
            </a:r>
            <a:r>
              <a:rPr lang="en-US" sz="2400" dirty="0">
                <a:latin typeface="+mj-lt"/>
              </a:rPr>
              <a:t>intervocalically between a stressed and unstressed vowel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287D6-1B7A-1D49-A812-87DD0D2BC48A}"/>
              </a:ext>
            </a:extLst>
          </p:cNvPr>
          <p:cNvSpPr/>
          <p:nvPr/>
        </p:nvSpPr>
        <p:spPr>
          <a:xfrm>
            <a:off x="5974080" y="6126164"/>
            <a:ext cx="560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See </a:t>
            </a:r>
            <a:r>
              <a:rPr lang="en-US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North-American English phonemes &amp; allophones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myCourses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03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770" y="274638"/>
            <a:ext cx="8435030" cy="96589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Underlying and surface representations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2231507"/>
            <a:ext cx="7692783" cy="247991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13742" y="2423801"/>
            <a:ext cx="186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underlying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3742" y="3928411"/>
            <a:ext cx="186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76C38-C9C7-874E-8578-7C4BE4557FCC}"/>
              </a:ext>
            </a:extLst>
          </p:cNvPr>
          <p:cNvSpPr txBox="1"/>
          <p:nvPr/>
        </p:nvSpPr>
        <p:spPr>
          <a:xfrm>
            <a:off x="2495227" y="5224181"/>
            <a:ext cx="782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What rules predict the realization of English /l/?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9BE94-F185-1341-AFFD-040D81F6CE8B}"/>
              </a:ext>
            </a:extLst>
          </p:cNvPr>
          <p:cNvSpPr txBox="1"/>
          <p:nvPr/>
        </p:nvSpPr>
        <p:spPr>
          <a:xfrm>
            <a:off x="4880709" y="6212174"/>
            <a:ext cx="6192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See </a:t>
            </a:r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of common phonological rules in North-American English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5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Phonological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Describe where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different variants of a sound occur </a:t>
            </a:r>
            <a:r>
              <a:rPr lang="en-US" sz="2800" dirty="0">
                <a:solidFill>
                  <a:srgbClr val="C00000"/>
                </a:solidFill>
              </a:rPr>
              <a:t>formally</a:t>
            </a:r>
          </a:p>
          <a:p>
            <a:r>
              <a:rPr lang="en-US" sz="2800" dirty="0"/>
              <a:t>Formalization avoids ambiguity</a:t>
            </a:r>
          </a:p>
          <a:p>
            <a:pPr lvl="1"/>
            <a:r>
              <a:rPr lang="en-US" sz="2400" dirty="0"/>
              <a:t>can be exploited computationally</a:t>
            </a:r>
          </a:p>
          <a:p>
            <a:endParaRPr lang="en-US" sz="2800" dirty="0"/>
          </a:p>
          <a:p>
            <a:r>
              <a:rPr lang="en-US" sz="2800" dirty="0"/>
              <a:t>Some useful symbols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= consonant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V</a:t>
            </a:r>
            <a:r>
              <a:rPr lang="en-US" sz="2400" dirty="0"/>
              <a:t> = vowel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dirty="0"/>
              <a:t> = word boundary	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σ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  <a:r>
              <a:rPr lang="en-US" sz="2400" dirty="0" err="1">
                <a:solidFill>
                  <a:srgbClr val="C00000"/>
                </a:solidFill>
              </a:rPr>
              <a:t>σ</a:t>
            </a:r>
            <a:r>
              <a:rPr lang="en-US" sz="2400" dirty="0"/>
              <a:t> = left and right syllable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590-3CA7-0D4F-B99E-40A758BA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A6DE-44B1-3D4D-84DE-DEB706A3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Assignment 2 deadline: Feb 10</a:t>
            </a:r>
          </a:p>
          <a:p>
            <a:endParaRPr lang="en-US" dirty="0"/>
          </a:p>
          <a:p>
            <a:r>
              <a:rPr lang="en-US" dirty="0"/>
              <a:t>Quiz 2 today from 5 pm, open for 48 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Reminder: Midterm exam on Feb 22 covers Phonetics and Phonology units</a:t>
            </a:r>
          </a:p>
          <a:p>
            <a:pPr lvl="1"/>
            <a:r>
              <a:rPr lang="en-US" dirty="0"/>
              <a:t>Morphology will be tested on final exam</a:t>
            </a:r>
          </a:p>
        </p:txBody>
      </p:sp>
    </p:spTree>
    <p:extLst>
      <p:ext uri="{BB962C8B-B14F-4D97-AF65-F5344CB8AC3E}">
        <p14:creationId xmlns:p14="http://schemas.microsoft.com/office/powerpoint/2010/main" val="187394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Rule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→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/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_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This means:</a:t>
            </a:r>
          </a:p>
          <a:p>
            <a:pPr lvl="1"/>
            <a:r>
              <a:rPr lang="en-US" sz="2400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000000"/>
                </a:solidFill>
              </a:rPr>
              <a:t> is pronounced as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>
                <a:solidFill>
                  <a:srgbClr val="00B050"/>
                </a:solidFill>
              </a:rPr>
              <a:t>Y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is pronounced as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when preceded by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and followed by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Rule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→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/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_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is the affected segment or </a:t>
            </a:r>
            <a:r>
              <a:rPr lang="en-US" dirty="0">
                <a:solidFill>
                  <a:srgbClr val="C00000"/>
                </a:solidFill>
              </a:rPr>
              <a:t>input</a:t>
            </a:r>
          </a:p>
          <a:p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that the rule creates</a:t>
            </a:r>
          </a:p>
          <a:p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/>
              <a:t>_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i="1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the context or </a:t>
            </a:r>
            <a:r>
              <a:rPr lang="en-US" dirty="0">
                <a:solidFill>
                  <a:srgbClr val="00B050"/>
                </a:solidFill>
              </a:rPr>
              <a:t>conditioning environment </a:t>
            </a:r>
            <a:r>
              <a:rPr lang="en-US" dirty="0">
                <a:solidFill>
                  <a:srgbClr val="000000"/>
                </a:solidFill>
              </a:rPr>
              <a:t>of the rule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 many rules (not the one above), only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or only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000000"/>
                </a:solidFill>
              </a:rPr>
              <a:t> are specified, not both</a:t>
            </a:r>
          </a:p>
        </p:txBody>
      </p:sp>
    </p:spTree>
    <p:extLst>
      <p:ext uri="{BB962C8B-B14F-4D97-AF65-F5344CB8AC3E}">
        <p14:creationId xmlns:p14="http://schemas.microsoft.com/office/powerpoint/2010/main" val="6783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Flapping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17500"/>
              </p:ext>
            </p:extLst>
          </p:nvPr>
        </p:nvGraphicFramePr>
        <p:xfrm>
          <a:off x="1525616" y="2196962"/>
          <a:ext cx="823827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[ˈ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swiɾ</a:t>
                      </a:r>
                      <a:r>
                        <a:rPr lang="en-CA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ɚ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sweeter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ʃ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ʊ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[ˈ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ʃ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ʊ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ɾ</a:t>
                      </a:r>
                      <a:r>
                        <a:rPr lang="en-CA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ɚ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shooter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swɛt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sweat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[ˈ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swɛɾɪŋ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sweating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[fid]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feed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[ˈ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fiɾ</a:t>
                      </a:r>
                      <a:r>
                        <a:rPr lang="en-CA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ɚ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feeder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fud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[ˈ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fuɾi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foodie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əˈtɑmək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[ˈ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æɾəm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atom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3037" y="1244441"/>
            <a:ext cx="991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English, coronal/alveolar stops become flaps between two vowels, where the second vowel is unstressed: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C5D7-EF1D-894A-8AEE-1801C6A04E83}"/>
              </a:ext>
            </a:extLst>
          </p:cNvPr>
          <p:cNvSpPr txBox="1"/>
          <p:nvPr/>
        </p:nvSpPr>
        <p:spPr>
          <a:xfrm>
            <a:off x="8259096" y="4713655"/>
            <a:ext cx="3009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/t /    /d/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ɾ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F1D1E-420E-BE4A-A987-94EDA057925F}"/>
              </a:ext>
            </a:extLst>
          </p:cNvPr>
          <p:cNvSpPr txBox="1"/>
          <p:nvPr/>
        </p:nvSpPr>
        <p:spPr>
          <a:xfrm>
            <a:off x="1093037" y="4990655"/>
            <a:ext cx="7785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/t/ and /d/ are </a:t>
            </a:r>
            <a:r>
              <a:rPr lang="en-US" sz="2400" dirty="0">
                <a:solidFill>
                  <a:srgbClr val="C00000"/>
                </a:solidFill>
              </a:rPr>
              <a:t>neutralized</a:t>
            </a:r>
            <a:r>
              <a:rPr lang="en-US" sz="2400" dirty="0"/>
              <a:t> when the flapping rule applies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They become undistinguishable in flapping environments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9421B7-712D-1840-ACA4-3175A4876939}"/>
              </a:ext>
            </a:extLst>
          </p:cNvPr>
          <p:cNvCxnSpPr>
            <a:cxnSpLocks/>
          </p:cNvCxnSpPr>
          <p:nvPr/>
        </p:nvCxnSpPr>
        <p:spPr>
          <a:xfrm flipH="1" flipV="1">
            <a:off x="9363684" y="5263626"/>
            <a:ext cx="187192" cy="2741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3228E8-7217-A44D-AB97-9A4B21E2415E}"/>
              </a:ext>
            </a:extLst>
          </p:cNvPr>
          <p:cNvCxnSpPr/>
          <p:nvPr/>
        </p:nvCxnSpPr>
        <p:spPr>
          <a:xfrm flipV="1">
            <a:off x="9916201" y="5250386"/>
            <a:ext cx="191361" cy="2609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000" dirty="0">
                <a:ea typeface="ＭＳ Ｐゴシック" charset="0"/>
              </a:rPr>
              <a:t>Flapping in North-American English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Coronal stops /d, t/ </a:t>
            </a:r>
            <a:r>
              <a:rPr lang="en-CA" sz="3200" dirty="0">
                <a:solidFill>
                  <a:srgbClr val="000000"/>
                </a:solidFill>
              </a:rPr>
              <a:t>become flaps between stressed and unstressed vowels.</a:t>
            </a: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 </a:t>
            </a:r>
            <a:endParaRPr lang="en-US" sz="3000" dirty="0">
              <a:ea typeface="ＭＳ Ｐゴシック" charset="0"/>
            </a:endParaRPr>
          </a:p>
          <a:p>
            <a:pPr marL="0" lvl="1" indent="0">
              <a:buNone/>
            </a:pPr>
            <a:r>
              <a:rPr lang="en-US" sz="3200" i="1" dirty="0">
                <a:solidFill>
                  <a:srgbClr val="000090"/>
                </a:solidFill>
              </a:rPr>
              <a:t>		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A → B / X _ Y</a:t>
            </a:r>
            <a:endParaRPr lang="en-US" sz="3000" dirty="0">
              <a:solidFill>
                <a:schemeClr val="bg1">
                  <a:lumMod val="50000"/>
                </a:schemeClr>
              </a:solidFill>
              <a:ea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/t, d/ </a:t>
            </a:r>
            <a:r>
              <a:rPr lang="en-US" dirty="0"/>
              <a:t>→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7210" y="4375334"/>
            <a:ext cx="155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79319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000" dirty="0">
                <a:ea typeface="ＭＳ Ｐゴシック" charset="0"/>
              </a:rPr>
              <a:t>Flapping in North-American English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Coronal stops /d, t/ </a:t>
            </a:r>
            <a:r>
              <a:rPr lang="en-CA" sz="3200" dirty="0">
                <a:solidFill>
                  <a:srgbClr val="000000"/>
                </a:solidFill>
              </a:rPr>
              <a:t>become flaps between stressed and unstressed vowels.</a:t>
            </a: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 </a:t>
            </a:r>
            <a:endParaRPr lang="en-US" sz="3000" dirty="0">
              <a:ea typeface="ＭＳ Ｐゴシック" charset="0"/>
            </a:endParaRPr>
          </a:p>
          <a:p>
            <a:pPr marL="0" lvl="1" indent="0">
              <a:buNone/>
            </a:pPr>
            <a:r>
              <a:rPr lang="en-US" sz="3200" i="1" dirty="0">
                <a:solidFill>
                  <a:srgbClr val="000090"/>
                </a:solidFill>
              </a:rPr>
              <a:t>		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A → B / X _Y</a:t>
            </a:r>
            <a:endParaRPr lang="en-US" sz="3000" dirty="0">
              <a:solidFill>
                <a:schemeClr val="bg1">
                  <a:lumMod val="50000"/>
                </a:schemeClr>
              </a:solidFill>
              <a:ea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/t, d/ </a:t>
            </a:r>
            <a:r>
              <a:rPr lang="en-US" dirty="0"/>
              <a:t>→</a:t>
            </a:r>
            <a:r>
              <a:rPr lang="en-US" dirty="0">
                <a:latin typeface="Calibri" panose="020F0502020204030204" pitchFamily="34" charset="0"/>
              </a:rPr>
              <a:t> [</a:t>
            </a:r>
            <a:r>
              <a:rPr lang="en-CA" dirty="0" err="1">
                <a:solidFill>
                  <a:srgbClr val="000000"/>
                </a:solidFill>
              </a:rPr>
              <a:t>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439" y="4353031"/>
            <a:ext cx="155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10585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000" dirty="0">
                <a:ea typeface="ＭＳ Ｐゴシック" charset="0"/>
              </a:rPr>
              <a:t>Flapping in North-American English</a:t>
            </a:r>
          </a:p>
          <a:p>
            <a:pPr marL="342900" lvl="1" indent="-342900"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Coronal stops /d, t/ </a:t>
            </a:r>
            <a:r>
              <a:rPr lang="en-CA" sz="3200" dirty="0">
                <a:solidFill>
                  <a:srgbClr val="000000"/>
                </a:solidFill>
              </a:rPr>
              <a:t>become flaps between stressed and unstressed vowels.</a:t>
            </a:r>
            <a:r>
              <a:rPr lang="en-US" sz="3000" dirty="0">
                <a:solidFill>
                  <a:srgbClr val="000000"/>
                </a:solidFill>
                <a:ea typeface="ＭＳ Ｐゴシック" charset="0"/>
              </a:rPr>
              <a:t> </a:t>
            </a:r>
            <a:endParaRPr lang="en-US" sz="3000" dirty="0">
              <a:ea typeface="ＭＳ Ｐゴシック" charset="0"/>
            </a:endParaRPr>
          </a:p>
          <a:p>
            <a:pPr marL="0" lvl="1" indent="0">
              <a:buNone/>
            </a:pPr>
            <a:r>
              <a:rPr lang="en-US" sz="3200" i="1" dirty="0">
                <a:solidFill>
                  <a:srgbClr val="000090"/>
                </a:solidFill>
              </a:rPr>
              <a:t>		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A → B / X _Y</a:t>
            </a:r>
            <a:endParaRPr lang="en-US" sz="3000" i="1" dirty="0">
              <a:solidFill>
                <a:schemeClr val="bg1">
                  <a:lumMod val="50000"/>
                </a:schemeClr>
              </a:solidFill>
              <a:ea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/t, d/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→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[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</a:rPr>
              <a:t>ɾ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</a:rPr>
              <a:t>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CA" dirty="0">
                <a:latin typeface="+mn-lt"/>
              </a:rPr>
              <a:t>'stressed vowel' _ 'unstressed vowel’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2722" y="4456605"/>
            <a:ext cx="335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conditioning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1544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-457200"/>
            <a:r>
              <a:rPr lang="en-US" sz="2800" dirty="0">
                <a:solidFill>
                  <a:srgbClr val="000000"/>
                </a:solidFill>
              </a:rPr>
              <a:t>A good rule description has 3 parts:</a:t>
            </a:r>
            <a:r>
              <a:rPr lang="en-US" sz="2800" dirty="0"/>
              <a:t> a </a:t>
            </a:r>
            <a:r>
              <a:rPr lang="en-US" sz="2800" dirty="0">
                <a:solidFill>
                  <a:srgbClr val="0070C0"/>
                </a:solidFill>
              </a:rPr>
              <a:t>useful name</a:t>
            </a:r>
            <a:r>
              <a:rPr lang="en-US" sz="28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 </a:t>
            </a:r>
            <a:r>
              <a:rPr lang="en-US" sz="2800" dirty="0"/>
              <a:t>prose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description</a:t>
            </a:r>
            <a:r>
              <a:rPr lang="en-US" sz="2800" dirty="0">
                <a:solidFill>
                  <a:srgbClr val="000000"/>
                </a:solidFill>
              </a:rPr>
              <a:t>, and the </a:t>
            </a:r>
            <a:r>
              <a:rPr lang="en-US" sz="2800" dirty="0">
                <a:solidFill>
                  <a:srgbClr val="00B050"/>
                </a:solidFill>
              </a:rPr>
              <a:t>rule</a:t>
            </a:r>
            <a:r>
              <a:rPr lang="en-US" sz="2800" dirty="0">
                <a:solidFill>
                  <a:srgbClr val="000000"/>
                </a:solidFill>
              </a:rPr>
              <a:t> itself:</a:t>
            </a:r>
          </a:p>
          <a:p>
            <a:pPr marL="857250" lvl="2" indent="-457200"/>
            <a:r>
              <a:rPr lang="en-US" sz="2600" dirty="0">
                <a:solidFill>
                  <a:srgbClr val="C00000"/>
                </a:solidFill>
                <a:ea typeface="ＭＳ Ｐゴシック" charset="0"/>
              </a:rPr>
              <a:t>Name</a:t>
            </a:r>
            <a:r>
              <a:rPr lang="en-US" sz="2600" dirty="0">
                <a:ea typeface="ＭＳ Ｐゴシック" charset="0"/>
              </a:rPr>
              <a:t>: Flapping</a:t>
            </a:r>
          </a:p>
          <a:p>
            <a:pPr marL="857250" lvl="2" indent="-457200"/>
            <a:r>
              <a:rPr lang="en-US" sz="2600" dirty="0">
                <a:solidFill>
                  <a:srgbClr val="0070C0"/>
                </a:solidFill>
                <a:ea typeface="ＭＳ Ｐゴシック" charset="0"/>
              </a:rPr>
              <a:t>Description</a:t>
            </a:r>
            <a:r>
              <a:rPr lang="en-US" sz="2600" dirty="0">
                <a:ea typeface="ＭＳ Ｐゴシック" charset="0"/>
              </a:rPr>
              <a:t>: Coronal stops /d, t/ </a:t>
            </a:r>
            <a:r>
              <a:rPr lang="en-CA" sz="2600" dirty="0">
                <a:ea typeface="ＭＳ Ｐゴシック" charset="0"/>
              </a:rPr>
              <a:t>become flaps between stressed and 					    unstressed vowels</a:t>
            </a:r>
            <a:r>
              <a:rPr lang="en-US" sz="2600" dirty="0">
                <a:ea typeface="ＭＳ Ｐゴシック" charset="0"/>
              </a:rPr>
              <a:t> </a:t>
            </a:r>
          </a:p>
          <a:p>
            <a:pPr marL="857250" lvl="2" indent="-457200"/>
            <a:r>
              <a:rPr lang="en-US" sz="2600" dirty="0">
                <a:solidFill>
                  <a:srgbClr val="00B050"/>
                </a:solidFill>
                <a:ea typeface="ＭＳ Ｐゴシック" charset="0"/>
              </a:rPr>
              <a:t>Rule</a:t>
            </a:r>
            <a:r>
              <a:rPr lang="en-US" sz="2600" dirty="0">
                <a:ea typeface="ＭＳ Ｐゴシック" charset="0"/>
              </a:rPr>
              <a:t>: /t, d/ → [</a:t>
            </a:r>
            <a:r>
              <a:rPr lang="en-CA" sz="2600" dirty="0" err="1">
                <a:ea typeface="ＭＳ Ｐゴシック" charset="0"/>
              </a:rPr>
              <a:t>ɾ</a:t>
            </a:r>
            <a:r>
              <a:rPr lang="en-US" sz="2600" dirty="0">
                <a:ea typeface="ＭＳ Ｐゴシック" charset="0"/>
              </a:rPr>
              <a:t>] / </a:t>
            </a:r>
            <a:r>
              <a:rPr lang="en-CA" sz="2600" dirty="0">
                <a:ea typeface="ＭＳ Ｐゴシック" charset="0"/>
              </a:rPr>
              <a:t>'stressed vowel' _ 'unstressed vowel’ </a:t>
            </a:r>
            <a:endParaRPr lang="en-US" sz="2600" dirty="0">
              <a:ea typeface="ＭＳ Ｐゴシック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9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Canadian raising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80551"/>
              </p:ext>
            </p:extLst>
          </p:nvPr>
        </p:nvGraphicFramePr>
        <p:xfrm>
          <a:off x="8021918" y="1539875"/>
          <a:ext cx="274133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64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‘fly’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‘drive’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‘mile’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‘rouse’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[d</a:t>
                      </a:r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‘down’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‘nice’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‘mouse’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‘write’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‘pout’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‘ride’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‘loud’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F3E0BC4-0B92-A646-8AEE-C1D411A8D21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F8A21-0DA7-0540-91CB-92A1836AC3B1}"/>
              </a:ext>
            </a:extLst>
          </p:cNvPr>
          <p:cNvSpPr txBox="1">
            <a:spLocks/>
          </p:cNvSpPr>
          <p:nvPr/>
        </p:nvSpPr>
        <p:spPr>
          <a:xfrm>
            <a:off x="609600" y="1447288"/>
            <a:ext cx="6353175" cy="46788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Canadian English,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aw]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appear to be in complementary distribution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triggers the alternation?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and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occur before voiceless consonants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[aw] occur elsewhere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Phonemes and elsewhere allophones match: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will now define a rule that derives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and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from 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and /aw/ before voiceless consonants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485DA1-2A26-2B44-ABDF-BFD0207F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84" y="4231285"/>
            <a:ext cx="4491935" cy="12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6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Canadian raising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021918" y="1539875"/>
          <a:ext cx="274133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64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‘fly’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‘drive’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‘mile’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‘rouse’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[d</a:t>
                      </a:r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‘down’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‘nice’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‘mouse’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‘write’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2000" b="0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‘pout’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‘ride’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</a:t>
                      </a:r>
                      <a:r>
                        <a:rPr lang="en-US" sz="20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20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‘loud’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F3E0BC4-0B92-A646-8AEE-C1D411A8D21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F8A21-0DA7-0540-91CB-92A1836AC3B1}"/>
              </a:ext>
            </a:extLst>
          </p:cNvPr>
          <p:cNvSpPr txBox="1">
            <a:spLocks/>
          </p:cNvSpPr>
          <p:nvPr/>
        </p:nvSpPr>
        <p:spPr>
          <a:xfrm>
            <a:off x="609600" y="1447288"/>
            <a:ext cx="6714931" cy="46788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Calibri" panose="020F0502020204030204" pitchFamily="34" charset="0"/>
              </a:rPr>
              <a:t>Description: /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/ and /aw/ are raised (become [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] and [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]) before voiceless consonants</a:t>
            </a:r>
          </a:p>
          <a:p>
            <a:pPr marL="0" indent="0">
              <a:buNone/>
            </a:pP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Calibri" panose="020F0502020204030204" pitchFamily="34" charset="0"/>
              </a:rPr>
              <a:t>Rule: /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, aw/ → [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+mn-lt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] /_ ‘voiceless consonants’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Reminder: No rule needed to derive [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aj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] and [aw] (‘elsewhere allophones’)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93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Derivation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2070" y="1487508"/>
            <a:ext cx="69853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Canadian Raising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aw/ </a:t>
            </a:r>
            <a:r>
              <a:rPr lang="en-US" sz="2400" dirty="0"/>
              <a:t>→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 /</a:t>
            </a:r>
            <a:r>
              <a:rPr lang="en-US" sz="2400" baseline="-25000" dirty="0"/>
              <a:t>__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voiceless consonants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82386" y="2962867"/>
          <a:ext cx="67648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‘mice’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EA45EF-4ACD-7443-893A-F263217EF329}"/>
              </a:ext>
            </a:extLst>
          </p:cNvPr>
          <p:cNvSpPr txBox="1"/>
          <p:nvPr/>
        </p:nvSpPr>
        <p:spPr>
          <a:xfrm>
            <a:off x="1456841" y="5564459"/>
            <a:ext cx="962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Useful way of testing if rule applies correctly across different contexts</a:t>
            </a:r>
          </a:p>
        </p:txBody>
      </p:sp>
    </p:spTree>
    <p:extLst>
      <p:ext uri="{BB962C8B-B14F-4D97-AF65-F5344CB8AC3E}">
        <p14:creationId xmlns:p14="http://schemas.microsoft.com/office/powerpoint/2010/main" val="36860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ＭＳ Ｐゴシック" charset="0"/>
              </a:rPr>
              <a:t>Building syllables</a:t>
            </a:r>
            <a:endParaRPr lang="en-US" dirty="0"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0" y="609600"/>
            <a:ext cx="7848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endParaRPr lang="en-CA" altLang="ja-JP" sz="3000" dirty="0"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ja-JP" altLang="en-US" sz="3000" dirty="0">
                <a:latin typeface="+mn-lt"/>
                <a:ea typeface="ＭＳ Ｐゴシック" charset="0"/>
                <a:cs typeface="Times" charset="0"/>
              </a:rPr>
              <a:t>‘</a:t>
            </a:r>
            <a:r>
              <a:rPr lang="en-US" altLang="ja-JP" sz="3000" dirty="0">
                <a:latin typeface="+mn-lt"/>
                <a:ea typeface="ＭＳ Ｐゴシック" charset="0"/>
                <a:cs typeface="Times" charset="0"/>
              </a:rPr>
              <a:t>squirms</a:t>
            </a:r>
            <a:r>
              <a:rPr lang="ja-JP" altLang="en-US" sz="3000" dirty="0">
                <a:latin typeface="+mn-lt"/>
                <a:ea typeface="ＭＳ Ｐゴシック" charset="0"/>
                <a:cs typeface="Times" charset="0"/>
              </a:rPr>
              <a:t>’</a:t>
            </a:r>
            <a:r>
              <a:rPr lang="en-US" altLang="ja-JP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		</a:t>
            </a:r>
            <a:r>
              <a:rPr lang="en-US" altLang="ja-JP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  <a:sym typeface="Symbol" charset="0"/>
              </a:rPr>
              <a:t>	</a:t>
            </a:r>
            <a:r>
              <a:rPr lang="en-US" altLang="ja-JP" sz="3000" dirty="0">
                <a:latin typeface="+mn-lt"/>
                <a:ea typeface="ＭＳ Ｐゴシック" charset="0"/>
                <a:cs typeface="Times" charset="0"/>
                <a:sym typeface="Symbol" charset="0"/>
              </a:rPr>
              <a:t></a:t>
            </a:r>
            <a:endParaRPr lang="en-US" altLang="ja-JP" sz="3000" dirty="0">
              <a:solidFill>
                <a:schemeClr val="bg1"/>
              </a:solidFill>
              <a:latin typeface="+mn-lt"/>
              <a:ea typeface="ＭＳ Ｐゴシック" charset="0"/>
              <a:cs typeface="Times" charset="0"/>
            </a:endParaRP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	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	      		      R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solidFill>
                  <a:schemeClr val="bg1"/>
                </a:solidFill>
                <a:latin typeface="+mn-lt"/>
                <a:ea typeface="ＭＳ Ｐゴシック" charset="0"/>
                <a:cs typeface="Times" charset="0"/>
              </a:rPr>
              <a:t>		       O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           O	      N      C  </a:t>
            </a:r>
            <a:r>
              <a:rPr lang="en-US" sz="3000" dirty="0">
                <a:solidFill>
                  <a:srgbClr val="FFFFFF"/>
                </a:solidFill>
                <a:latin typeface="+mn-lt"/>
                <a:ea typeface="ＭＳ Ｐゴシック" charset="0"/>
                <a:cs typeface="Times" charset="0"/>
              </a:rPr>
              <a:t>N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	</a:t>
            </a:r>
          </a:p>
          <a:p>
            <a:pPr marL="1376363" lvl="1" indent="-579438">
              <a:spcBef>
                <a:spcPct val="0"/>
              </a:spcBef>
              <a:buClr>
                <a:srgbClr val="4739FF"/>
              </a:buClr>
              <a:buNone/>
            </a:pP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		 	   s        k     w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ɪ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</a:t>
            </a:r>
            <a:r>
              <a:rPr lang="en-US" sz="3000" dirty="0" err="1">
                <a:latin typeface="+mn-lt"/>
                <a:ea typeface="ＭＳ Ｐゴシック" charset="0"/>
                <a:cs typeface="Times" charset="0"/>
              </a:rPr>
              <a:t>ɹ</a:t>
            </a:r>
            <a:r>
              <a:rPr lang="en-US" sz="3000" dirty="0">
                <a:latin typeface="+mn-lt"/>
                <a:ea typeface="ＭＳ Ｐゴシック" charset="0"/>
                <a:cs typeface="Times" charset="0"/>
              </a:rPr>
              <a:t>     m    z</a:t>
            </a:r>
          </a:p>
          <a:p>
            <a:pPr marL="1376363" lvl="1" indent="-579438">
              <a:lnSpc>
                <a:spcPct val="90000"/>
              </a:lnSpc>
              <a:spcBef>
                <a:spcPct val="10000"/>
              </a:spcBef>
              <a:spcAft>
                <a:spcPct val="40000"/>
              </a:spcAft>
              <a:buClr>
                <a:srgbClr val="4739FF"/>
              </a:buClr>
              <a:buNone/>
            </a:pPr>
            <a:endParaRPr lang="en-US" sz="3000" dirty="0">
              <a:latin typeface="+mn-lt"/>
              <a:ea typeface="ＭＳ Ｐゴシック" charset="0"/>
              <a:cs typeface="Time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934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934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93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5737392" y="3810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042192" y="3810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 flipV="1">
            <a:off x="6042192" y="1981200"/>
            <a:ext cx="892008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3</a:t>
            </a:fld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7410217" y="3821559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7715017" y="3821559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934200" y="2895600"/>
            <a:ext cx="78081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 flipV="1">
            <a:off x="4942445" y="1981200"/>
            <a:ext cx="1991755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H="1" flipV="1">
            <a:off x="6934200" y="1981200"/>
            <a:ext cx="1602339" cy="2373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9B329-E369-8647-9E09-790BD73EC3FF}"/>
              </a:ext>
            </a:extLst>
          </p:cNvPr>
          <p:cNvSpPr txBox="1"/>
          <p:nvPr/>
        </p:nvSpPr>
        <p:spPr>
          <a:xfrm>
            <a:off x="5418814" y="5881241"/>
            <a:ext cx="380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extrasyllabic</a:t>
            </a:r>
            <a:r>
              <a:rPr lang="en-US" sz="2800" dirty="0"/>
              <a:t> consonants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53B15-6242-094D-AEF7-2098A51575D3}"/>
              </a:ext>
            </a:extLst>
          </p:cNvPr>
          <p:cNvCxnSpPr>
            <a:cxnSpLocks/>
          </p:cNvCxnSpPr>
          <p:nvPr/>
        </p:nvCxnSpPr>
        <p:spPr>
          <a:xfrm flipH="1" flipV="1">
            <a:off x="5133048" y="4889047"/>
            <a:ext cx="1355148" cy="96679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7CA51-6421-9849-94E6-77D5A3999E59}"/>
              </a:ext>
            </a:extLst>
          </p:cNvPr>
          <p:cNvCxnSpPr>
            <a:cxnSpLocks/>
          </p:cNvCxnSpPr>
          <p:nvPr/>
        </p:nvCxnSpPr>
        <p:spPr>
          <a:xfrm flipV="1">
            <a:off x="7715017" y="4856799"/>
            <a:ext cx="844261" cy="10244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Derivation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2070" y="1487508"/>
            <a:ext cx="69853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Canadian Raising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aw/ </a:t>
            </a:r>
            <a:r>
              <a:rPr lang="en-US" sz="2400" dirty="0"/>
              <a:t>→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] /</a:t>
            </a:r>
            <a:r>
              <a:rPr lang="en-US" sz="2400" baseline="-25000" dirty="0"/>
              <a:t>__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voiceless consonants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82386" y="2962867"/>
          <a:ext cx="67648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‘mice’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majs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tajm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34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Derivation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2070" y="1487508"/>
            <a:ext cx="69853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Canadian Raising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aw/ </a:t>
            </a:r>
            <a:r>
              <a:rPr lang="en-US" sz="2400" dirty="0"/>
              <a:t>→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] /</a:t>
            </a:r>
            <a:r>
              <a:rPr lang="en-US" sz="2400" baseline="-25000" dirty="0"/>
              <a:t>__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voiceless consonants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82386" y="2962867"/>
          <a:ext cx="67648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‘mice’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majs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tajm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Canadian</a:t>
                      </a:r>
                      <a:r>
                        <a:rPr lang="en-US" sz="2400" baseline="0" dirty="0"/>
                        <a:t> raising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96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Derivation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2070" y="1487508"/>
            <a:ext cx="69853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Canadian Raising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aw/ </a:t>
            </a:r>
            <a:r>
              <a:rPr lang="en-US" sz="2400" dirty="0"/>
              <a:t>→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] /</a:t>
            </a:r>
            <a:r>
              <a:rPr lang="en-US" sz="2400" baseline="-25000" dirty="0"/>
              <a:t>__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voiceless consonants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30761"/>
              </p:ext>
            </p:extLst>
          </p:nvPr>
        </p:nvGraphicFramePr>
        <p:xfrm>
          <a:off x="2582386" y="2962867"/>
          <a:ext cx="67648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‘mice’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maj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tajm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Canadian</a:t>
                      </a:r>
                      <a:r>
                        <a:rPr lang="en-US" sz="2400" baseline="0" dirty="0"/>
                        <a:t> raising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m</a:t>
                      </a:r>
                      <a:r>
                        <a:rPr lang="en-US" sz="2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ʌjs</a:t>
                      </a:r>
                      <a:r>
                        <a:rPr lang="en-US" sz="2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mʌjs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0271" y="5133577"/>
            <a:ext cx="1358260" cy="3704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applies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5210706" y="4882393"/>
            <a:ext cx="0" cy="2511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5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Derivation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2070" y="1487508"/>
            <a:ext cx="69853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Canadian Raising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aw/ </a:t>
            </a:r>
            <a:r>
              <a:rPr lang="en-US" sz="2400" dirty="0"/>
              <a:t>→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] /</a:t>
            </a:r>
            <a:r>
              <a:rPr lang="en-US" sz="2400" baseline="-25000" dirty="0"/>
              <a:t>__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voiceless consonants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2389"/>
              </p:ext>
            </p:extLst>
          </p:nvPr>
        </p:nvGraphicFramePr>
        <p:xfrm>
          <a:off x="2582386" y="2962867"/>
          <a:ext cx="6764877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‘mice’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majs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taj</a:t>
                      </a:r>
                      <a:r>
                        <a:rPr lang="en-US" sz="2400" dirty="0" err="1">
                          <a:solidFill>
                            <a:srgbClr val="0070C0"/>
                          </a:solidFill>
                        </a:rPr>
                        <a:t>m</a:t>
                      </a:r>
                      <a:r>
                        <a:rPr lang="en-US" sz="2400" dirty="0"/>
                        <a:t>/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Canadian</a:t>
                      </a:r>
                      <a:r>
                        <a:rPr lang="en-US" sz="2400" baseline="0" dirty="0"/>
                        <a:t> raising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m</a:t>
                      </a:r>
                      <a:r>
                        <a:rPr lang="en-US" sz="2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ʌjs</a:t>
                      </a:r>
                      <a:r>
                        <a:rPr lang="en-US" sz="2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⎯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m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ʌjs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taj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</a:rPr>
                        <a:t>m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09959" y="5133578"/>
            <a:ext cx="297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rule doesn’t apply before voiced consonants </a:t>
            </a:r>
          </a:p>
        </p:txBody>
      </p:sp>
    </p:spTree>
    <p:extLst>
      <p:ext uri="{BB962C8B-B14F-4D97-AF65-F5344CB8AC3E}">
        <p14:creationId xmlns:p14="http://schemas.microsoft.com/office/powerpoint/2010/main" val="39255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Derivation tables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7557"/>
              </p:ext>
            </p:extLst>
          </p:nvPr>
        </p:nvGraphicFramePr>
        <p:xfrm>
          <a:off x="2582386" y="2962867"/>
          <a:ext cx="67648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‘mice’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‘time’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majs</a:t>
                      </a: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tajm</a:t>
                      </a: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Canadian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raising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r>
                        <a:rPr lang="en-US" sz="24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ʌjs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⎯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m</a:t>
                      </a:r>
                      <a:r>
                        <a:rPr lang="en-US" sz="2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ʌjs</a:t>
                      </a:r>
                      <a:r>
                        <a:rPr lang="en-US" sz="24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tajm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2070" y="1487508"/>
            <a:ext cx="69853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Canadian Raising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aw/ </a:t>
            </a:r>
            <a:r>
              <a:rPr lang="en-US" sz="2400" dirty="0"/>
              <a:t>→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] /</a:t>
            </a:r>
            <a:r>
              <a:rPr lang="en-US" sz="2400" baseline="-25000" dirty="0"/>
              <a:t>__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voiceless consonants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903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raising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>
                <a:ea typeface="ＭＳ Ｐゴシック" charset="0"/>
              </a:rPr>
              <a:t>Rule name: Canadian raising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Prose description: /</a:t>
            </a:r>
            <a:r>
              <a:rPr lang="en-US" dirty="0" err="1">
                <a:latin typeface="Calibri" panose="020F0502020204030204" pitchFamily="34" charset="0"/>
              </a:rPr>
              <a:t>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/>
              <a:t>/ and /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w/ are raised before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voiceless consonant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Formal rule: /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aw/ </a:t>
            </a:r>
            <a:r>
              <a:rPr lang="en-US" sz="2800" dirty="0"/>
              <a:t>→ </a:t>
            </a:r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ʌj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ʌw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baseline="-25000" dirty="0"/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__ </a:t>
            </a:r>
            <a:r>
              <a:rPr lang="en-US" sz="2800" dirty="0">
                <a:latin typeface="Calibri" panose="020F0502020204030204" pitchFamily="34" charset="0"/>
              </a:rPr>
              <a:t>voiceless consonant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Phonology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288"/>
            <a:ext cx="10972800" cy="4897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u="sng" dirty="0">
                <a:solidFill>
                  <a:srgbClr val="0070C0"/>
                </a:solidFill>
              </a:rPr>
              <a:t>Skills to acquire: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dirty="0"/>
              <a:t>How to identify whether phonetically-similar surface allophones belong to the same or different phonemes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In English, [p] and [</a:t>
            </a:r>
            <a:r>
              <a:rPr lang="en-US" sz="2600" dirty="0" err="1"/>
              <a:t>p</a:t>
            </a:r>
            <a:r>
              <a:rPr lang="en-US" sz="2600" baseline="30000" dirty="0" err="1"/>
              <a:t>h</a:t>
            </a:r>
            <a:r>
              <a:rPr lang="en-US" sz="2600" dirty="0"/>
              <a:t>] are allophones of the same phoneme /p/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build syllables following general template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Make sure to satisfy </a:t>
            </a:r>
            <a:r>
              <a:rPr lang="en-US" sz="2600" i="1" dirty="0"/>
              <a:t>all</a:t>
            </a:r>
            <a:r>
              <a:rPr lang="en-US" sz="2600" dirty="0"/>
              <a:t> syllabification principles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dirty="0"/>
              <a:t>How to describe phonological processes in prose, using natural classes when possible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Natural classes:  </a:t>
            </a:r>
            <a:r>
              <a:rPr lang="en-US" sz="2900" dirty="0"/>
              <a:t>All </a:t>
            </a:r>
            <a:r>
              <a:rPr lang="en-US" sz="2900" i="1" dirty="0"/>
              <a:t>and only all </a:t>
            </a:r>
            <a:r>
              <a:rPr lang="en-US" sz="2900" dirty="0"/>
              <a:t>sounds with particular property / properties in a language</a:t>
            </a:r>
          </a:p>
          <a:p>
            <a:pPr>
              <a:spcBef>
                <a:spcPts val="1200"/>
              </a:spcBef>
            </a:pPr>
            <a:r>
              <a:rPr lang="en-US" dirty="0"/>
              <a:t>How to write simple rules formally, referring to natural classes when possible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Format:	</a:t>
            </a:r>
            <a:r>
              <a:rPr lang="en-US" sz="2600" i="1" dirty="0"/>
              <a:t>A → B / X _Y</a:t>
            </a:r>
            <a:endParaRPr lang="en-US" sz="2600" dirty="0"/>
          </a:p>
          <a:p>
            <a:pPr>
              <a:spcBef>
                <a:spcPts val="1200"/>
              </a:spcBef>
            </a:pPr>
            <a:r>
              <a:rPr lang="en-US" dirty="0"/>
              <a:t>How to evaluate rules by means of derivation tables</a:t>
            </a:r>
          </a:p>
        </p:txBody>
      </p:sp>
    </p:spTree>
    <p:extLst>
      <p:ext uri="{BB962C8B-B14F-4D97-AF65-F5344CB8AC3E}">
        <p14:creationId xmlns:p14="http://schemas.microsoft.com/office/powerpoint/2010/main" val="31048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F7AB-B843-BF4E-8E07-2D50A27D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BC27-86B4-4A43-B2EA-B1486D6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Formalizing phonological processes:</a:t>
            </a:r>
          </a:p>
          <a:p>
            <a:pPr lvl="1"/>
            <a:r>
              <a:rPr lang="en-US" dirty="0"/>
              <a:t>Natural classes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Derivation tables</a:t>
            </a:r>
          </a:p>
        </p:txBody>
      </p:sp>
    </p:spTree>
    <p:extLst>
      <p:ext uri="{BB962C8B-B14F-4D97-AF65-F5344CB8AC3E}">
        <p14:creationId xmlns:p14="http://schemas.microsoft.com/office/powerpoint/2010/main" val="422293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Natural Classes </a:t>
            </a:r>
            <a:r>
              <a:rPr lang="en-US" sz="2400" dirty="0"/>
              <a:t>are </a:t>
            </a:r>
            <a:r>
              <a:rPr lang="en-US" sz="2400" u="sng" dirty="0"/>
              <a:t>groups of sounds with similar phonological properties</a:t>
            </a:r>
          </a:p>
          <a:p>
            <a:endParaRPr lang="en-US" sz="2400" u="sng" dirty="0">
              <a:solidFill>
                <a:srgbClr val="0000FF"/>
              </a:solidFill>
            </a:endParaRPr>
          </a:p>
          <a:p>
            <a:r>
              <a:rPr lang="en-US" sz="2400" u="sng" dirty="0">
                <a:solidFill>
                  <a:srgbClr val="0070C0"/>
                </a:solidFill>
              </a:rPr>
              <a:t>All and only </a:t>
            </a:r>
            <a:r>
              <a:rPr lang="en-US" sz="2400" dirty="0"/>
              <a:t>the sounds with those properties in a language</a:t>
            </a:r>
          </a:p>
          <a:p>
            <a:endParaRPr lang="en-US" sz="2400" dirty="0"/>
          </a:p>
          <a:p>
            <a:r>
              <a:rPr lang="en-US" sz="2400" dirty="0"/>
              <a:t>For instance, if analyzing English data:</a:t>
            </a:r>
          </a:p>
          <a:p>
            <a:pPr lvl="1"/>
            <a:r>
              <a:rPr lang="en-US" sz="2000" dirty="0"/>
              <a:t>/ p t k / 			all voiceless stops</a:t>
            </a:r>
          </a:p>
          <a:p>
            <a:pPr lvl="1"/>
            <a:r>
              <a:rPr lang="en-US" sz="2000" dirty="0"/>
              <a:t>/m n </a:t>
            </a:r>
            <a:r>
              <a:rPr lang="en-US" sz="2000" dirty="0" err="1"/>
              <a:t>ŋ</a:t>
            </a:r>
            <a:r>
              <a:rPr lang="en-US" sz="2000" dirty="0"/>
              <a:t> / 			all nasals</a:t>
            </a:r>
          </a:p>
          <a:p>
            <a:pPr lvl="1"/>
            <a:r>
              <a:rPr lang="en-US" sz="2000" dirty="0"/>
              <a:t>/m p b / 			all bilabial consonants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ɪ</a:t>
            </a:r>
            <a:r>
              <a:rPr lang="en-US" sz="2000" dirty="0"/>
              <a:t> </a:t>
            </a:r>
            <a:r>
              <a:rPr lang="en-US" sz="2000" dirty="0" err="1"/>
              <a:t>ʊ</a:t>
            </a:r>
            <a:r>
              <a:rPr lang="en-US" sz="2000" dirty="0"/>
              <a:t> u/ 			all high vowels</a:t>
            </a:r>
          </a:p>
        </p:txBody>
      </p:sp>
    </p:spTree>
    <p:extLst>
      <p:ext uri="{BB962C8B-B14F-4D97-AF65-F5344CB8AC3E}">
        <p14:creationId xmlns:p14="http://schemas.microsoft.com/office/powerpoint/2010/main" val="89780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Classes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9146"/>
            <a:ext cx="10674913" cy="1203121"/>
          </a:xfrm>
        </p:spPr>
        <p:txBody>
          <a:bodyPr>
            <a:normAutofit/>
          </a:bodyPr>
          <a:lstStyle/>
          <a:p>
            <a:r>
              <a:rPr lang="en-US" sz="2400" dirty="0"/>
              <a:t>We can refer to phonemic inventories in terms of manner, place of articulation, voicing, vowel height and </a:t>
            </a:r>
            <a:r>
              <a:rPr lang="en-US" sz="2400" dirty="0" err="1"/>
              <a:t>frontness</a:t>
            </a:r>
            <a:r>
              <a:rPr lang="en-US" sz="2400" dirty="0"/>
              <a:t>, kip rounding, etc.</a:t>
            </a:r>
          </a:p>
        </p:txBody>
      </p:sp>
      <p:pic>
        <p:nvPicPr>
          <p:cNvPr id="11" name="Picture 10" descr="p30_text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8" t="75091" r="57058" b="4609"/>
          <a:stretch/>
        </p:blipFill>
        <p:spPr>
          <a:xfrm>
            <a:off x="7312436" y="3024334"/>
            <a:ext cx="4799308" cy="2541324"/>
          </a:xfrm>
          <a:prstGeom prst="rect">
            <a:avLst/>
          </a:prstGeom>
          <a:ln>
            <a:noFill/>
          </a:ln>
        </p:spPr>
      </p:pic>
      <p:sp>
        <p:nvSpPr>
          <p:cNvPr id="12" name="Oval 11"/>
          <p:cNvSpPr/>
          <p:nvPr/>
        </p:nvSpPr>
        <p:spPr>
          <a:xfrm>
            <a:off x="3829257" y="3139024"/>
            <a:ext cx="811428" cy="2271688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2985" y="3345150"/>
            <a:ext cx="4799308" cy="81493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08F1F-F1F5-7241-BB63-92DDC3E96BB1}"/>
              </a:ext>
            </a:extLst>
          </p:cNvPr>
          <p:cNvSpPr txBox="1"/>
          <p:nvPr/>
        </p:nvSpPr>
        <p:spPr>
          <a:xfrm>
            <a:off x="3196866" y="568185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C00000"/>
                </a:solidFill>
              </a:rPr>
              <a:t>Alveolar consonants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AC0E4-B40D-B84B-A9DF-DB556F579B73}"/>
              </a:ext>
            </a:extLst>
          </p:cNvPr>
          <p:cNvSpPr txBox="1"/>
          <p:nvPr/>
        </p:nvSpPr>
        <p:spPr>
          <a:xfrm>
            <a:off x="9371127" y="5455267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C00000"/>
                </a:solidFill>
              </a:rPr>
              <a:t>High vowels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53ECF7-18D9-E241-B09C-FDFEBA5A7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345150"/>
            <a:ext cx="6852828" cy="19559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68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FB2D-A48A-0C4A-9FB2-1CD3C0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natural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216D-873B-7D4F-B080-4FF7622B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288"/>
            <a:ext cx="10972800" cy="5002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Certain natural classes require further specification:</a:t>
            </a:r>
          </a:p>
          <a:p>
            <a:pPr lvl="1"/>
            <a:r>
              <a:rPr lang="en-US" sz="2200" dirty="0"/>
              <a:t>Linguists have found them to be useful when modelling the phonology of languages: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Consonants</a:t>
            </a:r>
          </a:p>
          <a:p>
            <a:pPr lvl="1"/>
            <a:r>
              <a:rPr lang="en-US" sz="1600" dirty="0"/>
              <a:t>All consonants</a:t>
            </a:r>
          </a:p>
          <a:p>
            <a:pPr lvl="1"/>
            <a:r>
              <a:rPr lang="en-US" sz="1600" dirty="0"/>
              <a:t>Opposite of </a:t>
            </a:r>
            <a:r>
              <a:rPr lang="en-US" sz="1600" dirty="0">
                <a:solidFill>
                  <a:srgbClr val="0070C0"/>
                </a:solidFill>
              </a:rPr>
              <a:t>vowels</a:t>
            </a:r>
          </a:p>
          <a:p>
            <a:pPr lvl="1"/>
            <a:endParaRPr lang="en-US" sz="1600" dirty="0"/>
          </a:p>
          <a:p>
            <a:r>
              <a:rPr lang="en-US" sz="2000" dirty="0" err="1">
                <a:solidFill>
                  <a:srgbClr val="C00000"/>
                </a:solidFill>
              </a:rPr>
              <a:t>Obstruents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1600" dirty="0"/>
              <a:t>Obstruent sounds involve a constriction in the vocal tract</a:t>
            </a:r>
          </a:p>
          <a:p>
            <a:pPr lvl="1"/>
            <a:r>
              <a:rPr lang="en-US" sz="1600" dirty="0"/>
              <a:t>i.e. stops, fricatives, and affricates</a:t>
            </a:r>
          </a:p>
          <a:p>
            <a:pPr lvl="1"/>
            <a:r>
              <a:rPr lang="en-US" sz="1600" dirty="0"/>
              <a:t>Opposite of </a:t>
            </a:r>
            <a:r>
              <a:rPr lang="en-US" sz="1600" dirty="0">
                <a:solidFill>
                  <a:srgbClr val="0070C0"/>
                </a:solidFill>
              </a:rPr>
              <a:t>sonorants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>
                <a:solidFill>
                  <a:srgbClr val="C00000"/>
                </a:solidFill>
              </a:rPr>
              <a:t>Liquids</a:t>
            </a:r>
          </a:p>
          <a:p>
            <a:pPr lvl="1"/>
            <a:r>
              <a:rPr lang="en-US" sz="1600" dirty="0"/>
              <a:t>Lateral and rhotic (r-like approximants)</a:t>
            </a:r>
          </a:p>
          <a:p>
            <a:pPr lvl="1"/>
            <a:endParaRPr lang="en-US" sz="1600" dirty="0"/>
          </a:p>
          <a:p>
            <a:r>
              <a:rPr lang="en-US" sz="2000" dirty="0">
                <a:solidFill>
                  <a:srgbClr val="C00000"/>
                </a:solidFill>
              </a:rPr>
              <a:t>Glides</a:t>
            </a:r>
          </a:p>
          <a:p>
            <a:pPr lvl="1"/>
            <a:r>
              <a:rPr lang="en-US" sz="1600" dirty="0"/>
              <a:t>Vowel-like approximants e.g. /j/, /w/</a:t>
            </a:r>
          </a:p>
        </p:txBody>
      </p:sp>
    </p:spTree>
    <p:extLst>
      <p:ext uri="{BB962C8B-B14F-4D97-AF65-F5344CB8AC3E}">
        <p14:creationId xmlns:p14="http://schemas.microsoft.com/office/powerpoint/2010/main" val="3508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32"/>
          <p:cNvGrpSpPr/>
          <p:nvPr/>
        </p:nvGrpSpPr>
        <p:grpSpPr>
          <a:xfrm>
            <a:off x="3072888" y="1351660"/>
            <a:ext cx="4521149" cy="2560771"/>
            <a:chOff x="764800" y="671050"/>
            <a:chExt cx="3763025" cy="2166229"/>
          </a:xfrm>
        </p:grpSpPr>
        <p:sp>
          <p:nvSpPr>
            <p:cNvPr id="246" name="Google Shape;246;p32"/>
            <p:cNvSpPr txBox="1"/>
            <p:nvPr/>
          </p:nvSpPr>
          <p:spPr>
            <a:xfrm>
              <a:off x="1008050" y="671050"/>
              <a:ext cx="1215300" cy="971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 dirty="0"/>
                <a:t>Stops</a:t>
              </a:r>
              <a:endParaRPr sz="2933" i="1" dirty="0"/>
            </a:p>
            <a:p>
              <a:endParaRPr sz="2933" i="1" dirty="0"/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764800" y="2247224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 dirty="0"/>
                <a:t>Nasals</a:t>
              </a:r>
              <a:endParaRPr sz="2933" i="1" dirty="0"/>
            </a:p>
          </p:txBody>
        </p:sp>
        <p:sp>
          <p:nvSpPr>
            <p:cNvPr id="248" name="Google Shape;248;p32"/>
            <p:cNvSpPr txBox="1"/>
            <p:nvPr/>
          </p:nvSpPr>
          <p:spPr>
            <a:xfrm>
              <a:off x="2892825" y="18003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 dirty="0"/>
                <a:t>Fricatives</a:t>
              </a:r>
              <a:endParaRPr sz="2933" i="1" dirty="0"/>
            </a:p>
          </p:txBody>
        </p:sp>
      </p:grpSp>
      <p:sp>
        <p:nvSpPr>
          <p:cNvPr id="249" name="Google Shape;249;p32"/>
          <p:cNvSpPr txBox="1"/>
          <p:nvPr/>
        </p:nvSpPr>
        <p:spPr>
          <a:xfrm>
            <a:off x="5190629" y="4607611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Laterals</a:t>
            </a:r>
            <a:endParaRPr sz="2933" i="1"/>
          </a:p>
        </p:txBody>
      </p:sp>
      <p:sp>
        <p:nvSpPr>
          <p:cNvPr id="250" name="Google Shape;250;p32"/>
          <p:cNvSpPr txBox="1"/>
          <p:nvPr/>
        </p:nvSpPr>
        <p:spPr>
          <a:xfrm>
            <a:off x="7941620" y="5357688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Vowels</a:t>
            </a:r>
            <a:endParaRPr sz="2933" i="1"/>
          </a:p>
        </p:txBody>
      </p:sp>
      <p:sp>
        <p:nvSpPr>
          <p:cNvPr id="251" name="Google Shape;251;p32"/>
          <p:cNvSpPr txBox="1"/>
          <p:nvPr/>
        </p:nvSpPr>
        <p:spPr>
          <a:xfrm>
            <a:off x="0" y="-1199"/>
            <a:ext cx="12192000" cy="677068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800" dirty="0">
                <a:solidFill>
                  <a:srgbClr val="FFFFFF"/>
                </a:solidFill>
              </a:rPr>
              <a:t>Some consonantal natural classes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9" name="Google Shape;147;p20">
            <a:extLst>
              <a:ext uri="{FF2B5EF4-FFF2-40B4-BE49-F238E27FC236}">
                <a16:creationId xmlns:a16="http://schemas.microsoft.com/office/drawing/2014/main" id="{BA72C867-3C92-6645-B468-A6194326CEBF}"/>
              </a:ext>
            </a:extLst>
          </p:cNvPr>
          <p:cNvSpPr txBox="1"/>
          <p:nvPr/>
        </p:nvSpPr>
        <p:spPr>
          <a:xfrm>
            <a:off x="402672" y="6451469"/>
            <a:ext cx="1133352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LING201 Winter 2021																 Emily Goodwin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670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/>
          <p:nvPr/>
        </p:nvSpPr>
        <p:spPr>
          <a:xfrm rot="800145">
            <a:off x="2459450" y="3272501"/>
            <a:ext cx="7110124" cy="2805780"/>
          </a:xfrm>
          <a:prstGeom prst="ellipse">
            <a:avLst/>
          </a:prstGeom>
          <a:solidFill>
            <a:srgbClr val="38761D">
              <a:alpha val="34080"/>
            </a:srgbClr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278" name="Google Shape;278;p34"/>
          <p:cNvSpPr/>
          <p:nvPr/>
        </p:nvSpPr>
        <p:spPr>
          <a:xfrm rot="1458640">
            <a:off x="3151125" y="1232683"/>
            <a:ext cx="4624905" cy="2246368"/>
          </a:xfrm>
          <a:prstGeom prst="ellipse">
            <a:avLst/>
          </a:prstGeom>
          <a:solidFill>
            <a:srgbClr val="D9EAD3">
              <a:alpha val="3184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3072888" y="1351660"/>
            <a:ext cx="4521149" cy="2560771"/>
            <a:chOff x="764800" y="671050"/>
            <a:chExt cx="3763025" cy="2166229"/>
          </a:xfrm>
        </p:grpSpPr>
        <p:sp>
          <p:nvSpPr>
            <p:cNvPr id="280" name="Google Shape;280;p34"/>
            <p:cNvSpPr txBox="1"/>
            <p:nvPr/>
          </p:nvSpPr>
          <p:spPr>
            <a:xfrm>
              <a:off x="1008050" y="671050"/>
              <a:ext cx="1215300" cy="971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Stops</a:t>
              </a:r>
              <a:endParaRPr sz="2933" i="1"/>
            </a:p>
            <a:p>
              <a:endParaRPr sz="2933" i="1"/>
            </a:p>
          </p:txBody>
        </p:sp>
        <p:sp>
          <p:nvSpPr>
            <p:cNvPr id="281" name="Google Shape;281;p34"/>
            <p:cNvSpPr txBox="1"/>
            <p:nvPr/>
          </p:nvSpPr>
          <p:spPr>
            <a:xfrm>
              <a:off x="1257825" y="12629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Affricates</a:t>
              </a:r>
              <a:endParaRPr sz="2933" i="1"/>
            </a:p>
          </p:txBody>
        </p:sp>
        <p:sp>
          <p:nvSpPr>
            <p:cNvPr id="282" name="Google Shape;282;p34"/>
            <p:cNvSpPr txBox="1"/>
            <p:nvPr/>
          </p:nvSpPr>
          <p:spPr>
            <a:xfrm>
              <a:off x="764800" y="2247224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Nasals</a:t>
              </a:r>
              <a:endParaRPr sz="2933" i="1"/>
            </a:p>
          </p:txBody>
        </p:sp>
        <p:sp>
          <p:nvSpPr>
            <p:cNvPr id="283" name="Google Shape;283;p34"/>
            <p:cNvSpPr txBox="1"/>
            <p:nvPr/>
          </p:nvSpPr>
          <p:spPr>
            <a:xfrm>
              <a:off x="2892825" y="1800375"/>
              <a:ext cx="1635000" cy="59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933" i="1"/>
                <a:t>Fricatives</a:t>
              </a:r>
              <a:endParaRPr sz="2933" i="1"/>
            </a:p>
          </p:txBody>
        </p:sp>
      </p:grpSp>
      <p:sp>
        <p:nvSpPr>
          <p:cNvPr id="284" name="Google Shape;284;p34"/>
          <p:cNvSpPr txBox="1"/>
          <p:nvPr/>
        </p:nvSpPr>
        <p:spPr>
          <a:xfrm>
            <a:off x="5590905" y="1141760"/>
            <a:ext cx="26228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93C47D"/>
                </a:solidFill>
              </a:rPr>
              <a:t>Obstruents</a:t>
            </a:r>
            <a:endParaRPr sz="3067" b="1">
              <a:solidFill>
                <a:srgbClr val="93C47D"/>
              </a:solidFill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2156228" y="4470900"/>
            <a:ext cx="26228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067" b="1">
                <a:solidFill>
                  <a:srgbClr val="38761D"/>
                </a:solidFill>
              </a:rPr>
              <a:t>Sonorants</a:t>
            </a:r>
            <a:endParaRPr sz="3067" b="1">
              <a:solidFill>
                <a:srgbClr val="38761D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5190629" y="4607611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Laterals</a:t>
            </a:r>
            <a:endParaRPr sz="2933" i="1"/>
          </a:p>
        </p:txBody>
      </p:sp>
      <p:sp>
        <p:nvSpPr>
          <p:cNvPr id="287" name="Google Shape;287;p34"/>
          <p:cNvSpPr txBox="1"/>
          <p:nvPr/>
        </p:nvSpPr>
        <p:spPr>
          <a:xfrm>
            <a:off x="5032345" y="5112045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Rhotics</a:t>
            </a:r>
            <a:endParaRPr sz="2933" i="1"/>
          </a:p>
        </p:txBody>
      </p:sp>
      <p:sp>
        <p:nvSpPr>
          <p:cNvPr id="288" name="Google Shape;288;p34"/>
          <p:cNvSpPr txBox="1"/>
          <p:nvPr/>
        </p:nvSpPr>
        <p:spPr>
          <a:xfrm>
            <a:off x="7464545" y="4673100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Glides</a:t>
            </a:r>
            <a:endParaRPr sz="2933" i="1"/>
          </a:p>
        </p:txBody>
      </p:sp>
      <p:sp>
        <p:nvSpPr>
          <p:cNvPr id="289" name="Google Shape;289;p34"/>
          <p:cNvSpPr txBox="1"/>
          <p:nvPr/>
        </p:nvSpPr>
        <p:spPr>
          <a:xfrm>
            <a:off x="7941620" y="5357688"/>
            <a:ext cx="19644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i="1"/>
              <a:t>Vowels</a:t>
            </a:r>
            <a:endParaRPr sz="2933" i="1"/>
          </a:p>
        </p:txBody>
      </p:sp>
      <p:sp>
        <p:nvSpPr>
          <p:cNvPr id="290" name="Google Shape;290;p34"/>
          <p:cNvSpPr txBox="1"/>
          <p:nvPr/>
        </p:nvSpPr>
        <p:spPr>
          <a:xfrm>
            <a:off x="0" y="-1199"/>
            <a:ext cx="12192000" cy="677068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CA" sz="2800" dirty="0">
                <a:solidFill>
                  <a:srgbClr val="FFFFFF"/>
                </a:solidFill>
              </a:rPr>
              <a:t>Some consonantal natural classes</a:t>
            </a:r>
          </a:p>
        </p:txBody>
      </p:sp>
      <p:sp>
        <p:nvSpPr>
          <p:cNvPr id="292" name="Google Shape;292;p34"/>
          <p:cNvSpPr txBox="1"/>
          <p:nvPr/>
        </p:nvSpPr>
        <p:spPr>
          <a:xfrm>
            <a:off x="8066500" y="794934"/>
            <a:ext cx="412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/>
              <a:t>Obstruent</a:t>
            </a:r>
            <a:r>
              <a:rPr lang="en" sz="2400"/>
              <a:t> vs </a:t>
            </a:r>
            <a:r>
              <a:rPr lang="en" sz="2400" b="1"/>
              <a:t>Sonorant</a:t>
            </a:r>
            <a:r>
              <a:rPr lang="en" sz="2400"/>
              <a:t>: </a:t>
            </a:r>
            <a:br>
              <a:rPr lang="en" sz="2400"/>
            </a:br>
            <a:r>
              <a:rPr lang="en" sz="2400" i="1">
                <a:solidFill>
                  <a:srgbClr val="6AA84F"/>
                </a:solidFill>
              </a:rPr>
              <a:t>constriction</a:t>
            </a:r>
            <a:r>
              <a:rPr lang="en" sz="2400" i="1"/>
              <a:t> in the vocal tract</a:t>
            </a:r>
            <a:endParaRPr sz="2400" i="1"/>
          </a:p>
        </p:txBody>
      </p:sp>
      <p:sp>
        <p:nvSpPr>
          <p:cNvPr id="17" name="Google Shape;147;p20">
            <a:extLst>
              <a:ext uri="{FF2B5EF4-FFF2-40B4-BE49-F238E27FC236}">
                <a16:creationId xmlns:a16="http://schemas.microsoft.com/office/drawing/2014/main" id="{553174E7-05E3-444C-B98F-9D06FC6ED101}"/>
              </a:ext>
            </a:extLst>
          </p:cNvPr>
          <p:cNvSpPr txBox="1"/>
          <p:nvPr/>
        </p:nvSpPr>
        <p:spPr>
          <a:xfrm>
            <a:off x="402672" y="6451469"/>
            <a:ext cx="1133352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LING201 Winter 2021																 Emily Goodwin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104082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2.1.14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D1EFDE4354845B490F5ED81890CEE8D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D8056B835AF44571AB5473B377C910C7&lt;/guid&gt;&lt;date&gt;9/25/2017 12:33:14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6D1EFDE4354845B490F5ED81890CEE8D&lt;/guid&gt;&lt;repollguid&gt;C8CCF486C57B4493A46282824AB5A017&lt;/repollguid&gt;&lt;sourceid&gt;78BB7C52DABA488DA64CF238E5D5D039&lt;/sourceid&gt;&lt;questiontext&gt;Which of these is NOT a natural clas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C7BE115FFF84695B3AAF7F7B8C754E0&lt;/guid&gt;&lt;answertext&gt;/k g ?/&lt;/answertext&gt;&lt;valuetype&gt;0&lt;/valuetype&gt;&lt;/answer&gt;&lt;answer&gt;&lt;guid&gt;18854D7C49474F8D863994D8ACB2097F&lt;/guid&gt;&lt;answertext&gt;/l ? s/&lt;/answertext&gt;&lt;valuetype&gt;0&lt;/valuetype&gt;&lt;/answer&gt;&lt;answer&gt;&lt;guid&gt;70B519E57F67483ABB5650462CF39703&lt;/guid&gt;&lt;answertext&gt;/i ? ej ? æ/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of these is NOT a natural class[;crlf;]46[;]46[;]46[;]False[;]0[;][;crlf;]2[;]2[;]0.5517[;]0.3043[;crlf;]7[;]0[;]/k g ?/1[;]/k g ?/[;][;crlf;]32[;]0[;]/l ? s/2[;]/l ? s/[;][;crlf;]7[;]0[;]/i ? ej ? æ/3[;]/i ? ej ? æ/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D1EFDE4354845B490F5ED81890CEE8D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D8056B835AF44571AB5473B377C910C7&lt;/guid&gt;&lt;date&gt;9/25/2017 12:33:14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6D1EFDE4354845B490F5ED81890CEE8D&lt;/guid&gt;&lt;repollguid&gt;C8CCF486C57B4493A46282824AB5A017&lt;/repollguid&gt;&lt;sourceid&gt;78BB7C52DABA488DA64CF238E5D5D039&lt;/sourceid&gt;&lt;questiontext&gt;Which of these is NOT a natural clas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C7BE115FFF84695B3AAF7F7B8C754E0&lt;/guid&gt;&lt;answertext&gt;/k g ?/&lt;/answertext&gt;&lt;valuetype&gt;0&lt;/valuetype&gt;&lt;/answer&gt;&lt;answer&gt;&lt;guid&gt;18854D7C49474F8D863994D8ACB2097F&lt;/guid&gt;&lt;answertext&gt;/l ? s/&lt;/answertext&gt;&lt;valuetype&gt;0&lt;/valuetype&gt;&lt;/answer&gt;&lt;answer&gt;&lt;guid&gt;70B519E57F67483ABB5650462CF39703&lt;/guid&gt;&lt;answertext&gt;/i ? ej ? æ/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of these is NOT a natural class[;crlf;]46[;]46[;]46[;]False[;]0[;][;crlf;]2[;]2[;]0.5517[;]0.3043[;crlf;]7[;]0[;]/k g ?/1[;]/k g ?/[;][;crlf;]32[;]0[;]/l ? s/2[;]/l ? s/[;][;crlf;]7[;]0[;]/i ? ej ? æ/3[;]/i ? ej ? æ/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2081</Words>
  <Application>Microsoft Macintosh PowerPoint</Application>
  <PresentationFormat>Widescreen</PresentationFormat>
  <Paragraphs>408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Linguistics 201</vt:lpstr>
      <vt:lpstr>Logistics</vt:lpstr>
      <vt:lpstr>Building syllables</vt:lpstr>
      <vt:lpstr>Today</vt:lpstr>
      <vt:lpstr>Natural Classes</vt:lpstr>
      <vt:lpstr>Natural Classes</vt:lpstr>
      <vt:lpstr>Additional natural classes</vt:lpstr>
      <vt:lpstr>PowerPoint Presentation</vt:lpstr>
      <vt:lpstr>PowerPoint Presentation</vt:lpstr>
      <vt:lpstr>PowerPoint Presentation</vt:lpstr>
      <vt:lpstr>PowerPoint Presentation</vt:lpstr>
      <vt:lpstr>Natural Classes</vt:lpstr>
      <vt:lpstr>Which of these is NOT a natural class in English?</vt:lpstr>
      <vt:lpstr>Which of these is NOT a natural class in English?</vt:lpstr>
      <vt:lpstr>Natural Classes</vt:lpstr>
      <vt:lpstr>Underlying and surface representations</vt:lpstr>
      <vt:lpstr>Phonological rules</vt:lpstr>
      <vt:lpstr>Underlying and surface representations</vt:lpstr>
      <vt:lpstr>Phonological rules</vt:lpstr>
      <vt:lpstr>Rule format</vt:lpstr>
      <vt:lpstr>Rule format</vt:lpstr>
      <vt:lpstr>Flapping</vt:lpstr>
      <vt:lpstr>Example</vt:lpstr>
      <vt:lpstr>Example</vt:lpstr>
      <vt:lpstr>Example</vt:lpstr>
      <vt:lpstr>Example rule</vt:lpstr>
      <vt:lpstr>Canadian raising</vt:lpstr>
      <vt:lpstr>Canadian raising</vt:lpstr>
      <vt:lpstr>Derivation tables</vt:lpstr>
      <vt:lpstr>Derivation tables</vt:lpstr>
      <vt:lpstr>Derivation tables</vt:lpstr>
      <vt:lpstr>Derivation tables</vt:lpstr>
      <vt:lpstr>Derivation tables</vt:lpstr>
      <vt:lpstr>Derivation tables</vt:lpstr>
      <vt:lpstr>Canadian raising</vt:lpstr>
      <vt:lpstr>Phonology 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290</cp:revision>
  <dcterms:created xsi:type="dcterms:W3CDTF">2016-01-15T16:06:53Z</dcterms:created>
  <dcterms:modified xsi:type="dcterms:W3CDTF">2021-02-04T00:56:58Z</dcterms:modified>
  <cp:category/>
</cp:coreProperties>
</file>