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98" r:id="rId2"/>
    <p:sldId id="797" r:id="rId3"/>
    <p:sldId id="800" r:id="rId4"/>
    <p:sldId id="680" r:id="rId5"/>
    <p:sldId id="711" r:id="rId6"/>
    <p:sldId id="715" r:id="rId7"/>
    <p:sldId id="717" r:id="rId8"/>
    <p:sldId id="713" r:id="rId9"/>
    <p:sldId id="799" r:id="rId10"/>
    <p:sldId id="795" r:id="rId11"/>
    <p:sldId id="724" r:id="rId12"/>
    <p:sldId id="725" r:id="rId13"/>
    <p:sldId id="732" r:id="rId14"/>
    <p:sldId id="730" r:id="rId15"/>
    <p:sldId id="727" r:id="rId16"/>
    <p:sldId id="728" r:id="rId17"/>
    <p:sldId id="729" r:id="rId18"/>
    <p:sldId id="735" r:id="rId19"/>
    <p:sldId id="736" r:id="rId20"/>
    <p:sldId id="737" r:id="rId21"/>
    <p:sldId id="738" r:id="rId22"/>
    <p:sldId id="739" r:id="rId23"/>
    <p:sldId id="783" r:id="rId24"/>
    <p:sldId id="796" r:id="rId25"/>
    <p:sldId id="786" r:id="rId26"/>
    <p:sldId id="744" r:id="rId27"/>
    <p:sldId id="745" r:id="rId28"/>
    <p:sldId id="747" r:id="rId29"/>
    <p:sldId id="750" r:id="rId30"/>
    <p:sldId id="751" r:id="rId31"/>
    <p:sldId id="788" r:id="rId32"/>
    <p:sldId id="752" r:id="rId33"/>
    <p:sldId id="784" r:id="rId34"/>
    <p:sldId id="754" r:id="rId35"/>
    <p:sldId id="787" r:id="rId36"/>
    <p:sldId id="755" r:id="rId37"/>
    <p:sldId id="756" r:id="rId38"/>
    <p:sldId id="757" r:id="rId39"/>
    <p:sldId id="758" r:id="rId40"/>
    <p:sldId id="798" r:id="rId41"/>
  </p:sldIdLst>
  <p:sldSz cx="12192000" cy="6858000"/>
  <p:notesSz cx="6858000" cy="9144000"/>
  <p:custDataLst>
    <p:tags r:id="rId4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Torreira, Professor" initials="FTP" lastIdx="6" clrIdx="0">
    <p:extLst>
      <p:ext uri="{19B8F6BF-5375-455C-9EA6-DF929625EA0E}">
        <p15:presenceInfo xmlns:p15="http://schemas.microsoft.com/office/powerpoint/2012/main" userId="3b678212-2d1b-4f1d-a8fb-6db1ffc81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59"/>
    <p:restoredTop sz="85902" autoAdjust="0"/>
  </p:normalViewPr>
  <p:slideViewPr>
    <p:cSldViewPr snapToGrid="0" snapToObjects="1" showGuides="1">
      <p:cViewPr varScale="1">
        <p:scale>
          <a:sx n="87" d="100"/>
          <a:sy n="87" d="100"/>
        </p:scale>
        <p:origin x="208" y="240"/>
      </p:cViewPr>
      <p:guideLst>
        <p:guide orient="horz"/>
        <p:guide pos="2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34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Torreira, Professor" userId="3b678212-2d1b-4f1d-a8fb-6db1ffc813b8" providerId="ADAL" clId="{D92C4FE6-3A9E-754E-A5DB-1F4437B24F94}"/>
    <pc:docChg chg="modSld">
      <pc:chgData name="Francisco Torreira, Professor" userId="3b678212-2d1b-4f1d-a8fb-6db1ffc813b8" providerId="ADAL" clId="{D92C4FE6-3A9E-754E-A5DB-1F4437B24F94}" dt="2019-12-29T13:23:58.425" v="10" actId="20577"/>
      <pc:docMkLst>
        <pc:docMk/>
      </pc:docMkLst>
      <pc:sldChg chg="modSp">
        <pc:chgData name="Francisco Torreira, Professor" userId="3b678212-2d1b-4f1d-a8fb-6db1ffc813b8" providerId="ADAL" clId="{D92C4FE6-3A9E-754E-A5DB-1F4437B24F94}" dt="2019-12-29T13:23:01.963" v="0" actId="20577"/>
        <pc:sldMkLst>
          <pc:docMk/>
          <pc:sldMk cId="2500817826" sldId="298"/>
        </pc:sldMkLst>
        <pc:spChg chg="mod">
          <ac:chgData name="Francisco Torreira, Professor" userId="3b678212-2d1b-4f1d-a8fb-6db1ffc813b8" providerId="ADAL" clId="{D92C4FE6-3A9E-754E-A5DB-1F4437B24F94}" dt="2019-12-29T13:23:01.963" v="0" actId="20577"/>
          <ac:spMkLst>
            <pc:docMk/>
            <pc:sldMk cId="2500817826" sldId="298"/>
            <ac:spMk id="3" creationId="{00000000-0000-0000-0000-000000000000}"/>
          </ac:spMkLst>
        </pc:spChg>
      </pc:sldChg>
      <pc:sldChg chg="modSp">
        <pc:chgData name="Francisco Torreira, Professor" userId="3b678212-2d1b-4f1d-a8fb-6db1ffc813b8" providerId="ADAL" clId="{D92C4FE6-3A9E-754E-A5DB-1F4437B24F94}" dt="2019-12-29T13:23:58.425" v="10" actId="20577"/>
        <pc:sldMkLst>
          <pc:docMk/>
          <pc:sldMk cId="1287354380" sldId="624"/>
        </pc:sldMkLst>
        <pc:spChg chg="mod">
          <ac:chgData name="Francisco Torreira, Professor" userId="3b678212-2d1b-4f1d-a8fb-6db1ffc813b8" providerId="ADAL" clId="{D92C4FE6-3A9E-754E-A5DB-1F4437B24F94}" dt="2019-12-29T13:23:58.425" v="10" actId="20577"/>
          <ac:spMkLst>
            <pc:docMk/>
            <pc:sldMk cId="1287354380" sldId="624"/>
            <ac:spMk id="3" creationId="{00000000-0000-0000-0000-000000000000}"/>
          </ac:spMkLst>
        </pc:spChg>
      </pc:sldChg>
    </pc:docChg>
  </pc:docChgLst>
  <pc:docChgLst>
    <pc:chgData name="Francisco Torreira, Professor" userId="3b678212-2d1b-4f1d-a8fb-6db1ffc813b8" providerId="ADAL" clId="{5AB6C5D4-6E86-6246-82A9-EA49F282DE1D}"/>
    <pc:docChg chg="undo custSel addSld delSld modSld">
      <pc:chgData name="Francisco Torreira, Professor" userId="3b678212-2d1b-4f1d-a8fb-6db1ffc813b8" providerId="ADAL" clId="{5AB6C5D4-6E86-6246-82A9-EA49F282DE1D}" dt="2019-10-09T01:13:47.741" v="613"/>
      <pc:docMkLst>
        <pc:docMk/>
      </pc:docMkLst>
      <pc:sldChg chg="modSp">
        <pc:chgData name="Francisco Torreira, Professor" userId="3b678212-2d1b-4f1d-a8fb-6db1ffc813b8" providerId="ADAL" clId="{5AB6C5D4-6E86-6246-82A9-EA49F282DE1D}" dt="2019-10-07T01:42:47.512" v="4" actId="20577"/>
        <pc:sldMkLst>
          <pc:docMk/>
          <pc:sldMk cId="2500817826" sldId="298"/>
        </pc:sldMkLst>
        <pc:spChg chg="mod">
          <ac:chgData name="Francisco Torreira, Professor" userId="3b678212-2d1b-4f1d-a8fb-6db1ffc813b8" providerId="ADAL" clId="{5AB6C5D4-6E86-6246-82A9-EA49F282DE1D}" dt="2019-10-07T01:42:47.512" v="4" actId="20577"/>
          <ac:spMkLst>
            <pc:docMk/>
            <pc:sldMk cId="2500817826" sldId="298"/>
            <ac:spMk id="3" creationId="{00000000-0000-0000-0000-000000000000}"/>
          </ac:spMkLst>
        </pc:spChg>
      </pc:sldChg>
      <pc:sldChg chg="modSp">
        <pc:chgData name="Francisco Torreira, Professor" userId="3b678212-2d1b-4f1d-a8fb-6db1ffc813b8" providerId="ADAL" clId="{5AB6C5D4-6E86-6246-82A9-EA49F282DE1D}" dt="2019-10-09T00:54:15.082" v="393" actId="20577"/>
        <pc:sldMkLst>
          <pc:docMk/>
          <pc:sldMk cId="1287354380" sldId="624"/>
        </pc:sldMkLst>
        <pc:spChg chg="mod">
          <ac:chgData name="Francisco Torreira, Professor" userId="3b678212-2d1b-4f1d-a8fb-6db1ffc813b8" providerId="ADAL" clId="{5AB6C5D4-6E86-6246-82A9-EA49F282DE1D}" dt="2019-10-09T00:54:15.082" v="393" actId="20577"/>
          <ac:spMkLst>
            <pc:docMk/>
            <pc:sldMk cId="1287354380" sldId="624"/>
            <ac:spMk id="3" creationId="{00000000-0000-0000-0000-000000000000}"/>
          </ac:spMkLst>
        </pc:spChg>
      </pc:sldChg>
      <pc:sldChg chg="modSp modAnim">
        <pc:chgData name="Francisco Torreira, Professor" userId="3b678212-2d1b-4f1d-a8fb-6db1ffc813b8" providerId="ADAL" clId="{5AB6C5D4-6E86-6246-82A9-EA49F282DE1D}" dt="2019-10-07T01:53:31.154" v="264" actId="20577"/>
        <pc:sldMkLst>
          <pc:docMk/>
          <pc:sldMk cId="2786829875" sldId="675"/>
        </pc:sldMkLst>
        <pc:spChg chg="mod">
          <ac:chgData name="Francisco Torreira, Professor" userId="3b678212-2d1b-4f1d-a8fb-6db1ffc813b8" providerId="ADAL" clId="{5AB6C5D4-6E86-6246-82A9-EA49F282DE1D}" dt="2019-10-07T01:53:31.154" v="264" actId="20577"/>
          <ac:spMkLst>
            <pc:docMk/>
            <pc:sldMk cId="2786829875" sldId="675"/>
            <ac:spMk id="3" creationId="{00000000-0000-0000-0000-000000000000}"/>
          </ac:spMkLst>
        </pc:spChg>
      </pc:sldChg>
      <pc:sldChg chg="add modTransition modAnim">
        <pc:chgData name="Francisco Torreira, Professor" userId="3b678212-2d1b-4f1d-a8fb-6db1ffc813b8" providerId="ADAL" clId="{5AB6C5D4-6E86-6246-82A9-EA49F282DE1D}" dt="2019-10-09T00:56:38.184" v="410"/>
        <pc:sldMkLst>
          <pc:docMk/>
          <pc:sldMk cId="413226434" sldId="690"/>
        </pc:sldMkLst>
      </pc:sldChg>
      <pc:sldChg chg="add">
        <pc:chgData name="Francisco Torreira, Professor" userId="3b678212-2d1b-4f1d-a8fb-6db1ffc813b8" providerId="ADAL" clId="{5AB6C5D4-6E86-6246-82A9-EA49F282DE1D}" dt="2019-10-09T00:52:56.430" v="304"/>
        <pc:sldMkLst>
          <pc:docMk/>
          <pc:sldMk cId="1932523086" sldId="692"/>
        </pc:sldMkLst>
      </pc:sldChg>
      <pc:sldChg chg="add modTransition">
        <pc:chgData name="Francisco Torreira, Professor" userId="3b678212-2d1b-4f1d-a8fb-6db1ffc813b8" providerId="ADAL" clId="{5AB6C5D4-6E86-6246-82A9-EA49F282DE1D}" dt="2019-10-09T00:53:12.576" v="305"/>
        <pc:sldMkLst>
          <pc:docMk/>
          <pc:sldMk cId="1410130360" sldId="694"/>
        </pc:sldMkLst>
      </pc:sldChg>
      <pc:sldChg chg="modSp add modTransition">
        <pc:chgData name="Francisco Torreira, Professor" userId="3b678212-2d1b-4f1d-a8fb-6db1ffc813b8" providerId="ADAL" clId="{5AB6C5D4-6E86-6246-82A9-EA49F282DE1D}" dt="2019-10-09T00:58:04.532" v="418" actId="207"/>
        <pc:sldMkLst>
          <pc:docMk/>
          <pc:sldMk cId="2987600129" sldId="696"/>
        </pc:sldMkLst>
        <pc:spChg chg="mod">
          <ac:chgData name="Francisco Torreira, Professor" userId="3b678212-2d1b-4f1d-a8fb-6db1ffc813b8" providerId="ADAL" clId="{5AB6C5D4-6E86-6246-82A9-EA49F282DE1D}" dt="2019-10-09T00:58:04.532" v="418" actId="207"/>
          <ac:spMkLst>
            <pc:docMk/>
            <pc:sldMk cId="2987600129" sldId="696"/>
            <ac:spMk id="3" creationId="{00000000-0000-0000-0000-000000000000}"/>
          </ac:spMkLst>
        </pc:spChg>
        <pc:spChg chg="mod">
          <ac:chgData name="Francisco Torreira, Professor" userId="3b678212-2d1b-4f1d-a8fb-6db1ffc813b8" providerId="ADAL" clId="{5AB6C5D4-6E86-6246-82A9-EA49F282DE1D}" dt="2019-10-09T00:57:47.496" v="416" actId="207"/>
          <ac:spMkLst>
            <pc:docMk/>
            <pc:sldMk cId="2987600129" sldId="696"/>
            <ac:spMk id="6" creationId="{00000000-0000-0000-0000-000000000000}"/>
          </ac:spMkLst>
        </pc:spChg>
      </pc:sldChg>
      <pc:sldChg chg="modSp add modTransition">
        <pc:chgData name="Francisco Torreira, Professor" userId="3b678212-2d1b-4f1d-a8fb-6db1ffc813b8" providerId="ADAL" clId="{5AB6C5D4-6E86-6246-82A9-EA49F282DE1D}" dt="2019-10-09T00:58:39.653" v="423" actId="207"/>
        <pc:sldMkLst>
          <pc:docMk/>
          <pc:sldMk cId="688746293" sldId="697"/>
        </pc:sldMkLst>
        <pc:spChg chg="mod">
          <ac:chgData name="Francisco Torreira, Professor" userId="3b678212-2d1b-4f1d-a8fb-6db1ffc813b8" providerId="ADAL" clId="{5AB6C5D4-6E86-6246-82A9-EA49F282DE1D}" dt="2019-10-09T00:58:39.653" v="423" actId="207"/>
          <ac:spMkLst>
            <pc:docMk/>
            <pc:sldMk cId="688746293" sldId="697"/>
            <ac:spMk id="3" creationId="{00000000-0000-0000-0000-000000000000}"/>
          </ac:spMkLst>
        </pc:spChg>
      </pc:sldChg>
      <pc:sldChg chg="add">
        <pc:chgData name="Francisco Torreira, Professor" userId="3b678212-2d1b-4f1d-a8fb-6db1ffc813b8" providerId="ADAL" clId="{5AB6C5D4-6E86-6246-82A9-EA49F282DE1D}" dt="2019-10-09T00:52:56.430" v="304"/>
        <pc:sldMkLst>
          <pc:docMk/>
          <pc:sldMk cId="4272743563" sldId="699"/>
        </pc:sldMkLst>
      </pc:sldChg>
      <pc:sldChg chg="modSp add modTransition modAnim">
        <pc:chgData name="Francisco Torreira, Professor" userId="3b678212-2d1b-4f1d-a8fb-6db1ffc813b8" providerId="ADAL" clId="{5AB6C5D4-6E86-6246-82A9-EA49F282DE1D}" dt="2019-10-09T01:00:13.933" v="476" actId="20577"/>
        <pc:sldMkLst>
          <pc:docMk/>
          <pc:sldMk cId="2040173371" sldId="708"/>
        </pc:sldMkLst>
        <pc:spChg chg="mod">
          <ac:chgData name="Francisco Torreira, Professor" userId="3b678212-2d1b-4f1d-a8fb-6db1ffc813b8" providerId="ADAL" clId="{5AB6C5D4-6E86-6246-82A9-EA49F282DE1D}" dt="2019-10-09T01:00:13.933" v="476" actId="20577"/>
          <ac:spMkLst>
            <pc:docMk/>
            <pc:sldMk cId="2040173371" sldId="708"/>
            <ac:spMk id="3" creationId="{00000000-0000-0000-0000-000000000000}"/>
          </ac:spMkLst>
        </pc:spChg>
      </pc:sldChg>
      <pc:sldChg chg="add modTransition">
        <pc:chgData name="Francisco Torreira, Professor" userId="3b678212-2d1b-4f1d-a8fb-6db1ffc813b8" providerId="ADAL" clId="{5AB6C5D4-6E86-6246-82A9-EA49F282DE1D}" dt="2019-10-09T00:53:12.576" v="305"/>
        <pc:sldMkLst>
          <pc:docMk/>
          <pc:sldMk cId="535974479" sldId="709"/>
        </pc:sldMkLst>
      </pc:sldChg>
      <pc:sldChg chg="modSp add modTransition modAnim">
        <pc:chgData name="Francisco Torreira, Professor" userId="3b678212-2d1b-4f1d-a8fb-6db1ffc813b8" providerId="ADAL" clId="{5AB6C5D4-6E86-6246-82A9-EA49F282DE1D}" dt="2019-10-09T01:03:28.142" v="561" actId="207"/>
        <pc:sldMkLst>
          <pc:docMk/>
          <pc:sldMk cId="1465835405" sldId="710"/>
        </pc:sldMkLst>
        <pc:spChg chg="mod">
          <ac:chgData name="Francisco Torreira, Professor" userId="3b678212-2d1b-4f1d-a8fb-6db1ffc813b8" providerId="ADAL" clId="{5AB6C5D4-6E86-6246-82A9-EA49F282DE1D}" dt="2019-10-09T01:03:28.142" v="561" actId="207"/>
          <ac:spMkLst>
            <pc:docMk/>
            <pc:sldMk cId="1465835405" sldId="710"/>
            <ac:spMk id="3" creationId="{00000000-0000-0000-0000-000000000000}"/>
          </ac:spMkLst>
        </pc:spChg>
      </pc:sldChg>
      <pc:sldChg chg="modSp add modTransition">
        <pc:chgData name="Francisco Torreira, Professor" userId="3b678212-2d1b-4f1d-a8fb-6db1ffc813b8" providerId="ADAL" clId="{5AB6C5D4-6E86-6246-82A9-EA49F282DE1D}" dt="2019-10-09T01:12:23.930" v="606" actId="114"/>
        <pc:sldMkLst>
          <pc:docMk/>
          <pc:sldMk cId="4167629167" sldId="711"/>
        </pc:sldMkLst>
        <pc:spChg chg="mod">
          <ac:chgData name="Francisco Torreira, Professor" userId="3b678212-2d1b-4f1d-a8fb-6db1ffc813b8" providerId="ADAL" clId="{5AB6C5D4-6E86-6246-82A9-EA49F282DE1D}" dt="2019-10-09T01:12:23.930" v="606" actId="114"/>
          <ac:spMkLst>
            <pc:docMk/>
            <pc:sldMk cId="4167629167" sldId="711"/>
            <ac:spMk id="3" creationId="{00000000-0000-0000-0000-000000000000}"/>
          </ac:spMkLst>
        </pc:spChg>
      </pc:sldChg>
      <pc:sldChg chg="add modTransition">
        <pc:chgData name="Francisco Torreira, Professor" userId="3b678212-2d1b-4f1d-a8fb-6db1ffc813b8" providerId="ADAL" clId="{5AB6C5D4-6E86-6246-82A9-EA49F282DE1D}" dt="2019-10-09T00:53:12.576" v="305"/>
        <pc:sldMkLst>
          <pc:docMk/>
          <pc:sldMk cId="194643939" sldId="712"/>
        </pc:sldMkLst>
      </pc:sldChg>
      <pc:sldChg chg="modSp add modTransition">
        <pc:chgData name="Francisco Torreira, Professor" userId="3b678212-2d1b-4f1d-a8fb-6db1ffc813b8" providerId="ADAL" clId="{5AB6C5D4-6E86-6246-82A9-EA49F282DE1D}" dt="2019-10-09T01:12:07.494" v="603" actId="114"/>
        <pc:sldMkLst>
          <pc:docMk/>
          <pc:sldMk cId="3371261387" sldId="713"/>
        </pc:sldMkLst>
        <pc:spChg chg="mod">
          <ac:chgData name="Francisco Torreira, Professor" userId="3b678212-2d1b-4f1d-a8fb-6db1ffc813b8" providerId="ADAL" clId="{5AB6C5D4-6E86-6246-82A9-EA49F282DE1D}" dt="2019-10-09T01:12:07.494" v="603" actId="114"/>
          <ac:spMkLst>
            <pc:docMk/>
            <pc:sldMk cId="3371261387" sldId="713"/>
            <ac:spMk id="3" creationId="{00000000-0000-0000-0000-000000000000}"/>
          </ac:spMkLst>
        </pc:spChg>
      </pc:sldChg>
      <pc:sldChg chg="modSp add modTransition modAnim">
        <pc:chgData name="Francisco Torreira, Professor" userId="3b678212-2d1b-4f1d-a8fb-6db1ffc813b8" providerId="ADAL" clId="{5AB6C5D4-6E86-6246-82A9-EA49F282DE1D}" dt="2019-10-09T01:12:16.593" v="605" actId="114"/>
        <pc:sldMkLst>
          <pc:docMk/>
          <pc:sldMk cId="2812397289" sldId="715"/>
        </pc:sldMkLst>
        <pc:spChg chg="mod">
          <ac:chgData name="Francisco Torreira, Professor" userId="3b678212-2d1b-4f1d-a8fb-6db1ffc813b8" providerId="ADAL" clId="{5AB6C5D4-6E86-6246-82A9-EA49F282DE1D}" dt="2019-10-09T01:12:16.593" v="605" actId="114"/>
          <ac:spMkLst>
            <pc:docMk/>
            <pc:sldMk cId="2812397289" sldId="715"/>
            <ac:spMk id="3" creationId="{00000000-0000-0000-0000-000000000000}"/>
          </ac:spMkLst>
        </pc:spChg>
      </pc:sldChg>
      <pc:sldChg chg="modSp add modTransition">
        <pc:chgData name="Francisco Torreira, Professor" userId="3b678212-2d1b-4f1d-a8fb-6db1ffc813b8" providerId="ADAL" clId="{5AB6C5D4-6E86-6246-82A9-EA49F282DE1D}" dt="2019-10-09T01:12:12.603" v="604" actId="114"/>
        <pc:sldMkLst>
          <pc:docMk/>
          <pc:sldMk cId="3121700932" sldId="717"/>
        </pc:sldMkLst>
        <pc:spChg chg="mod">
          <ac:chgData name="Francisco Torreira, Professor" userId="3b678212-2d1b-4f1d-a8fb-6db1ffc813b8" providerId="ADAL" clId="{5AB6C5D4-6E86-6246-82A9-EA49F282DE1D}" dt="2019-10-09T01:12:12.603" v="604" actId="114"/>
          <ac:spMkLst>
            <pc:docMk/>
            <pc:sldMk cId="3121700932" sldId="717"/>
            <ac:spMk id="3" creationId="{00000000-0000-0000-0000-000000000000}"/>
          </ac:spMkLst>
        </pc:spChg>
      </pc:sldChg>
      <pc:sldChg chg="modSp add modTransition">
        <pc:chgData name="Francisco Torreira, Professor" userId="3b678212-2d1b-4f1d-a8fb-6db1ffc813b8" providerId="ADAL" clId="{5AB6C5D4-6E86-6246-82A9-EA49F282DE1D}" dt="2019-10-09T01:12:43.991" v="612" actId="114"/>
        <pc:sldMkLst>
          <pc:docMk/>
          <pc:sldMk cId="4007115878" sldId="718"/>
        </pc:sldMkLst>
        <pc:spChg chg="mod">
          <ac:chgData name="Francisco Torreira, Professor" userId="3b678212-2d1b-4f1d-a8fb-6db1ffc813b8" providerId="ADAL" clId="{5AB6C5D4-6E86-6246-82A9-EA49F282DE1D}" dt="2019-10-09T01:04:20.015" v="570" actId="20577"/>
          <ac:spMkLst>
            <pc:docMk/>
            <pc:sldMk cId="4007115878" sldId="718"/>
            <ac:spMk id="2" creationId="{00000000-0000-0000-0000-000000000000}"/>
          </ac:spMkLst>
        </pc:spChg>
        <pc:spChg chg="mod">
          <ac:chgData name="Francisco Torreira, Professor" userId="3b678212-2d1b-4f1d-a8fb-6db1ffc813b8" providerId="ADAL" clId="{5AB6C5D4-6E86-6246-82A9-EA49F282DE1D}" dt="2019-10-09T01:12:43.991" v="612" actId="114"/>
          <ac:spMkLst>
            <pc:docMk/>
            <pc:sldMk cId="4007115878" sldId="718"/>
            <ac:spMk id="3" creationId="{00000000-0000-0000-0000-000000000000}"/>
          </ac:spMkLst>
        </pc:spChg>
      </pc:sldChg>
      <pc:sldChg chg="add modTransition">
        <pc:chgData name="Francisco Torreira, Professor" userId="3b678212-2d1b-4f1d-a8fb-6db1ffc813b8" providerId="ADAL" clId="{5AB6C5D4-6E86-6246-82A9-EA49F282DE1D}" dt="2019-10-09T00:53:12.576" v="305"/>
        <pc:sldMkLst>
          <pc:docMk/>
          <pc:sldMk cId="1118736458" sldId="720"/>
        </pc:sldMkLst>
      </pc:sldChg>
      <pc:sldChg chg="add modTransition">
        <pc:chgData name="Francisco Torreira, Professor" userId="3b678212-2d1b-4f1d-a8fb-6db1ffc813b8" providerId="ADAL" clId="{5AB6C5D4-6E86-6246-82A9-EA49F282DE1D}" dt="2019-10-09T00:53:12.576" v="305"/>
        <pc:sldMkLst>
          <pc:docMk/>
          <pc:sldMk cId="1484108408" sldId="721"/>
        </pc:sldMkLst>
      </pc:sldChg>
      <pc:sldChg chg="add modTransition">
        <pc:chgData name="Francisco Torreira, Professor" userId="3b678212-2d1b-4f1d-a8fb-6db1ffc813b8" providerId="ADAL" clId="{5AB6C5D4-6E86-6246-82A9-EA49F282DE1D}" dt="2019-10-09T00:53:12.576" v="305"/>
        <pc:sldMkLst>
          <pc:docMk/>
          <pc:sldMk cId="2658902807" sldId="722"/>
        </pc:sldMkLst>
      </pc:sldChg>
      <pc:sldChg chg="add modTransition">
        <pc:chgData name="Francisco Torreira, Professor" userId="3b678212-2d1b-4f1d-a8fb-6db1ffc813b8" providerId="ADAL" clId="{5AB6C5D4-6E86-6246-82A9-EA49F282DE1D}" dt="2019-10-09T00:53:12.576" v="305"/>
        <pc:sldMkLst>
          <pc:docMk/>
          <pc:sldMk cId="4104009135" sldId="723"/>
        </pc:sldMkLst>
      </pc:sldChg>
      <pc:sldChg chg="modSp">
        <pc:chgData name="Francisco Torreira, Professor" userId="3b678212-2d1b-4f1d-a8fb-6db1ffc813b8" providerId="ADAL" clId="{5AB6C5D4-6E86-6246-82A9-EA49F282DE1D}" dt="2019-10-07T01:55:22.672" v="299" actId="20577"/>
        <pc:sldMkLst>
          <pc:docMk/>
          <pc:sldMk cId="3856994517" sldId="725"/>
        </pc:sldMkLst>
        <pc:spChg chg="mod">
          <ac:chgData name="Francisco Torreira, Professor" userId="3b678212-2d1b-4f1d-a8fb-6db1ffc813b8" providerId="ADAL" clId="{5AB6C5D4-6E86-6246-82A9-EA49F282DE1D}" dt="2019-10-07T01:55:22.672" v="299" actId="20577"/>
          <ac:spMkLst>
            <pc:docMk/>
            <pc:sldMk cId="3856994517" sldId="725"/>
            <ac:spMk id="3" creationId="{00000000-0000-0000-0000-000000000000}"/>
          </ac:spMkLst>
        </pc:spChg>
      </pc:sldChg>
      <pc:sldChg chg="add modTransition">
        <pc:chgData name="Francisco Torreira, Professor" userId="3b678212-2d1b-4f1d-a8fb-6db1ffc813b8" providerId="ADAL" clId="{5AB6C5D4-6E86-6246-82A9-EA49F282DE1D}" dt="2019-10-09T00:53:12.576" v="305"/>
        <pc:sldMkLst>
          <pc:docMk/>
          <pc:sldMk cId="4284904288" sldId="726"/>
        </pc:sldMkLst>
      </pc:sldChg>
      <pc:sldChg chg="modSp">
        <pc:chgData name="Francisco Torreira, Professor" userId="3b678212-2d1b-4f1d-a8fb-6db1ffc813b8" providerId="ADAL" clId="{5AB6C5D4-6E86-6246-82A9-EA49F282DE1D}" dt="2019-10-07T01:57:29.300" v="303" actId="20577"/>
        <pc:sldMkLst>
          <pc:docMk/>
          <pc:sldMk cId="2563382415" sldId="731"/>
        </pc:sldMkLst>
        <pc:spChg chg="mod">
          <ac:chgData name="Francisco Torreira, Professor" userId="3b678212-2d1b-4f1d-a8fb-6db1ffc813b8" providerId="ADAL" clId="{5AB6C5D4-6E86-6246-82A9-EA49F282DE1D}" dt="2019-10-07T01:57:29.300" v="303" actId="20577"/>
          <ac:spMkLst>
            <pc:docMk/>
            <pc:sldMk cId="2563382415" sldId="731"/>
            <ac:spMk id="3" creationId="{00000000-0000-0000-0000-000000000000}"/>
          </ac:spMkLst>
        </pc:spChg>
      </pc:sldChg>
      <pc:sldChg chg="modSp">
        <pc:chgData name="Francisco Torreira, Professor" userId="3b678212-2d1b-4f1d-a8fb-6db1ffc813b8" providerId="ADAL" clId="{5AB6C5D4-6E86-6246-82A9-EA49F282DE1D}" dt="2019-10-07T01:51:58.577" v="197" actId="20577"/>
        <pc:sldMkLst>
          <pc:docMk/>
          <pc:sldMk cId="686769752" sldId="789"/>
        </pc:sldMkLst>
        <pc:spChg chg="mod">
          <ac:chgData name="Francisco Torreira, Professor" userId="3b678212-2d1b-4f1d-a8fb-6db1ffc813b8" providerId="ADAL" clId="{5AB6C5D4-6E86-6246-82A9-EA49F282DE1D}" dt="2019-10-07T01:51:58.577" v="197" actId="20577"/>
          <ac:spMkLst>
            <pc:docMk/>
            <pc:sldMk cId="686769752" sldId="789"/>
            <ac:spMk id="3" creationId="{6675E482-4C41-B44E-8E05-AB5E014641E3}"/>
          </ac:spMkLst>
        </pc:spChg>
      </pc:sldChg>
      <pc:sldChg chg="modSp">
        <pc:chgData name="Francisco Torreira, Professor" userId="3b678212-2d1b-4f1d-a8fb-6db1ffc813b8" providerId="ADAL" clId="{5AB6C5D4-6E86-6246-82A9-EA49F282DE1D}" dt="2019-10-07T01:53:55.541" v="271" actId="20577"/>
        <pc:sldMkLst>
          <pc:docMk/>
          <pc:sldMk cId="1591025389" sldId="790"/>
        </pc:sldMkLst>
        <pc:spChg chg="mod">
          <ac:chgData name="Francisco Torreira, Professor" userId="3b678212-2d1b-4f1d-a8fb-6db1ffc813b8" providerId="ADAL" clId="{5AB6C5D4-6E86-6246-82A9-EA49F282DE1D}" dt="2019-10-07T01:53:55.541" v="271" actId="20577"/>
          <ac:spMkLst>
            <pc:docMk/>
            <pc:sldMk cId="1591025389" sldId="790"/>
            <ac:spMk id="3" creationId="{D7B6808D-4320-A34C-ADBE-F70F328F77DD}"/>
          </ac:spMkLst>
        </pc:spChg>
      </pc:sldChg>
      <pc:sldChg chg="modSp add modTransition">
        <pc:chgData name="Francisco Torreira, Professor" userId="3b678212-2d1b-4f1d-a8fb-6db1ffc813b8" providerId="ADAL" clId="{5AB6C5D4-6E86-6246-82A9-EA49F282DE1D}" dt="2019-10-09T01:08:03.083" v="575" actId="1076"/>
        <pc:sldMkLst>
          <pc:docMk/>
          <pc:sldMk cId="3137238248" sldId="791"/>
        </pc:sldMkLst>
        <pc:picChg chg="mod">
          <ac:chgData name="Francisco Torreira, Professor" userId="3b678212-2d1b-4f1d-a8fb-6db1ffc813b8" providerId="ADAL" clId="{5AB6C5D4-6E86-6246-82A9-EA49F282DE1D}" dt="2019-10-09T01:08:03.083" v="575" actId="1076"/>
          <ac:picMkLst>
            <pc:docMk/>
            <pc:sldMk cId="3137238248" sldId="791"/>
            <ac:picMk id="5" creationId="{70E09E68-6FE8-854D-86CD-387BC3AAAF9D}"/>
          </ac:picMkLst>
        </pc:picChg>
      </pc:sldChg>
      <pc:sldChg chg="modSp add modTransition">
        <pc:chgData name="Francisco Torreira, Professor" userId="3b678212-2d1b-4f1d-a8fb-6db1ffc813b8" providerId="ADAL" clId="{5AB6C5D4-6E86-6246-82A9-EA49F282DE1D}" dt="2019-10-09T01:12:02.900" v="602" actId="114"/>
        <pc:sldMkLst>
          <pc:docMk/>
          <pc:sldMk cId="758210965" sldId="792"/>
        </pc:sldMkLst>
        <pc:spChg chg="mod">
          <ac:chgData name="Francisco Torreira, Professor" userId="3b678212-2d1b-4f1d-a8fb-6db1ffc813b8" providerId="ADAL" clId="{5AB6C5D4-6E86-6246-82A9-EA49F282DE1D}" dt="2019-10-09T01:12:02.900" v="602" actId="114"/>
          <ac:spMkLst>
            <pc:docMk/>
            <pc:sldMk cId="758210965" sldId="792"/>
            <ac:spMk id="3" creationId="{CDA29D26-72FA-FC40-B2E5-4FBFFA6145F5}"/>
          </ac:spMkLst>
        </pc:spChg>
      </pc:sldChg>
      <pc:sldChg chg="add modTransition">
        <pc:chgData name="Francisco Torreira, Professor" userId="3b678212-2d1b-4f1d-a8fb-6db1ffc813b8" providerId="ADAL" clId="{5AB6C5D4-6E86-6246-82A9-EA49F282DE1D}" dt="2019-10-09T00:53:12.576" v="305"/>
        <pc:sldMkLst>
          <pc:docMk/>
          <pc:sldMk cId="1044572088" sldId="793"/>
        </pc:sldMkLst>
      </pc:sldChg>
      <pc:sldChg chg="add modTransition">
        <pc:chgData name="Francisco Torreira, Professor" userId="3b678212-2d1b-4f1d-a8fb-6db1ffc813b8" providerId="ADAL" clId="{5AB6C5D4-6E86-6246-82A9-EA49F282DE1D}" dt="2019-10-09T01:13:47.741" v="613"/>
        <pc:sldMkLst>
          <pc:docMk/>
          <pc:sldMk cId="3508199079" sldId="7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31870E-EF48-D845-8DBF-32580589FF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C4A74-4242-8A4C-8658-F7FD951ACF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205C4-5037-8940-9613-DAC7A8A609DA}" type="datetimeFigureOut">
              <a:rPr lang="en-NL" smtClean="0"/>
              <a:t>09/02/2021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49B17-D802-914B-BFAB-C0D09D0293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0313F-3059-344A-B0DA-6083AD6FB2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05B90-8446-6C40-A1F7-108F98E4DF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345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5B07-65F7-B941-A302-421444340652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418D6-78D6-234C-8613-E36AFA16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76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 D: ice cream, oversight.  C = affixation.</a:t>
            </a:r>
            <a:r>
              <a:rPr lang="en-US" baseline="0" dirty="0"/>
              <a:t> B = </a:t>
            </a:r>
            <a:r>
              <a:rPr lang="en-US" baseline="0" dirty="0" err="1"/>
              <a:t>Adj</a:t>
            </a:r>
            <a:r>
              <a:rPr lang="en-US" baseline="0" dirty="0"/>
              <a:t> + N = noun phrase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8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5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can be a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List of English derivational affixes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do similar things (-al and -</a:t>
            </a:r>
            <a:r>
              <a:rPr lang="en-US" dirty="0" err="1"/>
              <a:t>ing</a:t>
            </a:r>
            <a:r>
              <a:rPr lang="en-US" dirty="0"/>
              <a:t>), but attach to different bases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change the same syntactic categories, but with different meanings –</a:t>
            </a:r>
            <a:r>
              <a:rPr lang="en-US" dirty="0" err="1"/>
              <a:t>er</a:t>
            </a:r>
            <a:r>
              <a:rPr lang="en-US" dirty="0"/>
              <a:t> and -</a:t>
            </a:r>
            <a:r>
              <a:rPr lang="en-US" dirty="0" err="1"/>
              <a:t>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9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remember, derivational changes</a:t>
            </a:r>
            <a:r>
              <a:rPr lang="en-US" baseline="0" dirty="0"/>
              <a:t> meaning, inflectional is tense and number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A: derivational</a:t>
            </a:r>
          </a:p>
          <a:p>
            <a:r>
              <a:rPr lang="en-US" baseline="0" dirty="0"/>
              <a:t>B: inflectional</a:t>
            </a:r>
          </a:p>
          <a:p>
            <a:r>
              <a:rPr lang="en-US" baseline="0" dirty="0"/>
              <a:t>C: a base</a:t>
            </a:r>
          </a:p>
          <a:p>
            <a:r>
              <a:rPr lang="en-US" baseline="0" dirty="0"/>
              <a:t>D: derivational</a:t>
            </a:r>
          </a:p>
          <a:p>
            <a:r>
              <a:rPr lang="en-US" baseline="0" dirty="0"/>
              <a:t>E. if this is a noun then the –</a:t>
            </a:r>
            <a:r>
              <a:rPr lang="en-US" baseline="0" dirty="0" err="1"/>
              <a:t>ing</a:t>
            </a:r>
            <a:r>
              <a:rPr lang="en-US" baseline="0" dirty="0"/>
              <a:t> (i.e. a noun from of a verb. “The walking was great”) it’s derivational; if it’s a verb, this is inflectional</a:t>
            </a:r>
          </a:p>
          <a:p>
            <a:r>
              <a:rPr lang="en-US" baseline="0" dirty="0"/>
              <a:t>change wording of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32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root?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5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versions of un-.</a:t>
            </a:r>
            <a:r>
              <a:rPr lang="en-US" baseline="0" dirty="0"/>
              <a:t> one that attaches to verbs and reverses the effect of the verb, the other attaches to adjectives and means that something doesn’t have the property of the adjective. </a:t>
            </a:r>
          </a:p>
          <a:p>
            <a:r>
              <a:rPr lang="en-US" baseline="0" dirty="0"/>
              <a:t>do this on the board and illustrate [[un +teach] able] vs. un[</a:t>
            </a:r>
            <a:r>
              <a:rPr lang="en-US" baseline="0" dirty="0" err="1"/>
              <a:t>teach+able</a:t>
            </a:r>
            <a:r>
              <a:rPr lang="en-US" baseline="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41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is what is meant by hierarchy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Remember the three principles: each base allowed, each suffix can attach to the base, meaning is compositional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2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there is also a free variant of ‘able’ that is has different first vowel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Other types are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combine different things with a noun to create</a:t>
            </a:r>
            <a:r>
              <a:rPr lang="en-US" baseline="0" dirty="0"/>
              <a:t> </a:t>
            </a:r>
            <a:r>
              <a:rPr lang="en-US" baseline="0"/>
              <a:t>another noun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combine different things with a noun to create</a:t>
            </a:r>
            <a:r>
              <a:rPr lang="en-US" baseline="0" dirty="0"/>
              <a:t> </a:t>
            </a:r>
            <a:r>
              <a:rPr lang="en-US" baseline="0"/>
              <a:t>another noun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3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30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green </a:t>
            </a:r>
            <a:r>
              <a:rPr lang="en-US" dirty="0" err="1"/>
              <a:t>BLACKboard</a:t>
            </a:r>
            <a:r>
              <a:rPr lang="en-US" dirty="0"/>
              <a:t> vs. a green black BOARD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Dry cleaning: specific method using specific chemical, not just cleaning something using a dry method</a:t>
            </a:r>
          </a:p>
          <a:p>
            <a:pPr marL="171450" indent="-171450">
              <a:buFontTx/>
              <a:buChar char="-"/>
            </a:pPr>
            <a:r>
              <a:rPr lang="en-US" dirty="0"/>
              <a:t>Hit man (an assassin involved in contract killing) can kill by shooting someone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288"/>
            <a:ext cx="10972800" cy="467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M. </a:t>
            </a:r>
            <a:r>
              <a:rPr lang="en-US" dirty="0" err="1"/>
              <a:t>Sonderegger</a:t>
            </a:r>
            <a:r>
              <a:rPr lang="en-US" dirty="0"/>
              <a:t> (McGill)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Intro to Ling (LING 201), 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4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rphem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daily.jstor.org/fanfuckingtastic-and-edumacational-the-case-of-english-infix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730" y="301236"/>
            <a:ext cx="8907582" cy="3007614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Linguistics 201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730" y="3838458"/>
            <a:ext cx="9564998" cy="2842215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0070C0"/>
                </a:solidFill>
              </a:rPr>
              <a:t>Morphology 2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Francisco Torreira</a:t>
            </a:r>
          </a:p>
          <a:p>
            <a:pPr algn="l"/>
            <a:endParaRPr lang="en-US" sz="45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30730" y="3662893"/>
            <a:ext cx="81908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55665" y="4998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848C-084F-BB46-80B8-DEB34A70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F5BA-D796-9C48-8FB9-24800592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Words: smallest free-standing units</a:t>
            </a:r>
          </a:p>
          <a:p>
            <a:pPr lvl="1"/>
            <a:r>
              <a:rPr lang="en-US" dirty="0"/>
              <a:t>M</a:t>
            </a:r>
            <a:r>
              <a:rPr lang="en-NL" dirty="0"/>
              <a:t>onomerphic vs. multimorphemic		</a:t>
            </a:r>
            <a:r>
              <a:rPr lang="en-NL" sz="2400" i="1" dirty="0">
                <a:solidFill>
                  <a:srgbClr val="0070C0"/>
                </a:solidFill>
              </a:rPr>
              <a:t>cat   </a:t>
            </a:r>
            <a:r>
              <a:rPr lang="en-NL" sz="2400" dirty="0">
                <a:solidFill>
                  <a:srgbClr val="0070C0"/>
                </a:solidFill>
              </a:rPr>
              <a:t>vs.   </a:t>
            </a:r>
            <a:r>
              <a:rPr lang="en-NL" sz="2400" i="1" dirty="0">
                <a:solidFill>
                  <a:srgbClr val="0070C0"/>
                </a:solidFill>
              </a:rPr>
              <a:t>cats</a:t>
            </a:r>
            <a:endParaRPr lang="en-NL" i="1" dirty="0">
              <a:solidFill>
                <a:srgbClr val="0070C0"/>
              </a:solidFill>
            </a:endParaRPr>
          </a:p>
          <a:p>
            <a:endParaRPr lang="en-NL" dirty="0"/>
          </a:p>
          <a:p>
            <a:r>
              <a:rPr lang="en-NL" dirty="0"/>
              <a:t>Morphemes: smallest meaningful units</a:t>
            </a:r>
          </a:p>
          <a:p>
            <a:pPr lvl="1"/>
            <a:r>
              <a:rPr lang="en-NL" dirty="0"/>
              <a:t>Free vs. bound			</a:t>
            </a:r>
            <a:r>
              <a:rPr lang="en-NL" sz="2400" i="1" dirty="0">
                <a:solidFill>
                  <a:srgbClr val="0070C0"/>
                </a:solidFill>
              </a:rPr>
              <a:t>cat</a:t>
            </a:r>
            <a:r>
              <a:rPr lang="en-NL" sz="2400" dirty="0">
                <a:solidFill>
                  <a:srgbClr val="0070C0"/>
                </a:solidFill>
              </a:rPr>
              <a:t>   vs.   </a:t>
            </a:r>
            <a:r>
              <a:rPr lang="en-NL" sz="2400" i="1" dirty="0">
                <a:solidFill>
                  <a:srgbClr val="0070C0"/>
                </a:solidFill>
              </a:rPr>
              <a:t>-s </a:t>
            </a:r>
            <a:r>
              <a:rPr lang="en-NL" sz="2400" dirty="0">
                <a:solidFill>
                  <a:srgbClr val="0070C0"/>
                </a:solidFill>
              </a:rPr>
              <a:t>(plural suffix)</a:t>
            </a:r>
            <a:r>
              <a:rPr lang="en-NL" sz="2400" dirty="0"/>
              <a:t>	</a:t>
            </a:r>
          </a:p>
          <a:p>
            <a:pPr lvl="1"/>
            <a:endParaRPr lang="en-NL" dirty="0"/>
          </a:p>
          <a:p>
            <a:pPr lvl="1"/>
            <a:r>
              <a:rPr lang="en-NL" dirty="0"/>
              <a:t>Roots vs. affixes			</a:t>
            </a:r>
            <a:r>
              <a:rPr lang="en-NL" sz="2400" i="1" dirty="0">
                <a:solidFill>
                  <a:srgbClr val="0070C0"/>
                </a:solidFill>
              </a:rPr>
              <a:t>cat   </a:t>
            </a:r>
            <a:r>
              <a:rPr lang="en-NL" sz="2400" dirty="0">
                <a:solidFill>
                  <a:srgbClr val="0070C0"/>
                </a:solidFill>
              </a:rPr>
              <a:t>vs.</a:t>
            </a:r>
            <a:r>
              <a:rPr lang="en-NL" sz="2400" i="1" dirty="0">
                <a:solidFill>
                  <a:srgbClr val="0070C0"/>
                </a:solidFill>
              </a:rPr>
              <a:t>   -s</a:t>
            </a:r>
          </a:p>
          <a:p>
            <a:pPr lvl="1"/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D9A5F-4CDB-8342-850A-8718E530E32D}"/>
              </a:ext>
            </a:extLst>
          </p:cNvPr>
          <p:cNvSpPr txBox="1"/>
          <p:nvPr/>
        </p:nvSpPr>
        <p:spPr>
          <a:xfrm>
            <a:off x="1854153" y="240583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o</a:t>
            </a:r>
            <a:r>
              <a:rPr lang="en-NL">
                <a:solidFill>
                  <a:srgbClr val="C00000"/>
                </a:solidFill>
              </a:rPr>
              <a:t>ne </a:t>
            </a:r>
            <a:r>
              <a:rPr lang="en-NL" dirty="0">
                <a:solidFill>
                  <a:srgbClr val="C00000"/>
                </a:solidFill>
              </a:rPr>
              <a:t>morpheme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E7299-D8C2-C443-8046-EB8218FDAABC}"/>
              </a:ext>
            </a:extLst>
          </p:cNvPr>
          <p:cNvSpPr txBox="1"/>
          <p:nvPr/>
        </p:nvSpPr>
        <p:spPr>
          <a:xfrm>
            <a:off x="4084243" y="240587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C00000"/>
                </a:solidFill>
              </a:rPr>
              <a:t>2+ morphemes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532D2-94AE-F34D-BC8D-598117453EA5}"/>
              </a:ext>
            </a:extLst>
          </p:cNvPr>
          <p:cNvSpPr txBox="1"/>
          <p:nvPr/>
        </p:nvSpPr>
        <p:spPr>
          <a:xfrm>
            <a:off x="938710" y="4103039"/>
            <a:ext cx="150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NL" dirty="0">
                <a:solidFill>
                  <a:srgbClr val="C00000"/>
                </a:solidFill>
              </a:rPr>
              <a:t>an be a 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4873B-9187-5D42-AD81-198393C3BF5D}"/>
              </a:ext>
            </a:extLst>
          </p:cNvPr>
          <p:cNvSpPr txBox="1"/>
          <p:nvPr/>
        </p:nvSpPr>
        <p:spPr>
          <a:xfrm>
            <a:off x="2570075" y="4082100"/>
            <a:ext cx="302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needs other morphemes to form a word</a:t>
            </a:r>
            <a:endParaRPr lang="en-NL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45069-1F42-804A-96A7-9BAAF0B07D1F}"/>
              </a:ext>
            </a:extLst>
          </p:cNvPr>
          <p:cNvSpPr txBox="1"/>
          <p:nvPr/>
        </p:nvSpPr>
        <p:spPr>
          <a:xfrm>
            <a:off x="938710" y="5409975"/>
            <a:ext cx="2412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carry most of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belong to lexical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can be free or bound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486B1-A2E6-0F47-A0DF-6826BC60CEF4}"/>
              </a:ext>
            </a:extLst>
          </p:cNvPr>
          <p:cNvSpPr txBox="1"/>
          <p:nvPr/>
        </p:nvSpPr>
        <p:spPr>
          <a:xfrm>
            <a:off x="3445630" y="5158558"/>
            <a:ext cx="402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no lexical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always bound</a:t>
            </a:r>
            <a:endParaRPr lang="en-NL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complex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Compounding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Compounds are formed by two or more existing </a:t>
            </a:r>
            <a:r>
              <a:rPr lang="en-US" dirty="0"/>
              <a:t>words</a:t>
            </a:r>
            <a:r>
              <a:rPr lang="en-US" dirty="0">
                <a:solidFill>
                  <a:srgbClr val="000000"/>
                </a:solidFill>
              </a:rPr>
              <a:t> in language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	e.g. </a:t>
            </a:r>
            <a:r>
              <a:rPr lang="en-US" i="1" dirty="0"/>
              <a:t>blackboard</a:t>
            </a:r>
            <a:r>
              <a:rPr lang="en-US" dirty="0"/>
              <a:t>, </a:t>
            </a:r>
            <a:r>
              <a:rPr lang="en-US" i="1" dirty="0"/>
              <a:t>think tank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Affixation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Attachment of a bound morpheme without lexical category to a </a:t>
            </a:r>
            <a:r>
              <a:rPr lang="en-US" dirty="0">
                <a:solidFill>
                  <a:srgbClr val="00B050"/>
                </a:solidFill>
              </a:rPr>
              <a:t>base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i="1" dirty="0">
                <a:solidFill>
                  <a:srgbClr val="000000"/>
                </a:solidFill>
              </a:rPr>
              <a:t>cats</a:t>
            </a:r>
            <a:r>
              <a:rPr lang="en-US" dirty="0">
                <a:solidFill>
                  <a:srgbClr val="000000"/>
                </a:solidFill>
              </a:rPr>
              <a:t>” (</a:t>
            </a:r>
            <a:r>
              <a:rPr lang="en-US" dirty="0" err="1">
                <a:solidFill>
                  <a:srgbClr val="00B050"/>
                </a:solidFill>
              </a:rPr>
              <a:t>cat</a:t>
            </a:r>
            <a:r>
              <a:rPr lang="en-US" dirty="0" err="1">
                <a:solidFill>
                  <a:srgbClr val="000000"/>
                </a:solidFill>
              </a:rPr>
              <a:t>+</a:t>
            </a:r>
            <a:r>
              <a:rPr lang="en-US" dirty="0" err="1">
                <a:solidFill>
                  <a:srgbClr val="0070C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free+bound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i="1" dirty="0">
                <a:solidFill>
                  <a:srgbClr val="000000"/>
                </a:solidFill>
              </a:rPr>
              <a:t>undo</a:t>
            </a:r>
            <a:r>
              <a:rPr lang="en-US" dirty="0">
                <a:solidFill>
                  <a:srgbClr val="000000"/>
                </a:solidFill>
              </a:rPr>
              <a:t>” (</a:t>
            </a:r>
            <a:r>
              <a:rPr lang="en-US" dirty="0" err="1">
                <a:solidFill>
                  <a:srgbClr val="0070C0"/>
                </a:solidFill>
              </a:rPr>
              <a:t>un</a:t>
            </a:r>
            <a:r>
              <a:rPr lang="en-US" dirty="0" err="1">
                <a:solidFill>
                  <a:srgbClr val="000000"/>
                </a:solidFill>
              </a:rPr>
              <a:t>+</a:t>
            </a:r>
            <a:r>
              <a:rPr lang="en-US" dirty="0" err="1">
                <a:solidFill>
                  <a:srgbClr val="00B050"/>
                </a:solidFill>
              </a:rPr>
              <a:t>do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bound+free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155" y="1447288"/>
            <a:ext cx="10712245" cy="502725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Beware of spelling!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“blackboard”	no space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“bake sale”		space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“hit-man”		hyphenated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Doesn’t spelling matter?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Differences across users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Regional or dialectal variation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These are </a:t>
            </a:r>
            <a:r>
              <a:rPr lang="en-US" u="sng" dirty="0">
                <a:solidFill>
                  <a:srgbClr val="000000"/>
                </a:solidFill>
              </a:rPr>
              <a:t>orthographic conventions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indicative of compound status in linguistic analysis!</a:t>
            </a:r>
            <a:endParaRPr lang="en-US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9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Structure of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54" y="1447288"/>
            <a:ext cx="10706845" cy="46788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We can represent compounds in two equivalent ways: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000" dirty="0">
                <a:solidFill>
                  <a:srgbClr val="0070C0"/>
                </a:solidFill>
              </a:rPr>
              <a:t>Tree structures</a:t>
            </a:r>
            <a:r>
              <a:rPr lang="en-US" sz="2000" dirty="0">
                <a:solidFill>
                  <a:srgbClr val="000000"/>
                </a:solidFill>
              </a:rPr>
              <a:t>										</a:t>
            </a:r>
            <a:r>
              <a:rPr lang="en-US" sz="2000" dirty="0">
                <a:solidFill>
                  <a:srgbClr val="0070C0"/>
                </a:solidFill>
              </a:rPr>
              <a:t>Bracketing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36" y="3301015"/>
            <a:ext cx="5818322" cy="2109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294072-3005-0149-9934-2781EE5E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726" y="3429000"/>
            <a:ext cx="2280337" cy="18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Structure of compounds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Head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of the compound: the morpheme that determines lexical category of entire compound, e.g. </a:t>
            </a:r>
            <a:r>
              <a:rPr lang="en-US" sz="2800" i="1" dirty="0">
                <a:solidFill>
                  <a:srgbClr val="000000"/>
                </a:solidFill>
              </a:rPr>
              <a:t>board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i="1" dirty="0">
                <a:solidFill>
                  <a:srgbClr val="000000"/>
                </a:solidFill>
              </a:rPr>
              <a:t>man</a:t>
            </a:r>
            <a:r>
              <a:rPr lang="en-US" sz="2800" dirty="0">
                <a:solidFill>
                  <a:srgbClr val="000000"/>
                </a:solidFill>
              </a:rPr>
              <a:t>, and </a:t>
            </a:r>
            <a:r>
              <a:rPr lang="en-US" sz="2800" i="1" dirty="0">
                <a:solidFill>
                  <a:srgbClr val="000000"/>
                </a:solidFill>
              </a:rPr>
              <a:t>blue</a:t>
            </a:r>
            <a:r>
              <a:rPr lang="en-US" sz="2800" dirty="0">
                <a:solidFill>
                  <a:srgbClr val="000000"/>
                </a:solidFill>
              </a:rPr>
              <a:t> below</a:t>
            </a: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In these (and most) cases, head the right-most member of compound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8D3E1-AB64-304A-8A8B-FF2FF85DE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24"/>
          <a:stretch/>
        </p:blipFill>
        <p:spPr>
          <a:xfrm>
            <a:off x="3191546" y="2612042"/>
            <a:ext cx="5448361" cy="19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Combining two lexical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Compounds </a:t>
            </a:r>
            <a:r>
              <a:rPr lang="en-US" dirty="0"/>
              <a:t>may</a:t>
            </a:r>
            <a:r>
              <a:rPr lang="en-US" dirty="0">
                <a:solidFill>
                  <a:srgbClr val="000000"/>
                </a:solidFill>
              </a:rPr>
              <a:t> involve different lexical categories: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817D4-E964-E44D-BB6D-E1AB0CEC7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2474444"/>
            <a:ext cx="9097205" cy="239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8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Combining two lexical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Compounds </a:t>
            </a:r>
            <a:r>
              <a:rPr lang="en-US" dirty="0"/>
              <a:t>may</a:t>
            </a:r>
            <a:r>
              <a:rPr lang="en-US" dirty="0">
                <a:solidFill>
                  <a:srgbClr val="000000"/>
                </a:solidFill>
              </a:rPr>
              <a:t> involve different lexical categories: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A14B0-3B42-5349-956A-A7932203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805" y="2467626"/>
            <a:ext cx="8685737" cy="22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5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Combining two lexical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Compounds </a:t>
            </a:r>
            <a:r>
              <a:rPr lang="en-US" dirty="0"/>
              <a:t>may</a:t>
            </a:r>
            <a:r>
              <a:rPr lang="en-US" dirty="0">
                <a:solidFill>
                  <a:srgbClr val="000000"/>
                </a:solidFill>
              </a:rPr>
              <a:t> involve different lexical categories: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Other combinations of lexical categories are possible:</a:t>
            </a: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son-in-law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000000"/>
                </a:solidFill>
              </a:rPr>
              <a:t>rip-off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000000"/>
                </a:solidFill>
              </a:rPr>
              <a:t>hanger-on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B7032-3465-BD4C-AE15-7144F88A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539" y="2190736"/>
            <a:ext cx="5997496" cy="19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Compound word or syntactic phrase?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Sometimes compounds may seem like phrases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Compound word: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Syntactic phrase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47" y="2520062"/>
            <a:ext cx="9474305" cy="773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847" y="4186633"/>
            <a:ext cx="9860300" cy="7994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2E9443-3C24-6E4C-BD43-EDCE9F2A32A3}"/>
              </a:ext>
            </a:extLst>
          </p:cNvPr>
          <p:cNvCxnSpPr>
            <a:cxnSpLocks/>
          </p:cNvCxnSpPr>
          <p:nvPr/>
        </p:nvCxnSpPr>
        <p:spPr>
          <a:xfrm>
            <a:off x="5673322" y="3174275"/>
            <a:ext cx="262303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7D4FAB-4351-9340-8A6B-4AC802D9BD46}"/>
              </a:ext>
            </a:extLst>
          </p:cNvPr>
          <p:cNvCxnSpPr>
            <a:cxnSpLocks/>
          </p:cNvCxnSpPr>
          <p:nvPr/>
        </p:nvCxnSpPr>
        <p:spPr>
          <a:xfrm>
            <a:off x="2961795" y="4965435"/>
            <a:ext cx="222570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50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Tests for compound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Stress pattern</a:t>
            </a:r>
          </a:p>
          <a:p>
            <a:pPr marL="857250" lvl="1" indent="-457200"/>
            <a:r>
              <a:rPr lang="en-US" dirty="0">
                <a:solidFill>
                  <a:srgbClr val="000000"/>
                </a:solidFill>
              </a:rPr>
              <a:t>Primary stress is </a:t>
            </a:r>
            <a:r>
              <a:rPr lang="en-US" u="sng" dirty="0">
                <a:solidFill>
                  <a:srgbClr val="000000"/>
                </a:solidFill>
              </a:rPr>
              <a:t>usually not </a:t>
            </a:r>
            <a:r>
              <a:rPr lang="en-US" dirty="0">
                <a:solidFill>
                  <a:srgbClr val="000000"/>
                </a:solidFill>
              </a:rPr>
              <a:t>placed on heads of compounds:</a:t>
            </a:r>
            <a:endParaRPr lang="en-US" b="1" dirty="0">
              <a:solidFill>
                <a:srgbClr val="000000"/>
              </a:solidFill>
            </a:endParaRPr>
          </a:p>
          <a:p>
            <a:pPr marL="1257300" lvl="2" indent="-457200"/>
            <a:r>
              <a:rPr lang="en-US" dirty="0">
                <a:solidFill>
                  <a:srgbClr val="000000"/>
                </a:solidFill>
              </a:rPr>
              <a:t>Compound: 	</a:t>
            </a:r>
            <a:r>
              <a:rPr lang="en-US" b="1" dirty="0">
                <a:solidFill>
                  <a:srgbClr val="000000"/>
                </a:solidFill>
              </a:rPr>
              <a:t>black</a:t>
            </a:r>
            <a:r>
              <a:rPr lang="en-US" dirty="0">
                <a:solidFill>
                  <a:srgbClr val="000000"/>
                </a:solidFill>
              </a:rPr>
              <a:t>board 	 		(a chalkboard)</a:t>
            </a:r>
          </a:p>
          <a:p>
            <a:pPr marL="1257300" lvl="2" indent="-457200"/>
            <a:r>
              <a:rPr lang="en-US" dirty="0">
                <a:solidFill>
                  <a:srgbClr val="000000"/>
                </a:solidFill>
              </a:rPr>
              <a:t>Phrase: 			black </a:t>
            </a:r>
            <a:r>
              <a:rPr lang="en-US" b="1" dirty="0">
                <a:solidFill>
                  <a:srgbClr val="000000"/>
                </a:solidFill>
              </a:rPr>
              <a:t>board</a:t>
            </a:r>
            <a:r>
              <a:rPr lang="en-US" dirty="0">
                <a:solidFill>
                  <a:srgbClr val="000000"/>
                </a:solidFill>
              </a:rPr>
              <a:t> 	 		(a board that is black)</a:t>
            </a:r>
          </a:p>
        </p:txBody>
      </p:sp>
    </p:spTree>
    <p:extLst>
      <p:ext uri="{BB962C8B-B14F-4D97-AF65-F5344CB8AC3E}">
        <p14:creationId xmlns:p14="http://schemas.microsoft.com/office/powerpoint/2010/main" val="422032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E603-5923-D147-8FC1-12A36B28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5F18-3711-8245-958D-ABC54B4E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Assignment 2 due today</a:t>
            </a:r>
          </a:p>
          <a:p>
            <a:r>
              <a:rPr lang="en-NL" dirty="0"/>
              <a:t>Assignment 3 out soon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75020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Tests for compound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2. Placement of inflection</a:t>
            </a:r>
          </a:p>
          <a:p>
            <a:pPr marL="857250" lvl="1" indent="-457200"/>
            <a:r>
              <a:rPr lang="en-US" sz="2400" dirty="0"/>
              <a:t>Affixation involving grammatical function only e.g. </a:t>
            </a:r>
            <a:r>
              <a:rPr lang="en-US" sz="2400" i="1" dirty="0"/>
              <a:t>rob</a:t>
            </a:r>
            <a:r>
              <a:rPr lang="en-US" sz="2400" dirty="0"/>
              <a:t> + </a:t>
            </a:r>
            <a:r>
              <a:rPr lang="en-US" sz="2400" i="1" dirty="0"/>
              <a:t>s</a:t>
            </a:r>
            <a:r>
              <a:rPr lang="en-US" sz="2400" dirty="0"/>
              <a:t> -&gt; </a:t>
            </a:r>
            <a:r>
              <a:rPr lang="en-US" sz="2400" i="1" dirty="0"/>
              <a:t>robs</a:t>
            </a:r>
          </a:p>
          <a:p>
            <a:pPr marL="857250" lvl="1" indent="-457200"/>
            <a:r>
              <a:rPr lang="en-US" sz="2600" dirty="0">
                <a:solidFill>
                  <a:srgbClr val="000000"/>
                </a:solidFill>
              </a:rPr>
              <a:t>Inflectional affixes do not usually attach to first element</a:t>
            </a:r>
          </a:p>
          <a:p>
            <a:pPr marL="1257300" lvl="2" indent="-457200"/>
            <a:r>
              <a:rPr lang="en-US" dirty="0">
                <a:solidFill>
                  <a:srgbClr val="000000"/>
                </a:solidFill>
              </a:rPr>
              <a:t>Plurals in noun-noun compounds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	The cookie monster</a:t>
            </a:r>
            <a:r>
              <a:rPr lang="en-US" sz="2400" dirty="0">
                <a:solidFill>
                  <a:srgbClr val="C00000"/>
                </a:solidFill>
              </a:rPr>
              <a:t>s</a:t>
            </a:r>
            <a:r>
              <a:rPr lang="en-US" sz="2400" dirty="0">
                <a:solidFill>
                  <a:srgbClr val="000000"/>
                </a:solidFill>
              </a:rPr>
              <a:t> were blue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	*The cookie</a:t>
            </a:r>
            <a:r>
              <a:rPr lang="en-US" sz="2400" dirty="0">
                <a:solidFill>
                  <a:srgbClr val="C00000"/>
                </a:solidFill>
              </a:rPr>
              <a:t>s</a:t>
            </a:r>
            <a:r>
              <a:rPr lang="en-US" sz="2400" dirty="0">
                <a:solidFill>
                  <a:srgbClr val="000000"/>
                </a:solidFill>
              </a:rPr>
              <a:t> monsters were blue</a:t>
            </a:r>
          </a:p>
          <a:p>
            <a:pPr marL="1257300" lvl="2" indent="-457200"/>
            <a:r>
              <a:rPr lang="en-US" dirty="0">
                <a:solidFill>
                  <a:srgbClr val="000000"/>
                </a:solidFill>
              </a:rPr>
              <a:t>Past tense in verb-verb compounds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	She jumpstart</a:t>
            </a:r>
            <a:r>
              <a:rPr lang="en-US" sz="2400" dirty="0">
                <a:solidFill>
                  <a:srgbClr val="C00000"/>
                </a:solidFill>
              </a:rPr>
              <a:t>ed</a:t>
            </a:r>
            <a:r>
              <a:rPr lang="en-US" sz="2400" dirty="0">
                <a:solidFill>
                  <a:srgbClr val="000000"/>
                </a:solidFill>
              </a:rPr>
              <a:t> the car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	*She </a:t>
            </a:r>
            <a:r>
              <a:rPr lang="en-US" sz="2400" dirty="0" err="1">
                <a:solidFill>
                  <a:srgbClr val="000000"/>
                </a:solidFill>
              </a:rPr>
              <a:t>jump</a:t>
            </a:r>
            <a:r>
              <a:rPr lang="en-US" sz="2400" dirty="0" err="1">
                <a:solidFill>
                  <a:srgbClr val="C00000"/>
                </a:solidFill>
              </a:rPr>
              <a:t>ed</a:t>
            </a:r>
            <a:r>
              <a:rPr lang="en-US" sz="2400" dirty="0" err="1">
                <a:solidFill>
                  <a:srgbClr val="000000"/>
                </a:solidFill>
              </a:rPr>
              <a:t>start</a:t>
            </a:r>
            <a:r>
              <a:rPr lang="en-US" sz="2400" dirty="0">
                <a:solidFill>
                  <a:srgbClr val="000000"/>
                </a:solidFill>
              </a:rPr>
              <a:t> the car</a:t>
            </a:r>
          </a:p>
        </p:txBody>
      </p:sp>
    </p:spTree>
    <p:extLst>
      <p:ext uri="{BB962C8B-B14F-4D97-AF65-F5344CB8AC3E}">
        <p14:creationId xmlns:p14="http://schemas.microsoft.com/office/powerpoint/2010/main" val="16997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Tests for compound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Stress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Placement of regular inflection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</a:rPr>
              <a:t>Must appear together to retain meaning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03914"/>
              </p:ext>
            </p:extLst>
          </p:nvPr>
        </p:nvGraphicFramePr>
        <p:xfrm>
          <a:off x="2481943" y="3307592"/>
          <a:ext cx="773781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“bake sale”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“big sale”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last-minute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rgbClr val="C00000"/>
                          </a:solidFill>
                        </a:rPr>
                        <a:t>bake sale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bake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last-minute 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sale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last-minute, 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big sale</a:t>
                      </a:r>
                    </a:p>
                    <a:p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big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last-minute</a:t>
                      </a:r>
                      <a:r>
                        <a:rPr lang="en-US" sz="2400" b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rgbClr val="C00000"/>
                          </a:solidFill>
                        </a:rPr>
                        <a:t>sale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kind of sale? </a:t>
                      </a:r>
                    </a:p>
                    <a:p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*A </a:t>
                      </a:r>
                      <a:r>
                        <a:rPr lang="en-US" sz="2400" b="0" baseline="0" dirty="0">
                          <a:solidFill>
                            <a:srgbClr val="C00000"/>
                          </a:solidFill>
                        </a:rPr>
                        <a:t>bake</a:t>
                      </a:r>
                      <a:r>
                        <a:rPr lang="en-US" sz="2400" b="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What kind of sale?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2400" b="0" dirty="0">
                          <a:solidFill>
                            <a:srgbClr val="0070C0"/>
                          </a:solidFill>
                        </a:rPr>
                        <a:t>big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one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9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Tests for compound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4. Semantic drift</a:t>
            </a:r>
          </a:p>
          <a:p>
            <a:pPr marL="914400" lvl="1" indent="-514350"/>
            <a:r>
              <a:rPr lang="en-US" sz="2600" dirty="0">
                <a:solidFill>
                  <a:srgbClr val="000000"/>
                </a:solidFill>
              </a:rPr>
              <a:t>In compounds meaning doesn’t have to be a combination of the parts</a:t>
            </a:r>
          </a:p>
          <a:p>
            <a:pPr marL="914400" lvl="1" indent="-514350"/>
            <a:endParaRPr lang="en-US" sz="2600" dirty="0">
              <a:solidFill>
                <a:srgbClr val="000000"/>
              </a:solidFill>
            </a:endParaRPr>
          </a:p>
          <a:p>
            <a:pPr marL="914400" lvl="1" indent="-514350"/>
            <a:endParaRPr lang="en-US" sz="2600" dirty="0">
              <a:solidFill>
                <a:srgbClr val="000000"/>
              </a:solidFill>
            </a:endParaRPr>
          </a:p>
          <a:p>
            <a:pPr marL="914400" lvl="1" indent="-514350"/>
            <a:endParaRPr lang="en-US" sz="2600" dirty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914400" lvl="1" indent="-514350"/>
            <a:endParaRPr lang="en-US" sz="2600" dirty="0">
              <a:solidFill>
                <a:srgbClr val="000000"/>
              </a:solidFill>
            </a:endParaRPr>
          </a:p>
          <a:p>
            <a:pPr marL="914400" lvl="1" indent="-514350"/>
            <a:r>
              <a:rPr lang="en-US" sz="2600" dirty="0">
                <a:solidFill>
                  <a:srgbClr val="000000"/>
                </a:solidFill>
              </a:rPr>
              <a:t>In noun phrases e.g. </a:t>
            </a:r>
            <a:r>
              <a:rPr lang="en-US" sz="2600" i="1" dirty="0">
                <a:solidFill>
                  <a:srgbClr val="000000"/>
                </a:solidFill>
              </a:rPr>
              <a:t>a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i="1" dirty="0">
                <a:solidFill>
                  <a:srgbClr val="000000"/>
                </a:solidFill>
              </a:rPr>
              <a:t>black </a:t>
            </a:r>
            <a:r>
              <a:rPr lang="en-US" sz="2600" b="1" i="1" dirty="0">
                <a:solidFill>
                  <a:srgbClr val="000000"/>
                </a:solidFill>
              </a:rPr>
              <a:t>board</a:t>
            </a:r>
            <a:r>
              <a:rPr lang="en-US" sz="2600" dirty="0">
                <a:solidFill>
                  <a:srgbClr val="000000"/>
                </a:solidFill>
              </a:rPr>
              <a:t>, meaning is compositional</a:t>
            </a: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752" r="62532" b="60131"/>
          <a:stretch/>
        </p:blipFill>
        <p:spPr>
          <a:xfrm>
            <a:off x="2019469" y="2613615"/>
            <a:ext cx="2950732" cy="528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5544" t="34287" r="38986" b="28638"/>
          <a:stretch/>
        </p:blipFill>
        <p:spPr>
          <a:xfrm>
            <a:off x="5423184" y="2681272"/>
            <a:ext cx="2371791" cy="461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7864" t="65782" r="39024"/>
          <a:stretch/>
        </p:blipFill>
        <p:spPr>
          <a:xfrm>
            <a:off x="8110146" y="2681272"/>
            <a:ext cx="2331843" cy="4611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94758" y="3284700"/>
            <a:ext cx="24001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not necessarily black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8724" y="3296748"/>
            <a:ext cx="24001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is this really “dry”?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62457" y="3284700"/>
            <a:ext cx="24001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does more than “hit”</a:t>
            </a:r>
            <a:r>
              <a:rPr lang="is-IS" sz="2500" dirty="0"/>
              <a:t>…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5772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Which of these are compounds?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336473" y="2224009"/>
            <a:ext cx="4114800" cy="3735900"/>
          </a:xfrm>
        </p:spPr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i="1" dirty="0">
                <a:ea typeface="MS PGothic" charset="-128"/>
              </a:rPr>
              <a:t>ice cream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i="1" dirty="0">
                <a:ea typeface="MS PGothic" charset="-128"/>
              </a:rPr>
              <a:t>green bird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i="1" dirty="0">
                <a:ea typeface="MS PGothic" charset="-128"/>
              </a:rPr>
              <a:t>re-kick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i="1" dirty="0">
                <a:ea typeface="MS PGothic" charset="-128"/>
              </a:rPr>
              <a:t>over sight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6473" y="1454144"/>
            <a:ext cx="36489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multiple answers possible!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3C631-325D-8F4C-AF8B-C77ABAE8262F}"/>
              </a:ext>
            </a:extLst>
          </p:cNvPr>
          <p:cNvSpPr/>
          <p:nvPr/>
        </p:nvSpPr>
        <p:spPr>
          <a:xfrm>
            <a:off x="4336473" y="3990110"/>
            <a:ext cx="2299854" cy="568036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DE836-62BA-9E4F-8EA5-F61301DC1ED5}"/>
              </a:ext>
            </a:extLst>
          </p:cNvPr>
          <p:cNvSpPr/>
          <p:nvPr/>
        </p:nvSpPr>
        <p:spPr>
          <a:xfrm>
            <a:off x="4336473" y="2245145"/>
            <a:ext cx="2743200" cy="568036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complex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Compounds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Compounds contain two or more roots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“blackboard”, “think tank”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Affixation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Attachment of a bound morpheme (</a:t>
            </a:r>
            <a:r>
              <a:rPr lang="en-US" dirty="0">
                <a:solidFill>
                  <a:srgbClr val="C00000"/>
                </a:solidFill>
              </a:rPr>
              <a:t>affix</a:t>
            </a:r>
            <a:r>
              <a:rPr lang="en-US" dirty="0">
                <a:solidFill>
                  <a:srgbClr val="000000"/>
                </a:solidFill>
              </a:rPr>
              <a:t>) to a </a:t>
            </a:r>
            <a:r>
              <a:rPr lang="en-US" dirty="0">
                <a:solidFill>
                  <a:srgbClr val="C00000"/>
                </a:solidFill>
              </a:rPr>
              <a:t>base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“cats” (</a:t>
            </a:r>
            <a:r>
              <a:rPr lang="en-US" dirty="0" err="1">
                <a:solidFill>
                  <a:srgbClr val="000000"/>
                </a:solidFill>
              </a:rPr>
              <a:t>cat+s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free+bound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“undo” (</a:t>
            </a:r>
            <a:r>
              <a:rPr lang="en-US" dirty="0" err="1">
                <a:solidFill>
                  <a:srgbClr val="000000"/>
                </a:solidFill>
              </a:rPr>
              <a:t>un+do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bound+free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99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Affixation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Combining a </a:t>
            </a:r>
            <a:r>
              <a:rPr lang="en-US" sz="3600" dirty="0">
                <a:solidFill>
                  <a:srgbClr val="C00000"/>
                </a:solidFill>
              </a:rPr>
              <a:t>base</a:t>
            </a:r>
            <a:r>
              <a:rPr lang="en-US" sz="3600" dirty="0"/>
              <a:t> with an </a:t>
            </a:r>
            <a:r>
              <a:rPr lang="en-US" sz="3600" dirty="0">
                <a:solidFill>
                  <a:srgbClr val="0070C0"/>
                </a:solidFill>
              </a:rPr>
              <a:t>affix, </a:t>
            </a:r>
            <a:r>
              <a:rPr lang="en-US" sz="3600" dirty="0">
                <a:solidFill>
                  <a:srgbClr val="000000"/>
                </a:solidFill>
              </a:rPr>
              <a:t>ex:</a:t>
            </a:r>
          </a:p>
          <a:p>
            <a:pPr lvl="1"/>
            <a:r>
              <a:rPr lang="en-US" sz="3200" i="1" dirty="0">
                <a:solidFill>
                  <a:srgbClr val="0070C0"/>
                </a:solidFill>
              </a:rPr>
              <a:t>un</a:t>
            </a:r>
            <a:r>
              <a:rPr lang="en-US" sz="3200" i="1" dirty="0">
                <a:solidFill>
                  <a:srgbClr val="C00000"/>
                </a:solidFill>
              </a:rPr>
              <a:t>wise</a:t>
            </a:r>
          </a:p>
          <a:p>
            <a:pPr lvl="1"/>
            <a:r>
              <a:rPr lang="en-US" sz="3200" i="1" dirty="0">
                <a:solidFill>
                  <a:srgbClr val="C00000"/>
                </a:solidFill>
              </a:rPr>
              <a:t>modern</a:t>
            </a:r>
            <a:r>
              <a:rPr lang="en-US" sz="3200" i="1" dirty="0">
                <a:solidFill>
                  <a:srgbClr val="0070C0"/>
                </a:solidFill>
              </a:rPr>
              <a:t>ize</a:t>
            </a:r>
          </a:p>
          <a:p>
            <a:pPr lvl="1"/>
            <a:endParaRPr lang="en-US" sz="3200" i="1" dirty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Beware: bases are not always roots!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The affix </a:t>
            </a:r>
            <a:r>
              <a:rPr lang="en-US" sz="3200" dirty="0">
                <a:solidFill>
                  <a:srgbClr val="0070C0"/>
                </a:solidFill>
              </a:rPr>
              <a:t>-s </a:t>
            </a:r>
            <a:r>
              <a:rPr lang="en-US" sz="3200" dirty="0">
                <a:solidFill>
                  <a:srgbClr val="000000"/>
                </a:solidFill>
              </a:rPr>
              <a:t>attaches to the base </a:t>
            </a:r>
            <a:r>
              <a:rPr lang="en-US" sz="3200" dirty="0">
                <a:solidFill>
                  <a:srgbClr val="C00000"/>
                </a:solidFill>
              </a:rPr>
              <a:t>modernize</a:t>
            </a:r>
            <a:r>
              <a:rPr lang="en-US" sz="3200" dirty="0">
                <a:solidFill>
                  <a:srgbClr val="000000"/>
                </a:solidFill>
              </a:rPr>
              <a:t> in </a:t>
            </a:r>
            <a:r>
              <a:rPr lang="en-US" sz="3200" dirty="0">
                <a:solidFill>
                  <a:srgbClr val="C00000"/>
                </a:solidFill>
              </a:rPr>
              <a:t>modernize</a:t>
            </a:r>
            <a:r>
              <a:rPr lang="en-US" sz="3200" dirty="0">
                <a:solidFill>
                  <a:srgbClr val="0070C0"/>
                </a:solidFill>
              </a:rPr>
              <a:t>s</a:t>
            </a:r>
          </a:p>
          <a:p>
            <a:pPr lvl="2"/>
            <a:r>
              <a:rPr lang="en-US" sz="2800" dirty="0"/>
              <a:t>This is because affixes attach to their bases in a particular sequence of steps</a:t>
            </a:r>
          </a:p>
        </p:txBody>
      </p:sp>
    </p:spTree>
    <p:extLst>
      <p:ext uri="{BB962C8B-B14F-4D97-AF65-F5344CB8AC3E}">
        <p14:creationId xmlns:p14="http://schemas.microsoft.com/office/powerpoint/2010/main" val="376181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Affixation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Attachment of an </a:t>
            </a:r>
            <a:r>
              <a:rPr lang="en-US" dirty="0">
                <a:solidFill>
                  <a:srgbClr val="0070C0"/>
                </a:solidFill>
              </a:rPr>
              <a:t>affix</a:t>
            </a:r>
            <a:r>
              <a:rPr lang="en-US" dirty="0">
                <a:solidFill>
                  <a:srgbClr val="000000"/>
                </a:solidFill>
              </a:rPr>
              <a:t> to a </a:t>
            </a:r>
            <a:r>
              <a:rPr lang="en-US" dirty="0">
                <a:solidFill>
                  <a:srgbClr val="0070C0"/>
                </a:solidFill>
              </a:rPr>
              <a:t>base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the word </a:t>
            </a:r>
            <a:r>
              <a:rPr lang="en-US" i="1" dirty="0"/>
              <a:t>softened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46712" y="3623563"/>
            <a:ext cx="709730" cy="63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56442" y="3623563"/>
            <a:ext cx="473154" cy="63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567728" y="2602491"/>
            <a:ext cx="709730" cy="63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277458" y="2602493"/>
            <a:ext cx="884050" cy="1270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44311" y="4582377"/>
            <a:ext cx="89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root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4302" y="4597805"/>
            <a:ext cx="93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affix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02814" y="4600780"/>
            <a:ext cx="93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affix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44697" y="5090169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soft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46586" y="5105597"/>
            <a:ext cx="93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-en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95098" y="5108572"/>
            <a:ext cx="93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</a:t>
            </a:r>
            <a:r>
              <a:rPr lang="en-US" sz="2800" dirty="0" err="1"/>
              <a:t>ed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844698" y="4258621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Adj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752779" y="3100343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55721" y="2069794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64125" y="4121649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base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17392" y="4258622"/>
            <a:ext cx="2039051" cy="137317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29100" y="3100111"/>
            <a:ext cx="1733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base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17392" y="3212646"/>
            <a:ext cx="3175107" cy="241914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78365" y="4258621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Af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22145" y="4258621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37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2" grpId="0"/>
      <p:bldP spid="23" grpId="0"/>
      <p:bldP spid="24" grpId="0"/>
      <p:bldP spid="25" grpId="0" animBg="1"/>
      <p:bldP spid="26" grpId="0"/>
      <p:bldP spid="27" grpId="0" animBg="1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Affixation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Attachment of an affix to a base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a root (bound or free)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86398" y="2843312"/>
            <a:ext cx="7168075" cy="3008786"/>
            <a:chOff x="862397" y="2843312"/>
            <a:chExt cx="5093903" cy="23484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80703"/>
            <a:stretch/>
          </p:blipFill>
          <p:spPr>
            <a:xfrm>
              <a:off x="871860" y="4457856"/>
              <a:ext cx="5084440" cy="3735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24948" y="4818965"/>
              <a:ext cx="2390408" cy="3603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un-              -wieldy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9924" y="4831418"/>
              <a:ext cx="2390408" cy="3603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modern             -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ize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t="22015" b="33602"/>
            <a:stretch/>
          </p:blipFill>
          <p:spPr>
            <a:xfrm>
              <a:off x="862397" y="3212644"/>
              <a:ext cx="5084440" cy="8591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87299" y="4071839"/>
              <a:ext cx="2390408" cy="3603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16088" y="4099717"/>
              <a:ext cx="2390408" cy="3603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6868" y="2843312"/>
              <a:ext cx="2390408" cy="3603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V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16329" y="5678946"/>
            <a:ext cx="13977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000FF"/>
                </a:solidFill>
              </a:rPr>
              <a:t>prefix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86648" y="5678946"/>
            <a:ext cx="13977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000FF"/>
                </a:solidFill>
              </a:rPr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294862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Affixation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922" y="1281585"/>
            <a:ext cx="8229600" cy="4678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Attachment of an affix to a base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a complex form (root + affix)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e.g. un- + </a:t>
            </a:r>
            <a:r>
              <a:rPr lang="en-US" dirty="0" err="1">
                <a:solidFill>
                  <a:srgbClr val="000000"/>
                </a:solidFill>
              </a:rPr>
              <a:t>Adj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423099" y="3030095"/>
            <a:ext cx="4183410" cy="2930367"/>
            <a:chOff x="1899099" y="3030094"/>
            <a:chExt cx="4183410" cy="2930367"/>
          </a:xfrm>
        </p:grpSpPr>
        <p:grpSp>
          <p:nvGrpSpPr>
            <p:cNvPr id="9" name="Group 8"/>
            <p:cNvGrpSpPr/>
            <p:nvPr/>
          </p:nvGrpSpPr>
          <p:grpSpPr>
            <a:xfrm>
              <a:off x="1899099" y="4271074"/>
              <a:ext cx="4183410" cy="1689387"/>
              <a:chOff x="890536" y="3960575"/>
              <a:chExt cx="4183410" cy="168938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890536" y="4818965"/>
                <a:ext cx="4183410" cy="83099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affix       root      affix</a:t>
                </a:r>
              </a:p>
              <a:p>
                <a:pPr algn="ctr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un-      reach     -able</a:t>
                </a: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l="56261" t="22015" b="33602"/>
              <a:stretch/>
            </p:blipFill>
            <p:spPr>
              <a:xfrm>
                <a:off x="2611035" y="3960575"/>
                <a:ext cx="2223867" cy="51316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971038" y="4486188"/>
                <a:ext cx="3953499" cy="46166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Af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V         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Af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56261" t="22015" r="14933" b="33602"/>
            <a:stretch/>
          </p:blipFill>
          <p:spPr>
            <a:xfrm>
              <a:off x="2507395" y="3445146"/>
              <a:ext cx="1464604" cy="46166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411817" y="3830214"/>
              <a:ext cx="1083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28673" y="3030094"/>
              <a:ext cx="1083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935818" y="3753924"/>
            <a:ext cx="2552409" cy="223369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08287" y="3805310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366FF"/>
                </a:solidFill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422592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Derivational vs. Inflectional Affixes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distinction between two types of affixes:</a:t>
            </a:r>
          </a:p>
          <a:p>
            <a:r>
              <a:rPr lang="en-US" dirty="0"/>
              <a:t>Derivational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affixes </a:t>
            </a:r>
            <a:r>
              <a:rPr lang="en-US" dirty="0">
                <a:solidFill>
                  <a:srgbClr val="FF0000"/>
                </a:solidFill>
              </a:rPr>
              <a:t>may</a:t>
            </a:r>
            <a:r>
              <a:rPr lang="en-US" dirty="0">
                <a:solidFill>
                  <a:srgbClr val="000000"/>
                </a:solidFill>
              </a:rPr>
              <a:t> change the syntactic category of the word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06282" y="3016706"/>
            <a:ext cx="5093903" cy="2449771"/>
            <a:chOff x="862397" y="2843312"/>
            <a:chExt cx="5093903" cy="24497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80703"/>
            <a:stretch/>
          </p:blipFill>
          <p:spPr>
            <a:xfrm>
              <a:off x="871860" y="4457856"/>
              <a:ext cx="5084440" cy="37356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71860" y="4818965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un-       -wieldy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6284" y="4831418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modern      -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ize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t="22015" b="33602"/>
            <a:stretch/>
          </p:blipFill>
          <p:spPr>
            <a:xfrm>
              <a:off x="862397" y="3287340"/>
              <a:ext cx="5084440" cy="85919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87299" y="4071839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0060" y="4099717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6868" y="2843312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  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1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8FED-9BA0-5B40-BBF8-868A0BE2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EDED-1673-7D4A-8060-947C9BE5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Types of morphemes</a:t>
            </a:r>
          </a:p>
          <a:p>
            <a:pPr lvl="1"/>
            <a:r>
              <a:rPr lang="en-NL" dirty="0"/>
              <a:t>Roots and affixes</a:t>
            </a:r>
          </a:p>
          <a:p>
            <a:endParaRPr lang="en-NL" dirty="0"/>
          </a:p>
          <a:p>
            <a:r>
              <a:rPr lang="en-NL" dirty="0"/>
              <a:t>Building complex words</a:t>
            </a:r>
          </a:p>
          <a:p>
            <a:pPr lvl="1"/>
            <a:r>
              <a:rPr lang="en-NL" dirty="0"/>
              <a:t>Compounding</a:t>
            </a:r>
          </a:p>
          <a:p>
            <a:pPr lvl="1"/>
            <a:r>
              <a:rPr lang="en-NL" dirty="0"/>
              <a:t>Affixation</a:t>
            </a:r>
          </a:p>
          <a:p>
            <a:pPr lvl="2"/>
            <a:r>
              <a:rPr lang="en-NL" dirty="0"/>
              <a:t>Derivation</a:t>
            </a:r>
          </a:p>
          <a:p>
            <a:pPr lvl="2"/>
            <a:r>
              <a:rPr lang="en-NL" dirty="0"/>
              <a:t>Inflection</a:t>
            </a:r>
          </a:p>
        </p:txBody>
      </p:sp>
    </p:spTree>
    <p:extLst>
      <p:ext uri="{BB962C8B-B14F-4D97-AF65-F5344CB8AC3E}">
        <p14:creationId xmlns:p14="http://schemas.microsoft.com/office/powerpoint/2010/main" val="2423778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Derivational vs. Inflectional Affixes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Derivational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affixes significantly </a:t>
            </a:r>
            <a:r>
              <a:rPr lang="en-US" dirty="0"/>
              <a:t>change</a:t>
            </a:r>
            <a:r>
              <a:rPr lang="en-US" dirty="0">
                <a:solidFill>
                  <a:srgbClr val="000000"/>
                </a:solidFill>
              </a:rPr>
              <a:t> the meaning of the base</a:t>
            </a:r>
            <a:endParaRPr lang="en-US" dirty="0"/>
          </a:p>
          <a:p>
            <a:pPr lvl="1"/>
            <a:r>
              <a:rPr lang="en-US" dirty="0"/>
              <a:t>Derivational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affixes </a:t>
            </a:r>
            <a:r>
              <a:rPr lang="en-US" dirty="0">
                <a:solidFill>
                  <a:srgbClr val="FF0000"/>
                </a:solidFill>
              </a:rPr>
              <a:t>may</a:t>
            </a:r>
            <a:r>
              <a:rPr lang="en-US" dirty="0">
                <a:solidFill>
                  <a:srgbClr val="000000"/>
                </a:solidFill>
              </a:rPr>
              <a:t> change the syntactic category of the 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64719" y="3782923"/>
            <a:ext cx="5093903" cy="2449771"/>
            <a:chOff x="862397" y="2843312"/>
            <a:chExt cx="5093903" cy="244977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80703"/>
            <a:stretch/>
          </p:blipFill>
          <p:spPr>
            <a:xfrm>
              <a:off x="871860" y="4457856"/>
              <a:ext cx="5084440" cy="37356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71860" y="4818965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un-       -wieldy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6284" y="4831418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modern      -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ize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t="22015" b="33602"/>
            <a:stretch/>
          </p:blipFill>
          <p:spPr>
            <a:xfrm>
              <a:off x="862397" y="3287340"/>
              <a:ext cx="5084440" cy="85919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87299" y="4071839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0060" y="4099717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6868" y="2843312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  V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228361" y="3730428"/>
            <a:ext cx="2628789" cy="26024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8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57605C-2E4B-1C4C-99F0-060E2E4C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63" y="149651"/>
            <a:ext cx="5108028" cy="63918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E0BD1-DEF2-9A45-8BF3-C0979433C33A}"/>
              </a:ext>
            </a:extLst>
          </p:cNvPr>
          <p:cNvSpPr txBox="1"/>
          <p:nvPr/>
        </p:nvSpPr>
        <p:spPr>
          <a:xfrm>
            <a:off x="8108492" y="3124368"/>
            <a:ext cx="257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necessary to memorize them, but make sure you understand this table</a:t>
            </a:r>
          </a:p>
        </p:txBody>
      </p:sp>
    </p:spTree>
    <p:extLst>
      <p:ext uri="{BB962C8B-B14F-4D97-AF65-F5344CB8AC3E}">
        <p14:creationId xmlns:p14="http://schemas.microsoft.com/office/powerpoint/2010/main" val="366120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Derivational vs. Inflectional Affixes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1512110"/>
            <a:ext cx="9133114" cy="4334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Inflectional</a:t>
            </a:r>
            <a:r>
              <a:rPr lang="en-US" dirty="0"/>
              <a:t> affixes </a:t>
            </a:r>
          </a:p>
          <a:p>
            <a:pPr lvl="1"/>
            <a:r>
              <a:rPr lang="en-US" sz="2400" dirty="0"/>
              <a:t>mark grammatical properties like tense, number, and aspect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do </a:t>
            </a:r>
            <a:r>
              <a:rPr lang="en-US" sz="2400" dirty="0">
                <a:solidFill>
                  <a:srgbClr val="0070C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change the syntactic category of the word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adjust meaning slightly based on grammatical function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20935" y="3627819"/>
            <a:ext cx="5290111" cy="2449771"/>
            <a:chOff x="666189" y="2843312"/>
            <a:chExt cx="5290111" cy="24497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51027" t="81281"/>
            <a:stretch/>
          </p:blipFill>
          <p:spPr>
            <a:xfrm>
              <a:off x="3466284" y="4469048"/>
              <a:ext cx="2490016" cy="36236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34507" y="4818965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reach        -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ed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66284" y="4831418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cat             -s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5282" t="22015" b="33602"/>
            <a:stretch/>
          </p:blipFill>
          <p:spPr>
            <a:xfrm>
              <a:off x="3673163" y="3212644"/>
              <a:ext cx="2273673" cy="85919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49947" y="4071839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V 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16088" y="4099717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N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189" y="2843312"/>
              <a:ext cx="4288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V                            N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5282" t="22015" b="33602"/>
          <a:stretch/>
        </p:blipFill>
        <p:spPr>
          <a:xfrm>
            <a:off x="4447357" y="4137073"/>
            <a:ext cx="2273673" cy="8591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51027" t="81281"/>
          <a:stretch/>
        </p:blipFill>
        <p:spPr>
          <a:xfrm>
            <a:off x="4042436" y="5250299"/>
            <a:ext cx="2490016" cy="3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MS PGothic" charset="-128"/>
              </a:rPr>
              <a:t>Which of the underlined affixes are derivational?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94909" y="2689047"/>
            <a:ext cx="4305057" cy="3678763"/>
          </a:xfrm>
        </p:spPr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treat</a:t>
            </a:r>
            <a:r>
              <a:rPr lang="en-US" altLang="en-US" u="sng" dirty="0">
                <a:ea typeface="MS PGothic" charset="-128"/>
              </a:rPr>
              <a:t>ment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overlook</a:t>
            </a:r>
            <a:r>
              <a:rPr lang="en-US" altLang="en-US" u="sng" dirty="0">
                <a:ea typeface="MS PGothic" charset="-128"/>
              </a:rPr>
              <a:t>ed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u="sng" dirty="0">
                <a:ea typeface="MS PGothic" charset="-128"/>
              </a:rPr>
              <a:t>liberat</a:t>
            </a:r>
            <a:r>
              <a:rPr lang="en-US" altLang="en-US" dirty="0">
                <a:ea typeface="MS PGothic" charset="-128"/>
              </a:rPr>
              <a:t>ion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u="sng" dirty="0">
                <a:ea typeface="MS PGothic" charset="-128"/>
              </a:rPr>
              <a:t>ex</a:t>
            </a:r>
            <a:r>
              <a:rPr lang="en-US" altLang="en-US" dirty="0">
                <a:ea typeface="MS PGothic" charset="-128"/>
              </a:rPr>
              <a:t>-student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walk</a:t>
            </a:r>
            <a:r>
              <a:rPr lang="en-US" altLang="en-US" u="sng" dirty="0">
                <a:ea typeface="MS PGothic" charset="-128"/>
              </a:rPr>
              <a:t>ing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7241" y="1801165"/>
            <a:ext cx="36489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multiple answers possible!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D7D37-06D9-C346-BC03-4C9619086495}"/>
              </a:ext>
            </a:extLst>
          </p:cNvPr>
          <p:cNvSpPr/>
          <p:nvPr/>
        </p:nvSpPr>
        <p:spPr>
          <a:xfrm>
            <a:off x="4156363" y="2689046"/>
            <a:ext cx="2743200" cy="568036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30F92C-CFDD-E649-A9F0-2C895217A256}"/>
              </a:ext>
            </a:extLst>
          </p:cNvPr>
          <p:cNvSpPr/>
          <p:nvPr/>
        </p:nvSpPr>
        <p:spPr>
          <a:xfrm>
            <a:off x="4156363" y="4504402"/>
            <a:ext cx="2743200" cy="568036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254A6-EC19-C44D-B69C-775E3E659B00}"/>
              </a:ext>
            </a:extLst>
          </p:cNvPr>
          <p:cNvSpPr/>
          <p:nvPr/>
        </p:nvSpPr>
        <p:spPr>
          <a:xfrm>
            <a:off x="4156363" y="5072438"/>
            <a:ext cx="2743200" cy="568036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404EB-D379-1044-8264-32AB88BA0DFC}"/>
              </a:ext>
            </a:extLst>
          </p:cNvPr>
          <p:cNvSpPr txBox="1"/>
          <p:nvPr/>
        </p:nvSpPr>
        <p:spPr>
          <a:xfrm>
            <a:off x="7038108" y="5033291"/>
            <a:ext cx="265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if walking is a noun </a:t>
            </a:r>
          </a:p>
          <a:p>
            <a:r>
              <a:rPr lang="en-US" dirty="0"/>
              <a:t>e.g. The walking was great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“unreachable”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288"/>
            <a:ext cx="5814646" cy="467887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Morphologically complex words are built in steps: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steps are encoded in a tree-structure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next slides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 with labeled brackets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14350" indent="-457200"/>
            <a:r>
              <a:rPr lang="en-US" sz="2800" dirty="0">
                <a:solidFill>
                  <a:srgbClr val="000000"/>
                </a:solidFill>
              </a:rPr>
              <a:t>Both reflect the </a:t>
            </a:r>
            <a:r>
              <a:rPr lang="en-US" sz="2800" dirty="0">
                <a:solidFill>
                  <a:srgbClr val="0070C0"/>
                </a:solidFill>
              </a:rPr>
              <a:t>hierarchical organization </a:t>
            </a:r>
            <a:r>
              <a:rPr lang="en-US" sz="2800" dirty="0">
                <a:solidFill>
                  <a:srgbClr val="000000"/>
                </a:solidFill>
              </a:rPr>
              <a:t>of </a:t>
            </a:r>
            <a:r>
              <a:rPr lang="en-US" sz="2800" dirty="0">
                <a:solidFill>
                  <a:srgbClr val="0070C0"/>
                </a:solidFill>
              </a:rPr>
              <a:t>constituents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EAA04E-70C3-F944-8970-672CF76C7390}"/>
              </a:ext>
            </a:extLst>
          </p:cNvPr>
          <p:cNvGrpSpPr/>
          <p:nvPr/>
        </p:nvGrpSpPr>
        <p:grpSpPr>
          <a:xfrm>
            <a:off x="7343759" y="1447288"/>
            <a:ext cx="3347852" cy="2310033"/>
            <a:chOff x="1609460" y="1319924"/>
            <a:chExt cx="5697108" cy="40188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946DE5-E135-974E-A7DE-5BEECAF81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6859" y="3776776"/>
              <a:ext cx="800999" cy="15419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425375-BCCA-3D40-AB8A-7FDF34ED8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4994" y="3776776"/>
              <a:ext cx="1261574" cy="15619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FB6BE3-0140-2243-970A-2EA952BB1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3063" y="3776776"/>
              <a:ext cx="881099" cy="14417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FA1307-2CF4-AB48-9B2E-B7DE25F8A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0918"/>
            <a:stretch/>
          </p:blipFill>
          <p:spPr>
            <a:xfrm>
              <a:off x="1609460" y="1319924"/>
              <a:ext cx="5066321" cy="23368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2F17A8-2F87-8540-9A4C-FB0AEDB52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0686"/>
            <a:stretch/>
          </p:blipFill>
          <p:spPr>
            <a:xfrm>
              <a:off x="4279310" y="2453066"/>
              <a:ext cx="2583223" cy="121618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EDDA721-6E2C-D548-92AB-40B9E4B2C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556" y="4181424"/>
            <a:ext cx="2455234" cy="19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words with affixes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8170"/>
            <a:ext cx="10972800" cy="442799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Three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constraints </a:t>
            </a:r>
            <a:r>
              <a:rPr lang="en-US" dirty="0"/>
              <a:t>must be respected:</a:t>
            </a:r>
          </a:p>
          <a:p>
            <a:pPr lvl="1"/>
            <a:r>
              <a:rPr lang="en-US" dirty="0"/>
              <a:t>Each base has to be allowed as a word*</a:t>
            </a:r>
          </a:p>
          <a:p>
            <a:pPr lvl="1"/>
            <a:r>
              <a:rPr lang="en-US" dirty="0"/>
              <a:t>Each affix has to be allowed to attach to that type of base</a:t>
            </a:r>
          </a:p>
          <a:p>
            <a:pPr lvl="1"/>
            <a:r>
              <a:rPr lang="en-US" dirty="0"/>
              <a:t>Meaning has to be built up sequentially as affix is added to structure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except when the base is a bound root e.g.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inflate</a:t>
            </a:r>
          </a:p>
        </p:txBody>
      </p:sp>
    </p:spTree>
    <p:extLst>
      <p:ext uri="{BB962C8B-B14F-4D97-AF65-F5344CB8AC3E}">
        <p14:creationId xmlns:p14="http://schemas.microsoft.com/office/powerpoint/2010/main" val="3485320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“unreachable”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35" y="3548047"/>
            <a:ext cx="1168402" cy="2314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6624" y="1417639"/>
            <a:ext cx="8238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What is the root?</a:t>
            </a:r>
          </a:p>
          <a:p>
            <a:r>
              <a:rPr lang="en-US" sz="2800" dirty="0"/>
              <a:t>2. What lexical category does it have? (noun, verb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CEE2C-3E2D-C241-B3D6-BB8F5FCE1CD6}"/>
              </a:ext>
            </a:extLst>
          </p:cNvPr>
          <p:cNvSpPr txBox="1"/>
          <p:nvPr/>
        </p:nvSpPr>
        <p:spPr>
          <a:xfrm>
            <a:off x="5403967" y="5250874"/>
            <a:ext cx="8811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“unreachable”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18" y="3499266"/>
            <a:ext cx="1193027" cy="2363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237" y="3492026"/>
            <a:ext cx="1879017" cy="2394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726" y="3535464"/>
            <a:ext cx="1312329" cy="22099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59953" y="1417638"/>
            <a:ext cx="636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What are the affixes?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59953" y="1906772"/>
            <a:ext cx="636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 Which one attaches first?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5E569-C545-9C43-8DB4-E49951CCCCC0}"/>
              </a:ext>
            </a:extLst>
          </p:cNvPr>
          <p:cNvSpPr txBox="1"/>
          <p:nvPr/>
        </p:nvSpPr>
        <p:spPr>
          <a:xfrm>
            <a:off x="5808461" y="5283714"/>
            <a:ext cx="8811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“unreachable”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178333" y="2160015"/>
            <a:ext cx="3995333" cy="4018707"/>
            <a:chOff x="4266859" y="2453066"/>
            <a:chExt cx="3039709" cy="28856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6859" y="3776776"/>
              <a:ext cx="800999" cy="154192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4994" y="3776776"/>
              <a:ext cx="1261574" cy="156194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t="10686"/>
            <a:stretch/>
          </p:blipFill>
          <p:spPr>
            <a:xfrm>
              <a:off x="4279310" y="2453066"/>
              <a:ext cx="2583223" cy="1216186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542" y="4030082"/>
            <a:ext cx="1192375" cy="2007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C26586-7281-E744-A837-D85FEB00559D}"/>
              </a:ext>
            </a:extLst>
          </p:cNvPr>
          <p:cNvSpPr txBox="1"/>
          <p:nvPr/>
        </p:nvSpPr>
        <p:spPr>
          <a:xfrm>
            <a:off x="7350011" y="5576336"/>
            <a:ext cx="8811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reach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3C067-9B40-D34C-9BE1-C0DB0D0A495E}"/>
              </a:ext>
            </a:extLst>
          </p:cNvPr>
          <p:cNvSpPr txBox="1"/>
          <p:nvPr/>
        </p:nvSpPr>
        <p:spPr>
          <a:xfrm>
            <a:off x="650216" y="1503361"/>
            <a:ext cx="5566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2400" i="1" dirty="0"/>
              <a:t>Reachable</a:t>
            </a:r>
            <a:r>
              <a:rPr lang="en-NL" sz="2400" dirty="0"/>
              <a:t> is a word in English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2400" i="1" dirty="0"/>
              <a:t>U</a:t>
            </a:r>
            <a:r>
              <a:rPr lang="en-US" sz="2400" i="1" dirty="0"/>
              <a:t>n</a:t>
            </a:r>
            <a:r>
              <a:rPr lang="en-NL" sz="2400" i="1"/>
              <a:t>reach </a:t>
            </a:r>
            <a:r>
              <a:rPr lang="en-CA" sz="2400" dirty="0"/>
              <a:t>is</a:t>
            </a:r>
            <a:r>
              <a:rPr lang="en-NL" sz="2400"/>
              <a:t> </a:t>
            </a:r>
            <a:r>
              <a:rPr lang="en-CA" sz="2400" dirty="0"/>
              <a:t>not</a:t>
            </a:r>
            <a:r>
              <a:rPr lang="en-NL" sz="2400"/>
              <a:t> </a:t>
            </a:r>
            <a:r>
              <a:rPr lang="en-NL" sz="2400" dirty="0"/>
              <a:t>a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Steps</a:t>
            </a:r>
            <a:r>
              <a:rPr lang="en-NL" sz="2400"/>
              <a:t>:</a:t>
            </a:r>
            <a:endParaRPr lang="en-NL" sz="2400" dirty="0"/>
          </a:p>
          <a:p>
            <a:pPr marL="914400" lvl="1" indent="-457200">
              <a:buFont typeface="+mj-lt"/>
              <a:buAutoNum type="arabicPeriod"/>
            </a:pPr>
            <a:r>
              <a:rPr lang="en-NL" sz="2400"/>
              <a:t>Affix </a:t>
            </a:r>
            <a:r>
              <a:rPr lang="en-CA" sz="2400" i="1" dirty="0"/>
              <a:t>-</a:t>
            </a:r>
            <a:r>
              <a:rPr lang="en-NL" sz="2400" i="1"/>
              <a:t>able </a:t>
            </a:r>
            <a:r>
              <a:rPr lang="en-NL" sz="2400"/>
              <a:t>attach</a:t>
            </a:r>
            <a:r>
              <a:rPr lang="en-CA" sz="2400" dirty="0"/>
              <a:t>es</a:t>
            </a:r>
            <a:r>
              <a:rPr lang="en-NL" sz="2400"/>
              <a:t> </a:t>
            </a:r>
            <a:r>
              <a:rPr lang="en-NL" sz="2400" dirty="0"/>
              <a:t>to base </a:t>
            </a:r>
            <a:r>
              <a:rPr lang="en-NL" sz="2400" i="1" dirty="0"/>
              <a:t>reach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 sz="2400"/>
              <a:t>Affix </a:t>
            </a:r>
            <a:r>
              <a:rPr lang="en-NL" sz="2400" i="1"/>
              <a:t>un</a:t>
            </a:r>
            <a:r>
              <a:rPr lang="en-CA" sz="2400" i="1" dirty="0"/>
              <a:t>-</a:t>
            </a:r>
            <a:r>
              <a:rPr lang="en-NL" sz="2400"/>
              <a:t> </a:t>
            </a:r>
            <a:r>
              <a:rPr lang="en-NL" sz="2400" dirty="0"/>
              <a:t>attaches to </a:t>
            </a:r>
            <a:r>
              <a:rPr lang="en-NL" sz="2400"/>
              <a:t>base </a:t>
            </a:r>
            <a:r>
              <a:rPr lang="en-NL" sz="2400" i="1"/>
              <a:t>reachable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7593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“unreachable”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426716" y="1622547"/>
            <a:ext cx="6483953" cy="4706898"/>
            <a:chOff x="1609460" y="1319924"/>
            <a:chExt cx="5697108" cy="40188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6859" y="3776776"/>
              <a:ext cx="800999" cy="154192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4994" y="3776776"/>
              <a:ext cx="1261574" cy="15619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3063" y="3776776"/>
              <a:ext cx="881099" cy="14417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/>
            <a:srcRect t="10918"/>
            <a:stretch/>
          </p:blipFill>
          <p:spPr>
            <a:xfrm>
              <a:off x="1609460" y="1319924"/>
              <a:ext cx="5066321" cy="23368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/>
            <a:srcRect t="10686"/>
            <a:stretch/>
          </p:blipFill>
          <p:spPr>
            <a:xfrm>
              <a:off x="4279310" y="2453066"/>
              <a:ext cx="2583223" cy="12161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0A965F-F13A-834D-A05F-E1226829BC22}"/>
              </a:ext>
            </a:extLst>
          </p:cNvPr>
          <p:cNvSpPr txBox="1"/>
          <p:nvPr/>
        </p:nvSpPr>
        <p:spPr>
          <a:xfrm>
            <a:off x="8481623" y="5778218"/>
            <a:ext cx="7663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reach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6F67B3-BF3C-5F4D-B35C-3AA8419D63FA}"/>
              </a:ext>
            </a:extLst>
          </p:cNvPr>
          <p:cNvSpPr txBox="1"/>
          <p:nvPr/>
        </p:nvSpPr>
        <p:spPr>
          <a:xfrm>
            <a:off x="650216" y="1503361"/>
            <a:ext cx="5566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2400" i="1" dirty="0"/>
              <a:t>Reachable</a:t>
            </a:r>
            <a:r>
              <a:rPr lang="en-NL" sz="2400" dirty="0"/>
              <a:t> is a word in English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2400" i="1" dirty="0"/>
              <a:t>U</a:t>
            </a:r>
            <a:r>
              <a:rPr lang="en-US" sz="2400" i="1" dirty="0"/>
              <a:t>n</a:t>
            </a:r>
            <a:r>
              <a:rPr lang="en-NL" sz="2400" i="1"/>
              <a:t>reach </a:t>
            </a:r>
            <a:r>
              <a:rPr lang="en-CA" sz="2400" dirty="0"/>
              <a:t>is not</a:t>
            </a:r>
            <a:r>
              <a:rPr lang="en-NL" sz="2400"/>
              <a:t> a </a:t>
            </a:r>
            <a:r>
              <a:rPr lang="en-NL" sz="2400" dirty="0"/>
              <a:t>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Steps</a:t>
            </a:r>
            <a:r>
              <a:rPr lang="en-NL" sz="2400"/>
              <a:t>:</a:t>
            </a:r>
            <a:endParaRPr lang="en-NL" sz="2400" dirty="0"/>
          </a:p>
          <a:p>
            <a:pPr marL="914400" lvl="1" indent="-457200">
              <a:buFont typeface="+mj-lt"/>
              <a:buAutoNum type="arabicPeriod"/>
            </a:pPr>
            <a:r>
              <a:rPr lang="en-NL" sz="2400"/>
              <a:t>Affix </a:t>
            </a:r>
            <a:r>
              <a:rPr lang="en-CA" sz="2400" i="1" dirty="0"/>
              <a:t>-</a:t>
            </a:r>
            <a:r>
              <a:rPr lang="en-NL" sz="2400" i="1"/>
              <a:t>able </a:t>
            </a:r>
            <a:r>
              <a:rPr lang="en-NL" sz="2400"/>
              <a:t>attach</a:t>
            </a:r>
            <a:r>
              <a:rPr lang="en-CA" sz="2400" dirty="0"/>
              <a:t>es</a:t>
            </a:r>
            <a:r>
              <a:rPr lang="en-NL" sz="2400"/>
              <a:t> </a:t>
            </a:r>
            <a:r>
              <a:rPr lang="en-NL" sz="2400" dirty="0"/>
              <a:t>to base </a:t>
            </a:r>
            <a:r>
              <a:rPr lang="en-NL" sz="2400" i="1" dirty="0"/>
              <a:t>reach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 sz="2400"/>
              <a:t>Affix </a:t>
            </a:r>
            <a:r>
              <a:rPr lang="en-NL" sz="2400" i="1"/>
              <a:t>un</a:t>
            </a:r>
            <a:r>
              <a:rPr lang="en-CA" sz="2400" i="1" dirty="0"/>
              <a:t>-</a:t>
            </a:r>
            <a:r>
              <a:rPr lang="en-NL" sz="2400"/>
              <a:t> </a:t>
            </a:r>
            <a:r>
              <a:rPr lang="en-NL" sz="2400" dirty="0"/>
              <a:t>attaches to </a:t>
            </a:r>
            <a:r>
              <a:rPr lang="en-NL" sz="2400"/>
              <a:t>base </a:t>
            </a:r>
            <a:r>
              <a:rPr lang="en-NL" sz="2400" i="1"/>
              <a:t>reachable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8709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Morphemes and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Morpheme</a:t>
            </a:r>
            <a:r>
              <a:rPr lang="en-US" sz="2800" dirty="0"/>
              <a:t>: smallest unit in a language </a:t>
            </a:r>
            <a:r>
              <a:rPr lang="en-US" sz="2800" dirty="0">
                <a:solidFill>
                  <a:srgbClr val="C00000"/>
                </a:solidFill>
              </a:rPr>
              <a:t>that carries meaning or function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Each word contains </a:t>
            </a:r>
            <a:r>
              <a:rPr lang="en-US" sz="2800" u="sng" dirty="0">
                <a:solidFill>
                  <a:srgbClr val="000000"/>
                </a:solidFill>
              </a:rPr>
              <a:t>at least one morpheme</a:t>
            </a:r>
            <a:r>
              <a:rPr lang="en-US" sz="28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7054" y="2909563"/>
            <a:ext cx="8680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cats</a:t>
            </a:r>
            <a:r>
              <a:rPr lang="en-US" sz="2400" dirty="0"/>
              <a:t>				2 morphemes (</a:t>
            </a:r>
            <a:r>
              <a:rPr lang="en-US" sz="2400" i="1" dirty="0"/>
              <a:t>cat</a:t>
            </a:r>
            <a:r>
              <a:rPr lang="en-US" sz="2400" dirty="0"/>
              <a:t> + </a:t>
            </a:r>
            <a:r>
              <a:rPr lang="en-US" sz="2400" i="1" dirty="0"/>
              <a:t>s</a:t>
            </a:r>
            <a:r>
              <a:rPr lang="en-US" sz="2400" dirty="0"/>
              <a:t>)</a:t>
            </a:r>
          </a:p>
          <a:p>
            <a:r>
              <a:rPr lang="en-US" sz="2400" i="1" dirty="0"/>
              <a:t>stark</a:t>
            </a:r>
            <a:r>
              <a:rPr lang="en-US" sz="2400" dirty="0"/>
              <a:t>		      		1 morpheme (</a:t>
            </a:r>
            <a:r>
              <a:rPr lang="en-US" sz="2400" i="1" dirty="0"/>
              <a:t>stark</a:t>
            </a:r>
            <a:r>
              <a:rPr lang="en-US" sz="2400" dirty="0"/>
              <a:t>)</a:t>
            </a:r>
          </a:p>
          <a:p>
            <a:r>
              <a:rPr lang="en-US" sz="2400" i="1" dirty="0"/>
              <a:t>unmissable</a:t>
            </a:r>
            <a:r>
              <a:rPr lang="en-US" sz="2400" dirty="0"/>
              <a:t>    		3 morphemes (</a:t>
            </a:r>
            <a:r>
              <a:rPr lang="en-US" sz="2400" i="1" dirty="0"/>
              <a:t>un </a:t>
            </a:r>
            <a:r>
              <a:rPr lang="en-US" sz="2400" dirty="0"/>
              <a:t>+ </a:t>
            </a:r>
            <a:r>
              <a:rPr lang="en-US" sz="2400" i="1" dirty="0"/>
              <a:t>miss</a:t>
            </a:r>
            <a:r>
              <a:rPr lang="en-US" sz="2400" dirty="0"/>
              <a:t> + </a:t>
            </a:r>
            <a:r>
              <a:rPr lang="en-US" sz="2400" i="1" dirty="0"/>
              <a:t>able</a:t>
            </a:r>
            <a:r>
              <a:rPr lang="en-US" sz="2400" dirty="0"/>
              <a:t>)</a:t>
            </a:r>
          </a:p>
          <a:p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3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EE0-1EBB-9C47-A6D9-E062F1F0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0CC9-ADA2-4444-8A6B-D8B9FBEC3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287"/>
            <a:ext cx="10972800" cy="4939657"/>
          </a:xfrm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Today: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Compounding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Affixation: derivational vs. inflectional</a:t>
            </a:r>
          </a:p>
          <a:p>
            <a:pPr marL="5715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Next time: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Inflectional morphology</a:t>
            </a:r>
          </a:p>
          <a:p>
            <a:pPr lvl="1"/>
            <a:r>
              <a:rPr lang="en-US" sz="2400" dirty="0"/>
              <a:t>Case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Class</a:t>
            </a:r>
          </a:p>
          <a:p>
            <a:pPr lvl="1"/>
            <a:r>
              <a:rPr lang="en-US" sz="2400" dirty="0"/>
              <a:t>Tense and aspect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2.     If time: other morphological phenomena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87479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Roots and affixes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444112"/>
            <a:ext cx="9144000" cy="5139250"/>
          </a:xfrm>
        </p:spPr>
        <p:txBody>
          <a:bodyPr>
            <a:normAutofit/>
          </a:bodyPr>
          <a:lstStyle/>
          <a:p>
            <a:pPr>
              <a:spcBef>
                <a:spcPts val="1368"/>
              </a:spcBef>
            </a:pPr>
            <a:r>
              <a:rPr lang="en-US" dirty="0">
                <a:solidFill>
                  <a:srgbClr val="0070C0"/>
                </a:solidFill>
              </a:rPr>
              <a:t>Root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368"/>
              </a:spcBef>
            </a:pPr>
            <a:r>
              <a:rPr lang="en-US" dirty="0">
                <a:solidFill>
                  <a:srgbClr val="000000"/>
                </a:solidFill>
              </a:rPr>
              <a:t>The morpheme in a word that </a:t>
            </a:r>
            <a:r>
              <a:rPr lang="en-US" dirty="0">
                <a:solidFill>
                  <a:srgbClr val="0070C0"/>
                </a:solidFill>
              </a:rPr>
              <a:t>carries the major component of meaning</a:t>
            </a:r>
          </a:p>
          <a:p>
            <a:pPr lvl="1">
              <a:spcBef>
                <a:spcPts val="1368"/>
              </a:spcBef>
            </a:pPr>
            <a:r>
              <a:rPr lang="en-US" dirty="0">
                <a:solidFill>
                  <a:srgbClr val="000000"/>
                </a:solidFill>
              </a:rPr>
              <a:t>Must belong to a lexical category (e.g. noun, verb, adjective, preposition)</a:t>
            </a:r>
          </a:p>
          <a:p>
            <a:pPr marL="457200" lvl="1" indent="0">
              <a:spcBef>
                <a:spcPts val="1272"/>
              </a:spcBef>
              <a:buNone/>
            </a:pPr>
            <a:r>
              <a:rPr lang="en-US" i="1" dirty="0">
                <a:solidFill>
                  <a:srgbClr val="000000"/>
                </a:solidFill>
              </a:rPr>
              <a:t>		</a:t>
            </a:r>
            <a:r>
              <a:rPr lang="en-US" dirty="0">
                <a:solidFill>
                  <a:srgbClr val="000000"/>
                </a:solidFill>
              </a:rPr>
              <a:t>e.g.</a:t>
            </a:r>
            <a:r>
              <a:rPr lang="en-US" i="1" dirty="0">
                <a:solidFill>
                  <a:srgbClr val="000000"/>
                </a:solidFill>
              </a:rPr>
              <a:t>	reading</a:t>
            </a:r>
            <a:r>
              <a:rPr lang="en-US" dirty="0">
                <a:solidFill>
                  <a:srgbClr val="000000"/>
                </a:solidFill>
              </a:rPr>
              <a:t>			</a:t>
            </a:r>
            <a:r>
              <a:rPr lang="en-US" i="1" dirty="0">
                <a:solidFill>
                  <a:srgbClr val="0070C0"/>
                </a:solidFill>
              </a:rPr>
              <a:t>read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i="1" dirty="0" err="1">
                <a:solidFill>
                  <a:srgbClr val="000000"/>
                </a:solidFill>
              </a:rPr>
              <a:t>ing</a:t>
            </a:r>
            <a:endParaRPr lang="en-US" i="1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72"/>
              </a:spcBef>
              <a:buNone/>
            </a:pPr>
            <a:r>
              <a:rPr lang="en-US" i="1" dirty="0">
                <a:solidFill>
                  <a:srgbClr val="000000"/>
                </a:solidFill>
              </a:rPr>
              <a:t>				boys				</a:t>
            </a:r>
            <a:r>
              <a:rPr lang="en-US" i="1" dirty="0">
                <a:solidFill>
                  <a:srgbClr val="0070C0"/>
                </a:solidFill>
              </a:rPr>
              <a:t>boy</a:t>
            </a:r>
            <a:r>
              <a:rPr lang="en-US" i="1" dirty="0">
                <a:solidFill>
                  <a:srgbClr val="000000"/>
                </a:solidFill>
              </a:rPr>
              <a:t> + s</a:t>
            </a:r>
          </a:p>
          <a:p>
            <a:pPr marL="457200" lvl="1" indent="0">
              <a:spcBef>
                <a:spcPts val="72"/>
              </a:spcBef>
              <a:buNone/>
            </a:pPr>
            <a:r>
              <a:rPr lang="en-US" i="1" dirty="0">
                <a:solidFill>
                  <a:srgbClr val="000000"/>
                </a:solidFill>
              </a:rPr>
              <a:t>				unstoppable 	un + </a:t>
            </a:r>
            <a:r>
              <a:rPr lang="en-US" i="1" dirty="0">
                <a:solidFill>
                  <a:srgbClr val="0070C0"/>
                </a:solidFill>
              </a:rPr>
              <a:t>stop</a:t>
            </a:r>
            <a:r>
              <a:rPr lang="en-US" i="1" dirty="0">
                <a:solidFill>
                  <a:srgbClr val="000000"/>
                </a:solidFill>
              </a:rPr>
              <a:t> + able</a:t>
            </a:r>
          </a:p>
          <a:p>
            <a:pPr marL="457200" lvl="1" indent="0">
              <a:spcBef>
                <a:spcPts val="72"/>
              </a:spcBef>
              <a:buNone/>
            </a:pPr>
            <a:r>
              <a:rPr lang="en-US" i="1" dirty="0">
                <a:solidFill>
                  <a:srgbClr val="000000"/>
                </a:solidFill>
              </a:rPr>
              <a:t>				nicest				</a:t>
            </a:r>
            <a:r>
              <a:rPr lang="en-US" i="1" dirty="0">
                <a:solidFill>
                  <a:srgbClr val="0070C0"/>
                </a:solidFill>
              </a:rPr>
              <a:t>nice</a:t>
            </a:r>
            <a:r>
              <a:rPr lang="en-US" i="1" dirty="0">
                <a:solidFill>
                  <a:srgbClr val="000000"/>
                </a:solidFill>
              </a:rPr>
              <a:t> + </a:t>
            </a:r>
            <a:r>
              <a:rPr lang="en-US" i="1" dirty="0" err="1">
                <a:solidFill>
                  <a:srgbClr val="000000"/>
                </a:solidFill>
              </a:rPr>
              <a:t>est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Roots and affixes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447288"/>
            <a:ext cx="9915234" cy="473337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In English, roots are typically free morphemes:</a:t>
            </a:r>
          </a:p>
          <a:p>
            <a:pPr lvl="2"/>
            <a:r>
              <a:rPr lang="en-US" sz="2600" i="1" dirty="0">
                <a:solidFill>
                  <a:srgbClr val="000000"/>
                </a:solidFill>
              </a:rPr>
              <a:t>reads: read + s, </a:t>
            </a:r>
            <a:r>
              <a:rPr lang="en-US" sz="2600" dirty="0">
                <a:solidFill>
                  <a:srgbClr val="000000"/>
                </a:solidFill>
              </a:rPr>
              <a:t>where the root </a:t>
            </a:r>
            <a:r>
              <a:rPr lang="en-US" sz="2600" i="1" dirty="0">
                <a:solidFill>
                  <a:srgbClr val="000000"/>
                </a:solidFill>
              </a:rPr>
              <a:t>read</a:t>
            </a:r>
            <a:r>
              <a:rPr lang="en-US" sz="2600" dirty="0">
                <a:solidFill>
                  <a:srgbClr val="000000"/>
                </a:solidFill>
              </a:rPr>
              <a:t> is a free morpheme</a:t>
            </a:r>
            <a:endParaRPr lang="en-US" sz="2600" i="1" dirty="0">
              <a:solidFill>
                <a:srgbClr val="000000"/>
              </a:solidFill>
            </a:endParaRPr>
          </a:p>
          <a:p>
            <a:pPr lvl="2"/>
            <a:r>
              <a:rPr lang="en-US" sz="2600" i="1" dirty="0">
                <a:solidFill>
                  <a:srgbClr val="000000"/>
                </a:solidFill>
              </a:rPr>
              <a:t>toys</a:t>
            </a:r>
            <a:r>
              <a:rPr lang="en-US" sz="2600" dirty="0">
                <a:solidFill>
                  <a:srgbClr val="000000"/>
                </a:solidFill>
              </a:rPr>
              <a:t>: </a:t>
            </a:r>
            <a:r>
              <a:rPr lang="en-US" sz="2600" i="1" dirty="0">
                <a:solidFill>
                  <a:srgbClr val="000000"/>
                </a:solidFill>
              </a:rPr>
              <a:t>toy</a:t>
            </a:r>
            <a:r>
              <a:rPr lang="en-US" sz="2600" dirty="0">
                <a:solidFill>
                  <a:srgbClr val="000000"/>
                </a:solidFill>
              </a:rPr>
              <a:t> + s </a:t>
            </a:r>
            <a:endParaRPr lang="en-US" sz="2600" dirty="0">
              <a:solidFill>
                <a:srgbClr val="0000FF"/>
              </a:solidFill>
            </a:endParaRPr>
          </a:p>
          <a:p>
            <a:pPr>
              <a:spcBef>
                <a:spcPts val="1224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224"/>
              </a:spcBef>
            </a:pPr>
            <a:r>
              <a:rPr lang="en-US" dirty="0">
                <a:solidFill>
                  <a:srgbClr val="0070C0"/>
                </a:solidFill>
              </a:rPr>
              <a:t>Bound root </a:t>
            </a:r>
            <a:r>
              <a:rPr lang="en-US" dirty="0"/>
              <a:t>(rare in English)</a:t>
            </a:r>
            <a:r>
              <a:rPr lang="en-US" dirty="0">
                <a:solidFill>
                  <a:srgbClr val="000000"/>
                </a:solidFill>
              </a:rPr>
              <a:t>: carries meaning, has lexical category, but cannot stand on its own: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dirty="0" err="1">
                <a:solidFill>
                  <a:srgbClr val="0070C0"/>
                </a:solidFill>
              </a:rPr>
              <a:t>flate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de-</a:t>
            </a:r>
            <a:r>
              <a:rPr lang="en-US" dirty="0" err="1">
                <a:solidFill>
                  <a:srgbClr val="0070C0"/>
                </a:solidFill>
              </a:rPr>
              <a:t>flate</a:t>
            </a:r>
            <a:r>
              <a:rPr lang="en-US" dirty="0">
                <a:solidFill>
                  <a:srgbClr val="000000"/>
                </a:solidFill>
              </a:rPr>
              <a:t>, in-</a:t>
            </a:r>
            <a:r>
              <a:rPr lang="en-US" dirty="0" err="1">
                <a:solidFill>
                  <a:srgbClr val="0070C0"/>
                </a:solidFill>
              </a:rPr>
              <a:t>flate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 err="1">
                <a:solidFill>
                  <a:srgbClr val="000000"/>
                </a:solidFill>
              </a:rPr>
              <a:t>ept</a:t>
            </a:r>
            <a:r>
              <a:rPr lang="en-US" dirty="0">
                <a:solidFill>
                  <a:srgbClr val="000000"/>
                </a:solidFill>
              </a:rPr>
              <a:t>”, “kempt”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in-</a:t>
            </a:r>
            <a:r>
              <a:rPr lang="en-US" dirty="0" err="1">
                <a:solidFill>
                  <a:srgbClr val="0070C0"/>
                </a:solidFill>
              </a:rPr>
              <a:t>ept</a:t>
            </a:r>
            <a:r>
              <a:rPr lang="en-US" dirty="0">
                <a:solidFill>
                  <a:srgbClr val="000000"/>
                </a:solidFill>
              </a:rPr>
              <a:t>, un-</a:t>
            </a:r>
            <a:r>
              <a:rPr lang="en-US" dirty="0">
                <a:solidFill>
                  <a:srgbClr val="0070C0"/>
                </a:solidFill>
              </a:rPr>
              <a:t>kempt</a:t>
            </a:r>
          </a:p>
          <a:p>
            <a:pPr>
              <a:spcBef>
                <a:spcPts val="1224"/>
              </a:spcBef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1224"/>
              </a:spcBef>
            </a:pPr>
            <a:r>
              <a:rPr lang="en-US" dirty="0">
                <a:solidFill>
                  <a:srgbClr val="000000"/>
                </a:solidFill>
              </a:rPr>
              <a:t>In English these are rare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But in many languages most roots are bound!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Bound roots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Bound root</a:t>
            </a:r>
            <a:r>
              <a:rPr lang="en-US" dirty="0">
                <a:solidFill>
                  <a:srgbClr val="000000"/>
                </a:solidFill>
              </a:rPr>
              <a:t>: carries meaning, has lexical category, </a:t>
            </a:r>
            <a:r>
              <a:rPr lang="en-US" dirty="0">
                <a:solidFill>
                  <a:srgbClr val="C00000"/>
                </a:solidFill>
              </a:rPr>
              <a:t>but cannot stand on its own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In Japanese, verbs are always bound e.g. </a:t>
            </a:r>
            <a:r>
              <a:rPr lang="en-US" dirty="0"/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toɾ</a:t>
            </a:r>
            <a:r>
              <a:rPr lang="en-US" dirty="0"/>
              <a:t>/ </a:t>
            </a:r>
            <a:r>
              <a:rPr lang="en-US" dirty="0">
                <a:solidFill>
                  <a:srgbClr val="000000"/>
                </a:solidFill>
              </a:rPr>
              <a:t>‘take’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toɾ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		</a:t>
            </a:r>
            <a:r>
              <a:rPr lang="en-US" dirty="0">
                <a:solidFill>
                  <a:srgbClr val="000000"/>
                </a:solidFill>
              </a:rPr>
              <a:t>“don’t take”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toɾ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ɯ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		</a:t>
            </a:r>
            <a:r>
              <a:rPr lang="en-US" dirty="0">
                <a:solidFill>
                  <a:srgbClr val="000000"/>
                </a:solidFill>
              </a:rPr>
              <a:t>“take (present tense)”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e/			</a:t>
            </a:r>
            <a:r>
              <a:rPr lang="en-US" dirty="0">
                <a:solidFill>
                  <a:srgbClr val="000000"/>
                </a:solidFill>
              </a:rPr>
              <a:t>“take!”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In Spanish, verbs are always bound e.g. /</a:t>
            </a:r>
            <a:r>
              <a:rPr lang="en-US" dirty="0" err="1">
                <a:solidFill>
                  <a:srgbClr val="000000"/>
                </a:solidFill>
              </a:rPr>
              <a:t>kom</a:t>
            </a:r>
            <a:r>
              <a:rPr lang="en-US" dirty="0">
                <a:solidFill>
                  <a:srgbClr val="000000"/>
                </a:solidFill>
              </a:rPr>
              <a:t>/ ‘eat’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o/		</a:t>
            </a:r>
            <a:r>
              <a:rPr lang="en-US" dirty="0">
                <a:solidFill>
                  <a:srgbClr val="000000"/>
                </a:solidFill>
              </a:rPr>
              <a:t>“I eat”					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es/		</a:t>
            </a:r>
            <a:r>
              <a:rPr lang="en-US" dirty="0">
                <a:solidFill>
                  <a:srgbClr val="000000"/>
                </a:solidFill>
              </a:rPr>
              <a:t>“you eat”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	</a:t>
            </a:r>
            <a:r>
              <a:rPr lang="en-US" dirty="0">
                <a:solidFill>
                  <a:srgbClr val="000000"/>
                </a:solidFill>
              </a:rPr>
              <a:t>“we eat”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Roots and affixes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24"/>
              </a:spcBef>
            </a:pPr>
            <a:r>
              <a:rPr lang="en-US" dirty="0">
                <a:solidFill>
                  <a:srgbClr val="0070C0"/>
                </a:solidFill>
              </a:rPr>
              <a:t>Affix</a:t>
            </a:r>
            <a:r>
              <a:rPr lang="en-US" dirty="0">
                <a:solidFill>
                  <a:srgbClr val="000000"/>
                </a:solidFill>
              </a:rPr>
              <a:t>: no lexical category*, always bound, e.g.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“un-” (not, contrary to)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un-necessary, un-wind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“-s” (plural)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“-able” (capable of, suitable for)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sing-able, win-able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D955C-8489-434C-A845-00F06CBA098A}"/>
              </a:ext>
            </a:extLst>
          </p:cNvPr>
          <p:cNvSpPr txBox="1"/>
          <p:nvPr/>
        </p:nvSpPr>
        <p:spPr>
          <a:xfrm>
            <a:off x="7759908" y="4902880"/>
            <a:ext cx="3822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* Note: In the lexicon, these can be listed without a lexical category, or simply as ‘Affix’</a:t>
            </a:r>
          </a:p>
        </p:txBody>
      </p:sp>
    </p:spTree>
    <p:extLst>
      <p:ext uri="{BB962C8B-B14F-4D97-AF65-F5344CB8AC3E}">
        <p14:creationId xmlns:p14="http://schemas.microsoft.com/office/powerpoint/2010/main" val="195621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D254-3C88-4445-A22B-FB1A151E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3773"/>
            <a:ext cx="8229600" cy="965894"/>
          </a:xfrm>
        </p:spPr>
        <p:txBody>
          <a:bodyPr/>
          <a:lstStyle/>
          <a:p>
            <a:r>
              <a:rPr lang="en-US" u="sng" dirty="0"/>
              <a:t>Types of affixes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9D26-72FA-FC40-B2E5-4FBFFA61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773" y="1650437"/>
            <a:ext cx="5095575" cy="470591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Prefixes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suffixes</a:t>
            </a:r>
            <a:r>
              <a:rPr lang="en-US" sz="2400" dirty="0"/>
              <a:t> are attached to the front and end of their bases, e.g.</a:t>
            </a:r>
          </a:p>
          <a:p>
            <a:pPr lvl="1"/>
            <a:r>
              <a:rPr lang="en-US" sz="2000" dirty="0"/>
              <a:t>Base: </a:t>
            </a:r>
            <a:r>
              <a:rPr lang="en-NL" sz="2000" dirty="0"/>
              <a:t>Specific element to which affix attaches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Infixes</a:t>
            </a:r>
            <a:r>
              <a:rPr lang="en-US" sz="2400" dirty="0"/>
              <a:t> are inserted within another morpheme:</a:t>
            </a:r>
          </a:p>
          <a:p>
            <a:pPr lvl="1"/>
            <a:r>
              <a:rPr lang="en-US" sz="2000" i="1" dirty="0"/>
              <a:t>-in-</a:t>
            </a:r>
            <a:r>
              <a:rPr lang="en-US" sz="2000" dirty="0"/>
              <a:t> past infixation in Tagalog</a:t>
            </a:r>
          </a:p>
          <a:p>
            <a:pPr lvl="1"/>
            <a:r>
              <a:rPr lang="en-NL" sz="2000" dirty="0">
                <a:hlinkClick r:id="rId2"/>
              </a:rPr>
              <a:t>English expletive infixation</a:t>
            </a:r>
            <a:r>
              <a:rPr lang="en-NL" sz="2000" dirty="0"/>
              <a:t>:</a:t>
            </a:r>
          </a:p>
          <a:p>
            <a:pPr lvl="2"/>
            <a:r>
              <a:rPr lang="en-NL" sz="2000" i="1" dirty="0"/>
              <a:t>fan-freakin’-tastic</a:t>
            </a:r>
          </a:p>
          <a:p>
            <a:pPr lvl="2"/>
            <a:r>
              <a:rPr lang="en-US" sz="2000" i="1" dirty="0" err="1"/>
              <a:t>abso-schmucking-lutely</a:t>
            </a:r>
            <a:endParaRPr lang="en-NL" sz="2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C33B5-F2E9-2A4E-84D1-7C2EC2FF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F9175-6EE8-9344-A3EE-437BAD5F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930" y="1650438"/>
            <a:ext cx="3806288" cy="1514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5C6183-25F9-104F-846B-87D4BE2CC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11250"/>
            <a:ext cx="5740858" cy="1212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7F7A34-389A-1B44-B942-07BA9A5138C3}"/>
              </a:ext>
            </a:extLst>
          </p:cNvPr>
          <p:cNvSpPr txBox="1"/>
          <p:nvPr/>
        </p:nvSpPr>
        <p:spPr>
          <a:xfrm>
            <a:off x="7172604" y="3072804"/>
            <a:ext cx="1768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NL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n-pre-</a:t>
            </a:r>
            <a:r>
              <a:rPr lang="en-NL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meditated</a:t>
            </a:r>
          </a:p>
          <a:p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NL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emi-semi</a:t>
            </a:r>
            <a:r>
              <a:rPr lang="en-NL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-quaver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D68A14-D19F-C643-846C-CD6D06D62A63}"/>
              </a:ext>
            </a:extLst>
          </p:cNvPr>
          <p:cNvSpPr txBox="1"/>
          <p:nvPr/>
        </p:nvSpPr>
        <p:spPr>
          <a:xfrm>
            <a:off x="9685582" y="3048101"/>
            <a:ext cx="14414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endParaRPr lang="en-NL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241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2.1.14"/>
  <p:tag name="PPTVERSION" val="14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8B44DEE60DD49C59295E48E2188E347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998EB1DBFD1F4F40BA52DFC65EA6C8B2&lt;/guid&gt;&lt;date&gt;10/2/2017 12:37:57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8B44DEE60DD49C59295E48E2188E347&lt;/guid&gt;&lt;repollguid&gt;7A775382005A4620A59AF511164431A9&lt;/repollguid&gt;&lt;sourceid&gt;9526894FA423480A85E84CF0ECD57521&lt;/sourceid&gt;&lt;questiontext&gt;Which of these are compounds?&lt;/questiontext&gt;&lt;showresults&gt;True&lt;/showresults&gt;&lt;responsegrid&gt;0&lt;/responsegrid&gt;&lt;countdowntime&gt;30&lt;/countdowntime&gt;&lt;correctvalue&gt;1&lt;/correctvalue&gt;&lt;incorrectvalue&gt;0&lt;/incorrectvalue&gt;&lt;responselimit&gt;5&lt;/responselimit&gt;&lt;bulletstyle&gt;2&lt;/bulletstyle&gt;&lt;answers&gt;&lt;answer&gt;&lt;guid&gt;853C317440E2437394B3BD9C0C58700B&lt;/guid&gt;&lt;answertext&gt;hot sauce&lt;/answertext&gt;&lt;valuetype&gt;0&lt;/valuetype&gt;&lt;/answer&gt;&lt;answer&gt;&lt;guid&gt;3A0503019D484DF496BD6AEC0E5244F4&lt;/guid&gt;&lt;answertext&gt;green bird&lt;/answertext&gt;&lt;valuetype&gt;0&lt;/valuetype&gt;&lt;/answer&gt;&lt;answer&gt;&lt;guid&gt;6B4749F62FB844E8BB664CDCC977AFA5&lt;/guid&gt;&lt;answertext&gt;re-kick&lt;/answertext&gt;&lt;valuetype&gt;0&lt;/valuetype&gt;&lt;/answer&gt;&lt;answer&gt;&lt;guid&gt;16BD1AC8114A41CDA1BBFAEA5E9A706D&lt;/guid&gt;&lt;answertext&gt;over sight&lt;/answertext&gt;&lt;valuetype&gt;0&lt;/valuetype&gt;&lt;/answer&gt;&lt;answer&gt;&lt;guid&gt;19DABDD8A0344AEAB3B7E79DE45E05C7&lt;/guid&gt;&lt;answertext&gt;Not sure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of these are compounds?[;crlf;]44[;]45[;]88[;]False[;]0[;][;crlf;]2.6705[;]3[;]1.3876[;]1.9255[;crlf;]34[;]0[;]hot sauce1[;]hot sauce[;][;crlf;]1[;]0[;]green bird2[;]green bird[;][;crlf;]14[;]0[;]re-kick3[;]re-kick[;][;crlf;]38[;]0[;]over sight4[;]over sight[;][;crlf;]1[;]0[;]Not sure5[;]Not sure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AFE4C36D808841C48E3FC39933576268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8115B20BD8B14A99902600CBF1DBCA21&lt;/guid&gt;&lt;date&gt;10/2/2017 12:37:57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AFE4C36D808841C48E3FC39933576268&lt;/guid&gt;&lt;repollguid&gt;11EEB9748FB04915BF60B885A7C3E92B&lt;/repollguid&gt;&lt;sourceid&gt;3A48D90F9FBE4EE981B52D549C0F172C&lt;/sourceid&gt;&lt;questiontext&gt;Which of the underlined affixes are derivational?&lt;/questiontext&gt;&lt;showresults&gt;True&lt;/showresults&gt;&lt;responsegrid&gt;0&lt;/responsegrid&gt;&lt;countdowntime&gt;30&lt;/countdowntime&gt;&lt;correctvalue&gt;1&lt;/correctvalue&gt;&lt;incorrectvalue&gt;0&lt;/incorrectvalue&gt;&lt;responselimit&gt;6&lt;/responselimit&gt;&lt;bulletstyle&gt;2&lt;/bulletstyle&gt;&lt;answers&gt;&lt;answer&gt;&lt;guid&gt;527BE8F4B4F44D32816F8081444DB1C4&lt;/guid&gt;&lt;answertext&gt;treatment&lt;/answertext&gt;&lt;valuetype&gt;0&lt;/valuetype&gt;&lt;/answer&gt;&lt;answer&gt;&lt;guid&gt;F3CF9D84642743418A3650C8871F8BDC&lt;/guid&gt;&lt;answertext&gt;overlooked&lt;/answertext&gt;&lt;valuetype&gt;0&lt;/valuetype&gt;&lt;/answer&gt;&lt;answer&gt;&lt;guid&gt;AFF44DE4ECCE4803B4265F12C32C40CA&lt;/guid&gt;&lt;answertext&gt;liberation&lt;/answertext&gt;&lt;valuetype&gt;0&lt;/valuetype&gt;&lt;/answer&gt;&lt;answer&gt;&lt;guid&gt;05B538620CD14817AC6068E2F1DB76B5&lt;/guid&gt;&lt;answertext&gt;ex-student&lt;/answertext&gt;&lt;valuetype&gt;0&lt;/valuetype&gt;&lt;/answer&gt;&lt;answer&gt;&lt;guid&gt;CCF323AEA23F4AC9A804A5F31A274FAD&lt;/guid&gt;&lt;answertext&gt;walking&lt;/answertext&gt;&lt;valuetype&gt;0&lt;/valuetype&gt;&lt;/answer&gt;&lt;answer&gt;&lt;guid&gt;4CBEA4663010496FA75106366A465EE5&lt;/guid&gt;&lt;answertext&gt;Not sure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of the underlined affixes are derivational?[;crlf;]49[;]56[;]101[;]False[;]0[;][;crlf;]2.6832[;]3[;]1.4754[;]2.1768[;crlf;]39[;]0[;]treatment1[;]treatment[;][;crlf;]5[;]0[;]overlooked2[;]overlooked[;][;crlf;]15[;]0[;]liberation3[;]liberation[;][;crlf;]33[;]0[;]ex-student4[;]ex-student[;][;crlf;]9[;]0[;]walking5[;]walking[;][;crlf;]0[;]0[;]Not sure6[;]Not sure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28708</TotalTime>
  <Words>1998</Words>
  <Application>Microsoft Macintosh PowerPoint</Application>
  <PresentationFormat>Widescreen</PresentationFormat>
  <Paragraphs>386</Paragraphs>
  <Slides>40</Slides>
  <Notes>17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Linguistics 201</vt:lpstr>
      <vt:lpstr>Admin</vt:lpstr>
      <vt:lpstr>Today</vt:lpstr>
      <vt:lpstr>Morphemes and words</vt:lpstr>
      <vt:lpstr>Roots and affixes</vt:lpstr>
      <vt:lpstr>Roots and affixes</vt:lpstr>
      <vt:lpstr>Bound roots</vt:lpstr>
      <vt:lpstr>Roots and affixes</vt:lpstr>
      <vt:lpstr>Types of affixes</vt:lpstr>
      <vt:lpstr>Terminology</vt:lpstr>
      <vt:lpstr>Building complex words</vt:lpstr>
      <vt:lpstr>Compounds</vt:lpstr>
      <vt:lpstr>Structure of compounds</vt:lpstr>
      <vt:lpstr>Structure of compounds</vt:lpstr>
      <vt:lpstr>Combining two lexical categories</vt:lpstr>
      <vt:lpstr>Combining two lexical categories</vt:lpstr>
      <vt:lpstr>Combining two lexical categories</vt:lpstr>
      <vt:lpstr>Compound word or syntactic phrase?</vt:lpstr>
      <vt:lpstr>Tests for compound status</vt:lpstr>
      <vt:lpstr>Tests for compound status</vt:lpstr>
      <vt:lpstr>Tests for compound status</vt:lpstr>
      <vt:lpstr>Tests for compound status</vt:lpstr>
      <vt:lpstr>Which of these are compounds?</vt:lpstr>
      <vt:lpstr>Building complex words</vt:lpstr>
      <vt:lpstr>Affixation</vt:lpstr>
      <vt:lpstr>Affixation</vt:lpstr>
      <vt:lpstr>Affixation</vt:lpstr>
      <vt:lpstr>Affixation</vt:lpstr>
      <vt:lpstr>Derivational vs. Inflectional Affixes</vt:lpstr>
      <vt:lpstr>Derivational vs. Inflectional Affixes</vt:lpstr>
      <vt:lpstr>PowerPoint Presentation</vt:lpstr>
      <vt:lpstr>Derivational vs. Inflectional Affixes</vt:lpstr>
      <vt:lpstr>Which of the underlined affixes are derivational?</vt:lpstr>
      <vt:lpstr>Building “unreachable”</vt:lpstr>
      <vt:lpstr>Building words with affixes</vt:lpstr>
      <vt:lpstr>Building “unreachable”</vt:lpstr>
      <vt:lpstr>Building “unreachable”</vt:lpstr>
      <vt:lpstr>Building “unreachable”</vt:lpstr>
      <vt:lpstr>Building “unreachable”</vt:lpstr>
      <vt:lpstr>Next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201: Intro to Linguistics Phonetics: vowels</dc:title>
  <dc:subject/>
  <dc:creator>Morgan Sonderegger</dc:creator>
  <cp:keywords/>
  <dc:description/>
  <cp:lastModifiedBy>Francisco Torreira, Professor</cp:lastModifiedBy>
  <cp:revision>465</cp:revision>
  <cp:lastPrinted>2018-10-15T21:28:47Z</cp:lastPrinted>
  <dcterms:created xsi:type="dcterms:W3CDTF">2016-01-15T16:06:53Z</dcterms:created>
  <dcterms:modified xsi:type="dcterms:W3CDTF">2021-02-09T20:23:09Z</dcterms:modified>
  <cp:category/>
</cp:coreProperties>
</file>