
<file path=[Content_Types].xml><?xml version="1.0" encoding="utf-8"?>
<Types xmlns="http://schemas.openxmlformats.org/package/2006/content-types">
  <Default Extension="emf" ContentType="image/x-emf"/>
  <Default Extension="gif" ContentType="image/gi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98" r:id="rId2"/>
    <p:sldId id="853" r:id="rId3"/>
    <p:sldId id="744" r:id="rId4"/>
    <p:sldId id="745" r:id="rId5"/>
    <p:sldId id="747" r:id="rId6"/>
    <p:sldId id="750" r:id="rId7"/>
    <p:sldId id="862" r:id="rId8"/>
    <p:sldId id="863" r:id="rId9"/>
    <p:sldId id="784" r:id="rId10"/>
    <p:sldId id="864" r:id="rId11"/>
    <p:sldId id="865" r:id="rId12"/>
    <p:sldId id="866" r:id="rId13"/>
    <p:sldId id="867" r:id="rId14"/>
    <p:sldId id="868" r:id="rId15"/>
    <p:sldId id="869" r:id="rId16"/>
    <p:sldId id="787" r:id="rId17"/>
    <p:sldId id="792" r:id="rId18"/>
    <p:sldId id="752" r:id="rId19"/>
    <p:sldId id="856" r:id="rId20"/>
    <p:sldId id="870" r:id="rId21"/>
    <p:sldId id="793" r:id="rId22"/>
    <p:sldId id="794" r:id="rId23"/>
    <p:sldId id="795" r:id="rId24"/>
    <p:sldId id="796" r:id="rId25"/>
    <p:sldId id="858" r:id="rId26"/>
    <p:sldId id="797" r:id="rId27"/>
    <p:sldId id="798" r:id="rId28"/>
    <p:sldId id="799" r:id="rId29"/>
    <p:sldId id="859" r:id="rId30"/>
    <p:sldId id="800" r:id="rId31"/>
    <p:sldId id="801" r:id="rId32"/>
    <p:sldId id="860" r:id="rId33"/>
    <p:sldId id="803" r:id="rId34"/>
    <p:sldId id="804" r:id="rId35"/>
    <p:sldId id="861" r:id="rId36"/>
    <p:sldId id="806" r:id="rId37"/>
    <p:sldId id="807" r:id="rId38"/>
    <p:sldId id="808" r:id="rId39"/>
    <p:sldId id="857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3" userDrawn="1">
          <p15:clr>
            <a:srgbClr val="A4A3A4"/>
          </p15:clr>
        </p15:guide>
        <p15:guide id="2" pos="2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Torreira, Professor" initials="FTP" lastIdx="8" clrIdx="0">
    <p:extLst>
      <p:ext uri="{19B8F6BF-5375-455C-9EA6-DF929625EA0E}">
        <p15:presenceInfo xmlns:p15="http://schemas.microsoft.com/office/powerpoint/2012/main" userId="3b678212-2d1b-4f1d-a8fb-6db1ffc81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81861" autoAdjust="0"/>
  </p:normalViewPr>
  <p:slideViewPr>
    <p:cSldViewPr snapToGrid="0" snapToObjects="1" showGuides="1">
      <p:cViewPr varScale="1">
        <p:scale>
          <a:sx n="138" d="100"/>
          <a:sy n="138" d="100"/>
        </p:scale>
        <p:origin x="1520" y="176"/>
      </p:cViewPr>
      <p:guideLst>
        <p:guide orient="horz" pos="1353"/>
        <p:guide pos="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Torreira, Professor" userId="3b678212-2d1b-4f1d-a8fb-6db1ffc813b8" providerId="ADAL" clId="{21EBB4C8-14FA-0D4A-94D7-708738B48361}"/>
    <pc:docChg chg="undo custSel addSld delSld modSld sldOrd">
      <pc:chgData name="Francisco Torreira, Professor" userId="3b678212-2d1b-4f1d-a8fb-6db1ffc813b8" providerId="ADAL" clId="{21EBB4C8-14FA-0D4A-94D7-708738B48361}" dt="2019-10-21T17:30:37.181" v="1728"/>
      <pc:docMkLst>
        <pc:docMk/>
      </pc:docMkLst>
      <pc:sldChg chg="modSp">
        <pc:chgData name="Francisco Torreira, Professor" userId="3b678212-2d1b-4f1d-a8fb-6db1ffc813b8" providerId="ADAL" clId="{21EBB4C8-14FA-0D4A-94D7-708738B48361}" dt="2019-10-07T02:11:27.722" v="5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21EBB4C8-14FA-0D4A-94D7-708738B48361}" dt="2019-10-07T02:11:27.722" v="5" actId="20577"/>
          <ac:spMkLst>
            <pc:docMk/>
            <pc:sldMk cId="2500817826" sldId="298"/>
            <ac:spMk id="3" creationId="{00000000-0000-0000-0000-000000000000}"/>
          </ac:spMkLst>
        </pc:spChg>
      </pc:sldChg>
      <pc:sldChg chg="modSp modAnim">
        <pc:chgData name="Francisco Torreira, Professor" userId="3b678212-2d1b-4f1d-a8fb-6db1ffc813b8" providerId="ADAL" clId="{21EBB4C8-14FA-0D4A-94D7-708738B48361}" dt="2019-10-16T03:44:27.584" v="46" actId="20577"/>
        <pc:sldMkLst>
          <pc:docMk/>
          <pc:sldMk cId="428395386" sldId="754"/>
        </pc:sldMkLst>
        <pc:spChg chg="mod">
          <ac:chgData name="Francisco Torreira, Professor" userId="3b678212-2d1b-4f1d-a8fb-6db1ffc813b8" providerId="ADAL" clId="{21EBB4C8-14FA-0D4A-94D7-708738B48361}" dt="2019-10-16T03:44:27.584" v="46" actId="20577"/>
          <ac:spMkLst>
            <pc:docMk/>
            <pc:sldMk cId="428395386" sldId="754"/>
            <ac:spMk id="3" creationId="{00000000-0000-0000-0000-000000000000}"/>
          </ac:spMkLst>
        </pc:spChg>
      </pc:sldChg>
      <pc:sldChg chg="add del">
        <pc:chgData name="Francisco Torreira, Professor" userId="3b678212-2d1b-4f1d-a8fb-6db1ffc813b8" providerId="ADAL" clId="{21EBB4C8-14FA-0D4A-94D7-708738B48361}" dt="2019-10-16T04:04:26.077" v="377" actId="2696"/>
        <pc:sldMkLst>
          <pc:docMk/>
          <pc:sldMk cId="666396999" sldId="819"/>
        </pc:sldMkLst>
      </pc:sldChg>
      <pc:sldChg chg="modSp">
        <pc:chgData name="Francisco Torreira, Professor" userId="3b678212-2d1b-4f1d-a8fb-6db1ffc813b8" providerId="ADAL" clId="{21EBB4C8-14FA-0D4A-94D7-708738B48361}" dt="2019-10-16T04:04:51.946" v="413" actId="20577"/>
        <pc:sldMkLst>
          <pc:docMk/>
          <pc:sldMk cId="1086104854" sldId="821"/>
        </pc:sldMkLst>
        <pc:spChg chg="mod">
          <ac:chgData name="Francisco Torreira, Professor" userId="3b678212-2d1b-4f1d-a8fb-6db1ffc813b8" providerId="ADAL" clId="{21EBB4C8-14FA-0D4A-94D7-708738B48361}" dt="2019-10-16T04:04:51.946" v="413" actId="20577"/>
          <ac:spMkLst>
            <pc:docMk/>
            <pc:sldMk cId="1086104854" sldId="821"/>
            <ac:spMk id="3" creationId="{00000000-0000-0000-0000-000000000000}"/>
          </ac:spMkLst>
        </pc:spChg>
      </pc:sldChg>
      <pc:sldChg chg="delSp delAnim">
        <pc:chgData name="Francisco Torreira, Professor" userId="3b678212-2d1b-4f1d-a8fb-6db1ffc813b8" providerId="ADAL" clId="{21EBB4C8-14FA-0D4A-94D7-708738B48361}" dt="2019-10-16T04:07:21.835" v="415" actId="478"/>
        <pc:sldMkLst>
          <pc:docMk/>
          <pc:sldMk cId="2853636276" sldId="825"/>
        </pc:sldMkLst>
        <pc:spChg chg="del">
          <ac:chgData name="Francisco Torreira, Professor" userId="3b678212-2d1b-4f1d-a8fb-6db1ffc813b8" providerId="ADAL" clId="{21EBB4C8-14FA-0D4A-94D7-708738B48361}" dt="2019-10-16T04:07:19.728" v="414" actId="478"/>
          <ac:spMkLst>
            <pc:docMk/>
            <pc:sldMk cId="2853636276" sldId="825"/>
            <ac:spMk id="5" creationId="{00000000-0000-0000-0000-000000000000}"/>
          </ac:spMkLst>
        </pc:spChg>
        <pc:cxnChg chg="del">
          <ac:chgData name="Francisco Torreira, Professor" userId="3b678212-2d1b-4f1d-a8fb-6db1ffc813b8" providerId="ADAL" clId="{21EBB4C8-14FA-0D4A-94D7-708738B48361}" dt="2019-10-16T04:07:21.835" v="415" actId="478"/>
          <ac:cxnSpMkLst>
            <pc:docMk/>
            <pc:sldMk cId="2853636276" sldId="825"/>
            <ac:cxnSpMk id="4" creationId="{00000000-0000-0000-0000-000000000000}"/>
          </ac:cxnSpMkLst>
        </pc:cxnChg>
      </pc:sldChg>
      <pc:sldChg chg="modSp ord">
        <pc:chgData name="Francisco Torreira, Professor" userId="3b678212-2d1b-4f1d-a8fb-6db1ffc813b8" providerId="ADAL" clId="{21EBB4C8-14FA-0D4A-94D7-708738B48361}" dt="2019-10-21T17:30:37.181" v="1728"/>
        <pc:sldMkLst>
          <pc:docMk/>
          <pc:sldMk cId="3535621982" sldId="852"/>
        </pc:sldMkLst>
        <pc:spChg chg="mod">
          <ac:chgData name="Francisco Torreira, Professor" userId="3b678212-2d1b-4f1d-a8fb-6db1ffc813b8" providerId="ADAL" clId="{21EBB4C8-14FA-0D4A-94D7-708738B48361}" dt="2019-10-07T02:19:30.384" v="45" actId="20577"/>
          <ac:spMkLst>
            <pc:docMk/>
            <pc:sldMk cId="3535621982" sldId="852"/>
            <ac:spMk id="3" creationId="{3C37A4B2-3134-4943-ADEA-9620309D0893}"/>
          </ac:spMkLst>
        </pc:spChg>
      </pc:sldChg>
      <pc:sldChg chg="addSp delSp modSp add">
        <pc:chgData name="Francisco Torreira, Professor" userId="3b678212-2d1b-4f1d-a8fb-6db1ffc813b8" providerId="ADAL" clId="{21EBB4C8-14FA-0D4A-94D7-708738B48361}" dt="2019-10-16T04:03:28.325" v="375" actId="20577"/>
        <pc:sldMkLst>
          <pc:docMk/>
          <pc:sldMk cId="2621408518" sldId="853"/>
        </pc:sldMkLst>
        <pc:spChg chg="mod">
          <ac:chgData name="Francisco Torreira, Professor" userId="3b678212-2d1b-4f1d-a8fb-6db1ffc813b8" providerId="ADAL" clId="{21EBB4C8-14FA-0D4A-94D7-708738B48361}" dt="2019-10-16T03:59:32.670" v="52" actId="20577"/>
          <ac:spMkLst>
            <pc:docMk/>
            <pc:sldMk cId="2621408518" sldId="853"/>
            <ac:spMk id="2" creationId="{D78CC9BD-2422-A446-9549-23D20EEB4014}"/>
          </ac:spMkLst>
        </pc:spChg>
        <pc:spChg chg="mod">
          <ac:chgData name="Francisco Torreira, Professor" userId="3b678212-2d1b-4f1d-a8fb-6db1ffc813b8" providerId="ADAL" clId="{21EBB4C8-14FA-0D4A-94D7-708738B48361}" dt="2019-10-16T04:03:28.325" v="375" actId="20577"/>
          <ac:spMkLst>
            <pc:docMk/>
            <pc:sldMk cId="2621408518" sldId="853"/>
            <ac:spMk id="3" creationId="{BBC6B806-519F-764C-843B-F27085DA264D}"/>
          </ac:spMkLst>
        </pc:spChg>
        <pc:spChg chg="add del mod">
          <ac:chgData name="Francisco Torreira, Professor" userId="3b678212-2d1b-4f1d-a8fb-6db1ffc813b8" providerId="ADAL" clId="{21EBB4C8-14FA-0D4A-94D7-708738B48361}" dt="2019-10-16T04:03:20.782" v="355" actId="767"/>
          <ac:spMkLst>
            <pc:docMk/>
            <pc:sldMk cId="2621408518" sldId="853"/>
            <ac:spMk id="4" creationId="{F235E3E0-43B3-9541-B19B-AEA5BD3DAB39}"/>
          </ac:spMkLst>
        </pc:spChg>
      </pc:sldChg>
      <pc:sldChg chg="modSp add">
        <pc:chgData name="Francisco Torreira, Professor" userId="3b678212-2d1b-4f1d-a8fb-6db1ffc813b8" providerId="ADAL" clId="{21EBB4C8-14FA-0D4A-94D7-708738B48361}" dt="2019-10-16T04:34:10.826" v="1727" actId="20577"/>
        <pc:sldMkLst>
          <pc:docMk/>
          <pc:sldMk cId="3408525228" sldId="854"/>
        </pc:sldMkLst>
        <pc:spChg chg="mod">
          <ac:chgData name="Francisco Torreira, Professor" userId="3b678212-2d1b-4f1d-a8fb-6db1ffc813b8" providerId="ADAL" clId="{21EBB4C8-14FA-0D4A-94D7-708738B48361}" dt="2019-10-16T04:08:35.908" v="428" actId="20577"/>
          <ac:spMkLst>
            <pc:docMk/>
            <pc:sldMk cId="3408525228" sldId="854"/>
            <ac:spMk id="2" creationId="{C6C1A42A-804A-E742-B1CF-ECDB862195DD}"/>
          </ac:spMkLst>
        </pc:spChg>
        <pc:spChg chg="mod">
          <ac:chgData name="Francisco Torreira, Professor" userId="3b678212-2d1b-4f1d-a8fb-6db1ffc813b8" providerId="ADAL" clId="{21EBB4C8-14FA-0D4A-94D7-708738B48361}" dt="2019-10-16T04:34:10.826" v="1727" actId="20577"/>
          <ac:spMkLst>
            <pc:docMk/>
            <pc:sldMk cId="3408525228" sldId="854"/>
            <ac:spMk id="3" creationId="{40569F50-2398-FA4B-8F5A-2E30AD80CC00}"/>
          </ac:spMkLst>
        </pc:spChg>
      </pc:sldChg>
      <pc:sldChg chg="modSp add">
        <pc:chgData name="Francisco Torreira, Professor" userId="3b678212-2d1b-4f1d-a8fb-6db1ffc813b8" providerId="ADAL" clId="{21EBB4C8-14FA-0D4A-94D7-708738B48361}" dt="2019-10-16T04:18:28.755" v="1389" actId="20577"/>
        <pc:sldMkLst>
          <pc:docMk/>
          <pc:sldMk cId="3335683176" sldId="855"/>
        </pc:sldMkLst>
        <pc:spChg chg="mod">
          <ac:chgData name="Francisco Torreira, Professor" userId="3b678212-2d1b-4f1d-a8fb-6db1ffc813b8" providerId="ADAL" clId="{21EBB4C8-14FA-0D4A-94D7-708738B48361}" dt="2019-10-16T04:12:11.674" v="798" actId="20577"/>
          <ac:spMkLst>
            <pc:docMk/>
            <pc:sldMk cId="3335683176" sldId="855"/>
            <ac:spMk id="2" creationId="{54A9C9FA-E976-614E-A11F-7B9123C12B88}"/>
          </ac:spMkLst>
        </pc:spChg>
        <pc:spChg chg="mod">
          <ac:chgData name="Francisco Torreira, Professor" userId="3b678212-2d1b-4f1d-a8fb-6db1ffc813b8" providerId="ADAL" clId="{21EBB4C8-14FA-0D4A-94D7-708738B48361}" dt="2019-10-16T04:18:28.755" v="1389" actId="20577"/>
          <ac:spMkLst>
            <pc:docMk/>
            <pc:sldMk cId="3335683176" sldId="855"/>
            <ac:spMk id="3" creationId="{DE97FF1B-BA51-524B-8261-6EF5E8B6416B}"/>
          </ac:spMkLst>
        </pc:spChg>
      </pc:sldChg>
      <pc:sldChg chg="modSp add">
        <pc:chgData name="Francisco Torreira, Professor" userId="3b678212-2d1b-4f1d-a8fb-6db1ffc813b8" providerId="ADAL" clId="{21EBB4C8-14FA-0D4A-94D7-708738B48361}" dt="2019-10-16T04:26:19.698" v="1701" actId="20577"/>
        <pc:sldMkLst>
          <pc:docMk/>
          <pc:sldMk cId="2197897166" sldId="856"/>
        </pc:sldMkLst>
        <pc:spChg chg="mod">
          <ac:chgData name="Francisco Torreira, Professor" userId="3b678212-2d1b-4f1d-a8fb-6db1ffc813b8" providerId="ADAL" clId="{21EBB4C8-14FA-0D4A-94D7-708738B48361}" dt="2019-10-16T04:21:09.518" v="1396" actId="20577"/>
          <ac:spMkLst>
            <pc:docMk/>
            <pc:sldMk cId="2197897166" sldId="856"/>
            <ac:spMk id="2" creationId="{B5A85557-FE77-8845-A04C-7DC547146C6D}"/>
          </ac:spMkLst>
        </pc:spChg>
        <pc:spChg chg="mod">
          <ac:chgData name="Francisco Torreira, Professor" userId="3b678212-2d1b-4f1d-a8fb-6db1ffc813b8" providerId="ADAL" clId="{21EBB4C8-14FA-0D4A-94D7-708738B48361}" dt="2019-10-16T04:26:19.698" v="1701" actId="20577"/>
          <ac:spMkLst>
            <pc:docMk/>
            <pc:sldMk cId="2197897166" sldId="856"/>
            <ac:spMk id="3" creationId="{7849B511-F5C3-FE43-BD9A-7DB0FF17B3AA}"/>
          </ac:spMkLst>
        </pc:spChg>
      </pc:sldChg>
    </pc:docChg>
  </pc:docChgLst>
  <pc:docChgLst>
    <pc:chgData name="Francisco Torreira, Professor" userId="3b678212-2d1b-4f1d-a8fb-6db1ffc813b8" providerId="ADAL" clId="{945D00F7-5122-1543-B75F-CD02E18CB6D8}"/>
    <pc:docChg chg="modSld">
      <pc:chgData name="Francisco Torreira, Professor" userId="3b678212-2d1b-4f1d-a8fb-6db1ffc813b8" providerId="ADAL" clId="{945D00F7-5122-1543-B75F-CD02E18CB6D8}" dt="2019-12-29T13:27:43.267" v="1" actId="20577"/>
      <pc:docMkLst>
        <pc:docMk/>
      </pc:docMkLst>
      <pc:sldChg chg="modSp">
        <pc:chgData name="Francisco Torreira, Professor" userId="3b678212-2d1b-4f1d-a8fb-6db1ffc813b8" providerId="ADAL" clId="{945D00F7-5122-1543-B75F-CD02E18CB6D8}" dt="2019-12-29T13:27:43.267" v="1" actId="20577"/>
        <pc:sldMkLst>
          <pc:docMk/>
          <pc:sldMk cId="2500817826" sldId="298"/>
        </pc:sldMkLst>
        <pc:spChg chg="mod">
          <ac:chgData name="Francisco Torreira, Professor" userId="3b678212-2d1b-4f1d-a8fb-6db1ffc813b8" providerId="ADAL" clId="{945D00F7-5122-1543-B75F-CD02E18CB6D8}" dt="2019-12-29T13:27:43.267" v="1" actId="20577"/>
          <ac:spMkLst>
            <pc:docMk/>
            <pc:sldMk cId="2500817826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5B07-65F7-B941-A302-42144434065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418D6-78D6-234C-8613-E36AFA161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can be a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9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Chamalal</a:t>
            </a:r>
            <a:r>
              <a:rPr lang="en-US" baseline="0" dirty="0"/>
              <a:t> </a:t>
            </a:r>
            <a:r>
              <a:rPr lang="en-US" dirty="0"/>
              <a:t>spoken by a</a:t>
            </a:r>
            <a:r>
              <a:rPr lang="en-US" baseline="0" dirty="0"/>
              <a:t> group of people in part of Russia (</a:t>
            </a:r>
            <a:r>
              <a:rPr lang="en-US" baseline="0" dirty="0" err="1"/>
              <a:t>Nakh-Dagestani</a:t>
            </a:r>
            <a:r>
              <a:rPr lang="en-US" baseline="0" dirty="0"/>
              <a:t>, </a:t>
            </a:r>
            <a:r>
              <a:rPr lang="en-US" baseline="0" dirty="0" err="1"/>
              <a:t>Andic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Swahili</a:t>
            </a:r>
            <a:r>
              <a:rPr lang="en-US" baseline="0" dirty="0"/>
              <a:t> (Bantu)</a:t>
            </a:r>
            <a:endParaRPr lang="en-US" dirty="0"/>
          </a:p>
          <a:p>
            <a:r>
              <a:rPr lang="en-US" dirty="0"/>
              <a:t>m-</a:t>
            </a:r>
            <a:r>
              <a:rPr lang="en-US" dirty="0" err="1"/>
              <a:t>wa</a:t>
            </a:r>
            <a:r>
              <a:rPr lang="en-US" baseline="0" dirty="0"/>
              <a:t> class 1 </a:t>
            </a:r>
            <a:r>
              <a:rPr lang="en-US" baseline="0" dirty="0" err="1"/>
              <a:t>sg</a:t>
            </a:r>
            <a:r>
              <a:rPr lang="en-US" baseline="0" dirty="0"/>
              <a:t>. class 2 pl. people</a:t>
            </a:r>
          </a:p>
          <a:p>
            <a:r>
              <a:rPr lang="en-US" dirty="0"/>
              <a:t>m-mi class 3 </a:t>
            </a:r>
            <a:r>
              <a:rPr lang="en-US" dirty="0" err="1"/>
              <a:t>sg</a:t>
            </a:r>
            <a:r>
              <a:rPr lang="en-US" dirty="0"/>
              <a:t>,</a:t>
            </a:r>
            <a:r>
              <a:rPr lang="en-US" baseline="0" dirty="0"/>
              <a:t> class 4 pl. </a:t>
            </a:r>
            <a:r>
              <a:rPr lang="en-US" baseline="0" dirty="0" err="1"/>
              <a:t>inanimates</a:t>
            </a:r>
            <a:endParaRPr lang="en-US" baseline="0" dirty="0"/>
          </a:p>
          <a:p>
            <a:r>
              <a:rPr lang="en-US" baseline="0" dirty="0" err="1"/>
              <a:t>ki</a:t>
            </a:r>
            <a:r>
              <a:rPr lang="en-US" baseline="0" dirty="0"/>
              <a:t>-vi class 7 and 8 artifacts and tools</a:t>
            </a:r>
          </a:p>
          <a:p>
            <a:r>
              <a:rPr lang="en-US" baseline="0" dirty="0" err="1"/>
              <a:t>ji</a:t>
            </a:r>
            <a:r>
              <a:rPr lang="en-US" baseline="0" dirty="0"/>
              <a:t>-ma class 5 and 6, round things, things found in groups</a:t>
            </a:r>
          </a:p>
          <a:p>
            <a:r>
              <a:rPr lang="en-US" baseline="0" dirty="0"/>
              <a:t>u- broad class, things made up of many tiny things or things that have a single dimension</a:t>
            </a:r>
          </a:p>
          <a:p>
            <a:r>
              <a:rPr lang="en-US" baseline="0" dirty="0"/>
              <a:t>n – broad class includes loan words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  <a:r>
              <a:rPr lang="en-US" baseline="0" dirty="0"/>
              <a:t> is something else marked by inflection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</a:t>
            </a:r>
            <a:r>
              <a:rPr lang="en-US" baseline="0" dirty="0"/>
              <a:t> what you were told in your French class, “imperfect” is not a tense!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Bantu Language, marks equal = high</a:t>
            </a:r>
            <a:r>
              <a:rPr lang="en-US" baseline="0" dirty="0"/>
              <a:t> tones.  Here, tense *and* aspect marked by inflection.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Bantu Language, marks equal the high</a:t>
            </a:r>
            <a:r>
              <a:rPr lang="en-US" baseline="0" dirty="0"/>
              <a:t> tones,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List of English derivational affixes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do similar things (-al and -</a:t>
            </a:r>
            <a:r>
              <a:rPr lang="en-US" dirty="0" err="1"/>
              <a:t>ing</a:t>
            </a:r>
            <a:r>
              <a:rPr lang="en-US" dirty="0"/>
              <a:t>), but attach to different bases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change the same syntactic categories, but with different meanings –</a:t>
            </a:r>
            <a:r>
              <a:rPr lang="en-US" dirty="0" err="1"/>
              <a:t>er</a:t>
            </a:r>
            <a:r>
              <a:rPr lang="en-US" dirty="0"/>
              <a:t> and -</a:t>
            </a:r>
            <a:r>
              <a:rPr lang="en-US" dirty="0" err="1"/>
              <a:t>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derivational changes</a:t>
            </a:r>
            <a:r>
              <a:rPr lang="en-US" baseline="0" dirty="0"/>
              <a:t> meaning, inflectional is tense and number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A: derivational</a:t>
            </a:r>
          </a:p>
          <a:p>
            <a:r>
              <a:rPr lang="en-US" baseline="0" dirty="0"/>
              <a:t>B: inflectional</a:t>
            </a:r>
          </a:p>
          <a:p>
            <a:r>
              <a:rPr lang="en-US" baseline="0" dirty="0"/>
              <a:t>C: a base</a:t>
            </a:r>
          </a:p>
          <a:p>
            <a:r>
              <a:rPr lang="en-US" baseline="0" dirty="0"/>
              <a:t>D: derivational</a:t>
            </a:r>
          </a:p>
          <a:p>
            <a:r>
              <a:rPr lang="en-US" baseline="0" dirty="0"/>
              <a:t>E. if this is a noun then the –</a:t>
            </a:r>
            <a:r>
              <a:rPr lang="en-US" baseline="0" dirty="0" err="1"/>
              <a:t>ing</a:t>
            </a:r>
            <a:r>
              <a:rPr lang="en-US" baseline="0" dirty="0"/>
              <a:t> (i.e. a noun from of a verb. “The walking was great”) it’s derivational; if it’s a verb, this is inflectional</a:t>
            </a:r>
          </a:p>
          <a:p>
            <a:r>
              <a:rPr lang="en-US" baseline="0" dirty="0"/>
              <a:t>change wording of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root?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versions of un-.</a:t>
            </a:r>
            <a:r>
              <a:rPr lang="en-US" baseline="0" dirty="0"/>
              <a:t> one that attaches to verbs and reverses the effect of the verb, the other attaches to adjectives and means that something doesn’t have the property of the adjective. </a:t>
            </a:r>
          </a:p>
          <a:p>
            <a:r>
              <a:rPr lang="en-US" baseline="0" dirty="0"/>
              <a:t>do this on the board and illustrate [[un +teach] able] vs. un[</a:t>
            </a:r>
            <a:r>
              <a:rPr lang="en-US" baseline="0" dirty="0" err="1"/>
              <a:t>teach+able</a:t>
            </a:r>
            <a:r>
              <a:rPr lang="en-US" baseline="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what is meant by hierarchy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the three principles: each base allowed, each suffix can attach to the base, meaning is compositional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locative in </a:t>
            </a:r>
            <a:r>
              <a:rPr lang="en-US" dirty="0" err="1"/>
              <a:t>english</a:t>
            </a:r>
            <a:r>
              <a:rPr lang="en-US" baseline="0" dirty="0"/>
              <a:t> would be ‘in the house’ or ‘at the house’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5F57B-E712-1542-A7DA-F23BBA60C5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here is that what has one gender</a:t>
            </a:r>
            <a:r>
              <a:rPr lang="en-US" baseline="0" dirty="0"/>
              <a:t> in one language can have another in another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418D6-78D6-234C-8613-E36AFA1613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40C7-F816-5A4D-805B-26DB761AAF26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5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288"/>
            <a:ext cx="10972800" cy="46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M. </a:t>
            </a:r>
            <a:r>
              <a:rPr lang="en-US" dirty="0" err="1"/>
              <a:t>Sonderegger</a:t>
            </a:r>
            <a:r>
              <a:rPr lang="en-US" dirty="0"/>
              <a:t> (McGill)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Intro to Ling (LING 201), 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447D-9E37-5F4B-95C2-08DDCAA88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le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oun_class#:~:text=In%20linguistics%2C%20a%20noun%20class,designations%20are%20often%20clearly%20conventional.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912" y="301236"/>
            <a:ext cx="7772400" cy="3007614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Linguistics 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988" y="3838458"/>
            <a:ext cx="8293739" cy="2842215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0000FF"/>
                </a:solidFill>
              </a:rPr>
              <a:t>Morphology 3</a:t>
            </a:r>
            <a:endParaRPr lang="en-US" sz="5200" dirty="0">
              <a:solidFill>
                <a:srgbClr val="0000FF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>
                <a:solidFill>
                  <a:schemeClr val="tx1"/>
                </a:solidFill>
              </a:rPr>
              <a:t>Francisco Torreira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18497" y="3606192"/>
            <a:ext cx="7203060" cy="56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55665" y="49981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complex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8"/>
            <a:ext cx="5814646" cy="46788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Morphologically complex words are built in steps: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steps are encoded in a tree-structure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next slides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with labeled brackets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514350" indent="-457200"/>
            <a:r>
              <a:rPr lang="en-US" sz="2800" dirty="0">
                <a:solidFill>
                  <a:srgbClr val="000000"/>
                </a:solidFill>
              </a:rPr>
              <a:t>Both reflect the </a:t>
            </a:r>
            <a:r>
              <a:rPr lang="en-US" sz="2800" dirty="0">
                <a:solidFill>
                  <a:srgbClr val="0070C0"/>
                </a:solidFill>
              </a:rPr>
              <a:t>hierarchical organization </a:t>
            </a:r>
            <a:r>
              <a:rPr lang="en-US" sz="2800" dirty="0">
                <a:solidFill>
                  <a:srgbClr val="000000"/>
                </a:solidFill>
              </a:rPr>
              <a:t>of </a:t>
            </a:r>
            <a:r>
              <a:rPr lang="en-US" sz="2800" dirty="0">
                <a:solidFill>
                  <a:srgbClr val="0070C0"/>
                </a:solidFill>
              </a:rPr>
              <a:t>constituents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EAA04E-70C3-F944-8970-672CF76C7390}"/>
              </a:ext>
            </a:extLst>
          </p:cNvPr>
          <p:cNvGrpSpPr/>
          <p:nvPr/>
        </p:nvGrpSpPr>
        <p:grpSpPr>
          <a:xfrm>
            <a:off x="7343759" y="1447288"/>
            <a:ext cx="3347852" cy="2310033"/>
            <a:chOff x="1609460" y="1319924"/>
            <a:chExt cx="5697108" cy="4018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946DE5-E135-974E-A7DE-5BEECAF81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425375-BCCA-3D40-AB8A-7FDF34ED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FB6BE3-0140-2243-970A-2EA952BB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063" y="3776776"/>
              <a:ext cx="881099" cy="14417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FA1307-2CF4-AB48-9B2E-B7DE25F8A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18"/>
            <a:stretch/>
          </p:blipFill>
          <p:spPr>
            <a:xfrm>
              <a:off x="1609460" y="1319924"/>
              <a:ext cx="5066321" cy="23368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2F17A8-2F87-8540-9A4C-FB0AEDB52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EDDA721-6E2C-D548-92AB-40B9E4B2C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556" y="4181424"/>
            <a:ext cx="2455234" cy="19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words via 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8170"/>
            <a:ext cx="5486400" cy="442799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constraints </a:t>
            </a:r>
            <a:r>
              <a:rPr lang="en-US" sz="2800" dirty="0"/>
              <a:t>must be respected:</a:t>
            </a:r>
          </a:p>
          <a:p>
            <a:pPr lvl="1"/>
            <a:r>
              <a:rPr lang="en-US" sz="2400" dirty="0"/>
              <a:t>Each base must be allowed as a word*</a:t>
            </a:r>
          </a:p>
          <a:p>
            <a:pPr lvl="1"/>
            <a:r>
              <a:rPr lang="en-US" sz="2400" dirty="0"/>
              <a:t>Each affix must be allowed to attach to that type of base</a:t>
            </a:r>
          </a:p>
          <a:p>
            <a:pPr lvl="1"/>
            <a:r>
              <a:rPr lang="en-US" sz="2400" dirty="0"/>
              <a:t>Meaning must be built up sequentially as affix is added to structure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except when the base is a bound root e.g.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inflate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C5B53-D1B1-AA4E-86C8-7DBACE35078E}"/>
              </a:ext>
            </a:extLst>
          </p:cNvPr>
          <p:cNvGrpSpPr/>
          <p:nvPr/>
        </p:nvGrpSpPr>
        <p:grpSpPr>
          <a:xfrm>
            <a:off x="6996545" y="2370965"/>
            <a:ext cx="4179975" cy="2963035"/>
            <a:chOff x="1609460" y="1319924"/>
            <a:chExt cx="5697108" cy="40188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56D86-8614-5B49-B066-B3BD0705F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A8ECE2-5921-F943-9F07-3F38B0F00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F9EDFE-20D0-7E45-A524-404CDFEE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063" y="3776776"/>
              <a:ext cx="881099" cy="14417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243A08-45AC-4644-A31B-24933C309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18"/>
            <a:stretch/>
          </p:blipFill>
          <p:spPr>
            <a:xfrm>
              <a:off x="1609460" y="1319924"/>
              <a:ext cx="5066321" cy="233687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C241548-4331-F741-B09F-D412B784D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834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words via affixation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35" y="3548047"/>
            <a:ext cx="1168402" cy="2314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6624" y="1417639"/>
            <a:ext cx="8238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What is the root?</a:t>
            </a:r>
          </a:p>
          <a:p>
            <a:r>
              <a:rPr lang="en-US" sz="2800" dirty="0"/>
              <a:t>2. What lexical category does it have? (noun, verb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CEE2C-3E2D-C241-B3D6-BB8F5FCE1CD6}"/>
              </a:ext>
            </a:extLst>
          </p:cNvPr>
          <p:cNvSpPr txBox="1"/>
          <p:nvPr/>
        </p:nvSpPr>
        <p:spPr>
          <a:xfrm>
            <a:off x="5403967" y="5250874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18" y="3499266"/>
            <a:ext cx="1193027" cy="2363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237" y="3492026"/>
            <a:ext cx="1879017" cy="2394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26" y="3535464"/>
            <a:ext cx="1312329" cy="22099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59953" y="1417638"/>
            <a:ext cx="63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What are the affixes?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9953" y="1906772"/>
            <a:ext cx="63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Which one attaches first?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5E569-C545-9C43-8DB4-E49951CCCCC0}"/>
              </a:ext>
            </a:extLst>
          </p:cNvPr>
          <p:cNvSpPr txBox="1"/>
          <p:nvPr/>
        </p:nvSpPr>
        <p:spPr>
          <a:xfrm>
            <a:off x="5808461" y="5283714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07459-6E32-2742-8B3A-3525B05D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unre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9B1CB-B627-8F46-B0C9-EEABDEC93D95}"/>
              </a:ext>
            </a:extLst>
          </p:cNvPr>
          <p:cNvSpPr txBox="1"/>
          <p:nvPr/>
        </p:nvSpPr>
        <p:spPr>
          <a:xfrm>
            <a:off x="3092272" y="5283714"/>
            <a:ext cx="8098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un-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12998-A496-3E4C-B654-C07DA84ECEA4}"/>
              </a:ext>
            </a:extLst>
          </p:cNvPr>
          <p:cNvSpPr txBox="1"/>
          <p:nvPr/>
        </p:nvSpPr>
        <p:spPr>
          <a:xfrm>
            <a:off x="8106955" y="5209529"/>
            <a:ext cx="12157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-able   </a:t>
            </a:r>
          </a:p>
        </p:txBody>
      </p:sp>
    </p:spTree>
    <p:extLst>
      <p:ext uri="{BB962C8B-B14F-4D97-AF65-F5344CB8AC3E}">
        <p14:creationId xmlns:p14="http://schemas.microsoft.com/office/powerpoint/2010/main" val="4725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78333" y="2160015"/>
            <a:ext cx="3995333" cy="4018707"/>
            <a:chOff x="4266859" y="2453066"/>
            <a:chExt cx="3039709" cy="28856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942" y="4142916"/>
            <a:ext cx="1192375" cy="200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26586-7281-E744-A837-D85FEB00559D}"/>
              </a:ext>
            </a:extLst>
          </p:cNvPr>
          <p:cNvSpPr txBox="1"/>
          <p:nvPr/>
        </p:nvSpPr>
        <p:spPr>
          <a:xfrm>
            <a:off x="7350011" y="5576336"/>
            <a:ext cx="8811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reach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3C067-9B40-D34C-9BE1-C0DB0D0A495E}"/>
              </a:ext>
            </a:extLst>
          </p:cNvPr>
          <p:cNvSpPr txBox="1"/>
          <p:nvPr/>
        </p:nvSpPr>
        <p:spPr>
          <a:xfrm>
            <a:off x="615378" y="1024132"/>
            <a:ext cx="5566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Reachable</a:t>
            </a:r>
            <a:r>
              <a:rPr lang="en-NL" sz="2400" dirty="0"/>
              <a:t> is a word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U</a:t>
            </a:r>
            <a:r>
              <a:rPr lang="en-US" sz="2400" i="1" dirty="0"/>
              <a:t>n</a:t>
            </a:r>
            <a:r>
              <a:rPr lang="en-NL" sz="2400" i="1"/>
              <a:t>reach </a:t>
            </a:r>
            <a:r>
              <a:rPr lang="en-CA" sz="2400" dirty="0"/>
              <a:t>is</a:t>
            </a:r>
            <a:r>
              <a:rPr lang="en-NL" sz="2400"/>
              <a:t> </a:t>
            </a:r>
            <a:r>
              <a:rPr lang="en-CA" sz="2400" dirty="0"/>
              <a:t>not</a:t>
            </a:r>
            <a:r>
              <a:rPr lang="en-NL" sz="2400"/>
              <a:t> </a:t>
            </a:r>
            <a:r>
              <a:rPr lang="en-NL" sz="2400" dirty="0"/>
              <a:t>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Steps</a:t>
            </a:r>
            <a:r>
              <a:rPr lang="en-NL" sz="2400"/>
              <a:t>:</a:t>
            </a:r>
            <a:endParaRPr lang="en-NL" sz="2400" dirty="0"/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CA" sz="2400" i="1" dirty="0"/>
              <a:t>-</a:t>
            </a:r>
            <a:r>
              <a:rPr lang="en-NL" sz="2400" i="1"/>
              <a:t>able </a:t>
            </a:r>
            <a:r>
              <a:rPr lang="en-NL" sz="2400"/>
              <a:t>attach</a:t>
            </a:r>
            <a:r>
              <a:rPr lang="en-CA" sz="2400" dirty="0"/>
              <a:t>es</a:t>
            </a:r>
            <a:r>
              <a:rPr lang="en-NL" sz="2400"/>
              <a:t> </a:t>
            </a:r>
            <a:r>
              <a:rPr lang="en-NL" sz="2400" dirty="0"/>
              <a:t>to base </a:t>
            </a:r>
            <a:r>
              <a:rPr lang="en-NL" sz="2400" i="1" dirty="0"/>
              <a:t>reach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NL" sz="2400" i="1"/>
              <a:t>un</a:t>
            </a:r>
            <a:r>
              <a:rPr lang="en-CA" sz="2400" i="1" dirty="0"/>
              <a:t>-</a:t>
            </a:r>
            <a:r>
              <a:rPr lang="en-NL" sz="2400"/>
              <a:t> </a:t>
            </a:r>
            <a:r>
              <a:rPr lang="en-NL" sz="2400" dirty="0"/>
              <a:t>attaches to </a:t>
            </a:r>
            <a:r>
              <a:rPr lang="en-NL" sz="2400"/>
              <a:t>base </a:t>
            </a:r>
            <a:r>
              <a:rPr lang="en-NL" sz="2400" i="1"/>
              <a:t>reachable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652817-9080-294E-A2B5-F0CCFBF9E5D9}"/>
              </a:ext>
            </a:extLst>
          </p:cNvPr>
          <p:cNvSpPr/>
          <p:nvPr/>
        </p:nvSpPr>
        <p:spPr>
          <a:xfrm>
            <a:off x="5634917" y="525140"/>
            <a:ext cx="59417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Each base must be allowed as a word*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Each affix must be allowed to attach to that type of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Meaning must be built up sequentially as affix is added to structure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853BB-6DB5-7241-BC4A-225F54531718}"/>
              </a:ext>
            </a:extLst>
          </p:cNvPr>
          <p:cNvSpPr txBox="1"/>
          <p:nvPr/>
        </p:nvSpPr>
        <p:spPr>
          <a:xfrm>
            <a:off x="4668823" y="5650521"/>
            <a:ext cx="8098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un-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53474F-4036-8A44-BE93-2106D395DB29}"/>
              </a:ext>
            </a:extLst>
          </p:cNvPr>
          <p:cNvSpPr txBox="1"/>
          <p:nvPr/>
        </p:nvSpPr>
        <p:spPr>
          <a:xfrm>
            <a:off x="9683506" y="5576336"/>
            <a:ext cx="12157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-able   </a:t>
            </a:r>
          </a:p>
        </p:txBody>
      </p:sp>
    </p:spTree>
    <p:extLst>
      <p:ext uri="{BB962C8B-B14F-4D97-AF65-F5344CB8AC3E}">
        <p14:creationId xmlns:p14="http://schemas.microsoft.com/office/powerpoint/2010/main" val="20514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“unreachable”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26716" y="1622547"/>
            <a:ext cx="6483953" cy="4706898"/>
            <a:chOff x="1609460" y="1319924"/>
            <a:chExt cx="5697108" cy="40188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859" y="3776776"/>
              <a:ext cx="800999" cy="154192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4994" y="3776776"/>
              <a:ext cx="1261574" cy="15619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3063" y="3776776"/>
              <a:ext cx="881099" cy="144179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6"/>
            <a:srcRect t="10918"/>
            <a:stretch/>
          </p:blipFill>
          <p:spPr>
            <a:xfrm>
              <a:off x="1609460" y="1319924"/>
              <a:ext cx="5066321" cy="233687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7"/>
            <a:srcRect t="10686"/>
            <a:stretch/>
          </p:blipFill>
          <p:spPr>
            <a:xfrm>
              <a:off x="4279310" y="2453066"/>
              <a:ext cx="2583223" cy="12161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0A965F-F13A-834D-A05F-E1226829BC22}"/>
              </a:ext>
            </a:extLst>
          </p:cNvPr>
          <p:cNvSpPr txBox="1"/>
          <p:nvPr/>
        </p:nvSpPr>
        <p:spPr>
          <a:xfrm>
            <a:off x="8481623" y="5778218"/>
            <a:ext cx="7663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reach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F67B3-BF3C-5F4D-B35C-3AA8419D63FA}"/>
              </a:ext>
            </a:extLst>
          </p:cNvPr>
          <p:cNvSpPr txBox="1"/>
          <p:nvPr/>
        </p:nvSpPr>
        <p:spPr>
          <a:xfrm>
            <a:off x="650216" y="1503361"/>
            <a:ext cx="5566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400" dirty="0"/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Reachable</a:t>
            </a:r>
            <a:r>
              <a:rPr lang="en-NL" sz="2400" dirty="0"/>
              <a:t> is a word in English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sz="2400" i="1" dirty="0"/>
              <a:t>U</a:t>
            </a:r>
            <a:r>
              <a:rPr lang="en-US" sz="2400" i="1" dirty="0"/>
              <a:t>n</a:t>
            </a:r>
            <a:r>
              <a:rPr lang="en-NL" sz="2400" i="1"/>
              <a:t>reach </a:t>
            </a:r>
            <a:r>
              <a:rPr lang="en-CA" sz="2400" dirty="0"/>
              <a:t>is not</a:t>
            </a:r>
            <a:r>
              <a:rPr lang="en-NL" sz="2400"/>
              <a:t> a </a:t>
            </a:r>
            <a:r>
              <a:rPr lang="en-NL" sz="2400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Steps</a:t>
            </a:r>
            <a:r>
              <a:rPr lang="en-NL" sz="2400"/>
              <a:t>:</a:t>
            </a:r>
            <a:endParaRPr lang="en-NL" sz="2400" dirty="0"/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CA" sz="2400" i="1" dirty="0"/>
              <a:t>-</a:t>
            </a:r>
            <a:r>
              <a:rPr lang="en-NL" sz="2400" i="1"/>
              <a:t>able </a:t>
            </a:r>
            <a:r>
              <a:rPr lang="en-NL" sz="2400"/>
              <a:t>attach</a:t>
            </a:r>
            <a:r>
              <a:rPr lang="en-CA" sz="2400" dirty="0"/>
              <a:t>es</a:t>
            </a:r>
            <a:r>
              <a:rPr lang="en-NL" sz="2400"/>
              <a:t> </a:t>
            </a:r>
            <a:r>
              <a:rPr lang="en-NL" sz="2400" dirty="0"/>
              <a:t>to base </a:t>
            </a:r>
            <a:r>
              <a:rPr lang="en-NL" sz="2400" i="1" dirty="0"/>
              <a:t>reach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L" sz="2400"/>
              <a:t>Affix </a:t>
            </a:r>
            <a:r>
              <a:rPr lang="en-NL" sz="2400" i="1"/>
              <a:t>un</a:t>
            </a:r>
            <a:r>
              <a:rPr lang="en-CA" sz="2400" i="1" dirty="0"/>
              <a:t>-</a:t>
            </a:r>
            <a:r>
              <a:rPr lang="en-NL" sz="2400"/>
              <a:t> </a:t>
            </a:r>
            <a:r>
              <a:rPr lang="en-NL" sz="2400" dirty="0"/>
              <a:t>attaches to </a:t>
            </a:r>
            <a:r>
              <a:rPr lang="en-NL" sz="2400"/>
              <a:t>base </a:t>
            </a:r>
            <a:r>
              <a:rPr lang="en-NL" sz="2400" i="1"/>
              <a:t>reachable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66EA4-4F3A-4F42-AF51-AE4C4097EEAA}"/>
              </a:ext>
            </a:extLst>
          </p:cNvPr>
          <p:cNvSpPr txBox="1"/>
          <p:nvPr/>
        </p:nvSpPr>
        <p:spPr>
          <a:xfrm>
            <a:off x="5680262" y="5760885"/>
            <a:ext cx="8098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un-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70B6B-103B-6744-9BDC-B4712E95D68C}"/>
              </a:ext>
            </a:extLst>
          </p:cNvPr>
          <p:cNvSpPr txBox="1"/>
          <p:nvPr/>
        </p:nvSpPr>
        <p:spPr>
          <a:xfrm>
            <a:off x="10694945" y="5686700"/>
            <a:ext cx="12157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-able   </a:t>
            </a:r>
          </a:p>
        </p:txBody>
      </p:sp>
    </p:spTree>
    <p:extLst>
      <p:ext uri="{BB962C8B-B14F-4D97-AF65-F5344CB8AC3E}">
        <p14:creationId xmlns:p14="http://schemas.microsoft.com/office/powerpoint/2010/main" val="303865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words with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Each base must be allowed*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Each affix must be allowed to attach to that kind of base</a:t>
            </a:r>
          </a:p>
          <a:p>
            <a:pPr lvl="1"/>
            <a:r>
              <a:rPr lang="en-US" sz="2400" dirty="0"/>
              <a:t>e.g. un- attaches to adjectives and verbs, but not nouns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meaning must be built up as each affix is added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  * except when the base is a bound root as in in-</a:t>
            </a:r>
            <a:r>
              <a:rPr lang="en-US" sz="2000" dirty="0" err="1"/>
              <a:t>flate</a:t>
            </a:r>
            <a:r>
              <a:rPr lang="en-US" sz="2000" dirty="0"/>
              <a:t>, de-</a:t>
            </a:r>
            <a:r>
              <a:rPr lang="en-US" sz="2000" dirty="0" err="1"/>
              <a:t>flate</a:t>
            </a:r>
            <a:r>
              <a:rPr lang="en-US" sz="20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4343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Modification of a word indicating </a:t>
            </a:r>
            <a:r>
              <a:rPr lang="en-US" sz="2800" dirty="0">
                <a:solidFill>
                  <a:srgbClr val="0070C0"/>
                </a:solidFill>
              </a:rPr>
              <a:t>grammatical information </a:t>
            </a:r>
            <a:r>
              <a:rPr lang="en-US" sz="2800" dirty="0"/>
              <a:t>of various sorts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Ex: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case, number, gender/class</a:t>
            </a:r>
            <a:r>
              <a:rPr lang="en-US" sz="2400" dirty="0">
                <a:solidFill>
                  <a:srgbClr val="000000"/>
                </a:solidFill>
              </a:rPr>
              <a:t> on nouns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tense, aspect </a:t>
            </a:r>
            <a:r>
              <a:rPr lang="en-US" sz="2400" dirty="0"/>
              <a:t>on verbs</a:t>
            </a:r>
          </a:p>
          <a:p>
            <a:pPr lvl="1"/>
            <a:r>
              <a:rPr lang="en-US" sz="2400" dirty="0"/>
              <a:t>…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Inflection</a:t>
            </a:r>
            <a:r>
              <a:rPr lang="en-US" sz="2800" dirty="0"/>
              <a:t> is </a:t>
            </a:r>
            <a:r>
              <a:rPr lang="en-US" sz="2800" u="sng" dirty="0"/>
              <a:t>often</a:t>
            </a:r>
            <a:r>
              <a:rPr lang="en-US" sz="2800" dirty="0"/>
              <a:t> marked by means of affixation</a:t>
            </a:r>
          </a:p>
          <a:p>
            <a:pPr lvl="1"/>
            <a:r>
              <a:rPr lang="en-US" sz="2400" dirty="0"/>
              <a:t>But not always*: e.g. </a:t>
            </a:r>
            <a:r>
              <a:rPr lang="en-US" sz="2400" i="1" dirty="0"/>
              <a:t>s</a:t>
            </a:r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i="1" dirty="0"/>
              <a:t>ng</a:t>
            </a:r>
            <a:r>
              <a:rPr lang="en-US" sz="2400" dirty="0"/>
              <a:t>/</a:t>
            </a:r>
            <a:r>
              <a:rPr lang="en-US" sz="2400" i="1" dirty="0"/>
              <a:t>s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en-US" sz="2400" i="1" dirty="0"/>
              <a:t>ng</a:t>
            </a:r>
            <a:r>
              <a:rPr lang="en-US" sz="2400" dirty="0"/>
              <a:t>/</a:t>
            </a:r>
            <a:r>
              <a:rPr lang="en-US" sz="2400" i="1" dirty="0"/>
              <a:t>s</a:t>
            </a:r>
            <a:r>
              <a:rPr lang="en-US" sz="2400" i="1" dirty="0">
                <a:solidFill>
                  <a:srgbClr val="FF0000"/>
                </a:solidFill>
              </a:rPr>
              <a:t>u</a:t>
            </a:r>
            <a:r>
              <a:rPr lang="en-US" sz="2400" i="1" dirty="0"/>
              <a:t>ng  </a:t>
            </a:r>
            <a:r>
              <a:rPr lang="en-US" sz="2400" dirty="0"/>
              <a:t>vs.  </a:t>
            </a:r>
            <a:r>
              <a:rPr lang="en-US" sz="2400" i="1" dirty="0"/>
              <a:t>play</a:t>
            </a:r>
            <a:r>
              <a:rPr lang="en-US" sz="2400" dirty="0"/>
              <a:t>/</a:t>
            </a:r>
            <a:r>
              <a:rPr lang="en-US" sz="2400" i="1" dirty="0"/>
              <a:t>play</a:t>
            </a:r>
            <a:r>
              <a:rPr lang="en-US" sz="2400" i="1" dirty="0">
                <a:solidFill>
                  <a:srgbClr val="0070C0"/>
                </a:solidFill>
              </a:rPr>
              <a:t>ed</a:t>
            </a:r>
            <a:r>
              <a:rPr lang="en-US" sz="2400" dirty="0"/>
              <a:t>/</a:t>
            </a:r>
            <a:r>
              <a:rPr lang="en-US" sz="2400" i="1" dirty="0"/>
              <a:t>play</a:t>
            </a:r>
            <a:r>
              <a:rPr lang="en-US" sz="2400" i="1" dirty="0">
                <a:solidFill>
                  <a:srgbClr val="0070C0"/>
                </a:solidFill>
              </a:rPr>
              <a:t>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2BC63-6A69-0A41-A679-8EE5208ED509}"/>
              </a:ext>
            </a:extLst>
          </p:cNvPr>
          <p:cNvSpPr txBox="1"/>
          <p:nvPr/>
        </p:nvSpPr>
        <p:spPr>
          <a:xfrm>
            <a:off x="3574764" y="5454974"/>
            <a:ext cx="349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internal change, not affixation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E739-B1AC-6045-A8F2-D72E286B4180}"/>
              </a:ext>
            </a:extLst>
          </p:cNvPr>
          <p:cNvSpPr txBox="1"/>
          <p:nvPr/>
        </p:nvSpPr>
        <p:spPr>
          <a:xfrm>
            <a:off x="7619612" y="5454974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8780-802D-1A4C-90DD-3628F4BCD795}"/>
              </a:ext>
            </a:extLst>
          </p:cNvPr>
          <p:cNvSpPr txBox="1"/>
          <p:nvPr/>
        </p:nvSpPr>
        <p:spPr>
          <a:xfrm>
            <a:off x="9227127" y="6332920"/>
            <a:ext cx="24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more on this next time</a:t>
            </a:r>
          </a:p>
        </p:txBody>
      </p:sp>
    </p:spTree>
    <p:extLst>
      <p:ext uri="{BB962C8B-B14F-4D97-AF65-F5344CB8AC3E}">
        <p14:creationId xmlns:p14="http://schemas.microsoft.com/office/powerpoint/2010/main" val="418497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273" y="970156"/>
            <a:ext cx="9084527" cy="48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Inflectional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affixes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Mark </a:t>
            </a:r>
            <a:r>
              <a:rPr lang="en-US" sz="2400" dirty="0">
                <a:solidFill>
                  <a:srgbClr val="0070C0"/>
                </a:solidFill>
              </a:rPr>
              <a:t>grammatical properties</a:t>
            </a:r>
            <a:r>
              <a:rPr lang="en-US" sz="2400" dirty="0"/>
              <a:t> like tense, number, and aspect by attaching to a </a:t>
            </a:r>
            <a:r>
              <a:rPr lang="en-US" sz="2400" dirty="0">
                <a:solidFill>
                  <a:srgbClr val="FF0000"/>
                </a:solidFill>
              </a:rPr>
              <a:t>stem</a:t>
            </a:r>
            <a:r>
              <a:rPr lang="en-US" sz="2400" dirty="0">
                <a:solidFill>
                  <a:srgbClr val="000000"/>
                </a:solidFill>
              </a:rPr>
              <a:t>*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Don’t change the syntactic category of the word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Always attach after derivational affixes when present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63679" y="3363270"/>
            <a:ext cx="5336763" cy="2483486"/>
            <a:chOff x="610073" y="2809597"/>
            <a:chExt cx="5336763" cy="2483486"/>
          </a:xfrm>
        </p:grpSpPr>
        <p:sp>
          <p:nvSpPr>
            <p:cNvPr id="18" name="TextBox 17"/>
            <p:cNvSpPr txBox="1"/>
            <p:nvPr/>
          </p:nvSpPr>
          <p:spPr>
            <a:xfrm>
              <a:off x="834507" y="4818965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reach  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ed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284" y="4831418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cat             -s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5282" t="22015" b="33602"/>
            <a:stretch/>
          </p:blipFill>
          <p:spPr>
            <a:xfrm>
              <a:off x="3673163" y="3212644"/>
              <a:ext cx="2273673" cy="8591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49947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6088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0073" y="2809597"/>
              <a:ext cx="4288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                N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5282" t="22015" b="33602"/>
          <a:stretch/>
        </p:blipFill>
        <p:spPr>
          <a:xfrm>
            <a:off x="2156549" y="3812484"/>
            <a:ext cx="2273673" cy="859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701DE2-F6BC-C443-AB9F-B41E9CDA1A73}"/>
              </a:ext>
            </a:extLst>
          </p:cNvPr>
          <p:cNvSpPr txBox="1"/>
          <p:nvPr/>
        </p:nvSpPr>
        <p:spPr>
          <a:xfrm>
            <a:off x="2156549" y="5921120"/>
            <a:ext cx="7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7C5FD-1D4D-1240-8E87-D6850ECD0A81}"/>
              </a:ext>
            </a:extLst>
          </p:cNvPr>
          <p:cNvSpPr txBox="1"/>
          <p:nvPr/>
        </p:nvSpPr>
        <p:spPr>
          <a:xfrm>
            <a:off x="4726768" y="5921750"/>
            <a:ext cx="7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D6ED7-3246-B144-8DF7-9C398E75EF43}"/>
              </a:ext>
            </a:extLst>
          </p:cNvPr>
          <p:cNvSpPr txBox="1"/>
          <p:nvPr/>
        </p:nvSpPr>
        <p:spPr>
          <a:xfrm>
            <a:off x="3210729" y="5921120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infl. affix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F57078-688C-2A48-9399-E39D23C34130}"/>
              </a:ext>
            </a:extLst>
          </p:cNvPr>
          <p:cNvSpPr txBox="1"/>
          <p:nvPr/>
        </p:nvSpPr>
        <p:spPr>
          <a:xfrm>
            <a:off x="5863604" y="5930534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infl. affix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087D5-1AA5-5240-9896-2814EEB3ECC4}"/>
              </a:ext>
            </a:extLst>
          </p:cNvPr>
          <p:cNvSpPr txBox="1"/>
          <p:nvPr/>
        </p:nvSpPr>
        <p:spPr>
          <a:xfrm>
            <a:off x="7564583" y="6239846"/>
            <a:ext cx="405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Base to which inflectional affix is added</a:t>
            </a:r>
          </a:p>
        </p:txBody>
      </p:sp>
    </p:spTree>
    <p:extLst>
      <p:ext uri="{BB962C8B-B14F-4D97-AF65-F5344CB8AC3E}">
        <p14:creationId xmlns:p14="http://schemas.microsoft.com/office/powerpoint/2010/main" val="41475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types of inflection: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/>
              <a:t>Grammatical gender</a:t>
            </a:r>
          </a:p>
          <a:p>
            <a:pPr lvl="1"/>
            <a:r>
              <a:rPr lang="en-US" dirty="0"/>
              <a:t>Noun class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Tense</a:t>
            </a:r>
          </a:p>
          <a:p>
            <a:pPr lvl="1"/>
            <a:r>
              <a:rPr lang="en-US" dirty="0"/>
              <a:t>Aspect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BD-2422-A446-9549-23D20EEB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B806-519F-764C-843B-F27085DA2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words via  affixation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Inflectional morphology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Tense and aspect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8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types of inflection: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Grammatical gender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Noun class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Tense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Aspect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3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288"/>
            <a:ext cx="10861964" cy="46788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Case</a:t>
            </a:r>
            <a:r>
              <a:rPr lang="en-US" sz="2400" dirty="0">
                <a:solidFill>
                  <a:srgbClr val="000000"/>
                </a:solidFill>
              </a:rPr>
              <a:t> encodes a variety of grammatical information about the </a:t>
            </a:r>
            <a:r>
              <a:rPr lang="en-US" sz="2400" dirty="0">
                <a:solidFill>
                  <a:srgbClr val="00B050"/>
                </a:solidFill>
              </a:rPr>
              <a:t>role that a noun plays in a sentence </a:t>
            </a:r>
            <a:r>
              <a:rPr lang="en-US" sz="2400" dirty="0"/>
              <a:t>within a word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In many languages, case is expressed by means of affixation</a:t>
            </a:r>
            <a:endParaRPr lang="en-US" sz="2800" dirty="0"/>
          </a:p>
          <a:p>
            <a:pPr lvl="1"/>
            <a:r>
              <a:rPr lang="en-US" sz="2000" dirty="0"/>
              <a:t>E.g. Turkish: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9A36F-D167-5540-8487-004ACD07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93" y="3813976"/>
            <a:ext cx="7796613" cy="2214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68973-1C54-4045-9B62-6267A9A52BA1}"/>
              </a:ext>
            </a:extLst>
          </p:cNvPr>
          <p:cNvSpPr txBox="1"/>
          <p:nvPr/>
        </p:nvSpPr>
        <p:spPr>
          <a:xfrm>
            <a:off x="4095418" y="3336922"/>
            <a:ext cx="882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7D86B-3B8D-2340-ACC5-FC94462DBEB5}"/>
              </a:ext>
            </a:extLst>
          </p:cNvPr>
          <p:cNvSpPr txBox="1"/>
          <p:nvPr/>
        </p:nvSpPr>
        <p:spPr>
          <a:xfrm>
            <a:off x="5338171" y="3322060"/>
            <a:ext cx="1019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D1EB3-8BD6-F94D-BCF3-A016CD387D9E}"/>
              </a:ext>
            </a:extLst>
          </p:cNvPr>
          <p:cNvSpPr/>
          <p:nvPr/>
        </p:nvSpPr>
        <p:spPr>
          <a:xfrm>
            <a:off x="6306546" y="3828839"/>
            <a:ext cx="3412937" cy="211148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69EB1-AA1D-A74E-9257-76747A1D7B9D}"/>
              </a:ext>
            </a:extLst>
          </p:cNvPr>
          <p:cNvSpPr txBox="1"/>
          <p:nvPr/>
        </p:nvSpPr>
        <p:spPr>
          <a:xfrm>
            <a:off x="6306546" y="3336922"/>
            <a:ext cx="341293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in the sentence</a:t>
            </a:r>
          </a:p>
        </p:txBody>
      </p:sp>
    </p:spTree>
    <p:extLst>
      <p:ext uri="{BB962C8B-B14F-4D97-AF65-F5344CB8AC3E}">
        <p14:creationId xmlns:p14="http://schemas.microsoft.com/office/powerpoint/2010/main" val="248251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Case in Turkish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67" y="4381082"/>
            <a:ext cx="7704002" cy="2044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C41D7-8C3B-3C42-955B-4DE0F3E7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693" y="1949693"/>
            <a:ext cx="7796613" cy="2214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A4DE4-82F4-8642-9E3A-39B31E854C46}"/>
              </a:ext>
            </a:extLst>
          </p:cNvPr>
          <p:cNvSpPr txBox="1"/>
          <p:nvPr/>
        </p:nvSpPr>
        <p:spPr>
          <a:xfrm>
            <a:off x="4095418" y="1472639"/>
            <a:ext cx="8824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F0EDD-674F-704A-B2A6-65FC359C7DC1}"/>
              </a:ext>
            </a:extLst>
          </p:cNvPr>
          <p:cNvSpPr txBox="1"/>
          <p:nvPr/>
        </p:nvSpPr>
        <p:spPr>
          <a:xfrm>
            <a:off x="5338171" y="1457777"/>
            <a:ext cx="1019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affixes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D34BA-05BD-9749-890C-4D041511FBD8}"/>
              </a:ext>
            </a:extLst>
          </p:cNvPr>
          <p:cNvSpPr/>
          <p:nvPr/>
        </p:nvSpPr>
        <p:spPr>
          <a:xfrm>
            <a:off x="6306546" y="1964556"/>
            <a:ext cx="3412937" cy="211148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2AA15-4046-3242-BB6C-0495916763E9}"/>
              </a:ext>
            </a:extLst>
          </p:cNvPr>
          <p:cNvSpPr txBox="1"/>
          <p:nvPr/>
        </p:nvSpPr>
        <p:spPr>
          <a:xfrm>
            <a:off x="6306546" y="1472639"/>
            <a:ext cx="341293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 in the sentence</a:t>
            </a:r>
          </a:p>
        </p:txBody>
      </p:sp>
    </p:spTree>
    <p:extLst>
      <p:ext uri="{BB962C8B-B14F-4D97-AF65-F5344CB8AC3E}">
        <p14:creationId xmlns:p14="http://schemas.microsoft.com/office/powerpoint/2010/main" val="156013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Case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English uses </a:t>
            </a:r>
            <a:r>
              <a:rPr lang="en-US" sz="2800" dirty="0"/>
              <a:t>word order </a:t>
            </a:r>
            <a:r>
              <a:rPr lang="en-US" sz="2800" dirty="0">
                <a:solidFill>
                  <a:srgbClr val="000000"/>
                </a:solidFill>
              </a:rPr>
              <a:t>to indicate the role of nouns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“the man showed the house to Ahmed”</a:t>
            </a:r>
          </a:p>
          <a:p>
            <a:pPr marL="2686050" lvl="6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	vs.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“Ahmed showed the house to the man”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But it does mark </a:t>
            </a:r>
            <a:r>
              <a:rPr lang="en-US" sz="2800" dirty="0">
                <a:solidFill>
                  <a:srgbClr val="0070C0"/>
                </a:solidFill>
              </a:rPr>
              <a:t>case</a:t>
            </a:r>
            <a:r>
              <a:rPr lang="en-US" sz="2800" dirty="0">
                <a:solidFill>
                  <a:srgbClr val="000000"/>
                </a:solidFill>
              </a:rPr>
              <a:t> on nouns via affixation: </a:t>
            </a:r>
            <a:r>
              <a:rPr lang="en-US" sz="2800" dirty="0">
                <a:solidFill>
                  <a:srgbClr val="0070C0"/>
                </a:solidFill>
              </a:rPr>
              <a:t>genitive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(possessive) ’s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 “The man</a:t>
            </a:r>
            <a:r>
              <a:rPr lang="en-US" dirty="0">
                <a:solidFill>
                  <a:srgbClr val="0070C0"/>
                </a:solidFill>
              </a:rPr>
              <a:t>’s</a:t>
            </a:r>
            <a:r>
              <a:rPr lang="en-US" dirty="0">
                <a:solidFill>
                  <a:srgbClr val="000000"/>
                </a:solidFill>
              </a:rPr>
              <a:t> house”</a:t>
            </a:r>
          </a:p>
        </p:txBody>
      </p:sp>
    </p:spTree>
    <p:extLst>
      <p:ext uri="{BB962C8B-B14F-4D97-AF65-F5344CB8AC3E}">
        <p14:creationId xmlns:p14="http://schemas.microsoft.com/office/powerpoint/2010/main" val="34189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Case in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Case is often marked through affixes, but not always: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English pronouns are marked for case via </a:t>
            </a:r>
            <a:r>
              <a:rPr lang="en-US" sz="2400" i="1" dirty="0">
                <a:solidFill>
                  <a:srgbClr val="000000"/>
                </a:solidFill>
              </a:rPr>
              <a:t>suppletion, </a:t>
            </a:r>
            <a:r>
              <a:rPr lang="en-US" sz="2400" dirty="0">
                <a:solidFill>
                  <a:srgbClr val="000000"/>
                </a:solidFill>
              </a:rPr>
              <a:t>not affixation</a:t>
            </a:r>
          </a:p>
          <a:p>
            <a:endParaRPr lang="en-US" sz="2800" i="1" dirty="0">
              <a:solidFill>
                <a:srgbClr val="00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gave it to </a:t>
            </a:r>
            <a:r>
              <a:rPr lang="en-US" sz="2400" dirty="0">
                <a:solidFill>
                  <a:srgbClr val="C00000"/>
                </a:solidFill>
              </a:rPr>
              <a:t>them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rgbClr val="000000"/>
                </a:solidFill>
              </a:rPr>
              <a:t> gave it to </a:t>
            </a:r>
            <a:r>
              <a:rPr lang="en-US" sz="2400" dirty="0">
                <a:solidFill>
                  <a:srgbClr val="C00000"/>
                </a:solidFill>
              </a:rPr>
              <a:t>me</a:t>
            </a:r>
            <a:r>
              <a:rPr lang="en-US" sz="2400" dirty="0">
                <a:solidFill>
                  <a:srgbClr val="000000"/>
                </a:solidFill>
              </a:rPr>
              <a:t>”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/>
            <a:r>
              <a:rPr lang="en-US" sz="2800" dirty="0">
                <a:solidFill>
                  <a:srgbClr val="000000"/>
                </a:solidFill>
              </a:rPr>
              <a:t>Note: Not all languages use case to mark syntactic roles: </a:t>
            </a:r>
          </a:p>
          <a:p>
            <a:pPr marL="857250" lvl="1" indent="-457200"/>
            <a:r>
              <a:rPr lang="en-US" sz="2400" dirty="0">
                <a:solidFill>
                  <a:srgbClr val="000000"/>
                </a:solidFill>
              </a:rPr>
              <a:t>Some languages use word order exclusively to indicate the role of nouns</a:t>
            </a:r>
          </a:p>
          <a:p>
            <a:pPr marL="857250" lvl="1" indent="-457200"/>
            <a:r>
              <a:rPr lang="en-US" sz="2400" dirty="0">
                <a:solidFill>
                  <a:srgbClr val="000000"/>
                </a:solidFill>
              </a:rPr>
              <a:t>Many use a mix of word-order and case e.g. English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0636" y="2474695"/>
            <a:ext cx="126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accusative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6E3F1-087A-3D4B-8B89-0AA6AA2FA137}"/>
              </a:ext>
            </a:extLst>
          </p:cNvPr>
          <p:cNvSpPr txBox="1"/>
          <p:nvPr/>
        </p:nvSpPr>
        <p:spPr>
          <a:xfrm>
            <a:off x="6796995" y="2713222"/>
            <a:ext cx="376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Two or more phonetically distinct roots for different inflected forms of the same word: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e.g. 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DDB51-9E36-D04D-BF4E-2F7CEC6D3132}"/>
              </a:ext>
            </a:extLst>
          </p:cNvPr>
          <p:cNvSpPr txBox="1"/>
          <p:nvPr/>
        </p:nvSpPr>
        <p:spPr>
          <a:xfrm>
            <a:off x="1207106" y="2474695"/>
            <a:ext cx="136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nominative</a:t>
            </a:r>
          </a:p>
        </p:txBody>
      </p:sp>
    </p:spTree>
    <p:extLst>
      <p:ext uri="{BB962C8B-B14F-4D97-AF65-F5344CB8AC3E}">
        <p14:creationId xmlns:p14="http://schemas.microsoft.com/office/powerpoint/2010/main" val="2640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of inflection: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Noun class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Number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Tense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Aspect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4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(Grammatical)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288"/>
            <a:ext cx="10972799" cy="48335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Technical name for a kind of noun class system in languages like French, Spanish, German, Russian</a:t>
            </a:r>
            <a:r>
              <a:rPr lang="is-IS" sz="2800" dirty="0">
                <a:solidFill>
                  <a:srgbClr val="000000"/>
                </a:solidFill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French: marked on nouns (adjectives, articles)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Grammatical gender </a:t>
            </a:r>
            <a:r>
              <a:rPr lang="en-US" sz="2800" dirty="0">
                <a:solidFill>
                  <a:srgbClr val="000000"/>
                </a:solidFill>
              </a:rPr>
              <a:t>is different from other uses of the word gender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79" y="3628696"/>
            <a:ext cx="7428768" cy="9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Grammatical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Grammatical gender is generally arbitrary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68690"/>
              </p:ext>
            </p:extLst>
          </p:nvPr>
        </p:nvGraphicFramePr>
        <p:xfrm>
          <a:off x="1657632" y="2600401"/>
          <a:ext cx="4815380" cy="253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Wind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vent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wind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das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Wetter (n)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temps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weather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die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Sonne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(f)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soleil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sun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49866"/>
              </p:ext>
            </p:extLst>
          </p:nvPr>
        </p:nvGraphicFramePr>
        <p:xfrm>
          <a:off x="6304932" y="2600403"/>
          <a:ext cx="4287244" cy="253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</a:rPr>
                        <a:t>der</a:t>
                      </a:r>
                      <a:r>
                        <a:rPr lang="en-US" sz="2000" i="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i="0" baseline="0" dirty="0" err="1">
                          <a:solidFill>
                            <a:schemeClr val="tx1"/>
                          </a:solidFill>
                        </a:rPr>
                        <a:t>Tisch</a:t>
                      </a:r>
                      <a:r>
                        <a:rPr lang="en-US" sz="2000" i="0" baseline="0" dirty="0">
                          <a:solidFill>
                            <a:schemeClr val="tx1"/>
                          </a:solidFill>
                        </a:rPr>
                        <a:t> (m)</a:t>
                      </a:r>
                      <a:endParaRPr lang="en-US" sz="20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</a:rPr>
                        <a:t>la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 table (f)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table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das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Buch</a:t>
                      </a:r>
                      <a:r>
                        <a:rPr lang="en-US" sz="2000" dirty="0"/>
                        <a:t> (n)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livre</a:t>
                      </a:r>
                      <a:r>
                        <a:rPr lang="en-US" sz="2000" dirty="0"/>
                        <a:t>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</a:rPr>
                        <a:t>die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 Lampe (f)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FF0000"/>
                          </a:solidFill>
                        </a:rPr>
                        <a:t>la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0" dirty="0" err="1">
                          <a:solidFill>
                            <a:schemeClr val="tx1"/>
                          </a:solidFill>
                        </a:rPr>
                        <a:t>lampe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 (f)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the lamp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67641" y="3155895"/>
            <a:ext cx="541590" cy="19788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9101" y="5527483"/>
            <a:ext cx="3291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 </a:t>
            </a:r>
            <a:r>
              <a:rPr lang="en-US" sz="2000" b="1" dirty="0"/>
              <a:t>m</a:t>
            </a:r>
            <a:r>
              <a:rPr lang="en-US" sz="2000" dirty="0"/>
              <a:t>asculine,</a:t>
            </a:r>
            <a:r>
              <a:rPr lang="en-US" sz="2000" b="1" dirty="0"/>
              <a:t> f</a:t>
            </a:r>
            <a:r>
              <a:rPr lang="en-US" sz="2000" dirty="0"/>
              <a:t>eminine, </a:t>
            </a:r>
            <a:r>
              <a:rPr lang="en-US" sz="2000" b="1" dirty="0"/>
              <a:t>n</a:t>
            </a:r>
            <a:r>
              <a:rPr lang="en-US" sz="2000" dirty="0"/>
              <a:t>euter</a:t>
            </a:r>
          </a:p>
        </p:txBody>
      </p:sp>
    </p:spTree>
    <p:extLst>
      <p:ext uri="{BB962C8B-B14F-4D97-AF65-F5344CB8AC3E}">
        <p14:creationId xmlns:p14="http://schemas.microsoft.com/office/powerpoint/2010/main" val="30323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Grammatical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It often reflects social gender / biological sex: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249517"/>
              </p:ext>
            </p:extLst>
          </p:nvPr>
        </p:nvGraphicFramePr>
        <p:xfrm>
          <a:off x="2458164" y="2506913"/>
          <a:ext cx="6853915" cy="184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dirty="0" err="1">
                          <a:solidFill>
                            <a:srgbClr val="FF0000"/>
                          </a:solidFill>
                        </a:rPr>
                        <a:t>ein</a:t>
                      </a: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un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étudiant</a:t>
                      </a:r>
                      <a:endParaRPr lang="en-US" sz="2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i="1" dirty="0">
                          <a:solidFill>
                            <a:schemeClr val="tx1"/>
                          </a:solidFill>
                        </a:rPr>
                        <a:t>a student (m)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dirty="0" err="1">
                          <a:solidFill>
                            <a:srgbClr val="FF0000"/>
                          </a:solidFill>
                        </a:rPr>
                        <a:t>eine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Student</a:t>
                      </a:r>
                      <a:r>
                        <a:rPr lang="en-US" sz="2500" dirty="0" err="1">
                          <a:solidFill>
                            <a:srgbClr val="FF0000"/>
                          </a:solidFill>
                        </a:rPr>
                        <a:t>in</a:t>
                      </a:r>
                      <a:endParaRPr 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>
                          <a:solidFill>
                            <a:srgbClr val="FF0000"/>
                          </a:solidFill>
                        </a:rPr>
                        <a:t>une</a:t>
                      </a:r>
                      <a:r>
                        <a:rPr lang="en-US" sz="2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baseline="0" dirty="0" err="1">
                          <a:solidFill>
                            <a:schemeClr val="tx1"/>
                          </a:solidFill>
                        </a:rPr>
                        <a:t>étudiant</a:t>
                      </a:r>
                      <a:r>
                        <a:rPr lang="en-US" sz="2500" baseline="0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i="1" baseline="0" dirty="0">
                          <a:solidFill>
                            <a:schemeClr val="tx1"/>
                          </a:solidFill>
                        </a:rPr>
                        <a:t>a student (f)</a:t>
                      </a:r>
                      <a:endParaRPr lang="en-US" sz="25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A7BFD4-2794-C140-BD04-4142221CC56C}"/>
              </a:ext>
            </a:extLst>
          </p:cNvPr>
          <p:cNvSpPr txBox="1"/>
          <p:nvPr/>
        </p:nvSpPr>
        <p:spPr>
          <a:xfrm>
            <a:off x="2458163" y="4737502"/>
            <a:ext cx="685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ein</a:t>
            </a:r>
            <a:r>
              <a:rPr lang="en-US" sz="2400" dirty="0"/>
              <a:t> </a:t>
            </a:r>
            <a:r>
              <a:rPr lang="en-US" sz="2400" dirty="0" err="1"/>
              <a:t>Weib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(neuter)</a:t>
            </a:r>
            <a:r>
              <a:rPr lang="en-US" sz="2400" dirty="0"/>
              <a:t>		a woman (in old German)   </a:t>
            </a:r>
          </a:p>
        </p:txBody>
      </p:sp>
    </p:spTree>
    <p:extLst>
      <p:ext uri="{BB962C8B-B14F-4D97-AF65-F5344CB8AC3E}">
        <p14:creationId xmlns:p14="http://schemas.microsoft.com/office/powerpoint/2010/main" val="218572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of inflection: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Grammatical gender</a:t>
            </a:r>
          </a:p>
          <a:p>
            <a:pPr lvl="1"/>
            <a:r>
              <a:rPr lang="en-US" dirty="0"/>
              <a:t>Noun class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Number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Tense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Aspect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0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</a:t>
            </a:r>
            <a:r>
              <a:rPr lang="en-US" dirty="0">
                <a:solidFill>
                  <a:srgbClr val="0070C0"/>
                </a:solidFill>
              </a:rPr>
              <a:t>affix</a:t>
            </a:r>
            <a:r>
              <a:rPr lang="en-US" dirty="0">
                <a:solidFill>
                  <a:srgbClr val="000000"/>
                </a:solidFill>
              </a:rPr>
              <a:t> to a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the word </a:t>
            </a:r>
            <a:r>
              <a:rPr lang="en-US" i="1" dirty="0"/>
              <a:t>softened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46712" y="3623563"/>
            <a:ext cx="709730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56442" y="3623563"/>
            <a:ext cx="473154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67728" y="2602491"/>
            <a:ext cx="709730" cy="63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277458" y="2602493"/>
            <a:ext cx="884050" cy="1270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44311" y="4582377"/>
            <a:ext cx="89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root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4302" y="4597805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affix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2814" y="4600780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affix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44697" y="5090169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46586" y="5105597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95098" y="5108572"/>
            <a:ext cx="93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</a:t>
            </a:r>
            <a:r>
              <a:rPr lang="en-US" sz="2800" dirty="0" err="1"/>
              <a:t>ed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44698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Adj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752779" y="3100343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55721" y="2069794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4125" y="4121649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base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17392" y="4258622"/>
            <a:ext cx="2039051" cy="137317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29100" y="3100111"/>
            <a:ext cx="173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base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17392" y="3212646"/>
            <a:ext cx="3175107" cy="241914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78365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Af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422145" y="4258621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45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2" grpId="0"/>
      <p:bldP spid="23" grpId="0"/>
      <p:bldP spid="24" grpId="0"/>
      <p:bldP spid="25" grpId="0" animBg="1"/>
      <p:bldP spid="26" grpId="0"/>
      <p:bldP spid="27" grpId="0" animBg="1"/>
      <p:bldP spid="28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Noun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1482436"/>
            <a:ext cx="9961418" cy="4848025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In many languages, nouns may be marked for </a:t>
            </a:r>
            <a:r>
              <a:rPr lang="en-US" sz="2800" dirty="0">
                <a:solidFill>
                  <a:srgbClr val="0070C0"/>
                </a:solidFill>
              </a:rPr>
              <a:t>noun class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Classes may be partly semantically defined: people, animals, inanimate things, body parts, etc.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Grammatical gender = one kind of noun class system</a:t>
            </a:r>
          </a:p>
        </p:txBody>
      </p:sp>
    </p:spTree>
    <p:extLst>
      <p:ext uri="{BB962C8B-B14F-4D97-AF65-F5344CB8AC3E}">
        <p14:creationId xmlns:p14="http://schemas.microsoft.com/office/powerpoint/2010/main" val="4409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Noun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Classes may be partly semantically defined: people, animals, inanimate things, body parts,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53" y="2918442"/>
            <a:ext cx="6258362" cy="3218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1515" y="5986788"/>
            <a:ext cx="527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14 noun classes; arranged in singular/plural pairs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743" y="3763029"/>
            <a:ext cx="122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Ex: class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743" y="3386616"/>
            <a:ext cx="122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Ex: class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B7A30-B27E-6647-A2FB-07B56D396BD2}"/>
              </a:ext>
            </a:extLst>
          </p:cNvPr>
          <p:cNvSpPr txBox="1"/>
          <p:nvPr/>
        </p:nvSpPr>
        <p:spPr>
          <a:xfrm>
            <a:off x="9130125" y="3399020"/>
            <a:ext cx="102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9AA47-14BB-7D47-9A49-573B12E9BA23}"/>
              </a:ext>
            </a:extLst>
          </p:cNvPr>
          <p:cNvSpPr txBox="1"/>
          <p:nvPr/>
        </p:nvSpPr>
        <p:spPr>
          <a:xfrm>
            <a:off x="9130124" y="3738372"/>
            <a:ext cx="156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trees, plants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C8405-228E-2349-A447-B468E391E7E3}"/>
              </a:ext>
            </a:extLst>
          </p:cNvPr>
          <p:cNvSpPr txBox="1"/>
          <p:nvPr/>
        </p:nvSpPr>
        <p:spPr>
          <a:xfrm>
            <a:off x="9130124" y="4488367"/>
            <a:ext cx="340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round things, liquids, masses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94059-D7C0-D449-8885-9EF31A88B0F6}"/>
              </a:ext>
            </a:extLst>
          </p:cNvPr>
          <p:cNvSpPr txBox="1"/>
          <p:nvPr/>
        </p:nvSpPr>
        <p:spPr>
          <a:xfrm>
            <a:off x="9130123" y="4102867"/>
            <a:ext cx="340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29ADF-4492-634C-9427-DE1B868EA981}"/>
              </a:ext>
            </a:extLst>
          </p:cNvPr>
          <p:cNvSpPr txBox="1"/>
          <p:nvPr/>
        </p:nvSpPr>
        <p:spPr>
          <a:xfrm>
            <a:off x="10015538" y="612616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Wikipedia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of inflection: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Grammatical gender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Noun class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Tense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Aspect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4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Grammatical category expressing count distinctions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Common system: </a:t>
            </a:r>
            <a:r>
              <a:rPr lang="en-US" sz="2400" dirty="0">
                <a:solidFill>
                  <a:srgbClr val="0070C0"/>
                </a:solidFill>
              </a:rPr>
              <a:t>plural</a:t>
            </a:r>
            <a:r>
              <a:rPr lang="en-US" sz="2400" dirty="0">
                <a:solidFill>
                  <a:srgbClr val="000000"/>
                </a:solidFill>
              </a:rPr>
              <a:t> vs. </a:t>
            </a:r>
            <a:r>
              <a:rPr lang="en-US" sz="2400" dirty="0">
                <a:solidFill>
                  <a:srgbClr val="0070C0"/>
                </a:solidFill>
              </a:rPr>
              <a:t>singular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94203"/>
              </p:ext>
            </p:extLst>
          </p:nvPr>
        </p:nvGraphicFramePr>
        <p:xfrm>
          <a:off x="2260023" y="2746703"/>
          <a:ext cx="8229600" cy="181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1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German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der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Schuh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0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dɛ:r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ʃu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Le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soulier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0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lə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sulje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0" dirty="0">
                          <a:solidFill>
                            <a:schemeClr val="tx1"/>
                          </a:solidFill>
                        </a:rPr>
                        <a:t>the shoe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die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Schuh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0" i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ʃu</a:t>
                      </a:r>
                      <a:r>
                        <a:rPr lang="en-US" sz="2200" b="0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ə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Les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souliers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200" b="0" i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sulje</a:t>
                      </a: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0" dirty="0">
                          <a:solidFill>
                            <a:schemeClr val="tx1"/>
                          </a:solidFill>
                        </a:rPr>
                        <a:t>the shoe</a:t>
                      </a:r>
                      <a:r>
                        <a:rPr lang="en-US" sz="2200" i="0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39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904" y="1392424"/>
            <a:ext cx="8229600" cy="274995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Also common:</a:t>
            </a:r>
          </a:p>
          <a:p>
            <a:pPr lvl="1"/>
            <a:r>
              <a:rPr lang="en-US" dirty="0"/>
              <a:t>singular, plural, and dual </a:t>
            </a:r>
            <a:r>
              <a:rPr lang="en-US" dirty="0">
                <a:solidFill>
                  <a:srgbClr val="000000"/>
                </a:solidFill>
              </a:rPr>
              <a:t>(exactly two)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1" y="2732786"/>
            <a:ext cx="6180788" cy="3675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E30F29-60E0-AA43-8ED2-63E6D9C5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938" y="2351417"/>
            <a:ext cx="1492471" cy="3581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DFC1B9-6B7D-6E4A-AA61-94155240F9CB}"/>
              </a:ext>
            </a:extLst>
          </p:cNvPr>
          <p:cNvSpPr txBox="1"/>
          <p:nvPr/>
        </p:nvSpPr>
        <p:spPr>
          <a:xfrm>
            <a:off x="10567379" y="2606666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</a:t>
            </a:r>
            <a:r>
              <a:rPr lang="en-NL" sz="2000" i="1" dirty="0"/>
              <a:t>og</a:t>
            </a:r>
            <a:r>
              <a:rPr lang="en-NL" sz="2000" dirty="0"/>
              <a:t> (sg)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40349-BFF1-A34F-8FD4-D75BFE39E239}"/>
              </a:ext>
            </a:extLst>
          </p:cNvPr>
          <p:cNvSpPr txBox="1"/>
          <p:nvPr/>
        </p:nvSpPr>
        <p:spPr>
          <a:xfrm>
            <a:off x="10506464" y="3651170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two d</a:t>
            </a:r>
            <a:r>
              <a:rPr lang="en-NL" sz="2000" i="1" dirty="0"/>
              <a:t>ogs</a:t>
            </a:r>
            <a:endParaRPr lang="en-N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CCC08-5563-F14E-9778-FDF4EA96635E}"/>
              </a:ext>
            </a:extLst>
          </p:cNvPr>
          <p:cNvSpPr txBox="1"/>
          <p:nvPr/>
        </p:nvSpPr>
        <p:spPr>
          <a:xfrm>
            <a:off x="10451256" y="4847678"/>
            <a:ext cx="139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</a:t>
            </a:r>
            <a:r>
              <a:rPr lang="en-NL" sz="2000" i="1" dirty="0"/>
              <a:t>ogs (more than two)</a:t>
            </a:r>
            <a:endParaRPr lang="en-N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D3289-4693-DC48-B3A9-26C93D63868A}"/>
              </a:ext>
            </a:extLst>
          </p:cNvPr>
          <p:cNvSpPr/>
          <p:nvPr/>
        </p:nvSpPr>
        <p:spPr>
          <a:xfrm>
            <a:off x="7914289" y="1576553"/>
            <a:ext cx="3933119" cy="45089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C120F-5860-6845-A1D2-43D9F941749A}"/>
              </a:ext>
            </a:extLst>
          </p:cNvPr>
          <p:cNvSpPr txBox="1"/>
          <p:nvPr/>
        </p:nvSpPr>
        <p:spPr>
          <a:xfrm>
            <a:off x="8034603" y="1690956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Gaelic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3646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types of inflection: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Grammatical gender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Noun class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Number</a:t>
            </a:r>
          </a:p>
          <a:p>
            <a:pPr lvl="1"/>
            <a:r>
              <a:rPr lang="en-US" dirty="0"/>
              <a:t>Tense</a:t>
            </a:r>
          </a:p>
          <a:p>
            <a:pPr lvl="1"/>
            <a:r>
              <a:rPr lang="en-US" dirty="0"/>
              <a:t>Aspect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27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Tense and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64" y="1240843"/>
            <a:ext cx="4896130" cy="516328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Marked on verbs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Tense</a:t>
            </a:r>
            <a:r>
              <a:rPr lang="en-US" sz="1800" dirty="0">
                <a:solidFill>
                  <a:srgbClr val="000000"/>
                </a:solidFill>
              </a:rPr>
              <a:t> indicates the point in time, relative to the time of speaking that an event </a:t>
            </a:r>
            <a:r>
              <a:rPr lang="en-US" sz="1800" dirty="0"/>
              <a:t>took place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Aspect</a:t>
            </a:r>
            <a:r>
              <a:rPr lang="en-US" sz="1800" dirty="0">
                <a:solidFill>
                  <a:srgbClr val="000000"/>
                </a:solidFill>
              </a:rPr>
              <a:t> expresses the duration or time of completion of an event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Marked in many languages using inflection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Sometimes expressed together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Ex: French &amp; Spanish “</a:t>
            </a:r>
            <a:r>
              <a:rPr lang="en-US" sz="1800" dirty="0">
                <a:solidFill>
                  <a:srgbClr val="0070C0"/>
                </a:solidFill>
              </a:rPr>
              <a:t>imperfect</a:t>
            </a:r>
            <a:r>
              <a:rPr lang="en-US" sz="1800" dirty="0">
                <a:solidFill>
                  <a:srgbClr val="000000"/>
                </a:solidFill>
              </a:rPr>
              <a:t>” = past tense + imperfective aspect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‘il </a:t>
            </a:r>
            <a:r>
              <a:rPr lang="en-US" sz="1800" dirty="0" err="1">
                <a:solidFill>
                  <a:srgbClr val="000000"/>
                </a:solidFill>
              </a:rPr>
              <a:t>fais</a:t>
            </a:r>
            <a:r>
              <a:rPr lang="en-US" sz="1800" dirty="0" err="1">
                <a:solidFill>
                  <a:srgbClr val="0070C0"/>
                </a:solidFill>
              </a:rPr>
              <a:t>ait</a:t>
            </a:r>
            <a:r>
              <a:rPr lang="en-US" sz="1800" dirty="0">
                <a:solidFill>
                  <a:srgbClr val="000000"/>
                </a:solidFill>
              </a:rPr>
              <a:t> beau’ the weather was nice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E6453-72D8-6247-A9C9-6774B43C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61" y="1837348"/>
            <a:ext cx="4368379" cy="77432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2" descr="Inflectional Morphology">
            <a:extLst>
              <a:ext uri="{FF2B5EF4-FFF2-40B4-BE49-F238E27FC236}">
                <a16:creationId xmlns:a16="http://schemas.microsoft.com/office/drawing/2014/main" id="{51AECE78-6EB9-7A4B-A866-1233830E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49" y="3982820"/>
            <a:ext cx="6828904" cy="17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85212-6BE9-CD45-BDD7-FCB99731E01A}"/>
              </a:ext>
            </a:extLst>
          </p:cNvPr>
          <p:cNvSpPr txBox="1"/>
          <p:nvPr/>
        </p:nvSpPr>
        <p:spPr>
          <a:xfrm>
            <a:off x="6779112" y="5736285"/>
            <a:ext cx="415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Inflected forms of the verb French verb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conduire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‘lead’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4FB07-A760-2943-890D-19E93C38F28B}"/>
              </a:ext>
            </a:extLst>
          </p:cNvPr>
          <p:cNvSpPr txBox="1"/>
          <p:nvPr/>
        </p:nvSpPr>
        <p:spPr>
          <a:xfrm>
            <a:off x="7423616" y="2849139"/>
            <a:ext cx="248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English verbal regular inflection</a:t>
            </a:r>
          </a:p>
        </p:txBody>
      </p:sp>
    </p:spTree>
    <p:extLst>
      <p:ext uri="{BB962C8B-B14F-4D97-AF65-F5344CB8AC3E}">
        <p14:creationId xmlns:p14="http://schemas.microsoft.com/office/powerpoint/2010/main" val="2923453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Tense and Aspect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06" y="1479401"/>
            <a:ext cx="5405035" cy="4203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1670" y="2478647"/>
            <a:ext cx="2930330" cy="273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X-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recently X-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while ago I X-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am X-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usually X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used to usually X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will X (tomorrow or in the future)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6024" y="5703968"/>
            <a:ext cx="1199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</a:rPr>
              <a:t>tenses</a:t>
            </a:r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H="1" flipV="1">
            <a:off x="7478939" y="5293894"/>
            <a:ext cx="76806" cy="41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83647" y="2478647"/>
            <a:ext cx="685094" cy="10529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1854" y="4012919"/>
            <a:ext cx="1015357" cy="3479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zz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68290" y="4773487"/>
            <a:ext cx="1015357" cy="34790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65271-7F04-854E-8AC1-0526166451EB}"/>
              </a:ext>
            </a:extLst>
          </p:cNvPr>
          <p:cNvSpPr txBox="1"/>
          <p:nvPr/>
        </p:nvSpPr>
        <p:spPr>
          <a:xfrm>
            <a:off x="2624005" y="5888634"/>
            <a:ext cx="372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FF0000"/>
                </a:solidFill>
              </a:rPr>
              <a:t>’ means high tone</a:t>
            </a:r>
            <a:r>
              <a:rPr lang="en-NL">
                <a:solidFill>
                  <a:srgbClr val="FF0000"/>
                </a:solidFill>
              </a:rPr>
              <a:t>, </a:t>
            </a: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NL">
                <a:solidFill>
                  <a:srgbClr val="FF0000"/>
                </a:solidFill>
              </a:rPr>
              <a:t> </a:t>
            </a:r>
            <a:r>
              <a:rPr lang="en-NL" dirty="0">
                <a:solidFill>
                  <a:srgbClr val="FF0000"/>
                </a:solidFill>
              </a:rPr>
              <a:t>tone elsewhere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BA1FD-719B-8F4B-9C63-3449FBC7AE85}"/>
              </a:ext>
            </a:extLst>
          </p:cNvPr>
          <p:cNvCxnSpPr>
            <a:cxnSpLocks/>
          </p:cNvCxnSpPr>
          <p:nvPr/>
        </p:nvCxnSpPr>
        <p:spPr>
          <a:xfrm flipV="1">
            <a:off x="4668324" y="4947437"/>
            <a:ext cx="507631" cy="940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C3F11-4F23-C34E-BCEA-F8E235824281}"/>
              </a:ext>
            </a:extLst>
          </p:cNvPr>
          <p:cNvSpPr txBox="1"/>
          <p:nvPr/>
        </p:nvSpPr>
        <p:spPr>
          <a:xfrm>
            <a:off x="4290843" y="3154248"/>
            <a:ext cx="23092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ndí-</a:t>
            </a:r>
            <a:r>
              <a:rPr lang="en-US" sz="2400" dirty="0" err="1">
                <a:solidFill>
                  <a:srgbClr val="FF0000"/>
                </a:solidFill>
              </a:rPr>
              <a:t>ná-</a:t>
            </a:r>
            <a:r>
              <a:rPr lang="en-US" sz="2400" dirty="0" err="1"/>
              <a:t>fótokoza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0CC5C-5E5E-A845-A730-1AC81E20607A}"/>
              </a:ext>
            </a:extLst>
          </p:cNvPr>
          <p:cNvSpPr txBox="1"/>
          <p:nvPr/>
        </p:nvSpPr>
        <p:spPr>
          <a:xfrm>
            <a:off x="567388" y="1479401"/>
            <a:ext cx="372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Chichewa (Bantu) marks tense and aspect via segmental affixes and word tonal patterns: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FF2019-04FC-B240-A9FF-2BC6A9779757}"/>
              </a:ext>
            </a:extLst>
          </p:cNvPr>
          <p:cNvSpPr/>
          <p:nvPr/>
        </p:nvSpPr>
        <p:spPr>
          <a:xfrm>
            <a:off x="4290843" y="1953533"/>
            <a:ext cx="145273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Tense and Aspect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215766"/>
            <a:ext cx="5405035" cy="4203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6236" y="2035220"/>
            <a:ext cx="2696447" cy="333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X-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recently X-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while ago I X-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am X-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usually X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used to usually X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 will X (tomorrow or in the future)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94529" y="3392037"/>
            <a:ext cx="1861419" cy="347901"/>
          </a:xfrm>
          <a:prstGeom prst="rect">
            <a:avLst/>
          </a:prstGeom>
          <a:noFill/>
          <a:ln>
            <a:solidFill>
              <a:srgbClr val="38B9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7783" y="4101079"/>
            <a:ext cx="1457132" cy="347901"/>
          </a:xfrm>
          <a:prstGeom prst="rect">
            <a:avLst/>
          </a:prstGeom>
          <a:noFill/>
          <a:ln>
            <a:solidFill>
              <a:srgbClr val="38B9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90505" y="3739938"/>
            <a:ext cx="1226810" cy="387621"/>
          </a:xfrm>
          <a:prstGeom prst="rect">
            <a:avLst/>
          </a:prstGeom>
          <a:noFill/>
          <a:ln>
            <a:solidFill>
              <a:srgbClr val="38B9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07783" y="5419682"/>
            <a:ext cx="1204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8000"/>
                </a:solidFill>
              </a:rPr>
              <a:t>aspect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030700" y="5009608"/>
            <a:ext cx="79341" cy="410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418F02-644A-DD4C-99DA-6240639C8507}"/>
              </a:ext>
            </a:extLst>
          </p:cNvPr>
          <p:cNvSpPr txBox="1"/>
          <p:nvPr/>
        </p:nvSpPr>
        <p:spPr>
          <a:xfrm>
            <a:off x="2325565" y="2868441"/>
            <a:ext cx="23092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ndí-</a:t>
            </a:r>
            <a:r>
              <a:rPr lang="en-US" sz="2400" dirty="0" err="1">
                <a:solidFill>
                  <a:srgbClr val="FF0000"/>
                </a:solidFill>
              </a:rPr>
              <a:t>ná-</a:t>
            </a:r>
            <a:r>
              <a:rPr lang="en-US" sz="2400" dirty="0" err="1"/>
              <a:t>fótokoza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2621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D31-0B1F-3D40-84B2-E7BF113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words via affixation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96B-F78C-984F-B75A-7F058E5D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Derivation								</a:t>
            </a:r>
            <a:r>
              <a:rPr lang="en-US" sz="2600" i="1" dirty="0">
                <a:solidFill>
                  <a:srgbClr val="0070C0"/>
                </a:solidFill>
              </a:rPr>
              <a:t>locker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i="1" dirty="0">
                <a:solidFill>
                  <a:srgbClr val="0070C0"/>
                </a:solidFill>
              </a:rPr>
              <a:t>reachability</a:t>
            </a:r>
            <a:r>
              <a:rPr lang="en-US" sz="3000" dirty="0"/>
              <a:t>			</a:t>
            </a:r>
            <a:endParaRPr lang="en-US" dirty="0"/>
          </a:p>
          <a:p>
            <a:r>
              <a:rPr lang="en-US" sz="3000" dirty="0"/>
              <a:t>Inflectional affixation:</a:t>
            </a:r>
            <a:r>
              <a:rPr lang="en-US" dirty="0"/>
              <a:t>									</a:t>
            </a:r>
          </a:p>
          <a:p>
            <a:pPr lvl="1"/>
            <a:r>
              <a:rPr lang="en-US" sz="2600" dirty="0"/>
              <a:t>Case										</a:t>
            </a:r>
            <a:r>
              <a:rPr lang="en-US" sz="2600" i="1" dirty="0">
                <a:solidFill>
                  <a:srgbClr val="0070C0"/>
                </a:solidFill>
              </a:rPr>
              <a:t>the man’s house</a:t>
            </a:r>
          </a:p>
          <a:p>
            <a:pPr lvl="1"/>
            <a:r>
              <a:rPr lang="en-US" sz="2600" dirty="0"/>
              <a:t>Grammatical gender					</a:t>
            </a:r>
            <a:r>
              <a:rPr lang="en-US" sz="2600" dirty="0">
                <a:solidFill>
                  <a:srgbClr val="0070C0"/>
                </a:solidFill>
              </a:rPr>
              <a:t>-- not in English --</a:t>
            </a:r>
          </a:p>
          <a:p>
            <a:pPr lvl="1"/>
            <a:r>
              <a:rPr lang="en-US" sz="2600" dirty="0"/>
              <a:t>Noun class								</a:t>
            </a:r>
            <a:r>
              <a:rPr lang="en-US" sz="2600" dirty="0">
                <a:solidFill>
                  <a:srgbClr val="0070C0"/>
                </a:solidFill>
              </a:rPr>
              <a:t>-- not in English --</a:t>
            </a:r>
          </a:p>
          <a:p>
            <a:pPr lvl="1"/>
            <a:r>
              <a:rPr lang="en-US" sz="2600" dirty="0"/>
              <a:t>Number									</a:t>
            </a:r>
            <a:r>
              <a:rPr lang="en-US" sz="2600" i="1" dirty="0">
                <a:solidFill>
                  <a:srgbClr val="0070C0"/>
                </a:solidFill>
              </a:rPr>
              <a:t>car</a:t>
            </a:r>
            <a:r>
              <a:rPr lang="en-US" sz="2600" dirty="0">
                <a:solidFill>
                  <a:srgbClr val="0070C0"/>
                </a:solidFill>
              </a:rPr>
              <a:t> vs. </a:t>
            </a:r>
            <a:r>
              <a:rPr lang="en-US" sz="2600" i="1" dirty="0">
                <a:solidFill>
                  <a:srgbClr val="0070C0"/>
                </a:solidFill>
              </a:rPr>
              <a:t>cars</a:t>
            </a:r>
          </a:p>
          <a:p>
            <a:pPr lvl="1"/>
            <a:r>
              <a:rPr lang="en-US" sz="2600" dirty="0"/>
              <a:t>Tense									</a:t>
            </a:r>
            <a:r>
              <a:rPr lang="en-US" sz="2600" i="1" dirty="0">
                <a:solidFill>
                  <a:srgbClr val="0070C0"/>
                </a:solidFill>
              </a:rPr>
              <a:t>play</a:t>
            </a:r>
            <a:r>
              <a:rPr lang="en-US" sz="2600" dirty="0">
                <a:solidFill>
                  <a:srgbClr val="0070C0"/>
                </a:solidFill>
              </a:rPr>
              <a:t> vs. </a:t>
            </a:r>
            <a:r>
              <a:rPr lang="en-US" sz="2600" i="1" dirty="0">
                <a:solidFill>
                  <a:srgbClr val="0070C0"/>
                </a:solidFill>
              </a:rPr>
              <a:t>played </a:t>
            </a:r>
          </a:p>
          <a:p>
            <a:pPr lvl="1"/>
            <a:r>
              <a:rPr lang="en-US" sz="2600" dirty="0"/>
              <a:t>Aspect									</a:t>
            </a:r>
            <a:r>
              <a:rPr lang="en-US" sz="2600" i="1" dirty="0">
                <a:solidFill>
                  <a:srgbClr val="0070C0"/>
                </a:solidFill>
              </a:rPr>
              <a:t>run</a:t>
            </a:r>
            <a:r>
              <a:rPr lang="en-US" sz="2600" dirty="0">
                <a:solidFill>
                  <a:srgbClr val="0070C0"/>
                </a:solidFill>
              </a:rPr>
              <a:t> vs. </a:t>
            </a:r>
            <a:r>
              <a:rPr lang="en-US" sz="2600" i="1" dirty="0">
                <a:solidFill>
                  <a:srgbClr val="0070C0"/>
                </a:solidFill>
              </a:rPr>
              <a:t>running</a:t>
            </a:r>
            <a:r>
              <a:rPr lang="en-US" sz="2600" dirty="0"/>
              <a:t>	</a:t>
            </a:r>
          </a:p>
          <a:p>
            <a:pPr lvl="1"/>
            <a:r>
              <a:rPr lang="en-US" sz="2600" dirty="0"/>
              <a:t>…</a:t>
            </a:r>
          </a:p>
          <a:p>
            <a:endParaRPr lang="en-US" sz="3000" dirty="0"/>
          </a:p>
          <a:p>
            <a:r>
              <a:rPr lang="en-US" sz="3000" dirty="0"/>
              <a:t>Not all inflectional phenomena are marked via affixation</a:t>
            </a:r>
          </a:p>
          <a:p>
            <a:pPr lvl="1"/>
            <a:r>
              <a:rPr lang="en-US" sz="2600" dirty="0"/>
              <a:t>More on this next time</a:t>
            </a:r>
          </a:p>
        </p:txBody>
      </p:sp>
    </p:spTree>
    <p:extLst>
      <p:ext uri="{BB962C8B-B14F-4D97-AF65-F5344CB8AC3E}">
        <p14:creationId xmlns:p14="http://schemas.microsoft.com/office/powerpoint/2010/main" val="229155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affix to a base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a root (bound or free)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86398" y="2843312"/>
            <a:ext cx="7168075" cy="3008786"/>
            <a:chOff x="862397" y="2843312"/>
            <a:chExt cx="5093903" cy="23484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0703"/>
            <a:stretch/>
          </p:blipFill>
          <p:spPr>
            <a:xfrm>
              <a:off x="871860" y="4457856"/>
              <a:ext cx="5084440" cy="373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24948" y="4818965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un-              -wieldy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9924" y="4831418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      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ize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2015" b="33602"/>
            <a:stretch/>
          </p:blipFill>
          <p:spPr>
            <a:xfrm>
              <a:off x="862397" y="3212644"/>
              <a:ext cx="5084440" cy="8591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87299" y="4071839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16088" y="4099717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6868" y="2843312"/>
              <a:ext cx="2390408" cy="3603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V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416329" y="5678946"/>
            <a:ext cx="1397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00FF"/>
                </a:solidFill>
              </a:rPr>
              <a:t>prefix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86648" y="5678946"/>
            <a:ext cx="1397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000FF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5628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Affixation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922" y="1281585"/>
            <a:ext cx="8229600" cy="4678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Attachment of an affix to a base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a complex form (root + affix)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 un- + </a:t>
            </a:r>
            <a:r>
              <a:rPr lang="en-US" dirty="0" err="1">
                <a:solidFill>
                  <a:srgbClr val="000000"/>
                </a:solidFill>
              </a:rPr>
              <a:t>Adj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387982" y="3030095"/>
            <a:ext cx="4183410" cy="2942819"/>
            <a:chOff x="1863982" y="3030094"/>
            <a:chExt cx="4183410" cy="2942819"/>
          </a:xfrm>
        </p:grpSpPr>
        <p:grpSp>
          <p:nvGrpSpPr>
            <p:cNvPr id="9" name="Group 8"/>
            <p:cNvGrpSpPr/>
            <p:nvPr/>
          </p:nvGrpSpPr>
          <p:grpSpPr>
            <a:xfrm>
              <a:off x="1863982" y="4271074"/>
              <a:ext cx="4183410" cy="1701839"/>
              <a:chOff x="855419" y="3960575"/>
              <a:chExt cx="4183410" cy="170183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55419" y="4831417"/>
                <a:ext cx="4183410" cy="83099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affix       root      affix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un-      reach     -able</a:t>
                </a: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56261" t="22015" b="33602"/>
              <a:stretch/>
            </p:blipFill>
            <p:spPr>
              <a:xfrm>
                <a:off x="2611035" y="3960575"/>
                <a:ext cx="2223867" cy="51316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971038" y="4486188"/>
                <a:ext cx="3953499" cy="46166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Af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V         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Af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/>
            <a:srcRect l="56261" t="22015" r="14933" b="33602"/>
            <a:stretch/>
          </p:blipFill>
          <p:spPr>
            <a:xfrm>
              <a:off x="2507395" y="3445146"/>
              <a:ext cx="1464604" cy="48747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11817" y="3830214"/>
              <a:ext cx="108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8673" y="3030094"/>
              <a:ext cx="108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35818" y="3753924"/>
            <a:ext cx="2552409" cy="22336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08287" y="3805310"/>
            <a:ext cx="106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366FF"/>
                </a:solidFill>
              </a:rPr>
              <a:t>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881280-59C3-D74E-B49D-C2D9F5235C6B}"/>
              </a:ext>
            </a:extLst>
          </p:cNvPr>
          <p:cNvCxnSpPr>
            <a:cxnSpLocks/>
          </p:cNvCxnSpPr>
          <p:nvPr/>
        </p:nvCxnSpPr>
        <p:spPr>
          <a:xfrm>
            <a:off x="4361793" y="3830215"/>
            <a:ext cx="0" cy="9664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Derivational vs. Inflectional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distinction between two types of affixes</a:t>
            </a:r>
          </a:p>
          <a:p>
            <a:pPr lvl="1"/>
            <a:r>
              <a:rPr lang="en-US" dirty="0"/>
              <a:t>Derivational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affixes </a:t>
            </a:r>
            <a:r>
              <a:rPr lang="en-US" dirty="0">
                <a:solidFill>
                  <a:srgbClr val="FF0000"/>
                </a:solidFill>
              </a:rPr>
              <a:t>may</a:t>
            </a:r>
            <a:r>
              <a:rPr lang="en-US" dirty="0">
                <a:solidFill>
                  <a:srgbClr val="000000"/>
                </a:solidFill>
              </a:rPr>
              <a:t> change the syntactic category of the word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06282" y="3016706"/>
            <a:ext cx="5093903" cy="2449771"/>
            <a:chOff x="862397" y="2843312"/>
            <a:chExt cx="5093903" cy="2449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0703"/>
            <a:stretch/>
          </p:blipFill>
          <p:spPr>
            <a:xfrm>
              <a:off x="871860" y="4457856"/>
              <a:ext cx="5084440" cy="3735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71860" y="4818965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un-       -wieldy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6284" y="4831418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modern      -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ize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22015" b="33602"/>
            <a:stretch/>
          </p:blipFill>
          <p:spPr>
            <a:xfrm>
              <a:off x="862397" y="3287340"/>
              <a:ext cx="5084440" cy="85919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87299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0060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6868" y="2843312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Adj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            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57605C-2E4B-1C4C-99F0-060E2E4C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92" y="727531"/>
            <a:ext cx="4602162" cy="5758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E0BD1-DEF2-9A45-8BF3-C0979433C33A}"/>
              </a:ext>
            </a:extLst>
          </p:cNvPr>
          <p:cNvSpPr txBox="1"/>
          <p:nvPr/>
        </p:nvSpPr>
        <p:spPr>
          <a:xfrm>
            <a:off x="4352118" y="186948"/>
            <a:ext cx="348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English derivational affixes*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75ACD-C93B-5F42-B116-768F5867201C}"/>
              </a:ext>
            </a:extLst>
          </p:cNvPr>
          <p:cNvSpPr txBox="1"/>
          <p:nvPr/>
        </p:nvSpPr>
        <p:spPr>
          <a:xfrm>
            <a:off x="9062663" y="6175542"/>
            <a:ext cx="348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This lists not comprehensive</a:t>
            </a:r>
          </a:p>
        </p:txBody>
      </p:sp>
    </p:spTree>
    <p:extLst>
      <p:ext uri="{BB962C8B-B14F-4D97-AF65-F5344CB8AC3E}">
        <p14:creationId xmlns:p14="http://schemas.microsoft.com/office/powerpoint/2010/main" val="35777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Derivational vs. Inflectional Affixes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1512110"/>
            <a:ext cx="9133114" cy="433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Inflectional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affixes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mark grammatical properties like tense, number, and aspect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do 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change the syntactic category of the word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adjust meaning slightly based on </a:t>
            </a:r>
            <a:r>
              <a:rPr lang="en-US" sz="2400" dirty="0">
                <a:solidFill>
                  <a:srgbClr val="0070C0"/>
                </a:solidFill>
              </a:rPr>
              <a:t>specific grammatical functions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20935" y="3627819"/>
            <a:ext cx="5280647" cy="2270965"/>
            <a:chOff x="666189" y="2843312"/>
            <a:chExt cx="5280647" cy="2270965"/>
          </a:xfrm>
        </p:grpSpPr>
        <p:sp>
          <p:nvSpPr>
            <p:cNvPr id="18" name="TextBox 17"/>
            <p:cNvSpPr txBox="1"/>
            <p:nvPr/>
          </p:nvSpPr>
          <p:spPr>
            <a:xfrm>
              <a:off x="849947" y="4652612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reach        </a:t>
              </a:r>
              <a:r>
                <a: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</a:t>
              </a:r>
              <a:r>
                <a:rPr lang="en-US" sz="2400" dirty="0" err="1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</a:t>
              </a:r>
              <a:endPara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284" y="4580982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cat             </a:t>
              </a:r>
              <a:r>
                <a: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-s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5282" t="22015" b="33602"/>
            <a:stretch/>
          </p:blipFill>
          <p:spPr>
            <a:xfrm>
              <a:off x="3673163" y="3212644"/>
              <a:ext cx="2273673" cy="8591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49947" y="4071839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6088" y="4099717"/>
              <a:ext cx="239040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N           </a:t>
              </a:r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Af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6189" y="2843312"/>
              <a:ext cx="4288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V                            N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55282" t="22015" b="33602"/>
          <a:stretch/>
        </p:blipFill>
        <p:spPr>
          <a:xfrm>
            <a:off x="4447357" y="4137073"/>
            <a:ext cx="2273673" cy="859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A9E95-9AEC-3242-8BA8-DC79C4457AD3}"/>
              </a:ext>
            </a:extLst>
          </p:cNvPr>
          <p:cNvSpPr txBox="1"/>
          <p:nvPr/>
        </p:nvSpPr>
        <p:spPr>
          <a:xfrm>
            <a:off x="5494402" y="6003148"/>
            <a:ext cx="14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Tense: past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8929B-ADBF-784B-B596-5DCC75346A26}"/>
              </a:ext>
            </a:extLst>
          </p:cNvPr>
          <p:cNvSpPr txBox="1"/>
          <p:nvPr/>
        </p:nvSpPr>
        <p:spPr>
          <a:xfrm>
            <a:off x="8209821" y="5966574"/>
            <a:ext cx="172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Number: plural</a:t>
            </a:r>
          </a:p>
        </p:txBody>
      </p:sp>
    </p:spTree>
    <p:extLst>
      <p:ext uri="{BB962C8B-B14F-4D97-AF65-F5344CB8AC3E}">
        <p14:creationId xmlns:p14="http://schemas.microsoft.com/office/powerpoint/2010/main" val="5274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Which of the underlined affixes are derivational?</a:t>
            </a:r>
          </a:p>
        </p:txBody>
      </p:sp>
      <p:sp>
        <p:nvSpPr>
          <p:cNvPr id="13314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94909" y="2689047"/>
            <a:ext cx="4305057" cy="36787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treat</a:t>
            </a:r>
            <a:r>
              <a:rPr lang="en-US" altLang="en-US" u="sng" dirty="0">
                <a:ea typeface="MS PGothic" charset="-128"/>
              </a:rPr>
              <a:t>ment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overlook</a:t>
            </a:r>
            <a:r>
              <a:rPr lang="en-US" altLang="en-US" u="sng" dirty="0">
                <a:ea typeface="MS PGothic" charset="-128"/>
              </a:rPr>
              <a:t>ed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u="sng" dirty="0">
                <a:ea typeface="MS PGothic" charset="-128"/>
              </a:rPr>
              <a:t>liberat</a:t>
            </a:r>
            <a:r>
              <a:rPr lang="en-US" altLang="en-US" dirty="0">
                <a:ea typeface="MS PGothic" charset="-128"/>
              </a:rPr>
              <a:t>ion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u="sng" dirty="0">
                <a:ea typeface="MS PGothic" charset="-128"/>
              </a:rPr>
              <a:t>ex</a:t>
            </a:r>
            <a:r>
              <a:rPr lang="en-US" altLang="en-US" dirty="0">
                <a:ea typeface="MS PGothic" charset="-128"/>
              </a:rPr>
              <a:t>-student</a:t>
            </a: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walk</a:t>
            </a:r>
            <a:r>
              <a:rPr lang="en-US" altLang="en-US" u="sng" dirty="0">
                <a:ea typeface="MS PGothic" charset="-128"/>
              </a:rPr>
              <a:t>ing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7241" y="1801165"/>
            <a:ext cx="364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multiple answers possible!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D7D37-06D9-C346-BC03-4C9619086495}"/>
              </a:ext>
            </a:extLst>
          </p:cNvPr>
          <p:cNvSpPr/>
          <p:nvPr/>
        </p:nvSpPr>
        <p:spPr>
          <a:xfrm>
            <a:off x="4156363" y="2689046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0F92C-CFDD-E649-A9F0-2C895217A256}"/>
              </a:ext>
            </a:extLst>
          </p:cNvPr>
          <p:cNvSpPr/>
          <p:nvPr/>
        </p:nvSpPr>
        <p:spPr>
          <a:xfrm>
            <a:off x="4156363" y="4504402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254A6-EC19-C44D-B69C-775E3E659B00}"/>
              </a:ext>
            </a:extLst>
          </p:cNvPr>
          <p:cNvSpPr/>
          <p:nvPr/>
        </p:nvSpPr>
        <p:spPr>
          <a:xfrm>
            <a:off x="4156363" y="5072438"/>
            <a:ext cx="2743200" cy="568036"/>
          </a:xfrm>
          <a:prstGeom prst="rect">
            <a:avLst/>
          </a:prstGeom>
          <a:noFill/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404EB-D379-1044-8264-32AB88BA0DFC}"/>
              </a:ext>
            </a:extLst>
          </p:cNvPr>
          <p:cNvSpPr txBox="1"/>
          <p:nvPr/>
        </p:nvSpPr>
        <p:spPr>
          <a:xfrm>
            <a:off x="7038108" y="5033291"/>
            <a:ext cx="265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walking is a noun </a:t>
            </a:r>
          </a:p>
          <a:p>
            <a:r>
              <a:rPr lang="en-US" dirty="0"/>
              <a:t>e.g. The walking was great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1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7.5.3.2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AFE4C36D808841C48E3FC39933576268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8115B20BD8B14A99902600CBF1DBCA21&lt;/guid&gt;&lt;date&gt;10/2/2017 12:37:57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AFE4C36D808841C48E3FC39933576268&lt;/guid&gt;&lt;repollguid&gt;11EEB9748FB04915BF60B885A7C3E92B&lt;/repollguid&gt;&lt;sourceid&gt;3A48D90F9FBE4EE981B52D549C0F172C&lt;/sourceid&gt;&lt;questiontext&gt;Which of the underlined affixes are derivational?&lt;/questiontext&gt;&lt;showresults&gt;True&lt;/showresults&gt;&lt;responsegrid&gt;0&lt;/responsegrid&gt;&lt;countdowntime&gt;30&lt;/countdowntime&gt;&lt;correctvalue&gt;1&lt;/correctvalue&gt;&lt;incorrectvalue&gt;0&lt;/incorrectvalue&gt;&lt;responselimit&gt;6&lt;/responselimit&gt;&lt;bulletstyle&gt;2&lt;/bulletstyle&gt;&lt;answers&gt;&lt;answer&gt;&lt;guid&gt;527BE8F4B4F44D32816F8081444DB1C4&lt;/guid&gt;&lt;answertext&gt;treatment&lt;/answertext&gt;&lt;valuetype&gt;0&lt;/valuetype&gt;&lt;/answer&gt;&lt;answer&gt;&lt;guid&gt;F3CF9D84642743418A3650C8871F8BDC&lt;/guid&gt;&lt;answertext&gt;overlooked&lt;/answertext&gt;&lt;valuetype&gt;0&lt;/valuetype&gt;&lt;/answer&gt;&lt;answer&gt;&lt;guid&gt;AFF44DE4ECCE4803B4265F12C32C40CA&lt;/guid&gt;&lt;answertext&gt;liberation&lt;/answertext&gt;&lt;valuetype&gt;0&lt;/valuetype&gt;&lt;/answer&gt;&lt;answer&gt;&lt;guid&gt;05B538620CD14817AC6068E2F1DB76B5&lt;/guid&gt;&lt;answertext&gt;ex-student&lt;/answertext&gt;&lt;valuetype&gt;0&lt;/valuetype&gt;&lt;/answer&gt;&lt;answer&gt;&lt;guid&gt;CCF323AEA23F4AC9A804A5F31A274FAD&lt;/guid&gt;&lt;answertext&gt;walking&lt;/answertext&gt;&lt;valuetype&gt;0&lt;/valuetype&gt;&lt;/answer&gt;&lt;answer&gt;&lt;guid&gt;4CBEA4663010496FA75106366A465EE5&lt;/guid&gt;&lt;answertext&gt;Not sure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of the underlined affixes are derivational?[;crlf;]49[;]56[;]101[;]False[;]0[;][;crlf;]2.6832[;]3[;]1.4754[;]2.1768[;crlf;]39[;]0[;]treatment1[;]treatment[;][;crlf;]5[;]0[;]overlooked2[;]overlooked[;][;crlf;]15[;]0[;]liberation3[;]liberation[;][;crlf;]33[;]0[;]ex-student4[;]ex-student[;][;crlf;]9[;]0[;]walking5[;]walking[;][;crlf;]0[;]0[;]Not sure6[;]Not sure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36737</TotalTime>
  <Words>2026</Words>
  <Application>Microsoft Macintosh PowerPoint</Application>
  <PresentationFormat>Widescreen</PresentationFormat>
  <Paragraphs>422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Linguistics 201</vt:lpstr>
      <vt:lpstr>Today</vt:lpstr>
      <vt:lpstr>Affixation</vt:lpstr>
      <vt:lpstr>Affixation</vt:lpstr>
      <vt:lpstr>Affixation</vt:lpstr>
      <vt:lpstr>Derivational vs. Inflectional Affixes</vt:lpstr>
      <vt:lpstr>PowerPoint Presentation</vt:lpstr>
      <vt:lpstr>Derivational vs. Inflectional Affixes</vt:lpstr>
      <vt:lpstr>Which of the underlined affixes are derivational?</vt:lpstr>
      <vt:lpstr>Building complex words</vt:lpstr>
      <vt:lpstr>Building words via affixation</vt:lpstr>
      <vt:lpstr>Building words via affixation</vt:lpstr>
      <vt:lpstr>Building unre</vt:lpstr>
      <vt:lpstr>PowerPoint Presentation</vt:lpstr>
      <vt:lpstr>Building “unreachable”</vt:lpstr>
      <vt:lpstr>Building words with affixes</vt:lpstr>
      <vt:lpstr>Inflection</vt:lpstr>
      <vt:lpstr>PowerPoint Presentation</vt:lpstr>
      <vt:lpstr>Inflection</vt:lpstr>
      <vt:lpstr>Inflection</vt:lpstr>
      <vt:lpstr>Case</vt:lpstr>
      <vt:lpstr>Case in Turkish</vt:lpstr>
      <vt:lpstr>Case in English</vt:lpstr>
      <vt:lpstr>Case in English</vt:lpstr>
      <vt:lpstr>Inflection</vt:lpstr>
      <vt:lpstr>(Grammatical) gender</vt:lpstr>
      <vt:lpstr>Grammatical gender</vt:lpstr>
      <vt:lpstr>Grammatical gender</vt:lpstr>
      <vt:lpstr>Inflection</vt:lpstr>
      <vt:lpstr>Noun class</vt:lpstr>
      <vt:lpstr>Noun class</vt:lpstr>
      <vt:lpstr>Inflection</vt:lpstr>
      <vt:lpstr>Number</vt:lpstr>
      <vt:lpstr>Number</vt:lpstr>
      <vt:lpstr>Inflection</vt:lpstr>
      <vt:lpstr>Tense and Aspect</vt:lpstr>
      <vt:lpstr>Tense and Aspect</vt:lpstr>
      <vt:lpstr>Tense and Aspect</vt:lpstr>
      <vt:lpstr>Building words via affixation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201: Intro to Linguistics Phonetics: vowels</dc:title>
  <dc:subject/>
  <dc:creator>Morgan Sonderegger</dc:creator>
  <cp:keywords/>
  <dc:description/>
  <cp:lastModifiedBy>Francisco Torreira, Professor</cp:lastModifiedBy>
  <cp:revision>542</cp:revision>
  <cp:lastPrinted>2018-10-17T02:56:42Z</cp:lastPrinted>
  <dcterms:created xsi:type="dcterms:W3CDTF">2016-01-15T16:06:53Z</dcterms:created>
  <dcterms:modified xsi:type="dcterms:W3CDTF">2021-02-16T02:54:44Z</dcterms:modified>
  <cp:category/>
</cp:coreProperties>
</file>