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98" r:id="rId2"/>
    <p:sldId id="871" r:id="rId3"/>
    <p:sldId id="872" r:id="rId4"/>
    <p:sldId id="875" r:id="rId5"/>
    <p:sldId id="857" r:id="rId6"/>
    <p:sldId id="880" r:id="rId7"/>
    <p:sldId id="866" r:id="rId8"/>
    <p:sldId id="867" r:id="rId9"/>
    <p:sldId id="868" r:id="rId10"/>
    <p:sldId id="869" r:id="rId11"/>
    <p:sldId id="862" r:id="rId12"/>
    <p:sldId id="809" r:id="rId13"/>
    <p:sldId id="810" r:id="rId14"/>
    <p:sldId id="811" r:id="rId15"/>
    <p:sldId id="812" r:id="rId16"/>
    <p:sldId id="873" r:id="rId17"/>
    <p:sldId id="846" r:id="rId18"/>
    <p:sldId id="844" r:id="rId19"/>
    <p:sldId id="845" r:id="rId20"/>
    <p:sldId id="847" r:id="rId21"/>
    <p:sldId id="848" r:id="rId22"/>
    <p:sldId id="850" r:id="rId23"/>
    <p:sldId id="874" r:id="rId24"/>
    <p:sldId id="877" r:id="rId25"/>
    <p:sldId id="878" r:id="rId26"/>
    <p:sldId id="879" r:id="rId27"/>
    <p:sldId id="817" r:id="rId28"/>
    <p:sldId id="683" r:id="rId29"/>
    <p:sldId id="831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rancisco Torreira, Professor" initials="FTP" lastIdx="8" clrIdx="0">
    <p:extLst>
      <p:ext uri="{19B8F6BF-5375-455C-9EA6-DF929625EA0E}">
        <p15:presenceInfo xmlns:p15="http://schemas.microsoft.com/office/powerpoint/2012/main" userId="3b678212-2d1b-4f1d-a8fb-6db1ffc813b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10"/>
    <p:restoredTop sz="95588"/>
  </p:normalViewPr>
  <p:slideViewPr>
    <p:cSldViewPr snapToGrid="0" snapToObjects="1">
      <p:cViewPr varScale="1">
        <p:scale>
          <a:sx n="147" d="100"/>
          <a:sy n="147" d="100"/>
        </p:scale>
        <p:origin x="22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DE9D4C-4B17-8640-ABFE-F6B1F15921F8}" type="datetimeFigureOut">
              <a:rPr lang="en-US" smtClean="0"/>
              <a:t>2/17/21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21DB29-D6F7-1946-B35D-7F53CE8CD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706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418D6-78D6-234C-8613-E36AFA16139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620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418D6-78D6-234C-8613-E36AFA16139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2966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 they as singular in use since 14</a:t>
            </a:r>
            <a:r>
              <a:rPr lang="en-US" baseline="30000" dirty="0"/>
              <a:t>th</a:t>
            </a:r>
            <a:r>
              <a:rPr lang="en-US" dirty="0"/>
              <a:t> century. e.g.</a:t>
            </a:r>
            <a:r>
              <a:rPr lang="en-US" baseline="0" dirty="0"/>
              <a:t> ‘a student left their umbrella in my office’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418D6-78D6-234C-8613-E36AFA16139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4630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HALFWAY ABOUT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418D6-78D6-234C-8613-E36AFA16139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788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E418D6-78D6-234C-8613-E36AFA16139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00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BC418-EEDA-8545-878E-BFD0CC401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DC5803-229C-AE4E-A749-34A0F39717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262C1-7EF2-5147-94C9-B042AB44A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0F59-895E-7446-9CF3-4B3AE8E72A33}" type="datetimeFigureOut">
              <a:rPr lang="en-US" smtClean="0"/>
              <a:t>2/17/21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971803-1FA2-D441-8F57-60A52B25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AE0E2-96E3-6C42-BC27-6BE28A956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B1961-34EF-A248-B58C-8D359E2D0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129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53FB2-A59B-954F-A5CC-748FAD8CA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77908E-4F64-F54E-B791-6A689B9E74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2C936-7277-A94E-BF98-9BF601549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0F59-895E-7446-9CF3-4B3AE8E72A33}" type="datetimeFigureOut">
              <a:rPr lang="en-US" smtClean="0"/>
              <a:t>2/17/21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FEBAB-DA5E-384F-9F97-79308A617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446BF-4325-D34F-94D4-0A449DD2F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B1961-34EF-A248-B58C-8D359E2D0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685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56757B-A22E-A44C-BB40-946AC10567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D2008A-61FD-5141-A4C8-4DBD715D65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FDBCBB-FC7E-9D4D-8089-99C86C2C7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0F59-895E-7446-9CF3-4B3AE8E72A33}" type="datetimeFigureOut">
              <a:rPr lang="en-US" smtClean="0"/>
              <a:t>2/17/21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DF2505-BBC7-E040-BE4A-BFEC4590C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123CD1-A56F-7943-966F-80FBE3A48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B1961-34EF-A248-B58C-8D359E2D0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960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B790A-B2E8-8848-9D22-4AC0D3713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EB233-A438-F04F-BCBC-F3B721B14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94194-73F7-7F45-8BAF-4D8709D2C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0F59-895E-7446-9CF3-4B3AE8E72A33}" type="datetimeFigureOut">
              <a:rPr lang="en-US" smtClean="0"/>
              <a:t>2/17/21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E1146-1A92-5243-83DE-125F55137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86B5C5-E699-944D-B64D-063C45C1F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B1961-34EF-A248-B58C-8D359E2D0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298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E4D29-0F3F-0F48-946D-CA1907B5D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774CF4-3988-CD4E-A6CE-8CCBAD458F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6A485F-155A-784B-BF35-F6616C8A0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0F59-895E-7446-9CF3-4B3AE8E72A33}" type="datetimeFigureOut">
              <a:rPr lang="en-US" smtClean="0"/>
              <a:t>2/17/21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8F1BB8-E5C7-6648-9AC4-A8B8393C0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F162C-A2B1-AF47-B348-FFB928780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B1961-34EF-A248-B58C-8D359E2D0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663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73AEB-CFB0-5E4A-B0C2-980251F60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31E16-0C68-2A4B-AEFB-69F20B6F46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938325-005D-414D-947F-E6583D0731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846829-41CA-B74B-A515-485A3CF29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0F59-895E-7446-9CF3-4B3AE8E72A33}" type="datetimeFigureOut">
              <a:rPr lang="en-US" smtClean="0"/>
              <a:t>2/17/21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425194-357C-4949-9995-BD29B9A4E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B619B6-6C42-0C4B-931B-75F96E80B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B1961-34EF-A248-B58C-8D359E2D0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210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F18C6-AB33-DB45-BDD6-3E9BB739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DC5709-4856-BC44-BCF0-EFFD0186D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118DB7-C55D-D747-A9CE-E92AE47DF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055230-08B3-004B-998D-021C662926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A08796-A3D6-9449-82E2-5C95DBF79C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419B19-3CA3-C042-AA3A-F9E7CE48C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0F59-895E-7446-9CF3-4B3AE8E72A33}" type="datetimeFigureOut">
              <a:rPr lang="en-US" smtClean="0"/>
              <a:t>2/17/21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B6D0A5-ABE0-1B46-9200-34FD424EC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92AC4B-0365-A04C-8F4C-BFB851E1B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B1961-34EF-A248-B58C-8D359E2D0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530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84727-5460-9542-8C71-CEE5AF4C8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AF750C-D2BC-EF4C-B0FA-4A78B67FE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0F59-895E-7446-9CF3-4B3AE8E72A33}" type="datetimeFigureOut">
              <a:rPr lang="en-US" smtClean="0"/>
              <a:t>2/17/21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D3AA03-0465-4D47-90CC-3320F6E8F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9DF40C-36B3-DF48-8263-BB8FD6B47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B1961-34EF-A248-B58C-8D359E2D0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315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E956D0-E44D-5C4B-9756-CDA9802B0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0F59-895E-7446-9CF3-4B3AE8E72A33}" type="datetimeFigureOut">
              <a:rPr lang="en-US" smtClean="0"/>
              <a:t>2/17/21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689174-5BF2-794D-9C1C-C4613EA23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622CE7-14AC-0D4F-8998-AF4C0883E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B1961-34EF-A248-B58C-8D359E2D0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947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E5258-C295-FA4D-AC40-AFC00028D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E097E-9062-064D-A149-0CB790FB0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E59D3D-3C69-514A-BD39-6BE70E601C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971AE2-2F72-E246-8B8E-27126B804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0F59-895E-7446-9CF3-4B3AE8E72A33}" type="datetimeFigureOut">
              <a:rPr lang="en-US" smtClean="0"/>
              <a:t>2/17/21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6136F7-5F23-8C4A-8574-38CFA681C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76713B-B6A9-8F41-8015-C9A2774CB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B1961-34EF-A248-B58C-8D359E2D0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322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FC230-0C8E-6849-9CF6-39DC7F8D0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8778FD-F596-A340-92F7-C4ABCBDBFF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7999B1-5E44-954A-95B3-16E68E4FC9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AD73C-0321-A640-BCC5-674ED5D0A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0F59-895E-7446-9CF3-4B3AE8E72A33}" type="datetimeFigureOut">
              <a:rPr lang="en-US" smtClean="0"/>
              <a:t>2/17/21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915C1C-22B9-E24A-8322-FD7FF7800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7184DD-5FCA-F44B-805C-ADC2459C9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B1961-34EF-A248-B58C-8D359E2D0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334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050436-F029-3348-8EFC-0A25F9B18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BFB00D-F3B9-9847-922D-11FA449D0F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99D1D-D31C-3444-BDE5-BDC603834A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F0F59-895E-7446-9CF3-4B3AE8E72A33}" type="datetimeFigureOut">
              <a:rPr lang="en-US" smtClean="0"/>
              <a:t>2/17/21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F3D47-FEFC-104C-9F2A-6F887BD770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6FE42-5E3B-A24A-B7A3-B3BE7926F5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B1961-34EF-A248-B58C-8D359E2D0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293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Grammatical_mood" TargetMode="External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65912" y="301236"/>
            <a:ext cx="7772400" cy="3007614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Gill Sans"/>
                <a:cs typeface="Gill Sans"/>
              </a:rPr>
              <a:t>Linguistics 201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1988" y="3838458"/>
            <a:ext cx="8293739" cy="2842215"/>
          </a:xfrm>
        </p:spPr>
        <p:txBody>
          <a:bodyPr>
            <a:normAutofit/>
          </a:bodyPr>
          <a:lstStyle/>
          <a:p>
            <a:pPr algn="l"/>
            <a:r>
              <a:rPr lang="en-US" sz="5200" dirty="0">
                <a:solidFill>
                  <a:srgbClr val="0000FF"/>
                </a:solidFill>
                <a:latin typeface="Gill Sans"/>
                <a:cs typeface="Gill Sans"/>
              </a:rPr>
              <a:t>Morphology 4</a:t>
            </a:r>
          </a:p>
          <a:p>
            <a:pPr algn="l"/>
            <a:endParaRPr lang="en-US" sz="3500" dirty="0"/>
          </a:p>
          <a:p>
            <a:pPr algn="l"/>
            <a:r>
              <a:rPr lang="en-US" sz="3500" dirty="0"/>
              <a:t>Francisco Torreira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918497" y="3606192"/>
            <a:ext cx="7203060" cy="5670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9655665" y="499813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522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Productivity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90688"/>
            <a:ext cx="5161613" cy="4435476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000000"/>
                </a:solidFill>
              </a:rPr>
              <a:t>Inflectional affixes: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</a:rPr>
              <a:t>are </a:t>
            </a:r>
            <a:r>
              <a:rPr lang="en-US" sz="2400" dirty="0">
                <a:solidFill>
                  <a:srgbClr val="0070C0"/>
                </a:solidFill>
              </a:rPr>
              <a:t>more productive </a:t>
            </a:r>
            <a:r>
              <a:rPr lang="en-US" sz="2400" dirty="0">
                <a:solidFill>
                  <a:srgbClr val="000000"/>
                </a:solidFill>
              </a:rPr>
              <a:t>than derivational affixes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</a:rPr>
              <a:t>attach to virtually* all instances of the category</a:t>
            </a:r>
          </a:p>
          <a:p>
            <a:pPr lvl="1"/>
            <a:endParaRPr lang="en-US" sz="2400" dirty="0">
              <a:solidFill>
                <a:srgbClr val="000000"/>
              </a:solidFill>
            </a:endParaRPr>
          </a:p>
          <a:p>
            <a:r>
              <a:rPr lang="en-US" sz="2800" dirty="0">
                <a:solidFill>
                  <a:srgbClr val="000000"/>
                </a:solidFill>
              </a:rPr>
              <a:t>Derivational affixes: 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</a:rPr>
              <a:t>often attach to </a:t>
            </a:r>
            <a:r>
              <a:rPr lang="en-US" sz="2400" dirty="0">
                <a:solidFill>
                  <a:srgbClr val="0070C0"/>
                </a:solidFill>
              </a:rPr>
              <a:t>only a restricted set of bases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77D8DE-FB37-704C-A755-92125D7AB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1088" y="1576055"/>
            <a:ext cx="5486400" cy="39716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1479B48-B491-8743-91A6-41B31D81AE58}"/>
              </a:ext>
            </a:extLst>
          </p:cNvPr>
          <p:cNvSpPr txBox="1"/>
          <p:nvPr/>
        </p:nvSpPr>
        <p:spPr>
          <a:xfrm>
            <a:off x="6096000" y="5941498"/>
            <a:ext cx="4706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dirty="0"/>
              <a:t>Except in cases of suppletion e.g.</a:t>
            </a:r>
          </a:p>
          <a:p>
            <a:r>
              <a:rPr lang="en-NL" dirty="0"/>
              <a:t>	</a:t>
            </a:r>
            <a:r>
              <a:rPr lang="en-NL" i="1" dirty="0"/>
              <a:t>mouse </a:t>
            </a:r>
            <a:r>
              <a:rPr lang="en-NL" dirty="0"/>
              <a:t>(sg)</a:t>
            </a:r>
            <a:r>
              <a:rPr lang="en-NL" i="1" dirty="0"/>
              <a:t>   *mouses     mice </a:t>
            </a:r>
            <a:r>
              <a:rPr lang="en-NL" dirty="0"/>
              <a:t>(pl)</a:t>
            </a:r>
          </a:p>
        </p:txBody>
      </p:sp>
    </p:spTree>
    <p:extLst>
      <p:ext uri="{BB962C8B-B14F-4D97-AF65-F5344CB8AC3E}">
        <p14:creationId xmlns:p14="http://schemas.microsoft.com/office/powerpoint/2010/main" val="146406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Inflection vs. Derivation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Four differences observed across languages: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</a:rPr>
              <a:t>Potential to change lexical category of base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</a:rPr>
              <a:t>Affix order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</a:rPr>
              <a:t>Semantic compositionality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</a:rPr>
              <a:t>Productivity</a:t>
            </a:r>
          </a:p>
        </p:txBody>
      </p:sp>
    </p:spTree>
    <p:extLst>
      <p:ext uri="{BB962C8B-B14F-4D97-AF65-F5344CB8AC3E}">
        <p14:creationId xmlns:p14="http://schemas.microsoft.com/office/powerpoint/2010/main" val="4003918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Inflectional affixation in English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000000"/>
                </a:solidFill>
              </a:rPr>
              <a:t>English marks only 8 inflectional affixes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All are suffixes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Two inflectional suffixes for </a:t>
            </a:r>
            <a:r>
              <a:rPr lang="en-US" dirty="0">
                <a:solidFill>
                  <a:srgbClr val="0070C0"/>
                </a:solidFill>
              </a:rPr>
              <a:t>nouns</a:t>
            </a:r>
            <a:r>
              <a:rPr lang="en-US" dirty="0">
                <a:solidFill>
                  <a:srgbClr val="000000"/>
                </a:solidFill>
              </a:rPr>
              <a:t>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</a:rPr>
              <a:t>plural: “cat</a:t>
            </a:r>
            <a:r>
              <a:rPr lang="en-US" dirty="0">
                <a:solidFill>
                  <a:srgbClr val="C00000"/>
                </a:solidFill>
              </a:rPr>
              <a:t>s</a:t>
            </a:r>
            <a:r>
              <a:rPr lang="en-US" dirty="0">
                <a:solidFill>
                  <a:srgbClr val="000000"/>
                </a:solidFill>
              </a:rPr>
              <a:t>”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</a:rPr>
              <a:t>possessive/genitive case: “the cat’</a:t>
            </a:r>
            <a:r>
              <a:rPr lang="en-US" dirty="0">
                <a:solidFill>
                  <a:srgbClr val="C00000"/>
                </a:solidFill>
              </a:rPr>
              <a:t>s</a:t>
            </a:r>
            <a:r>
              <a:rPr lang="en-US" dirty="0">
                <a:solidFill>
                  <a:srgbClr val="000000"/>
                </a:solidFill>
              </a:rPr>
              <a:t> paw”</a:t>
            </a:r>
          </a:p>
          <a:p>
            <a:pPr marL="914400" lvl="1" indent="-514350">
              <a:buFont typeface="+mj-lt"/>
              <a:buAutoNum type="arabicPeriod"/>
            </a:pPr>
            <a:endParaRPr lang="en-US" dirty="0">
              <a:solidFill>
                <a:srgbClr val="000000"/>
              </a:solidFill>
            </a:endParaRPr>
          </a:p>
          <a:p>
            <a:pPr marL="457200" indent="-514350"/>
            <a:r>
              <a:rPr lang="en-US" dirty="0">
                <a:solidFill>
                  <a:srgbClr val="000000"/>
                </a:solidFill>
              </a:rPr>
              <a:t>Both involve </a:t>
            </a:r>
            <a:r>
              <a:rPr lang="en-US" dirty="0" err="1">
                <a:solidFill>
                  <a:srgbClr val="000000"/>
                </a:solidFill>
              </a:rPr>
              <a:t>allomorphy</a:t>
            </a:r>
            <a:endParaRPr lang="en-US" dirty="0">
              <a:solidFill>
                <a:srgbClr val="000000"/>
              </a:solidFill>
            </a:endParaRPr>
          </a:p>
          <a:p>
            <a:pPr marL="400050" lvl="1" indent="0">
              <a:buNone/>
            </a:pPr>
            <a:r>
              <a:rPr lang="en-US" dirty="0">
                <a:solidFill>
                  <a:srgbClr val="000000"/>
                </a:solidFill>
              </a:rPr>
              <a:t>	e.g. plural marker:</a:t>
            </a:r>
          </a:p>
          <a:p>
            <a:pPr lvl="3" indent="-342900"/>
            <a:r>
              <a:rPr lang="en-US" dirty="0"/>
              <a:t>[</a:t>
            </a:r>
            <a:r>
              <a:rPr lang="en-US" dirty="0" err="1"/>
              <a:t>kæt</a:t>
            </a:r>
            <a:r>
              <a:rPr lang="en-US" dirty="0"/>
              <a:t>-</a:t>
            </a:r>
            <a:r>
              <a:rPr lang="en-US" dirty="0">
                <a:solidFill>
                  <a:srgbClr val="C00000"/>
                </a:solidFill>
              </a:rPr>
              <a:t>s</a:t>
            </a:r>
            <a:r>
              <a:rPr lang="en-US" dirty="0"/>
              <a:t>]</a:t>
            </a:r>
          </a:p>
          <a:p>
            <a:pPr lvl="3" indent="-342900"/>
            <a:r>
              <a:rPr lang="en-US" dirty="0"/>
              <a:t>[</a:t>
            </a:r>
            <a:r>
              <a:rPr lang="en-US" dirty="0" err="1"/>
              <a:t>dɑg</a:t>
            </a:r>
            <a:r>
              <a:rPr lang="en-US" dirty="0"/>
              <a:t>-</a:t>
            </a:r>
            <a:r>
              <a:rPr lang="en-US" dirty="0">
                <a:solidFill>
                  <a:srgbClr val="C00000"/>
                </a:solidFill>
              </a:rPr>
              <a:t>z</a:t>
            </a:r>
            <a:r>
              <a:rPr lang="en-US" dirty="0"/>
              <a:t>]</a:t>
            </a:r>
          </a:p>
          <a:p>
            <a:pPr lvl="3" indent="-342900"/>
            <a:r>
              <a:rPr lang="en-US" dirty="0"/>
              <a:t>[</a:t>
            </a:r>
            <a:r>
              <a:rPr lang="en-US" dirty="0" err="1"/>
              <a:t>fɑks-</a:t>
            </a:r>
            <a:r>
              <a:rPr lang="en-US" dirty="0" err="1">
                <a:solidFill>
                  <a:srgbClr val="C00000"/>
                </a:solidFill>
              </a:rPr>
              <a:t>əz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483746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Inflectional affixation in English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English marks only 8 inflectional affixes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all are suffixes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Four inflectional suffixes for </a:t>
            </a:r>
            <a:r>
              <a:rPr lang="en-US" dirty="0">
                <a:solidFill>
                  <a:srgbClr val="0070C0"/>
                </a:solidFill>
              </a:rPr>
              <a:t>verbs</a:t>
            </a:r>
            <a:r>
              <a:rPr lang="en-US" dirty="0">
                <a:solidFill>
                  <a:srgbClr val="000000"/>
                </a:solidFill>
              </a:rPr>
              <a:t>: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00000"/>
                </a:solidFill>
              </a:rPr>
              <a:t>3. 3</a:t>
            </a:r>
            <a:r>
              <a:rPr lang="en-US" baseline="30000" dirty="0">
                <a:solidFill>
                  <a:srgbClr val="000000"/>
                </a:solidFill>
              </a:rPr>
              <a:t>rd</a:t>
            </a:r>
            <a:r>
              <a:rPr lang="en-US" dirty="0">
                <a:solidFill>
                  <a:srgbClr val="000000"/>
                </a:solidFill>
              </a:rPr>
              <a:t> person sg. present </a:t>
            </a:r>
            <a:r>
              <a:rPr lang="en-US" u="sng" dirty="0">
                <a:solidFill>
                  <a:srgbClr val="000000"/>
                </a:solidFill>
              </a:rPr>
              <a:t>tense</a:t>
            </a:r>
            <a:r>
              <a:rPr lang="en-US" dirty="0">
                <a:solidFill>
                  <a:srgbClr val="000000"/>
                </a:solidFill>
              </a:rPr>
              <a:t>: “the cat jump</a:t>
            </a:r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>
                <a:solidFill>
                  <a:srgbClr val="000000"/>
                </a:solidFill>
              </a:rPr>
              <a:t> a lot”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00000"/>
                </a:solidFill>
              </a:rPr>
              <a:t>4. past </a:t>
            </a:r>
            <a:r>
              <a:rPr lang="en-US" u="sng" dirty="0">
                <a:solidFill>
                  <a:srgbClr val="000000"/>
                </a:solidFill>
              </a:rPr>
              <a:t>tense</a:t>
            </a:r>
            <a:r>
              <a:rPr lang="en-US" dirty="0">
                <a:solidFill>
                  <a:srgbClr val="000000"/>
                </a:solidFill>
              </a:rPr>
              <a:t>: “the cat jump</a:t>
            </a:r>
            <a:r>
              <a:rPr lang="en-US" dirty="0">
                <a:solidFill>
                  <a:srgbClr val="FF0000"/>
                </a:solidFill>
              </a:rPr>
              <a:t>ed</a:t>
            </a:r>
            <a:r>
              <a:rPr lang="en-US" dirty="0">
                <a:solidFill>
                  <a:srgbClr val="000000"/>
                </a:solidFill>
              </a:rPr>
              <a:t> off the couch”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00000"/>
                </a:solidFill>
              </a:rPr>
              <a:t>5. progressive </a:t>
            </a:r>
            <a:r>
              <a:rPr lang="en-US" u="sng" dirty="0">
                <a:solidFill>
                  <a:srgbClr val="000000"/>
                </a:solidFill>
              </a:rPr>
              <a:t>aspect</a:t>
            </a:r>
            <a:r>
              <a:rPr lang="en-US" dirty="0">
                <a:solidFill>
                  <a:srgbClr val="000000"/>
                </a:solidFill>
              </a:rPr>
              <a:t>: “the cat is jump</a:t>
            </a:r>
            <a:r>
              <a:rPr lang="en-US" dirty="0">
                <a:solidFill>
                  <a:srgbClr val="FF0000"/>
                </a:solidFill>
              </a:rPr>
              <a:t>ing</a:t>
            </a:r>
            <a:r>
              <a:rPr lang="en-US" dirty="0">
                <a:solidFill>
                  <a:srgbClr val="000000"/>
                </a:solidFill>
              </a:rPr>
              <a:t>”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00000"/>
                </a:solidFill>
              </a:rPr>
              <a:t>6. perfective </a:t>
            </a:r>
            <a:r>
              <a:rPr lang="en-US" u="sng" dirty="0">
                <a:solidFill>
                  <a:srgbClr val="000000"/>
                </a:solidFill>
              </a:rPr>
              <a:t>aspect</a:t>
            </a:r>
            <a:r>
              <a:rPr lang="en-US" dirty="0">
                <a:solidFill>
                  <a:srgbClr val="000000"/>
                </a:solidFill>
              </a:rPr>
              <a:t>: “the cat has jump</a:t>
            </a:r>
            <a:r>
              <a:rPr lang="en-US" dirty="0">
                <a:solidFill>
                  <a:srgbClr val="FF0000"/>
                </a:solidFill>
              </a:rPr>
              <a:t>ed</a:t>
            </a:r>
            <a:r>
              <a:rPr lang="en-US" dirty="0">
                <a:solidFill>
                  <a:srgbClr val="000000"/>
                </a:solidFill>
              </a:rPr>
              <a:t>”</a:t>
            </a:r>
          </a:p>
        </p:txBody>
      </p:sp>
      <p:cxnSp>
        <p:nvCxnSpPr>
          <p:cNvPr id="7" name="Straight Arrow Connector 6"/>
          <p:cNvCxnSpPr>
            <a:cxnSpLocks/>
          </p:cNvCxnSpPr>
          <p:nvPr/>
        </p:nvCxnSpPr>
        <p:spPr>
          <a:xfrm flipH="1">
            <a:off x="6426365" y="3131008"/>
            <a:ext cx="681616" cy="5497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107981" y="2091481"/>
            <a:ext cx="32709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terminology: the verb </a:t>
            </a:r>
            <a:r>
              <a:rPr lang="en-US" sz="2000" dirty="0">
                <a:solidFill>
                  <a:srgbClr val="0000FF"/>
                </a:solidFill>
              </a:rPr>
              <a:t>agrees</a:t>
            </a:r>
            <a:r>
              <a:rPr lang="en-US" sz="2000" dirty="0"/>
              <a:t> with the subject for person in number</a:t>
            </a:r>
          </a:p>
        </p:txBody>
      </p:sp>
      <p:cxnSp>
        <p:nvCxnSpPr>
          <p:cNvPr id="6" name="Straight Arrow Connector 5"/>
          <p:cNvCxnSpPr>
            <a:cxnSpLocks/>
          </p:cNvCxnSpPr>
          <p:nvPr/>
        </p:nvCxnSpPr>
        <p:spPr>
          <a:xfrm flipH="1" flipV="1">
            <a:off x="3106610" y="4009318"/>
            <a:ext cx="1294131" cy="15068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00741" y="5445785"/>
            <a:ext cx="32709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  <a:r>
              <a:rPr lang="en-US" sz="2000" baseline="30000" dirty="0"/>
              <a:t>st</a:t>
            </a:r>
            <a:r>
              <a:rPr lang="en-US" sz="2000" dirty="0"/>
              <a:t> person </a:t>
            </a:r>
            <a:r>
              <a:rPr lang="en-US" sz="2000" dirty="0" err="1"/>
              <a:t>sg</a:t>
            </a:r>
            <a:r>
              <a:rPr lang="en-US" sz="2000" dirty="0"/>
              <a:t>: I</a:t>
            </a:r>
          </a:p>
          <a:p>
            <a:r>
              <a:rPr lang="en-US" sz="2000" dirty="0"/>
              <a:t>2</a:t>
            </a:r>
            <a:r>
              <a:rPr lang="en-US" sz="2000" baseline="30000" dirty="0"/>
              <a:t>nd</a:t>
            </a:r>
            <a:r>
              <a:rPr lang="en-US" sz="2000" dirty="0"/>
              <a:t> person </a:t>
            </a:r>
            <a:r>
              <a:rPr lang="en-US" sz="2000" dirty="0" err="1"/>
              <a:t>sg</a:t>
            </a:r>
            <a:r>
              <a:rPr lang="en-US" sz="2000" dirty="0"/>
              <a:t>: you</a:t>
            </a:r>
          </a:p>
          <a:p>
            <a:r>
              <a:rPr lang="en-US" sz="2000" dirty="0"/>
              <a:t>3</a:t>
            </a:r>
            <a:r>
              <a:rPr lang="en-US" sz="2000" baseline="30000" dirty="0"/>
              <a:t>rd</a:t>
            </a:r>
            <a:r>
              <a:rPr lang="en-US" sz="2000" dirty="0"/>
              <a:t> person sg: he/she/it</a:t>
            </a:r>
          </a:p>
        </p:txBody>
      </p:sp>
    </p:spTree>
    <p:extLst>
      <p:ext uri="{BB962C8B-B14F-4D97-AF65-F5344CB8AC3E}">
        <p14:creationId xmlns:p14="http://schemas.microsoft.com/office/powerpoint/2010/main" val="2790499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Inflectional affixation in English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English marks only 8 inflectional affixes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all are suffixes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Two inflectional suffixes for </a:t>
            </a:r>
            <a:r>
              <a:rPr lang="en-US" dirty="0">
                <a:solidFill>
                  <a:srgbClr val="0070C0"/>
                </a:solidFill>
              </a:rPr>
              <a:t>adjectives</a:t>
            </a:r>
            <a:r>
              <a:rPr lang="en-US" dirty="0">
                <a:solidFill>
                  <a:srgbClr val="000000"/>
                </a:solidFill>
              </a:rPr>
              <a:t>: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00000"/>
                </a:solidFill>
              </a:rPr>
              <a:t>7. comparative: “this cat is fluffi</a:t>
            </a:r>
            <a:r>
              <a:rPr lang="en-US" dirty="0">
                <a:solidFill>
                  <a:srgbClr val="FF0000"/>
                </a:solidFill>
              </a:rPr>
              <a:t>er</a:t>
            </a:r>
            <a:r>
              <a:rPr lang="en-US" dirty="0">
                <a:solidFill>
                  <a:srgbClr val="000000"/>
                </a:solidFill>
              </a:rPr>
              <a:t>”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00000"/>
                </a:solidFill>
              </a:rPr>
              <a:t>8. superlative: “this cat is the fluffi</a:t>
            </a:r>
            <a:r>
              <a:rPr lang="en-US" dirty="0">
                <a:solidFill>
                  <a:srgbClr val="FF0000"/>
                </a:solidFill>
              </a:rPr>
              <a:t>est</a:t>
            </a:r>
            <a:r>
              <a:rPr lang="en-US" dirty="0">
                <a:solidFill>
                  <a:srgbClr val="000000"/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92431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Inflectional affixation in English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484223" cy="435133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Inflectional suffixes in English often have the same pronunciation as each other, e.g.: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plural and possessive on nouns (</a:t>
            </a:r>
            <a:r>
              <a:rPr lang="en-US" sz="2000" i="1" dirty="0">
                <a:solidFill>
                  <a:srgbClr val="000000"/>
                </a:solidFill>
              </a:rPr>
              <a:t>-s / -’s</a:t>
            </a:r>
            <a:r>
              <a:rPr lang="en-US" sz="2000" dirty="0">
                <a:solidFill>
                  <a:srgbClr val="000000"/>
                </a:solidFill>
              </a:rPr>
              <a:t>)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past tense and perfective aspect on verbs (</a:t>
            </a:r>
            <a:r>
              <a:rPr lang="en-US" sz="2000" i="1" dirty="0">
                <a:solidFill>
                  <a:srgbClr val="000000"/>
                </a:solidFill>
              </a:rPr>
              <a:t>-ed</a:t>
            </a:r>
            <a:r>
              <a:rPr lang="en-US" sz="2000" dirty="0">
                <a:solidFill>
                  <a:srgbClr val="000000"/>
                </a:solidFill>
              </a:rPr>
              <a:t>)</a:t>
            </a:r>
          </a:p>
          <a:p>
            <a:pPr lvl="1"/>
            <a:endParaRPr lang="en-US" sz="2000" dirty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Inflectional suffixes in English often have the same pronunciation as an unrelated derivational suffix!!</a:t>
            </a:r>
          </a:p>
          <a:p>
            <a:pPr lvl="1"/>
            <a:endParaRPr lang="en-US" sz="2000" dirty="0">
              <a:solidFill>
                <a:srgbClr val="0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2B3791-11FF-0147-9BFA-1774602DED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9537" y="3783920"/>
            <a:ext cx="4410365" cy="2488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4214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3F64F-B958-C849-96FB-7D68992AD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Inflectional affixation in English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068D8-6E5F-E245-BC52-00859B89E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L" sz="2400" dirty="0"/>
              <a:t>English has a relatively simple inflectional morphology</a:t>
            </a:r>
          </a:p>
          <a:p>
            <a:r>
              <a:rPr lang="en-NL" sz="2400" dirty="0"/>
              <a:t>Other languages may exhibit much richer </a:t>
            </a:r>
            <a:r>
              <a:rPr lang="en-NL" sz="2400"/>
              <a:t>inflectional systems</a:t>
            </a:r>
            <a:endParaRPr lang="en-CA" sz="2400" dirty="0"/>
          </a:p>
          <a:p>
            <a:pPr lvl="1"/>
            <a:r>
              <a:rPr lang="en-NL" sz="1800"/>
              <a:t>e</a:t>
            </a:r>
            <a:r>
              <a:rPr lang="en-NL" sz="1800" dirty="0"/>
              <a:t>.g. verbal paradigm of the French verb </a:t>
            </a:r>
            <a:r>
              <a:rPr lang="en-NL" sz="1800" i="1" dirty="0"/>
              <a:t>conduire</a:t>
            </a:r>
            <a:r>
              <a:rPr lang="en-NL" sz="1800" dirty="0"/>
              <a:t> “lead, drive” </a:t>
            </a:r>
            <a:r>
              <a:rPr lang="en-NL" sz="1800"/>
              <a:t>exhibits numerous</a:t>
            </a:r>
            <a:r>
              <a:rPr lang="en-CA" sz="1800" dirty="0"/>
              <a:t> </a:t>
            </a:r>
            <a:r>
              <a:rPr lang="en-NL" sz="1800"/>
              <a:t>inflectional </a:t>
            </a:r>
            <a:r>
              <a:rPr lang="en-NL" sz="1800" dirty="0"/>
              <a:t>affixes:</a:t>
            </a:r>
            <a:endParaRPr lang="en-NL" dirty="0"/>
          </a:p>
        </p:txBody>
      </p:sp>
      <p:pic>
        <p:nvPicPr>
          <p:cNvPr id="1026" name="Picture 2" descr="Inflectional Morphology">
            <a:extLst>
              <a:ext uri="{FF2B5EF4-FFF2-40B4-BE49-F238E27FC236}">
                <a16:creationId xmlns:a16="http://schemas.microsoft.com/office/drawing/2014/main" id="{247FF1D4-34CB-2B4A-9F06-F8D149F400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542" y="3284545"/>
            <a:ext cx="8206521" cy="2107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443B3F8-887B-394C-9231-D33176350B5C}"/>
              </a:ext>
            </a:extLst>
          </p:cNvPr>
          <p:cNvSpPr txBox="1"/>
          <p:nvPr/>
        </p:nvSpPr>
        <p:spPr>
          <a:xfrm>
            <a:off x="1857542" y="5661878"/>
            <a:ext cx="78002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>
                <a:solidFill>
                  <a:schemeClr val="bg1">
                    <a:lumMod val="50000"/>
                  </a:schemeClr>
                </a:solidFill>
              </a:rPr>
              <a:t>*Indicative, Conditional, Subjunctive, Imperative, etc. are different </a:t>
            </a:r>
            <a:r>
              <a:rPr lang="en-CA" sz="1600" i="1" dirty="0">
                <a:solidFill>
                  <a:schemeClr val="bg1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grammatical</a:t>
            </a:r>
            <a:r>
              <a:rPr lang="en-CA" sz="1600" dirty="0">
                <a:solidFill>
                  <a:schemeClr val="bg1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CA" sz="1600" i="1" dirty="0">
                <a:solidFill>
                  <a:schemeClr val="bg1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moods</a:t>
            </a:r>
            <a:r>
              <a:rPr lang="en-CA" sz="1600" dirty="0">
                <a:solidFill>
                  <a:schemeClr val="bg1">
                    <a:lumMod val="50000"/>
                  </a:schemeClr>
                </a:solidFill>
              </a:rPr>
              <a:t>: attitude toward what speaker is saying (e.g. a statement of fact, of desire, a possibility, a command, etc.)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C0C123-6F3D-F14D-8089-14B202FC22CD}"/>
              </a:ext>
            </a:extLst>
          </p:cNvPr>
          <p:cNvSpPr txBox="1"/>
          <p:nvPr/>
        </p:nvSpPr>
        <p:spPr>
          <a:xfrm>
            <a:off x="3932901" y="320186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28408704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Other ways to combine meanings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1" indent="-514350">
              <a:buFont typeface="+mj-lt"/>
              <a:buAutoNum type="arabicPeriod"/>
            </a:pPr>
            <a:r>
              <a:rPr lang="en-US" sz="2800" dirty="0">
                <a:solidFill>
                  <a:srgbClr val="000000"/>
                </a:solidFill>
              </a:rPr>
              <a:t>Discontinuous morphemes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800" dirty="0">
                <a:solidFill>
                  <a:srgbClr val="000000"/>
                </a:solidFill>
              </a:rPr>
              <a:t>Root internal changes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800" dirty="0">
                <a:solidFill>
                  <a:srgbClr val="000000"/>
                </a:solidFill>
              </a:rPr>
              <a:t>Suppletion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800" dirty="0">
                <a:solidFill>
                  <a:srgbClr val="000000"/>
                </a:solidFill>
              </a:rPr>
              <a:t>Reduplication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800" dirty="0">
                <a:solidFill>
                  <a:srgbClr val="000000"/>
                </a:solidFill>
              </a:rPr>
              <a:t>Conversion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800" dirty="0">
                <a:solidFill>
                  <a:srgbClr val="000000"/>
                </a:solidFill>
              </a:rPr>
              <a:t>Cliticization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800" dirty="0">
                <a:solidFill>
                  <a:srgbClr val="000000"/>
                </a:solidFill>
              </a:rPr>
              <a:t>Clipping</a:t>
            </a:r>
          </a:p>
        </p:txBody>
      </p:sp>
    </p:spTree>
    <p:extLst>
      <p:ext uri="{BB962C8B-B14F-4D97-AF65-F5344CB8AC3E}">
        <p14:creationId xmlns:p14="http://schemas.microsoft.com/office/powerpoint/2010/main" val="27032116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Discontinuous morphemes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Some languages (e.g. Arabic, Hebrew) </a:t>
            </a:r>
            <a:r>
              <a:rPr lang="en-US" dirty="0">
                <a:solidFill>
                  <a:srgbClr val="0070C0"/>
                </a:solidFill>
              </a:rPr>
              <a:t>interleave morphemes </a:t>
            </a:r>
            <a:r>
              <a:rPr lang="en-US" dirty="0">
                <a:solidFill>
                  <a:srgbClr val="000000"/>
                </a:solidFill>
              </a:rPr>
              <a:t>instead of concatenating them together end-to-end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244" y="2873826"/>
            <a:ext cx="5473830" cy="2819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253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dirty="0"/>
              <a:t>Discontinuous morphemes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Both roots and affixes are </a:t>
            </a:r>
            <a:r>
              <a:rPr lang="en-US" dirty="0" err="1">
                <a:solidFill>
                  <a:srgbClr val="0070C0"/>
                </a:solidFill>
              </a:rPr>
              <a:t>discontinous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160" y="2514600"/>
            <a:ext cx="7986641" cy="3362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144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88A44-5C89-1E4F-B7EC-881DAA8F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Midterm exam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8CE2D-DE9D-EA4C-B5F1-43F208493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9794"/>
            <a:ext cx="10515600" cy="4873081"/>
          </a:xfrm>
        </p:spPr>
        <p:txBody>
          <a:bodyPr>
            <a:normAutofit/>
          </a:bodyPr>
          <a:lstStyle/>
          <a:p>
            <a:r>
              <a:rPr lang="en-US" sz="2000" dirty="0"/>
              <a:t>Covers Phonetics and Phonology units</a:t>
            </a:r>
          </a:p>
          <a:p>
            <a:pPr lvl="1"/>
            <a:r>
              <a:rPr lang="en-US" sz="2000" dirty="0"/>
              <a:t>Morphology unit tested in final exam</a:t>
            </a:r>
          </a:p>
          <a:p>
            <a:endParaRPr lang="en-US" sz="2000" dirty="0"/>
          </a:p>
          <a:p>
            <a:r>
              <a:rPr lang="en-US" sz="2000" dirty="0"/>
              <a:t>This Monday, 9 AM (Montreal time)</a:t>
            </a:r>
          </a:p>
          <a:p>
            <a:r>
              <a:rPr lang="en-US" sz="2000" dirty="0"/>
              <a:t>Open for 48 h</a:t>
            </a:r>
          </a:p>
          <a:p>
            <a:r>
              <a:rPr lang="en-US" sz="2000" dirty="0"/>
              <a:t>Completion time: 3 hours</a:t>
            </a:r>
          </a:p>
          <a:p>
            <a:endParaRPr lang="en-US" sz="2000" dirty="0"/>
          </a:p>
          <a:p>
            <a:r>
              <a:rPr lang="en-US" sz="2000" dirty="0"/>
              <a:t>30 quiz-style questions</a:t>
            </a:r>
          </a:p>
          <a:p>
            <a:pPr lvl="1"/>
            <a:r>
              <a:rPr lang="en-US" sz="2000" dirty="0"/>
              <a:t>Generally harder than previous quizzes!</a:t>
            </a:r>
          </a:p>
          <a:p>
            <a:r>
              <a:rPr lang="en-US" sz="2000" dirty="0"/>
              <a:t>Open-book</a:t>
            </a:r>
          </a:p>
          <a:p>
            <a:endParaRPr lang="en-US" sz="2000" dirty="0"/>
          </a:p>
          <a:p>
            <a:r>
              <a:rPr lang="en-US" sz="2000" dirty="0"/>
              <a:t>You must </a:t>
            </a:r>
            <a:r>
              <a:rPr lang="en-US" sz="2000" b="1" dirty="0"/>
              <a:t>not</a:t>
            </a:r>
            <a:r>
              <a:rPr lang="en-US" sz="2000" dirty="0"/>
              <a:t> collaborate with other people. I count on your honesty!</a:t>
            </a:r>
            <a:endParaRPr lang="en-US" sz="10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818127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Root internal changes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Phonetic changes inside the root can mark grammatical change</a:t>
            </a:r>
          </a:p>
          <a:p>
            <a:pPr lvl="1"/>
            <a:r>
              <a:rPr lang="en-US" sz="2000" dirty="0"/>
              <a:t>e.g. </a:t>
            </a:r>
            <a:r>
              <a:rPr lang="en-US" sz="2000" dirty="0">
                <a:solidFill>
                  <a:srgbClr val="0070C0"/>
                </a:solidFill>
              </a:rPr>
              <a:t>Ablaut</a:t>
            </a:r>
            <a:r>
              <a:rPr lang="en-US" sz="2000" dirty="0">
                <a:solidFill>
                  <a:srgbClr val="0000FF"/>
                </a:solidFill>
              </a:rPr>
              <a:t>: </a:t>
            </a:r>
            <a:r>
              <a:rPr lang="en-US" sz="2000" dirty="0">
                <a:solidFill>
                  <a:srgbClr val="000000"/>
                </a:solidFill>
              </a:rPr>
              <a:t>change in </a:t>
            </a:r>
            <a:r>
              <a:rPr lang="en-US" sz="2000" u="sng" dirty="0">
                <a:solidFill>
                  <a:srgbClr val="000000"/>
                </a:solidFill>
              </a:rPr>
              <a:t>vowel quality </a:t>
            </a:r>
            <a:r>
              <a:rPr lang="en-US" sz="2000" dirty="0">
                <a:solidFill>
                  <a:srgbClr val="000000"/>
                </a:solidFill>
              </a:rPr>
              <a:t>marks grammatical change, typical of Germanic languages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5D2AD0-3A71-B64A-87EB-7D3B84BB4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8393" y="3307079"/>
            <a:ext cx="5269776" cy="1944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6394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err="1"/>
              <a:t>Suppletion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Occurrence of a phonologically-unrelated form to fill a gap in a inflectional paradigm</a:t>
            </a:r>
          </a:p>
          <a:p>
            <a:r>
              <a:rPr lang="en-US" sz="2400" dirty="0">
                <a:solidFill>
                  <a:srgbClr val="000000"/>
                </a:solidFill>
              </a:rPr>
              <a:t>Often: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left over from historical changes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only survives in very high frequency words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4225856"/>
            <a:ext cx="2110030" cy="106373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80ACA8D-F5FF-E449-801A-3F524E0B7FB0}"/>
              </a:ext>
            </a:extLst>
          </p:cNvPr>
          <p:cNvSpPr txBox="1"/>
          <p:nvPr/>
        </p:nvSpPr>
        <p:spPr>
          <a:xfrm>
            <a:off x="6096000" y="4150030"/>
            <a:ext cx="2844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05A8D3-D872-A640-895E-FCD75AC537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4445" y="4150030"/>
            <a:ext cx="6615515" cy="1890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585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Reduplication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Copy some part or all of the root and add it to the root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128" y="2625473"/>
            <a:ext cx="4940300" cy="181295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7F4DF1F-4503-3649-8C21-576FD3374A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128" y="5103337"/>
            <a:ext cx="4624849" cy="10736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072ABAC-94A5-8647-9096-B735DCFA22DB}"/>
              </a:ext>
            </a:extLst>
          </p:cNvPr>
          <p:cNvSpPr txBox="1"/>
          <p:nvPr/>
        </p:nvSpPr>
        <p:spPr>
          <a:xfrm>
            <a:off x="1558109" y="4573364"/>
            <a:ext cx="3061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Partial reduplication in Tagalog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5359F1-1904-C343-BEF6-34545598ED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012652"/>
            <a:ext cx="5474788" cy="232938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175BF27-EF43-1E48-9225-BE8FBB93FC3C}"/>
              </a:ext>
            </a:extLst>
          </p:cNvPr>
          <p:cNvSpPr txBox="1"/>
          <p:nvPr/>
        </p:nvSpPr>
        <p:spPr>
          <a:xfrm>
            <a:off x="7501606" y="2565756"/>
            <a:ext cx="1812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Full reduplication</a:t>
            </a:r>
          </a:p>
        </p:txBody>
      </p:sp>
    </p:spTree>
    <p:extLst>
      <p:ext uri="{BB962C8B-B14F-4D97-AF65-F5344CB8AC3E}">
        <p14:creationId xmlns:p14="http://schemas.microsoft.com/office/powerpoint/2010/main" val="1036941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56610-6386-5E42-8B6D-D14E04DAF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Conversion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7888C-F7E3-F44E-84BD-7AE9993A0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en-US" sz="2400" dirty="0"/>
              <a:t>Assigns an already existing word to a new syntactic category </a:t>
            </a:r>
          </a:p>
          <a:p>
            <a:r>
              <a:rPr lang="en-NL" sz="2400" dirty="0"/>
              <a:t>Considered as a case of derivation, as </a:t>
            </a:r>
            <a:r>
              <a:rPr lang="en-NL" sz="2400"/>
              <a:t>it involves change </a:t>
            </a:r>
            <a:r>
              <a:rPr lang="en-NL" sz="2400" dirty="0"/>
              <a:t>in lexical category</a:t>
            </a:r>
          </a:p>
          <a:p>
            <a:pPr lvl="1"/>
            <a:r>
              <a:rPr lang="en-NL" sz="2000" dirty="0"/>
              <a:t>For this is reason, it is also known as </a:t>
            </a:r>
            <a:r>
              <a:rPr lang="en-NL" sz="2000" dirty="0">
                <a:solidFill>
                  <a:srgbClr val="0070C0"/>
                </a:solidFill>
              </a:rPr>
              <a:t>zero derivation</a:t>
            </a:r>
          </a:p>
          <a:p>
            <a:endParaRPr lang="en-N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4E70E7-B03E-2C46-8D35-1D2B89F38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725" y="3312231"/>
            <a:ext cx="7384549" cy="2449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8230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3ABDF-62A6-9B43-8C1C-7A1D4A762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Cliticization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379FC-E62C-1A47-B4AD-21A7BC5E9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400" dirty="0">
                <a:solidFill>
                  <a:srgbClr val="C00000"/>
                </a:solidFill>
              </a:rPr>
              <a:t>Clitics</a:t>
            </a:r>
            <a:r>
              <a:rPr lang="en-CA" sz="2400" dirty="0"/>
              <a:t>:</a:t>
            </a:r>
            <a:r>
              <a:rPr lang="en-CA" sz="2400" b="1" dirty="0"/>
              <a:t> </a:t>
            </a:r>
            <a:r>
              <a:rPr lang="en-CA" sz="2400" dirty="0"/>
              <a:t>Morphemes that behave like words in terms of meaning and function but are unable to stand alone as independent forms </a:t>
            </a:r>
            <a:r>
              <a:rPr lang="en-CA" sz="2400" u="sng" dirty="0"/>
              <a:t>for phonological reasons</a:t>
            </a:r>
          </a:p>
          <a:p>
            <a:endParaRPr lang="en-CA" sz="2400" dirty="0"/>
          </a:p>
          <a:p>
            <a:r>
              <a:rPr lang="en-CA" sz="2400" dirty="0"/>
              <a:t>These elements are pronounced together with another word (known as a </a:t>
            </a:r>
            <a:r>
              <a:rPr lang="en-CA" sz="2400" dirty="0">
                <a:solidFill>
                  <a:srgbClr val="0070C0"/>
                </a:solidFill>
              </a:rPr>
              <a:t>host</a:t>
            </a:r>
            <a:r>
              <a:rPr lang="en-CA" sz="2400" dirty="0"/>
              <a:t>) as if the two formed only one word:</a:t>
            </a:r>
          </a:p>
          <a:p>
            <a:pPr marL="0" indent="0">
              <a:buNone/>
            </a:pPr>
            <a:endParaRPr lang="en-CA" sz="2400" dirty="0"/>
          </a:p>
          <a:p>
            <a:endParaRPr lang="en-CA" sz="2400" dirty="0"/>
          </a:p>
          <a:p>
            <a:endParaRPr lang="en-CA" sz="2400" dirty="0"/>
          </a:p>
          <a:p>
            <a:pPr marL="0" indent="0">
              <a:buNone/>
            </a:pPr>
            <a:endParaRPr lang="en-CA" sz="2400" dirty="0"/>
          </a:p>
          <a:p>
            <a:r>
              <a:rPr lang="en-CA" sz="2400" dirty="0"/>
              <a:t>Clitics + host = </a:t>
            </a:r>
            <a:r>
              <a:rPr lang="en-CA" sz="2400" dirty="0">
                <a:solidFill>
                  <a:srgbClr val="0070C0"/>
                </a:solidFill>
              </a:rPr>
              <a:t>phonological word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035567-B2BD-9A44-8046-F345C6203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149" y="4148425"/>
            <a:ext cx="3263902" cy="10879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506124A-7834-E74E-81AB-81597DF6A3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148424"/>
            <a:ext cx="4895852" cy="1087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3461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4BD5C-9210-4745-9E57-BC905791B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CFA34-1587-CA44-8929-A29EE6B62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400" dirty="0"/>
              <a:t>Process that shortens a polysyllabic word by deleting one or more syllables</a:t>
            </a:r>
          </a:p>
          <a:p>
            <a:r>
              <a:rPr lang="en-CA" sz="2400" dirty="0"/>
              <a:t>Common in casual speech</a:t>
            </a:r>
          </a:p>
          <a:p>
            <a:pPr lvl="1"/>
            <a:r>
              <a:rPr lang="en-CA" sz="2000" dirty="0"/>
              <a:t>Proper names: </a:t>
            </a:r>
            <a:r>
              <a:rPr lang="en-CA" sz="2000" i="1" dirty="0"/>
              <a:t>Liz</a:t>
            </a:r>
            <a:r>
              <a:rPr lang="en-CA" sz="2000" dirty="0"/>
              <a:t>, </a:t>
            </a:r>
            <a:r>
              <a:rPr lang="en-CA" sz="2000" i="1" dirty="0"/>
              <a:t>Ron</a:t>
            </a:r>
            <a:r>
              <a:rPr lang="en-CA" sz="2000" dirty="0"/>
              <a:t>, </a:t>
            </a:r>
            <a:r>
              <a:rPr lang="en-CA" sz="2000" i="1" dirty="0"/>
              <a:t>Sue</a:t>
            </a:r>
          </a:p>
          <a:p>
            <a:pPr lvl="1"/>
            <a:r>
              <a:rPr lang="en-CA" sz="2000" dirty="0"/>
              <a:t>Specialized jargon: </a:t>
            </a:r>
            <a:r>
              <a:rPr lang="en-CA" sz="2000" i="1" dirty="0"/>
              <a:t>a psych prof</a:t>
            </a:r>
          </a:p>
          <a:p>
            <a:r>
              <a:rPr lang="en-CA" sz="2400" dirty="0"/>
              <a:t>Can become accepted in regular usage: </a:t>
            </a:r>
            <a:r>
              <a:rPr lang="en-CA" sz="2400" i="1" dirty="0"/>
              <a:t>app</a:t>
            </a:r>
            <a:r>
              <a:rPr lang="en-CA" sz="2400" dirty="0"/>
              <a:t>, </a:t>
            </a:r>
            <a:r>
              <a:rPr lang="en-CA" sz="2400" i="1" dirty="0"/>
              <a:t>ad</a:t>
            </a:r>
            <a:r>
              <a:rPr lang="en-CA" sz="2400" dirty="0"/>
              <a:t>, </a:t>
            </a:r>
            <a:r>
              <a:rPr lang="en-CA" sz="2400" i="1" dirty="0"/>
              <a:t>auto</a:t>
            </a:r>
            <a:r>
              <a:rPr lang="en-CA" sz="2400" dirty="0"/>
              <a:t>, </a:t>
            </a:r>
            <a:r>
              <a:rPr lang="en-CA" sz="2400" i="1" dirty="0"/>
              <a:t>lab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D1EF56-D185-2F4C-81C9-5BB3419B6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8532" y="4206894"/>
            <a:ext cx="4330879" cy="1732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5535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Other ways to combine meanings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1" indent="-514350">
              <a:buFont typeface="+mj-lt"/>
              <a:buAutoNum type="arabicPeriod"/>
            </a:pPr>
            <a:r>
              <a:rPr lang="en-US" sz="2800" dirty="0">
                <a:solidFill>
                  <a:srgbClr val="000000"/>
                </a:solidFill>
              </a:rPr>
              <a:t>Discontinuous morphemes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800" dirty="0">
                <a:solidFill>
                  <a:srgbClr val="000000"/>
                </a:solidFill>
              </a:rPr>
              <a:t>Root internal changes (e.g. ablaut)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800" dirty="0">
                <a:solidFill>
                  <a:srgbClr val="000000"/>
                </a:solidFill>
              </a:rPr>
              <a:t>Suppletion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800" dirty="0">
                <a:solidFill>
                  <a:srgbClr val="000000"/>
                </a:solidFill>
              </a:rPr>
              <a:t>Reduplication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800" dirty="0">
                <a:solidFill>
                  <a:srgbClr val="000000"/>
                </a:solidFill>
              </a:rPr>
              <a:t>Conversion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800" dirty="0">
                <a:solidFill>
                  <a:srgbClr val="000000"/>
                </a:solidFill>
              </a:rPr>
              <a:t>Cliticization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800" dirty="0">
                <a:solidFill>
                  <a:srgbClr val="000000"/>
                </a:solidFill>
              </a:rPr>
              <a:t>Clipping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800" dirty="0">
                <a:solidFill>
                  <a:srgbClr val="000000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3796017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Morphology: Summary 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Morpheme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is the unique sound-meaning-category bundle: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3783734" y="4057078"/>
            <a:ext cx="1" cy="479263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357873" y="2606890"/>
            <a:ext cx="285172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-PLURAL</a:t>
            </a:r>
          </a:p>
          <a:p>
            <a:pPr algn="ctr"/>
            <a:r>
              <a:rPr lang="en-US" sz="2800" dirty="0" err="1"/>
              <a:t>Aff</a:t>
            </a:r>
            <a:endParaRPr lang="en-US" sz="2000" dirty="0"/>
          </a:p>
          <a:p>
            <a:pPr algn="ctr"/>
            <a:endParaRPr lang="en-US" sz="2000" dirty="0"/>
          </a:p>
          <a:p>
            <a:pPr algn="ctr"/>
            <a:endParaRPr lang="en-US" sz="2000" dirty="0"/>
          </a:p>
          <a:p>
            <a:pPr algn="ctr"/>
            <a:r>
              <a:rPr lang="en-US" sz="3200" i="1" dirty="0"/>
              <a:t>-s</a:t>
            </a:r>
          </a:p>
          <a:p>
            <a:pPr algn="ctr"/>
            <a:r>
              <a:rPr lang="en-US" sz="3200" dirty="0">
                <a:latin typeface="Charis SIL"/>
                <a:cs typeface="Charis SIL"/>
              </a:rPr>
              <a:t>/z/</a:t>
            </a:r>
          </a:p>
          <a:p>
            <a:pPr algn="ctr"/>
            <a:r>
              <a:rPr lang="en-US" sz="3200" dirty="0">
                <a:latin typeface="Charis SIL"/>
                <a:cs typeface="Charis SIL"/>
              </a:rPr>
              <a:t>[z] [s] [</a:t>
            </a:r>
            <a:r>
              <a:rPr lang="en-US" sz="3200" dirty="0" err="1">
                <a:latin typeface="Charis SIL"/>
                <a:cs typeface="Charis SIL"/>
              </a:rPr>
              <a:t>əz</a:t>
            </a:r>
            <a:r>
              <a:rPr lang="en-US" sz="3200" dirty="0">
                <a:latin typeface="Charis SIL"/>
                <a:cs typeface="Charis SIL"/>
              </a:rPr>
              <a:t>]</a:t>
            </a:r>
          </a:p>
          <a:p>
            <a:pPr algn="ctr"/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6357085" y="2641681"/>
            <a:ext cx="3081136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- the opposite of</a:t>
            </a:r>
          </a:p>
          <a:p>
            <a:pPr algn="ctr"/>
            <a:r>
              <a:rPr lang="en-US" sz="2800" dirty="0" err="1"/>
              <a:t>Aff</a:t>
            </a:r>
            <a:endParaRPr lang="en-US" sz="2800" dirty="0"/>
          </a:p>
          <a:p>
            <a:pPr algn="ctr"/>
            <a:endParaRPr lang="en-US" sz="3600" dirty="0"/>
          </a:p>
          <a:p>
            <a:pPr algn="ctr"/>
            <a:r>
              <a:rPr lang="en-US" sz="3200" i="1" dirty="0"/>
              <a:t>in-/im-/</a:t>
            </a:r>
            <a:r>
              <a:rPr lang="en-US" sz="3200" i="1" dirty="0" err="1"/>
              <a:t>i</a:t>
            </a:r>
            <a:r>
              <a:rPr lang="en-US" sz="3200" i="1" dirty="0"/>
              <a:t>-</a:t>
            </a:r>
          </a:p>
          <a:p>
            <a:pPr algn="ctr"/>
            <a:r>
              <a:rPr lang="en-US" sz="3200" dirty="0">
                <a:latin typeface="Charis SIL"/>
                <a:cs typeface="Charis SIL"/>
              </a:rPr>
              <a:t>/</a:t>
            </a:r>
            <a:r>
              <a:rPr lang="en-US" sz="3200" dirty="0" err="1">
                <a:latin typeface="Charis SIL"/>
                <a:cs typeface="Charis SIL"/>
              </a:rPr>
              <a:t>ɪn</a:t>
            </a:r>
            <a:r>
              <a:rPr lang="en-US" sz="3200" dirty="0">
                <a:latin typeface="Charis SIL"/>
                <a:cs typeface="Charis SIL"/>
              </a:rPr>
              <a:t>/</a:t>
            </a:r>
          </a:p>
          <a:p>
            <a:pPr algn="ctr"/>
            <a:r>
              <a:rPr lang="en-US" sz="3200" dirty="0">
                <a:latin typeface="Charis SIL"/>
                <a:cs typeface="Charis SIL"/>
              </a:rPr>
              <a:t>[</a:t>
            </a:r>
            <a:r>
              <a:rPr lang="en-US" sz="3200" dirty="0" err="1">
                <a:latin typeface="Charis SIL"/>
                <a:cs typeface="Charis SIL"/>
              </a:rPr>
              <a:t>ɪn</a:t>
            </a:r>
            <a:r>
              <a:rPr lang="en-US" sz="3200" dirty="0">
                <a:latin typeface="Charis SIL"/>
                <a:cs typeface="Charis SIL"/>
              </a:rPr>
              <a:t>] [</a:t>
            </a:r>
            <a:r>
              <a:rPr lang="en-US" sz="3200" dirty="0" err="1">
                <a:latin typeface="Charis SIL"/>
                <a:cs typeface="Charis SIL"/>
              </a:rPr>
              <a:t>ɪm</a:t>
            </a:r>
            <a:r>
              <a:rPr lang="en-US" sz="3200" dirty="0">
                <a:latin typeface="Charis SIL"/>
                <a:cs typeface="Charis SIL"/>
              </a:rPr>
              <a:t>] [</a:t>
            </a:r>
            <a:r>
              <a:rPr lang="en-US" sz="3200" dirty="0" err="1">
                <a:latin typeface="Charis SIL"/>
                <a:cs typeface="Charis SIL"/>
              </a:rPr>
              <a:t>ɪŋ</a:t>
            </a:r>
            <a:r>
              <a:rPr lang="en-US" sz="3200" dirty="0">
                <a:latin typeface="Charis SIL"/>
                <a:cs typeface="Charis SIL"/>
              </a:rPr>
              <a:t>] [</a:t>
            </a:r>
            <a:r>
              <a:rPr lang="en-US" sz="3200" dirty="0" err="1">
                <a:latin typeface="Charis SIL"/>
                <a:cs typeface="Charis SIL"/>
              </a:rPr>
              <a:t>ɪ</a:t>
            </a:r>
            <a:r>
              <a:rPr lang="en-US" sz="3200" dirty="0">
                <a:latin typeface="Charis SIL"/>
                <a:cs typeface="Charis SIL"/>
              </a:rPr>
              <a:t>]</a:t>
            </a:r>
          </a:p>
          <a:p>
            <a:pPr algn="ctr"/>
            <a:endParaRPr lang="en-US" sz="20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8019042" y="3952451"/>
            <a:ext cx="1" cy="479263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819117" y="5050527"/>
            <a:ext cx="1716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allomorphs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35D1F3-95EB-1F4C-9AA5-7DA5EF02E051}"/>
              </a:ext>
            </a:extLst>
          </p:cNvPr>
          <p:cNvSpPr txBox="1"/>
          <p:nvPr/>
        </p:nvSpPr>
        <p:spPr>
          <a:xfrm>
            <a:off x="4819117" y="2578350"/>
            <a:ext cx="1716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70C0"/>
                </a:solidFill>
              </a:rPr>
              <a:t>meaning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F2CAED-B6F8-B14F-9061-50E7039CD13D}"/>
              </a:ext>
            </a:extLst>
          </p:cNvPr>
          <p:cNvSpPr txBox="1"/>
          <p:nvPr/>
        </p:nvSpPr>
        <p:spPr>
          <a:xfrm>
            <a:off x="4827826" y="4472847"/>
            <a:ext cx="1716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70C0"/>
                </a:solidFill>
              </a:rPr>
              <a:t>sound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610668-DE6C-4E4A-A8D9-6010BF6AB5E5}"/>
              </a:ext>
            </a:extLst>
          </p:cNvPr>
          <p:cNvSpPr txBox="1"/>
          <p:nvPr/>
        </p:nvSpPr>
        <p:spPr>
          <a:xfrm>
            <a:off x="4819117" y="2972368"/>
            <a:ext cx="1716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70C0"/>
                </a:solidFill>
              </a:rPr>
              <a:t>category</a:t>
            </a:r>
          </a:p>
        </p:txBody>
      </p:sp>
    </p:spTree>
    <p:extLst>
      <p:ext uri="{BB962C8B-B14F-4D97-AF65-F5344CB8AC3E}">
        <p14:creationId xmlns:p14="http://schemas.microsoft.com/office/powerpoint/2010/main" val="30215938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Morphology: Summary 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693400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(Mental) lexicon</a:t>
            </a:r>
            <a:r>
              <a:rPr lang="en-US" dirty="0"/>
              <a:t>:  ‘Dictionary’ were information about morphemes and words available to a speaker/in a language is stored/</a:t>
            </a:r>
            <a:r>
              <a:rPr lang="en-US" dirty="0" err="1"/>
              <a:t>canbe</a:t>
            </a:r>
            <a:r>
              <a:rPr lang="en-US" dirty="0"/>
              <a:t> represented</a:t>
            </a:r>
          </a:p>
          <a:p>
            <a:endParaRPr lang="en-US" dirty="0"/>
          </a:p>
          <a:p>
            <a:r>
              <a:rPr lang="en-US" dirty="0"/>
              <a:t>One entry </a:t>
            </a:r>
            <a:r>
              <a:rPr lang="en-US" u="sng" dirty="0"/>
              <a:t>for each morpheme and word</a:t>
            </a:r>
          </a:p>
          <a:p>
            <a:endParaRPr lang="en-US" dirty="0"/>
          </a:p>
          <a:p>
            <a:r>
              <a:rPr lang="en-US" dirty="0"/>
              <a:t>Ex: lexical entry for “cat” in Indonesian: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Phonological info: </a:t>
            </a:r>
            <a:r>
              <a:rPr lang="en-US" dirty="0">
                <a:latin typeface="Charis SIL"/>
                <a:cs typeface="Charis SIL"/>
              </a:rPr>
              <a:t>/</a:t>
            </a:r>
            <a:r>
              <a:rPr lang="en-US" dirty="0" err="1">
                <a:latin typeface="Charis SIL"/>
                <a:cs typeface="Charis SIL"/>
              </a:rPr>
              <a:t>kutʃɪn</a:t>
            </a:r>
            <a:r>
              <a:rPr lang="en-US" dirty="0">
                <a:latin typeface="Charis SIL"/>
                <a:cs typeface="Charis SIL"/>
              </a:rPr>
              <a:t>/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Morphosyntactic info: Noun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Semantic info: meaning domesticated feline animal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A447D-9E37-5F4B-95C2-08DDCAA88D8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0110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Morphology: Summary 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Compounding</a:t>
            </a:r>
            <a:r>
              <a:rPr lang="en-US" sz="2400" dirty="0">
                <a:solidFill>
                  <a:srgbClr val="000000"/>
                </a:solidFill>
              </a:rPr>
              <a:t>, affixation, and other morphological processes can be used to create new words by combining existing words and morphemes e.g. </a:t>
            </a:r>
            <a:r>
              <a:rPr lang="en-US" sz="2400" i="1" dirty="0">
                <a:solidFill>
                  <a:srgbClr val="000000"/>
                </a:solidFill>
              </a:rPr>
              <a:t>google</a:t>
            </a:r>
            <a:r>
              <a:rPr lang="en-US" sz="2400" dirty="0">
                <a:solidFill>
                  <a:srgbClr val="000000"/>
                </a:solidFill>
              </a:rPr>
              <a:t> + </a:t>
            </a:r>
            <a:r>
              <a:rPr lang="en-US" sz="2400" i="1" dirty="0">
                <a:solidFill>
                  <a:srgbClr val="000000"/>
                </a:solidFill>
              </a:rPr>
              <a:t>able</a:t>
            </a:r>
            <a:r>
              <a:rPr lang="en-US" sz="2400" dirty="0">
                <a:solidFill>
                  <a:srgbClr val="000000"/>
                </a:solidFill>
              </a:rPr>
              <a:t> &gt; </a:t>
            </a:r>
            <a:r>
              <a:rPr lang="en-US" sz="2400" i="1" dirty="0">
                <a:solidFill>
                  <a:srgbClr val="000000"/>
                </a:solidFill>
              </a:rPr>
              <a:t>googleable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</a:p>
          <a:p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dirty="0">
                <a:solidFill>
                  <a:srgbClr val="0070C0"/>
                </a:solidFill>
              </a:rPr>
              <a:t>Inflection</a:t>
            </a:r>
            <a:r>
              <a:rPr lang="en-US" sz="2400" dirty="0">
                <a:solidFill>
                  <a:srgbClr val="000000"/>
                </a:solidFill>
              </a:rPr>
              <a:t> encodes grammatical information in a word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e.g. number (how many of something), tense (when exactly it happened)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Languages differ in how much of this information is marked, and how (e.g. affixation, suppletion,  etc.)</a:t>
            </a:r>
          </a:p>
          <a:p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70C0"/>
                </a:solidFill>
              </a:rPr>
              <a:t>Morphological knowledge </a:t>
            </a:r>
            <a:r>
              <a:rPr lang="en-US" sz="2400" dirty="0">
                <a:solidFill>
                  <a:srgbClr val="000000"/>
                </a:solidFill>
              </a:rPr>
              <a:t>allows speakers to create and understand new words, and to inflect existing words e.g.: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Rules of plural formation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Rules of compounding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135048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3353F-4A1C-334F-99D4-52AAFAC9D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Midterm exam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5E482-4C41-B44E-8E05-AB5E01464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1825625"/>
            <a:ext cx="1062228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What you are responsible for knowing:</a:t>
            </a:r>
          </a:p>
          <a:p>
            <a:pPr lvl="1"/>
            <a:r>
              <a:rPr lang="en-US" sz="2000" dirty="0"/>
              <a:t>All concepts, terminology, and formalizations discussed in class and during conferences, including:</a:t>
            </a:r>
          </a:p>
          <a:p>
            <a:pPr lvl="2"/>
            <a:r>
              <a:rPr lang="en-US" sz="1800" dirty="0"/>
              <a:t>How to describe and classify the sounds of English</a:t>
            </a:r>
          </a:p>
          <a:p>
            <a:pPr lvl="2"/>
            <a:r>
              <a:rPr lang="en-US" sz="1800" dirty="0"/>
              <a:t>Details of all English examples (e.g. flapping, aspiration, syllable structure, inflectional morphology)</a:t>
            </a:r>
          </a:p>
          <a:p>
            <a:pPr lvl="1"/>
            <a:endParaRPr lang="en-US" sz="2000" dirty="0"/>
          </a:p>
          <a:p>
            <a:pPr marL="0" indent="0">
              <a:buNone/>
            </a:pPr>
            <a:r>
              <a:rPr lang="en-US" sz="2400" dirty="0"/>
              <a:t>What you are </a:t>
            </a:r>
            <a:r>
              <a:rPr lang="en-US" sz="2400" b="1" dirty="0"/>
              <a:t>not</a:t>
            </a:r>
            <a:r>
              <a:rPr lang="en-US" sz="2400" dirty="0"/>
              <a:t> responsible for memorizing:</a:t>
            </a:r>
          </a:p>
          <a:p>
            <a:pPr lvl="1"/>
            <a:r>
              <a:rPr lang="en-US" sz="2000" dirty="0"/>
              <a:t>Specific details of non-English examples (e.g. allophonic alternations in Ganda)</a:t>
            </a:r>
          </a:p>
          <a:p>
            <a:pPr lvl="1"/>
            <a:r>
              <a:rPr lang="en-US" sz="2000" dirty="0"/>
              <a:t>IPA symbols and diacritics other than those needed to transcribe English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866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EAFF1-4438-0D4A-A996-780CD63F4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9ADA5-4368-8F4D-8B18-0824467BB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NL"/>
              <a:t>Derivation</a:t>
            </a:r>
            <a:r>
              <a:rPr lang="en-CA" dirty="0"/>
              <a:t>al</a:t>
            </a:r>
            <a:r>
              <a:rPr lang="en-NL"/>
              <a:t> </a:t>
            </a:r>
            <a:r>
              <a:rPr lang="en-NL" dirty="0"/>
              <a:t>vs</a:t>
            </a:r>
            <a:r>
              <a:rPr lang="en-NL"/>
              <a:t>. inflection</a:t>
            </a:r>
            <a:r>
              <a:rPr lang="en-CA" dirty="0"/>
              <a:t>al affixation</a:t>
            </a:r>
            <a:endParaRPr lang="en-NL" dirty="0"/>
          </a:p>
          <a:p>
            <a:endParaRPr lang="en-NL" dirty="0"/>
          </a:p>
          <a:p>
            <a:r>
              <a:rPr lang="en-NL"/>
              <a:t>Inflection</a:t>
            </a:r>
            <a:r>
              <a:rPr lang="en-CA" dirty="0"/>
              <a:t>al affixes</a:t>
            </a:r>
            <a:r>
              <a:rPr lang="en-NL"/>
              <a:t> </a:t>
            </a:r>
            <a:r>
              <a:rPr lang="en-NL" dirty="0"/>
              <a:t>in English</a:t>
            </a:r>
          </a:p>
          <a:p>
            <a:endParaRPr lang="en-NL" dirty="0"/>
          </a:p>
          <a:p>
            <a:r>
              <a:rPr lang="en-NL"/>
              <a:t>Other </a:t>
            </a:r>
            <a:r>
              <a:rPr lang="en-CA" dirty="0"/>
              <a:t>morphological phenomena</a:t>
            </a:r>
            <a:r>
              <a:rPr lang="en-NL"/>
              <a:t>:</a:t>
            </a:r>
            <a:endParaRPr lang="en-NL" dirty="0"/>
          </a:p>
          <a:p>
            <a:pPr marL="914400" lvl="1" indent="-514350">
              <a:buFont typeface="+mj-lt"/>
              <a:buAutoNum type="arabicPeriod"/>
            </a:pPr>
            <a:r>
              <a:rPr lang="en-US" sz="2800" dirty="0">
                <a:solidFill>
                  <a:srgbClr val="000000"/>
                </a:solidFill>
              </a:rPr>
              <a:t>Discontinuous morphemes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800" dirty="0">
                <a:solidFill>
                  <a:srgbClr val="000000"/>
                </a:solidFill>
              </a:rPr>
              <a:t>Root internal changes (e.g. ablaut)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800" dirty="0">
                <a:solidFill>
                  <a:srgbClr val="000000"/>
                </a:solidFill>
              </a:rPr>
              <a:t>Suppletion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800" dirty="0">
                <a:solidFill>
                  <a:srgbClr val="000000"/>
                </a:solidFill>
              </a:rPr>
              <a:t>Reduplication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800" dirty="0">
                <a:solidFill>
                  <a:srgbClr val="000000"/>
                </a:solidFill>
              </a:rPr>
              <a:t>Conversion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800" dirty="0">
                <a:solidFill>
                  <a:srgbClr val="000000"/>
                </a:solidFill>
              </a:rPr>
              <a:t>Cliticization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800" dirty="0">
                <a:solidFill>
                  <a:srgbClr val="000000"/>
                </a:solidFill>
              </a:rPr>
              <a:t>Clipping</a:t>
            </a:r>
          </a:p>
          <a:p>
            <a:pPr marL="914400" lvl="1" indent="-514350">
              <a:buFont typeface="+mj-lt"/>
              <a:buAutoNum type="arabicPeriod"/>
            </a:pP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366071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D7D31-0B1F-3D40-84B2-E7BF1135F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Morphologically-complex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6496B-F78C-984F-B75A-7F058E5D4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Compounding		</a:t>
            </a:r>
            <a:r>
              <a:rPr lang="en-US" i="1" dirty="0">
                <a:solidFill>
                  <a:srgbClr val="0070C0"/>
                </a:solidFill>
              </a:rPr>
              <a:t>black-board, soccer team, jumpstart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/>
              <a:t>Derivational affixation	</a:t>
            </a:r>
            <a:r>
              <a:rPr lang="en-US" i="1" dirty="0">
                <a:solidFill>
                  <a:srgbClr val="0070C0"/>
                </a:solidFill>
              </a:rPr>
              <a:t>lock</a:t>
            </a:r>
            <a:r>
              <a:rPr lang="en-US" i="1" dirty="0">
                <a:solidFill>
                  <a:srgbClr val="FF0000"/>
                </a:solidFill>
              </a:rPr>
              <a:t>er</a:t>
            </a:r>
            <a:r>
              <a:rPr lang="en-US" dirty="0"/>
              <a:t>, </a:t>
            </a:r>
            <a:r>
              <a:rPr lang="en-US" i="1" dirty="0">
                <a:solidFill>
                  <a:srgbClr val="0070C0"/>
                </a:solidFill>
              </a:rPr>
              <a:t>reach</a:t>
            </a:r>
            <a:r>
              <a:rPr lang="en-US" i="1" dirty="0">
                <a:solidFill>
                  <a:srgbClr val="FF0000"/>
                </a:solidFill>
              </a:rPr>
              <a:t>ability</a:t>
            </a:r>
            <a:r>
              <a:rPr lang="en-US" dirty="0"/>
              <a:t>			</a:t>
            </a:r>
            <a:endParaRPr lang="en-US" i="1" dirty="0"/>
          </a:p>
          <a:p>
            <a:r>
              <a:rPr lang="en-US" dirty="0"/>
              <a:t>Inflectional affixation:					</a:t>
            </a:r>
          </a:p>
          <a:p>
            <a:pPr lvl="1"/>
            <a:r>
              <a:rPr lang="en-US" dirty="0"/>
              <a:t>Case			</a:t>
            </a:r>
            <a:r>
              <a:rPr lang="en-US" i="1" dirty="0"/>
              <a:t>the </a:t>
            </a:r>
            <a:r>
              <a:rPr lang="en-US" i="1" dirty="0">
                <a:solidFill>
                  <a:srgbClr val="0070C0"/>
                </a:solidFill>
              </a:rPr>
              <a:t>man</a:t>
            </a:r>
            <a:r>
              <a:rPr lang="en-US" i="1" dirty="0">
                <a:solidFill>
                  <a:srgbClr val="FF0000"/>
                </a:solidFill>
              </a:rPr>
              <a:t>’s</a:t>
            </a:r>
            <a:r>
              <a:rPr lang="en-US" i="1" dirty="0"/>
              <a:t> house</a:t>
            </a:r>
          </a:p>
          <a:p>
            <a:pPr lvl="1"/>
            <a:r>
              <a:rPr lang="en-US" dirty="0"/>
              <a:t>Grammatical gender	</a:t>
            </a:r>
            <a:r>
              <a:rPr lang="en-US" sz="1800" dirty="0"/>
              <a:t>not in English nouns, but present in some pronouns (</a:t>
            </a:r>
            <a:r>
              <a:rPr lang="en-US" sz="1800" i="1" dirty="0"/>
              <a:t>he</a:t>
            </a:r>
            <a:r>
              <a:rPr lang="en-US" sz="1800" dirty="0"/>
              <a:t>, </a:t>
            </a:r>
            <a:r>
              <a:rPr lang="en-US" sz="1800" i="1" dirty="0"/>
              <a:t>it</a:t>
            </a:r>
            <a:r>
              <a:rPr lang="en-US" sz="1800" dirty="0"/>
              <a:t>, </a:t>
            </a:r>
            <a:r>
              <a:rPr lang="en-US" sz="1800" i="1" dirty="0"/>
              <a:t>she</a:t>
            </a:r>
            <a:r>
              <a:rPr lang="en-US" sz="1800" dirty="0"/>
              <a:t>, etc.)</a:t>
            </a:r>
          </a:p>
          <a:p>
            <a:pPr lvl="1"/>
            <a:r>
              <a:rPr lang="en-US" dirty="0"/>
              <a:t>Noun class		-- not in English --</a:t>
            </a:r>
          </a:p>
          <a:p>
            <a:pPr lvl="1"/>
            <a:r>
              <a:rPr lang="en-US" dirty="0"/>
              <a:t>Number			</a:t>
            </a:r>
            <a:r>
              <a:rPr lang="en-US" i="1" dirty="0">
                <a:solidFill>
                  <a:srgbClr val="0070C0"/>
                </a:solidFill>
              </a:rPr>
              <a:t>car</a:t>
            </a:r>
            <a:r>
              <a:rPr lang="en-US" i="1" dirty="0"/>
              <a:t> </a:t>
            </a:r>
            <a:r>
              <a:rPr lang="en-US" dirty="0"/>
              <a:t>vs </a:t>
            </a:r>
            <a:r>
              <a:rPr lang="en-US" i="1" dirty="0">
                <a:solidFill>
                  <a:srgbClr val="0070C0"/>
                </a:solidFill>
              </a:rPr>
              <a:t>cars</a:t>
            </a:r>
          </a:p>
          <a:p>
            <a:pPr lvl="1"/>
            <a:r>
              <a:rPr lang="en-US" dirty="0"/>
              <a:t>Tense			</a:t>
            </a:r>
            <a:r>
              <a:rPr lang="en-US" i="1" dirty="0">
                <a:solidFill>
                  <a:srgbClr val="0070C0"/>
                </a:solidFill>
              </a:rPr>
              <a:t>play</a:t>
            </a:r>
            <a:r>
              <a:rPr lang="en-US" i="1" dirty="0">
                <a:solidFill>
                  <a:srgbClr val="FF0000"/>
                </a:solidFill>
              </a:rPr>
              <a:t>ed</a:t>
            </a:r>
            <a:r>
              <a:rPr lang="en-US" i="1" dirty="0"/>
              <a:t> </a:t>
            </a:r>
          </a:p>
          <a:p>
            <a:pPr lvl="1"/>
            <a:r>
              <a:rPr lang="en-US" dirty="0"/>
              <a:t>Aspect			</a:t>
            </a:r>
            <a:r>
              <a:rPr lang="en-US" i="1" dirty="0">
                <a:solidFill>
                  <a:srgbClr val="0070C0"/>
                </a:solidFill>
              </a:rPr>
              <a:t>runn</a:t>
            </a:r>
            <a:r>
              <a:rPr lang="en-US" i="1" dirty="0">
                <a:solidFill>
                  <a:srgbClr val="FF0000"/>
                </a:solidFill>
              </a:rPr>
              <a:t>ing</a:t>
            </a:r>
            <a:r>
              <a:rPr lang="en-US" dirty="0"/>
              <a:t>	</a:t>
            </a:r>
          </a:p>
          <a:p>
            <a:pPr lvl="1"/>
            <a:r>
              <a:rPr lang="en-US" dirty="0"/>
              <a:t>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56CABC-0301-AA49-90F2-7A7ED569E79E}"/>
              </a:ext>
            </a:extLst>
          </p:cNvPr>
          <p:cNvSpPr txBox="1"/>
          <p:nvPr/>
        </p:nvSpPr>
        <p:spPr>
          <a:xfrm>
            <a:off x="4542182" y="2669164"/>
            <a:ext cx="2922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Roots in blue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affixes in red</a:t>
            </a:r>
            <a:r>
              <a:rPr lang="en-US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1019304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Inflection vs. Derivation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Four differences observed across languages: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</a:rPr>
              <a:t>Potential to change lexical category of base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</a:rPr>
              <a:t>Affix order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</a:rPr>
              <a:t>Semantic compositionality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</a:rPr>
              <a:t>Productivity</a:t>
            </a:r>
          </a:p>
        </p:txBody>
      </p:sp>
    </p:spTree>
    <p:extLst>
      <p:ext uri="{BB962C8B-B14F-4D97-AF65-F5344CB8AC3E}">
        <p14:creationId xmlns:p14="http://schemas.microsoft.com/office/powerpoint/2010/main" val="1299517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1. Category change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72768"/>
            <a:ext cx="10972800" cy="4401504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Inflectional affix: does not change the grammatical category</a:t>
            </a:r>
          </a:p>
          <a:p>
            <a:r>
              <a:rPr lang="en-US" sz="2400" dirty="0">
                <a:solidFill>
                  <a:srgbClr val="000000"/>
                </a:solidFill>
              </a:rPr>
              <a:t>Derivational affix: </a:t>
            </a:r>
            <a:r>
              <a:rPr lang="en-US" sz="2400" i="1" dirty="0">
                <a:solidFill>
                  <a:srgbClr val="000000"/>
                </a:solidFill>
              </a:rPr>
              <a:t>often*</a:t>
            </a:r>
            <a:r>
              <a:rPr lang="en-US" sz="2400" dirty="0">
                <a:solidFill>
                  <a:srgbClr val="000000"/>
                </a:solidFill>
              </a:rPr>
              <a:t> changes the grammatical category of the base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847799-9437-604F-9E25-E2AF0B6BF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4585" y="2510864"/>
            <a:ext cx="7404088" cy="41975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E07ABD-88EF-824E-9528-52D627B67610}"/>
              </a:ext>
            </a:extLst>
          </p:cNvPr>
          <p:cNvSpPr txBox="1"/>
          <p:nvPr/>
        </p:nvSpPr>
        <p:spPr>
          <a:xfrm>
            <a:off x="2902501" y="2816271"/>
            <a:ext cx="19588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No change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DFEBB5-B9BE-8A40-96C2-77F9A261003E}"/>
              </a:ext>
            </a:extLst>
          </p:cNvPr>
          <p:cNvSpPr txBox="1"/>
          <p:nvPr/>
        </p:nvSpPr>
        <p:spPr>
          <a:xfrm>
            <a:off x="2902501" y="4445069"/>
            <a:ext cx="19588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Change</a:t>
            </a:r>
          </a:p>
        </p:txBody>
      </p:sp>
    </p:spTree>
    <p:extLst>
      <p:ext uri="{BB962C8B-B14F-4D97-AF65-F5344CB8AC3E}">
        <p14:creationId xmlns:p14="http://schemas.microsoft.com/office/powerpoint/2010/main" val="4024720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2. Ordering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90687"/>
            <a:ext cx="10972800" cy="4180675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Inflectional affixes </a:t>
            </a:r>
            <a:r>
              <a:rPr lang="en-US" sz="2400" i="1" u="sng" dirty="0">
                <a:solidFill>
                  <a:srgbClr val="000000"/>
                </a:solidFill>
              </a:rPr>
              <a:t>always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i="1" dirty="0">
                <a:solidFill>
                  <a:srgbClr val="000000"/>
                </a:solidFill>
              </a:rPr>
              <a:t>follow</a:t>
            </a:r>
            <a:r>
              <a:rPr lang="en-US" sz="2400" dirty="0">
                <a:solidFill>
                  <a:srgbClr val="000000"/>
                </a:solidFill>
              </a:rPr>
              <a:t> derivational affixes when both are present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2373357" y="5825784"/>
            <a:ext cx="5810408" cy="469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490A0D-7D48-6E43-9EA1-1BFB2F9C1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489" y="2158381"/>
            <a:ext cx="7307679" cy="472504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CEE6AFC-1D63-5844-9DF8-8EBA03D1F27A}"/>
              </a:ext>
            </a:extLst>
          </p:cNvPr>
          <p:cNvSpPr txBox="1"/>
          <p:nvPr/>
        </p:nvSpPr>
        <p:spPr>
          <a:xfrm>
            <a:off x="9368628" y="3214558"/>
            <a:ext cx="16477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(modernizes, friendlier)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3EA106-765F-A84E-98D3-790DFC50E199}"/>
              </a:ext>
            </a:extLst>
          </p:cNvPr>
          <p:cNvSpPr txBox="1"/>
          <p:nvPr/>
        </p:nvSpPr>
        <p:spPr>
          <a:xfrm>
            <a:off x="9347267" y="4736725"/>
            <a:ext cx="17298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(*</a:t>
            </a:r>
            <a:r>
              <a:rPr lang="en-US" sz="2000" dirty="0" err="1"/>
              <a:t>modernsize</a:t>
            </a:r>
            <a:r>
              <a:rPr lang="en-US" sz="2000" dirty="0"/>
              <a:t>, *</a:t>
            </a:r>
            <a:r>
              <a:rPr lang="en-US" sz="2000" dirty="0" err="1"/>
              <a:t>frienderly</a:t>
            </a:r>
            <a:r>
              <a:rPr lang="en-US" sz="2000" dirty="0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2589264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2. Semantic 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60576"/>
            <a:ext cx="5146623" cy="4565588"/>
          </a:xfrm>
        </p:spPr>
        <p:txBody>
          <a:bodyPr>
            <a:normAutofit/>
          </a:bodyPr>
          <a:lstStyle/>
          <a:p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Meaning of inflected complex word: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Sum of its parts i.e. compositional meaning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Meaning of a derived complex word: 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Sum of parts OR meaning may have drifted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1D5B58-0FFA-0440-B23C-B18A5110A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5068" y="1791074"/>
            <a:ext cx="5307332" cy="4104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31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822</TotalTime>
  <Words>1351</Words>
  <Application>Microsoft Macintosh PowerPoint</Application>
  <PresentationFormat>Widescreen</PresentationFormat>
  <Paragraphs>237</Paragraphs>
  <Slides>29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Charis SIL</vt:lpstr>
      <vt:lpstr>Gill Sans</vt:lpstr>
      <vt:lpstr>Office Theme</vt:lpstr>
      <vt:lpstr>Linguistics 201</vt:lpstr>
      <vt:lpstr>Midterm exam</vt:lpstr>
      <vt:lpstr>Midterm exam</vt:lpstr>
      <vt:lpstr>Today</vt:lpstr>
      <vt:lpstr>Morphologically-complex words</vt:lpstr>
      <vt:lpstr>Inflection vs. Derivation</vt:lpstr>
      <vt:lpstr>1. Category change</vt:lpstr>
      <vt:lpstr>2. Ordering</vt:lpstr>
      <vt:lpstr>2. Semantic composition</vt:lpstr>
      <vt:lpstr>Productivity</vt:lpstr>
      <vt:lpstr>Inflection vs. Derivation</vt:lpstr>
      <vt:lpstr>Inflectional affixation in English</vt:lpstr>
      <vt:lpstr>Inflectional affixation in English</vt:lpstr>
      <vt:lpstr>Inflectional affixation in English</vt:lpstr>
      <vt:lpstr>Inflectional affixation in English</vt:lpstr>
      <vt:lpstr>Inflectional affixation in English</vt:lpstr>
      <vt:lpstr>Other ways to combine meanings</vt:lpstr>
      <vt:lpstr>Discontinuous morphemes</vt:lpstr>
      <vt:lpstr>Discontinuous morphemes</vt:lpstr>
      <vt:lpstr>Root internal changes</vt:lpstr>
      <vt:lpstr>Suppletion</vt:lpstr>
      <vt:lpstr>Reduplication</vt:lpstr>
      <vt:lpstr>Conversion</vt:lpstr>
      <vt:lpstr>Cliticization</vt:lpstr>
      <vt:lpstr>Clipping</vt:lpstr>
      <vt:lpstr>Other ways to combine meanings</vt:lpstr>
      <vt:lpstr>Morphology: Summary (i)</vt:lpstr>
      <vt:lpstr>Morphology: Summary (ii)</vt:lpstr>
      <vt:lpstr>Morphology: Summary (iii)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Linguistics 201</dc:title>
  <dc:creator>Francisco Torreira, Professor</dc:creator>
  <cp:lastModifiedBy>Francisco Torreira, Professor</cp:lastModifiedBy>
  <cp:revision>48</cp:revision>
  <dcterms:created xsi:type="dcterms:W3CDTF">2019-12-29T13:29:10Z</dcterms:created>
  <dcterms:modified xsi:type="dcterms:W3CDTF">2021-02-17T18:05:44Z</dcterms:modified>
</cp:coreProperties>
</file>