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4" r:id="rId7"/>
    <p:sldId id="260" r:id="rId8"/>
    <p:sldId id="261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95"/>
  </p:normalViewPr>
  <p:slideViewPr>
    <p:cSldViewPr snapToGrid="0">
      <p:cViewPr varScale="1">
        <p:scale>
          <a:sx n="113" d="100"/>
          <a:sy n="113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xes and roller conveyor">
            <a:extLst>
              <a:ext uri="{FF2B5EF4-FFF2-40B4-BE49-F238E27FC236}">
                <a16:creationId xmlns:a16="http://schemas.microsoft.com/office/drawing/2014/main" id="{05D32870-F7F1-A5D4-ED71-87D5CCE34EB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5285" b="197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9C4ACE-E14C-21F8-CCFC-8994E25AC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>
            <a:normAutofit/>
          </a:bodyPr>
          <a:lstStyle/>
          <a:p>
            <a:r>
              <a:rPr lang="en-GB" b="1">
                <a:effectLst/>
                <a:latin typeface=".SF NS"/>
              </a:rPr>
              <a:t>Why Choose Fontys ICT Infrastructure for a Career in Dev Ops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D022A-51D7-CF53-6E60-2AB156EA5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>
            <a:normAutofit/>
          </a:bodyPr>
          <a:lstStyle/>
          <a:p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60273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51C8-4386-D435-5136-8D063BB0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/>
                </a:solidFill>
                <a:effectLst/>
                <a:latin typeface=".SF NS"/>
              </a:rPr>
              <a:t>Summary: Why Choose ICT Infrastructure?</a:t>
            </a:r>
            <a:endParaRPr lang="en-GB" dirty="0">
              <a:solidFill>
                <a:schemeClr val="tx1"/>
              </a:solidFill>
              <a:effectLst/>
              <a:latin typeface=".SF 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3D29F-6E45-5F04-8396-3A0F2402C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/>
                </a:solidFill>
                <a:effectLst/>
                <a:latin typeface=".SF NS"/>
              </a:rPr>
              <a:t>In-depth focus on infrastructure</a:t>
            </a:r>
            <a:r>
              <a:rPr lang="en-GB" dirty="0">
                <a:solidFill>
                  <a:schemeClr val="tx1"/>
                </a:solidFill>
                <a:effectLst/>
                <a:latin typeface=".SF NS"/>
              </a:rPr>
              <a:t> and systems crucial to DevOps.</a:t>
            </a:r>
          </a:p>
          <a:p>
            <a:r>
              <a:rPr lang="en-GB" b="1" dirty="0">
                <a:solidFill>
                  <a:schemeClr val="tx1"/>
                </a:solidFill>
                <a:effectLst/>
                <a:latin typeface=".SF NS"/>
              </a:rPr>
              <a:t>Automation tools and practices</a:t>
            </a:r>
            <a:r>
              <a:rPr lang="en-GB" dirty="0">
                <a:solidFill>
                  <a:schemeClr val="tx1"/>
                </a:solidFill>
                <a:effectLst/>
                <a:latin typeface=".SF NS"/>
              </a:rPr>
              <a:t> central to CI/CD pipelines and operational efficiency.</a:t>
            </a:r>
          </a:p>
          <a:p>
            <a:r>
              <a:rPr lang="en-GB" dirty="0">
                <a:solidFill>
                  <a:schemeClr val="tx1"/>
                </a:solidFill>
                <a:effectLst/>
                <a:latin typeface=".SF NS"/>
              </a:rPr>
              <a:t>Training in </a:t>
            </a:r>
            <a:r>
              <a:rPr lang="en-GB" b="1" dirty="0">
                <a:solidFill>
                  <a:schemeClr val="tx1"/>
                </a:solidFill>
                <a:effectLst/>
                <a:latin typeface=".SF NS"/>
              </a:rPr>
              <a:t>Infrastructure as Code (</a:t>
            </a:r>
            <a:r>
              <a:rPr lang="en-GB" b="1" dirty="0" err="1">
                <a:solidFill>
                  <a:schemeClr val="tx1"/>
                </a:solidFill>
                <a:effectLst/>
                <a:latin typeface=".SF NS"/>
              </a:rPr>
              <a:t>IaC</a:t>
            </a:r>
            <a:r>
              <a:rPr lang="en-GB" b="1" dirty="0">
                <a:solidFill>
                  <a:schemeClr val="tx1"/>
                </a:solidFill>
                <a:effectLst/>
                <a:latin typeface=".SF NS"/>
              </a:rPr>
              <a:t>)</a:t>
            </a:r>
            <a:r>
              <a:rPr lang="en-GB" dirty="0">
                <a:solidFill>
                  <a:schemeClr val="tx1"/>
                </a:solidFill>
                <a:effectLst/>
                <a:latin typeface=".SF NS"/>
              </a:rPr>
              <a:t>, virtualization, and cloud management, which are key components of DevOps workflows.</a:t>
            </a:r>
          </a:p>
          <a:p>
            <a:r>
              <a:rPr lang="en-GB" dirty="0">
                <a:solidFill>
                  <a:schemeClr val="tx1"/>
                </a:solidFill>
                <a:effectLst/>
                <a:latin typeface=".SF NS"/>
              </a:rPr>
              <a:t>Gain operational expertise to ensure reliable, scalable systems that support development efforts.</a:t>
            </a:r>
          </a:p>
        </p:txBody>
      </p:sp>
    </p:spTree>
    <p:extLst>
      <p:ext uri="{BB962C8B-B14F-4D97-AF65-F5344CB8AC3E}">
        <p14:creationId xmlns:p14="http://schemas.microsoft.com/office/powerpoint/2010/main" val="2458062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FFE76AF0-87FB-12C5-90AC-82D6FCBB2C5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3A9656-1A42-06E6-6F04-8E8EAE446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Thank You! Any Questions?</a:t>
            </a:r>
            <a:endParaRPr lang="en-US" sz="48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361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5A337AD-8284-4B78-9149-75BA912FF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C5434-8D52-B13C-A225-A3426008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4418" y="609600"/>
            <a:ext cx="4517341" cy="1779432"/>
          </a:xfrm>
        </p:spPr>
        <p:txBody>
          <a:bodyPr>
            <a:normAutofit/>
          </a:bodyPr>
          <a:lstStyle/>
          <a:p>
            <a:r>
              <a:rPr lang="en-BG" dirty="0"/>
              <a:t>PERSONal Angle</a:t>
            </a:r>
          </a:p>
        </p:txBody>
      </p:sp>
      <p:pic>
        <p:nvPicPr>
          <p:cNvPr id="7" name="Picture 6" descr="A blue and white logo&#10;&#10;Description automatically generated">
            <a:extLst>
              <a:ext uri="{FF2B5EF4-FFF2-40B4-BE49-F238E27FC236}">
                <a16:creationId xmlns:a16="http://schemas.microsoft.com/office/drawing/2014/main" id="{3DC103F0-9AD3-7ED0-BFF1-8DABBAEA6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765" y="1134776"/>
            <a:ext cx="2107321" cy="2107321"/>
          </a:xfrm>
          <a:prstGeom prst="rect">
            <a:avLst/>
          </a:prstGeom>
        </p:spPr>
      </p:pic>
      <p:pic>
        <p:nvPicPr>
          <p:cNvPr id="5" name="Picture 4" descr="A diagram of a software process&#10;&#10;Description automatically generated">
            <a:extLst>
              <a:ext uri="{FF2B5EF4-FFF2-40B4-BE49-F238E27FC236}">
                <a16:creationId xmlns:a16="http://schemas.microsoft.com/office/drawing/2014/main" id="{F5F0C431-117E-8A20-A2AD-2A7BAC345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30" y="3402966"/>
            <a:ext cx="2617791" cy="2107322"/>
          </a:xfrm>
          <a:prstGeom prst="rect">
            <a:avLst/>
          </a:prstGeom>
        </p:spPr>
      </p:pic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CCAAE5A-95CD-8F9D-4912-D1293EA4B0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0882" y="1215884"/>
            <a:ext cx="2749177" cy="42132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8D771-99D1-46E1-09E7-B13167EC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4418" y="2504941"/>
            <a:ext cx="4517341" cy="3557929"/>
          </a:xfrm>
        </p:spPr>
        <p:txBody>
          <a:bodyPr anchor="t">
            <a:normAutofit/>
          </a:bodyPr>
          <a:lstStyle/>
          <a:p>
            <a:r>
              <a:rPr lang="en-GB" dirty="0">
                <a:effectLst/>
                <a:latin typeface=".SF NS"/>
              </a:rPr>
              <a:t>Networking background</a:t>
            </a:r>
          </a:p>
          <a:p>
            <a:r>
              <a:rPr lang="en-GB" dirty="0">
                <a:effectLst/>
                <a:latin typeface=".SF NS"/>
              </a:rPr>
              <a:t>Experience with Dev Ops and CI/CD Pipelines</a:t>
            </a:r>
          </a:p>
          <a:p>
            <a:r>
              <a:rPr lang="en-GB" dirty="0">
                <a:effectLst/>
                <a:latin typeface=".SF NS"/>
              </a:rPr>
              <a:t>Excessive experience with Software</a:t>
            </a:r>
          </a:p>
        </p:txBody>
      </p:sp>
    </p:spTree>
    <p:extLst>
      <p:ext uri="{BB962C8B-B14F-4D97-AF65-F5344CB8AC3E}">
        <p14:creationId xmlns:p14="http://schemas.microsoft.com/office/powerpoint/2010/main" val="269675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011C-0349-958A-DFE4-6C278AC86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r>
              <a:rPr lang="en-GB" b="1">
                <a:effectLst/>
                <a:latin typeface=".SF NS"/>
              </a:rPr>
              <a:t>Introduction to DevOps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CDAD8-473F-FC82-6638-2A3FC70B1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666999"/>
            <a:ext cx="5122606" cy="3216276"/>
          </a:xfrm>
        </p:spPr>
        <p:txBody>
          <a:bodyPr anchor="t">
            <a:normAutofit/>
          </a:bodyPr>
          <a:lstStyle/>
          <a:p>
            <a:r>
              <a:rPr lang="en-GB" dirty="0">
                <a:effectLst/>
                <a:latin typeface=".SF NS"/>
              </a:rPr>
              <a:t>DevOps is a blend of </a:t>
            </a:r>
            <a:r>
              <a:rPr lang="en-GB" b="1" dirty="0">
                <a:effectLst/>
                <a:latin typeface=".SF NS"/>
              </a:rPr>
              <a:t>Development</a:t>
            </a:r>
            <a:r>
              <a:rPr lang="en-GB" dirty="0">
                <a:effectLst/>
                <a:latin typeface=".SF NS"/>
              </a:rPr>
              <a:t> and </a:t>
            </a:r>
            <a:r>
              <a:rPr lang="en-GB" b="1" dirty="0">
                <a:effectLst/>
                <a:latin typeface=".SF NS"/>
              </a:rPr>
              <a:t>Operations</a:t>
            </a:r>
            <a:r>
              <a:rPr lang="en-GB" dirty="0">
                <a:effectLst/>
                <a:latin typeface=".SF NS"/>
              </a:rPr>
              <a:t>, aimed at improving collaboration between software development and IT operations teams</a:t>
            </a:r>
          </a:p>
          <a:p>
            <a:r>
              <a:rPr lang="en-GB" dirty="0">
                <a:effectLst/>
                <a:latin typeface=".SF NS"/>
              </a:rPr>
              <a:t>It focuses on </a:t>
            </a:r>
            <a:r>
              <a:rPr lang="en-GB" b="1" dirty="0">
                <a:effectLst/>
                <a:latin typeface=".SF NS"/>
              </a:rPr>
              <a:t>faster development cycles</a:t>
            </a:r>
            <a:r>
              <a:rPr lang="en-GB" dirty="0">
                <a:effectLst/>
                <a:latin typeface=".SF NS"/>
              </a:rPr>
              <a:t> and </a:t>
            </a:r>
            <a:r>
              <a:rPr lang="en-GB" b="1" dirty="0">
                <a:effectLst/>
                <a:latin typeface=".SF NS"/>
              </a:rPr>
              <a:t>reliable software deployment</a:t>
            </a:r>
            <a:endParaRPr lang="en-GB" dirty="0">
              <a:effectLst/>
              <a:latin typeface=".SF NS"/>
            </a:endParaRPr>
          </a:p>
          <a:p>
            <a:r>
              <a:rPr lang="en-GB" dirty="0">
                <a:effectLst/>
                <a:latin typeface=".SF NS"/>
              </a:rPr>
              <a:t>The question is: Should you choose </a:t>
            </a:r>
            <a:r>
              <a:rPr lang="en-GB" b="1" dirty="0">
                <a:effectLst/>
                <a:latin typeface=".SF NS"/>
              </a:rPr>
              <a:t>Fontys ICT Infrastructure</a:t>
            </a:r>
            <a:r>
              <a:rPr lang="en-GB" dirty="0">
                <a:effectLst/>
                <a:latin typeface=".SF NS"/>
              </a:rPr>
              <a:t> or </a:t>
            </a:r>
            <a:r>
              <a:rPr lang="en-GB" b="1" dirty="0">
                <a:effectLst/>
                <a:latin typeface=".SF NS"/>
              </a:rPr>
              <a:t>Software Engineering</a:t>
            </a:r>
            <a:r>
              <a:rPr lang="en-GB" dirty="0">
                <a:effectLst/>
                <a:latin typeface=".SF NS"/>
              </a:rPr>
              <a:t> to succeed in DevOps?</a:t>
            </a:r>
          </a:p>
        </p:txBody>
      </p:sp>
      <p:pic>
        <p:nvPicPr>
          <p:cNvPr id="5" name="Picture 4" descr="A diagram of software development&#10;&#10;Description automatically generated">
            <a:extLst>
              <a:ext uri="{FF2B5EF4-FFF2-40B4-BE49-F238E27FC236}">
                <a16:creationId xmlns:a16="http://schemas.microsoft.com/office/drawing/2014/main" id="{A620796C-B8A6-CFC0-D501-E75CC68D9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2" y="1633491"/>
            <a:ext cx="5451627" cy="327097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16261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5A095-615E-D0BB-B186-B8E607DC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643" y="609600"/>
            <a:ext cx="6743767" cy="1905000"/>
          </a:xfrm>
        </p:spPr>
        <p:txBody>
          <a:bodyPr>
            <a:normAutofit/>
          </a:bodyPr>
          <a:lstStyle/>
          <a:p>
            <a:r>
              <a:rPr lang="en-GB" b="1">
                <a:effectLst/>
                <a:latin typeface=".SF NS"/>
              </a:rPr>
              <a:t>Focus on Infrastructure and Operations</a:t>
            </a:r>
            <a:endParaRPr lang="en-BG"/>
          </a:p>
        </p:txBody>
      </p:sp>
      <p:pic>
        <p:nvPicPr>
          <p:cNvPr id="5" name="Picture 4" descr="Blue blocks and networks technology background">
            <a:extLst>
              <a:ext uri="{FF2B5EF4-FFF2-40B4-BE49-F238E27FC236}">
                <a16:creationId xmlns:a16="http://schemas.microsoft.com/office/drawing/2014/main" id="{FA38A165-1A7A-17A5-B1B2-3B1A1C153C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275" r="51186" b="-446"/>
          <a:stretch/>
        </p:blipFill>
        <p:spPr>
          <a:xfrm>
            <a:off x="257590" y="10"/>
            <a:ext cx="3479523" cy="685799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90B7F7A-D2C9-B56B-8BA5-AF9EFC03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643" y="2666999"/>
            <a:ext cx="7046844" cy="34157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500" b="1" dirty="0">
                <a:effectLst/>
                <a:latin typeface=".SF NS"/>
              </a:rPr>
              <a:t>ICT Infrastructure</a:t>
            </a:r>
            <a:r>
              <a:rPr lang="en-GB" sz="1500" dirty="0">
                <a:effectLst/>
                <a:latin typeface=".SF NS"/>
              </a:rPr>
              <a:t> focuses on the </a:t>
            </a:r>
            <a:r>
              <a:rPr lang="en-GB" sz="1500" b="1" dirty="0">
                <a:effectLst/>
                <a:latin typeface=".SF NS"/>
              </a:rPr>
              <a:t>backend systems</a:t>
            </a:r>
            <a:r>
              <a:rPr lang="en-GB" sz="1500" dirty="0">
                <a:effectLst/>
                <a:latin typeface=".SF NS"/>
              </a:rPr>
              <a:t> that power DevOps, including servers, networks, cloud environments, and automation tools.</a:t>
            </a:r>
          </a:p>
          <a:p>
            <a:pPr>
              <a:lnSpc>
                <a:spcPct val="90000"/>
              </a:lnSpc>
            </a:pPr>
            <a:r>
              <a:rPr lang="en-GB" sz="1500" dirty="0">
                <a:effectLst/>
                <a:latin typeface=".SF NS"/>
              </a:rPr>
              <a:t>In DevOps, </a:t>
            </a:r>
            <a:r>
              <a:rPr lang="en-GB" sz="1500" b="1" dirty="0">
                <a:effectLst/>
                <a:latin typeface=".SF NS"/>
              </a:rPr>
              <a:t>understanding infrastructure</a:t>
            </a:r>
            <a:r>
              <a:rPr lang="en-GB" sz="1500" dirty="0">
                <a:effectLst/>
                <a:latin typeface=".SF NS"/>
              </a:rPr>
              <a:t> is crucial for building efficient, scalable systems that support the development lifecycle.</a:t>
            </a:r>
          </a:p>
          <a:p>
            <a:pPr>
              <a:lnSpc>
                <a:spcPct val="90000"/>
              </a:lnSpc>
            </a:pPr>
            <a:r>
              <a:rPr lang="en-GB" sz="1500" b="1" dirty="0">
                <a:effectLst/>
                <a:latin typeface=".SF NS"/>
              </a:rPr>
              <a:t>Key Areas in ICT Infrastructure:</a:t>
            </a:r>
          </a:p>
          <a:p>
            <a:pPr lvl="1">
              <a:lnSpc>
                <a:spcPct val="90000"/>
              </a:lnSpc>
            </a:pPr>
            <a:r>
              <a:rPr lang="en-GB" sz="1500" dirty="0">
                <a:effectLst/>
                <a:latin typeface=".SF NS"/>
              </a:rPr>
              <a:t>Networking, servers, cloud infrastructure (AWS, Azure, Google Cloud)</a:t>
            </a:r>
          </a:p>
          <a:p>
            <a:pPr lvl="1">
              <a:lnSpc>
                <a:spcPct val="90000"/>
              </a:lnSpc>
            </a:pPr>
            <a:r>
              <a:rPr lang="en-GB" sz="1500" dirty="0">
                <a:effectLst/>
                <a:latin typeface=".SF NS"/>
              </a:rPr>
              <a:t>Automation tools (Ansible, Terraform)</a:t>
            </a:r>
          </a:p>
          <a:p>
            <a:pPr lvl="1">
              <a:lnSpc>
                <a:spcPct val="90000"/>
              </a:lnSpc>
            </a:pPr>
            <a:r>
              <a:rPr lang="en-GB" sz="1500" dirty="0">
                <a:effectLst/>
                <a:latin typeface=".SF NS"/>
              </a:rPr>
              <a:t>System administration (Linux, Windows)</a:t>
            </a:r>
          </a:p>
          <a:p>
            <a:pPr lvl="1">
              <a:lnSpc>
                <a:spcPct val="90000"/>
              </a:lnSpc>
            </a:pPr>
            <a:r>
              <a:rPr lang="en-GB" sz="1500" dirty="0">
                <a:effectLst/>
                <a:latin typeface=".SF NS"/>
              </a:rPr>
              <a:t>Virtualization and containerization (Docker, Kubernetes)</a:t>
            </a:r>
          </a:p>
          <a:p>
            <a:pPr>
              <a:lnSpc>
                <a:spcPct val="90000"/>
              </a:lnSpc>
            </a:pPr>
            <a:endParaRPr lang="en-BG" sz="1500" dirty="0"/>
          </a:p>
        </p:txBody>
      </p:sp>
    </p:spTree>
    <p:extLst>
      <p:ext uri="{BB962C8B-B14F-4D97-AF65-F5344CB8AC3E}">
        <p14:creationId xmlns:p14="http://schemas.microsoft.com/office/powerpoint/2010/main" val="321315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7FEBE-057E-1868-C122-D7E6E6732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r>
              <a:rPr lang="en-GB" b="1">
                <a:effectLst/>
                <a:latin typeface=".SF NS"/>
              </a:rPr>
              <a:t>Tools and Automation Knowledge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4CE93-8609-1E41-2C69-30BA1C362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666999"/>
            <a:ext cx="5122606" cy="321627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500" dirty="0">
                <a:effectLst/>
                <a:latin typeface=".SF NS"/>
              </a:rPr>
              <a:t>DevOps thrives on </a:t>
            </a:r>
            <a:r>
              <a:rPr lang="en-GB" sz="1500" b="1" dirty="0">
                <a:effectLst/>
                <a:latin typeface=".SF NS"/>
              </a:rPr>
              <a:t>automation</a:t>
            </a:r>
            <a:r>
              <a:rPr lang="en-GB" sz="1500" dirty="0">
                <a:effectLst/>
                <a:latin typeface=".SF NS"/>
              </a:rPr>
              <a:t> to streamline operations and ensure smooth deployments.</a:t>
            </a:r>
          </a:p>
          <a:p>
            <a:pPr>
              <a:lnSpc>
                <a:spcPct val="90000"/>
              </a:lnSpc>
            </a:pPr>
            <a:r>
              <a:rPr lang="en-GB" sz="1500" b="1" dirty="0">
                <a:effectLst/>
                <a:latin typeface=".SF NS"/>
              </a:rPr>
              <a:t>ICT Infrastructure</a:t>
            </a:r>
            <a:r>
              <a:rPr lang="en-GB" sz="1500" dirty="0">
                <a:effectLst/>
                <a:latin typeface=".SF NS"/>
              </a:rPr>
              <a:t> teaches critical tools for automating system management:</a:t>
            </a:r>
          </a:p>
          <a:p>
            <a:pPr lvl="1">
              <a:lnSpc>
                <a:spcPct val="90000"/>
              </a:lnSpc>
            </a:pPr>
            <a:r>
              <a:rPr lang="en-GB" sz="1500" dirty="0">
                <a:effectLst/>
                <a:latin typeface=".SF NS"/>
              </a:rPr>
              <a:t>CI/CD pipelines with Jenkins, GitLab CI</a:t>
            </a:r>
          </a:p>
          <a:p>
            <a:pPr lvl="1">
              <a:lnSpc>
                <a:spcPct val="90000"/>
              </a:lnSpc>
            </a:pPr>
            <a:r>
              <a:rPr lang="en-GB" sz="1500" dirty="0">
                <a:effectLst/>
                <a:latin typeface=".SF NS"/>
              </a:rPr>
              <a:t>Automation tools like Puppet, Chef</a:t>
            </a:r>
          </a:p>
          <a:p>
            <a:pPr lvl="1">
              <a:lnSpc>
                <a:spcPct val="90000"/>
              </a:lnSpc>
            </a:pPr>
            <a:r>
              <a:rPr lang="en-GB" sz="1500" dirty="0">
                <a:effectLst/>
                <a:latin typeface=".SF NS"/>
              </a:rPr>
              <a:t>Monitoring with tools like Prometheus, Grafana</a:t>
            </a:r>
          </a:p>
          <a:p>
            <a:pPr>
              <a:lnSpc>
                <a:spcPct val="90000"/>
              </a:lnSpc>
            </a:pPr>
            <a:r>
              <a:rPr lang="en-GB" sz="1500" dirty="0">
                <a:effectLst/>
                <a:latin typeface=".SF NS"/>
              </a:rPr>
              <a:t>These tools are essential for creating a seamless </a:t>
            </a:r>
            <a:r>
              <a:rPr lang="en-GB" sz="1500" b="1" dirty="0">
                <a:effectLst/>
                <a:latin typeface=".SF NS"/>
              </a:rPr>
              <a:t>development-to-deployment pipeline</a:t>
            </a:r>
            <a:r>
              <a:rPr lang="en-GB" sz="1500" dirty="0">
                <a:effectLst/>
                <a:latin typeface=".SF NS"/>
              </a:rPr>
              <a:t>, automating repetitive tasks, and reducing errors.</a:t>
            </a:r>
          </a:p>
        </p:txBody>
      </p:sp>
      <p:pic>
        <p:nvPicPr>
          <p:cNvPr id="7" name="Graphic 6" descr="Cloud Computing">
            <a:extLst>
              <a:ext uri="{FF2B5EF4-FFF2-40B4-BE49-F238E27FC236}">
                <a16:creationId xmlns:a16="http://schemas.microsoft.com/office/drawing/2014/main" id="{130231A6-B74A-AA02-513A-0D93D3D4F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40593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99E9A-764B-0A09-A587-0E6A995B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r>
              <a:rPr lang="en-GB" b="1" dirty="0">
                <a:effectLst/>
                <a:latin typeface=".SF NS"/>
              </a:rPr>
              <a:t>Infrastructure as Code (</a:t>
            </a:r>
            <a:r>
              <a:rPr lang="en-GB" b="1" dirty="0" err="1">
                <a:effectLst/>
                <a:latin typeface=".SF NS"/>
              </a:rPr>
              <a:t>IaC</a:t>
            </a:r>
            <a:r>
              <a:rPr lang="en-GB" b="1" dirty="0">
                <a:effectLst/>
                <a:latin typeface=".SF NS"/>
              </a:rPr>
              <a:t>)</a:t>
            </a:r>
            <a:endParaRPr lang="en-GB" dirty="0">
              <a:effectLst/>
              <a:latin typeface=".SF 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38D6-A224-12B6-CA47-D40C85834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666999"/>
            <a:ext cx="5122606" cy="321627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b="1" dirty="0">
                <a:effectLst/>
                <a:latin typeface=".SF NS"/>
              </a:rPr>
              <a:t>Infrastructure as Code</a:t>
            </a:r>
            <a:r>
              <a:rPr lang="en-GB" dirty="0">
                <a:effectLst/>
                <a:latin typeface=".SF NS"/>
              </a:rPr>
              <a:t> (</a:t>
            </a:r>
            <a:r>
              <a:rPr lang="en-GB" dirty="0" err="1">
                <a:effectLst/>
                <a:latin typeface=".SF NS"/>
              </a:rPr>
              <a:t>IaC</a:t>
            </a:r>
            <a:r>
              <a:rPr lang="en-GB" dirty="0">
                <a:effectLst/>
                <a:latin typeface=".SF NS"/>
              </a:rPr>
              <a:t>) is a key DevOps principle that allows developers to manage and provision infrastructure through code.</a:t>
            </a:r>
          </a:p>
          <a:p>
            <a:pPr>
              <a:lnSpc>
                <a:spcPct val="90000"/>
              </a:lnSpc>
            </a:pPr>
            <a:r>
              <a:rPr lang="en-GB" dirty="0">
                <a:effectLst/>
                <a:latin typeface=".SF NS"/>
              </a:rPr>
              <a:t>In </a:t>
            </a:r>
            <a:r>
              <a:rPr lang="en-GB" b="1" dirty="0">
                <a:effectLst/>
                <a:latin typeface=".SF NS"/>
              </a:rPr>
              <a:t>ICT Infrastructure</a:t>
            </a:r>
            <a:r>
              <a:rPr lang="en-GB" dirty="0">
                <a:effectLst/>
                <a:latin typeface=".SF NS"/>
              </a:rPr>
              <a:t>, you’ll learn how to automate and manage entire infrastructures using code-based tools like </a:t>
            </a:r>
            <a:r>
              <a:rPr lang="en-GB" b="1" dirty="0">
                <a:effectLst/>
                <a:latin typeface=".SF NS"/>
              </a:rPr>
              <a:t>Terraform</a:t>
            </a:r>
            <a:r>
              <a:rPr lang="en-GB" dirty="0">
                <a:effectLst/>
                <a:latin typeface=".SF NS"/>
              </a:rPr>
              <a:t> and </a:t>
            </a:r>
            <a:r>
              <a:rPr lang="en-GB" b="1" dirty="0">
                <a:effectLst/>
                <a:latin typeface=".SF NS"/>
              </a:rPr>
              <a:t>CloudFormation</a:t>
            </a:r>
            <a:r>
              <a:rPr lang="en-GB" dirty="0">
                <a:effectLst/>
                <a:latin typeface=".SF NS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GB" dirty="0" err="1">
                <a:effectLst/>
                <a:latin typeface=".SF NS"/>
              </a:rPr>
              <a:t>IaC</a:t>
            </a:r>
            <a:r>
              <a:rPr lang="en-GB" dirty="0">
                <a:effectLst/>
                <a:latin typeface=".SF NS"/>
              </a:rPr>
              <a:t> enables scalable, version-controlled infrastructure that integrates smoothly with software development practices.</a:t>
            </a:r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914EBFA8-B257-8A45-EDBB-B7F83761F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105934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41ED47B1-2CA7-1252-C7DD-6A9B2A94BC3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EF24C5-D0CA-2263-7CAE-FE40EA0FC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GB" b="1">
                <a:effectLst/>
                <a:latin typeface=".SF NS"/>
              </a:rPr>
              <a:t>Operational Expertise for DevOps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FD128-75D4-2C1D-C9B2-C8C1123BC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GB">
                <a:effectLst/>
                <a:latin typeface=".SF NS"/>
              </a:rPr>
              <a:t>DevOps is not just about deploying software but also about </a:t>
            </a:r>
            <a:r>
              <a:rPr lang="en-GB" b="1">
                <a:effectLst/>
                <a:latin typeface=".SF NS"/>
              </a:rPr>
              <a:t>keeping systems stable</a:t>
            </a:r>
            <a:r>
              <a:rPr lang="en-GB">
                <a:effectLst/>
                <a:latin typeface=".SF NS"/>
              </a:rPr>
              <a:t> and </a:t>
            </a:r>
            <a:r>
              <a:rPr lang="en-GB" b="1">
                <a:effectLst/>
                <a:latin typeface=".SF NS"/>
              </a:rPr>
              <a:t>minimizing downtime</a:t>
            </a:r>
            <a:r>
              <a:rPr lang="en-GB">
                <a:effectLst/>
                <a:latin typeface=".SF NS"/>
              </a:rPr>
              <a:t>.</a:t>
            </a:r>
          </a:p>
          <a:p>
            <a:r>
              <a:rPr lang="en-GB">
                <a:effectLst/>
                <a:latin typeface=".SF NS"/>
              </a:rPr>
              <a:t>The </a:t>
            </a:r>
            <a:r>
              <a:rPr lang="en-GB" b="1">
                <a:effectLst/>
                <a:latin typeface=".SF NS"/>
              </a:rPr>
              <a:t>ICT Infrastructure program</a:t>
            </a:r>
            <a:r>
              <a:rPr lang="en-GB">
                <a:effectLst/>
                <a:latin typeface=".SF NS"/>
              </a:rPr>
              <a:t> equips you with operational expertise in:</a:t>
            </a:r>
          </a:p>
          <a:p>
            <a:pPr lvl="1"/>
            <a:r>
              <a:rPr lang="en-GB" b="1">
                <a:effectLst/>
                <a:latin typeface=".SF NS"/>
              </a:rPr>
              <a:t>System Monitoring</a:t>
            </a:r>
            <a:r>
              <a:rPr lang="en-GB">
                <a:effectLst/>
                <a:latin typeface=".SF NS"/>
              </a:rPr>
              <a:t>: Keeping systems healthy by monitoring performance.</a:t>
            </a:r>
          </a:p>
          <a:p>
            <a:pPr lvl="1"/>
            <a:r>
              <a:rPr lang="en-GB" b="1">
                <a:effectLst/>
                <a:latin typeface=".SF NS"/>
              </a:rPr>
              <a:t>Disaster Recovery</a:t>
            </a:r>
            <a:r>
              <a:rPr lang="en-GB">
                <a:effectLst/>
                <a:latin typeface=".SF NS"/>
              </a:rPr>
              <a:t>: Ensuring backups and high availability.</a:t>
            </a:r>
          </a:p>
          <a:p>
            <a:pPr lvl="1"/>
            <a:r>
              <a:rPr lang="en-GB" b="1">
                <a:effectLst/>
                <a:latin typeface=".SF NS"/>
              </a:rPr>
              <a:t>Performance Tuning</a:t>
            </a:r>
            <a:r>
              <a:rPr lang="en-GB">
                <a:effectLst/>
                <a:latin typeface=".SF NS"/>
              </a:rPr>
              <a:t>: Optimizing systems to handle growing loads.</a:t>
            </a:r>
          </a:p>
          <a:p>
            <a:r>
              <a:rPr lang="en-GB">
                <a:effectLst/>
                <a:latin typeface=".SF NS"/>
              </a:rPr>
              <a:t>You’ll learn to ensure that the infrastructure is reliable, scalable, and always operational.</a:t>
            </a:r>
          </a:p>
        </p:txBody>
      </p:sp>
    </p:spTree>
    <p:extLst>
      <p:ext uri="{BB962C8B-B14F-4D97-AF65-F5344CB8AC3E}">
        <p14:creationId xmlns:p14="http://schemas.microsoft.com/office/powerpoint/2010/main" val="875781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ud shaped hard drive with cables">
            <a:extLst>
              <a:ext uri="{FF2B5EF4-FFF2-40B4-BE49-F238E27FC236}">
                <a16:creationId xmlns:a16="http://schemas.microsoft.com/office/drawing/2014/main" id="{2A092EA4-5BF1-D4E9-6F79-F7E0F1C2E15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15000"/>
          </a:blip>
          <a:srcRect t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DDA67A-7959-29A0-5B88-CEF3D75F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GB" b="1">
                <a:effectLst/>
                <a:latin typeface=".SF NS"/>
              </a:rPr>
              <a:t>Cloud Computing and Virtualization</a:t>
            </a:r>
            <a:endParaRPr lang="en-GB">
              <a:effectLst/>
              <a:latin typeface=".SF 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972C8-2643-0BE0-EA02-5AD87AC0A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  <a:latin typeface=".SF NS"/>
              </a:rPr>
              <a:t>DevOps is closely tied to </a:t>
            </a:r>
            <a:r>
              <a:rPr lang="en-GB" b="1" dirty="0">
                <a:effectLst/>
                <a:latin typeface=".SF NS"/>
              </a:rPr>
              <a:t>cloud computing</a:t>
            </a:r>
            <a:r>
              <a:rPr lang="en-GB" dirty="0">
                <a:effectLst/>
                <a:latin typeface=".SF NS"/>
              </a:rPr>
              <a:t>, and ICT Infrastructure provides a strong focus on managing cloud-based environments.</a:t>
            </a:r>
          </a:p>
          <a:p>
            <a:r>
              <a:rPr lang="en-GB" dirty="0">
                <a:effectLst/>
                <a:latin typeface=".SF NS"/>
              </a:rPr>
              <a:t>You’ll gain expertise in platforms like </a:t>
            </a:r>
            <a:r>
              <a:rPr lang="en-GB" b="1" dirty="0">
                <a:effectLst/>
                <a:latin typeface=".SF NS"/>
              </a:rPr>
              <a:t>AWS, Azure, Google Cloud</a:t>
            </a:r>
            <a:r>
              <a:rPr lang="en-GB" dirty="0">
                <a:effectLst/>
                <a:latin typeface=".SF NS"/>
              </a:rPr>
              <a:t>, which are essential for deploying and managing applications at scale.</a:t>
            </a:r>
          </a:p>
          <a:p>
            <a:r>
              <a:rPr lang="en-GB" b="1" dirty="0">
                <a:effectLst/>
                <a:latin typeface=".SF NS"/>
              </a:rPr>
              <a:t>Virtualization and containerization</a:t>
            </a:r>
            <a:r>
              <a:rPr lang="en-GB" dirty="0">
                <a:effectLst/>
                <a:latin typeface=".SF NS"/>
              </a:rPr>
              <a:t> (e.g., </a:t>
            </a:r>
            <a:r>
              <a:rPr lang="en-GB" b="1" dirty="0">
                <a:effectLst/>
                <a:latin typeface=".SF NS"/>
              </a:rPr>
              <a:t>Docker</a:t>
            </a:r>
            <a:r>
              <a:rPr lang="en-GB" dirty="0">
                <a:effectLst/>
                <a:latin typeface=".SF NS"/>
              </a:rPr>
              <a:t> and </a:t>
            </a:r>
            <a:r>
              <a:rPr lang="en-GB" b="1" dirty="0">
                <a:effectLst/>
                <a:latin typeface=".SF NS"/>
              </a:rPr>
              <a:t>Kubernetes</a:t>
            </a:r>
            <a:r>
              <a:rPr lang="en-GB" dirty="0">
                <a:effectLst/>
                <a:latin typeface=".SF NS"/>
              </a:rPr>
              <a:t>) are core DevOps technologies, and ICT Infrastructure covers these in-depth, preparing you for real-world environments.</a:t>
            </a:r>
          </a:p>
        </p:txBody>
      </p:sp>
    </p:spTree>
    <p:extLst>
      <p:ext uri="{BB962C8B-B14F-4D97-AF65-F5344CB8AC3E}">
        <p14:creationId xmlns:p14="http://schemas.microsoft.com/office/powerpoint/2010/main" val="1047612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blocks and networks technology background">
            <a:extLst>
              <a:ext uri="{FF2B5EF4-FFF2-40B4-BE49-F238E27FC236}">
                <a16:creationId xmlns:a16="http://schemas.microsoft.com/office/drawing/2014/main" id="{37E4EAD2-B7F3-6F16-AC67-6269D9A1F0D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rcRect b="-4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AF305C-D39E-0509-C3D8-373881F12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GB" b="1" dirty="0">
                <a:effectLst/>
                <a:latin typeface=".SF NS"/>
              </a:rPr>
              <a:t>Why Not Software Engineering?</a:t>
            </a:r>
            <a:endParaRPr lang="en-GB" dirty="0">
              <a:effectLst/>
              <a:latin typeface=".SF 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15DAF-7823-F25F-57EF-39896E594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GB" b="1">
                <a:effectLst/>
                <a:latin typeface=".SF NS"/>
              </a:rPr>
              <a:t>Software Engineering</a:t>
            </a:r>
            <a:r>
              <a:rPr lang="en-GB">
                <a:effectLst/>
                <a:latin typeface=".SF NS"/>
              </a:rPr>
              <a:t> focuses more on application development, coding, and algorithms, which is essential but </a:t>
            </a:r>
            <a:r>
              <a:rPr lang="en-GB" b="1">
                <a:effectLst/>
                <a:latin typeface=".SF NS"/>
              </a:rPr>
              <a:t>only one side</a:t>
            </a:r>
            <a:r>
              <a:rPr lang="en-GB">
                <a:effectLst/>
                <a:latin typeface=".SF NS"/>
              </a:rPr>
              <a:t> of DevOps.</a:t>
            </a:r>
          </a:p>
          <a:p>
            <a:r>
              <a:rPr lang="en-GB">
                <a:effectLst/>
                <a:latin typeface=".SF NS"/>
              </a:rPr>
              <a:t>If your DevOps focus is on </a:t>
            </a:r>
            <a:r>
              <a:rPr lang="en-GB" b="1">
                <a:effectLst/>
                <a:latin typeface=".SF NS"/>
              </a:rPr>
              <a:t>writing code</a:t>
            </a:r>
            <a:r>
              <a:rPr lang="en-GB">
                <a:effectLst/>
                <a:latin typeface=".SF NS"/>
              </a:rPr>
              <a:t> and building tools, Software Engineering is valuable.</a:t>
            </a:r>
          </a:p>
          <a:p>
            <a:r>
              <a:rPr lang="en-GB">
                <a:effectLst/>
                <a:latin typeface=".SF NS"/>
              </a:rPr>
              <a:t>However, </a:t>
            </a:r>
            <a:r>
              <a:rPr lang="en-GB" b="1">
                <a:effectLst/>
                <a:latin typeface=".SF NS"/>
              </a:rPr>
              <a:t>ICT Infrastructure</a:t>
            </a:r>
            <a:r>
              <a:rPr lang="en-GB">
                <a:effectLst/>
                <a:latin typeface=".SF NS"/>
              </a:rPr>
              <a:t> is better suited for those who want to manage the </a:t>
            </a:r>
            <a:r>
              <a:rPr lang="en-GB" b="1">
                <a:effectLst/>
                <a:latin typeface=".SF NS"/>
              </a:rPr>
              <a:t>infrastructure</a:t>
            </a:r>
            <a:r>
              <a:rPr lang="en-GB">
                <a:effectLst/>
                <a:latin typeface=".SF NS"/>
              </a:rPr>
              <a:t>, automate systems, and handle </a:t>
            </a:r>
            <a:r>
              <a:rPr lang="en-GB" b="1">
                <a:effectLst/>
                <a:latin typeface=".SF NS"/>
              </a:rPr>
              <a:t>operations</a:t>
            </a:r>
            <a:r>
              <a:rPr lang="en-GB">
                <a:effectLst/>
                <a:latin typeface=".SF 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9426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42</TotalTime>
  <Words>594</Words>
  <Application>Microsoft Macintosh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.SF NS</vt:lpstr>
      <vt:lpstr>Arial</vt:lpstr>
      <vt:lpstr>Century Gothic</vt:lpstr>
      <vt:lpstr>Mesh</vt:lpstr>
      <vt:lpstr>Why Choose Fontys ICT Infrastructure for a Career in Dev Ops</vt:lpstr>
      <vt:lpstr>PERSONal Angle</vt:lpstr>
      <vt:lpstr>Introduction to DevOps</vt:lpstr>
      <vt:lpstr>Focus on Infrastructure and Operations</vt:lpstr>
      <vt:lpstr>Tools and Automation Knowledge</vt:lpstr>
      <vt:lpstr>Infrastructure as Code (IaC)</vt:lpstr>
      <vt:lpstr>Operational Expertise for DevOps</vt:lpstr>
      <vt:lpstr>Cloud Computing and Virtualization</vt:lpstr>
      <vt:lpstr>Why Not Software Engineering?</vt:lpstr>
      <vt:lpstr>Summary: Why Choose ICT Infrastructure?</vt:lpstr>
      <vt:lpstr>Thank You!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Мартин Б. Божилов</dc:creator>
  <cp:lastModifiedBy>Мартин Б. Божилов</cp:lastModifiedBy>
  <cp:revision>1</cp:revision>
  <dcterms:created xsi:type="dcterms:W3CDTF">2024-10-03T07:24:04Z</dcterms:created>
  <dcterms:modified xsi:type="dcterms:W3CDTF">2024-10-03T08:06:29Z</dcterms:modified>
</cp:coreProperties>
</file>