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9" r:id="rId1"/>
  </p:sldMasterIdLst>
  <p:notesMasterIdLst>
    <p:notesMasterId r:id="rId11"/>
  </p:notesMasterIdLst>
  <p:handoutMasterIdLst>
    <p:handoutMasterId r:id="rId12"/>
  </p:handoutMasterIdLst>
  <p:sldIdLst>
    <p:sldId id="268" r:id="rId2"/>
    <p:sldId id="266" r:id="rId3"/>
    <p:sldId id="269" r:id="rId4"/>
    <p:sldId id="270" r:id="rId5"/>
    <p:sldId id="271" r:id="rId6"/>
    <p:sldId id="272" r:id="rId7"/>
    <p:sldId id="275" r:id="rId8"/>
    <p:sldId id="273" r:id="rId9"/>
    <p:sldId id="274" r:id="rId10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02EED6-7842-2EE3-5DB4-EB4F4282B943}" v="423" dt="2025-03-17T08:35:35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4646" autoAdjust="0"/>
  </p:normalViewPr>
  <p:slideViewPr>
    <p:cSldViewPr>
      <p:cViewPr varScale="1">
        <p:scale>
          <a:sx n="67" d="100"/>
          <a:sy n="67" d="100"/>
        </p:scale>
        <p:origin x="162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9388A7-5429-7442-BD81-798B3F4B5BE0}" type="datetime1">
              <a:rPr lang="it-IT"/>
              <a:pPr/>
              <a:t>17/03/2025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144663-F296-154C-879B-F265E0A1929F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37623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425F76-5FCB-3E42-9F4B-C72054CFC5AB}" type="slidenum">
              <a:rPr lang="it-IT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5988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23850" y="1700808"/>
            <a:ext cx="7848550" cy="1944216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2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fr-CH" dirty="0"/>
              <a:t>Inserisci titolo</a:t>
            </a:r>
            <a:endParaRPr lang="it-IT" dirty="0"/>
          </a:p>
        </p:txBody>
      </p:sp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nome studente</a:t>
            </a:r>
          </a:p>
        </p:txBody>
      </p:sp>
      <p:cxnSp>
        <p:nvCxnSpPr>
          <p:cNvPr id="11" name="Connettore 1 10"/>
          <p:cNvCxnSpPr/>
          <p:nvPr userDrawn="1"/>
        </p:nvCxnSpPr>
        <p:spPr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Studente/i</a:t>
            </a:r>
          </a:p>
        </p:txBody>
      </p:sp>
      <p:sp>
        <p:nvSpPr>
          <p:cNvPr id="24" name="Segnaposto testo 12"/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lvl="0"/>
            <a:r>
              <a:rPr lang="fr-CH" dirty="0"/>
              <a:t>Inserire corso di laurea</a:t>
            </a:r>
          </a:p>
        </p:txBody>
      </p:sp>
      <p:cxnSp>
        <p:nvCxnSpPr>
          <p:cNvPr id="25" name="Connettore 1 24"/>
          <p:cNvCxnSpPr/>
          <p:nvPr userDrawn="1"/>
        </p:nvCxnSpPr>
        <p:spPr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egnaposto testo 12"/>
          <p:cNvSpPr>
            <a:spLocks noGrp="1"/>
          </p:cNvSpPr>
          <p:nvPr>
            <p:ph type="body" sz="quarter" idx="25" hasCustomPrompt="1"/>
          </p:nvPr>
        </p:nvSpPr>
        <p:spPr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Corso di laurea</a:t>
            </a:r>
          </a:p>
        </p:txBody>
      </p:sp>
      <p:sp>
        <p:nvSpPr>
          <p:cNvPr id="27" name="Segnaposto testo 12"/>
          <p:cNvSpPr>
            <a:spLocks noGrp="1"/>
          </p:cNvSpPr>
          <p:nvPr>
            <p:ph type="body" sz="quarter" idx="26" hasCustomPrompt="1"/>
          </p:nvPr>
        </p:nvSpPr>
        <p:spPr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endParaRPr lang="fr-CH" dirty="0"/>
          </a:p>
        </p:txBody>
      </p:sp>
      <p:sp>
        <p:nvSpPr>
          <p:cNvPr id="30" name="Segnaposto testo 12"/>
          <p:cNvSpPr>
            <a:spLocks noGrp="1"/>
          </p:cNvSpPr>
          <p:nvPr>
            <p:ph type="body" sz="quarter" idx="29" hasCustomPrompt="1"/>
          </p:nvPr>
        </p:nvSpPr>
        <p:spPr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 err="1"/>
              <a:t>Inserire</a:t>
            </a:r>
            <a:r>
              <a:rPr lang="fr-CH" dirty="0"/>
              <a:t> modulo /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se </a:t>
            </a:r>
            <a:r>
              <a:rPr lang="fr-CH" dirty="0" err="1"/>
              <a:t>disponibile</a:t>
            </a:r>
            <a:endParaRPr lang="fr-CH" dirty="0"/>
          </a:p>
        </p:txBody>
      </p:sp>
      <p:sp>
        <p:nvSpPr>
          <p:cNvPr id="41" name="Segnaposto testo 12"/>
          <p:cNvSpPr>
            <a:spLocks noGrp="1"/>
          </p:cNvSpPr>
          <p:nvPr>
            <p:ph type="body" sz="quarter" idx="33" hasCustomPrompt="1"/>
          </p:nvPr>
        </p:nvSpPr>
        <p:spPr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Relatore</a:t>
            </a:r>
          </a:p>
        </p:txBody>
      </p:sp>
      <p:sp>
        <p:nvSpPr>
          <p:cNvPr id="42" name="Segnaposto testo 12"/>
          <p:cNvSpPr>
            <a:spLocks noGrp="1"/>
          </p:cNvSpPr>
          <p:nvPr>
            <p:ph type="body" sz="quarter" idx="34" hasCustomPrompt="1"/>
          </p:nvPr>
        </p:nvSpPr>
        <p:spPr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relatore</a:t>
            </a:r>
          </a:p>
        </p:txBody>
      </p:sp>
      <p:sp>
        <p:nvSpPr>
          <p:cNvPr id="44" name="Segnaposto testo 12"/>
          <p:cNvSpPr>
            <a:spLocks noGrp="1"/>
          </p:cNvSpPr>
          <p:nvPr>
            <p:ph type="body" sz="quarter" idx="36" hasCustomPrompt="1"/>
          </p:nvPr>
        </p:nvSpPr>
        <p:spPr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committente</a:t>
            </a:r>
          </a:p>
        </p:txBody>
      </p:sp>
      <p:cxnSp>
        <p:nvCxnSpPr>
          <p:cNvPr id="45" name="Connettore 1 44"/>
          <p:cNvCxnSpPr/>
          <p:nvPr userDrawn="1"/>
        </p:nvCxnSpPr>
        <p:spPr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Segnaposto testo 12"/>
          <p:cNvSpPr>
            <a:spLocks noGrp="1"/>
          </p:cNvSpPr>
          <p:nvPr>
            <p:ph type="body" sz="quarter" idx="37" hasCustomPrompt="1"/>
          </p:nvPr>
        </p:nvSpPr>
        <p:spPr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Committente</a:t>
            </a:r>
          </a:p>
        </p:txBody>
      </p:sp>
      <p:sp>
        <p:nvSpPr>
          <p:cNvPr id="49" name="Segnaposto testo 12"/>
          <p:cNvSpPr>
            <a:spLocks noGrp="1"/>
          </p:cNvSpPr>
          <p:nvPr>
            <p:ph type="body" sz="quarter" idx="40" hasCustomPrompt="1"/>
          </p:nvPr>
        </p:nvSpPr>
        <p:spPr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Anno</a:t>
            </a:r>
          </a:p>
        </p:txBody>
      </p:sp>
      <p:sp>
        <p:nvSpPr>
          <p:cNvPr id="50" name="Segnaposto testo 12"/>
          <p:cNvSpPr>
            <a:spLocks noGrp="1"/>
          </p:cNvSpPr>
          <p:nvPr>
            <p:ph type="body" sz="quarter" idx="41" hasCustomPrompt="1"/>
          </p:nvPr>
        </p:nvSpPr>
        <p:spPr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anno</a:t>
            </a:r>
          </a:p>
        </p:txBody>
      </p:sp>
      <p:sp>
        <p:nvSpPr>
          <p:cNvPr id="22" name="Segnaposto testo 12"/>
          <p:cNvSpPr>
            <a:spLocks noGrp="1"/>
          </p:cNvSpPr>
          <p:nvPr>
            <p:ph type="body" sz="quarter" idx="42" hasCustomPrompt="1"/>
          </p:nvPr>
        </p:nvSpPr>
        <p:spPr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Correlatore</a:t>
            </a:r>
          </a:p>
        </p:txBody>
      </p:sp>
      <p:sp>
        <p:nvSpPr>
          <p:cNvPr id="23" name="Segnaposto testo 12"/>
          <p:cNvSpPr>
            <a:spLocks noGrp="1"/>
          </p:cNvSpPr>
          <p:nvPr>
            <p:ph type="body" sz="quarter" idx="43" hasCustomPrompt="1"/>
          </p:nvPr>
        </p:nvSpPr>
        <p:spPr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nome correlatore</a:t>
            </a:r>
          </a:p>
        </p:txBody>
      </p:sp>
      <p:pic>
        <p:nvPicPr>
          <p:cNvPr id="28" name="Immagine 9" descr="Modulo_SUPSI_DTI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41313" y="179388"/>
            <a:ext cx="4075112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Segnaposto testo 12"/>
          <p:cNvSpPr>
            <a:spLocks noGrp="1"/>
          </p:cNvSpPr>
          <p:nvPr>
            <p:ph type="body" sz="quarter" idx="44" hasCustomPrompt="1"/>
          </p:nvPr>
        </p:nvSpPr>
        <p:spPr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 baseline="0"/>
            </a:lvl1pPr>
          </a:lstStyle>
          <a:p>
            <a:pPr lvl="0"/>
            <a:r>
              <a:rPr lang="fr-CH" dirty="0"/>
              <a:t>Inserire data</a:t>
            </a:r>
          </a:p>
        </p:txBody>
      </p:sp>
      <p:sp>
        <p:nvSpPr>
          <p:cNvPr id="31" name="Segnaposto testo 12"/>
          <p:cNvSpPr>
            <a:spLocks noGrp="1"/>
          </p:cNvSpPr>
          <p:nvPr>
            <p:ph type="body" sz="quarter" idx="45" hasCustomPrompt="1"/>
          </p:nvPr>
        </p:nvSpPr>
        <p:spPr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 baseline="0"/>
            </a:lvl1pPr>
          </a:lstStyle>
          <a:p>
            <a:pPr lvl="0"/>
            <a:r>
              <a:rPr lang="fr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646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;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2314972"/>
            <a:ext cx="3816424" cy="42484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u="none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3528" y="1203808"/>
            <a:ext cx="7848872" cy="929048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700" baseline="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/>
            <a:r>
              <a:rPr lang="fr-CH" dirty="0"/>
              <a:t>Inserisci titolo</a:t>
            </a:r>
          </a:p>
        </p:txBody>
      </p:sp>
    </p:spTree>
    <p:extLst>
      <p:ext uri="{BB962C8B-B14F-4D97-AF65-F5344CB8AC3E}">
        <p14:creationId xmlns:p14="http://schemas.microsoft.com/office/powerpoint/2010/main" val="41559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3528" y="1247552"/>
            <a:ext cx="3816424" cy="53285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400" baseline="0"/>
            </a:lvl1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  <a:p>
            <a:pPr lv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806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sto; 2/3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3528" y="1247592"/>
            <a:ext cx="2520280" cy="532859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 baseline="0"/>
            </a:lvl1pPr>
          </a:lstStyle>
          <a:p>
            <a:pPr lvl="0"/>
            <a:r>
              <a:rPr lang="fr-CH" dirty="0"/>
              <a:t>Inserisci testo. </a:t>
            </a:r>
            <a:r>
              <a:rPr lang="it-IT" dirty="0" err="1"/>
              <a:t>Posuere</a:t>
            </a:r>
            <a:r>
              <a:rPr lang="it-IT" dirty="0"/>
              <a:t> non </a:t>
            </a:r>
            <a:r>
              <a:rPr lang="it-IT" dirty="0" err="1"/>
              <a:t>eleifend</a:t>
            </a:r>
            <a:r>
              <a:rPr lang="it-IT" dirty="0"/>
              <a:t> id, porta et </a:t>
            </a:r>
            <a:r>
              <a:rPr lang="it-IT" dirty="0" err="1"/>
              <a:t>augue</a:t>
            </a:r>
            <a:r>
              <a:rPr lang="it-IT" dirty="0"/>
              <a:t>. </a:t>
            </a:r>
            <a:r>
              <a:rPr lang="it-IT" dirty="0" err="1"/>
              <a:t>Praesent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suscipit</a:t>
            </a:r>
            <a:r>
              <a:rPr lang="it-IT" dirty="0"/>
              <a:t> magna, ut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leo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eu</a:t>
            </a:r>
            <a:r>
              <a:rPr lang="it-IT" dirty="0"/>
              <a:t>. </a:t>
            </a:r>
            <a:r>
              <a:rPr lang="it-IT" dirty="0" err="1"/>
              <a:t>Pellentesque</a:t>
            </a:r>
            <a:r>
              <a:rPr lang="it-IT" dirty="0"/>
              <a:t> </a:t>
            </a:r>
            <a:r>
              <a:rPr lang="it-IT" dirty="0" err="1"/>
              <a:t>habitant</a:t>
            </a:r>
            <a:r>
              <a:rPr lang="it-IT" dirty="0"/>
              <a:t> morbi </a:t>
            </a:r>
            <a:r>
              <a:rPr lang="it-IT" dirty="0" err="1"/>
              <a:t>tristique</a:t>
            </a:r>
            <a:r>
              <a:rPr lang="it-IT" dirty="0"/>
              <a:t> </a:t>
            </a:r>
            <a:r>
              <a:rPr lang="it-IT" dirty="0" err="1"/>
              <a:t>senectus</a:t>
            </a:r>
            <a:r>
              <a:rPr lang="it-IT" dirty="0"/>
              <a:t> et </a:t>
            </a:r>
            <a:r>
              <a:rPr lang="it-IT" dirty="0" err="1"/>
              <a:t>netus</a:t>
            </a:r>
            <a:r>
              <a:rPr lang="it-IT" dirty="0"/>
              <a:t> et </a:t>
            </a:r>
            <a:r>
              <a:rPr lang="it-IT" dirty="0" err="1"/>
              <a:t>malesuada</a:t>
            </a:r>
            <a:r>
              <a:rPr lang="it-IT" dirty="0"/>
              <a:t> </a:t>
            </a:r>
            <a:r>
              <a:rPr lang="it-IT" dirty="0" err="1"/>
              <a:t>fames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turpis</a:t>
            </a:r>
            <a:r>
              <a:rPr lang="it-IT" dirty="0"/>
              <a:t> </a:t>
            </a:r>
            <a:r>
              <a:rPr lang="it-IT" dirty="0" err="1"/>
              <a:t>egestas</a:t>
            </a:r>
            <a:r>
              <a:rPr lang="it-IT" dirty="0"/>
              <a:t>. Ut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felis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 massa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dictum</a:t>
            </a:r>
            <a:r>
              <a:rPr lang="it-IT" dirty="0"/>
              <a:t> id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diam</a:t>
            </a:r>
            <a:r>
              <a:rPr lang="it-IT" dirty="0"/>
              <a:t>. </a:t>
            </a:r>
            <a:r>
              <a:rPr lang="it-IT" dirty="0" err="1"/>
              <a:t>Proin</a:t>
            </a:r>
            <a:r>
              <a:rPr lang="it-IT" dirty="0"/>
              <a:t> </a:t>
            </a:r>
            <a:r>
              <a:rPr lang="it-IT" dirty="0" err="1"/>
              <a:t>dapibus</a:t>
            </a:r>
            <a:r>
              <a:rPr lang="it-IT" dirty="0"/>
              <a:t> </a:t>
            </a:r>
            <a:r>
              <a:rPr lang="it-IT" dirty="0" err="1"/>
              <a:t>sapien</a:t>
            </a:r>
            <a:r>
              <a:rPr lang="it-IT" dirty="0"/>
              <a:t> </a:t>
            </a:r>
            <a:r>
              <a:rPr lang="it-IT" dirty="0" err="1"/>
              <a:t>nec</a:t>
            </a:r>
            <a:r>
              <a:rPr lang="it-IT" dirty="0"/>
              <a:t> urna </a:t>
            </a:r>
            <a:r>
              <a:rPr lang="it-IT" dirty="0" err="1"/>
              <a:t>venenatis</a:t>
            </a:r>
            <a:r>
              <a:rPr lang="it-IT" dirty="0"/>
              <a:t> </a:t>
            </a:r>
            <a:r>
              <a:rPr lang="it-IT" dirty="0" err="1"/>
              <a:t>adipiscing</a:t>
            </a:r>
            <a:r>
              <a:rPr lang="it-IT" dirty="0"/>
              <a:t>. </a:t>
            </a:r>
            <a:r>
              <a:rPr lang="it-IT" dirty="0" err="1"/>
              <a:t>Sed</a:t>
            </a:r>
            <a:r>
              <a:rPr lang="it-IT" dirty="0"/>
              <a:t> </a:t>
            </a:r>
            <a:r>
              <a:rPr lang="it-IT" dirty="0" err="1"/>
              <a:t>tincidunt</a:t>
            </a:r>
            <a:r>
              <a:rPr lang="it-IT" dirty="0"/>
              <a:t> </a:t>
            </a:r>
            <a:r>
              <a:rPr lang="it-IT" dirty="0" err="1"/>
              <a:t>congue</a:t>
            </a:r>
            <a:r>
              <a:rPr lang="it-IT" dirty="0"/>
              <a:t> eros </a:t>
            </a:r>
            <a:r>
              <a:rPr lang="it-IT" dirty="0" err="1"/>
              <a:t>sit</a:t>
            </a:r>
            <a:r>
              <a:rPr lang="it-IT" dirty="0"/>
              <a:t> </a:t>
            </a:r>
            <a:r>
              <a:rPr lang="it-IT" dirty="0" err="1"/>
              <a:t>amet</a:t>
            </a:r>
            <a:r>
              <a:rPr lang="it-IT" dirty="0"/>
              <a:t> </a:t>
            </a:r>
            <a:r>
              <a:rPr lang="it-IT" dirty="0" err="1"/>
              <a:t>aliquet</a:t>
            </a:r>
            <a:r>
              <a:rPr lang="it-IT" dirty="0"/>
              <a:t>. </a:t>
            </a:r>
            <a:r>
              <a:rPr lang="it-IT" dirty="0" err="1"/>
              <a:t>Donec</a:t>
            </a:r>
            <a:r>
              <a:rPr lang="it-IT" dirty="0"/>
              <a:t> </a:t>
            </a:r>
            <a:r>
              <a:rPr lang="it-IT" dirty="0" err="1"/>
              <a:t>ultricies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</a:t>
            </a:r>
            <a:r>
              <a:rPr lang="it-IT" dirty="0" err="1"/>
              <a:t>justo</a:t>
            </a:r>
            <a:r>
              <a:rPr lang="it-IT" dirty="0"/>
              <a:t>, viverra </a:t>
            </a:r>
            <a:r>
              <a:rPr lang="it-IT" dirty="0" err="1"/>
              <a:t>dignissim</a:t>
            </a:r>
            <a:r>
              <a:rPr lang="it-IT" dirty="0"/>
              <a:t> </a:t>
            </a:r>
            <a:r>
              <a:rPr lang="it-IT" dirty="0" err="1"/>
              <a:t>metus</a:t>
            </a:r>
            <a:r>
              <a:rPr lang="it-IT" dirty="0"/>
              <a:t> </a:t>
            </a:r>
            <a:r>
              <a:rPr lang="it-IT" dirty="0" err="1"/>
              <a:t>fringilla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. </a:t>
            </a:r>
            <a:r>
              <a:rPr lang="it-IT" dirty="0" err="1"/>
              <a:t>Etiam</a:t>
            </a:r>
            <a:r>
              <a:rPr lang="it-IT" dirty="0"/>
              <a:t> odio eros, </a:t>
            </a:r>
            <a:r>
              <a:rPr lang="it-IT" dirty="0" err="1"/>
              <a:t>luctus</a:t>
            </a:r>
            <a:r>
              <a:rPr lang="it-IT" dirty="0"/>
              <a:t> </a:t>
            </a:r>
            <a:r>
              <a:rPr lang="it-IT" dirty="0" err="1"/>
              <a:t>vel</a:t>
            </a:r>
            <a:r>
              <a:rPr lang="it-IT" dirty="0"/>
              <a:t> </a:t>
            </a:r>
            <a:r>
              <a:rPr lang="it-IT" dirty="0" err="1"/>
              <a:t>bibendum</a:t>
            </a:r>
            <a:r>
              <a:rPr lang="it-IT" dirty="0"/>
              <a:t> a, </a:t>
            </a:r>
            <a:r>
              <a:rPr lang="it-IT" dirty="0" err="1"/>
              <a:t>pretium</a:t>
            </a:r>
            <a:r>
              <a:rPr lang="it-IT" dirty="0"/>
              <a:t> non </a:t>
            </a:r>
            <a:r>
              <a:rPr lang="it-IT" dirty="0" err="1"/>
              <a:t>dui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ac</a:t>
            </a:r>
            <a:r>
              <a:rPr lang="it-IT" dirty="0"/>
              <a:t> </a:t>
            </a:r>
            <a:r>
              <a:rPr lang="it-IT" dirty="0" err="1"/>
              <a:t>nibh</a:t>
            </a:r>
            <a:r>
              <a:rPr lang="it-IT" dirty="0"/>
              <a:t> vitae </a:t>
            </a:r>
            <a:r>
              <a:rPr lang="it-IT" dirty="0" err="1"/>
              <a:t>lorem</a:t>
            </a:r>
            <a:r>
              <a:rPr lang="it-IT" dirty="0"/>
              <a:t> </a:t>
            </a:r>
            <a:r>
              <a:rPr lang="it-IT" dirty="0" err="1"/>
              <a:t>mollis</a:t>
            </a:r>
            <a:r>
              <a:rPr lang="it-IT" dirty="0"/>
              <a:t> </a:t>
            </a:r>
            <a:r>
              <a:rPr lang="it-IT" dirty="0" err="1"/>
              <a:t>tempus</a:t>
            </a:r>
            <a:r>
              <a:rPr lang="it-IT" dirty="0"/>
              <a:t>. </a:t>
            </a:r>
            <a:r>
              <a:rPr lang="it-IT" dirty="0" err="1"/>
              <a:t>Quisque</a:t>
            </a:r>
            <a:r>
              <a:rPr lang="it-IT" dirty="0"/>
              <a:t> </a:t>
            </a:r>
            <a:r>
              <a:rPr lang="it-IT" dirty="0" err="1"/>
              <a:t>blandit</a:t>
            </a:r>
            <a:r>
              <a:rPr lang="it-IT" dirty="0"/>
              <a:t> </a:t>
            </a:r>
            <a:r>
              <a:rPr lang="it-IT" dirty="0" err="1"/>
              <a:t>mattis</a:t>
            </a:r>
            <a:r>
              <a:rPr lang="it-IT" dirty="0"/>
              <a:t> </a:t>
            </a:r>
            <a:r>
              <a:rPr lang="it-IT" dirty="0" err="1"/>
              <a:t>purus</a:t>
            </a:r>
            <a:r>
              <a:rPr lang="it-IT" dirty="0"/>
              <a:t>, </a:t>
            </a:r>
            <a:r>
              <a:rPr lang="it-IT" dirty="0" err="1"/>
              <a:t>tempor</a:t>
            </a:r>
            <a:r>
              <a:rPr lang="it-IT" dirty="0"/>
              <a:t> </a:t>
            </a:r>
            <a:r>
              <a:rPr lang="it-IT" dirty="0" err="1"/>
              <a:t>vehicula</a:t>
            </a:r>
            <a:r>
              <a:rPr lang="it-IT" dirty="0"/>
              <a:t> orci </a:t>
            </a:r>
            <a:r>
              <a:rPr lang="it-IT" dirty="0" err="1"/>
              <a:t>congue</a:t>
            </a:r>
            <a:r>
              <a:rPr lang="it-IT" dirty="0"/>
              <a:t> a. </a:t>
            </a:r>
            <a:r>
              <a:rPr lang="it-IT" dirty="0" err="1"/>
              <a:t>Vestibulum</a:t>
            </a:r>
            <a:r>
              <a:rPr lang="it-IT" dirty="0"/>
              <a:t> </a:t>
            </a:r>
            <a:r>
              <a:rPr lang="it-IT" dirty="0" err="1"/>
              <a:t>scelerisque</a:t>
            </a:r>
            <a:r>
              <a:rPr lang="it-IT" dirty="0"/>
              <a:t> </a:t>
            </a:r>
            <a:r>
              <a:rPr lang="it-IT" dirty="0" err="1"/>
              <a:t>commodo</a:t>
            </a:r>
            <a:r>
              <a:rPr lang="it-IT" dirty="0"/>
              <a:t> </a:t>
            </a:r>
            <a:r>
              <a:rPr lang="it-IT" dirty="0" err="1"/>
              <a:t>sem</a:t>
            </a:r>
            <a:r>
              <a:rPr lang="it-IT" dirty="0"/>
              <a:t> </a:t>
            </a:r>
            <a:r>
              <a:rPr lang="it-IT" dirty="0" err="1"/>
              <a:t>volutpat</a:t>
            </a:r>
            <a:r>
              <a:rPr lang="it-IT" dirty="0"/>
              <a:t> </a:t>
            </a:r>
            <a:r>
              <a:rPr lang="it-IT" dirty="0" err="1"/>
              <a:t>eleifend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859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008288"/>
            <a:ext cx="271836" cy="2548961"/>
          </a:xfrm>
          <a:prstGeom prst="rect">
            <a:avLst/>
          </a:prstGeom>
        </p:spPr>
      </p:pic>
      <p:pic>
        <p:nvPicPr>
          <p:cNvPr id="3" name="Immagine 6" descr="logo_SUPSI_acr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6075" y="188640"/>
            <a:ext cx="469900" cy="1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8061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28" charset="-128"/>
          <a:cs typeface="ＭＳ Ｐゴシック" pitchFamily="-128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-128" charset="-52"/>
          <a:ea typeface="ＭＳ Ｐゴシック" pitchFamily="-128" charset="-128"/>
          <a:cs typeface="ＭＳ Ｐゴシック" pitchFamily="-128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28" charset="-128"/>
          <a:cs typeface="ＭＳ Ｐゴシック" pitchFamily="-128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28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IMDb</a:t>
            </a:r>
            <a:r>
              <a:rPr lang="it-IT" dirty="0"/>
              <a:t> Rating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Banfi Samuel</a:t>
            </a:r>
          </a:p>
          <a:p>
            <a:r>
              <a:rPr lang="it-IT" dirty="0"/>
              <a:t>Pasquini Mattia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Studente/i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it-IT" dirty="0"/>
              <a:t>Ingegneria Informatica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it-IT" dirty="0"/>
              <a:t>Corso di laurea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it-IT" dirty="0"/>
              <a:t>Modulo / Codice Progetto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it-IT" dirty="0"/>
              <a:t>Ingegneria Software 1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it-IT" dirty="0"/>
              <a:t>Relatore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it-IT" dirty="0"/>
              <a:t>Corti Giancarlo</a:t>
            </a:r>
          </a:p>
        </p:txBody>
      </p:sp>
      <p:sp>
        <p:nvSpPr>
          <p:cNvPr id="11" name="Segnaposto testo 10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it-IT" dirty="0"/>
              <a:t>Corti Giancarlo</a:t>
            </a:r>
          </a:p>
        </p:txBody>
      </p:sp>
      <p:sp>
        <p:nvSpPr>
          <p:cNvPr id="12" name="Segnaposto testo 11"/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it-IT" dirty="0"/>
              <a:t>Committente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it-IT" dirty="0"/>
              <a:t>Anno</a:t>
            </a:r>
          </a:p>
        </p:txBody>
      </p:sp>
      <p:sp>
        <p:nvSpPr>
          <p:cNvPr id="14" name="Segnaposto testo 13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it-IT" dirty="0"/>
              <a:t>2024-2025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it-IT" dirty="0"/>
              <a:t>Correlatore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it-IT" dirty="0" err="1"/>
              <a:t>Agnola</a:t>
            </a:r>
            <a:r>
              <a:rPr lang="it-IT"/>
              <a:t> Tommas</a:t>
            </a:r>
            <a:r>
              <a:rPr lang="it-IT" dirty="0"/>
              <a:t>o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it-IT" dirty="0"/>
              <a:t>17 gennaio 2025</a:t>
            </a:r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it-IT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11095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 lIns="0" tIns="0" rIns="0" bIns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Contesto e motivazione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Problema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Stato dell’arte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ea typeface="ＭＳ Ｐゴシック"/>
              </a:rPr>
              <a:t>Nostro approccio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Conclusione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Indice</a:t>
            </a:r>
          </a:p>
        </p:txBody>
      </p:sp>
    </p:spTree>
    <p:extLst>
      <p:ext uri="{BB962C8B-B14F-4D97-AF65-F5344CB8AC3E}">
        <p14:creationId xmlns:p14="http://schemas.microsoft.com/office/powerpoint/2010/main" val="8173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E43C-55E6-D0C9-B8C0-976CEF53A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FAA4095-6785-A219-7F9E-F7E2F83E48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/>
          <a:lstStyle/>
          <a:p>
            <a:r>
              <a:rPr lang="it-IT" sz="1800" dirty="0"/>
              <a:t>Samuel Banfi &amp; Mattia Pasquini </a:t>
            </a:r>
            <a:r>
              <a:rPr lang="it-IT" sz="1800" dirty="0">
                <a:sym typeface="Wingdings" panose="05000000000000000000" pitchFamily="2" charset="2"/>
              </a:rPr>
              <a:t> Studenti del secondo anno di Ingegneria Informatica</a:t>
            </a:r>
          </a:p>
          <a:p>
            <a:endParaRPr lang="it-IT" sz="1800" dirty="0">
              <a:sym typeface="Wingdings" panose="05000000000000000000" pitchFamily="2" charset="2"/>
            </a:endParaRPr>
          </a:p>
          <a:p>
            <a:r>
              <a:rPr lang="it-IT" sz="1800" dirty="0">
                <a:sym typeface="Wingdings" panose="05000000000000000000" pitchFamily="2" charset="2"/>
              </a:rPr>
              <a:t>Progetto </a:t>
            </a:r>
            <a:r>
              <a:rPr lang="it-IT" sz="1800" dirty="0" err="1">
                <a:sym typeface="Wingdings" panose="05000000000000000000" pitchFamily="2" charset="2"/>
              </a:rPr>
              <a:t>IMDb</a:t>
            </a:r>
            <a:r>
              <a:rPr lang="it-IT" sz="1800" dirty="0">
                <a:sym typeface="Wingdings" panose="05000000000000000000" pitchFamily="2" charset="2"/>
              </a:rPr>
              <a:t> rating	 fa parte del corso di Ingegneria Software 1</a:t>
            </a:r>
          </a:p>
          <a:p>
            <a:r>
              <a:rPr lang="it-IT" sz="1800" dirty="0">
                <a:sym typeface="Wingdings" panose="05000000000000000000" pitchFamily="2" charset="2"/>
              </a:rPr>
              <a:t>				 progetto educativo</a:t>
            </a:r>
          </a:p>
          <a:p>
            <a:r>
              <a:rPr lang="it-IT" sz="1800" dirty="0">
                <a:sym typeface="Wingdings" panose="05000000000000000000" pitchFamily="2" charset="2"/>
              </a:rPr>
              <a:t>				 comprendere e mettere in atto i concetti visti nel corso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ABE1A2-F336-04D2-C215-49816BF8F9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Contesto e motivazione</a:t>
            </a:r>
          </a:p>
        </p:txBody>
      </p:sp>
    </p:spTree>
    <p:extLst>
      <p:ext uri="{BB962C8B-B14F-4D97-AF65-F5344CB8AC3E}">
        <p14:creationId xmlns:p14="http://schemas.microsoft.com/office/powerpoint/2010/main" val="246813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94308-23D4-378F-480A-2799DC90A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946FCB79-E4C1-4897-DA38-66DE05A49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Il problema è ottenere i dati statistici ben organizzati avendo i metadati. I dati statistici che si desidera acquisire sono: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Numero totale di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Durata media dei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Miglior regista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Attore/attrice più presente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Anno più produttivo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Le funzionalità da includere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Lettura di un file 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Calcolare valori statistici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Scrivere in un file i risultati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Compatibile con Windows, </a:t>
            </a:r>
            <a:r>
              <a:rPr lang="it-IT" dirty="0" err="1"/>
              <a:t>macOS</a:t>
            </a:r>
            <a:r>
              <a:rPr lang="it-IT" dirty="0"/>
              <a:t> e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74F6E3-DC5E-FA09-A8FC-B99A8FB1C9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Problema</a:t>
            </a:r>
          </a:p>
        </p:txBody>
      </p:sp>
      <p:pic>
        <p:nvPicPr>
          <p:cNvPr id="1026" name="Picture 2" descr="analisi aziendale e progettazione del concetto di statistica. uomo d'affari  che analizza i dati statistici con il simbolo di grafici e grafici 9268581  Arte vettoriale a Vecteezy">
            <a:extLst>
              <a:ext uri="{FF2B5EF4-FFF2-40B4-BE49-F238E27FC236}">
                <a16:creationId xmlns:a16="http://schemas.microsoft.com/office/drawing/2014/main" id="{4C8D412A-C55A-877F-F1C1-57E8015C2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32" y="2852936"/>
            <a:ext cx="3888432" cy="26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83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24B8-7255-7971-E1B7-68B79A1E8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8BD98-78B7-3667-C0CC-50EA157ED8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91880" y="3176972"/>
            <a:ext cx="2160240" cy="504056"/>
          </a:xfrm>
        </p:spPr>
        <p:txBody>
          <a:bodyPr/>
          <a:lstStyle/>
          <a:p>
            <a:r>
              <a:rPr lang="it-IT" dirty="0"/>
              <a:t>Stato dell’arte</a:t>
            </a:r>
          </a:p>
        </p:txBody>
      </p:sp>
    </p:spTree>
    <p:extLst>
      <p:ext uri="{BB962C8B-B14F-4D97-AF65-F5344CB8AC3E}">
        <p14:creationId xmlns:p14="http://schemas.microsoft.com/office/powerpoint/2010/main" val="31893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CAF8A-0034-2F8F-4565-DBFE75EAB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44BD58-17CB-70AF-1E68-004F2BCDB4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Linguaggio: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Modulo: Film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800" dirty="0"/>
              <a:t>Classi: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sz="1800" dirty="0"/>
              <a:t>Film</a:t>
            </a:r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sz="1800" dirty="0" err="1"/>
              <a:t>FilmStatistics</a:t>
            </a:r>
            <a:endParaRPr lang="it-IT" sz="1800" dirty="0"/>
          </a:p>
          <a:p>
            <a:pPr marL="1028700" lvl="1">
              <a:buFont typeface="Arial" panose="020B0604020202020204" pitchFamily="34" charset="0"/>
              <a:buChar char="•"/>
            </a:pPr>
            <a:r>
              <a:rPr lang="it-IT" sz="1800" dirty="0" err="1"/>
              <a:t>Main</a:t>
            </a:r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  <a:p>
            <a:endParaRPr lang="it-IT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8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750C68-218D-61BE-56B6-CA5064F3A1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Nostro approccio</a:t>
            </a:r>
          </a:p>
        </p:txBody>
      </p:sp>
      <p:pic>
        <p:nvPicPr>
          <p:cNvPr id="2050" name="Picture 2" descr="Java - die wohl bekannteste Kaffeetasse der IT-Welt: DOAG e.V.">
            <a:extLst>
              <a:ext uri="{FF2B5EF4-FFF2-40B4-BE49-F238E27FC236}">
                <a16:creationId xmlns:a16="http://schemas.microsoft.com/office/drawing/2014/main" id="{7B136D17-C45F-C2DF-98C5-806FF076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916832"/>
            <a:ext cx="4674096" cy="350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26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933282-413B-5861-17B5-AC1A3407AF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lIns="0" tIns="0" rIns="0" bIns="0" anchor="t"/>
          <a:lstStyle/>
          <a:p>
            <a:r>
              <a:rPr lang="it-IT" dirty="0">
                <a:ea typeface="ＭＳ Ｐゴシック"/>
              </a:rPr>
              <a:t>Film </a:t>
            </a:r>
            <a:r>
              <a:rPr lang="it-IT" dirty="0" err="1">
                <a:ea typeface="ＭＳ Ｐゴシック"/>
              </a:rPr>
              <a:t>Statistics</a:t>
            </a:r>
            <a:endParaRPr lang="it-IT" dirty="0" err="1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1BCBAE5-5EBB-B9BA-A393-4B4321CEB05A}"/>
              </a:ext>
            </a:extLst>
          </p:cNvPr>
          <p:cNvSpPr txBox="1"/>
          <p:nvPr/>
        </p:nvSpPr>
        <p:spPr>
          <a:xfrm>
            <a:off x="324852" y="2135605"/>
            <a:ext cx="276726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Arial"/>
                <a:ea typeface="ＭＳ Ｐゴシック"/>
              </a:rPr>
              <a:t>File </a:t>
            </a:r>
            <a:r>
              <a:rPr lang="it-IT" err="1">
                <a:latin typeface="Arial"/>
                <a:ea typeface="ＭＳ Ｐゴシック"/>
              </a:rPr>
              <a:t>properties</a:t>
            </a:r>
            <a:endParaRPr lang="it-IT">
              <a:latin typeface="Arial"/>
              <a:ea typeface="ＭＳ Ｐゴシック"/>
            </a:endParaRPr>
          </a:p>
          <a:p>
            <a:endParaRPr lang="it-IT" dirty="0"/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Home dell'utente</a:t>
            </a:r>
          </a:p>
          <a:p>
            <a:endParaRPr lang="it-IT" dirty="0">
              <a:latin typeface="Arial"/>
              <a:ea typeface="ＭＳ Ｐゴシック"/>
            </a:endParaRPr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Cartella nascosta</a:t>
            </a:r>
          </a:p>
          <a:p>
            <a:endParaRPr lang="it-IT" dirty="0">
              <a:latin typeface="Arial"/>
              <a:ea typeface="ＭＳ Ｐゴシック"/>
            </a:endParaRPr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Percorsi input e output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7042A2-A370-1D6C-25F6-2E23A2ADB6B5}"/>
              </a:ext>
            </a:extLst>
          </p:cNvPr>
          <p:cNvSpPr txBox="1"/>
          <p:nvPr/>
        </p:nvSpPr>
        <p:spPr>
          <a:xfrm>
            <a:off x="3441030" y="2135604"/>
            <a:ext cx="203333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Arial"/>
                <a:ea typeface="ＭＳ Ｐゴシック"/>
              </a:rPr>
              <a:t>Statistiche</a:t>
            </a:r>
          </a:p>
          <a:p>
            <a:endParaRPr lang="it-IT" dirty="0">
              <a:latin typeface="Arial"/>
              <a:ea typeface="ＭＳ Ｐゴシック"/>
            </a:endParaRPr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Stream</a:t>
            </a:r>
          </a:p>
          <a:p>
            <a:pPr marL="285750" indent="-285750">
              <a:buFont typeface="Calibri"/>
              <a:buChar char="-"/>
            </a:pPr>
            <a:endParaRPr lang="it-IT" dirty="0">
              <a:latin typeface="Arial"/>
              <a:ea typeface="ＭＳ Ｐゴシック"/>
            </a:endParaRPr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Semplicità</a:t>
            </a:r>
          </a:p>
          <a:p>
            <a:endParaRPr lang="it-IT" dirty="0">
              <a:latin typeface="Arial"/>
              <a:ea typeface="ＭＳ Ｐゴシック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5CEE88-20A1-C592-CBBE-4956C77F91B8}"/>
              </a:ext>
            </a:extLst>
          </p:cNvPr>
          <p:cNvSpPr txBox="1"/>
          <p:nvPr/>
        </p:nvSpPr>
        <p:spPr>
          <a:xfrm>
            <a:off x="5636794" y="2135604"/>
            <a:ext cx="292367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Arial"/>
                <a:ea typeface="ＭＳ Ｐゴシック"/>
              </a:rPr>
              <a:t>Lettura / Scrittura</a:t>
            </a:r>
          </a:p>
          <a:p>
            <a:endParaRPr lang="it-IT" dirty="0"/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  <a:cs typeface="Arial"/>
              </a:rPr>
              <a:t>Se un campo non ce lo si considera 0 o stringa vuota</a:t>
            </a:r>
            <a:endParaRPr lang="en-US" dirty="0">
              <a:latin typeface="Arial"/>
              <a:ea typeface="ＭＳ Ｐゴシック"/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it-IT" dirty="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  <a:cs typeface="Arial"/>
              </a:rPr>
              <a:t>Campi </a:t>
            </a:r>
            <a:r>
              <a:rPr lang="it-IT">
                <a:latin typeface="Arial"/>
                <a:ea typeface="ＭＳ Ｐゴシック"/>
                <a:cs typeface="Arial"/>
              </a:rPr>
              <a:t>multi valore</a:t>
            </a:r>
            <a:endParaRPr lang="it-IT" err="1">
              <a:cs typeface="Arial"/>
            </a:endParaRPr>
          </a:p>
          <a:p>
            <a:endParaRPr lang="it-IT" dirty="0"/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Controllo errori percorsi</a:t>
            </a:r>
            <a:endParaRPr lang="it-IT" dirty="0"/>
          </a:p>
          <a:p>
            <a:endParaRPr lang="it-IT" dirty="0"/>
          </a:p>
          <a:p>
            <a:pPr marL="285750" indent="-285750">
              <a:buFont typeface="Calibri"/>
              <a:buChar char="-"/>
            </a:pPr>
            <a:r>
              <a:rPr lang="it-IT" dirty="0">
                <a:latin typeface="Arial"/>
                <a:ea typeface="ＭＳ Ｐゴシック"/>
              </a:rPr>
              <a:t>Creazione percorsi inesistenti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410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01274-8002-337F-F076-BAE48478F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B9792151-2DC7-4A07-7396-1A7BBA86D6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848872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Legge il file correttamente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Elabora i 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Scrive il contenuto nel file desiderato (se il file esiste già, viene sovrascritto)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24E4AF-ED32-2FE5-745E-21721D8E08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D5CD990-CCBD-066E-A727-D9F0A85A0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16" y="4869160"/>
            <a:ext cx="7520095" cy="10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6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2052A-4C0F-41AE-106B-E890AA2EC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ACEA66CE-43EA-CE7B-D2D8-7F7A7246D5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528" y="2314972"/>
            <a:ext cx="7776864" cy="42484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Sviluppo del software completo e funzionale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Imparato diversi concetti durante il lavoro per il progetto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Miglioramenti futuri: interfaccia utente da migliorare e aggiungere nuove funzionalità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D46F71-4556-99D3-17E0-0AF9440910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</p:spTree>
    <p:extLst>
      <p:ext uri="{BB962C8B-B14F-4D97-AF65-F5344CB8AC3E}">
        <p14:creationId xmlns:p14="http://schemas.microsoft.com/office/powerpoint/2010/main" val="4291657629"/>
      </p:ext>
    </p:extLst>
  </p:cSld>
  <p:clrMapOvr>
    <a:masterClrMapping/>
  </p:clrMapOvr>
</p:sld>
</file>

<file path=ppt/theme/theme1.xml><?xml version="1.0" encoding="utf-8"?>
<a:theme xmlns:a="http://schemas.openxmlformats.org/drawing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0</TotalTime>
  <Words>271</Words>
  <Application>Microsoft Office PowerPoint</Application>
  <PresentationFormat>Presentazione su schermo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Times New Roman</vt:lpstr>
      <vt:lpstr>Wingdings</vt:lpstr>
      <vt:lpstr>PPT_StudentKit_DTI</vt:lpstr>
      <vt:lpstr>IMDb Rating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SUPSI-DTI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giofre</dc:creator>
  <cp:lastModifiedBy>Pasquini Mattia</cp:lastModifiedBy>
  <cp:revision>63</cp:revision>
  <cp:lastPrinted>2012-05-23T12:47:14Z</cp:lastPrinted>
  <dcterms:created xsi:type="dcterms:W3CDTF">2012-06-06T06:29:02Z</dcterms:created>
  <dcterms:modified xsi:type="dcterms:W3CDTF">2025-03-17T08:53:26Z</dcterms:modified>
</cp:coreProperties>
</file>