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3" autoAdjust="0"/>
    <p:restoredTop sz="95021" autoAdjust="0"/>
  </p:normalViewPr>
  <p:slideViewPr>
    <p:cSldViewPr snapToGrid="0" snapToObjects="1">
      <p:cViewPr varScale="1">
        <p:scale>
          <a:sx n="268" d="100"/>
          <a:sy n="268" d="100"/>
        </p:scale>
        <p:origin x="1624" y="184"/>
      </p:cViewPr>
      <p:guideLst>
        <p:guide orient="horz" pos="160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10/21/21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563091" y="476104"/>
            <a:ext cx="3255818" cy="199962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563090" y="2475732"/>
            <a:ext cx="3054928" cy="68371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0146" y="3159450"/>
            <a:ext cx="1364672" cy="101938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rgbClr val="464F55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2" y="-704631"/>
            <a:ext cx="4166289" cy="4166288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3" y="496248"/>
            <a:ext cx="2029237" cy="2065338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5906" y="1303338"/>
            <a:ext cx="3338513" cy="333851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892" y="1607127"/>
            <a:ext cx="2417618" cy="1447011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77892" y="3057603"/>
            <a:ext cx="2417618" cy="1300038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10"/>
            <a:ext cx="8780462" cy="56494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3" y="1066080"/>
            <a:ext cx="8781051" cy="3402011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5" y="210299"/>
            <a:ext cx="5829300" cy="4133088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1908" y="1981200"/>
            <a:ext cx="2292927" cy="19256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2400">
                <a:solidFill>
                  <a:schemeClr val="bg1"/>
                </a:solidFill>
              </a:defRPr>
            </a:lvl2pPr>
            <a:lvl3pPr marL="685800" indent="0" algn="ctr">
              <a:buNone/>
              <a:defRPr sz="2400">
                <a:solidFill>
                  <a:schemeClr val="bg1"/>
                </a:solidFill>
              </a:defRPr>
            </a:lvl3pPr>
            <a:lvl4pPr marL="1028700" indent="0" algn="ctr">
              <a:buNone/>
              <a:defRPr sz="2400">
                <a:solidFill>
                  <a:schemeClr val="bg1"/>
                </a:solidFill>
              </a:defRPr>
            </a:lvl4pPr>
            <a:lvl5pPr marL="1371600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4" y="590864"/>
            <a:ext cx="6088967" cy="3653381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28" y="885401"/>
            <a:ext cx="2570813" cy="297309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4492" y="2708563"/>
            <a:ext cx="1156854" cy="153568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34421" y="640556"/>
            <a:ext cx="3338513" cy="3338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35527" y="1493260"/>
            <a:ext cx="2376054" cy="87153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35527" y="2385580"/>
            <a:ext cx="2376054" cy="10642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512618"/>
            <a:ext cx="5111750" cy="390005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491537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494209"/>
            <a:ext cx="8780462" cy="62330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9422" y="1291430"/>
            <a:ext cx="2237185" cy="223718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625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9278" y="1290638"/>
            <a:ext cx="2237185" cy="223837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665105" y="754776"/>
            <a:ext cx="5111750" cy="3379131"/>
          </a:xfrm>
        </p:spPr>
        <p:txBody>
          <a:bodyPr anchor="ctr" anchorCtr="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3" y="0"/>
            <a:ext cx="8781051" cy="75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3" y="853499"/>
            <a:ext cx="8781051" cy="374112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4661165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4834777"/>
            <a:ext cx="1136072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5" y="4774219"/>
            <a:ext cx="25047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69" y="4484767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0" y="4759888"/>
            <a:ext cx="479525" cy="273844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7" y="4759889"/>
            <a:ext cx="224451" cy="273844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dirty="0">
                <a:solidFill>
                  <a:schemeClr val="tx1"/>
                </a:solidFill>
              </a:rPr>
              <a:t>|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8" y="4759889"/>
            <a:ext cx="1958715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October 21,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12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A6813-0F44-264C-8D97-0E8AD35D613B}"/>
              </a:ext>
            </a:extLst>
          </p:cNvPr>
          <p:cNvGrpSpPr/>
          <p:nvPr/>
        </p:nvGrpSpPr>
        <p:grpSpPr>
          <a:xfrm>
            <a:off x="461963" y="319087"/>
            <a:ext cx="5676900" cy="381001"/>
            <a:chOff x="461963" y="319087"/>
            <a:chExt cx="5676900" cy="38100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B9855E9-19C5-2D47-8372-3566ADA981B1}"/>
                </a:ext>
              </a:extLst>
            </p:cNvPr>
            <p:cNvSpPr/>
            <p:nvPr/>
          </p:nvSpPr>
          <p:spPr>
            <a:xfrm>
              <a:off x="461963" y="319087"/>
              <a:ext cx="5676900" cy="3810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DEB52F4-02F2-D149-AE74-A442445B6550}"/>
                </a:ext>
              </a:extLst>
            </p:cNvPr>
            <p:cNvSpPr/>
            <p:nvPr/>
          </p:nvSpPr>
          <p:spPr>
            <a:xfrm>
              <a:off x="638179" y="415528"/>
              <a:ext cx="761998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Sun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Life</a:t>
              </a:r>
              <a:endParaRPr lang="en-US" sz="12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C62C55-7323-6B47-8FCC-8A133CCEB0A4}"/>
                </a:ext>
              </a:extLst>
            </p:cNvPr>
            <p:cNvSpPr/>
            <p:nvPr/>
          </p:nvSpPr>
          <p:spPr>
            <a:xfrm>
              <a:off x="1628777" y="411957"/>
              <a:ext cx="957261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200" dirty="0"/>
                <a:t>Bl</a:t>
              </a:r>
              <a:r>
                <a:rPr lang="en-US" altLang="zh-CN" sz="1200" dirty="0" err="1"/>
                <a:t>ue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Cross</a:t>
              </a:r>
              <a:endParaRPr lang="en-US" sz="12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62F4AC5-20F5-2642-9AA8-00BE4E067BF9}"/>
                </a:ext>
              </a:extLst>
            </p:cNvPr>
            <p:cNvSpPr/>
            <p:nvPr/>
          </p:nvSpPr>
          <p:spPr>
            <a:xfrm>
              <a:off x="2814638" y="411958"/>
              <a:ext cx="1881188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Equitable Life of Canada</a:t>
              </a:r>
              <a:endParaRPr lang="en-US" sz="12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2551078-7081-5D47-8283-E8CEF7522131}"/>
                </a:ext>
              </a:extLst>
            </p:cNvPr>
            <p:cNvSpPr/>
            <p:nvPr/>
          </p:nvSpPr>
          <p:spPr>
            <a:xfrm>
              <a:off x="4924426" y="419101"/>
              <a:ext cx="1076324" cy="2024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ClaimSecure</a:t>
              </a:r>
              <a:endParaRPr lang="en-US" sz="1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C3CBAF-20B4-194D-B10C-E31BD4472D77}"/>
              </a:ext>
            </a:extLst>
          </p:cNvPr>
          <p:cNvGrpSpPr/>
          <p:nvPr/>
        </p:nvGrpSpPr>
        <p:grpSpPr>
          <a:xfrm>
            <a:off x="461963" y="1758553"/>
            <a:ext cx="5676900" cy="666750"/>
            <a:chOff x="461963" y="2914650"/>
            <a:chExt cx="5676900" cy="6667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319B46B-842D-4947-AD62-EB536085B02A}"/>
                </a:ext>
              </a:extLst>
            </p:cNvPr>
            <p:cNvSpPr/>
            <p:nvPr/>
          </p:nvSpPr>
          <p:spPr>
            <a:xfrm>
              <a:off x="461963" y="2914650"/>
              <a:ext cx="5676900" cy="66675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4F511E7-9E2E-5645-849C-7BE991E3AAD5}"/>
                </a:ext>
              </a:extLst>
            </p:cNvPr>
            <p:cNvSpPr/>
            <p:nvPr/>
          </p:nvSpPr>
          <p:spPr>
            <a:xfrm>
              <a:off x="633418" y="3003947"/>
              <a:ext cx="1685920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200" dirty="0"/>
                <a:t>International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A3EC44E-E6F2-0942-983B-F2BDBE786E77}"/>
                </a:ext>
              </a:extLst>
            </p:cNvPr>
            <p:cNvSpPr/>
            <p:nvPr/>
          </p:nvSpPr>
          <p:spPr>
            <a:xfrm>
              <a:off x="1833561" y="3283726"/>
              <a:ext cx="1485897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Graduate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38AA13-A197-D640-BE64-8F9CBFCC185E}"/>
                </a:ext>
              </a:extLst>
            </p:cNvPr>
            <p:cNvSpPr/>
            <p:nvPr/>
          </p:nvSpPr>
          <p:spPr>
            <a:xfrm>
              <a:off x="4757738" y="3005133"/>
              <a:ext cx="1176337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MBA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Students</a:t>
              </a:r>
              <a:endParaRPr lang="en-US" sz="12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38EF4C6-616C-7B47-B85E-56A4F95668EC}"/>
                </a:ext>
              </a:extLst>
            </p:cNvPr>
            <p:cNvSpPr/>
            <p:nvPr/>
          </p:nvSpPr>
          <p:spPr>
            <a:xfrm>
              <a:off x="4005262" y="3288498"/>
              <a:ext cx="885826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TAs/RAs</a:t>
              </a:r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AAEBFAF-FC7A-9645-A86A-268B394FDC9F}"/>
                </a:ext>
              </a:extLst>
            </p:cNvPr>
            <p:cNvSpPr/>
            <p:nvPr/>
          </p:nvSpPr>
          <p:spPr>
            <a:xfrm>
              <a:off x="3200402" y="3000374"/>
              <a:ext cx="838198" cy="2024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Travelers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A0210D-7011-9E4D-8B11-006FD824672E}"/>
              </a:ext>
            </a:extLst>
          </p:cNvPr>
          <p:cNvGrpSpPr/>
          <p:nvPr/>
        </p:nvGrpSpPr>
        <p:grpSpPr>
          <a:xfrm>
            <a:off x="583409" y="1058465"/>
            <a:ext cx="5555454" cy="327421"/>
            <a:chOff x="583409" y="1058465"/>
            <a:chExt cx="5555454" cy="32742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8E170A7-BCC1-8847-A5F9-577ED8569A41}"/>
                </a:ext>
              </a:extLst>
            </p:cNvPr>
            <p:cNvSpPr/>
            <p:nvPr/>
          </p:nvSpPr>
          <p:spPr>
            <a:xfrm>
              <a:off x="583409" y="1128117"/>
              <a:ext cx="871537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University</a:t>
              </a:r>
              <a:endParaRPr lang="en-US" sz="12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02C7A8-D025-9540-8580-1552674427B8}"/>
                </a:ext>
              </a:extLst>
            </p:cNvPr>
            <p:cNvSpPr/>
            <p:nvPr/>
          </p:nvSpPr>
          <p:spPr>
            <a:xfrm>
              <a:off x="1595437" y="1128118"/>
              <a:ext cx="1023939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Studentcare</a:t>
              </a:r>
              <a:endParaRPr lang="en-US" sz="1200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8827FFF-51A7-AE4B-B6B2-BCD609860668}"/>
                </a:ext>
              </a:extLst>
            </p:cNvPr>
            <p:cNvSpPr/>
            <p:nvPr/>
          </p:nvSpPr>
          <p:spPr>
            <a:xfrm>
              <a:off x="3117057" y="1120972"/>
              <a:ext cx="1004887" cy="202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CUPE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3906</a:t>
              </a:r>
              <a:endParaRPr lang="en-US" sz="12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85CFC80-00D2-7340-AD3E-C6E228E42D80}"/>
                </a:ext>
              </a:extLst>
            </p:cNvPr>
            <p:cNvSpPr/>
            <p:nvPr/>
          </p:nvSpPr>
          <p:spPr>
            <a:xfrm>
              <a:off x="4243388" y="1058465"/>
              <a:ext cx="1895475" cy="32742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We Speak Student/ACL Student Benefits</a:t>
              </a:r>
              <a:endParaRPr lang="en-US" sz="100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4A0250-2B0B-C340-84B0-85A6D084A3B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1019178" y="617933"/>
            <a:ext cx="0" cy="51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ED2618D-DED0-AF42-B74A-4888986EE05B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rot="16200000" flipH="1">
            <a:off x="989114" y="1360586"/>
            <a:ext cx="517328" cy="457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2BBBDAE-9F99-2449-B5A3-6187D9E1AED3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1400177" y="516731"/>
            <a:ext cx="195260" cy="712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E51714-2114-6842-BE0D-BB0BE226BA3E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flipH="1">
            <a:off x="2107407" y="614362"/>
            <a:ext cx="1" cy="51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50AD20D-6C66-1642-8D50-7EA428045F70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rot="16200000" flipH="1">
            <a:off x="1943405" y="1494524"/>
            <a:ext cx="797106" cy="469103"/>
          </a:xfrm>
          <a:prstGeom prst="bentConnector3">
            <a:avLst>
              <a:gd name="adj1" fmla="val 332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275B043-457D-2349-8061-CF5991379DB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586038" y="513160"/>
            <a:ext cx="614364" cy="1432320"/>
          </a:xfrm>
          <a:prstGeom prst="bentConnector3">
            <a:avLst>
              <a:gd name="adj1" fmla="val 2054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D45974F-758A-F74C-B1D3-D5A124868DF7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5400000">
            <a:off x="3434063" y="799802"/>
            <a:ext cx="506609" cy="1357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3BBE0F9-0146-4349-8588-6160FE5D8BC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rot="16200000" flipH="1">
            <a:off x="3629326" y="1313552"/>
            <a:ext cx="809024" cy="828674"/>
          </a:xfrm>
          <a:prstGeom prst="bentConnector3">
            <a:avLst>
              <a:gd name="adj1" fmla="val 329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C8B23A5-4CDE-3249-AC66-33D30E2075B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5400000">
            <a:off x="5108378" y="704254"/>
            <a:ext cx="436959" cy="2714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4C7B47F-FA6B-B046-9F8E-C6AF06D6D536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rot="16200000" flipH="1">
            <a:off x="5036941" y="1540070"/>
            <a:ext cx="463150" cy="1547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1D671B-F66C-4344-B737-284E99FF267D}"/>
              </a:ext>
            </a:extLst>
          </p:cNvPr>
          <p:cNvGrpSpPr/>
          <p:nvPr/>
        </p:nvGrpSpPr>
        <p:grpSpPr>
          <a:xfrm>
            <a:off x="6196012" y="319087"/>
            <a:ext cx="1352550" cy="1963341"/>
            <a:chOff x="6196012" y="319087"/>
            <a:chExt cx="1352550" cy="1963341"/>
          </a:xfrm>
        </p:grpSpPr>
        <p:sp>
          <p:nvSpPr>
            <p:cNvPr id="30" name="Left Arrow Callout 29">
              <a:extLst>
                <a:ext uri="{FF2B5EF4-FFF2-40B4-BE49-F238E27FC236}">
                  <a16:creationId xmlns:a16="http://schemas.microsoft.com/office/drawing/2014/main" id="{34E4E982-92F7-5E40-B672-8CDCCC342558}"/>
                </a:ext>
              </a:extLst>
            </p:cNvPr>
            <p:cNvSpPr/>
            <p:nvPr/>
          </p:nvSpPr>
          <p:spPr>
            <a:xfrm>
              <a:off x="6196012" y="319087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Providers</a:t>
              </a:r>
              <a:endParaRPr lang="en-US" sz="1200" dirty="0"/>
            </a:p>
          </p:txBody>
        </p:sp>
        <p:sp>
          <p:nvSpPr>
            <p:cNvPr id="43" name="Left Arrow Callout 42">
              <a:extLst>
                <a:ext uri="{FF2B5EF4-FFF2-40B4-BE49-F238E27FC236}">
                  <a16:creationId xmlns:a16="http://schemas.microsoft.com/office/drawing/2014/main" id="{D463FD0D-AD76-094E-B43F-2375B87B3D95}"/>
                </a:ext>
              </a:extLst>
            </p:cNvPr>
            <p:cNvSpPr/>
            <p:nvPr/>
          </p:nvSpPr>
          <p:spPr>
            <a:xfrm>
              <a:off x="6196013" y="1031673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Administrators/Brokers</a:t>
              </a:r>
              <a:endParaRPr lang="en-US" sz="1200" dirty="0"/>
            </a:p>
          </p:txBody>
        </p:sp>
        <p:sp>
          <p:nvSpPr>
            <p:cNvPr id="44" name="Left Arrow Callout 43">
              <a:extLst>
                <a:ext uri="{FF2B5EF4-FFF2-40B4-BE49-F238E27FC236}">
                  <a16:creationId xmlns:a16="http://schemas.microsoft.com/office/drawing/2014/main" id="{0258B1D5-E360-3C45-9BF7-4236895C2356}"/>
                </a:ext>
              </a:extLst>
            </p:cNvPr>
            <p:cNvSpPr/>
            <p:nvPr/>
          </p:nvSpPr>
          <p:spPr>
            <a:xfrm>
              <a:off x="6196012" y="1901427"/>
              <a:ext cx="1352549" cy="38100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6664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Student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Groups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B78B7-A492-F545-9EE2-53DF1DBD6510}"/>
              </a:ext>
            </a:extLst>
          </p:cNvPr>
          <p:cNvGrpSpPr/>
          <p:nvPr/>
        </p:nvGrpSpPr>
        <p:grpSpPr>
          <a:xfrm>
            <a:off x="470993" y="2430375"/>
            <a:ext cx="6296825" cy="523947"/>
            <a:chOff x="470993" y="2430375"/>
            <a:chExt cx="6296825" cy="52394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8CFB10-FB70-6E4E-ABF3-7E33C605CD8E}"/>
                </a:ext>
              </a:extLst>
            </p:cNvPr>
            <p:cNvGrpSpPr/>
            <p:nvPr/>
          </p:nvGrpSpPr>
          <p:grpSpPr>
            <a:xfrm>
              <a:off x="470993" y="2439415"/>
              <a:ext cx="1073246" cy="276999"/>
              <a:chOff x="602462" y="2509450"/>
              <a:chExt cx="1073246" cy="276999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543AD6F-6E3F-0943-A765-891923E6F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5FFA21-9F75-E947-88D2-0A7B158053D9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UHIP</a:t>
                </a:r>
                <a:endParaRPr lang="en-US" sz="12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B88742-C6BD-7941-B5DB-B891E52C35BC}"/>
                </a:ext>
              </a:extLst>
            </p:cNvPr>
            <p:cNvGrpSpPr/>
            <p:nvPr/>
          </p:nvGrpSpPr>
          <p:grpSpPr>
            <a:xfrm>
              <a:off x="1708835" y="2442969"/>
              <a:ext cx="3060520" cy="276999"/>
              <a:chOff x="602462" y="2509450"/>
              <a:chExt cx="3060520" cy="276999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80CBA70-22C4-6341-9446-955C7E721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25C1579-CCD1-D047-A40D-0CCBF684E913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2539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1"/>
                    </a:solidFill>
                  </a:rPr>
                  <a:t>GSA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Health/Dental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Insurance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Plan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03CD030-41BE-1842-BF86-757CF1332F40}"/>
                </a:ext>
              </a:extLst>
            </p:cNvPr>
            <p:cNvGrpSpPr/>
            <p:nvPr/>
          </p:nvGrpSpPr>
          <p:grpSpPr>
            <a:xfrm>
              <a:off x="471085" y="2677323"/>
              <a:ext cx="1967722" cy="276999"/>
              <a:chOff x="602462" y="2418958"/>
              <a:chExt cx="1967722" cy="27699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557DD9D-F2D6-3741-BDD6-247D0334B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557458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C349AC-DADB-114D-B6A9-1A7E45132204}"/>
                  </a:ext>
                </a:extLst>
              </p:cNvPr>
              <p:cNvSpPr txBox="1"/>
              <p:nvPr/>
            </p:nvSpPr>
            <p:spPr>
              <a:xfrm>
                <a:off x="1123954" y="2418958"/>
                <a:ext cx="14462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4"/>
                    </a:solidFill>
                  </a:rPr>
                  <a:t>CUPE</a:t>
                </a:r>
                <a:r>
                  <a:rPr lang="zh-CN" altLang="en-US" sz="1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4"/>
                    </a:solidFill>
                  </a:rPr>
                  <a:t>Dental</a:t>
                </a:r>
                <a:r>
                  <a:rPr lang="zh-CN" altLang="en-US" sz="1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4"/>
                    </a:solidFill>
                  </a:rPr>
                  <a:t>Plan</a:t>
                </a:r>
                <a:endParaRPr lang="en-US" sz="1200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83FDD50-BDF0-AF40-8785-C55F683CDDD2}"/>
                </a:ext>
              </a:extLst>
            </p:cNvPr>
            <p:cNvGrpSpPr/>
            <p:nvPr/>
          </p:nvGrpSpPr>
          <p:grpSpPr>
            <a:xfrm>
              <a:off x="4924426" y="2430375"/>
              <a:ext cx="1843392" cy="276999"/>
              <a:chOff x="602462" y="2509450"/>
              <a:chExt cx="1843392" cy="276999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D883865-3733-2B40-BEBB-0E5FAFD7B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647950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F32E0F-1126-C347-A142-22EC4788A3C9}"/>
                  </a:ext>
                </a:extLst>
              </p:cNvPr>
              <p:cNvSpPr txBox="1"/>
              <p:nvPr/>
            </p:nvSpPr>
            <p:spPr>
              <a:xfrm>
                <a:off x="1123954" y="2509450"/>
                <a:ext cx="13219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2"/>
                    </a:solidFill>
                  </a:rPr>
                  <a:t>Travel</a:t>
                </a:r>
                <a:r>
                  <a:rPr lang="zh-CN" altLang="en-US" sz="12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2"/>
                    </a:solidFill>
                  </a:rPr>
                  <a:t>Insurance</a:t>
                </a:r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35EB2D2-BA98-1B40-91FE-EF0AC4D26356}"/>
                </a:ext>
              </a:extLst>
            </p:cNvPr>
            <p:cNvGrpSpPr/>
            <p:nvPr/>
          </p:nvGrpSpPr>
          <p:grpSpPr>
            <a:xfrm>
              <a:off x="2727028" y="2677322"/>
              <a:ext cx="2735560" cy="276999"/>
              <a:chOff x="602462" y="2418958"/>
              <a:chExt cx="2735560" cy="276999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15CB63C-508F-3B47-9627-BF7AA3FAB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62" y="2557458"/>
                <a:ext cx="5262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46D115-8E5A-1A46-9068-281D57D12831}"/>
                  </a:ext>
                </a:extLst>
              </p:cNvPr>
              <p:cNvSpPr txBox="1"/>
              <p:nvPr/>
            </p:nvSpPr>
            <p:spPr>
              <a:xfrm>
                <a:off x="1123954" y="2418958"/>
                <a:ext cx="2214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5"/>
                    </a:solidFill>
                  </a:rPr>
                  <a:t>MSU</a:t>
                </a:r>
                <a:r>
                  <a:rPr lang="zh-CN" altLang="en-US" sz="12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5"/>
                    </a:solidFill>
                  </a:rPr>
                  <a:t>Health/Dental</a:t>
                </a:r>
                <a:r>
                  <a:rPr lang="zh-CN" altLang="en-US" sz="12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5"/>
                    </a:solidFill>
                  </a:rPr>
                  <a:t>Insurance</a:t>
                </a:r>
                <a:endParaRPr lang="en-US" sz="12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71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23754</TotalTime>
  <Words>54</Words>
  <Application>Microsoft Macintosh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Courier New</vt:lpstr>
      <vt:lpstr>McMaster Brighter World Theme</vt:lpstr>
      <vt:lpstr>PowerPoint Presentation</vt:lpstr>
      <vt:lpstr>PowerPoint Presentation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Wei Zhao</cp:lastModifiedBy>
  <cp:revision>154</cp:revision>
  <cp:lastPrinted>2017-06-06T20:04:49Z</cp:lastPrinted>
  <dcterms:created xsi:type="dcterms:W3CDTF">2017-04-21T15:41:45Z</dcterms:created>
  <dcterms:modified xsi:type="dcterms:W3CDTF">2021-10-21T19:28:03Z</dcterms:modified>
</cp:coreProperties>
</file>