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F55"/>
    <a:srgbClr val="8BD3E6"/>
    <a:srgbClr val="D2D755"/>
    <a:srgbClr val="FFD100"/>
    <a:srgbClr val="DBDBDD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7" autoAdjust="0"/>
    <p:restoredTop sz="95021" autoAdjust="0"/>
  </p:normalViewPr>
  <p:slideViewPr>
    <p:cSldViewPr snapToGrid="0" snapToObjects="1">
      <p:cViewPr varScale="1">
        <p:scale>
          <a:sx n="268" d="100"/>
          <a:sy n="268" d="100"/>
        </p:scale>
        <p:origin x="1968" y="184"/>
      </p:cViewPr>
      <p:guideLst>
        <p:guide orient="horz" pos="160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10/30/21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>
            <a:extLst>
              <a:ext uri="{FF2B5EF4-FFF2-40B4-BE49-F238E27FC236}">
                <a16:creationId xmlns:a16="http://schemas.microsoft.com/office/drawing/2014/main" id="{B6EC7246-D40E-A849-88BF-8FEAEB18D2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563091" y="476104"/>
            <a:ext cx="3255818" cy="1999628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563090" y="2475732"/>
            <a:ext cx="3054928" cy="68371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Meeting Information" descr="Meering or Audience Data">
            <a:extLst>
              <a:ext uri="{FF2B5EF4-FFF2-40B4-BE49-F238E27FC236}">
                <a16:creationId xmlns:a16="http://schemas.microsoft.com/office/drawing/2014/main" id="{E4830579-3FC9-4C47-AF4E-DC02A16FCB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0146" y="3159450"/>
            <a:ext cx="1364672" cy="101938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rgbClr val="464F55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Meeting or Audience Date</a:t>
            </a:r>
          </a:p>
        </p:txBody>
      </p:sp>
      <p:cxnSp>
        <p:nvCxnSpPr>
          <p:cNvPr id="13" name="Brighter World Divi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4661165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69" y="4484767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4834777"/>
            <a:ext cx="1136072" cy="136841"/>
          </a:xfrm>
          <a:prstGeom prst="rect">
            <a:avLst/>
          </a:prstGeom>
        </p:spPr>
      </p:pic>
      <p:sp>
        <p:nvSpPr>
          <p:cNvPr id="18" name="URL">
            <a:extLst>
              <a:ext uri="{FF2B5EF4-FFF2-40B4-BE49-F238E27FC236}">
                <a16:creationId xmlns:a16="http://schemas.microsoft.com/office/drawing/2014/main" id="{966BBFA2-FDBF-FA4A-9952-D71EB07DF1D7}"/>
              </a:ext>
            </a:extLst>
          </p:cNvPr>
          <p:cNvSpPr txBox="1"/>
          <p:nvPr userDrawn="1"/>
        </p:nvSpPr>
        <p:spPr>
          <a:xfrm>
            <a:off x="1277515" y="4774219"/>
            <a:ext cx="250477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spc="20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</p:spTree>
    <p:extLst>
      <p:ext uri="{BB962C8B-B14F-4D97-AF65-F5344CB8AC3E}">
        <p14:creationId xmlns:p14="http://schemas.microsoft.com/office/powerpoint/2010/main" val="14176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>
            <a:extLst>
              <a:ext uri="{FF2B5EF4-FFF2-40B4-BE49-F238E27FC236}">
                <a16:creationId xmlns:a16="http://schemas.microsoft.com/office/drawing/2014/main" id="{409D0A44-800A-1E41-B4A3-4200850312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79F78E7C-BD8A-B74C-8DDE-969A46B4B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292" y="-704631"/>
            <a:ext cx="4166289" cy="4166288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0BBB7F-73D8-794B-A9B5-A5869AB0A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8763" y="496248"/>
            <a:ext cx="2029237" cy="2065338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</a:t>
            </a:r>
            <a:br>
              <a:rPr lang="en-US" dirty="0"/>
            </a:br>
            <a:r>
              <a:rPr lang="en-US" dirty="0"/>
              <a:t>Title, </a:t>
            </a:r>
            <a:br>
              <a:rPr lang="en-US" dirty="0"/>
            </a:br>
            <a:r>
              <a:rPr lang="en-US" dirty="0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2165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>
            <a:extLst>
              <a:ext uri="{FF2B5EF4-FFF2-40B4-BE49-F238E27FC236}">
                <a16:creationId xmlns:a16="http://schemas.microsoft.com/office/drawing/2014/main" id="{B5352B15-F5A1-3540-B5B6-E1513B58E0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20" name="Background Circle">
            <a:extLst>
              <a:ext uri="{FF2B5EF4-FFF2-40B4-BE49-F238E27FC236}">
                <a16:creationId xmlns:a16="http://schemas.microsoft.com/office/drawing/2014/main" id="{5A2FA8D5-369B-C44D-90BE-9F100D869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5906" y="1303338"/>
            <a:ext cx="3338513" cy="333851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9F63A3-0BA1-094E-B7F9-F33A78C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892" y="1607127"/>
            <a:ext cx="2417618" cy="1447011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Master subtitle">
            <a:extLst>
              <a:ext uri="{FF2B5EF4-FFF2-40B4-BE49-F238E27FC236}">
                <a16:creationId xmlns:a16="http://schemas.microsoft.com/office/drawing/2014/main" id="{FC2F2E22-5550-2248-8176-512794DF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77892" y="3057603"/>
            <a:ext cx="2417618" cy="1300038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069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>
            <a:extLst>
              <a:ext uri="{FF2B5EF4-FFF2-40B4-BE49-F238E27FC236}">
                <a16:creationId xmlns:a16="http://schemas.microsoft.com/office/drawing/2014/main" id="{6BBD06D5-C1DC-E148-8EFB-74F86B1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Slide sub title">
            <a:extLst>
              <a:ext uri="{FF2B5EF4-FFF2-40B4-BE49-F238E27FC236}">
                <a16:creationId xmlns:a16="http://schemas.microsoft.com/office/drawing/2014/main" id="{E4697456-D8E5-5447-AB08-1193E92AD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10"/>
            <a:ext cx="8780462" cy="56494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3" y="1066080"/>
            <a:ext cx="8781051" cy="3402011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6C77D3C7-0799-4147-8E2C-FF0B1E1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9F008ECF-AE56-1E42-879F-E7F7F65B5A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>
            <a:extLst>
              <a:ext uri="{FF2B5EF4-FFF2-40B4-BE49-F238E27FC236}">
                <a16:creationId xmlns:a16="http://schemas.microsoft.com/office/drawing/2014/main" id="{E6070089-2CCE-BC44-92E5-1BB4AB268B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5" y="210299"/>
            <a:ext cx="5829300" cy="4133088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A6AC2AF-EA7D-1845-B660-F59AAE826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1908" y="1981200"/>
            <a:ext cx="2292927" cy="19256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2400">
                <a:solidFill>
                  <a:schemeClr val="bg1"/>
                </a:solidFill>
              </a:defRPr>
            </a:lvl2pPr>
            <a:lvl3pPr marL="685800" indent="0" algn="ctr">
              <a:buNone/>
              <a:defRPr sz="2400">
                <a:solidFill>
                  <a:schemeClr val="bg1"/>
                </a:solidFill>
              </a:defRPr>
            </a:lvl3pPr>
            <a:lvl4pPr marL="1028700" indent="0" algn="ctr">
              <a:buNone/>
              <a:defRPr sz="2400">
                <a:solidFill>
                  <a:schemeClr val="bg1"/>
                </a:solidFill>
              </a:defRPr>
            </a:lvl4pPr>
            <a:lvl5pPr marL="1371600" indent="0" algn="ctr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>
            <a:extLst>
              <a:ext uri="{FF2B5EF4-FFF2-40B4-BE49-F238E27FC236}">
                <a16:creationId xmlns:a16="http://schemas.microsoft.com/office/drawing/2014/main" id="{CE1C8C8A-E128-DB4F-89B6-F62207053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44" y="590864"/>
            <a:ext cx="6088967" cy="3653381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3957A4D7-17B2-DF4C-9315-D964D47D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28" y="885401"/>
            <a:ext cx="2570813" cy="297309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3BC43BA5-B147-5E40-827F-3DE426502B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4492" y="2708563"/>
            <a:ext cx="1156854" cy="153568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>
            <a:extLst>
              <a:ext uri="{FF2B5EF4-FFF2-40B4-BE49-F238E27FC236}">
                <a16:creationId xmlns:a16="http://schemas.microsoft.com/office/drawing/2014/main" id="{43338589-10ED-9C42-B552-9C7DF681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34421" y="640556"/>
            <a:ext cx="3338513" cy="33385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625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35527" y="1493260"/>
            <a:ext cx="2376054" cy="871538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35527" y="2385580"/>
            <a:ext cx="2376054" cy="10642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512618"/>
            <a:ext cx="5111750" cy="390005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8C456362-D07C-D447-9EE5-3045E4C2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79399BB8-DA3F-7144-B2BF-15A07BE135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0CD4AF8B-071D-174E-AE9D-8CAB9C06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9422" y="1291430"/>
            <a:ext cx="2237185" cy="223718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625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Subject Placeholder">
            <a:extLst>
              <a:ext uri="{FF2B5EF4-FFF2-40B4-BE49-F238E27FC236}">
                <a16:creationId xmlns:a16="http://schemas.microsoft.com/office/drawing/2014/main" id="{C0612D96-9BC3-9442-BA58-3850F396C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9278" y="1290638"/>
            <a:ext cx="2237185" cy="223837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/>
            </a:lvl1pPr>
          </a:lstStyle>
          <a:p>
            <a:pPr lvl="0"/>
            <a:r>
              <a:rPr lang="en-US" dirty="0"/>
              <a:t>Subject Headline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665105" y="754776"/>
            <a:ext cx="5111750" cy="3379131"/>
          </a:xfrm>
        </p:spPr>
        <p:txBody>
          <a:bodyPr anchor="ctr" anchorCtr="0"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 or</a:t>
            </a:r>
            <a:br>
              <a:rPr lang="en-US" dirty="0"/>
            </a:br>
            <a:r>
              <a:rPr lang="en-US" dirty="0"/>
              <a:t>select a content icon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75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3" y="853499"/>
            <a:ext cx="8781051" cy="3741124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Brighter World Line">
            <a:extLst>
              <a:ext uri="{FF2B5EF4-FFF2-40B4-BE49-F238E27FC236}">
                <a16:creationId xmlns:a16="http://schemas.microsoft.com/office/drawing/2014/main" id="{99DC7CF7-5982-6749-B770-08C5172A3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4661165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>
            <a:extLst>
              <a:ext uri="{FF2B5EF4-FFF2-40B4-BE49-F238E27FC236}">
                <a16:creationId xmlns:a16="http://schemas.microsoft.com/office/drawing/2014/main" id="{29B74334-1B70-354B-A315-9B4AC67D2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4834777"/>
            <a:ext cx="1136072" cy="136841"/>
          </a:xfrm>
          <a:prstGeom prst="rect">
            <a:avLst/>
          </a:prstGeom>
        </p:spPr>
      </p:pic>
      <p:sp>
        <p:nvSpPr>
          <p:cNvPr id="14" name="URL">
            <a:extLst>
              <a:ext uri="{FF2B5EF4-FFF2-40B4-BE49-F238E27FC236}">
                <a16:creationId xmlns:a16="http://schemas.microsoft.com/office/drawing/2014/main" id="{0C654FC7-9C31-074E-AD8E-D6FD365BF2A7}"/>
              </a:ext>
            </a:extLst>
          </p:cNvPr>
          <p:cNvSpPr txBox="1"/>
          <p:nvPr userDrawn="1"/>
        </p:nvSpPr>
        <p:spPr>
          <a:xfrm>
            <a:off x="1277515" y="4774219"/>
            <a:ext cx="250477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spc="20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  <p:pic>
        <p:nvPicPr>
          <p:cNvPr id="12" name="McMaster University Logo" descr="McMaster University Logo">
            <a:extLst>
              <a:ext uri="{FF2B5EF4-FFF2-40B4-BE49-F238E27FC236}">
                <a16:creationId xmlns:a16="http://schemas.microsoft.com/office/drawing/2014/main" id="{25F451A7-DF44-C948-A3AA-6CB9F92DA2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69" y="4484767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0" y="4759888"/>
            <a:ext cx="479525" cy="273844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7242057" y="4759889"/>
            <a:ext cx="224451" cy="273844"/>
          </a:xfrm>
          <a:prstGeom prst="rect">
            <a:avLst/>
          </a:prstGeom>
        </p:spPr>
        <p:txBody>
          <a:bodyPr vert="horz" lIns="68580" tIns="34290" rIns="68580" bIns="3429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dirty="0">
                <a:solidFill>
                  <a:schemeClr val="tx1"/>
                </a:solidFill>
              </a:rPr>
              <a:t>|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0458" y="4759889"/>
            <a:ext cx="1958715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2CEF10F-437A-1E47-9122-F08C813F0AE8}" type="datetime4">
              <a:rPr lang="en-CA" smtClean="0"/>
              <a:pPr/>
              <a:t>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65" r:id="rId6"/>
    <p:sldLayoutId id="2147483666" r:id="rId7"/>
    <p:sldLayoutId id="2147483656" r:id="rId8"/>
    <p:sldLayoutId id="2147483664" r:id="rId9"/>
    <p:sldLayoutId id="2147483657" r:id="rId10"/>
    <p:sldLayoutId id="2147483667" r:id="rId11"/>
  </p:sldLayoutIdLst>
  <p:hf hdr="0" ftr="0"/>
  <p:txStyles>
    <p:titleStyle>
      <a:lvl1pPr algn="l" defTabSz="342900" rtl="0" eaLnBrk="1" latinLnBrk="0" hangingPunct="1">
        <a:lnSpc>
          <a:spcPct val="150000"/>
        </a:lnSpc>
        <a:spcBef>
          <a:spcPct val="0"/>
        </a:spcBef>
        <a:buNone/>
        <a:defRPr sz="18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rgbClr val="7C0040"/>
        </a:buClr>
        <a:buFont typeface="Arial"/>
        <a:buChar char="•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485213" indent="-214313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77250" indent="-171450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876150" indent="-171450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075050" indent="-171450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B1A6813-0F44-264C-8D97-0E8AD35D613B}"/>
              </a:ext>
            </a:extLst>
          </p:cNvPr>
          <p:cNvGrpSpPr/>
          <p:nvPr/>
        </p:nvGrpSpPr>
        <p:grpSpPr>
          <a:xfrm>
            <a:off x="461963" y="319087"/>
            <a:ext cx="5676900" cy="381001"/>
            <a:chOff x="461963" y="319087"/>
            <a:chExt cx="5676900" cy="38100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B9855E9-19C5-2D47-8372-3566ADA981B1}"/>
                </a:ext>
              </a:extLst>
            </p:cNvPr>
            <p:cNvSpPr/>
            <p:nvPr/>
          </p:nvSpPr>
          <p:spPr>
            <a:xfrm>
              <a:off x="461963" y="319087"/>
              <a:ext cx="5676900" cy="38100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DEB52F4-02F2-D149-AE74-A442445B6550}"/>
                </a:ext>
              </a:extLst>
            </p:cNvPr>
            <p:cNvSpPr/>
            <p:nvPr/>
          </p:nvSpPr>
          <p:spPr>
            <a:xfrm>
              <a:off x="638179" y="415528"/>
              <a:ext cx="761998" cy="2024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Sun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Life</a:t>
              </a:r>
              <a:endParaRPr lang="en-US" sz="120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FC62C55-7323-6B47-8FCC-8A133CCEB0A4}"/>
                </a:ext>
              </a:extLst>
            </p:cNvPr>
            <p:cNvSpPr/>
            <p:nvPr/>
          </p:nvSpPr>
          <p:spPr>
            <a:xfrm>
              <a:off x="1628777" y="411957"/>
              <a:ext cx="957261" cy="2024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sz="1200" dirty="0"/>
                <a:t>Bl</a:t>
              </a:r>
              <a:r>
                <a:rPr lang="en-US" altLang="zh-CN" sz="1200" dirty="0" err="1"/>
                <a:t>ue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Cross</a:t>
              </a:r>
              <a:endParaRPr lang="en-US" sz="12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62F4AC5-20F5-2642-9AA8-00BE4E067BF9}"/>
                </a:ext>
              </a:extLst>
            </p:cNvPr>
            <p:cNvSpPr/>
            <p:nvPr/>
          </p:nvSpPr>
          <p:spPr>
            <a:xfrm>
              <a:off x="2814638" y="411958"/>
              <a:ext cx="1881188" cy="2024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Equitable Life of Canada</a:t>
              </a:r>
              <a:endParaRPr lang="en-US" sz="1200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2551078-7081-5D47-8283-E8CEF7522131}"/>
                </a:ext>
              </a:extLst>
            </p:cNvPr>
            <p:cNvSpPr/>
            <p:nvPr/>
          </p:nvSpPr>
          <p:spPr>
            <a:xfrm>
              <a:off x="4924426" y="419101"/>
              <a:ext cx="1076324" cy="2024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/>
                <a:t>ClaimSecure</a:t>
              </a:r>
              <a:endParaRPr lang="en-US" sz="10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C3CBAF-20B4-194D-B10C-E31BD4472D77}"/>
              </a:ext>
            </a:extLst>
          </p:cNvPr>
          <p:cNvGrpSpPr/>
          <p:nvPr/>
        </p:nvGrpSpPr>
        <p:grpSpPr>
          <a:xfrm>
            <a:off x="461963" y="1758553"/>
            <a:ext cx="5676900" cy="666750"/>
            <a:chOff x="461963" y="2914650"/>
            <a:chExt cx="5676900" cy="6667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319B46B-842D-4947-AD62-EB536085B02A}"/>
                </a:ext>
              </a:extLst>
            </p:cNvPr>
            <p:cNvSpPr/>
            <p:nvPr/>
          </p:nvSpPr>
          <p:spPr>
            <a:xfrm>
              <a:off x="461963" y="2914650"/>
              <a:ext cx="5676900" cy="66675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4F511E7-9E2E-5645-849C-7BE991E3AAD5}"/>
                </a:ext>
              </a:extLst>
            </p:cNvPr>
            <p:cNvSpPr/>
            <p:nvPr/>
          </p:nvSpPr>
          <p:spPr>
            <a:xfrm>
              <a:off x="633418" y="3003947"/>
              <a:ext cx="1685920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sz="1200" dirty="0"/>
                <a:t>International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Students</a:t>
              </a:r>
              <a:endParaRPr lang="en-US" sz="1200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A3EC44E-E6F2-0942-983B-F2BDBE786E77}"/>
                </a:ext>
              </a:extLst>
            </p:cNvPr>
            <p:cNvSpPr/>
            <p:nvPr/>
          </p:nvSpPr>
          <p:spPr>
            <a:xfrm>
              <a:off x="1833561" y="3283726"/>
              <a:ext cx="1485897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Graduate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Students</a:t>
              </a:r>
              <a:endParaRPr lang="en-US" sz="1200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38AA13-A197-D640-BE64-8F9CBFCC185E}"/>
                </a:ext>
              </a:extLst>
            </p:cNvPr>
            <p:cNvSpPr/>
            <p:nvPr/>
          </p:nvSpPr>
          <p:spPr>
            <a:xfrm>
              <a:off x="4757738" y="3005133"/>
              <a:ext cx="1176337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MBA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Students</a:t>
              </a:r>
              <a:endParaRPr lang="en-US" sz="120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38EF4C6-616C-7B47-B85E-56A4F95668EC}"/>
                </a:ext>
              </a:extLst>
            </p:cNvPr>
            <p:cNvSpPr/>
            <p:nvPr/>
          </p:nvSpPr>
          <p:spPr>
            <a:xfrm>
              <a:off x="3681401" y="3288498"/>
              <a:ext cx="1581157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TAs/RAs/Post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Docs</a:t>
              </a:r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AAEBFAF-FC7A-9645-A86A-268B394FDC9F}"/>
                </a:ext>
              </a:extLst>
            </p:cNvPr>
            <p:cNvSpPr/>
            <p:nvPr/>
          </p:nvSpPr>
          <p:spPr>
            <a:xfrm>
              <a:off x="3200402" y="3000374"/>
              <a:ext cx="838198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Travelers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A0210D-7011-9E4D-8B11-006FD824672E}"/>
              </a:ext>
            </a:extLst>
          </p:cNvPr>
          <p:cNvGrpSpPr/>
          <p:nvPr/>
        </p:nvGrpSpPr>
        <p:grpSpPr>
          <a:xfrm>
            <a:off x="583409" y="1120972"/>
            <a:ext cx="5407813" cy="209551"/>
            <a:chOff x="583409" y="1120972"/>
            <a:chExt cx="5407813" cy="20955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8E170A7-BCC1-8847-A5F9-577ED8569A41}"/>
                </a:ext>
              </a:extLst>
            </p:cNvPr>
            <p:cNvSpPr/>
            <p:nvPr/>
          </p:nvSpPr>
          <p:spPr>
            <a:xfrm>
              <a:off x="583409" y="1128117"/>
              <a:ext cx="871537" cy="2024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University</a:t>
              </a:r>
              <a:endParaRPr lang="en-US" sz="120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602C7A8-D025-9540-8580-1552674427B8}"/>
                </a:ext>
              </a:extLst>
            </p:cNvPr>
            <p:cNvSpPr/>
            <p:nvPr/>
          </p:nvSpPr>
          <p:spPr>
            <a:xfrm>
              <a:off x="1595437" y="1128118"/>
              <a:ext cx="1023939" cy="2024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Studentcare</a:t>
              </a:r>
              <a:endParaRPr lang="en-US" sz="120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8827FFF-51A7-AE4B-B6B2-BCD609860668}"/>
                </a:ext>
              </a:extLst>
            </p:cNvPr>
            <p:cNvSpPr/>
            <p:nvPr/>
          </p:nvSpPr>
          <p:spPr>
            <a:xfrm>
              <a:off x="3255175" y="1120972"/>
              <a:ext cx="1004887" cy="2024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CUPE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3906</a:t>
              </a:r>
              <a:endParaRPr lang="en-US" sz="12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85CFC80-00D2-7340-AD3E-C6E228E42D80}"/>
                </a:ext>
              </a:extLst>
            </p:cNvPr>
            <p:cNvSpPr/>
            <p:nvPr/>
          </p:nvSpPr>
          <p:spPr>
            <a:xfrm>
              <a:off x="4502938" y="1120972"/>
              <a:ext cx="1488284" cy="20954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We Speak Student</a:t>
              </a:r>
              <a:endParaRPr lang="en-US" sz="1000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4A0250-2B0B-C340-84B0-85A6D084A3B3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1019178" y="617933"/>
            <a:ext cx="0" cy="51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ED2618D-DED0-AF42-B74A-4888986EE05B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 rot="16200000" flipH="1">
            <a:off x="989114" y="1360586"/>
            <a:ext cx="517328" cy="457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2BBBDAE-9F99-2449-B5A3-6187D9E1AED3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1400177" y="516731"/>
            <a:ext cx="195260" cy="712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E51714-2114-6842-BE0D-BB0BE226BA3E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flipH="1">
            <a:off x="2107407" y="614362"/>
            <a:ext cx="1" cy="513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50AD20D-6C66-1642-8D50-7EA428045F70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 rot="16200000" flipH="1">
            <a:off x="1943405" y="1494524"/>
            <a:ext cx="797106" cy="469103"/>
          </a:xfrm>
          <a:prstGeom prst="bentConnector3">
            <a:avLst>
              <a:gd name="adj1" fmla="val 332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275B043-457D-2349-8061-CF5991379DBC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2586038" y="513160"/>
            <a:ext cx="614364" cy="1432320"/>
          </a:xfrm>
          <a:prstGeom prst="bentConnector3">
            <a:avLst>
              <a:gd name="adj1" fmla="val 2054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D45974F-758A-F74C-B1D3-D5A124868DF7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rot="16200000" flipH="1">
            <a:off x="3503121" y="866473"/>
            <a:ext cx="506609" cy="23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3BBE0F9-0146-4349-8588-6160FE5D8BC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rot="16200000" flipH="1">
            <a:off x="3710287" y="1370708"/>
            <a:ext cx="809024" cy="714361"/>
          </a:xfrm>
          <a:prstGeom prst="bentConnector3">
            <a:avLst>
              <a:gd name="adj1" fmla="val 3351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C8B23A5-4CDE-3249-AC66-33D30E2075B0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rot="5400000">
            <a:off x="5105101" y="763485"/>
            <a:ext cx="499466" cy="215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4C7B47F-FA6B-B046-9F8E-C6AF06D6D536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 rot="16200000" flipH="1">
            <a:off x="5037236" y="1540364"/>
            <a:ext cx="518515" cy="988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1D671B-F66C-4344-B737-284E99FF267D}"/>
              </a:ext>
            </a:extLst>
          </p:cNvPr>
          <p:cNvGrpSpPr/>
          <p:nvPr/>
        </p:nvGrpSpPr>
        <p:grpSpPr>
          <a:xfrm>
            <a:off x="6196012" y="319087"/>
            <a:ext cx="1352550" cy="1963341"/>
            <a:chOff x="6196012" y="319087"/>
            <a:chExt cx="1352550" cy="1963341"/>
          </a:xfrm>
        </p:grpSpPr>
        <p:sp>
          <p:nvSpPr>
            <p:cNvPr id="30" name="Left Arrow Callout 29">
              <a:extLst>
                <a:ext uri="{FF2B5EF4-FFF2-40B4-BE49-F238E27FC236}">
                  <a16:creationId xmlns:a16="http://schemas.microsoft.com/office/drawing/2014/main" id="{34E4E982-92F7-5E40-B672-8CDCCC342558}"/>
                </a:ext>
              </a:extLst>
            </p:cNvPr>
            <p:cNvSpPr/>
            <p:nvPr/>
          </p:nvSpPr>
          <p:spPr>
            <a:xfrm>
              <a:off x="6196012" y="319087"/>
              <a:ext cx="1352549" cy="38100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6664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Providers</a:t>
              </a:r>
              <a:endParaRPr lang="en-US" sz="1200" dirty="0"/>
            </a:p>
          </p:txBody>
        </p:sp>
        <p:sp>
          <p:nvSpPr>
            <p:cNvPr id="43" name="Left Arrow Callout 42">
              <a:extLst>
                <a:ext uri="{FF2B5EF4-FFF2-40B4-BE49-F238E27FC236}">
                  <a16:creationId xmlns:a16="http://schemas.microsoft.com/office/drawing/2014/main" id="{D463FD0D-AD76-094E-B43F-2375B87B3D95}"/>
                </a:ext>
              </a:extLst>
            </p:cNvPr>
            <p:cNvSpPr/>
            <p:nvPr/>
          </p:nvSpPr>
          <p:spPr>
            <a:xfrm>
              <a:off x="6196013" y="1031673"/>
              <a:ext cx="1352549" cy="38100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6664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Administrators/Brokers</a:t>
              </a:r>
              <a:endParaRPr lang="en-US" sz="1200" dirty="0"/>
            </a:p>
          </p:txBody>
        </p:sp>
        <p:sp>
          <p:nvSpPr>
            <p:cNvPr id="44" name="Left Arrow Callout 43">
              <a:extLst>
                <a:ext uri="{FF2B5EF4-FFF2-40B4-BE49-F238E27FC236}">
                  <a16:creationId xmlns:a16="http://schemas.microsoft.com/office/drawing/2014/main" id="{0258B1D5-E360-3C45-9BF7-4236895C2356}"/>
                </a:ext>
              </a:extLst>
            </p:cNvPr>
            <p:cNvSpPr/>
            <p:nvPr/>
          </p:nvSpPr>
          <p:spPr>
            <a:xfrm>
              <a:off x="6196012" y="1901427"/>
              <a:ext cx="1352549" cy="38100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6664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Student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Groups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1B78B7-A492-F545-9EE2-53DF1DBD6510}"/>
              </a:ext>
            </a:extLst>
          </p:cNvPr>
          <p:cNvGrpSpPr/>
          <p:nvPr/>
        </p:nvGrpSpPr>
        <p:grpSpPr>
          <a:xfrm>
            <a:off x="470993" y="2430375"/>
            <a:ext cx="6296825" cy="523947"/>
            <a:chOff x="470993" y="2430375"/>
            <a:chExt cx="6296825" cy="52394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8CFB10-FB70-6E4E-ABF3-7E33C605CD8E}"/>
                </a:ext>
              </a:extLst>
            </p:cNvPr>
            <p:cNvGrpSpPr/>
            <p:nvPr/>
          </p:nvGrpSpPr>
          <p:grpSpPr>
            <a:xfrm>
              <a:off x="470993" y="2439415"/>
              <a:ext cx="1073246" cy="276999"/>
              <a:chOff x="602462" y="2509450"/>
              <a:chExt cx="1073246" cy="276999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543AD6F-6E3F-0943-A765-891923E6F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647950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5FFA21-9F75-E947-88D2-0A7B158053D9}"/>
                  </a:ext>
                </a:extLst>
              </p:cNvPr>
              <p:cNvSpPr txBox="1"/>
              <p:nvPr/>
            </p:nvSpPr>
            <p:spPr>
              <a:xfrm>
                <a:off x="1123954" y="2509450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UHIP</a:t>
                </a:r>
                <a:endParaRPr lang="en-US" sz="12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4B88742-C6BD-7941-B5DB-B891E52C35BC}"/>
                </a:ext>
              </a:extLst>
            </p:cNvPr>
            <p:cNvGrpSpPr/>
            <p:nvPr/>
          </p:nvGrpSpPr>
          <p:grpSpPr>
            <a:xfrm>
              <a:off x="1708835" y="2442969"/>
              <a:ext cx="3060520" cy="276999"/>
              <a:chOff x="602462" y="2509450"/>
              <a:chExt cx="3060520" cy="276999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80CBA70-22C4-6341-9446-955C7E721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647950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25C1579-CCD1-D047-A40D-0CCBF684E913}"/>
                  </a:ext>
                </a:extLst>
              </p:cNvPr>
              <p:cNvSpPr txBox="1"/>
              <p:nvPr/>
            </p:nvSpPr>
            <p:spPr>
              <a:xfrm>
                <a:off x="1123954" y="2509450"/>
                <a:ext cx="2539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1"/>
                    </a:solidFill>
                  </a:rPr>
                  <a:t>GSA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1"/>
                    </a:solidFill>
                  </a:rPr>
                  <a:t>Health/Dental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1"/>
                    </a:solidFill>
                  </a:rPr>
                  <a:t>Insurance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1"/>
                    </a:solidFill>
                  </a:rPr>
                  <a:t>Plan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03CD030-41BE-1842-BF86-757CF1332F40}"/>
                </a:ext>
              </a:extLst>
            </p:cNvPr>
            <p:cNvGrpSpPr/>
            <p:nvPr/>
          </p:nvGrpSpPr>
          <p:grpSpPr>
            <a:xfrm>
              <a:off x="471085" y="2677323"/>
              <a:ext cx="1967722" cy="276999"/>
              <a:chOff x="602462" y="2418958"/>
              <a:chExt cx="1967722" cy="276999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557DD9D-F2D6-3741-BDD6-247D0334B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557458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2C349AC-DADB-114D-B6A9-1A7E45132204}"/>
                  </a:ext>
                </a:extLst>
              </p:cNvPr>
              <p:cNvSpPr txBox="1"/>
              <p:nvPr/>
            </p:nvSpPr>
            <p:spPr>
              <a:xfrm>
                <a:off x="1123954" y="2418958"/>
                <a:ext cx="14462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4"/>
                    </a:solidFill>
                  </a:rPr>
                  <a:t>CUPE</a:t>
                </a:r>
                <a:r>
                  <a:rPr lang="zh-CN" altLang="en-US" sz="1200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4"/>
                    </a:solidFill>
                  </a:rPr>
                  <a:t>Dental</a:t>
                </a:r>
                <a:r>
                  <a:rPr lang="zh-CN" altLang="en-US" sz="1200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4"/>
                    </a:solidFill>
                  </a:rPr>
                  <a:t>Plan</a:t>
                </a:r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83FDD50-BDF0-AF40-8785-C55F683CDDD2}"/>
                </a:ext>
              </a:extLst>
            </p:cNvPr>
            <p:cNvGrpSpPr/>
            <p:nvPr/>
          </p:nvGrpSpPr>
          <p:grpSpPr>
            <a:xfrm>
              <a:off x="4924426" y="2430375"/>
              <a:ext cx="1843392" cy="276999"/>
              <a:chOff x="602462" y="2509450"/>
              <a:chExt cx="1843392" cy="276999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D883865-3733-2B40-BEBB-0E5FAFD7B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647950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F32E0F-1126-C347-A142-22EC4788A3C9}"/>
                  </a:ext>
                </a:extLst>
              </p:cNvPr>
              <p:cNvSpPr txBox="1"/>
              <p:nvPr/>
            </p:nvSpPr>
            <p:spPr>
              <a:xfrm>
                <a:off x="1123954" y="2509450"/>
                <a:ext cx="13219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2"/>
                    </a:solidFill>
                  </a:rPr>
                  <a:t>Travel</a:t>
                </a:r>
                <a:r>
                  <a:rPr lang="zh-CN" altLang="en-US" sz="12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2"/>
                    </a:solidFill>
                  </a:rPr>
                  <a:t>Insurance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35EB2D2-BA98-1B40-91FE-EF0AC4D26356}"/>
                </a:ext>
              </a:extLst>
            </p:cNvPr>
            <p:cNvGrpSpPr/>
            <p:nvPr/>
          </p:nvGrpSpPr>
          <p:grpSpPr>
            <a:xfrm>
              <a:off x="2727028" y="2677322"/>
              <a:ext cx="2735560" cy="276999"/>
              <a:chOff x="602462" y="2418958"/>
              <a:chExt cx="2735560" cy="276999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15CB63C-508F-3B47-9627-BF7AA3FAB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557458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46D115-8E5A-1A46-9068-281D57D12831}"/>
                  </a:ext>
                </a:extLst>
              </p:cNvPr>
              <p:cNvSpPr txBox="1"/>
              <p:nvPr/>
            </p:nvSpPr>
            <p:spPr>
              <a:xfrm>
                <a:off x="1123954" y="2418958"/>
                <a:ext cx="22140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5"/>
                    </a:solidFill>
                  </a:rPr>
                  <a:t>MSU</a:t>
                </a:r>
                <a:r>
                  <a:rPr lang="zh-CN" altLang="en-US" sz="1200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5"/>
                    </a:solidFill>
                  </a:rPr>
                  <a:t>Health/Dental</a:t>
                </a:r>
                <a:r>
                  <a:rPr lang="zh-CN" altLang="en-US" sz="1200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5"/>
                    </a:solidFill>
                  </a:rPr>
                  <a:t>Insurance</a:t>
                </a:r>
                <a:endParaRPr lang="en-US" sz="12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71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23763</TotalTime>
  <Words>53</Words>
  <Application>Microsoft Macintosh PowerPoint</Application>
  <PresentationFormat>On-screen Show (16:9)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Courier New</vt:lpstr>
      <vt:lpstr>McMaster Brighter World Theme</vt:lpstr>
      <vt:lpstr>PowerPoint Presentation</vt:lpstr>
      <vt:lpstr>PowerPoint Presentation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Wei Zhao</cp:lastModifiedBy>
  <cp:revision>155</cp:revision>
  <cp:lastPrinted>2017-06-06T20:04:49Z</cp:lastPrinted>
  <dcterms:created xsi:type="dcterms:W3CDTF">2017-04-21T15:41:45Z</dcterms:created>
  <dcterms:modified xsi:type="dcterms:W3CDTF">2021-10-30T16:37:15Z</dcterms:modified>
</cp:coreProperties>
</file>