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60" r:id="rId7"/>
    <p:sldId id="259" r:id="rId8"/>
    <p:sldId id="26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scene3d>
            <a:camera prst="orthographicFront"/>
            <a:lightRig rig="threePt" dir="t"/>
          </a:scene3d>
          <a:sp3d/>
        </p:spPr>
        <p:txBody>
          <a:bodyPr>
            <a:normAutofit/>
            <a:sp3d extrusionH="57150">
              <a:bevelT w="38100" h="38100" prst="angle"/>
            </a:sp3d>
          </a:bodyPr>
          <a:lstStyle>
            <a:lvl1pPr>
              <a:defRPr sz="5400">
                <a:ln>
                  <a:noFill/>
                </a:ln>
                <a:effectLst>
                  <a:outerShdw dist="50800" dir="2700000" algn="tl" rotWithShape="0">
                    <a:schemeClr val="tx1"/>
                  </a:outerShdw>
                </a:effectLst>
                <a:latin typeface="Code 7x5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spc="200" baseline="0">
                <a:solidFill>
                  <a:schemeClr val="accent1"/>
                </a:solidFill>
                <a:latin typeface="Consolas" panose="020B0609020204030204" pitchFamily="49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/>
        </p:spPr>
        <p:txBody>
          <a:bodyPr vert="horz" lIns="121899" tIns="60949" rIns="121899" bIns="60949" rtlCol="0" anchor="b">
            <a:normAutofit/>
            <a:sp3d extrusionH="57150">
              <a:bevelT w="38100" h="38100" prst="angle"/>
            </a:sp3d>
          </a:bodyPr>
          <a:lstStyle>
            <a:lvl1pPr>
              <a:defRPr sz="5400" dirty="0">
                <a:ln>
                  <a:noFill/>
                </a:ln>
                <a:effectLst>
                  <a:outerShdw dist="50800" dir="2700000" algn="tl" rotWithShape="0">
                    <a:schemeClr val="tx1"/>
                  </a:outerShdw>
                </a:effectLst>
                <a:latin typeface="Code 7x5" panose="000004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txBody>
          <a:bodyPr vert="horz" lIns="121899" tIns="60949" rIns="121899" bIns="60949" rtlCol="0" anchor="b">
            <a:normAutofit/>
            <a:sp3d extrusionH="57150">
              <a:bevelT w="38100" h="38100" prst="angle"/>
            </a:sp3d>
          </a:bodyPr>
          <a:lstStyle/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1218987" rtl="0" eaLnBrk="1" latinLnBrk="0" hangingPunct="1">
        <a:lnSpc>
          <a:spcPct val="90000"/>
        </a:lnSpc>
        <a:spcBef>
          <a:spcPct val="0"/>
        </a:spcBef>
        <a:buNone/>
        <a:defRPr lang="en-US" sz="5400" kern="1200">
          <a:ln>
            <a:noFill/>
          </a:ln>
          <a:solidFill>
            <a:schemeClr val="tx1"/>
          </a:solidFill>
          <a:effectLst>
            <a:outerShdw dist="50800" dir="2700000" algn="tl" rotWithShape="0">
              <a:schemeClr val="tx1"/>
            </a:outerShdw>
          </a:effectLst>
          <a:latin typeface="Code 7x5" panose="00000400000000000000" pitchFamily="2" charset="0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Power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PREP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FRC3941 Fall Mini Challenge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Your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Challenge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9987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must design a ROBOT to start a GAME MACHINE by depositing COINS in SLOTS</a:t>
            </a:r>
          </a:p>
          <a:p>
            <a:r>
              <a:rPr lang="en-US" dirty="0"/>
              <a:t>COINS may be found on the floor or be fed through a PLAYER STATION</a:t>
            </a:r>
          </a:p>
          <a:p>
            <a:r>
              <a:rPr lang="en-US" dirty="0"/>
              <a:t>SLOTS are worth different POINT values</a:t>
            </a:r>
          </a:p>
          <a:p>
            <a:r>
              <a:rPr lang="en-US" dirty="0"/>
              <a:t>The CHALLENGE will be composed of a 15 second AUTONOMOUS PERIOD and a 135 second TELEOPERATED PERIOD</a:t>
            </a:r>
          </a:p>
          <a:p>
            <a:r>
              <a:rPr lang="en-US" dirty="0"/>
              <a:t>ROBOTS may PRELOAD one COIN before the match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03E3CC-A04E-4DDE-B959-48EE4BA5F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4" r="24899"/>
          <a:stretch/>
        </p:blipFill>
        <p:spPr>
          <a:xfrm>
            <a:off x="6627812" y="1600200"/>
            <a:ext cx="4796257" cy="4869860"/>
          </a:xfrm>
        </p:spPr>
      </p:pic>
    </p:spTree>
    <p:extLst>
      <p:ext uri="{BB962C8B-B14F-4D97-AF65-F5344CB8AC3E}">
        <p14:creationId xmlns:p14="http://schemas.microsoft.com/office/powerpoint/2010/main" val="421366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E9FD51-8CC9-4BAB-BBC8-6EFE2A37FB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0" t="15472" r="14505" b="7786"/>
          <a:stretch/>
        </p:blipFill>
        <p:spPr>
          <a:xfrm>
            <a:off x="1229736" y="1926366"/>
            <a:ext cx="4743377" cy="37372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Scoring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POINTS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VERTICAL SLOT is worth 50 points for each COIN deposited</a:t>
            </a:r>
          </a:p>
          <a:p>
            <a:r>
              <a:rPr lang="en-US" dirty="0"/>
              <a:t>The HIGH SLOT is worth 25 POINTS for each COIN deposited</a:t>
            </a:r>
          </a:p>
          <a:p>
            <a:r>
              <a:rPr lang="en-US" dirty="0"/>
              <a:t>The LOW SLOT is worth 5 POINTS for each COIN deposited</a:t>
            </a:r>
          </a:p>
          <a:p>
            <a:r>
              <a:rPr lang="en-US" dirty="0"/>
              <a:t>During AUTONOMOUS, POINT values are tripled</a:t>
            </a:r>
          </a:p>
          <a:p>
            <a:r>
              <a:rPr lang="en-US" dirty="0"/>
              <a:t>RETROREFLECTIVE TAPE has been applied to assist ROBOTS in scoring POINTS</a:t>
            </a:r>
          </a:p>
          <a:p>
            <a:r>
              <a:rPr lang="en-US" dirty="0"/>
              <a:t>The GAME needs 100 POINTS minimum to START UP</a:t>
            </a:r>
          </a:p>
          <a:p>
            <a:pPr lvl="1"/>
            <a:r>
              <a:rPr lang="en-US" dirty="0"/>
              <a:t>Every 50 points after START UP grants one RANKING POINT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791C3A-66D9-4B38-B779-B61F5212CC94}"/>
              </a:ext>
            </a:extLst>
          </p:cNvPr>
          <p:cNvSpPr/>
          <p:nvPr/>
        </p:nvSpPr>
        <p:spPr>
          <a:xfrm>
            <a:off x="2970212" y="3939540"/>
            <a:ext cx="31598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de 7x5" panose="00000400000000000000" pitchFamily="2" charset="0"/>
              </a:rPr>
              <a:t>HIGH SLOT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ABAC4-0DB2-4AA6-8F39-743ED8F74DE9}"/>
              </a:ext>
            </a:extLst>
          </p:cNvPr>
          <p:cNvSpPr/>
          <p:nvPr/>
        </p:nvSpPr>
        <p:spPr>
          <a:xfrm>
            <a:off x="3046412" y="5397787"/>
            <a:ext cx="2800768" cy="5316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de 7x5" panose="00000400000000000000" pitchFamily="2" charset="0"/>
              </a:rPr>
              <a:t>LOW SLOT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de 7x5" panose="000004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7E5E03-C783-4987-9729-AE3206044955}"/>
              </a:ext>
            </a:extLst>
          </p:cNvPr>
          <p:cNvSpPr/>
          <p:nvPr/>
        </p:nvSpPr>
        <p:spPr>
          <a:xfrm rot="5400000">
            <a:off x="-490479" y="3834478"/>
            <a:ext cx="45961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de 7x5" panose="00000400000000000000" pitchFamily="2" charset="0"/>
              </a:rPr>
              <a:t>VERTICAL SLOT</a:t>
            </a:r>
          </a:p>
        </p:txBody>
      </p:sp>
    </p:spTree>
    <p:extLst>
      <p:ext uri="{BB962C8B-B14F-4D97-AF65-F5344CB8AC3E}">
        <p14:creationId xmlns:p14="http://schemas.microsoft.com/office/powerpoint/2010/main" val="35436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ROBOT </a:t>
            </a:r>
            <a:r>
              <a:rPr lang="en-US" dirty="0">
                <a:solidFill>
                  <a:srgbClr val="00B0F0"/>
                </a:solidFill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have approximately ten Tuesdays in the pre-season left</a:t>
            </a:r>
          </a:p>
          <a:p>
            <a:pPr lvl="1"/>
            <a:r>
              <a:rPr lang="en-US" dirty="0"/>
              <a:t>It is suggested you keep robot designs fairly simple or you may not complete!</a:t>
            </a:r>
          </a:p>
          <a:p>
            <a:r>
              <a:rPr lang="en-US" dirty="0"/>
              <a:t>Start with a KITBOT, and add MANIPULATORS as desired</a:t>
            </a:r>
          </a:p>
          <a:p>
            <a:r>
              <a:rPr lang="en-US" dirty="0"/>
              <a:t>ROBOTS must comply with all 2017 ROBOT RULES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26781B-AF80-4A22-B439-0B1A9CAE88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1612" y="1828800"/>
            <a:ext cx="5269105" cy="4057143"/>
          </a:xfrm>
        </p:spPr>
      </p:pic>
    </p:spTree>
    <p:extLst>
      <p:ext uri="{BB962C8B-B14F-4D97-AF65-F5344CB8AC3E}">
        <p14:creationId xmlns:p14="http://schemas.microsoft.com/office/powerpoint/2010/main" val="150894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Questions</a:t>
            </a:r>
            <a:r>
              <a:rPr lang="en-US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4648200"/>
            <a:ext cx="8735325" cy="1752600"/>
          </a:xfr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ngle"/>
          </a:sp3d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Bonus Incentive:</a:t>
            </a:r>
          </a:p>
          <a:p>
            <a:pPr algn="ctr"/>
            <a:r>
              <a:rPr lang="en-US" dirty="0"/>
              <a:t>For every POINT you score in the final round, your mentors will donate $1 to the general TEAM FUND</a:t>
            </a:r>
          </a:p>
        </p:txBody>
      </p:sp>
    </p:spTree>
    <p:extLst>
      <p:ext uri="{BB962C8B-B14F-4D97-AF65-F5344CB8AC3E}">
        <p14:creationId xmlns:p14="http://schemas.microsoft.com/office/powerpoint/2010/main" val="5131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121</TotalTime>
  <Words>217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Code 7x5</vt:lpstr>
      <vt:lpstr>Consolas</vt:lpstr>
      <vt:lpstr>Tech 16x9</vt:lpstr>
      <vt:lpstr>Power PREP</vt:lpstr>
      <vt:lpstr>Your Challenge</vt:lpstr>
      <vt:lpstr>Scoring  POINTS</vt:lpstr>
      <vt:lpstr>ROBOT Design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PREP</dc:title>
  <dc:creator>Techbrick Alt</dc:creator>
  <cp:lastModifiedBy>Techbrick Alt</cp:lastModifiedBy>
  <cp:revision>18</cp:revision>
  <dcterms:created xsi:type="dcterms:W3CDTF">2017-09-17T01:48:49Z</dcterms:created>
  <dcterms:modified xsi:type="dcterms:W3CDTF">2017-09-25T21:58:50Z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