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84" r:id="rId5"/>
    <p:sldId id="260" r:id="rId6"/>
    <p:sldId id="261" r:id="rId7"/>
    <p:sldId id="283" r:id="rId8"/>
    <p:sldId id="285" r:id="rId9"/>
    <p:sldId id="262" r:id="rId10"/>
    <p:sldId id="263" r:id="rId11"/>
    <p:sldId id="264" r:id="rId12"/>
    <p:sldId id="279" r:id="rId13"/>
    <p:sldId id="280" r:id="rId14"/>
    <p:sldId id="286" r:id="rId15"/>
    <p:sldId id="281" r:id="rId16"/>
    <p:sldId id="287" r:id="rId17"/>
    <p:sldId id="266" r:id="rId18"/>
    <p:sldId id="282" r:id="rId19"/>
    <p:sldId id="288" r:id="rId20"/>
    <p:sldId id="290" r:id="rId21"/>
    <p:sldId id="289"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enna Ezeche" initials="UE" lastIdx="1" clrIdx="0">
    <p:extLst>
      <p:ext uri="{19B8F6BF-5375-455C-9EA6-DF929625EA0E}">
        <p15:presenceInfo xmlns:p15="http://schemas.microsoft.com/office/powerpoint/2012/main" userId="S::170812033@live.unilag.edu.ng::d08ac3d1-beb8-486e-98af-ea49e017d78d" providerId="AD"/>
      </p:ext>
    </p:extLst>
  </p:cmAuthor>
  <p:cmAuthor id="2" name="Uchezman" initials="U" lastIdx="5" clrIdx="1">
    <p:extLst>
      <p:ext uri="{19B8F6BF-5375-455C-9EA6-DF929625EA0E}">
        <p15:presenceInfo xmlns:p15="http://schemas.microsoft.com/office/powerpoint/2012/main" userId="Uchez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88182" autoAdjust="0"/>
  </p:normalViewPr>
  <p:slideViewPr>
    <p:cSldViewPr snapToGrid="0">
      <p:cViewPr varScale="1">
        <p:scale>
          <a:sx n="65" d="100"/>
          <a:sy n="65" d="100"/>
        </p:scale>
        <p:origin x="10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3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3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3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3</a:t>
            </a:fld>
            <a:endParaRPr lang="en-US" dirty="0"/>
          </a:p>
        </p:txBody>
      </p:sp>
    </p:spTree>
    <p:extLst>
      <p:ext uri="{BB962C8B-B14F-4D97-AF65-F5344CB8AC3E}">
        <p14:creationId xmlns:p14="http://schemas.microsoft.com/office/powerpoint/2010/main" val="259140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4</a:t>
            </a:fld>
            <a:endParaRPr lang="en-US" dirty="0"/>
          </a:p>
        </p:txBody>
      </p:sp>
    </p:spTree>
    <p:extLst>
      <p:ext uri="{BB962C8B-B14F-4D97-AF65-F5344CB8AC3E}">
        <p14:creationId xmlns:p14="http://schemas.microsoft.com/office/powerpoint/2010/main" val="191765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8</a:t>
            </a:fld>
            <a:endParaRPr lang="en-US" dirty="0"/>
          </a:p>
        </p:txBody>
      </p:sp>
    </p:spTree>
    <p:extLst>
      <p:ext uri="{BB962C8B-B14F-4D97-AF65-F5344CB8AC3E}">
        <p14:creationId xmlns:p14="http://schemas.microsoft.com/office/powerpoint/2010/main" val="405302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9</a:t>
            </a:fld>
            <a:endParaRPr lang="en-US" dirty="0"/>
          </a:p>
        </p:txBody>
      </p:sp>
    </p:spTree>
    <p:extLst>
      <p:ext uri="{BB962C8B-B14F-4D97-AF65-F5344CB8AC3E}">
        <p14:creationId xmlns:p14="http://schemas.microsoft.com/office/powerpoint/2010/main" val="235090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10</a:t>
            </a:fld>
            <a:endParaRPr lang="en-US" dirty="0"/>
          </a:p>
        </p:txBody>
      </p:sp>
    </p:spTree>
    <p:extLst>
      <p:ext uri="{BB962C8B-B14F-4D97-AF65-F5344CB8AC3E}">
        <p14:creationId xmlns:p14="http://schemas.microsoft.com/office/powerpoint/2010/main" val="131890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11</a:t>
            </a:fld>
            <a:endParaRPr lang="en-US" dirty="0"/>
          </a:p>
        </p:txBody>
      </p:sp>
    </p:spTree>
    <p:extLst>
      <p:ext uri="{BB962C8B-B14F-4D97-AF65-F5344CB8AC3E}">
        <p14:creationId xmlns:p14="http://schemas.microsoft.com/office/powerpoint/2010/main" val="402065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12</a:t>
            </a:fld>
            <a:endParaRPr lang="en-US" dirty="0"/>
          </a:p>
        </p:txBody>
      </p:sp>
    </p:spTree>
    <p:extLst>
      <p:ext uri="{BB962C8B-B14F-4D97-AF65-F5344CB8AC3E}">
        <p14:creationId xmlns:p14="http://schemas.microsoft.com/office/powerpoint/2010/main" val="102576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15</a:t>
            </a:fld>
            <a:endParaRPr lang="en-US" dirty="0"/>
          </a:p>
        </p:txBody>
      </p:sp>
    </p:spTree>
    <p:extLst>
      <p:ext uri="{BB962C8B-B14F-4D97-AF65-F5344CB8AC3E}">
        <p14:creationId xmlns:p14="http://schemas.microsoft.com/office/powerpoint/2010/main" val="345902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1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1048612"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3"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14" name="Footer Placeholder 4"/>
          <p:cNvSpPr>
            <a:spLocks noGrp="1"/>
          </p:cNvSpPr>
          <p:nvPr>
            <p:ph type="ftr" sz="quarter" idx="11"/>
          </p:nvPr>
        </p:nvSpPr>
        <p:spPr/>
        <p:txBody>
          <a:bodyPr/>
          <a:lstStyle/>
          <a:p>
            <a:endParaRPr lang="en-US" dirty="0"/>
          </a:p>
        </p:txBody>
      </p:sp>
      <p:sp>
        <p:nvSpPr>
          <p:cNvPr id="1048615"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US" dirty="0"/>
          </a:p>
        </p:txBody>
      </p:sp>
      <p:sp>
        <p:nvSpPr>
          <p:cNvPr id="1048704"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705"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Date Placeholder 2"/>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707" name="Footer Placeholder 3"/>
          <p:cNvSpPr>
            <a:spLocks noGrp="1"/>
          </p:cNvSpPr>
          <p:nvPr>
            <p:ph type="ftr" sz="quarter" idx="11"/>
          </p:nvPr>
        </p:nvSpPr>
        <p:spPr/>
        <p:txBody>
          <a:bodyPr/>
          <a:lstStyle/>
          <a:p>
            <a:endParaRPr lang="en-US" dirty="0"/>
          </a:p>
        </p:txBody>
      </p:sp>
      <p:sp>
        <p:nvSpPr>
          <p:cNvPr id="1048708" name="Slide Number Placeholder 4"/>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1048664"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96" name="Text Placeholder 9"/>
          <p:cNvSpPr>
            <a:spLocks noGrp="1"/>
          </p:cNvSpPr>
          <p:nvPr>
            <p:ph type="body" sz="quarter" idx="13"/>
          </p:nvPr>
        </p:nvSpPr>
        <p:spPr>
          <a:xfrm>
            <a:off x="1446212" y="3429000"/>
            <a:ext cx="8534400"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7"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99" name="Footer Placeholder 4"/>
          <p:cNvSpPr>
            <a:spLocks noGrp="1"/>
          </p:cNvSpPr>
          <p:nvPr>
            <p:ph type="ftr" sz="quarter" idx="11"/>
          </p:nvPr>
        </p:nvSpPr>
        <p:spPr/>
        <p:txBody>
          <a:bodyPr/>
          <a:lstStyle/>
          <a:p>
            <a:endParaRPr lang="en-US" dirty="0"/>
          </a:p>
        </p:txBody>
      </p:sp>
      <p:sp>
        <p:nvSpPr>
          <p:cNvPr id="1048700"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
        <p:nvSpPr>
          <p:cNvPr id="1048701"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702"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8"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1048659"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5"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716"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717"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719" name="Footer Placeholder 4"/>
          <p:cNvSpPr>
            <a:spLocks noGrp="1"/>
          </p:cNvSpPr>
          <p:nvPr>
            <p:ph type="ftr" sz="quarter" idx="11"/>
          </p:nvPr>
        </p:nvSpPr>
        <p:spPr/>
        <p:txBody>
          <a:bodyPr/>
          <a:lstStyle/>
          <a:p>
            <a:endParaRPr lang="en-US" dirty="0"/>
          </a:p>
        </p:txBody>
      </p:sp>
      <p:sp>
        <p:nvSpPr>
          <p:cNvPr id="1048720"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
        <p:nvSpPr>
          <p:cNvPr id="104872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72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68"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69"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670"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72" name="Footer Placeholder 4"/>
          <p:cNvSpPr>
            <a:spLocks noGrp="1"/>
          </p:cNvSpPr>
          <p:nvPr>
            <p:ph type="ftr" sz="quarter" idx="11"/>
          </p:nvPr>
        </p:nvSpPr>
        <p:spPr/>
        <p:txBody>
          <a:bodyPr/>
          <a:lstStyle/>
          <a:p>
            <a:endParaRPr lang="en-US" dirty="0"/>
          </a:p>
        </p:txBody>
      </p:sp>
      <p:sp>
        <p:nvSpPr>
          <p:cNvPr id="1048673"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lvl1pPr algn="l"/>
          </a:lstStyle>
          <a:p>
            <a:r>
              <a:rPr lang="en-US"/>
              <a:t>Click to edit Master title style</a:t>
            </a:r>
            <a:endParaRPr lang="en-US" dirty="0"/>
          </a:p>
        </p:txBody>
      </p:sp>
      <p:sp>
        <p:nvSpPr>
          <p:cNvPr id="104873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732" name="Footer Placeholder 4"/>
          <p:cNvSpPr>
            <a:spLocks noGrp="1"/>
          </p:cNvSpPr>
          <p:nvPr>
            <p:ph type="ftr" sz="quarter" idx="11"/>
          </p:nvPr>
        </p:nvSpPr>
        <p:spPr/>
        <p:txBody>
          <a:bodyPr/>
          <a:lstStyle/>
          <a:p>
            <a:endParaRPr lang="en-US" dirty="0"/>
          </a:p>
        </p:txBody>
      </p:sp>
      <p:sp>
        <p:nvSpPr>
          <p:cNvPr id="1048733"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0"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1048691"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93" name="Footer Placeholder 4"/>
          <p:cNvSpPr>
            <a:spLocks noGrp="1"/>
          </p:cNvSpPr>
          <p:nvPr>
            <p:ph type="ftr" sz="quarter" idx="11"/>
          </p:nvPr>
        </p:nvSpPr>
        <p:spPr/>
        <p:txBody>
          <a:bodyPr/>
          <a:lstStyle/>
          <a:p>
            <a:endParaRPr lang="en-US" dirty="0"/>
          </a:p>
        </p:txBody>
      </p:sp>
      <p:sp>
        <p:nvSpPr>
          <p:cNvPr id="1048694"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4"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1048675"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endParaRPr lang="en-US" dirty="0"/>
          </a:p>
        </p:txBody>
      </p:sp>
      <p:sp>
        <p:nvSpPr>
          <p:cNvPr id="1048710"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Date Placeholder 4"/>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713" name="Footer Placeholder 5"/>
          <p:cNvSpPr>
            <a:spLocks noGrp="1"/>
          </p:cNvSpPr>
          <p:nvPr>
            <p:ph type="ftr" sz="quarter" idx="11"/>
          </p:nvPr>
        </p:nvSpPr>
        <p:spPr/>
        <p:txBody>
          <a:bodyPr/>
          <a:lstStyle/>
          <a:p>
            <a:endParaRPr lang="en-US" dirty="0"/>
          </a:p>
        </p:txBody>
      </p:sp>
      <p:sp>
        <p:nvSpPr>
          <p:cNvPr id="1048714" name="Slide Number Placeholder 6"/>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a:t>Click to edit Master title style</a:t>
            </a:r>
            <a:endParaRPr lang="en-US" dirty="0"/>
          </a:p>
        </p:txBody>
      </p:sp>
      <p:sp>
        <p:nvSpPr>
          <p:cNvPr id="1048680"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6"/>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85" name="Footer Placeholder 7"/>
          <p:cNvSpPr>
            <a:spLocks noGrp="1"/>
          </p:cNvSpPr>
          <p:nvPr>
            <p:ph type="ftr" sz="quarter" idx="11"/>
          </p:nvPr>
        </p:nvSpPr>
        <p:spPr/>
        <p:txBody>
          <a:bodyPr/>
          <a:lstStyle/>
          <a:p>
            <a:endParaRPr lang="en-US" dirty="0"/>
          </a:p>
        </p:txBody>
      </p:sp>
      <p:sp>
        <p:nvSpPr>
          <p:cNvPr id="1048686" name="Slide Number Placeholder 8"/>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endParaRPr lang="en-US" dirty="0"/>
          </a:p>
        </p:txBody>
      </p:sp>
      <p:sp>
        <p:nvSpPr>
          <p:cNvPr id="1048655" name="Date Placeholder 2"/>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56" name="Footer Placeholder 3"/>
          <p:cNvSpPr>
            <a:spLocks noGrp="1"/>
          </p:cNvSpPr>
          <p:nvPr>
            <p:ph type="ftr" sz="quarter" idx="11"/>
          </p:nvPr>
        </p:nvSpPr>
        <p:spPr/>
        <p:txBody>
          <a:bodyPr/>
          <a:lstStyle/>
          <a:p>
            <a:endParaRPr lang="en-US" dirty="0"/>
          </a:p>
        </p:txBody>
      </p:sp>
      <p:sp>
        <p:nvSpPr>
          <p:cNvPr id="1048657" name="Slide Number Placeholder 4"/>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7" name="Date Placeholder 1"/>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688" name="Footer Placeholder 2"/>
          <p:cNvSpPr>
            <a:spLocks noGrp="1"/>
          </p:cNvSpPr>
          <p:nvPr>
            <p:ph type="ftr" sz="quarter" idx="11"/>
          </p:nvPr>
        </p:nvSpPr>
        <p:spPr/>
        <p:txBody>
          <a:bodyPr/>
          <a:lstStyle/>
          <a:p>
            <a:endParaRPr lang="en-US" dirty="0"/>
          </a:p>
        </p:txBody>
      </p:sp>
      <p:sp>
        <p:nvSpPr>
          <p:cNvPr id="1048689" name="Slide Number Placeholder 3"/>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3"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1048724"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727" name="Footer Placeholder 5"/>
          <p:cNvSpPr>
            <a:spLocks noGrp="1"/>
          </p:cNvSpPr>
          <p:nvPr>
            <p:ph type="ftr" sz="quarter" idx="11"/>
          </p:nvPr>
        </p:nvSpPr>
        <p:spPr/>
        <p:txBody>
          <a:bodyPr/>
          <a:lstStyle/>
          <a:p>
            <a:endParaRPr lang="en-US" dirty="0"/>
          </a:p>
        </p:txBody>
      </p:sp>
      <p:sp>
        <p:nvSpPr>
          <p:cNvPr id="1048728" name="Slide Number Placeholder 6"/>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93"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04859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595"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6" name="Date Placeholder 4"/>
          <p:cNvSpPr>
            <a:spLocks noGrp="1"/>
          </p:cNvSpPr>
          <p:nvPr>
            <p:ph type="dt" sz="half" idx="10"/>
          </p:nvPr>
        </p:nvSpPr>
        <p:spPr/>
        <p:txBody>
          <a:bodyPr/>
          <a:lstStyle/>
          <a:p>
            <a:fld id="{F6C0B29F-D31E-4C0C-A2E9-99818F17D74E}" type="datetimeFigureOut">
              <a:rPr lang="en-US" smtClean="0"/>
              <a:t>3/18/2024</a:t>
            </a:fld>
            <a:endParaRPr lang="en-US" dirty="0"/>
          </a:p>
        </p:txBody>
      </p:sp>
      <p:sp>
        <p:nvSpPr>
          <p:cNvPr id="1048597" name="Footer Placeholder 5"/>
          <p:cNvSpPr>
            <a:spLocks noGrp="1"/>
          </p:cNvSpPr>
          <p:nvPr>
            <p:ph type="ftr" sz="quarter" idx="11"/>
          </p:nvPr>
        </p:nvSpPr>
        <p:spPr/>
        <p:txBody>
          <a:bodyPr/>
          <a:lstStyle/>
          <a:p>
            <a:endParaRPr lang="en-US" dirty="0"/>
          </a:p>
        </p:txBody>
      </p:sp>
      <p:sp>
        <p:nvSpPr>
          <p:cNvPr id="1048598" name="Slide Number Placeholder 6"/>
          <p:cNvSpPr>
            <a:spLocks noGrp="1"/>
          </p:cNvSpPr>
          <p:nvPr>
            <p:ph type="sldNum" sz="quarter" idx="12"/>
          </p:nvPr>
        </p:nvSpPr>
        <p:spPr/>
        <p:txBody>
          <a:bodyPr/>
          <a:lstStyle/>
          <a:p>
            <a:fld id="{119B64BC-07CD-4FA9-82CF-0881EF5EA36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C0B29F-D31E-4C0C-A2E9-99818F17D74E}" type="datetimeFigureOut">
              <a:rPr lang="en-US" smtClean="0"/>
              <a:t>3/18/2024</a:t>
            </a:fld>
            <a:endParaRPr lang="en-US" dirty="0"/>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19B64BC-07CD-4FA9-82CF-0881EF5EA363}"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ctrTitle"/>
          </p:nvPr>
        </p:nvSpPr>
        <p:spPr>
          <a:xfrm>
            <a:off x="1155065" y="585153"/>
            <a:ext cx="9725880" cy="5453040"/>
          </a:xfrm>
        </p:spPr>
        <p:txBody>
          <a:bodyPr>
            <a:noAutofit/>
          </a:bodyPr>
          <a:lstStyle/>
          <a:p>
            <a:pPr algn="ctr"/>
            <a:r>
              <a:rPr lang="en-US" sz="3200" b="1" dirty="0" smtClean="0">
                <a:solidFill>
                  <a:srgbClr val="000000"/>
                </a:solidFill>
                <a:latin typeface="Calibri" panose="020F0502020204030204" pitchFamily="34" charset="0"/>
                <a:cs typeface="Calibri" panose="020F0502020204030204" pitchFamily="34" charset="0"/>
              </a:rPr>
              <a:t>A SEMINAR PRESENTATION on </a:t>
            </a:r>
            <a:r>
              <a:rPr lang="en-US" sz="3200" dirty="0" smtClean="0">
                <a:solidFill>
                  <a:srgbClr val="000000"/>
                </a:solidFill>
                <a:latin typeface="Trebuchet MS" panose="020B0603020202020204" pitchFamily="34" charset="0"/>
              </a:rPr>
              <a:t/>
            </a:r>
            <a:br>
              <a:rPr lang="en-US" sz="3200" dirty="0" smtClean="0">
                <a:solidFill>
                  <a:srgbClr val="000000"/>
                </a:solidFill>
                <a:latin typeface="Trebuchet MS" panose="020B0603020202020204" pitchFamily="34" charset="0"/>
              </a:rPr>
            </a:br>
            <a:r>
              <a:rPr lang="en-US" sz="3200" b="1" dirty="0" smtClean="0">
                <a:solidFill>
                  <a:srgbClr val="000000"/>
                </a:solidFill>
                <a:latin typeface="Calibri" panose="020F0502020204030204" pitchFamily="34" charset="0"/>
                <a:cs typeface="Calibri" panose="020F0502020204030204" pitchFamily="34" charset="0"/>
              </a:rPr>
              <a:t>HYDROLOGICAL MODELLING OF AN AQUIFER </a:t>
            </a:r>
            <a:br>
              <a:rPr lang="en-US" sz="3200" b="1" dirty="0" smtClean="0">
                <a:solidFill>
                  <a:srgbClr val="000000"/>
                </a:solidFill>
                <a:latin typeface="Calibri" panose="020F0502020204030204" pitchFamily="34" charset="0"/>
                <a:cs typeface="Calibri" panose="020F0502020204030204" pitchFamily="34" charset="0"/>
              </a:rPr>
            </a:br>
            <a:r>
              <a:rPr lang="en-US" sz="3200" b="1" dirty="0" smtClean="0">
                <a:solidFill>
                  <a:srgbClr val="000000"/>
                </a:solidFill>
                <a:latin typeface="Calibri" panose="020F0502020204030204" pitchFamily="34" charset="0"/>
                <a:cs typeface="Calibri" panose="020F0502020204030204" pitchFamily="34" charset="0"/>
              </a:rPr>
              <a:t>AND THEIR GROUNDWATER POTEENTIALS</a:t>
            </a:r>
            <a:r>
              <a:rPr lang="en-US" sz="3200" dirty="0">
                <a:solidFill>
                  <a:srgbClr val="000000"/>
                </a:solidFill>
                <a:latin typeface="Trebuchet MS" panose="020B0603020202020204" pitchFamily="34" charset="0"/>
              </a:rPr>
              <a:t/>
            </a:r>
            <a:br>
              <a:rPr lang="en-US" sz="3200" dirty="0">
                <a:solidFill>
                  <a:srgbClr val="000000"/>
                </a:solidFill>
                <a:latin typeface="Trebuchet MS" panose="020B0603020202020204" pitchFamily="34" charset="0"/>
              </a:rPr>
            </a:br>
            <a:r>
              <a:rPr lang="en-US" sz="3200" dirty="0">
                <a:solidFill>
                  <a:srgbClr val="000000"/>
                </a:solidFill>
                <a:latin typeface="Trebuchet MS" panose="020B0603020202020204" pitchFamily="34" charset="0"/>
              </a:rPr>
              <a:t/>
            </a:r>
            <a:br>
              <a:rPr lang="en-US" sz="3200" dirty="0">
                <a:solidFill>
                  <a:srgbClr val="000000"/>
                </a:solidFill>
                <a:latin typeface="Trebuchet MS" panose="020B0603020202020204" pitchFamily="34" charset="0"/>
              </a:rPr>
            </a:br>
            <a:r>
              <a:rPr lang="en-US" sz="3200" b="1" dirty="0" smtClean="0">
                <a:solidFill>
                  <a:srgbClr val="000000"/>
                </a:solidFill>
                <a:latin typeface="Calibri" panose="020F0502020204030204" pitchFamily="34" charset="0"/>
                <a:cs typeface="Calibri" panose="020F0502020204030204" pitchFamily="34" charset="0"/>
              </a:rPr>
              <a:t>BY  </a:t>
            </a:r>
            <a:r>
              <a:rPr lang="en-US" sz="3200" dirty="0">
                <a:solidFill>
                  <a:srgbClr val="000000"/>
                </a:solidFill>
                <a:latin typeface="Trebuchet MS" panose="020B0603020202020204" pitchFamily="34" charset="0"/>
              </a:rPr>
              <a:t/>
            </a:r>
            <a:br>
              <a:rPr lang="en-US" sz="3200" dirty="0">
                <a:solidFill>
                  <a:srgbClr val="000000"/>
                </a:solidFill>
                <a:latin typeface="Trebuchet MS" panose="020B0603020202020204" pitchFamily="34" charset="0"/>
              </a:rPr>
            </a:br>
            <a:r>
              <a:rPr lang="en-US" sz="3200" b="1" dirty="0" smtClean="0">
                <a:solidFill>
                  <a:srgbClr val="000000"/>
                </a:solidFill>
                <a:latin typeface="Trebuchet MS" panose="020B0603020202020204" pitchFamily="34" charset="0"/>
              </a:rPr>
              <a:t>EZECHE  UCHENNA  KINGSLEY</a:t>
            </a:r>
            <a:r>
              <a:rPr lang="en-US" sz="3200" dirty="0">
                <a:solidFill>
                  <a:srgbClr val="000000"/>
                </a:solidFill>
                <a:latin typeface="Trebuchet MS" panose="020B0603020202020204" pitchFamily="34" charset="0"/>
              </a:rPr>
              <a:t/>
            </a:r>
            <a:br>
              <a:rPr lang="en-US" sz="3200" dirty="0">
                <a:solidFill>
                  <a:srgbClr val="000000"/>
                </a:solidFill>
                <a:latin typeface="Trebuchet MS" panose="020B0603020202020204" pitchFamily="34" charset="0"/>
              </a:rPr>
            </a:br>
            <a:r>
              <a:rPr lang="en-US" sz="3200" b="1" dirty="0" smtClean="0">
                <a:solidFill>
                  <a:srgbClr val="000000"/>
                </a:solidFill>
                <a:latin typeface="Trebuchet MS" panose="020B0603020202020204" pitchFamily="34" charset="0"/>
              </a:rPr>
              <a:t>170812033</a:t>
            </a:r>
            <a:r>
              <a:rPr lang="en-US" sz="3200" dirty="0">
                <a:solidFill>
                  <a:srgbClr val="000000"/>
                </a:solidFill>
                <a:latin typeface="Trebuchet MS" panose="020B0603020202020204" pitchFamily="34" charset="0"/>
              </a:rPr>
              <a:t/>
            </a:r>
            <a:br>
              <a:rPr lang="en-US" sz="3200" dirty="0">
                <a:solidFill>
                  <a:srgbClr val="000000"/>
                </a:solidFill>
                <a:latin typeface="Trebuchet MS" panose="020B0603020202020204" pitchFamily="34" charset="0"/>
              </a:rPr>
            </a:br>
            <a:r>
              <a:rPr lang="en-US" sz="3200" b="1" dirty="0" smtClean="0">
                <a:solidFill>
                  <a:srgbClr val="000000"/>
                </a:solidFill>
                <a:latin typeface="Trebuchet MS" panose="020B0603020202020204" pitchFamily="34" charset="0"/>
              </a:rPr>
              <a:t>ON</a:t>
            </a:r>
            <a:r>
              <a:rPr lang="en-US" sz="2800" b="1" dirty="0">
                <a:solidFill>
                  <a:srgbClr val="000000"/>
                </a:solidFill>
                <a:latin typeface="Calibri" panose="020F0502020204030204" pitchFamily="34" charset="0"/>
                <a:cs typeface="Calibri" panose="020F0502020204030204" pitchFamily="34" charset="0"/>
              </a:rPr>
              <a:t/>
            </a:r>
            <a:br>
              <a:rPr lang="en-US" sz="2800" b="1" dirty="0">
                <a:solidFill>
                  <a:srgbClr val="000000"/>
                </a:solidFill>
                <a:latin typeface="Calibri" panose="020F0502020204030204" pitchFamily="34" charset="0"/>
                <a:cs typeface="Calibri" panose="020F0502020204030204" pitchFamily="34" charset="0"/>
              </a:rPr>
            </a:br>
            <a:r>
              <a:rPr lang="en-US" sz="3200" b="1" dirty="0" smtClean="0">
                <a:solidFill>
                  <a:srgbClr val="000000"/>
                </a:solidFill>
                <a:latin typeface="Calibri" panose="020F0502020204030204" pitchFamily="34" charset="0"/>
                <a:cs typeface="Calibri" panose="020F0502020204030204" pitchFamily="34" charset="0"/>
              </a:rPr>
              <a:t>TUESDAY</a:t>
            </a:r>
            <a:r>
              <a:rPr lang="en-US" sz="2800" b="1" dirty="0" smtClean="0">
                <a:solidFill>
                  <a:srgbClr val="000000"/>
                </a:solidFill>
                <a:latin typeface="Calibri" panose="020F0502020204030204" pitchFamily="34" charset="0"/>
                <a:cs typeface="Calibri" panose="020F0502020204030204" pitchFamily="34" charset="0"/>
              </a:rPr>
              <a:t>,</a:t>
            </a:r>
            <a:r>
              <a:rPr lang="en-US" sz="3200" b="1" dirty="0" smtClean="0">
                <a:solidFill>
                  <a:srgbClr val="000000"/>
                </a:solidFill>
                <a:latin typeface="Calibri" panose="020F0502020204030204" pitchFamily="34" charset="0"/>
                <a:cs typeface="Calibri" panose="020F0502020204030204" pitchFamily="34" charset="0"/>
              </a:rPr>
              <a:t>MARCH 19</a:t>
            </a:r>
            <a:r>
              <a:rPr lang="en-US" sz="3200" b="1" baseline="30000" dirty="0" smtClean="0">
                <a:solidFill>
                  <a:srgbClr val="000000"/>
                </a:solidFill>
                <a:latin typeface="Calibri" panose="020F0502020204030204" pitchFamily="34" charset="0"/>
                <a:cs typeface="Calibri" panose="020F0502020204030204" pitchFamily="34" charset="0"/>
              </a:rPr>
              <a:t>TH</a:t>
            </a:r>
            <a:r>
              <a:rPr lang="en-US" sz="3200" b="1" dirty="0" smtClean="0">
                <a:solidFill>
                  <a:srgbClr val="000000"/>
                </a:solidFill>
                <a:latin typeface="Calibri" panose="020F0502020204030204" pitchFamily="34" charset="0"/>
                <a:cs typeface="Calibri" panose="020F0502020204030204" pitchFamily="34" charset="0"/>
              </a:rPr>
              <a:t>,2024</a:t>
            </a:r>
            <a:endParaRPr lang="zh-CN" altLang="en-US" sz="2800" b="1" dirty="0">
              <a:latin typeface="Calibri" panose="020F0502020204030204" pitchFamily="34" charset="0"/>
              <a:cs typeface="Calibri" panose="020F0502020204030204" pitchFamily="34" charset="0"/>
            </a:endParaRPr>
          </a:p>
        </p:txBody>
      </p:sp>
      <p:pic>
        <p:nvPicPr>
          <p:cNvPr id="6" name="Picture 12"/>
          <p:cNvPicPr>
            <a:picLocks/>
          </p:cNvPicPr>
          <p:nvPr/>
        </p:nvPicPr>
        <p:blipFill>
          <a:blip r:embed="rId2"/>
          <a:stretch>
            <a:fillRect/>
          </a:stretch>
        </p:blipFill>
        <p:spPr>
          <a:xfrm>
            <a:off x="4824248" y="152400"/>
            <a:ext cx="1813035" cy="117030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2806262" y="195944"/>
            <a:ext cx="6416116" cy="703707"/>
          </a:xfrm>
        </p:spPr>
        <p:txBody>
          <a:bodyPr>
            <a:noAutofit/>
          </a:bodyPr>
          <a:lstStyle/>
          <a:p>
            <a:r>
              <a:rPr lang="en-US" b="1" dirty="0" smtClean="0">
                <a:solidFill>
                  <a:schemeClr val="accent1"/>
                </a:solidFill>
                <a:latin typeface="Trebuchet MS" panose="020B0603020202020204" pitchFamily="34" charset="0"/>
              </a:rPr>
              <a:t>Data acquisition and technique</a:t>
            </a:r>
            <a:endParaRPr lang="en-US" b="1" dirty="0">
              <a:solidFill>
                <a:schemeClr val="accent1"/>
              </a:solidFill>
              <a:latin typeface="Trebuchet MS" panose="020B0603020202020204" pitchFamily="34" charset="0"/>
            </a:endParaRPr>
          </a:p>
        </p:txBody>
      </p:sp>
      <p:sp>
        <p:nvSpPr>
          <p:cNvPr id="1048604" name="Text Placeholder 3"/>
          <p:cNvSpPr>
            <a:spLocks noGrp="1"/>
          </p:cNvSpPr>
          <p:nvPr>
            <p:ph type="body" sz="half" idx="2"/>
          </p:nvPr>
        </p:nvSpPr>
        <p:spPr>
          <a:xfrm>
            <a:off x="248193" y="1342770"/>
            <a:ext cx="11498329" cy="5323617"/>
          </a:xfrm>
        </p:spPr>
        <p:txBody>
          <a:bodyPr>
            <a:normAutofit fontScale="95000"/>
          </a:bodyPr>
          <a:lstStyle/>
          <a:p>
            <a:r>
              <a:rPr lang="en-US" sz="2600" dirty="0" smtClean="0">
                <a:solidFill>
                  <a:schemeClr val="accent1"/>
                </a:solidFill>
                <a:latin typeface="Trebuchet MS" panose="020B0603020202020204" pitchFamily="34" charset="0"/>
              </a:rPr>
              <a:t>                                   </a:t>
            </a:r>
            <a:endParaRPr lang="en-US" sz="2600" dirty="0">
              <a:solidFill>
                <a:schemeClr val="accent1"/>
              </a:solidFill>
              <a:latin typeface="Trebuchet MS" panose="020B0603020202020204" pitchFamily="34" charset="0"/>
            </a:endParaRPr>
          </a:p>
          <a:p>
            <a:endParaRPr lang="en-US" sz="2000" dirty="0">
              <a:solidFill>
                <a:schemeClr val="accent1"/>
              </a:solidFill>
              <a:latin typeface="Trebuchet MS" panose="020B0603020202020204" pitchFamily="34" charset="0"/>
            </a:endParaRPr>
          </a:p>
          <a:p>
            <a:endParaRPr lang="en-US" sz="2000" dirty="0">
              <a:solidFill>
                <a:schemeClr val="accent1"/>
              </a:solidFill>
              <a:latin typeface="Trebuchet MS" panose="020B0603020202020204" pitchFamily="34" charset="0"/>
            </a:endParaRPr>
          </a:p>
          <a:p>
            <a:endParaRPr lang="en-US" sz="2600" dirty="0">
              <a:solidFill>
                <a:schemeClr val="accent1"/>
              </a:solidFill>
              <a:latin typeface="Trebuchet MS" panose="020B0603020202020204" pitchFamily="34" charset="0"/>
            </a:endParaRPr>
          </a:p>
        </p:txBody>
      </p:sp>
      <p:pic>
        <p:nvPicPr>
          <p:cNvPr id="2097164" name="Picture 12"/>
          <p:cNvPicPr>
            <a:picLocks/>
          </p:cNvPicPr>
          <p:nvPr/>
        </p:nvPicPr>
        <p:blipFill>
          <a:blip r:embed="rId3"/>
          <a:stretch>
            <a:fillRect/>
          </a:stretch>
        </p:blipFill>
        <p:spPr>
          <a:xfrm>
            <a:off x="0" y="0"/>
            <a:ext cx="1155065" cy="1170305"/>
          </a:xfrm>
          <a:prstGeom prst="rect">
            <a:avLst/>
          </a:prstGeom>
          <a:ln>
            <a:noFill/>
          </a:ln>
          <a:effectLst>
            <a:softEdge rad="112500"/>
          </a:effectLst>
        </p:spPr>
      </p:pic>
      <p:pic>
        <p:nvPicPr>
          <p:cNvPr id="4" name="Picture 3"/>
          <p:cNvPicPr>
            <a:picLocks noChangeAspect="1"/>
          </p:cNvPicPr>
          <p:nvPr/>
        </p:nvPicPr>
        <p:blipFill>
          <a:blip r:embed="rId4"/>
          <a:stretch>
            <a:fillRect/>
          </a:stretch>
        </p:blipFill>
        <p:spPr>
          <a:xfrm>
            <a:off x="248193" y="1342771"/>
            <a:ext cx="3488235" cy="3749492"/>
          </a:xfrm>
          <a:prstGeom prst="rect">
            <a:avLst/>
          </a:prstGeom>
        </p:spPr>
      </p:pic>
      <p:sp>
        <p:nvSpPr>
          <p:cNvPr id="5" name="TextBox 4"/>
          <p:cNvSpPr txBox="1"/>
          <p:nvPr/>
        </p:nvSpPr>
        <p:spPr>
          <a:xfrm>
            <a:off x="248193" y="5391808"/>
            <a:ext cx="2116635" cy="923330"/>
          </a:xfrm>
          <a:prstGeom prst="rect">
            <a:avLst/>
          </a:prstGeom>
          <a:noFill/>
        </p:spPr>
        <p:txBody>
          <a:bodyPr wrap="square" rtlCol="0">
            <a:spAutoFit/>
          </a:bodyPr>
          <a:lstStyle/>
          <a:p>
            <a:r>
              <a:rPr lang="en-US" b="1" dirty="0" smtClean="0">
                <a:solidFill>
                  <a:schemeClr val="accent1"/>
                </a:solidFill>
              </a:rPr>
              <a:t>(a)Current meter for stream flow velocity</a:t>
            </a:r>
            <a:endParaRPr lang="en-US" b="1" dirty="0">
              <a:solidFill>
                <a:schemeClr val="accent1"/>
              </a:solidFill>
            </a:endParaRPr>
          </a:p>
        </p:txBody>
      </p:sp>
      <p:pic>
        <p:nvPicPr>
          <p:cNvPr id="6" name="Picture 5"/>
          <p:cNvPicPr>
            <a:picLocks noChangeAspect="1"/>
          </p:cNvPicPr>
          <p:nvPr/>
        </p:nvPicPr>
        <p:blipFill>
          <a:blip r:embed="rId5"/>
          <a:stretch>
            <a:fillRect/>
          </a:stretch>
        </p:blipFill>
        <p:spPr>
          <a:xfrm>
            <a:off x="4051738" y="1497724"/>
            <a:ext cx="4177862" cy="3484179"/>
          </a:xfrm>
          <a:prstGeom prst="rect">
            <a:avLst/>
          </a:prstGeom>
        </p:spPr>
      </p:pic>
      <p:sp>
        <p:nvSpPr>
          <p:cNvPr id="10" name="TextBox 9"/>
          <p:cNvSpPr txBox="1"/>
          <p:nvPr/>
        </p:nvSpPr>
        <p:spPr>
          <a:xfrm>
            <a:off x="4713890" y="5391808"/>
            <a:ext cx="2002220" cy="923330"/>
          </a:xfrm>
          <a:prstGeom prst="rect">
            <a:avLst/>
          </a:prstGeom>
          <a:noFill/>
        </p:spPr>
        <p:txBody>
          <a:bodyPr wrap="square" rtlCol="0">
            <a:spAutoFit/>
          </a:bodyPr>
          <a:lstStyle/>
          <a:p>
            <a:r>
              <a:rPr lang="en-US" b="1" dirty="0" smtClean="0">
                <a:solidFill>
                  <a:schemeClr val="accent1"/>
                </a:solidFill>
              </a:rPr>
              <a:t>(b) Rain gauge for precipitation measurement</a:t>
            </a:r>
            <a:endParaRPr lang="en-US" b="1" dirty="0">
              <a:solidFill>
                <a:schemeClr val="accent1"/>
              </a:solidFill>
            </a:endParaRPr>
          </a:p>
        </p:txBody>
      </p:sp>
      <p:pic>
        <p:nvPicPr>
          <p:cNvPr id="17" name="Picture 16"/>
          <p:cNvPicPr>
            <a:picLocks noChangeAspect="1"/>
          </p:cNvPicPr>
          <p:nvPr/>
        </p:nvPicPr>
        <p:blipFill>
          <a:blip r:embed="rId6"/>
          <a:stretch>
            <a:fillRect/>
          </a:stretch>
        </p:blipFill>
        <p:spPr>
          <a:xfrm>
            <a:off x="8544909" y="1497724"/>
            <a:ext cx="3011215" cy="3484179"/>
          </a:xfrm>
          <a:prstGeom prst="rect">
            <a:avLst/>
          </a:prstGeom>
        </p:spPr>
      </p:pic>
      <p:sp>
        <p:nvSpPr>
          <p:cNvPr id="21" name="TextBox 20"/>
          <p:cNvSpPr txBox="1"/>
          <p:nvPr/>
        </p:nvSpPr>
        <p:spPr>
          <a:xfrm>
            <a:off x="8828690" y="5391808"/>
            <a:ext cx="1939158" cy="1200329"/>
          </a:xfrm>
          <a:prstGeom prst="rect">
            <a:avLst/>
          </a:prstGeom>
          <a:noFill/>
        </p:spPr>
        <p:txBody>
          <a:bodyPr wrap="square" rtlCol="0">
            <a:spAutoFit/>
          </a:bodyPr>
          <a:lstStyle/>
          <a:p>
            <a:r>
              <a:rPr lang="en-US" b="1" dirty="0">
                <a:solidFill>
                  <a:schemeClr val="accent1"/>
                </a:solidFill>
              </a:rPr>
              <a:t>(</a:t>
            </a:r>
            <a:r>
              <a:rPr lang="en-US" b="1" dirty="0" smtClean="0">
                <a:solidFill>
                  <a:schemeClr val="accent1"/>
                </a:solidFill>
              </a:rPr>
              <a:t>c) Hygrometer for relative humidity measurement </a:t>
            </a:r>
            <a:endParaRPr lang="en-US" b="1" dirty="0">
              <a:solidFill>
                <a:schemeClr val="accen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450427" y="346841"/>
            <a:ext cx="8355725" cy="621897"/>
          </a:xfrm>
        </p:spPr>
        <p:txBody>
          <a:bodyPr>
            <a:noAutofit/>
          </a:bodyPr>
          <a:lstStyle/>
          <a:p>
            <a:pPr algn="ctr"/>
            <a:r>
              <a:rPr lang="en-US" sz="3200" b="1" dirty="0" smtClean="0">
                <a:solidFill>
                  <a:srgbClr val="000000"/>
                </a:solidFill>
                <a:latin typeface="Calibri" panose="020F0502020204030204" pitchFamily="34" charset="0"/>
                <a:cs typeface="Calibri" panose="020F0502020204030204" pitchFamily="34" charset="0"/>
              </a:rPr>
              <a:t>DATA</a:t>
            </a:r>
            <a:r>
              <a:rPr lang="en-US" b="1" dirty="0" smtClean="0">
                <a:solidFill>
                  <a:srgbClr val="000000"/>
                </a:solidFill>
                <a:latin typeface="Calibri" panose="020F0502020204030204" pitchFamily="34" charset="0"/>
                <a:cs typeface="Calibri" panose="020F0502020204030204" pitchFamily="34" charset="0"/>
              </a:rPr>
              <a:t> </a:t>
            </a:r>
            <a:r>
              <a:rPr lang="en-US" sz="2800" b="1" dirty="0" smtClean="0">
                <a:solidFill>
                  <a:srgbClr val="000000"/>
                </a:solidFill>
                <a:latin typeface="Calibri" panose="020F0502020204030204" pitchFamily="34" charset="0"/>
                <a:cs typeface="Calibri" panose="020F0502020204030204" pitchFamily="34" charset="0"/>
              </a:rPr>
              <a:t>ACQUISITION AND TECHNIQUE    </a:t>
            </a:r>
            <a:br>
              <a:rPr lang="en-US" sz="2800" b="1" dirty="0" smtClean="0">
                <a:solidFill>
                  <a:srgbClr val="000000"/>
                </a:solidFill>
                <a:latin typeface="Calibri" panose="020F0502020204030204" pitchFamily="34" charset="0"/>
                <a:cs typeface="Calibri" panose="020F0502020204030204" pitchFamily="34" charset="0"/>
              </a:rPr>
            </a:br>
            <a:endParaRPr lang="en-US" sz="2800" b="1" dirty="0">
              <a:solidFill>
                <a:srgbClr val="000000"/>
              </a:solidFill>
              <a:latin typeface="Calibri" panose="020F0502020204030204" pitchFamily="34" charset="0"/>
              <a:cs typeface="Calibri" panose="020F0502020204030204" pitchFamily="34" charset="0"/>
            </a:endParaRPr>
          </a:p>
        </p:txBody>
      </p:sp>
      <p:pic>
        <p:nvPicPr>
          <p:cNvPr id="2097168" name="Picture 12"/>
          <p:cNvPicPr>
            <a:picLocks/>
          </p:cNvPicPr>
          <p:nvPr/>
        </p:nvPicPr>
        <p:blipFill>
          <a:blip r:embed="rId3"/>
          <a:stretch>
            <a:fillRect/>
          </a:stretch>
        </p:blipFill>
        <p:spPr>
          <a:xfrm>
            <a:off x="46046" y="0"/>
            <a:ext cx="1155065" cy="1170305"/>
          </a:xfrm>
          <a:prstGeom prst="rect">
            <a:avLst/>
          </a:prstGeom>
          <a:ln>
            <a:noFill/>
          </a:ln>
          <a:effectLst>
            <a:softEdge rad="112500"/>
          </a:effectLst>
        </p:spPr>
      </p:pic>
      <p:sp>
        <p:nvSpPr>
          <p:cNvPr id="1048608" name="Content Placeholder 8"/>
          <p:cNvSpPr>
            <a:spLocks noGrp="1"/>
          </p:cNvSpPr>
          <p:nvPr>
            <p:ph idx="1"/>
          </p:nvPr>
        </p:nvSpPr>
        <p:spPr>
          <a:xfrm>
            <a:off x="1155065" y="4867422"/>
            <a:ext cx="10296037" cy="1990578"/>
          </a:xfrm>
          <a:noFill/>
          <a:ln>
            <a:noFill/>
          </a:ln>
        </p:spPr>
        <p:style>
          <a:lnRef idx="2">
            <a:schemeClr val="accent2"/>
          </a:lnRef>
          <a:fillRef idx="1">
            <a:schemeClr val="lt1"/>
          </a:fillRef>
          <a:effectRef idx="0">
            <a:schemeClr val="accent2"/>
          </a:effectRef>
          <a:fontRef idx="minor">
            <a:schemeClr val="dk1"/>
          </a:fontRef>
        </p:style>
        <p:txBody>
          <a:bodyPr>
            <a:noAutofit/>
          </a:bodyPr>
          <a:lstStyle/>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p:txBody>
      </p:sp>
      <p:pic>
        <p:nvPicPr>
          <p:cNvPr id="5" name="Picture 4"/>
          <p:cNvPicPr>
            <a:picLocks noChangeAspect="1"/>
          </p:cNvPicPr>
          <p:nvPr/>
        </p:nvPicPr>
        <p:blipFill>
          <a:blip r:embed="rId4"/>
          <a:stretch>
            <a:fillRect/>
          </a:stretch>
        </p:blipFill>
        <p:spPr>
          <a:xfrm>
            <a:off x="425670" y="1292772"/>
            <a:ext cx="2995448" cy="3121574"/>
          </a:xfrm>
          <a:prstGeom prst="rect">
            <a:avLst/>
          </a:prstGeom>
        </p:spPr>
      </p:pic>
      <p:sp>
        <p:nvSpPr>
          <p:cNvPr id="11" name="TextBox 10"/>
          <p:cNvSpPr txBox="1"/>
          <p:nvPr/>
        </p:nvSpPr>
        <p:spPr>
          <a:xfrm>
            <a:off x="630621" y="5281447"/>
            <a:ext cx="2049517" cy="923330"/>
          </a:xfrm>
          <a:prstGeom prst="rect">
            <a:avLst/>
          </a:prstGeom>
          <a:noFill/>
        </p:spPr>
        <p:txBody>
          <a:bodyPr wrap="square" rtlCol="0">
            <a:spAutoFit/>
          </a:bodyPr>
          <a:lstStyle/>
          <a:p>
            <a:r>
              <a:rPr lang="en-US" b="1" dirty="0" smtClean="0">
                <a:solidFill>
                  <a:schemeClr val="accent1"/>
                </a:solidFill>
              </a:rPr>
              <a:t>(d) Thermometer for temperature measurement</a:t>
            </a:r>
            <a:endParaRPr lang="en-US" b="1" dirty="0">
              <a:solidFill>
                <a:schemeClr val="accent1"/>
              </a:solidFill>
            </a:endParaRPr>
          </a:p>
        </p:txBody>
      </p:sp>
      <p:pic>
        <p:nvPicPr>
          <p:cNvPr id="12" name="Picture 11"/>
          <p:cNvPicPr>
            <a:picLocks noChangeAspect="1"/>
          </p:cNvPicPr>
          <p:nvPr/>
        </p:nvPicPr>
        <p:blipFill>
          <a:blip r:embed="rId5"/>
          <a:stretch>
            <a:fillRect/>
          </a:stretch>
        </p:blipFill>
        <p:spPr>
          <a:xfrm>
            <a:off x="3962616" y="1421814"/>
            <a:ext cx="2611606" cy="3007312"/>
          </a:xfrm>
          <a:prstGeom prst="rect">
            <a:avLst/>
          </a:prstGeom>
        </p:spPr>
      </p:pic>
      <p:sp>
        <p:nvSpPr>
          <p:cNvPr id="13" name="TextBox 12"/>
          <p:cNvSpPr txBox="1"/>
          <p:nvPr/>
        </p:nvSpPr>
        <p:spPr>
          <a:xfrm>
            <a:off x="3962616" y="5281446"/>
            <a:ext cx="1902156" cy="923330"/>
          </a:xfrm>
          <a:prstGeom prst="rect">
            <a:avLst/>
          </a:prstGeom>
          <a:noFill/>
        </p:spPr>
        <p:txBody>
          <a:bodyPr wrap="square" rtlCol="0">
            <a:spAutoFit/>
          </a:bodyPr>
          <a:lstStyle/>
          <a:p>
            <a:r>
              <a:rPr lang="en-US" dirty="0" smtClean="0"/>
              <a:t> </a:t>
            </a:r>
            <a:r>
              <a:rPr lang="en-US" b="1" dirty="0" smtClean="0">
                <a:solidFill>
                  <a:schemeClr val="accent1"/>
                </a:solidFill>
              </a:rPr>
              <a:t>(e)Tensiometer for soil moisture measurement</a:t>
            </a:r>
            <a:endParaRPr lang="en-US" b="1" dirty="0">
              <a:solidFill>
                <a:schemeClr val="accent1"/>
              </a:solidFill>
            </a:endParaRPr>
          </a:p>
        </p:txBody>
      </p:sp>
      <p:pic>
        <p:nvPicPr>
          <p:cNvPr id="14" name="Picture 13"/>
          <p:cNvPicPr>
            <a:picLocks noChangeAspect="1"/>
          </p:cNvPicPr>
          <p:nvPr/>
        </p:nvPicPr>
        <p:blipFill>
          <a:blip r:embed="rId6"/>
          <a:stretch>
            <a:fillRect/>
          </a:stretch>
        </p:blipFill>
        <p:spPr>
          <a:xfrm>
            <a:off x="7646276" y="1170305"/>
            <a:ext cx="3058510" cy="3258821"/>
          </a:xfrm>
          <a:prstGeom prst="rect">
            <a:avLst/>
          </a:prstGeom>
        </p:spPr>
      </p:pic>
      <p:sp>
        <p:nvSpPr>
          <p:cNvPr id="15" name="TextBox 14"/>
          <p:cNvSpPr txBox="1"/>
          <p:nvPr/>
        </p:nvSpPr>
        <p:spPr>
          <a:xfrm>
            <a:off x="8040413" y="5281446"/>
            <a:ext cx="1923393" cy="1200329"/>
          </a:xfrm>
          <a:prstGeom prst="rect">
            <a:avLst/>
          </a:prstGeom>
          <a:noFill/>
        </p:spPr>
        <p:txBody>
          <a:bodyPr wrap="square" rtlCol="0">
            <a:spAutoFit/>
          </a:bodyPr>
          <a:lstStyle/>
          <a:p>
            <a:r>
              <a:rPr lang="en-US" b="1" dirty="0" smtClean="0">
                <a:solidFill>
                  <a:schemeClr val="accent1"/>
                </a:solidFill>
              </a:rPr>
              <a:t>(f) GPS for locating  position of data collection point</a:t>
            </a:r>
            <a:endParaRPr lang="en-US" b="1" dirty="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877" y="0"/>
            <a:ext cx="6544716" cy="535576"/>
          </a:xfrm>
        </p:spPr>
        <p:txBody>
          <a:bodyPr>
            <a:normAutofit fontScale="90000"/>
          </a:bodyPr>
          <a:lstStyle/>
          <a:p>
            <a:r>
              <a:rPr lang="en-US" dirty="0" smtClean="0"/>
              <a:t>     </a:t>
            </a:r>
            <a:r>
              <a:rPr lang="en-US" sz="3100" b="1" dirty="0" smtClean="0">
                <a:solidFill>
                  <a:schemeClr val="accent1"/>
                </a:solidFill>
                <a:latin typeface="Calibri" panose="020F0502020204030204" pitchFamily="34" charset="0"/>
                <a:cs typeface="Calibri" panose="020F0502020204030204" pitchFamily="34" charset="0"/>
              </a:rPr>
              <a:t>field data acquisition procedure</a:t>
            </a:r>
            <a:endParaRPr lang="en-US" sz="3100" b="1"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6123" y="827315"/>
            <a:ext cx="11918731" cy="642039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endParaRPr lang="en-US" sz="1800" dirty="0" smtClean="0">
              <a:solidFill>
                <a:schemeClr val="accent1"/>
              </a:solidFill>
              <a:latin typeface="Arial" panose="020B0604020202020204" pitchFamily="34" charset="0"/>
              <a:cs typeface="Arial" panose="020B0604020202020204" pitchFamily="34" charset="0"/>
            </a:endParaRPr>
          </a:p>
          <a:p>
            <a:pPr marL="342900" indent="-342900">
              <a:buAutoNum type="arabicParenR"/>
            </a:pPr>
            <a:endParaRPr lang="en-US" sz="1800" dirty="0">
              <a:solidFill>
                <a:schemeClr val="accent1"/>
              </a:solidFill>
              <a:latin typeface="Arial" panose="020B0604020202020204" pitchFamily="34" charset="0"/>
              <a:cs typeface="Arial" panose="020B0604020202020204" pitchFamily="34" charset="0"/>
            </a:endParaRPr>
          </a:p>
        </p:txBody>
      </p:sp>
      <p:pic>
        <p:nvPicPr>
          <p:cNvPr id="10" name="Picture 12"/>
          <p:cNvPicPr>
            <a:picLocks/>
          </p:cNvPicPr>
          <p:nvPr/>
        </p:nvPicPr>
        <p:blipFill>
          <a:blip r:embed="rId3"/>
          <a:stretch>
            <a:fillRect/>
          </a:stretch>
        </p:blipFill>
        <p:spPr>
          <a:xfrm>
            <a:off x="0" y="0"/>
            <a:ext cx="957943" cy="827315"/>
          </a:xfrm>
          <a:prstGeom prst="rect">
            <a:avLst/>
          </a:prstGeom>
          <a:ln>
            <a:noFill/>
          </a:ln>
          <a:effectLst>
            <a:softEdge rad="112500"/>
          </a:effectLst>
        </p:spPr>
      </p:pic>
      <p:sp>
        <p:nvSpPr>
          <p:cNvPr id="4" name="Oval 3"/>
          <p:cNvSpPr/>
          <p:nvPr/>
        </p:nvSpPr>
        <p:spPr>
          <a:xfrm>
            <a:off x="4587767" y="827315"/>
            <a:ext cx="2617074" cy="1521747"/>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FIELD DATA ACQUISITION</a:t>
            </a:r>
            <a:endParaRPr lang="en-US" b="1" dirty="0">
              <a:solidFill>
                <a:schemeClr val="accent1"/>
              </a:solidFill>
            </a:endParaRPr>
          </a:p>
        </p:txBody>
      </p:sp>
      <p:cxnSp>
        <p:nvCxnSpPr>
          <p:cNvPr id="19" name="Straight Connector 18"/>
          <p:cNvCxnSpPr/>
          <p:nvPr/>
        </p:nvCxnSpPr>
        <p:spPr>
          <a:xfrm>
            <a:off x="5628290" y="2349062"/>
            <a:ext cx="63062" cy="1655379"/>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91352" y="3941379"/>
            <a:ext cx="0" cy="890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06207" y="2349062"/>
            <a:ext cx="1560786" cy="2207172"/>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204841" y="1986455"/>
            <a:ext cx="2286000" cy="2017986"/>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815255" y="2222938"/>
            <a:ext cx="1324304" cy="1954924"/>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459421" y="1828800"/>
            <a:ext cx="2128346" cy="2301766"/>
          </a:xfrm>
          <a:prstGeom prst="line">
            <a:avLst/>
          </a:prstGeom>
          <a:ln>
            <a:solidFill>
              <a:srgbClr val="000000">
                <a:alpha val="60000"/>
              </a:srgb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198181" y="4130566"/>
            <a:ext cx="1781502" cy="11666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PLANNIG AND SITE SELECTION</a:t>
            </a:r>
            <a:endParaRPr lang="en-US" b="1" dirty="0">
              <a:solidFill>
                <a:schemeClr val="accent1"/>
              </a:solidFill>
            </a:endParaRPr>
          </a:p>
        </p:txBody>
      </p:sp>
      <p:sp>
        <p:nvSpPr>
          <p:cNvPr id="34" name="Rectangle 33"/>
          <p:cNvSpPr/>
          <p:nvPr/>
        </p:nvSpPr>
        <p:spPr>
          <a:xfrm>
            <a:off x="3135836" y="4130566"/>
            <a:ext cx="1924896" cy="11666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EQUIPMENT SELECTION/ CALIBERATION</a:t>
            </a:r>
            <a:endParaRPr lang="en-US" b="1" dirty="0">
              <a:solidFill>
                <a:schemeClr val="accent1"/>
              </a:solidFill>
            </a:endParaRPr>
          </a:p>
        </p:txBody>
      </p:sp>
      <p:sp>
        <p:nvSpPr>
          <p:cNvPr id="35" name="Rectangle 34"/>
          <p:cNvSpPr/>
          <p:nvPr/>
        </p:nvSpPr>
        <p:spPr>
          <a:xfrm>
            <a:off x="5202621" y="4130566"/>
            <a:ext cx="1765738" cy="1166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DATA COLLECTION</a:t>
            </a:r>
            <a:endParaRPr lang="en-US" b="1" dirty="0">
              <a:solidFill>
                <a:schemeClr val="accent1"/>
              </a:solidFill>
            </a:endParaRPr>
          </a:p>
        </p:txBody>
      </p:sp>
      <p:sp>
        <p:nvSpPr>
          <p:cNvPr id="36" name="Rectangle 35"/>
          <p:cNvSpPr/>
          <p:nvPr/>
        </p:nvSpPr>
        <p:spPr>
          <a:xfrm>
            <a:off x="7094482" y="4177862"/>
            <a:ext cx="1702676" cy="11193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DATA QUALITY CONTROL</a:t>
            </a:r>
            <a:endParaRPr lang="en-US" b="1" dirty="0">
              <a:solidFill>
                <a:schemeClr val="accent1"/>
              </a:solidFill>
            </a:endParaRPr>
          </a:p>
        </p:txBody>
      </p:sp>
      <p:sp>
        <p:nvSpPr>
          <p:cNvPr id="37" name="Rectangle 36"/>
          <p:cNvSpPr/>
          <p:nvPr/>
        </p:nvSpPr>
        <p:spPr>
          <a:xfrm>
            <a:off x="9017876" y="4130566"/>
            <a:ext cx="1876096" cy="11666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DATA MANAGEMENT</a:t>
            </a:r>
            <a:endParaRPr lang="en-US" b="1" dirty="0">
              <a:solidFill>
                <a:schemeClr val="accent1"/>
              </a:solidFill>
            </a:endParaRPr>
          </a:p>
        </p:txBody>
      </p:sp>
      <p:cxnSp>
        <p:nvCxnSpPr>
          <p:cNvPr id="39" name="Straight Connector 38"/>
          <p:cNvCxnSpPr/>
          <p:nvPr/>
        </p:nvCxnSpPr>
        <p:spPr>
          <a:xfrm>
            <a:off x="7204841" y="1828800"/>
            <a:ext cx="0" cy="15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490841" y="4004441"/>
            <a:ext cx="0" cy="1261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64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
            <a:ext cx="9855200" cy="604683"/>
          </a:xfrm>
        </p:spPr>
        <p:txBody>
          <a:bodyPr>
            <a:normAutofit fontScale="90000"/>
          </a:bodyPr>
          <a:lstStyle/>
          <a:p>
            <a:r>
              <a:rPr lang="en-US" dirty="0" smtClean="0"/>
              <a:t>                  </a:t>
            </a:r>
            <a:r>
              <a:rPr lang="en-US" sz="3200" b="1" dirty="0" smtClean="0">
                <a:solidFill>
                  <a:schemeClr val="accent1"/>
                </a:solidFill>
                <a:latin typeface="Calibri" panose="020F0502020204030204" pitchFamily="34" charset="0"/>
                <a:cs typeface="Calibri" panose="020F0502020204030204" pitchFamily="34" charset="0"/>
              </a:rPr>
              <a:t>MODELLING SOFTWARES AND TOOLS</a:t>
            </a:r>
            <a:endParaRPr lang="en-US" sz="3200" b="1"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5910" y="725717"/>
            <a:ext cx="11124352" cy="660632"/>
          </a:xfrm>
        </p:spPr>
        <p:txBody>
          <a:bodyPr>
            <a:normAutofit/>
          </a:bodyPr>
          <a:lstStyle/>
          <a:p>
            <a:pPr marL="0" indent="0">
              <a:buNone/>
            </a:pPr>
            <a:r>
              <a:rPr lang="en-US" dirty="0" smtClean="0">
                <a:latin typeface="Arial" panose="020B0604020202020204" pitchFamily="34" charset="0"/>
                <a:cs typeface="Arial" panose="020B0604020202020204" pitchFamily="34" charset="0"/>
              </a:rPr>
              <a:t>.     </a:t>
            </a:r>
            <a:r>
              <a:rPr lang="en-US" sz="2400" b="1" dirty="0" smtClean="0">
                <a:solidFill>
                  <a:schemeClr val="accent1"/>
                </a:solidFill>
                <a:cs typeface="Arial" panose="020B0604020202020204" pitchFamily="34" charset="0"/>
              </a:rPr>
              <a:t>MODFLOW</a:t>
            </a:r>
            <a:r>
              <a:rPr lang="en-US" sz="2400" dirty="0" smtClean="0">
                <a:cs typeface="Arial" panose="020B0604020202020204" pitchFamily="34" charset="0"/>
              </a:rPr>
              <a:t> </a:t>
            </a:r>
            <a:r>
              <a:rPr lang="en-US" sz="2400" dirty="0" smtClean="0">
                <a:solidFill>
                  <a:schemeClr val="accent1"/>
                </a:solidFill>
                <a:cs typeface="Arial" panose="020B0604020202020204" pitchFamily="34" charset="0"/>
              </a:rPr>
              <a:t>– </a:t>
            </a:r>
            <a:r>
              <a:rPr lang="en-US" sz="2400" b="1" dirty="0" smtClean="0">
                <a:solidFill>
                  <a:schemeClr val="accent1"/>
                </a:solidFill>
                <a:cs typeface="Arial" panose="020B0604020202020204" pitchFamily="34" charset="0"/>
              </a:rPr>
              <a:t>( MODULAR FINITE – DIFFERENCE GROUNDWATER FLOW</a:t>
            </a:r>
            <a:r>
              <a:rPr lang="en-US" sz="2400" dirty="0" smtClean="0">
                <a:solidFill>
                  <a:schemeClr val="accent1"/>
                </a:solidFill>
                <a:cs typeface="Arial" panose="020B0604020202020204" pitchFamily="34" charset="0"/>
              </a:rPr>
              <a:t>)</a:t>
            </a:r>
            <a:endParaRPr lang="en-US" dirty="0" smtClean="0">
              <a:solidFill>
                <a:schemeClr val="accent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12"/>
          <p:cNvPicPr>
            <a:picLocks/>
          </p:cNvPicPr>
          <p:nvPr/>
        </p:nvPicPr>
        <p:blipFill>
          <a:blip r:embed="rId2"/>
          <a:stretch>
            <a:fillRect/>
          </a:stretch>
        </p:blipFill>
        <p:spPr>
          <a:xfrm>
            <a:off x="30280" y="0"/>
            <a:ext cx="1155065" cy="1170305"/>
          </a:xfrm>
          <a:prstGeom prst="rect">
            <a:avLst/>
          </a:prstGeom>
          <a:ln>
            <a:noFill/>
          </a:ln>
          <a:effectLst>
            <a:softEdge rad="112500"/>
          </a:effec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50724" y="1507383"/>
            <a:ext cx="5722374" cy="4495212"/>
          </a:xfrm>
          <a:prstGeom prst="rect">
            <a:avLst/>
          </a:prstGeom>
        </p:spPr>
      </p:pic>
      <p:sp>
        <p:nvSpPr>
          <p:cNvPr id="9" name="TextBox 8"/>
          <p:cNvSpPr txBox="1"/>
          <p:nvPr/>
        </p:nvSpPr>
        <p:spPr>
          <a:xfrm>
            <a:off x="250724" y="6120581"/>
            <a:ext cx="3421624" cy="646331"/>
          </a:xfrm>
          <a:prstGeom prst="rect">
            <a:avLst/>
          </a:prstGeom>
          <a:noFill/>
        </p:spPr>
        <p:txBody>
          <a:bodyPr wrap="square" rtlCol="0">
            <a:spAutoFit/>
          </a:bodyPr>
          <a:lstStyle/>
          <a:p>
            <a:r>
              <a:rPr lang="en-US" b="1" dirty="0" smtClean="0">
                <a:solidFill>
                  <a:srgbClr val="000000"/>
                </a:solidFill>
              </a:rPr>
              <a:t>(a) Visual display of a MODFLOW software</a:t>
            </a:r>
            <a:endParaRPr lang="en-US" b="1" dirty="0">
              <a:solidFill>
                <a:srgbClr val="000000"/>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573" y="1858296"/>
            <a:ext cx="5530646" cy="4011561"/>
          </a:xfrm>
          <a:prstGeom prst="rect">
            <a:avLst/>
          </a:prstGeom>
        </p:spPr>
      </p:pic>
      <p:sp>
        <p:nvSpPr>
          <p:cNvPr id="13" name="TextBox 12"/>
          <p:cNvSpPr txBox="1"/>
          <p:nvPr/>
        </p:nvSpPr>
        <p:spPr>
          <a:xfrm>
            <a:off x="6651522" y="6120581"/>
            <a:ext cx="3849329" cy="646331"/>
          </a:xfrm>
          <a:prstGeom prst="rect">
            <a:avLst/>
          </a:prstGeom>
          <a:noFill/>
        </p:spPr>
        <p:txBody>
          <a:bodyPr wrap="square" rtlCol="0">
            <a:spAutoFit/>
          </a:bodyPr>
          <a:lstStyle/>
          <a:p>
            <a:r>
              <a:rPr lang="en-US" b="1" dirty="0" smtClean="0">
                <a:solidFill>
                  <a:schemeClr val="accent1"/>
                </a:solidFill>
              </a:rPr>
              <a:t>(b) Groundwater potentials of different layers</a:t>
            </a:r>
            <a:endParaRPr lang="en-US" b="1" dirty="0">
              <a:solidFill>
                <a:schemeClr val="accent1"/>
              </a:solidFill>
            </a:endParaRPr>
          </a:p>
        </p:txBody>
      </p:sp>
    </p:spTree>
    <p:extLst>
      <p:ext uri="{BB962C8B-B14F-4D97-AF65-F5344CB8AC3E}">
        <p14:creationId xmlns:p14="http://schemas.microsoft.com/office/powerpoint/2010/main" val="3665751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594" y="1"/>
            <a:ext cx="8731044" cy="884902"/>
          </a:xfrm>
        </p:spPr>
        <p:txBody>
          <a:bodyPr>
            <a:normAutofit/>
          </a:bodyPr>
          <a:lstStyle/>
          <a:p>
            <a:r>
              <a:rPr lang="en-US" dirty="0" smtClean="0"/>
              <a:t>        </a:t>
            </a:r>
            <a:r>
              <a:rPr lang="en-US" sz="3100" b="1" dirty="0" smtClean="0">
                <a:solidFill>
                  <a:schemeClr val="accent1"/>
                </a:solidFill>
              </a:rPr>
              <a:t>MODELLING SOFTWARE AND TOOLS</a:t>
            </a:r>
            <a:endParaRPr lang="en-US" sz="3100" b="1" dirty="0">
              <a:solidFill>
                <a:schemeClr val="accent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77" y="1170306"/>
            <a:ext cx="5751871" cy="4802792"/>
          </a:xfrm>
        </p:spPr>
      </p:pic>
      <p:pic>
        <p:nvPicPr>
          <p:cNvPr id="4" name="Picture 12"/>
          <p:cNvPicPr>
            <a:picLocks/>
          </p:cNvPicPr>
          <p:nvPr/>
        </p:nvPicPr>
        <p:blipFill>
          <a:blip r:embed="rId3"/>
          <a:stretch>
            <a:fillRect/>
          </a:stretch>
        </p:blipFill>
        <p:spPr>
          <a:xfrm>
            <a:off x="30280" y="0"/>
            <a:ext cx="1155065" cy="1170305"/>
          </a:xfrm>
          <a:prstGeom prst="rect">
            <a:avLst/>
          </a:prstGeom>
          <a:ln>
            <a:noFill/>
          </a:ln>
          <a:effectLst>
            <a:softEdge rad="112500"/>
          </a:effectLst>
        </p:spPr>
      </p:pic>
      <p:sp>
        <p:nvSpPr>
          <p:cNvPr id="6" name="TextBox 5"/>
          <p:cNvSpPr txBox="1"/>
          <p:nvPr/>
        </p:nvSpPr>
        <p:spPr>
          <a:xfrm>
            <a:off x="516194" y="6209071"/>
            <a:ext cx="2109019" cy="646331"/>
          </a:xfrm>
          <a:prstGeom prst="rect">
            <a:avLst/>
          </a:prstGeom>
          <a:noFill/>
        </p:spPr>
        <p:txBody>
          <a:bodyPr wrap="square" rtlCol="0">
            <a:spAutoFit/>
          </a:bodyPr>
          <a:lstStyle/>
          <a:p>
            <a:r>
              <a:rPr lang="en-US" b="1" dirty="0" smtClean="0">
                <a:solidFill>
                  <a:schemeClr val="accent1"/>
                </a:solidFill>
              </a:rPr>
              <a:t>(c) Solute transport system</a:t>
            </a:r>
            <a:endParaRPr lang="en-US" b="1" dirty="0">
              <a:solidFill>
                <a:schemeClr val="accent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309" y="1170304"/>
            <a:ext cx="5324168" cy="4802793"/>
          </a:xfrm>
          <a:prstGeom prst="rect">
            <a:avLst/>
          </a:prstGeom>
        </p:spPr>
      </p:pic>
      <p:sp>
        <p:nvSpPr>
          <p:cNvPr id="9" name="TextBox 8"/>
          <p:cNvSpPr txBox="1"/>
          <p:nvPr/>
        </p:nvSpPr>
        <p:spPr>
          <a:xfrm>
            <a:off x="6784258" y="6209071"/>
            <a:ext cx="3259394" cy="646331"/>
          </a:xfrm>
          <a:prstGeom prst="rect">
            <a:avLst/>
          </a:prstGeom>
          <a:noFill/>
        </p:spPr>
        <p:txBody>
          <a:bodyPr wrap="square" rtlCol="0">
            <a:spAutoFit/>
          </a:bodyPr>
          <a:lstStyle/>
          <a:p>
            <a:r>
              <a:rPr lang="en-US" b="1" dirty="0" smtClean="0">
                <a:solidFill>
                  <a:schemeClr val="accent1"/>
                </a:solidFill>
              </a:rPr>
              <a:t>(d) Groundwater level of different layers</a:t>
            </a:r>
            <a:endParaRPr lang="en-US" b="1" dirty="0">
              <a:solidFill>
                <a:schemeClr val="accent1"/>
              </a:solidFill>
            </a:endParaRPr>
          </a:p>
        </p:txBody>
      </p:sp>
    </p:spTree>
    <p:extLst>
      <p:ext uri="{BB962C8B-B14F-4D97-AF65-F5344CB8AC3E}">
        <p14:creationId xmlns:p14="http://schemas.microsoft.com/office/powerpoint/2010/main" val="184000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
            <a:ext cx="10934974" cy="788275"/>
          </a:xfrm>
        </p:spPr>
        <p:txBody>
          <a:bodyPr>
            <a:normAutofit/>
          </a:bodyPr>
          <a:lstStyle/>
          <a:p>
            <a:r>
              <a:rPr lang="en-US" dirty="0" smtClean="0"/>
              <a:t>                 </a:t>
            </a:r>
            <a:r>
              <a:rPr lang="en-US" sz="3200" b="1" dirty="0" smtClean="0">
                <a:solidFill>
                  <a:schemeClr val="accent1"/>
                </a:solidFill>
                <a:latin typeface="Calibri" panose="020F0502020204030204" pitchFamily="34" charset="0"/>
                <a:cs typeface="Calibri" panose="020F0502020204030204" pitchFamily="34" charset="0"/>
              </a:rPr>
              <a:t>modelling software and tools   </a:t>
            </a:r>
            <a:endParaRPr lang="en-US" sz="3200" b="1" dirty="0">
              <a:solidFill>
                <a:schemeClr val="accent1"/>
              </a:solidFill>
              <a:latin typeface="Calibri" panose="020F0502020204030204" pitchFamily="34" charset="0"/>
              <a:cs typeface="Calibri" panose="020F0502020204030204" pitchFamily="34" charset="0"/>
            </a:endParaRPr>
          </a:p>
        </p:txBody>
      </p:sp>
      <p:pic>
        <p:nvPicPr>
          <p:cNvPr id="4" name="Picture 12"/>
          <p:cNvPicPr>
            <a:picLocks/>
          </p:cNvPicPr>
          <p:nvPr/>
        </p:nvPicPr>
        <p:blipFill>
          <a:blip r:embed="rId3"/>
          <a:stretch>
            <a:fillRect/>
          </a:stretch>
        </p:blipFill>
        <p:spPr>
          <a:xfrm>
            <a:off x="14514" y="0"/>
            <a:ext cx="1155065" cy="1170305"/>
          </a:xfrm>
          <a:prstGeom prst="rect">
            <a:avLst/>
          </a:prstGeom>
          <a:ln>
            <a:noFill/>
          </a:ln>
          <a:effectLst>
            <a:softEdge rad="112500"/>
          </a:effectLst>
        </p:spPr>
      </p:pic>
      <p:pic>
        <p:nvPicPr>
          <p:cNvPr id="13" name="Content Placeholder 12"/>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5486394" y="1297858"/>
            <a:ext cx="6356555" cy="4704736"/>
          </a:xfrm>
          <a:prstGeom prst="rect">
            <a:avLst/>
          </a:prstGeom>
        </p:spPr>
      </p:pic>
      <p:sp>
        <p:nvSpPr>
          <p:cNvPr id="14" name="TextBox 13"/>
          <p:cNvSpPr txBox="1"/>
          <p:nvPr/>
        </p:nvSpPr>
        <p:spPr>
          <a:xfrm>
            <a:off x="6710516" y="6253316"/>
            <a:ext cx="4630994" cy="369332"/>
          </a:xfrm>
          <a:prstGeom prst="rect">
            <a:avLst/>
          </a:prstGeom>
          <a:noFill/>
        </p:spPr>
        <p:txBody>
          <a:bodyPr wrap="square" rtlCol="0">
            <a:spAutoFit/>
          </a:bodyPr>
          <a:lstStyle/>
          <a:p>
            <a:r>
              <a:rPr lang="en-US" b="1" dirty="0" smtClean="0">
                <a:solidFill>
                  <a:schemeClr val="accent1"/>
                </a:solidFill>
              </a:rPr>
              <a:t>(f) Hydrologic view of a particular layer</a:t>
            </a:r>
            <a:endParaRPr lang="en-US" b="1" dirty="0">
              <a:solidFill>
                <a:schemeClr val="accent1"/>
              </a:solidFill>
            </a:endParaRPr>
          </a:p>
        </p:txBody>
      </p:sp>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221227" y="1297858"/>
            <a:ext cx="4940708" cy="4527755"/>
          </a:xfrm>
          <a:prstGeom prst="rect">
            <a:avLst/>
          </a:prstGeom>
        </p:spPr>
      </p:pic>
      <p:sp>
        <p:nvSpPr>
          <p:cNvPr id="16" name="TextBox 15"/>
          <p:cNvSpPr txBox="1"/>
          <p:nvPr/>
        </p:nvSpPr>
        <p:spPr>
          <a:xfrm>
            <a:off x="412954" y="6002594"/>
            <a:ext cx="2934929" cy="646331"/>
          </a:xfrm>
          <a:prstGeom prst="rect">
            <a:avLst/>
          </a:prstGeom>
          <a:noFill/>
        </p:spPr>
        <p:txBody>
          <a:bodyPr wrap="square" rtlCol="0">
            <a:spAutoFit/>
          </a:bodyPr>
          <a:lstStyle/>
          <a:p>
            <a:r>
              <a:rPr lang="en-US" b="1" dirty="0" smtClean="0">
                <a:solidFill>
                  <a:schemeClr val="accent1"/>
                </a:solidFill>
              </a:rPr>
              <a:t>(e) Aquifer properties of different layers</a:t>
            </a:r>
            <a:endParaRPr lang="en-US" b="1" dirty="0">
              <a:solidFill>
                <a:schemeClr val="accent1"/>
              </a:solidFill>
            </a:endParaRPr>
          </a:p>
        </p:txBody>
      </p:sp>
    </p:spTree>
    <p:extLst>
      <p:ext uri="{BB962C8B-B14F-4D97-AF65-F5344CB8AC3E}">
        <p14:creationId xmlns:p14="http://schemas.microsoft.com/office/powerpoint/2010/main" val="60494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864" y="127952"/>
            <a:ext cx="9733937" cy="712706"/>
          </a:xfrm>
        </p:spPr>
        <p:txBody>
          <a:bodyPr/>
          <a:lstStyle/>
          <a:p>
            <a:r>
              <a:rPr lang="en-US" dirty="0" smtClean="0"/>
              <a:t>       </a:t>
            </a:r>
            <a:r>
              <a:rPr lang="en-US" sz="3200" b="1" dirty="0" smtClean="0">
                <a:solidFill>
                  <a:schemeClr val="accent1"/>
                </a:solidFill>
              </a:rPr>
              <a:t>INTEGRATION OF HYDROLOGIC MODEL</a:t>
            </a:r>
            <a:endParaRPr lang="en-US" sz="3200" b="1" dirty="0">
              <a:solidFill>
                <a:schemeClr val="accent1"/>
              </a:solidFill>
            </a:endParaRPr>
          </a:p>
        </p:txBody>
      </p:sp>
      <p:sp>
        <p:nvSpPr>
          <p:cNvPr id="3" name="Content Placeholder 2"/>
          <p:cNvSpPr>
            <a:spLocks noGrp="1"/>
          </p:cNvSpPr>
          <p:nvPr>
            <p:ph idx="1"/>
          </p:nvPr>
        </p:nvSpPr>
        <p:spPr>
          <a:xfrm>
            <a:off x="412955" y="840658"/>
            <a:ext cx="11179277" cy="5840362"/>
          </a:xfrm>
        </p:spPr>
        <p:txBody>
          <a:bodyPr/>
          <a:lstStyle/>
          <a:p>
            <a:pPr marL="0" indent="0">
              <a:buNone/>
            </a:pPr>
            <a:endParaRPr lang="en-US" dirty="0"/>
          </a:p>
        </p:txBody>
      </p:sp>
      <p:pic>
        <p:nvPicPr>
          <p:cNvPr id="4" name="Picture 12"/>
          <p:cNvPicPr>
            <a:picLocks/>
          </p:cNvPicPr>
          <p:nvPr/>
        </p:nvPicPr>
        <p:blipFill>
          <a:blip r:embed="rId2"/>
          <a:stretch>
            <a:fillRect/>
          </a:stretch>
        </p:blipFill>
        <p:spPr>
          <a:xfrm>
            <a:off x="-82705" y="0"/>
            <a:ext cx="1155065" cy="1170305"/>
          </a:xfrm>
          <a:prstGeom prst="rect">
            <a:avLst/>
          </a:prstGeom>
          <a:ln>
            <a:noFill/>
          </a:ln>
          <a:effectLst>
            <a:softEdge rad="112500"/>
          </a:effectLst>
        </p:spPr>
      </p:pic>
      <p:sp>
        <p:nvSpPr>
          <p:cNvPr id="5" name="Rounded Rectangle 4"/>
          <p:cNvSpPr/>
          <p:nvPr/>
        </p:nvSpPr>
        <p:spPr>
          <a:xfrm>
            <a:off x="3554356" y="840659"/>
            <a:ext cx="4409768" cy="8406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solidFill>
              </a:rPr>
              <a:t> </a:t>
            </a:r>
            <a:r>
              <a:rPr lang="en-US" sz="2800" b="1" dirty="0" smtClean="0">
                <a:solidFill>
                  <a:schemeClr val="accent1"/>
                </a:solidFill>
              </a:rPr>
              <a:t>MODFLOW</a:t>
            </a:r>
            <a:r>
              <a:rPr lang="en-US" dirty="0" smtClean="0">
                <a:solidFill>
                  <a:schemeClr val="accent1"/>
                </a:solidFill>
              </a:rPr>
              <a:t> </a:t>
            </a:r>
            <a:r>
              <a:rPr lang="en-US" sz="2800" b="1" dirty="0" smtClean="0">
                <a:solidFill>
                  <a:schemeClr val="accent1"/>
                </a:solidFill>
              </a:rPr>
              <a:t>+ HSPF</a:t>
            </a:r>
            <a:endParaRPr lang="en-US" sz="2800" b="1" dirty="0"/>
          </a:p>
        </p:txBody>
      </p:sp>
      <p:cxnSp>
        <p:nvCxnSpPr>
          <p:cNvPr id="7" name="Straight Connector 6"/>
          <p:cNvCxnSpPr/>
          <p:nvPr/>
        </p:nvCxnSpPr>
        <p:spPr>
          <a:xfrm flipH="1">
            <a:off x="4144294" y="1710813"/>
            <a:ext cx="1238865" cy="648929"/>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30297" y="1681316"/>
            <a:ext cx="1047135" cy="604684"/>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238864" y="2285999"/>
            <a:ext cx="3908323" cy="21680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MODFLOW stimulate saturated groundwater process</a:t>
            </a:r>
            <a:endParaRPr lang="en-US" b="1" dirty="0">
              <a:solidFill>
                <a:schemeClr val="accent1"/>
              </a:solidFill>
            </a:endParaRPr>
          </a:p>
        </p:txBody>
      </p:sp>
      <p:sp>
        <p:nvSpPr>
          <p:cNvPr id="12" name="Oval 11"/>
          <p:cNvSpPr/>
          <p:nvPr/>
        </p:nvSpPr>
        <p:spPr>
          <a:xfrm>
            <a:off x="6223818" y="2256503"/>
            <a:ext cx="3908323" cy="21680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r>
              <a:rPr lang="en-US" b="1" dirty="0" smtClean="0">
                <a:solidFill>
                  <a:schemeClr val="accent1"/>
                </a:solidFill>
              </a:rPr>
              <a:t>HSPF stimulate surface and vadose zone processes</a:t>
            </a:r>
            <a:endParaRPr lang="en-US" b="1" dirty="0"/>
          </a:p>
        </p:txBody>
      </p:sp>
      <p:sp>
        <p:nvSpPr>
          <p:cNvPr id="13" name="Rectangle 12"/>
          <p:cNvSpPr/>
          <p:nvPr/>
        </p:nvSpPr>
        <p:spPr>
          <a:xfrm>
            <a:off x="1238863" y="5368413"/>
            <a:ext cx="9733938" cy="97339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r>
              <a:rPr lang="en-US" b="1" dirty="0" smtClean="0">
                <a:ln w="0"/>
                <a:solidFill>
                  <a:schemeClr val="accent1"/>
                </a:solidFill>
                <a:effectLst>
                  <a:outerShdw blurRad="38100" dist="25400" dir="5400000" algn="ctr" rotWithShape="0">
                    <a:srgbClr val="6E747A">
                      <a:alpha val="43000"/>
                    </a:srgbClr>
                  </a:outerShdw>
                </a:effectLst>
              </a:rPr>
              <a:t>HSPF – Hydrologic Simulation program FORTRAN.   MODFLOW -  Modular finite – difference Groundwater flow</a:t>
            </a:r>
            <a:r>
              <a:rPr lang="en-US" dirty="0" smtClean="0">
                <a:ln w="0"/>
                <a:solidFill>
                  <a:schemeClr val="accent1"/>
                </a:solidFill>
                <a:effectLst>
                  <a:outerShdw blurRad="38100" dist="25400" dir="5400000" algn="ctr" rotWithShape="0">
                    <a:srgbClr val="6E747A">
                      <a:alpha val="43000"/>
                    </a:srgbClr>
                  </a:outerShdw>
                </a:effectLst>
              </a:rPr>
              <a:t>.</a:t>
            </a:r>
            <a:endParaRPr lang="en-US" dirty="0"/>
          </a:p>
        </p:txBody>
      </p:sp>
    </p:spTree>
    <p:extLst>
      <p:ext uri="{BB962C8B-B14F-4D97-AF65-F5344CB8AC3E}">
        <p14:creationId xmlns:p14="http://schemas.microsoft.com/office/powerpoint/2010/main" val="255693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1155065" y="100665"/>
            <a:ext cx="9599478" cy="928974"/>
          </a:xfrm>
        </p:spPr>
        <p:txBody>
          <a:bodyPr>
            <a:normAutofit/>
          </a:bodyPr>
          <a:lstStyle/>
          <a:p>
            <a:pPr algn="ctr"/>
            <a:r>
              <a:rPr lang="en-US" sz="3200" b="1" dirty="0" smtClean="0">
                <a:solidFill>
                  <a:srgbClr val="000000"/>
                </a:solidFill>
                <a:latin typeface="Calibri" panose="020F0502020204030204" pitchFamily="34" charset="0"/>
                <a:cs typeface="Calibri" panose="020F0502020204030204" pitchFamily="34" charset="0"/>
              </a:rPr>
              <a:t>INTEGRATION OF HYDROLOGIC MODEL</a:t>
            </a:r>
            <a:endParaRPr lang="en-US" sz="3200" b="1" dirty="0">
              <a:solidFill>
                <a:srgbClr val="000000"/>
              </a:solidFill>
              <a:latin typeface="Calibri" panose="020F0502020204030204" pitchFamily="34" charset="0"/>
              <a:cs typeface="Calibri" panose="020F0502020204030204" pitchFamily="34" charset="0"/>
            </a:endParaRPr>
          </a:p>
        </p:txBody>
      </p:sp>
      <p:pic>
        <p:nvPicPr>
          <p:cNvPr id="2097178"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1048620" name="Content Placeholder 8"/>
          <p:cNvSpPr>
            <a:spLocks noGrp="1"/>
          </p:cNvSpPr>
          <p:nvPr>
            <p:ph idx="1"/>
          </p:nvPr>
        </p:nvSpPr>
        <p:spPr>
          <a:xfrm>
            <a:off x="1056591" y="4304714"/>
            <a:ext cx="10296037" cy="1990578"/>
          </a:xfrm>
          <a:noFill/>
          <a:ln>
            <a:noFill/>
          </a:ln>
        </p:spPr>
        <p:style>
          <a:lnRef idx="2">
            <a:schemeClr val="accent2"/>
          </a:lnRef>
          <a:fillRef idx="1">
            <a:schemeClr val="lt1"/>
          </a:fillRef>
          <a:effectRef idx="0">
            <a:schemeClr val="accent2"/>
          </a:effectRef>
          <a:fontRef idx="minor">
            <a:schemeClr val="dk1"/>
          </a:fontRef>
        </p:style>
        <p:txBody>
          <a:bodyPr>
            <a:noAutofit/>
          </a:bodyPr>
          <a:lstStyle/>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a:p>
            <a:pPr marL="0" indent="0">
              <a:buNone/>
            </a:pPr>
            <a:endParaRPr lang="en-US" sz="2400" dirty="0">
              <a:solidFill>
                <a:srgbClr val="000000"/>
              </a:solidFill>
              <a:latin typeface="Trebuchet MS" panose="020B0603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58" y="1130303"/>
            <a:ext cx="10511970" cy="541797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065" y="141890"/>
            <a:ext cx="10243404" cy="816755"/>
          </a:xfrm>
        </p:spPr>
        <p:txBody>
          <a:bodyPr>
            <a:normAutofit fontScale="90000"/>
          </a:bodyPr>
          <a:lstStyle/>
          <a:p>
            <a:r>
              <a:rPr lang="en-US" b="1" dirty="0" smtClean="0">
                <a:solidFill>
                  <a:srgbClr val="000000"/>
                </a:solidFill>
                <a:latin typeface="Calibri" panose="020F0502020204030204" pitchFamily="34" charset="0"/>
                <a:cs typeface="Calibri" panose="020F0502020204030204" pitchFamily="34" charset="0"/>
              </a:rPr>
              <a:t>                  APPLICATION OF HYDROLOGIC MODELLING</a:t>
            </a:r>
            <a:endParaRPr lang="en-US" dirty="0"/>
          </a:p>
        </p:txBody>
      </p:sp>
      <p:sp>
        <p:nvSpPr>
          <p:cNvPr id="3" name="Content Placeholder 2"/>
          <p:cNvSpPr>
            <a:spLocks noGrp="1"/>
          </p:cNvSpPr>
          <p:nvPr>
            <p:ph idx="1"/>
          </p:nvPr>
        </p:nvSpPr>
        <p:spPr>
          <a:xfrm>
            <a:off x="457200" y="958645"/>
            <a:ext cx="10941269" cy="5545393"/>
          </a:xfrm>
        </p:spPr>
        <p:txBody>
          <a:bodyPr>
            <a:normAutofit/>
          </a:bodyPr>
          <a:lstStyle/>
          <a:p>
            <a:pPr marL="0" indent="0">
              <a:buNone/>
            </a:pPr>
            <a:endParaRPr lang="en-US" dirty="0">
              <a:solidFill>
                <a:schemeClr val="accent1"/>
              </a:solidFill>
            </a:endParaRPr>
          </a:p>
        </p:txBody>
      </p:sp>
      <p:pic>
        <p:nvPicPr>
          <p:cNvPr id="4"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6" name="Rectangle 5"/>
          <p:cNvSpPr/>
          <p:nvPr/>
        </p:nvSpPr>
        <p:spPr>
          <a:xfrm>
            <a:off x="4011561" y="1170306"/>
            <a:ext cx="2330246" cy="102720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t>
            </a:r>
            <a:r>
              <a:rPr lang="en-US" b="1" dirty="0" smtClean="0">
                <a:solidFill>
                  <a:schemeClr val="accent1"/>
                </a:solidFill>
              </a:rPr>
              <a:t>HYDROLOGIC MODELLING</a:t>
            </a:r>
            <a:endParaRPr lang="en-US" b="1" dirty="0"/>
          </a:p>
        </p:txBody>
      </p:sp>
      <p:cxnSp>
        <p:nvCxnSpPr>
          <p:cNvPr id="8" name="Straight Connector 7"/>
          <p:cNvCxnSpPr/>
          <p:nvPr/>
        </p:nvCxnSpPr>
        <p:spPr>
          <a:xfrm flipH="1">
            <a:off x="2462981" y="2227006"/>
            <a:ext cx="1843548" cy="1342104"/>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94323" y="2197510"/>
            <a:ext cx="2271251" cy="2079522"/>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114800" y="2227006"/>
            <a:ext cx="707923" cy="1135626"/>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2155" y="2227006"/>
            <a:ext cx="752168" cy="1120878"/>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893574" y="3362632"/>
            <a:ext cx="221226" cy="339213"/>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4323" y="3347884"/>
            <a:ext cx="147484" cy="221226"/>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884903" y="3701844"/>
            <a:ext cx="1961537" cy="113562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WATER RESOURCE MANAGEMENT</a:t>
            </a:r>
            <a:endParaRPr lang="en-US" b="1" dirty="0">
              <a:solidFill>
                <a:schemeClr val="accent1"/>
              </a:solidFill>
            </a:endParaRPr>
          </a:p>
        </p:txBody>
      </p:sp>
      <p:sp>
        <p:nvSpPr>
          <p:cNvPr id="20" name="Rounded Rectangle 19"/>
          <p:cNvSpPr/>
          <p:nvPr/>
        </p:nvSpPr>
        <p:spPr>
          <a:xfrm>
            <a:off x="3006129" y="3701845"/>
            <a:ext cx="2214800" cy="113562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ENVIRONMENTAL IMPACT ASSESSMENT</a:t>
            </a:r>
            <a:endParaRPr lang="en-US" b="1" dirty="0">
              <a:solidFill>
                <a:schemeClr val="accent1"/>
              </a:solidFill>
            </a:endParaRPr>
          </a:p>
        </p:txBody>
      </p:sp>
      <p:sp>
        <p:nvSpPr>
          <p:cNvPr id="21" name="Rounded Rectangle 20"/>
          <p:cNvSpPr/>
          <p:nvPr/>
        </p:nvSpPr>
        <p:spPr>
          <a:xfrm>
            <a:off x="5353664" y="3701844"/>
            <a:ext cx="1946787" cy="113562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DISASTER PREPAREDNESS AND MITIGATION</a:t>
            </a:r>
            <a:endParaRPr lang="en-US" b="1" dirty="0">
              <a:solidFill>
                <a:schemeClr val="accent1"/>
              </a:solidFill>
            </a:endParaRPr>
          </a:p>
        </p:txBody>
      </p:sp>
      <p:sp>
        <p:nvSpPr>
          <p:cNvPr id="22" name="Rounded Rectangle 21"/>
          <p:cNvSpPr/>
          <p:nvPr/>
        </p:nvSpPr>
        <p:spPr>
          <a:xfrm>
            <a:off x="7536427" y="3701844"/>
            <a:ext cx="2047481" cy="113562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ECOLOGICAL FLOW MANAGEMENT</a:t>
            </a:r>
            <a:endParaRPr lang="en-US" b="1" dirty="0">
              <a:solidFill>
                <a:schemeClr val="accent1"/>
              </a:solidFill>
            </a:endParaRPr>
          </a:p>
        </p:txBody>
      </p:sp>
    </p:spTree>
    <p:extLst>
      <p:ext uri="{BB962C8B-B14F-4D97-AF65-F5344CB8AC3E}">
        <p14:creationId xmlns:p14="http://schemas.microsoft.com/office/powerpoint/2010/main" val="2409539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39214"/>
            <a:ext cx="9462678" cy="604684"/>
          </a:xfrm>
        </p:spPr>
        <p:txBody>
          <a:bodyPr>
            <a:normAutofit fontScale="90000"/>
          </a:bodyPr>
          <a:lstStyle/>
          <a:p>
            <a:r>
              <a:rPr lang="en-US" dirty="0" smtClean="0"/>
              <a:t>           </a:t>
            </a:r>
            <a:r>
              <a:rPr lang="en-US" sz="3100" b="1" dirty="0" smtClean="0">
                <a:solidFill>
                  <a:schemeClr val="accent1"/>
                </a:solidFill>
              </a:rPr>
              <a:t>Application of hydrologic modelling</a:t>
            </a:r>
            <a:endParaRPr lang="en-US" sz="3100" b="1" dirty="0">
              <a:solidFill>
                <a:schemeClr val="accent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360" y="1170305"/>
            <a:ext cx="10313395" cy="5245243"/>
          </a:xfrm>
        </p:spPr>
      </p:pic>
      <p:pic>
        <p:nvPicPr>
          <p:cNvPr id="4" name="Picture 12"/>
          <p:cNvPicPr>
            <a:picLocks/>
          </p:cNvPicPr>
          <p:nvPr/>
        </p:nvPicPr>
        <p:blipFill>
          <a:blip r:embed="rId3"/>
          <a:stretch>
            <a:fillRect/>
          </a:stretch>
        </p:blipFill>
        <p:spPr>
          <a:xfrm>
            <a:off x="-82705" y="0"/>
            <a:ext cx="1155065" cy="1170305"/>
          </a:xfrm>
          <a:prstGeom prst="rect">
            <a:avLst/>
          </a:prstGeom>
          <a:ln>
            <a:noFill/>
          </a:ln>
          <a:effectLst>
            <a:softEdge rad="112500"/>
          </a:effectLst>
        </p:spPr>
      </p:pic>
    </p:spTree>
    <p:extLst>
      <p:ext uri="{BB962C8B-B14F-4D97-AF65-F5344CB8AC3E}">
        <p14:creationId xmlns:p14="http://schemas.microsoft.com/office/powerpoint/2010/main" val="307866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2220143" y="421770"/>
            <a:ext cx="8534400" cy="1294490"/>
          </a:xfrm>
        </p:spPr>
        <p:txBody>
          <a:bodyPr/>
          <a:lstStyle/>
          <a:p>
            <a:pPr algn="ctr"/>
            <a:r>
              <a:rPr lang="en-US" b="1" dirty="0">
                <a:solidFill>
                  <a:srgbClr val="000000"/>
                </a:solidFill>
                <a:latin typeface="Trebuchet MS" panose="020B0603020202020204" pitchFamily="34" charset="0"/>
              </a:rPr>
              <a:t>CONTENTS</a:t>
            </a:r>
          </a:p>
        </p:txBody>
      </p:sp>
      <p:pic>
        <p:nvPicPr>
          <p:cNvPr id="2097170"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1048610" name="Content Placeholder 8"/>
          <p:cNvSpPr>
            <a:spLocks noGrp="1"/>
          </p:cNvSpPr>
          <p:nvPr>
            <p:ph idx="1"/>
          </p:nvPr>
        </p:nvSpPr>
        <p:spPr>
          <a:xfrm>
            <a:off x="3245361" y="1842867"/>
            <a:ext cx="7685235" cy="4019713"/>
          </a:xfrm>
          <a:noFill/>
          <a:ln>
            <a:noFill/>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dirty="0" smtClean="0">
                <a:solidFill>
                  <a:srgbClr val="000000"/>
                </a:solidFill>
                <a:latin typeface="Calibri" panose="020F0502020204030204" pitchFamily="34" charset="0"/>
                <a:cs typeface="Calibri" panose="020F0502020204030204" pitchFamily="34" charset="0"/>
              </a:rPr>
              <a:t>INTRODUCTION.</a:t>
            </a:r>
            <a:endParaRPr lang="en-US" dirty="0">
              <a:solidFill>
                <a:srgbClr val="000000"/>
              </a:solidFill>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 GROUNDWATER RESOURCE.</a:t>
            </a:r>
            <a:endParaRPr lang="zh-CN" altLang="en-US" dirty="0">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HYDROLOGY AND HYDROLOGIC CYCLE. </a:t>
            </a:r>
            <a:endParaRPr lang="zh-CN" altLang="en-US" dirty="0">
              <a:latin typeface="Calibri" panose="020F0502020204030204" pitchFamily="34" charset="0"/>
              <a:cs typeface="Calibri" panose="020F0502020204030204" pitchFamily="34" charset="0"/>
            </a:endParaRPr>
          </a:p>
          <a:p>
            <a:r>
              <a:rPr lang="en-US" altLang="zh-CN" dirty="0" smtClean="0">
                <a:solidFill>
                  <a:srgbClr val="000000"/>
                </a:solidFill>
                <a:latin typeface="Calibri" panose="020F0502020204030204" pitchFamily="34" charset="0"/>
                <a:cs typeface="Calibri" panose="020F0502020204030204" pitchFamily="34" charset="0"/>
              </a:rPr>
              <a:t>AQUIFER CHARACTERIZATION.</a:t>
            </a:r>
            <a:endParaRPr lang="zh-CN" altLang="en-US" dirty="0">
              <a:latin typeface="Calibri" panose="020F0502020204030204" pitchFamily="34" charset="0"/>
              <a:cs typeface="Calibri" panose="020F0502020204030204" pitchFamily="34" charset="0"/>
            </a:endParaRPr>
          </a:p>
          <a:p>
            <a:r>
              <a:rPr lang="en-US" altLang="zh-CN" dirty="0" smtClean="0">
                <a:solidFill>
                  <a:srgbClr val="000000"/>
                </a:solidFill>
                <a:latin typeface="Calibri" panose="020F0502020204030204" pitchFamily="34" charset="0"/>
                <a:cs typeface="Calibri" panose="020F0502020204030204" pitchFamily="34" charset="0"/>
              </a:rPr>
              <a:t>HYDROLOGIC MODELLING TECHNIQUE FOR AQUIFERS.</a:t>
            </a:r>
            <a:endParaRPr lang="zh-CN" altLang="en-US" dirty="0">
              <a:latin typeface="Calibri" panose="020F0502020204030204" pitchFamily="34" charset="0"/>
              <a:cs typeface="Calibri" panose="020F0502020204030204" pitchFamily="34" charset="0"/>
            </a:endParaRPr>
          </a:p>
          <a:p>
            <a:r>
              <a:rPr lang="en-US" altLang="zh-CN" dirty="0" smtClean="0">
                <a:solidFill>
                  <a:schemeClr val="accent1"/>
                </a:solidFill>
                <a:latin typeface="Calibri" panose="020F0502020204030204" pitchFamily="34" charset="0"/>
                <a:cs typeface="Calibri" panose="020F0502020204030204" pitchFamily="34" charset="0"/>
              </a:rPr>
              <a:t>DATA ACQUISITION AND MODEL DEVELOPMENT.</a:t>
            </a:r>
            <a:endParaRPr lang="zh-CN" altLang="en-US" dirty="0">
              <a:solidFill>
                <a:schemeClr val="accent1"/>
              </a:solidFill>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SOFTWARES MODELS AND TOOLS.</a:t>
            </a:r>
            <a:endParaRPr lang="en-US" dirty="0">
              <a:solidFill>
                <a:srgbClr val="000000"/>
              </a:solidFill>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INTEGRATION OF MODELLING TECHNIQUE.</a:t>
            </a:r>
            <a:endParaRPr lang="en-US" dirty="0">
              <a:solidFill>
                <a:srgbClr val="000000"/>
              </a:solidFill>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APPLICATION AND LIMITATION OF HYDOLOGIC MODELLING.</a:t>
            </a:r>
          </a:p>
          <a:p>
            <a:r>
              <a:rPr lang="en-US" dirty="0" smtClean="0">
                <a:solidFill>
                  <a:srgbClr val="000000"/>
                </a:solidFill>
                <a:latin typeface="Calibri" panose="020F0502020204030204" pitchFamily="34" charset="0"/>
                <a:cs typeface="Calibri" panose="020F0502020204030204" pitchFamily="34" charset="0"/>
              </a:rPr>
              <a:t>CONCLUSION.</a:t>
            </a:r>
            <a:endParaRPr lang="en-US" dirty="0">
              <a:solidFill>
                <a:srgbClr val="000000"/>
              </a:solidFill>
              <a:latin typeface="Calibri" panose="020F0502020204030204" pitchFamily="34" charset="0"/>
              <a:cs typeface="Calibri" panose="020F0502020204030204" pitchFamily="34" charset="0"/>
            </a:endParaRPr>
          </a:p>
        </p:txBody>
      </p:sp>
      <p:pic>
        <p:nvPicPr>
          <p:cNvPr id="2097171" name="Picture 1"/>
          <p:cNvPicPr>
            <a:picLocks noChangeAspect="1"/>
          </p:cNvPicPr>
          <p:nvPr/>
        </p:nvPicPr>
        <p:blipFill>
          <a:blip r:embed="rId3"/>
          <a:stretch>
            <a:fillRect/>
          </a:stretch>
        </p:blipFill>
        <p:spPr>
          <a:xfrm>
            <a:off x="772764" y="1948631"/>
            <a:ext cx="2364331" cy="376285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76982"/>
            <a:ext cx="8534400" cy="988142"/>
          </a:xfrm>
        </p:spPr>
        <p:txBody>
          <a:bodyPr>
            <a:normAutofit/>
          </a:bodyPr>
          <a:lstStyle/>
          <a:p>
            <a:r>
              <a:rPr lang="en-US" dirty="0" smtClean="0"/>
              <a:t>         </a:t>
            </a:r>
            <a:r>
              <a:rPr lang="en-US" sz="2700" b="1" dirty="0" smtClean="0">
                <a:solidFill>
                  <a:schemeClr val="accent1"/>
                </a:solidFill>
              </a:rPr>
              <a:t>LIMITATIONS OF HYFROLOGIC MODELLING</a:t>
            </a:r>
            <a:endParaRPr lang="en-US" sz="2700" b="1" dirty="0">
              <a:solidFill>
                <a:schemeClr val="accent1"/>
              </a:solidFill>
            </a:endParaRPr>
          </a:p>
        </p:txBody>
      </p:sp>
      <p:sp>
        <p:nvSpPr>
          <p:cNvPr id="3" name="Content Placeholder 2"/>
          <p:cNvSpPr>
            <a:spLocks noGrp="1"/>
          </p:cNvSpPr>
          <p:nvPr>
            <p:ph idx="1"/>
          </p:nvPr>
        </p:nvSpPr>
        <p:spPr>
          <a:xfrm rot="10800000" flipV="1">
            <a:off x="724296" y="1726713"/>
            <a:ext cx="9761806" cy="4048754"/>
          </a:xfrm>
        </p:spPr>
        <p:txBody>
          <a:bodyPr/>
          <a:lstStyle/>
          <a:p>
            <a:r>
              <a:rPr lang="en-US" b="1" dirty="0" smtClean="0">
                <a:solidFill>
                  <a:schemeClr val="accent1"/>
                </a:solidFill>
              </a:rPr>
              <a:t>Spatial and Temporal limitations.   </a:t>
            </a:r>
          </a:p>
          <a:p>
            <a:r>
              <a:rPr lang="en-US" b="1" dirty="0" smtClean="0">
                <a:solidFill>
                  <a:schemeClr val="accent1"/>
                </a:solidFill>
              </a:rPr>
              <a:t>Complexity vs Accuracy. </a:t>
            </a:r>
          </a:p>
          <a:p>
            <a:r>
              <a:rPr lang="en-US" b="1" dirty="0" smtClean="0">
                <a:solidFill>
                  <a:schemeClr val="accent1"/>
                </a:solidFill>
              </a:rPr>
              <a:t>Limited data availability. </a:t>
            </a:r>
          </a:p>
          <a:p>
            <a:r>
              <a:rPr lang="en-US" b="1" dirty="0" smtClean="0">
                <a:solidFill>
                  <a:schemeClr val="accent1"/>
                </a:solidFill>
              </a:rPr>
              <a:t>Measurement Errors.  </a:t>
            </a:r>
          </a:p>
          <a:p>
            <a:r>
              <a:rPr lang="en-US" b="1" dirty="0" smtClean="0">
                <a:solidFill>
                  <a:schemeClr val="accent1"/>
                </a:solidFill>
              </a:rPr>
              <a:t>Non – physical processes. </a:t>
            </a:r>
          </a:p>
          <a:p>
            <a:r>
              <a:rPr lang="en-US" b="1" dirty="0" smtClean="0">
                <a:solidFill>
                  <a:schemeClr val="accent1"/>
                </a:solidFill>
              </a:rPr>
              <a:t>Model structure Uncertainty</a:t>
            </a:r>
            <a:r>
              <a:rPr lang="en-US" dirty="0" smtClean="0"/>
              <a:t>.</a:t>
            </a:r>
            <a:endParaRPr lang="en-US" dirty="0"/>
          </a:p>
        </p:txBody>
      </p:sp>
      <p:pic>
        <p:nvPicPr>
          <p:cNvPr id="4" name="Picture 12"/>
          <p:cNvPicPr>
            <a:picLocks/>
          </p:cNvPicPr>
          <p:nvPr/>
        </p:nvPicPr>
        <p:blipFill>
          <a:blip r:embed="rId2"/>
          <a:stretch>
            <a:fillRect/>
          </a:stretch>
        </p:blipFill>
        <p:spPr>
          <a:xfrm>
            <a:off x="-82705" y="0"/>
            <a:ext cx="1155065" cy="1170305"/>
          </a:xfrm>
          <a:prstGeom prst="rect">
            <a:avLst/>
          </a:prstGeom>
          <a:ln>
            <a:noFill/>
          </a:ln>
          <a:effectLst>
            <a:softEdge rad="112500"/>
          </a:effectLst>
        </p:spPr>
      </p:pic>
    </p:spTree>
    <p:extLst>
      <p:ext uri="{BB962C8B-B14F-4D97-AF65-F5344CB8AC3E}">
        <p14:creationId xmlns:p14="http://schemas.microsoft.com/office/powerpoint/2010/main" val="358424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5974"/>
            <a:ext cx="9167711" cy="648929"/>
          </a:xfrm>
        </p:spPr>
        <p:txBody>
          <a:bodyPr/>
          <a:lstStyle/>
          <a:p>
            <a:r>
              <a:rPr lang="en-US" dirty="0" smtClean="0"/>
              <a:t>                             </a:t>
            </a:r>
            <a:r>
              <a:rPr lang="en-US" sz="3200" b="1" dirty="0" smtClean="0">
                <a:solidFill>
                  <a:schemeClr val="accent1"/>
                </a:solidFill>
              </a:rPr>
              <a:t>CONCLUSION</a:t>
            </a:r>
            <a:endParaRPr lang="en-US" sz="3200" b="1" dirty="0">
              <a:solidFill>
                <a:schemeClr val="accent1"/>
              </a:solidFill>
            </a:endParaRPr>
          </a:p>
        </p:txBody>
      </p:sp>
      <p:sp>
        <p:nvSpPr>
          <p:cNvPr id="3" name="Content Placeholder 2"/>
          <p:cNvSpPr>
            <a:spLocks noGrp="1"/>
          </p:cNvSpPr>
          <p:nvPr>
            <p:ph idx="1"/>
          </p:nvPr>
        </p:nvSpPr>
        <p:spPr>
          <a:xfrm>
            <a:off x="684211" y="1170305"/>
            <a:ext cx="10716292" cy="5038765"/>
          </a:xfrm>
        </p:spPr>
        <p:txBody>
          <a:bodyPr>
            <a:normAutofit fontScale="77500" lnSpcReduction="20000"/>
          </a:bodyPr>
          <a:lstStyle/>
          <a:p>
            <a:pPr marL="0" indent="0">
              <a:buNone/>
            </a:pPr>
            <a:r>
              <a:rPr lang="en-US"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Hydrologic </a:t>
            </a:r>
            <a:r>
              <a:rPr lang="en-US" sz="2400" b="1" dirty="0">
                <a:solidFill>
                  <a:schemeClr val="accent1"/>
                </a:solidFill>
                <a:latin typeface="Times New Roman" panose="02020603050405020304" pitchFamily="18" charset="0"/>
                <a:cs typeface="Times New Roman" panose="02020603050405020304" pitchFamily="18" charset="0"/>
              </a:rPr>
              <a:t>modeling of aquifers is a powerful technique for assessing and </a:t>
            </a:r>
            <a:r>
              <a:rPr lang="en-US" sz="2400" b="1" dirty="0" smtClean="0">
                <a:solidFill>
                  <a:schemeClr val="accent1"/>
                </a:solidFill>
                <a:latin typeface="Times New Roman" panose="02020603050405020304" pitchFamily="18" charset="0"/>
                <a:cs typeface="Times New Roman" panose="02020603050405020304" pitchFamily="18" charset="0"/>
              </a:rPr>
              <a:t>managing </a:t>
            </a:r>
            <a:r>
              <a:rPr lang="en-US" sz="2400" b="1" dirty="0">
                <a:solidFill>
                  <a:schemeClr val="accent1"/>
                </a:solidFill>
                <a:latin typeface="Times New Roman" panose="02020603050405020304" pitchFamily="18" charset="0"/>
                <a:cs typeface="Times New Roman" panose="02020603050405020304" pitchFamily="18" charset="0"/>
              </a:rPr>
              <a:t>groundwater </a:t>
            </a:r>
            <a:endParaRPr lang="en-US" sz="2400" b="1" dirty="0" smtClean="0">
              <a:solidFill>
                <a:schemeClr val="accent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 resources</a:t>
            </a:r>
            <a:r>
              <a:rPr lang="en-US" sz="2400" b="1" dirty="0">
                <a:solidFill>
                  <a:schemeClr val="accent1"/>
                </a:solidFill>
                <a:latin typeface="Times New Roman" panose="02020603050405020304" pitchFamily="18" charset="0"/>
                <a:cs typeface="Times New Roman" panose="02020603050405020304" pitchFamily="18" charset="0"/>
              </a:rPr>
              <a:t>. These models act as virtual representations of </a:t>
            </a:r>
            <a:r>
              <a:rPr lang="en-US" sz="2400" b="1" dirty="0" smtClean="0">
                <a:solidFill>
                  <a:schemeClr val="accent1"/>
                </a:solidFill>
                <a:latin typeface="Times New Roman" panose="02020603050405020304" pitchFamily="18" charset="0"/>
                <a:cs typeface="Times New Roman" panose="02020603050405020304" pitchFamily="18" charset="0"/>
              </a:rPr>
              <a:t>the </a:t>
            </a:r>
            <a:r>
              <a:rPr lang="en-US" sz="2400" b="1" dirty="0">
                <a:solidFill>
                  <a:schemeClr val="accent1"/>
                </a:solidFill>
                <a:latin typeface="Times New Roman" panose="02020603050405020304" pitchFamily="18" charset="0"/>
                <a:cs typeface="Times New Roman" panose="02020603050405020304" pitchFamily="18" charset="0"/>
              </a:rPr>
              <a:t>underground water system, simulating </a:t>
            </a:r>
            <a:endParaRPr lang="en-US" sz="2400" b="1" dirty="0" smtClean="0">
              <a:solidFill>
                <a:schemeClr val="accent1"/>
              </a:solidFill>
              <a:latin typeface="Times New Roman" panose="02020603050405020304" pitchFamily="18" charset="0"/>
              <a:cs typeface="Times New Roman" panose="02020603050405020304" pitchFamily="18" charset="0"/>
            </a:endParaRP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how </a:t>
            </a:r>
            <a:r>
              <a:rPr lang="en-US" sz="2400" b="1" dirty="0">
                <a:solidFill>
                  <a:schemeClr val="accent1"/>
                </a:solidFill>
                <a:latin typeface="Times New Roman" panose="02020603050405020304" pitchFamily="18" charset="0"/>
                <a:cs typeface="Times New Roman" panose="02020603050405020304" pitchFamily="18" charset="0"/>
              </a:rPr>
              <a:t>water flows through the aquifer and </a:t>
            </a:r>
            <a:r>
              <a:rPr lang="en-US" sz="2400" b="1" dirty="0" smtClean="0">
                <a:solidFill>
                  <a:schemeClr val="accent1"/>
                </a:solidFill>
                <a:latin typeface="Times New Roman" panose="02020603050405020304" pitchFamily="18" charset="0"/>
                <a:cs typeface="Times New Roman" panose="02020603050405020304" pitchFamily="18" charset="0"/>
              </a:rPr>
              <a:t>interacts </a:t>
            </a:r>
            <a:r>
              <a:rPr lang="en-US" sz="2400" b="1" dirty="0">
                <a:solidFill>
                  <a:schemeClr val="accent1"/>
                </a:solidFill>
                <a:latin typeface="Times New Roman" panose="02020603050405020304" pitchFamily="18" charset="0"/>
                <a:cs typeface="Times New Roman" panose="02020603050405020304" pitchFamily="18" charset="0"/>
              </a:rPr>
              <a:t>with the surrounding environment. Aquifer </a:t>
            </a:r>
            <a:endParaRPr lang="en-US" sz="2400" b="1" dirty="0" smtClean="0">
              <a:solidFill>
                <a:schemeClr val="accent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 modelling </a:t>
            </a:r>
            <a:r>
              <a:rPr lang="en-US" sz="2400" b="1" dirty="0">
                <a:solidFill>
                  <a:schemeClr val="accent1"/>
                </a:solidFill>
                <a:latin typeface="Times New Roman" panose="02020603050405020304" pitchFamily="18" charset="0"/>
                <a:cs typeface="Times New Roman" panose="02020603050405020304" pitchFamily="18" charset="0"/>
              </a:rPr>
              <a:t>has become an indispensable tool for understanding and managing groundwater </a:t>
            </a:r>
            <a:r>
              <a:rPr lang="en-US" sz="2400" b="1" dirty="0" smtClean="0">
                <a:solidFill>
                  <a:schemeClr val="accent1"/>
                </a:solidFill>
                <a:latin typeface="Times New Roman" panose="02020603050405020304" pitchFamily="18" charset="0"/>
                <a:cs typeface="Times New Roman" panose="02020603050405020304" pitchFamily="18" charset="0"/>
              </a:rPr>
              <a:t> resource </a:t>
            </a:r>
            <a:endParaRPr lang="en-US" sz="2400" b="1"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While </a:t>
            </a:r>
            <a:r>
              <a:rPr lang="en-US" sz="2400" b="1" dirty="0">
                <a:solidFill>
                  <a:schemeClr val="accent1"/>
                </a:solidFill>
                <a:latin typeface="Times New Roman" panose="02020603050405020304" pitchFamily="18" charset="0"/>
                <a:cs typeface="Times New Roman" panose="02020603050405020304" pitchFamily="18" charset="0"/>
              </a:rPr>
              <a:t>current models provide valuable insights, advancements in computational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power</a:t>
            </a:r>
            <a:r>
              <a:rPr lang="en-US" sz="2400" b="1" dirty="0">
                <a:solidFill>
                  <a:schemeClr val="accent1"/>
                </a:solidFill>
                <a:latin typeface="Times New Roman" panose="02020603050405020304" pitchFamily="18" charset="0"/>
                <a:cs typeface="Times New Roman" panose="02020603050405020304" pitchFamily="18" charset="0"/>
              </a:rPr>
              <a:t>, data acquisition, and modeling techniques promise significant progress in </a:t>
            </a:r>
            <a:r>
              <a:rPr lang="en-US" sz="2400" b="1" dirty="0" smtClean="0">
                <a:solidFill>
                  <a:schemeClr val="accent1"/>
                </a:solidFill>
                <a:latin typeface="Times New Roman" panose="02020603050405020304" pitchFamily="18" charset="0"/>
                <a:cs typeface="Times New Roman" panose="02020603050405020304" pitchFamily="18" charset="0"/>
              </a:rPr>
              <a:t>the </a:t>
            </a:r>
            <a:r>
              <a:rPr lang="en-US" sz="2400" b="1" dirty="0">
                <a:solidFill>
                  <a:schemeClr val="accent1"/>
                </a:solidFill>
                <a:latin typeface="Times New Roman" panose="02020603050405020304" pitchFamily="18" charset="0"/>
                <a:cs typeface="Times New Roman" panose="02020603050405020304" pitchFamily="18" charset="0"/>
              </a:rPr>
              <a:t>future.</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We </a:t>
            </a:r>
            <a:r>
              <a:rPr lang="en-US" sz="2400" b="1" dirty="0">
                <a:solidFill>
                  <a:schemeClr val="accent1"/>
                </a:solidFill>
                <a:latin typeface="Times New Roman" panose="02020603050405020304" pitchFamily="18" charset="0"/>
                <a:cs typeface="Times New Roman" panose="02020603050405020304" pitchFamily="18" charset="0"/>
              </a:rPr>
              <a:t>can expect to see high-resolution models that capture finer details of aquifer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properties</a:t>
            </a:r>
            <a:r>
              <a:rPr lang="en-US" sz="2400" b="1" dirty="0">
                <a:solidFill>
                  <a:schemeClr val="accent1"/>
                </a:solidFill>
                <a:latin typeface="Times New Roman" panose="02020603050405020304" pitchFamily="18" charset="0"/>
                <a:cs typeface="Times New Roman" panose="02020603050405020304" pitchFamily="18" charset="0"/>
              </a:rPr>
              <a:t>, along with the ability to simulate complex processes like contaminant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transport </a:t>
            </a:r>
            <a:r>
              <a:rPr lang="en-US" sz="2400" b="1" dirty="0">
                <a:solidFill>
                  <a:schemeClr val="accent1"/>
                </a:solidFill>
                <a:latin typeface="Times New Roman" panose="02020603050405020304" pitchFamily="18" charset="0"/>
                <a:cs typeface="Times New Roman" panose="02020603050405020304" pitchFamily="18" charset="0"/>
              </a:rPr>
              <a:t>and land subsidence. Integration of remote sensing, big data analytics,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and </a:t>
            </a:r>
            <a:r>
              <a:rPr lang="en-US" sz="2400" b="1" dirty="0">
                <a:solidFill>
                  <a:schemeClr val="accent1"/>
                </a:solidFill>
                <a:latin typeface="Times New Roman" panose="02020603050405020304" pitchFamily="18" charset="0"/>
                <a:cs typeface="Times New Roman" panose="02020603050405020304" pitchFamily="18" charset="0"/>
              </a:rPr>
              <a:t>improved monitoring technologies will provide a more comprehensive picture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of </a:t>
            </a:r>
            <a:r>
              <a:rPr lang="en-US" sz="2400" b="1" dirty="0">
                <a:solidFill>
                  <a:schemeClr val="accent1"/>
                </a:solidFill>
                <a:latin typeface="Times New Roman" panose="02020603050405020304" pitchFamily="18" charset="0"/>
                <a:cs typeface="Times New Roman" panose="02020603050405020304" pitchFamily="18" charset="0"/>
              </a:rPr>
              <a:t>aquifer health. Machine learning and AI will likely play a growing role in model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development</a:t>
            </a:r>
            <a:r>
              <a:rPr lang="en-US" sz="2400" b="1" dirty="0">
                <a:solidFill>
                  <a:schemeClr val="accent1"/>
                </a:solidFill>
                <a:latin typeface="Times New Roman" panose="02020603050405020304" pitchFamily="18" charset="0"/>
                <a:cs typeface="Times New Roman" panose="02020603050405020304" pitchFamily="18" charset="0"/>
              </a:rPr>
              <a:t>, leading to more robust predictions and a deeper understanding of </a:t>
            </a:r>
          </a:p>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 aquifer </a:t>
            </a:r>
            <a:r>
              <a:rPr lang="en-US" sz="2400" b="1" dirty="0">
                <a:solidFill>
                  <a:schemeClr val="accent1"/>
                </a:solidFill>
                <a:latin typeface="Times New Roman" panose="02020603050405020304" pitchFamily="18" charset="0"/>
                <a:cs typeface="Times New Roman" panose="02020603050405020304" pitchFamily="18" charset="0"/>
              </a:rPr>
              <a:t>behavior.</a:t>
            </a:r>
          </a:p>
          <a:p>
            <a:endParaRPr lang="en-US" dirty="0"/>
          </a:p>
        </p:txBody>
      </p:sp>
      <p:pic>
        <p:nvPicPr>
          <p:cNvPr id="4" name="Picture 12"/>
          <p:cNvPicPr>
            <a:picLocks/>
          </p:cNvPicPr>
          <p:nvPr/>
        </p:nvPicPr>
        <p:blipFill>
          <a:blip r:embed="rId2"/>
          <a:stretch>
            <a:fillRect/>
          </a:stretch>
        </p:blipFill>
        <p:spPr>
          <a:xfrm>
            <a:off x="-82705" y="0"/>
            <a:ext cx="1155065" cy="1170305"/>
          </a:xfrm>
          <a:prstGeom prst="rect">
            <a:avLst/>
          </a:prstGeom>
          <a:ln>
            <a:noFill/>
          </a:ln>
          <a:effectLst>
            <a:softEdge rad="112500"/>
          </a:effectLst>
        </p:spPr>
      </p:pic>
    </p:spTree>
    <p:extLst>
      <p:ext uri="{BB962C8B-B14F-4D97-AF65-F5344CB8AC3E}">
        <p14:creationId xmlns:p14="http://schemas.microsoft.com/office/powerpoint/2010/main" val="201468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9"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1048653" name="Content Placeholder 8"/>
          <p:cNvSpPr>
            <a:spLocks noGrp="1"/>
          </p:cNvSpPr>
          <p:nvPr>
            <p:ph idx="1"/>
          </p:nvPr>
        </p:nvSpPr>
        <p:spPr>
          <a:xfrm>
            <a:off x="1504573" y="1170305"/>
            <a:ext cx="10296037" cy="4652627"/>
          </a:xfrm>
          <a:noFill/>
          <a:ln>
            <a:noFill/>
          </a:ln>
        </p:spPr>
        <p:style>
          <a:lnRef idx="2">
            <a:schemeClr val="accent2"/>
          </a:lnRef>
          <a:fillRef idx="1">
            <a:schemeClr val="lt1"/>
          </a:fillRef>
          <a:effectRef idx="0">
            <a:schemeClr val="accent2"/>
          </a:effectRef>
          <a:fontRef idx="minor">
            <a:schemeClr val="dk1"/>
          </a:fontRef>
        </p:style>
        <p:txBody>
          <a:bodyPr>
            <a:noAutofit/>
          </a:bodyPr>
          <a:lstStyle/>
          <a:p>
            <a:endParaRPr lang="en-US" sz="2400" dirty="0">
              <a:solidFill>
                <a:srgbClr val="000000"/>
              </a:solidFill>
              <a:latin typeface="Trebuchet MS" panose="020B0603020202020204" pitchFamily="34" charset="0"/>
            </a:endParaRPr>
          </a:p>
          <a:p>
            <a:endParaRPr lang="en-US" sz="2400" dirty="0">
              <a:solidFill>
                <a:srgbClr val="000000"/>
              </a:solidFill>
              <a:latin typeface="Trebuchet MS" panose="020B0603020202020204" pitchFamily="34" charset="0"/>
            </a:endParaRPr>
          </a:p>
          <a:p>
            <a:pPr marL="0" indent="0">
              <a:buNone/>
            </a:pPr>
            <a:r>
              <a:rPr lang="en-US" sz="6000" dirty="0">
                <a:solidFill>
                  <a:srgbClr val="000000"/>
                </a:solidFill>
                <a:latin typeface="Trebuchet MS" panose="020B0603020202020204" pitchFamily="34" charset="0"/>
              </a:rPr>
              <a:t>THANKS FOR LISTENING!!!</a:t>
            </a:r>
          </a:p>
          <a:p>
            <a:endParaRPr lang="en-US" sz="2400" dirty="0">
              <a:solidFill>
                <a:srgbClr val="000000"/>
              </a:solidFill>
              <a:latin typeface="Trebuchet MS" panose="020B0603020202020204" pitchFamily="34" charset="0"/>
            </a:endParaRPr>
          </a:p>
          <a:p>
            <a:endParaRPr lang="en-US" sz="2400" dirty="0">
              <a:solidFill>
                <a:srgbClr val="000000"/>
              </a:solidFill>
              <a:latin typeface="Trebuchet MS" panose="020B0603020202020204" pitchFamily="34" charset="0"/>
            </a:endParaRPr>
          </a:p>
          <a:p>
            <a:endParaRPr lang="en-US" sz="2400" dirty="0">
              <a:solidFill>
                <a:srgbClr val="000000"/>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2995448" y="239152"/>
            <a:ext cx="5533697" cy="722545"/>
          </a:xfrm>
        </p:spPr>
        <p:txBody>
          <a:bodyPr/>
          <a:lstStyle/>
          <a:p>
            <a:pPr algn="ctr"/>
            <a:r>
              <a:rPr lang="en-US" b="1" dirty="0" smtClean="0">
                <a:solidFill>
                  <a:srgbClr val="000000"/>
                </a:solidFill>
                <a:latin typeface="Trebuchet MS" panose="020B0603020202020204" pitchFamily="34" charset="0"/>
              </a:rPr>
              <a:t>INTRODUCTION</a:t>
            </a:r>
            <a:endParaRPr lang="en-US" b="1" dirty="0">
              <a:solidFill>
                <a:srgbClr val="000000"/>
              </a:solidFill>
              <a:latin typeface="Trebuchet MS" panose="020B0603020202020204" pitchFamily="34" charset="0"/>
            </a:endParaRPr>
          </a:p>
        </p:txBody>
      </p:sp>
      <p:pic>
        <p:nvPicPr>
          <p:cNvPr id="2097166" name="Picture 12"/>
          <p:cNvPicPr>
            <a:picLocks/>
          </p:cNvPicPr>
          <p:nvPr/>
        </p:nvPicPr>
        <p:blipFill>
          <a:blip r:embed="rId3"/>
          <a:stretch>
            <a:fillRect/>
          </a:stretch>
        </p:blipFill>
        <p:spPr>
          <a:xfrm>
            <a:off x="0" y="0"/>
            <a:ext cx="1155065" cy="1170305"/>
          </a:xfrm>
          <a:prstGeom prst="rect">
            <a:avLst/>
          </a:prstGeom>
          <a:ln>
            <a:noFill/>
          </a:ln>
          <a:effectLst>
            <a:softEdge rad="112500"/>
          </a:effectLst>
        </p:spPr>
      </p:pic>
      <p:sp>
        <p:nvSpPr>
          <p:cNvPr id="1048606" name="Content Placeholder 8"/>
          <p:cNvSpPr>
            <a:spLocks noGrp="1"/>
          </p:cNvSpPr>
          <p:nvPr>
            <p:ph idx="1"/>
          </p:nvPr>
        </p:nvSpPr>
        <p:spPr>
          <a:xfrm>
            <a:off x="281355" y="961697"/>
            <a:ext cx="5836236" cy="5785944"/>
          </a:xfrm>
          <a:noFill/>
          <a:ln>
            <a:noFill/>
          </a:ln>
        </p:spPr>
        <p:style>
          <a:lnRef idx="2">
            <a:schemeClr val="accent2"/>
          </a:lnRef>
          <a:fillRef idx="1">
            <a:schemeClr val="lt1"/>
          </a:fillRef>
          <a:effectRef idx="0">
            <a:schemeClr val="accent2"/>
          </a:effectRef>
          <a:fontRef idx="minor">
            <a:schemeClr val="dk1"/>
          </a:fontRef>
        </p:style>
        <p:txBody>
          <a:bodyPr>
            <a:normAutofit/>
          </a:bodyPr>
          <a:lstStyle/>
          <a:p>
            <a:pPr marL="0" lvl="0" indent="0" algn="ctr">
              <a:spcBef>
                <a:spcPts val="0"/>
              </a:spcBef>
              <a:spcAft>
                <a:spcPts val="0"/>
              </a:spcAft>
              <a:buClrTx/>
              <a:buSzTx/>
              <a:buNone/>
            </a:pPr>
            <a:r>
              <a:rPr lang="en-US" altLang="zh-CN" sz="1800" b="1" dirty="0" smtClean="0">
                <a:solidFill>
                  <a:prstClr val="black"/>
                </a:solidFill>
                <a:cs typeface="Calibri" panose="020F0502020204030204" pitchFamily="34" charset="0"/>
              </a:rPr>
              <a:t>Groundwater, an hidden treasure beneath our feet, sustains </a:t>
            </a:r>
          </a:p>
          <a:p>
            <a:pPr marL="0" lvl="0" indent="0" algn="ctr">
              <a:spcBef>
                <a:spcPts val="0"/>
              </a:spcBef>
              <a:spcAft>
                <a:spcPts val="0"/>
              </a:spcAft>
              <a:buClrTx/>
              <a:buSzTx/>
              <a:buNone/>
            </a:pPr>
            <a:r>
              <a:rPr lang="en-US" altLang="zh-CN" sz="1800" b="1" dirty="0" smtClean="0">
                <a:solidFill>
                  <a:prstClr val="black"/>
                </a:solidFill>
                <a:cs typeface="Calibri" panose="020F0502020204030204" pitchFamily="34" charset="0"/>
              </a:rPr>
              <a:t>Life and ecosystems across the globe and it is an integral system </a:t>
            </a:r>
            <a:r>
              <a:rPr lang="en-US" altLang="zh-CN" sz="1800" b="1" dirty="0">
                <a:cs typeface="Arial" panose="020B0604020202020204" pitchFamily="34" charset="0"/>
              </a:rPr>
              <a:t> </a:t>
            </a:r>
            <a:r>
              <a:rPr lang="en-US" altLang="zh-CN" sz="1800" b="1" dirty="0" smtClean="0">
                <a:solidFill>
                  <a:schemeClr val="accent1"/>
                </a:solidFill>
                <a:cs typeface="Arial" panose="020B0604020202020204" pitchFamily="34" charset="0"/>
              </a:rPr>
              <a:t>in hydrologic modelling. However, managing this vital resource effectively requires a deep understanding of its behavior and potentials. Hydrologic modelling is an important tool simulating the movement, and behavior of groundwater within an aquifer system. Different question regarding the storage of groundwater, its movement, response to natural variation and human activities within the aquifer, factors influencing groundwater potentials and their numerous challenges will be assessed and reviewed</a:t>
            </a:r>
            <a:r>
              <a:rPr lang="en-US" altLang="zh-CN" sz="1800" dirty="0" smtClean="0">
                <a:solidFill>
                  <a:schemeClr val="accent1"/>
                </a:solidFill>
                <a:cs typeface="Arial" panose="020B0604020202020204" pitchFamily="34" charset="0"/>
              </a:rPr>
              <a:t>. </a:t>
            </a:r>
            <a:r>
              <a:rPr lang="en-US" altLang="zh-CN" sz="1800" dirty="0" smtClean="0">
                <a:cs typeface="Arial" panose="020B0604020202020204" pitchFamily="34" charset="0"/>
              </a:rPr>
              <a:t>             </a:t>
            </a:r>
            <a:endParaRPr lang="zh-CN" altLang="en-US" sz="1800" dirty="0">
              <a:cs typeface="Arial" panose="020B0604020202020204" pitchFamily="34" charset="0"/>
            </a:endParaRPr>
          </a:p>
          <a:p>
            <a:endParaRPr lang="en-US" dirty="0">
              <a:solidFill>
                <a:srgbClr val="00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8946" y="1170305"/>
            <a:ext cx="5409426" cy="527779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145" y="173422"/>
            <a:ext cx="8024648" cy="996883"/>
          </a:xfrm>
        </p:spPr>
        <p:txBody>
          <a:bodyPr/>
          <a:lstStyle/>
          <a:p>
            <a:r>
              <a:rPr lang="en-US" dirty="0" smtClean="0"/>
              <a:t>               </a:t>
            </a:r>
            <a:r>
              <a:rPr lang="en-US" sz="3200" b="1" dirty="0" smtClean="0">
                <a:solidFill>
                  <a:schemeClr val="accent1"/>
                </a:solidFill>
              </a:rPr>
              <a:t>AIMS   AND  OBJECTIVES </a:t>
            </a:r>
            <a:endParaRPr lang="en-US" sz="3200" b="1" dirty="0">
              <a:solidFill>
                <a:schemeClr val="accent1"/>
              </a:solidFill>
            </a:endParaRPr>
          </a:p>
        </p:txBody>
      </p:sp>
      <p:sp>
        <p:nvSpPr>
          <p:cNvPr id="3" name="Content Placeholder 2"/>
          <p:cNvSpPr>
            <a:spLocks noGrp="1"/>
          </p:cNvSpPr>
          <p:nvPr>
            <p:ph idx="1"/>
          </p:nvPr>
        </p:nvSpPr>
        <p:spPr>
          <a:xfrm>
            <a:off x="684212" y="1450428"/>
            <a:ext cx="9815622" cy="4099033"/>
          </a:xfrm>
        </p:spPr>
        <p:txBody>
          <a:bodyPr/>
          <a:lstStyle/>
          <a:p>
            <a:r>
              <a:rPr lang="en-US" b="1" dirty="0" smtClean="0">
                <a:solidFill>
                  <a:schemeClr val="accent1"/>
                </a:solidFill>
              </a:rPr>
              <a:t>Understanding hydrologic processes and Aquifer system. </a:t>
            </a:r>
          </a:p>
          <a:p>
            <a:r>
              <a:rPr lang="en-US" b="1" dirty="0" smtClean="0">
                <a:solidFill>
                  <a:schemeClr val="accent1"/>
                </a:solidFill>
              </a:rPr>
              <a:t>Assessment of Groundwater potentials. </a:t>
            </a:r>
          </a:p>
          <a:p>
            <a:r>
              <a:rPr lang="en-US" b="1" dirty="0" smtClean="0">
                <a:solidFill>
                  <a:schemeClr val="accent1"/>
                </a:solidFill>
              </a:rPr>
              <a:t>Analyzing the impact of natural phenomenon and human activities on aquifer system and groundwater potentials. </a:t>
            </a:r>
          </a:p>
          <a:p>
            <a:r>
              <a:rPr lang="en-US" b="1" dirty="0" smtClean="0">
                <a:solidFill>
                  <a:schemeClr val="accent1"/>
                </a:solidFill>
              </a:rPr>
              <a:t>Introduction on the various hydrologic modelling approaches and software available for groundwater assessment and management. </a:t>
            </a:r>
          </a:p>
          <a:p>
            <a:r>
              <a:rPr lang="en-US" b="1" dirty="0" smtClean="0">
                <a:solidFill>
                  <a:schemeClr val="accent1"/>
                </a:solidFill>
              </a:rPr>
              <a:t>Understanding the role of hydrologic modelling in formulating effective groundwater management strategies , policies and regulations.</a:t>
            </a:r>
          </a:p>
          <a:p>
            <a:endParaRPr lang="en-US" dirty="0">
              <a:solidFill>
                <a:schemeClr val="accent1"/>
              </a:solidFill>
            </a:endParaRPr>
          </a:p>
        </p:txBody>
      </p:sp>
      <p:pic>
        <p:nvPicPr>
          <p:cNvPr id="4" name="Picture 12"/>
          <p:cNvPicPr>
            <a:picLocks/>
          </p:cNvPicPr>
          <p:nvPr/>
        </p:nvPicPr>
        <p:blipFill>
          <a:blip r:embed="rId3"/>
          <a:stretch>
            <a:fillRect/>
          </a:stretch>
        </p:blipFill>
        <p:spPr>
          <a:xfrm>
            <a:off x="0" y="0"/>
            <a:ext cx="1155065" cy="1170305"/>
          </a:xfrm>
          <a:prstGeom prst="rect">
            <a:avLst/>
          </a:prstGeom>
          <a:ln>
            <a:noFill/>
          </a:ln>
          <a:effectLst>
            <a:softEdge rad="112500"/>
          </a:effectLst>
        </p:spPr>
      </p:pic>
    </p:spTree>
    <p:extLst>
      <p:ext uri="{BB962C8B-B14F-4D97-AF65-F5344CB8AC3E}">
        <p14:creationId xmlns:p14="http://schemas.microsoft.com/office/powerpoint/2010/main" val="300872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155066" y="315310"/>
            <a:ext cx="10809872" cy="657147"/>
          </a:xfrm>
        </p:spPr>
        <p:txBody>
          <a:bodyPr/>
          <a:lstStyle/>
          <a:p>
            <a:pPr algn="ctr"/>
            <a:r>
              <a:rPr lang="en-US" b="1" dirty="0" smtClean="0">
                <a:solidFill>
                  <a:srgbClr val="000000"/>
                </a:solidFill>
                <a:latin typeface="Trebuchet MS" panose="020B0603020202020204" pitchFamily="34" charset="0"/>
                <a:cs typeface="Calibri" panose="020F0502020204030204" pitchFamily="34" charset="0"/>
              </a:rPr>
              <a:t>GROUNDWATER RESOURCES</a:t>
            </a:r>
            <a:endParaRPr lang="en-US" b="1" dirty="0">
              <a:solidFill>
                <a:srgbClr val="000000"/>
              </a:solidFill>
              <a:latin typeface="Trebuchet MS" panose="020B0603020202020204" pitchFamily="34" charset="0"/>
              <a:cs typeface="Calibri" panose="020F0502020204030204" pitchFamily="34" charset="0"/>
            </a:endParaRPr>
          </a:p>
        </p:txBody>
      </p:sp>
      <p:pic>
        <p:nvPicPr>
          <p:cNvPr id="2097160"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1048602" name="Content Placeholder 8"/>
          <p:cNvSpPr>
            <a:spLocks noGrp="1"/>
          </p:cNvSpPr>
          <p:nvPr>
            <p:ph idx="1"/>
          </p:nvPr>
        </p:nvSpPr>
        <p:spPr>
          <a:xfrm>
            <a:off x="5470633" y="1460362"/>
            <a:ext cx="6494303" cy="4724853"/>
          </a:xfrm>
          <a:noFill/>
          <a:ln>
            <a:noFill/>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CN" b="1" dirty="0" smtClean="0">
                <a:solidFill>
                  <a:srgbClr val="000000"/>
                </a:solidFill>
                <a:latin typeface="Arial" panose="020B0604020202020204" pitchFamily="34" charset="0"/>
                <a:cs typeface="Arial" panose="020B0604020202020204" pitchFamily="34" charset="0"/>
              </a:rPr>
              <a:t>Groundwater is the water present beneath Earth’s surface in a rock and soil pore spaces and in the fracture of rock formations. 30% of the available freshwater in the world is groundwater and 0.76% of the entire world’s water including oceans and permanent ice.  </a:t>
            </a:r>
          </a:p>
          <a:p>
            <a:pPr marL="0" indent="0">
              <a:buNone/>
            </a:pPr>
            <a:r>
              <a:rPr lang="en-US" altLang="zh-CN" b="1" dirty="0">
                <a:solidFill>
                  <a:srgbClr val="000000"/>
                </a:solidFill>
                <a:latin typeface="Arial" panose="020B0604020202020204" pitchFamily="34" charset="0"/>
                <a:cs typeface="Arial" panose="020B0604020202020204" pitchFamily="34" charset="0"/>
              </a:rPr>
              <a:t> </a:t>
            </a:r>
            <a:endParaRPr lang="en-US" altLang="zh-CN" b="1" dirty="0" smtClean="0">
              <a:solidFill>
                <a:srgbClr val="000000"/>
              </a:solidFill>
              <a:latin typeface="Arial" panose="020B0604020202020204" pitchFamily="34" charset="0"/>
              <a:cs typeface="Arial" panose="020B0604020202020204" pitchFamily="34" charset="0"/>
            </a:endParaRPr>
          </a:p>
          <a:p>
            <a:pPr marL="0" indent="0">
              <a:buNone/>
            </a:pPr>
            <a:endParaRPr lang="en-US" altLang="zh-CN" b="1" dirty="0">
              <a:solidFill>
                <a:srgbClr val="000000"/>
              </a:solidFill>
              <a:latin typeface="Arial" panose="020B0604020202020204" pitchFamily="34" charset="0"/>
              <a:cs typeface="Arial" panose="020B0604020202020204" pitchFamily="34" charset="0"/>
            </a:endParaRPr>
          </a:p>
          <a:p>
            <a:pPr marL="0" indent="0">
              <a:buNone/>
            </a:pPr>
            <a:r>
              <a:rPr lang="en-US" altLang="zh-CN" b="1" dirty="0" smtClean="0">
                <a:solidFill>
                  <a:srgbClr val="000000"/>
                </a:solidFill>
                <a:latin typeface="Arial" panose="020B0604020202020204" pitchFamily="34" charset="0"/>
                <a:cs typeface="Arial" panose="020B0604020202020204" pitchFamily="34" charset="0"/>
              </a:rPr>
              <a:t>CHALLENGES          </a:t>
            </a:r>
            <a:endParaRPr lang="zh-CN" altLang="en-US" b="1" dirty="0">
              <a:latin typeface="Arial" panose="020B0604020202020204" pitchFamily="34" charset="0"/>
              <a:cs typeface="Arial" panose="020B0604020202020204" pitchFamily="34" charset="0"/>
            </a:endParaRPr>
          </a:p>
          <a:p>
            <a:pPr marL="0" indent="0">
              <a:buNone/>
            </a:pPr>
            <a:r>
              <a:rPr lang="en-US" dirty="0" smtClean="0">
                <a:solidFill>
                  <a:srgbClr val="000000"/>
                </a:solidFill>
                <a:latin typeface="Trebuchet MS" panose="020B0603020202020204" pitchFamily="34" charset="0"/>
              </a:rPr>
              <a:t>   </a:t>
            </a:r>
            <a:endParaRPr lang="zh-CN"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4" y="1287767"/>
            <a:ext cx="5276850" cy="5097266"/>
          </a:xfrm>
          <a:prstGeom prst="rect">
            <a:avLst/>
          </a:prstGeom>
        </p:spPr>
      </p:pic>
      <p:sp>
        <p:nvSpPr>
          <p:cNvPr id="4" name="Rectangle 3"/>
          <p:cNvSpPr/>
          <p:nvPr/>
        </p:nvSpPr>
        <p:spPr>
          <a:xfrm>
            <a:off x="8639502" y="4177862"/>
            <a:ext cx="3200401" cy="26056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accent1"/>
                </a:solidFill>
              </a:rPr>
              <a:t>Overexploitation </a:t>
            </a:r>
          </a:p>
          <a:p>
            <a:pPr algn="ctr"/>
            <a:endParaRPr lang="en-US" b="1" dirty="0" smtClean="0">
              <a:solidFill>
                <a:schemeClr val="accent1"/>
              </a:solidFill>
            </a:endParaRPr>
          </a:p>
          <a:p>
            <a:pPr algn="ctr"/>
            <a:r>
              <a:rPr lang="en-US" b="1" dirty="0" smtClean="0">
                <a:solidFill>
                  <a:schemeClr val="accent1"/>
                </a:solidFill>
              </a:rPr>
              <a:t>Water quality </a:t>
            </a:r>
          </a:p>
          <a:p>
            <a:pPr algn="ctr"/>
            <a:endParaRPr lang="en-US" b="1" dirty="0">
              <a:solidFill>
                <a:schemeClr val="accent1"/>
              </a:solidFill>
            </a:endParaRPr>
          </a:p>
          <a:p>
            <a:pPr algn="ctr"/>
            <a:r>
              <a:rPr lang="en-US" b="1" dirty="0" smtClean="0">
                <a:solidFill>
                  <a:schemeClr val="accent1"/>
                </a:solidFill>
              </a:rPr>
              <a:t>Deterioration</a:t>
            </a:r>
          </a:p>
          <a:p>
            <a:pPr algn="ctr"/>
            <a:endParaRPr lang="en-US" b="1" dirty="0" smtClean="0">
              <a:solidFill>
                <a:schemeClr val="accent1"/>
              </a:solidFill>
            </a:endParaRPr>
          </a:p>
          <a:p>
            <a:pPr algn="ctr"/>
            <a:r>
              <a:rPr lang="en-US" b="1" dirty="0" smtClean="0">
                <a:solidFill>
                  <a:schemeClr val="accent1"/>
                </a:solidFill>
              </a:rPr>
              <a:t> Land subsidence </a:t>
            </a:r>
          </a:p>
          <a:p>
            <a:pPr algn="ctr"/>
            <a:endParaRPr lang="en-US" b="1" dirty="0" smtClean="0">
              <a:solidFill>
                <a:schemeClr val="accent1"/>
              </a:solidFill>
            </a:endParaRPr>
          </a:p>
          <a:p>
            <a:pPr algn="ctr"/>
            <a:r>
              <a:rPr lang="en-US" b="1" dirty="0" smtClean="0">
                <a:solidFill>
                  <a:schemeClr val="accent1"/>
                </a:solidFill>
              </a:rPr>
              <a:t> Sea water intrusion</a:t>
            </a:r>
            <a:endParaRPr lang="en-US" b="1" dirty="0">
              <a:solidFill>
                <a:schemeClr val="accent1"/>
              </a:solidFill>
            </a:endParaRPr>
          </a:p>
        </p:txBody>
      </p:sp>
      <p:sp>
        <p:nvSpPr>
          <p:cNvPr id="5" name="Right Arrow 4"/>
          <p:cNvSpPr/>
          <p:nvPr/>
        </p:nvSpPr>
        <p:spPr>
          <a:xfrm>
            <a:off x="7504386" y="4887310"/>
            <a:ext cx="1135116"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8875984" y="4887310"/>
            <a:ext cx="157655" cy="109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8854958" y="5449613"/>
            <a:ext cx="157655" cy="109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8881230" y="5980392"/>
            <a:ext cx="157655" cy="109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8860204" y="6463874"/>
            <a:ext cx="157655" cy="109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8839192" y="4314506"/>
            <a:ext cx="157655" cy="109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12"/>
          <p:cNvPicPr>
            <a:picLocks/>
          </p:cNvPicPr>
          <p:nvPr/>
        </p:nvPicPr>
        <p:blipFill>
          <a:blip r:embed="rId2"/>
          <a:stretch>
            <a:fillRect/>
          </a:stretch>
        </p:blipFill>
        <p:spPr>
          <a:xfrm>
            <a:off x="0" y="0"/>
            <a:ext cx="1155065" cy="1170305"/>
          </a:xfrm>
          <a:prstGeom prst="rect">
            <a:avLst/>
          </a:prstGeom>
          <a:ln>
            <a:noFill/>
          </a:ln>
          <a:effectLst>
            <a:softEdge rad="112500"/>
          </a:effectLst>
        </p:spPr>
      </p:pic>
      <p:sp>
        <p:nvSpPr>
          <p:cNvPr id="1048586" name="TextBox 1048585"/>
          <p:cNvSpPr txBox="1"/>
          <p:nvPr/>
        </p:nvSpPr>
        <p:spPr>
          <a:xfrm>
            <a:off x="1828801" y="599088"/>
            <a:ext cx="8213834" cy="553998"/>
          </a:xfrm>
          <a:prstGeom prst="rect">
            <a:avLst/>
          </a:prstGeom>
        </p:spPr>
        <p:txBody>
          <a:bodyPr wrap="square" rtlCol="0">
            <a:spAutoFit/>
          </a:bodyPr>
          <a:lstStyle/>
          <a:p>
            <a:r>
              <a:rPr lang="en-US" sz="3000" b="1" dirty="0">
                <a:solidFill>
                  <a:srgbClr val="000000"/>
                </a:solidFill>
              </a:rPr>
              <a:t> </a:t>
            </a:r>
            <a:r>
              <a:rPr lang="en-US" sz="3000" b="1" dirty="0" smtClean="0">
                <a:solidFill>
                  <a:srgbClr val="000000"/>
                </a:solidFill>
              </a:rPr>
              <a:t>   HYDROLOGY AND HYDROLOGIC CYCLE</a:t>
            </a:r>
            <a:endParaRPr lang="en-US" sz="3000" b="1" dirty="0">
              <a:solidFill>
                <a:srgbClr val="000000"/>
              </a:solidFill>
            </a:endParaRPr>
          </a:p>
        </p:txBody>
      </p:sp>
      <p:sp>
        <p:nvSpPr>
          <p:cNvPr id="1048587" name="TextBox 1048586"/>
          <p:cNvSpPr txBox="1"/>
          <p:nvPr/>
        </p:nvSpPr>
        <p:spPr>
          <a:xfrm>
            <a:off x="4096000" y="3219450"/>
            <a:ext cx="4000000" cy="510540"/>
          </a:xfrm>
          <a:prstGeom prst="rect">
            <a:avLst/>
          </a:prstGeom>
        </p:spPr>
        <p:txBody>
          <a:bodyPr wrap="square" rtlCol="0">
            <a:spAutoFit/>
          </a:bodyPr>
          <a:lstStyle/>
          <a:p>
            <a:endParaRPr lang="en-US" sz="2800" dirty="0">
              <a:solidFill>
                <a:srgbClr val="000000"/>
              </a:solidFill>
            </a:endParaRPr>
          </a:p>
        </p:txBody>
      </p:sp>
      <p:sp>
        <p:nvSpPr>
          <p:cNvPr id="1048588" name="TextBox 1048587"/>
          <p:cNvSpPr txBox="1"/>
          <p:nvPr/>
        </p:nvSpPr>
        <p:spPr>
          <a:xfrm>
            <a:off x="4096000" y="3219450"/>
            <a:ext cx="4000000" cy="510540"/>
          </a:xfrm>
          <a:prstGeom prst="rect">
            <a:avLst/>
          </a:prstGeom>
        </p:spPr>
        <p:txBody>
          <a:bodyPr wrap="square" rtlCol="0">
            <a:spAutoFit/>
          </a:bodyPr>
          <a:lstStyle/>
          <a:p>
            <a:endParaRPr lang="en-US" sz="2800" dirty="0">
              <a:solidFill>
                <a:srgbClr val="000000"/>
              </a:solidFill>
            </a:endParaRPr>
          </a:p>
        </p:txBody>
      </p:sp>
      <p:sp>
        <p:nvSpPr>
          <p:cNvPr id="1048589" name="TextBox 1048588"/>
          <p:cNvSpPr txBox="1"/>
          <p:nvPr/>
        </p:nvSpPr>
        <p:spPr>
          <a:xfrm>
            <a:off x="4096000" y="3219450"/>
            <a:ext cx="4000000" cy="510540"/>
          </a:xfrm>
          <a:prstGeom prst="rect">
            <a:avLst/>
          </a:prstGeom>
        </p:spPr>
        <p:txBody>
          <a:bodyPr wrap="square" rtlCol="0">
            <a:spAutoFit/>
          </a:bodyPr>
          <a:lstStyle/>
          <a:p>
            <a:endParaRPr lang="en-US" sz="2800" dirty="0">
              <a:solidFill>
                <a:srgbClr val="000000"/>
              </a:solidFill>
            </a:endParaRPr>
          </a:p>
        </p:txBody>
      </p:sp>
      <p:sp>
        <p:nvSpPr>
          <p:cNvPr id="1048590" name="TextBox 1048589"/>
          <p:cNvSpPr txBox="1"/>
          <p:nvPr/>
        </p:nvSpPr>
        <p:spPr>
          <a:xfrm>
            <a:off x="4096000" y="3219450"/>
            <a:ext cx="4000000" cy="510540"/>
          </a:xfrm>
          <a:prstGeom prst="rect">
            <a:avLst/>
          </a:prstGeom>
        </p:spPr>
        <p:txBody>
          <a:bodyPr wrap="square" rtlCol="0">
            <a:spAutoFit/>
          </a:bodyPr>
          <a:lstStyle/>
          <a:p>
            <a:endParaRPr lang="en-US" sz="2800" dirty="0">
              <a:solidFill>
                <a:srgbClr val="000000"/>
              </a:solidFill>
            </a:endParaRPr>
          </a:p>
        </p:txBody>
      </p:sp>
      <p:sp>
        <p:nvSpPr>
          <p:cNvPr id="1048591" name="TextBox 1048590"/>
          <p:cNvSpPr txBox="1"/>
          <p:nvPr/>
        </p:nvSpPr>
        <p:spPr>
          <a:xfrm>
            <a:off x="6668814" y="1910908"/>
            <a:ext cx="5375240" cy="2308324"/>
          </a:xfrm>
          <a:prstGeom prst="rect">
            <a:avLst/>
          </a:prstGeom>
        </p:spPr>
        <p:txBody>
          <a:bodyPr wrap="square" rtlCol="0">
            <a:spAutoFit/>
          </a:bodyPr>
          <a:lstStyle/>
          <a:p>
            <a:r>
              <a:rPr lang="en-US" b="1" dirty="0" smtClean="0">
                <a:solidFill>
                  <a:srgbClr val="000000"/>
                </a:solidFill>
              </a:rPr>
              <a:t>Hydrology is the scientific study of the movement, distribution and management of water on the Earth, including the Water cycle, water resources and environmental sustainability water shed</a:t>
            </a:r>
            <a:r>
              <a:rPr lang="en-US" dirty="0" smtClean="0">
                <a:solidFill>
                  <a:srgbClr val="000000"/>
                </a:solidFill>
              </a:rPr>
              <a:t>.    </a:t>
            </a:r>
          </a:p>
          <a:p>
            <a:endParaRPr lang="en-US" dirty="0" smtClean="0">
              <a:solidFill>
                <a:srgbClr val="000000"/>
              </a:solidFill>
            </a:endParaRPr>
          </a:p>
          <a:p>
            <a:r>
              <a:rPr lang="en-US" b="1" dirty="0" smtClean="0">
                <a:solidFill>
                  <a:srgbClr val="000000"/>
                </a:solidFill>
              </a:rPr>
              <a:t>Hydrologic cycle is the movement of water on, above and below the Earth surface.</a:t>
            </a:r>
            <a:endParaRPr lang="en-US" b="1" dirty="0">
              <a:solidFill>
                <a:srgbClr val="000000"/>
              </a:solidFill>
            </a:endParaRPr>
          </a:p>
        </p:txBody>
      </p:sp>
      <p:sp>
        <p:nvSpPr>
          <p:cNvPr id="1048592" name="TextBox 1048591"/>
          <p:cNvSpPr txBox="1"/>
          <p:nvPr/>
        </p:nvSpPr>
        <p:spPr>
          <a:xfrm>
            <a:off x="4096000" y="3219450"/>
            <a:ext cx="4000000" cy="510540"/>
          </a:xfrm>
          <a:prstGeom prst="rect">
            <a:avLst/>
          </a:prstGeom>
        </p:spPr>
        <p:txBody>
          <a:bodyPr wrap="square" rtlCol="0">
            <a:spAutoFit/>
          </a:bodyPr>
          <a:lstStyle/>
          <a:p>
            <a:endParaRPr lang="en-US" sz="28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45" y="1812057"/>
            <a:ext cx="6315075" cy="44005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082" y="51239"/>
            <a:ext cx="4903077" cy="583324"/>
          </a:xfrm>
        </p:spPr>
        <p:txBody>
          <a:bodyPr>
            <a:normAutofit fontScale="90000"/>
          </a:bodyPr>
          <a:lstStyle/>
          <a:p>
            <a:r>
              <a:rPr lang="en-US" sz="2800" b="1" dirty="0" smtClean="0">
                <a:solidFill>
                  <a:schemeClr val="accent1"/>
                </a:solidFill>
              </a:rPr>
              <a:t>aquifer characterization</a:t>
            </a:r>
            <a:endParaRPr lang="en-US" sz="2800" b="1" dirty="0">
              <a:solidFill>
                <a:schemeClr val="accent1"/>
              </a:solidFill>
              <a:latin typeface="Calibri" panose="020F0502020204030204" pitchFamily="34" charset="0"/>
              <a:cs typeface="Calibri" panose="020F0502020204030204" pitchFamily="34" charset="0"/>
            </a:endParaRPr>
          </a:p>
        </p:txBody>
      </p:sp>
      <p:pic>
        <p:nvPicPr>
          <p:cNvPr id="4" name="Picture 12"/>
          <p:cNvPicPr>
            <a:picLocks/>
          </p:cNvPicPr>
          <p:nvPr/>
        </p:nvPicPr>
        <p:blipFill>
          <a:blip r:embed="rId2"/>
          <a:stretch>
            <a:fillRect/>
          </a:stretch>
        </p:blipFill>
        <p:spPr>
          <a:xfrm>
            <a:off x="0" y="1"/>
            <a:ext cx="1155065" cy="1072054"/>
          </a:xfrm>
          <a:prstGeom prst="rect">
            <a:avLst/>
          </a:prstGeom>
          <a:ln>
            <a:noFill/>
          </a:ln>
          <a:effectLst>
            <a:softEdge rad="112500"/>
          </a:effectLst>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198180"/>
            <a:ext cx="11414233" cy="5202620"/>
          </a:xfrm>
        </p:spPr>
      </p:pic>
    </p:spTree>
    <p:extLst>
      <p:ext uri="{BB962C8B-B14F-4D97-AF65-F5344CB8AC3E}">
        <p14:creationId xmlns:p14="http://schemas.microsoft.com/office/powerpoint/2010/main" val="3257469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02" y="189186"/>
            <a:ext cx="10484069" cy="677917"/>
          </a:xfrm>
        </p:spPr>
        <p:txBody>
          <a:bodyPr>
            <a:normAutofit/>
          </a:bodyPr>
          <a:lstStyle/>
          <a:p>
            <a:r>
              <a:rPr lang="en-US" sz="2800" dirty="0" smtClean="0"/>
              <a:t>                          </a:t>
            </a:r>
            <a:r>
              <a:rPr lang="en-US" sz="2800" b="1" dirty="0" smtClean="0">
                <a:solidFill>
                  <a:schemeClr val="accent1"/>
                </a:solidFill>
              </a:rPr>
              <a:t>Hydrologic    modelling  </a:t>
            </a:r>
            <a:endParaRPr lang="en-US" sz="2800" b="1" dirty="0">
              <a:solidFill>
                <a:schemeClr val="accent1"/>
              </a:solidFill>
            </a:endParaRPr>
          </a:p>
        </p:txBody>
      </p:sp>
      <p:sp>
        <p:nvSpPr>
          <p:cNvPr id="3" name="Content Placeholder 2"/>
          <p:cNvSpPr>
            <a:spLocks noGrp="1"/>
          </p:cNvSpPr>
          <p:nvPr>
            <p:ph idx="1"/>
          </p:nvPr>
        </p:nvSpPr>
        <p:spPr>
          <a:xfrm>
            <a:off x="684212" y="1056289"/>
            <a:ext cx="10666960" cy="1277008"/>
          </a:xfrm>
        </p:spPr>
        <p:txBody>
          <a:bodyPr>
            <a:normAutofit lnSpcReduction="10000"/>
          </a:bodyPr>
          <a:lstStyle/>
          <a:p>
            <a:pPr marL="0" indent="0">
              <a:buNone/>
            </a:pPr>
            <a:r>
              <a:rPr lang="en-US" dirty="0" smtClean="0"/>
              <a:t> </a:t>
            </a:r>
            <a:r>
              <a:rPr lang="en-US" b="1" dirty="0" smtClean="0">
                <a:solidFill>
                  <a:schemeClr val="accent1"/>
                </a:solidFill>
              </a:rPr>
              <a:t>Hydrologic Modelling are mathematical tools that stimulate the movement and behavior of groundwater within an Aquifer system.  A hydrologic model stimulate a flux, flow or change in water storage with time within one or more components of the natural hydrological cycle.  </a:t>
            </a:r>
            <a:endParaRPr lang="en-US" b="1" dirty="0"/>
          </a:p>
        </p:txBody>
      </p:sp>
      <p:pic>
        <p:nvPicPr>
          <p:cNvPr id="4" name="Picture 12"/>
          <p:cNvPicPr>
            <a:picLocks/>
          </p:cNvPicPr>
          <p:nvPr/>
        </p:nvPicPr>
        <p:blipFill>
          <a:blip r:embed="rId3"/>
          <a:stretch>
            <a:fillRect/>
          </a:stretch>
        </p:blipFill>
        <p:spPr>
          <a:xfrm>
            <a:off x="0" y="1"/>
            <a:ext cx="1155065" cy="1072054"/>
          </a:xfrm>
          <a:prstGeom prst="rect">
            <a:avLst/>
          </a:prstGeom>
          <a:ln>
            <a:noFill/>
          </a:ln>
          <a:effectLst>
            <a:softEdge rad="112500"/>
          </a:effectLst>
        </p:spPr>
      </p:pic>
      <p:pic>
        <p:nvPicPr>
          <p:cNvPr id="1026" name="Picture 2" descr="GMD - DRYP 1.0: a parsimonious hydrological model of DRYland Partitioning  of the water bal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62" y="2333297"/>
            <a:ext cx="11035862" cy="452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2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859369" y="173421"/>
            <a:ext cx="8366923" cy="614855"/>
          </a:xfrm>
        </p:spPr>
        <p:txBody>
          <a:bodyPr>
            <a:normAutofit fontScale="90000"/>
          </a:bodyPr>
          <a:lstStyle/>
          <a:p>
            <a:pPr algn="ctr"/>
            <a:r>
              <a:rPr lang="en-US" sz="3600" b="1" dirty="0" smtClean="0">
                <a:solidFill>
                  <a:srgbClr val="000000"/>
                </a:solidFill>
              </a:rPr>
              <a:t>TYPES OF HYDROLOGIC MODELLING</a:t>
            </a:r>
            <a:endParaRPr lang="en-US" sz="3600" b="1" dirty="0">
              <a:solidFill>
                <a:srgbClr val="000000"/>
              </a:solidFill>
            </a:endParaRPr>
          </a:p>
        </p:txBody>
      </p:sp>
      <p:sp>
        <p:nvSpPr>
          <p:cNvPr id="1048600" name="Text Placeholder 3"/>
          <p:cNvSpPr>
            <a:spLocks noGrp="1"/>
          </p:cNvSpPr>
          <p:nvPr>
            <p:ph type="body" sz="half" idx="2"/>
          </p:nvPr>
        </p:nvSpPr>
        <p:spPr>
          <a:xfrm>
            <a:off x="362607" y="1170304"/>
            <a:ext cx="11668283" cy="5435447"/>
          </a:xfrm>
        </p:spPr>
        <p:txBody>
          <a:bodyPr>
            <a:normAutofit fontScale="94444"/>
          </a:bodyPr>
          <a:lstStyle/>
          <a:p>
            <a:pPr marL="0" indent="0">
              <a:buNone/>
            </a:pPr>
            <a:r>
              <a:rPr lang="en-US" sz="2800" dirty="0" smtClean="0">
                <a:solidFill>
                  <a:srgbClr val="000000"/>
                </a:solidFill>
                <a:latin typeface="Trebuchet MS" panose="020B0603020202020204" pitchFamily="34" charset="0"/>
              </a:rPr>
              <a:t>       </a:t>
            </a:r>
            <a:endParaRPr lang="en-US" sz="2800" dirty="0">
              <a:solidFill>
                <a:srgbClr val="000000"/>
              </a:solidFill>
              <a:latin typeface="Trebuchet MS" panose="020B0603020202020204" pitchFamily="34" charset="0"/>
            </a:endParaRPr>
          </a:p>
          <a:p>
            <a:pPr marL="0" indent="0">
              <a:buNone/>
            </a:pPr>
            <a:endParaRPr lang="en-US" sz="2000" dirty="0">
              <a:solidFill>
                <a:srgbClr val="000000"/>
              </a:solidFill>
              <a:latin typeface="Trebuchet MS" panose="020B0603020202020204" pitchFamily="34" charset="0"/>
            </a:endParaRPr>
          </a:p>
          <a:p>
            <a:pPr marL="0" indent="0">
              <a:buNone/>
            </a:pPr>
            <a:endParaRPr lang="en-US" sz="2000" dirty="0">
              <a:solidFill>
                <a:srgbClr val="000000"/>
              </a:solidFill>
              <a:latin typeface="Trebuchet MS" panose="020B0603020202020204" pitchFamily="34" charset="0"/>
            </a:endParaRPr>
          </a:p>
          <a:p>
            <a:pPr marL="0" indent="0">
              <a:buNone/>
            </a:pPr>
            <a:endParaRPr lang="en-US" sz="2800" dirty="0">
              <a:solidFill>
                <a:srgbClr val="000000"/>
              </a:solidFill>
              <a:latin typeface="Trebuchet MS" panose="020B0603020202020204" pitchFamily="34" charset="0"/>
            </a:endParaRPr>
          </a:p>
          <a:p>
            <a:pPr marL="0" indent="0" algn="ctr">
              <a:buNone/>
            </a:pPr>
            <a:endParaRPr lang="en-US" sz="2800" dirty="0">
              <a:solidFill>
                <a:srgbClr val="000000"/>
              </a:solidFill>
              <a:latin typeface="Trebuchet MS" panose="020B0603020202020204" pitchFamily="34" charset="0"/>
            </a:endParaRPr>
          </a:p>
          <a:p>
            <a:pPr marL="0" indent="0">
              <a:buNone/>
            </a:pPr>
            <a:r>
              <a:rPr lang="en-US" sz="2800" dirty="0" smtClean="0">
                <a:solidFill>
                  <a:srgbClr val="000000"/>
                </a:solidFill>
                <a:latin typeface="Trebuchet MS" panose="020B0603020202020204" pitchFamily="34" charset="0"/>
              </a:rPr>
              <a:t>     </a:t>
            </a:r>
            <a:endParaRPr lang="en-US" sz="2800" dirty="0">
              <a:solidFill>
                <a:srgbClr val="000000"/>
              </a:solidFill>
              <a:latin typeface="Trebuchet MS" panose="020B0603020202020204" pitchFamily="34" charset="0"/>
            </a:endParaRPr>
          </a:p>
          <a:p>
            <a:endParaRPr lang="en-US" dirty="0">
              <a:solidFill>
                <a:schemeClr val="accent1"/>
              </a:solidFill>
            </a:endParaRPr>
          </a:p>
        </p:txBody>
      </p:sp>
      <p:pic>
        <p:nvPicPr>
          <p:cNvPr id="2097158" name="Picture 12"/>
          <p:cNvPicPr>
            <a:picLocks/>
          </p:cNvPicPr>
          <p:nvPr/>
        </p:nvPicPr>
        <p:blipFill>
          <a:blip r:embed="rId3"/>
          <a:stretch>
            <a:fillRect/>
          </a:stretch>
        </p:blipFill>
        <p:spPr>
          <a:xfrm>
            <a:off x="0" y="0"/>
            <a:ext cx="1155065" cy="1170305"/>
          </a:xfrm>
          <a:prstGeom prst="rect">
            <a:avLst/>
          </a:prstGeom>
          <a:ln>
            <a:noFill/>
          </a:ln>
          <a:effectLst>
            <a:softEdge rad="112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029" y="993227"/>
            <a:ext cx="11114688" cy="559675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9">
      <a:dk1>
        <a:srgbClr val="FFFFFF"/>
      </a:dk1>
      <a:lt1>
        <a:srgbClr val="FFC000"/>
      </a:lt1>
      <a:dk2>
        <a:srgbClr val="FFFFFF"/>
      </a:dk2>
      <a:lt2>
        <a:srgbClr val="FFC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822</Words>
  <Application>Microsoft Office PowerPoint</Application>
  <PresentationFormat>Widescreen</PresentationFormat>
  <Paragraphs>129</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Times New Roman</vt:lpstr>
      <vt:lpstr>Trebuchet MS</vt:lpstr>
      <vt:lpstr>Wingdings 3</vt:lpstr>
      <vt:lpstr>幼圆</vt:lpstr>
      <vt:lpstr>Slice</vt:lpstr>
      <vt:lpstr>A SEMINAR PRESENTATION on  HYDROLOGICAL MODELLING OF AN AQUIFER  AND THEIR GROUNDWATER POTEENTIALS  BY   EZECHE  UCHENNA  KINGSLEY 170812033 ON TUESDAY,MARCH 19TH,2024</vt:lpstr>
      <vt:lpstr>CONTENTS</vt:lpstr>
      <vt:lpstr>INTRODUCTION</vt:lpstr>
      <vt:lpstr>               AIMS   AND  OBJECTIVES </vt:lpstr>
      <vt:lpstr>GROUNDWATER RESOURCES</vt:lpstr>
      <vt:lpstr>PowerPoint Presentation</vt:lpstr>
      <vt:lpstr>aquifer characterization</vt:lpstr>
      <vt:lpstr>                          Hydrologic    modelling  </vt:lpstr>
      <vt:lpstr>TYPES OF HYDROLOGIC MODELLING</vt:lpstr>
      <vt:lpstr>Data acquisition and technique</vt:lpstr>
      <vt:lpstr>DATA ACQUISITION AND TECHNIQUE     </vt:lpstr>
      <vt:lpstr>     field data acquisition procedure</vt:lpstr>
      <vt:lpstr>                  MODELLING SOFTWARES AND TOOLS</vt:lpstr>
      <vt:lpstr>        MODELLING SOFTWARE AND TOOLS</vt:lpstr>
      <vt:lpstr>                 modelling software and tools   </vt:lpstr>
      <vt:lpstr>       INTEGRATION OF HYDROLOGIC MODEL</vt:lpstr>
      <vt:lpstr>INTEGRATION OF HYDROLOGIC MODEL</vt:lpstr>
      <vt:lpstr>                  APPLICATION OF HYDROLOGIC MODELLING</vt:lpstr>
      <vt:lpstr>           Application of hydrologic modelling</vt:lpstr>
      <vt:lpstr>         LIMITATIONS OF HYFROLOGIC MODELLING</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STUDENT INDUSTRIAL WORK EXPERIENCE SCHEME (S.I.W.E.S)  AT   P.W. NIGERIA LIMITED  BY  GIWA RILWAN OLANREwaju 160813013</dc:title>
  <dc:creator>GIWA.</dc:creator>
  <cp:lastModifiedBy>Uchezman</cp:lastModifiedBy>
  <cp:revision>115</cp:revision>
  <dcterms:created xsi:type="dcterms:W3CDTF">2021-12-07T19:28:30Z</dcterms:created>
  <dcterms:modified xsi:type="dcterms:W3CDTF">2024-03-18T11:51:03Z</dcterms:modified>
</cp:coreProperties>
</file>