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1" r:id="rId2"/>
    <p:sldId id="282" r:id="rId3"/>
    <p:sldId id="283" r:id="rId4"/>
    <p:sldId id="257" r:id="rId5"/>
    <p:sldId id="258" r:id="rId6"/>
    <p:sldId id="288" r:id="rId7"/>
    <p:sldId id="285" r:id="rId8"/>
    <p:sldId id="289" r:id="rId9"/>
    <p:sldId id="286" r:id="rId10"/>
    <p:sldId id="287"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6" r:id="rId26"/>
    <p:sldId id="304" r:id="rId27"/>
    <p:sldId id="305" r:id="rId28"/>
    <p:sldId id="307" r:id="rId29"/>
    <p:sldId id="308" r:id="rId30"/>
    <p:sldId id="309" r:id="rId31"/>
    <p:sldId id="310" r:id="rId32"/>
    <p:sldId id="311" r:id="rId33"/>
    <p:sldId id="312" r:id="rId34"/>
    <p:sldId id="313" r:id="rId35"/>
    <p:sldId id="314" r:id="rId36"/>
    <p:sldId id="315" r:id="rId37"/>
    <p:sldId id="319" r:id="rId38"/>
    <p:sldId id="316" r:id="rId39"/>
    <p:sldId id="317" r:id="rId40"/>
    <p:sldId id="320" r:id="rId41"/>
    <p:sldId id="31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4" autoAdjust="0"/>
    <p:restoredTop sz="91830" autoAdjust="0"/>
  </p:normalViewPr>
  <p:slideViewPr>
    <p:cSldViewPr snapToGrid="0">
      <p:cViewPr>
        <p:scale>
          <a:sx n="70" d="100"/>
          <a:sy n="70" d="100"/>
        </p:scale>
        <p:origin x="-744" y="-3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FBB19-0126-4A26-B232-303B9D304E27}" type="datetimeFigureOut">
              <a:rPr lang="en-US" smtClean="0"/>
              <a:pPr/>
              <a:t>3/18/2023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72A45-B6AA-4BAC-8749-04CBEB3971BE}" type="slidenum">
              <a:rPr lang="en-US" smtClean="0"/>
              <a:pPr/>
              <a:t>‹#›</a:t>
            </a:fld>
            <a:endParaRPr lang="en-US"/>
          </a:p>
        </p:txBody>
      </p:sp>
    </p:spTree>
    <p:extLst>
      <p:ext uri="{BB962C8B-B14F-4D97-AF65-F5344CB8AC3E}">
        <p14:creationId xmlns="" xmlns:p14="http://schemas.microsoft.com/office/powerpoint/2010/main" val="1172750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C19A3A-8540-45AB-80CF-3967564A1FBC}"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pPr/>
              <a:t>‹#›</a:t>
            </a:fld>
            <a:endParaRPr lang="en-US"/>
          </a:p>
        </p:txBody>
      </p:sp>
    </p:spTree>
    <p:extLst>
      <p:ext uri="{BB962C8B-B14F-4D97-AF65-F5344CB8AC3E}">
        <p14:creationId xmlns="" xmlns:p14="http://schemas.microsoft.com/office/powerpoint/2010/main" val="484683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C19A3A-8540-45AB-80CF-3967564A1FBC}"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pPr/>
              <a:t>‹#›</a:t>
            </a:fld>
            <a:endParaRPr lang="en-US"/>
          </a:p>
        </p:txBody>
      </p:sp>
    </p:spTree>
    <p:extLst>
      <p:ext uri="{BB962C8B-B14F-4D97-AF65-F5344CB8AC3E}">
        <p14:creationId xmlns="" xmlns:p14="http://schemas.microsoft.com/office/powerpoint/2010/main" val="85289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C19A3A-8540-45AB-80CF-3967564A1FBC}"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pPr/>
              <a:t>‹#›</a:t>
            </a:fld>
            <a:endParaRPr lang="en-US"/>
          </a:p>
        </p:txBody>
      </p:sp>
    </p:spTree>
    <p:extLst>
      <p:ext uri="{BB962C8B-B14F-4D97-AF65-F5344CB8AC3E}">
        <p14:creationId xmlns="" xmlns:p14="http://schemas.microsoft.com/office/powerpoint/2010/main" val="17671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C19A3A-8540-45AB-80CF-3967564A1FBC}"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pPr/>
              <a:t>‹#›</a:t>
            </a:fld>
            <a:endParaRPr lang="en-US"/>
          </a:p>
        </p:txBody>
      </p:sp>
    </p:spTree>
    <p:extLst>
      <p:ext uri="{BB962C8B-B14F-4D97-AF65-F5344CB8AC3E}">
        <p14:creationId xmlns="" xmlns:p14="http://schemas.microsoft.com/office/powerpoint/2010/main" val="273514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C19A3A-8540-45AB-80CF-3967564A1FBC}"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pPr/>
              <a:t>‹#›</a:t>
            </a:fld>
            <a:endParaRPr lang="en-US"/>
          </a:p>
        </p:txBody>
      </p:sp>
    </p:spTree>
    <p:extLst>
      <p:ext uri="{BB962C8B-B14F-4D97-AF65-F5344CB8AC3E}">
        <p14:creationId xmlns="" xmlns:p14="http://schemas.microsoft.com/office/powerpoint/2010/main" val="627579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C19A3A-8540-45AB-80CF-3967564A1FBC}" type="datetimeFigureOut">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pPr/>
              <a:t>‹#›</a:t>
            </a:fld>
            <a:endParaRPr lang="en-US"/>
          </a:p>
        </p:txBody>
      </p:sp>
    </p:spTree>
    <p:extLst>
      <p:ext uri="{BB962C8B-B14F-4D97-AF65-F5344CB8AC3E}">
        <p14:creationId xmlns="" xmlns:p14="http://schemas.microsoft.com/office/powerpoint/2010/main" val="326079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C19A3A-8540-45AB-80CF-3967564A1FBC}" type="datetimeFigureOut">
              <a:rPr lang="en-US" smtClean="0"/>
              <a:pPr/>
              <a:t>3/18/2023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6CFEE-36C4-4A0C-BC89-DCE02F99B3D3}" type="slidenum">
              <a:rPr lang="en-US" smtClean="0"/>
              <a:pPr/>
              <a:t>‹#›</a:t>
            </a:fld>
            <a:endParaRPr lang="en-US"/>
          </a:p>
        </p:txBody>
      </p:sp>
    </p:spTree>
    <p:extLst>
      <p:ext uri="{BB962C8B-B14F-4D97-AF65-F5344CB8AC3E}">
        <p14:creationId xmlns="" xmlns:p14="http://schemas.microsoft.com/office/powerpoint/2010/main" val="747189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C19A3A-8540-45AB-80CF-3967564A1FBC}" type="datetimeFigureOut">
              <a:rPr lang="en-US" smtClean="0"/>
              <a:pPr/>
              <a:t>3/18/2023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6CFEE-36C4-4A0C-BC89-DCE02F99B3D3}" type="slidenum">
              <a:rPr lang="en-US" smtClean="0"/>
              <a:pPr/>
              <a:t>‹#›</a:t>
            </a:fld>
            <a:endParaRPr lang="en-US"/>
          </a:p>
        </p:txBody>
      </p:sp>
    </p:spTree>
    <p:extLst>
      <p:ext uri="{BB962C8B-B14F-4D97-AF65-F5344CB8AC3E}">
        <p14:creationId xmlns="" xmlns:p14="http://schemas.microsoft.com/office/powerpoint/2010/main" val="365751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19A3A-8540-45AB-80CF-3967564A1FBC}" type="datetimeFigureOut">
              <a:rPr lang="en-US" smtClean="0"/>
              <a:pPr/>
              <a:t>3/18/2023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6CFEE-36C4-4A0C-BC89-DCE02F99B3D3}" type="slidenum">
              <a:rPr lang="en-US" smtClean="0"/>
              <a:pPr/>
              <a:t>‹#›</a:t>
            </a:fld>
            <a:endParaRPr lang="en-US"/>
          </a:p>
        </p:txBody>
      </p:sp>
    </p:spTree>
    <p:extLst>
      <p:ext uri="{BB962C8B-B14F-4D97-AF65-F5344CB8AC3E}">
        <p14:creationId xmlns="" xmlns:p14="http://schemas.microsoft.com/office/powerpoint/2010/main" val="40201329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C19A3A-8540-45AB-80CF-3967564A1FBC}" type="datetimeFigureOut">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pPr/>
              <a:t>‹#›</a:t>
            </a:fld>
            <a:endParaRPr lang="en-US"/>
          </a:p>
        </p:txBody>
      </p:sp>
    </p:spTree>
    <p:extLst>
      <p:ext uri="{BB962C8B-B14F-4D97-AF65-F5344CB8AC3E}">
        <p14:creationId xmlns="" xmlns:p14="http://schemas.microsoft.com/office/powerpoint/2010/main" val="575359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C19A3A-8540-45AB-80CF-3967564A1FBC}" type="datetimeFigureOut">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pPr/>
              <a:t>‹#›</a:t>
            </a:fld>
            <a:endParaRPr lang="en-US"/>
          </a:p>
        </p:txBody>
      </p:sp>
    </p:spTree>
    <p:extLst>
      <p:ext uri="{BB962C8B-B14F-4D97-AF65-F5344CB8AC3E}">
        <p14:creationId xmlns="" xmlns:p14="http://schemas.microsoft.com/office/powerpoint/2010/main" val="219644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19A3A-8540-45AB-80CF-3967564A1FBC}" type="datetimeFigureOut">
              <a:rPr lang="en-US" smtClean="0"/>
              <a:pPr/>
              <a:t>3/18/2023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6CFEE-36C4-4A0C-BC89-DCE02F99B3D3}" type="slidenum">
              <a:rPr lang="en-US" smtClean="0"/>
              <a:pPr/>
              <a:t>‹#›</a:t>
            </a:fld>
            <a:endParaRPr lang="en-US"/>
          </a:p>
        </p:txBody>
      </p:sp>
    </p:spTree>
    <p:extLst>
      <p:ext uri="{BB962C8B-B14F-4D97-AF65-F5344CB8AC3E}">
        <p14:creationId xmlns="" xmlns:p14="http://schemas.microsoft.com/office/powerpoint/2010/main" val="2273938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cstate="print"/>
          <a:srcRect/>
          <a:stretch>
            <a:fillRect/>
          </a:stretch>
        </p:blipFill>
        <p:spPr bwMode="auto">
          <a:xfrm>
            <a:off x="3214689" y="257175"/>
            <a:ext cx="971550" cy="714375"/>
          </a:xfrm>
          <a:prstGeom prst="rect">
            <a:avLst/>
          </a:prstGeom>
          <a:noFill/>
          <a:ln w="9525">
            <a:noFill/>
            <a:miter lim="800000"/>
            <a:headEnd/>
            <a:tailEnd/>
          </a:ln>
        </p:spPr>
      </p:pic>
      <p:sp>
        <p:nvSpPr>
          <p:cNvPr id="10241" name="Rectangle 1"/>
          <p:cNvSpPr>
            <a:spLocks noChangeArrowheads="1"/>
          </p:cNvSpPr>
          <p:nvPr/>
        </p:nvSpPr>
        <p:spPr bwMode="auto">
          <a:xfrm>
            <a:off x="1985964" y="200025"/>
            <a:ext cx="8558212"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0066"/>
                </a:solidFill>
                <a:effectLst/>
                <a:latin typeface="Cambria" pitchFamily="18" charset="0"/>
                <a:cs typeface="Arial" pitchFamily="34" charset="0"/>
              </a:rPr>
              <a:t>Scripting Language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43" name="AutoShape 3" descr="Your profile pi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5" name="AutoShape 5" descr="Your profile pi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a:xfrm>
            <a:off x="471488" y="900113"/>
            <a:ext cx="11197348" cy="6555641"/>
          </a:xfrm>
          <a:prstGeom prst="rect">
            <a:avLst/>
          </a:prstGeom>
          <a:noFill/>
        </p:spPr>
        <p:txBody>
          <a:bodyPr wrap="square" rtlCol="0">
            <a:spAutoFit/>
          </a:bodyPr>
          <a:lstStyle/>
          <a:p>
            <a:pPr>
              <a:lnSpc>
                <a:spcPct val="200000"/>
              </a:lnSpc>
              <a:buFont typeface="Wingdings" pitchFamily="2" charset="2"/>
              <a:buChar char="Ø"/>
            </a:pPr>
            <a:r>
              <a:rPr lang="en-US" sz="2400" dirty="0" smtClean="0">
                <a:latin typeface="Cambria" pitchFamily="18" charset="0"/>
                <a:ea typeface="Cambria" pitchFamily="18" charset="0"/>
              </a:rPr>
              <a:t>A script or scripting language is a computer language that does not need the compilation step</a:t>
            </a:r>
          </a:p>
          <a:p>
            <a:pPr>
              <a:lnSpc>
                <a:spcPct val="200000"/>
              </a:lnSpc>
              <a:buFont typeface="Wingdings" pitchFamily="2" charset="2"/>
              <a:buChar char="Ø"/>
            </a:pPr>
            <a:r>
              <a:rPr lang="en-US" sz="2400" dirty="0" smtClean="0">
                <a:latin typeface="Cambria" pitchFamily="18" charset="0"/>
                <a:ea typeface="Cambria" pitchFamily="18" charset="0"/>
              </a:rPr>
              <a:t> interpreted one by one at runtime.</a:t>
            </a:r>
          </a:p>
          <a:p>
            <a:pPr>
              <a:lnSpc>
                <a:spcPct val="200000"/>
              </a:lnSpc>
              <a:buFont typeface="Wingdings" pitchFamily="2" charset="2"/>
              <a:buChar char="Ø"/>
            </a:pPr>
            <a:r>
              <a:rPr lang="en-US" sz="2400" dirty="0" smtClean="0">
                <a:latin typeface="Cambria" pitchFamily="18" charset="0"/>
                <a:ea typeface="Cambria" pitchFamily="18" charset="0"/>
              </a:rPr>
              <a:t>script is written and where instructions for a run-time environment are written</a:t>
            </a:r>
          </a:p>
          <a:p>
            <a:pPr>
              <a:lnSpc>
                <a:spcPct val="200000"/>
              </a:lnSpc>
              <a:buFont typeface="Wingdings" pitchFamily="2" charset="2"/>
              <a:buChar char="Ø"/>
            </a:pPr>
            <a:r>
              <a:rPr lang="en-US" sz="2400" dirty="0" smtClean="0">
                <a:latin typeface="Cambria" pitchFamily="18" charset="0"/>
                <a:ea typeface="Cambria" pitchFamily="18" charset="0"/>
              </a:rPr>
              <a:t> In contrast to programming languages that are compiled first before running, </a:t>
            </a:r>
          </a:p>
          <a:p>
            <a:pPr>
              <a:lnSpc>
                <a:spcPct val="200000"/>
              </a:lnSpc>
              <a:buFont typeface="Wingdings" pitchFamily="2" charset="2"/>
              <a:buChar char="Ø"/>
            </a:pPr>
            <a:r>
              <a:rPr lang="en-US" sz="2400" dirty="0" smtClean="0">
                <a:latin typeface="Cambria" pitchFamily="18" charset="0"/>
                <a:ea typeface="Cambria" pitchFamily="18" charset="0"/>
              </a:rPr>
              <a:t>scripting languages do not compile the file and execute the file without being        compiled.</a:t>
            </a:r>
          </a:p>
          <a:p>
            <a:pPr>
              <a:lnSpc>
                <a:spcPct val="150000"/>
              </a:lnSpc>
            </a:pPr>
            <a:endParaRPr lang="en-US" sz="2800" dirty="0" smtClean="0">
              <a:latin typeface="Cambria" pitchFamily="18" charset="0"/>
              <a:ea typeface="Cambria" pitchFamily="18" charset="0"/>
            </a:endParaRPr>
          </a:p>
          <a:p>
            <a:pPr>
              <a:lnSpc>
                <a:spcPct val="150000"/>
              </a:lnSpc>
            </a:pPr>
            <a:endParaRPr lang="en-US" sz="2800" dirty="0">
              <a:latin typeface="Cambria" pitchFamily="18" charset="0"/>
              <a:ea typeface="Cambria" pitchFamily="18" charset="0"/>
            </a:endParaRPr>
          </a:p>
        </p:txBody>
      </p:sp>
    </p:spTree>
    <p:extLst>
      <p:ext uri="{BB962C8B-B14F-4D97-AF65-F5344CB8AC3E}">
        <p14:creationId xmlns="" xmlns:p14="http://schemas.microsoft.com/office/powerpoint/2010/main" val="35199545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descr="DS 210 -- Python Overvie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7652" name="Picture 4" descr="https://jcsites.juniata.edu/faculty/rhodes/cs1/images/typevalues.gif"/>
          <p:cNvPicPr>
            <a:picLocks noChangeAspect="1" noChangeArrowheads="1"/>
          </p:cNvPicPr>
          <p:nvPr/>
        </p:nvPicPr>
        <p:blipFill>
          <a:blip r:embed="rId2"/>
          <a:srcRect/>
          <a:stretch>
            <a:fillRect/>
          </a:stretch>
        </p:blipFill>
        <p:spPr bwMode="auto">
          <a:xfrm>
            <a:off x="0" y="0"/>
            <a:ext cx="12192000" cy="68580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2723" y="1387734"/>
            <a:ext cx="9958316" cy="4524315"/>
          </a:xfrm>
          <a:prstGeom prst="rect">
            <a:avLst/>
          </a:prstGeom>
        </p:spPr>
        <p:txBody>
          <a:bodyPr wrap="square">
            <a:spAutoFit/>
          </a:bodyPr>
          <a:lstStyle/>
          <a:p>
            <a:r>
              <a:rPr lang="en-US" sz="3600" dirty="0" smtClean="0">
                <a:latin typeface="Cambria" pitchFamily="18" charset="0"/>
                <a:ea typeface="Cambria" pitchFamily="18" charset="0"/>
              </a:rPr>
              <a:t>def name():</a:t>
            </a:r>
          </a:p>
          <a:p>
            <a:r>
              <a:rPr lang="en-US" sz="3600" dirty="0" smtClean="0">
                <a:latin typeface="Cambria" pitchFamily="18" charset="0"/>
                <a:ea typeface="Cambria" pitchFamily="18" charset="0"/>
              </a:rPr>
              <a:t>    n1 = "John"</a:t>
            </a:r>
          </a:p>
          <a:p>
            <a:r>
              <a:rPr lang="en-US" sz="3600" dirty="0" smtClean="0">
                <a:latin typeface="Cambria" pitchFamily="18" charset="0"/>
                <a:ea typeface="Cambria" pitchFamily="18" charset="0"/>
              </a:rPr>
              <a:t>    n2 = "Armin"</a:t>
            </a:r>
          </a:p>
          <a:p>
            <a:endParaRPr lang="en-US" sz="3600" dirty="0" smtClean="0">
              <a:latin typeface="Cambria" pitchFamily="18" charset="0"/>
              <a:ea typeface="Cambria" pitchFamily="18" charset="0"/>
            </a:endParaRPr>
          </a:p>
          <a:p>
            <a:r>
              <a:rPr lang="en-US" sz="3600" dirty="0" smtClean="0">
                <a:latin typeface="Cambria" pitchFamily="18" charset="0"/>
                <a:ea typeface="Cambria" pitchFamily="18" charset="0"/>
              </a:rPr>
              <a:t>    return {1:n1, 2:n2}</a:t>
            </a:r>
          </a:p>
          <a:p>
            <a:endParaRPr lang="en-US" sz="3600" dirty="0" smtClean="0">
              <a:latin typeface="Cambria" pitchFamily="18" charset="0"/>
              <a:ea typeface="Cambria" pitchFamily="18" charset="0"/>
            </a:endParaRPr>
          </a:p>
          <a:p>
            <a:r>
              <a:rPr lang="en-US" sz="3600" dirty="0" smtClean="0">
                <a:latin typeface="Cambria" pitchFamily="18" charset="0"/>
                <a:ea typeface="Cambria" pitchFamily="18" charset="0"/>
              </a:rPr>
              <a:t>names = name()</a:t>
            </a:r>
          </a:p>
          <a:p>
            <a:r>
              <a:rPr lang="en-US" sz="3600" dirty="0" smtClean="0">
                <a:latin typeface="Cambria" pitchFamily="18" charset="0"/>
                <a:ea typeface="Cambria" pitchFamily="18" charset="0"/>
              </a:rPr>
              <a:t>print(names)</a:t>
            </a:r>
            <a:endParaRPr lang="en-US" sz="3600" dirty="0">
              <a:latin typeface="Cambria" pitchFamily="18" charset="0"/>
              <a:ea typeface="Cambria" pitchFamily="18" charset="0"/>
            </a:endParaRPr>
          </a:p>
        </p:txBody>
      </p:sp>
      <p:sp>
        <p:nvSpPr>
          <p:cNvPr id="3" name="Rectangle 2"/>
          <p:cNvSpPr/>
          <p:nvPr/>
        </p:nvSpPr>
        <p:spPr>
          <a:xfrm>
            <a:off x="300251" y="610316"/>
            <a:ext cx="10986447" cy="646331"/>
          </a:xfrm>
          <a:prstGeom prst="rect">
            <a:avLst/>
          </a:prstGeom>
        </p:spPr>
        <p:txBody>
          <a:bodyPr wrap="square">
            <a:spAutoFit/>
          </a:bodyPr>
          <a:lstStyle/>
          <a:p>
            <a:pPr algn="ctr"/>
            <a:r>
              <a:rPr lang="en-US" sz="3600" b="1" dirty="0" smtClean="0">
                <a:solidFill>
                  <a:srgbClr val="FF0066"/>
                </a:solidFill>
                <a:latin typeface="Cambria" pitchFamily="18" charset="0"/>
                <a:ea typeface="Cambria" pitchFamily="18" charset="0"/>
              </a:rPr>
              <a:t>Returning values using </a:t>
            </a:r>
            <a:r>
              <a:rPr lang="en-US" sz="3600" b="1" dirty="0" err="1" smtClean="0">
                <a:solidFill>
                  <a:srgbClr val="FF0066"/>
                </a:solidFill>
                <a:latin typeface="Cambria" pitchFamily="18" charset="0"/>
                <a:ea typeface="Cambria" pitchFamily="18" charset="0"/>
              </a:rPr>
              <a:t>Dictonary</a:t>
            </a:r>
            <a:r>
              <a:rPr lang="en-US" sz="3600" b="1" dirty="0" smtClean="0">
                <a:solidFill>
                  <a:srgbClr val="FF0066"/>
                </a:solidFill>
                <a:latin typeface="Cambria" pitchFamily="18" charset="0"/>
                <a:ea typeface="Cambria" pitchFamily="18" charset="0"/>
              </a:rPr>
              <a:t>  in python</a:t>
            </a:r>
            <a:endParaRPr 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61665"/>
          </a:xfrm>
          <a:prstGeom prst="rect">
            <a:avLst/>
          </a:prstGeom>
        </p:spPr>
        <p:txBody>
          <a:bodyPr wrap="square">
            <a:spAutoFit/>
          </a:bodyPr>
          <a:lstStyle/>
          <a:p>
            <a:pPr algn="ctr"/>
            <a:r>
              <a:rPr lang="en-US" sz="2400" b="1" dirty="0" smtClean="0">
                <a:solidFill>
                  <a:srgbClr val="FF0066"/>
                </a:solidFill>
                <a:latin typeface="Cambria" pitchFamily="18" charset="0"/>
                <a:ea typeface="Cambria" pitchFamily="18" charset="0"/>
              </a:rPr>
              <a:t>Explain various storage and control statements available in Python.</a:t>
            </a:r>
            <a:endParaRPr lang="en-US" sz="2400" b="1" dirty="0">
              <a:solidFill>
                <a:srgbClr val="FF0066"/>
              </a:solidFill>
              <a:latin typeface="Cambria" pitchFamily="18" charset="0"/>
              <a:ea typeface="Cambria" pitchFamily="18" charset="0"/>
            </a:endParaRPr>
          </a:p>
        </p:txBody>
      </p:sp>
      <p:sp>
        <p:nvSpPr>
          <p:cNvPr id="3" name="Rectangle 2"/>
          <p:cNvSpPr/>
          <p:nvPr/>
        </p:nvSpPr>
        <p:spPr>
          <a:xfrm>
            <a:off x="477671" y="703829"/>
            <a:ext cx="12192000" cy="830997"/>
          </a:xfrm>
          <a:prstGeom prst="rect">
            <a:avLst/>
          </a:prstGeom>
        </p:spPr>
        <p:txBody>
          <a:bodyPr wrap="square">
            <a:spAutoFit/>
          </a:bodyPr>
          <a:lstStyle/>
          <a:p>
            <a:r>
              <a:rPr lang="en-US" sz="2400" dirty="0" smtClean="0">
                <a:latin typeface="Cambria" pitchFamily="18" charset="0"/>
                <a:ea typeface="Cambria" pitchFamily="18" charset="0"/>
              </a:rPr>
              <a:t>Improper memory management leads to slowness on the application and the server-side components. </a:t>
            </a:r>
            <a:endParaRPr lang="en-US" sz="2400" dirty="0">
              <a:latin typeface="Cambria" pitchFamily="18" charset="0"/>
              <a:ea typeface="Cambria" pitchFamily="18" charset="0"/>
            </a:endParaRPr>
          </a:p>
        </p:txBody>
      </p:sp>
      <p:sp>
        <p:nvSpPr>
          <p:cNvPr id="4" name="Rectangle 3"/>
          <p:cNvSpPr/>
          <p:nvPr/>
        </p:nvSpPr>
        <p:spPr>
          <a:xfrm>
            <a:off x="564107" y="1863889"/>
            <a:ext cx="10708944" cy="830997"/>
          </a:xfrm>
          <a:prstGeom prst="rect">
            <a:avLst/>
          </a:prstGeom>
        </p:spPr>
        <p:txBody>
          <a:bodyPr wrap="square">
            <a:spAutoFit/>
          </a:bodyPr>
          <a:lstStyle/>
          <a:p>
            <a:r>
              <a:rPr lang="en-US" sz="2400" dirty="0" smtClean="0">
                <a:latin typeface="Cambria" pitchFamily="18" charset="0"/>
                <a:ea typeface="Cambria" pitchFamily="18" charset="0"/>
              </a:rPr>
              <a:t>In Python, memory is managed by the Python manager which determines where to put the application data in the memory.</a:t>
            </a:r>
            <a:endParaRPr lang="en-US" sz="2400" dirty="0">
              <a:latin typeface="Cambria" pitchFamily="18" charset="0"/>
              <a:ea typeface="Cambria" pitchFamily="18" charset="0"/>
            </a:endParaRPr>
          </a:p>
        </p:txBody>
      </p:sp>
      <p:sp>
        <p:nvSpPr>
          <p:cNvPr id="5" name="Rectangle 4"/>
          <p:cNvSpPr/>
          <p:nvPr/>
        </p:nvSpPr>
        <p:spPr>
          <a:xfrm>
            <a:off x="3657600" y="2753015"/>
            <a:ext cx="4913194" cy="461665"/>
          </a:xfrm>
          <a:prstGeom prst="rect">
            <a:avLst/>
          </a:prstGeom>
        </p:spPr>
        <p:txBody>
          <a:bodyPr wrap="square">
            <a:spAutoFit/>
          </a:bodyPr>
          <a:lstStyle/>
          <a:p>
            <a:pPr algn="ctr"/>
            <a:r>
              <a:rPr lang="en-US" sz="2400" b="1" dirty="0" smtClean="0">
                <a:solidFill>
                  <a:srgbClr val="FF0066"/>
                </a:solidFill>
                <a:latin typeface="Cambria" pitchFamily="18" charset="0"/>
                <a:ea typeface="Cambria" pitchFamily="18" charset="0"/>
              </a:rPr>
              <a:t>Python Memory Allocation</a:t>
            </a:r>
            <a:endParaRPr lang="en-US" sz="2400" b="1" dirty="0">
              <a:solidFill>
                <a:srgbClr val="FF0066"/>
              </a:solidFill>
              <a:latin typeface="Cambria" pitchFamily="18" charset="0"/>
              <a:ea typeface="Cambria" pitchFamily="18" charset="0"/>
            </a:endParaRPr>
          </a:p>
        </p:txBody>
      </p:sp>
      <p:sp>
        <p:nvSpPr>
          <p:cNvPr id="6" name="Rectangle 5"/>
          <p:cNvSpPr/>
          <p:nvPr/>
        </p:nvSpPr>
        <p:spPr>
          <a:xfrm>
            <a:off x="1110017" y="3201370"/>
            <a:ext cx="10722591" cy="830997"/>
          </a:xfrm>
          <a:prstGeom prst="rect">
            <a:avLst/>
          </a:prstGeom>
        </p:spPr>
        <p:txBody>
          <a:bodyPr wrap="square">
            <a:spAutoFit/>
          </a:bodyPr>
          <a:lstStyle/>
          <a:p>
            <a:r>
              <a:rPr lang="en-US" sz="2400" dirty="0" smtClean="0">
                <a:latin typeface="Cambria" pitchFamily="18" charset="0"/>
                <a:ea typeface="Cambria" pitchFamily="18" charset="0"/>
              </a:rPr>
              <a:t>Memory allocation is an essential part of the memory management for a developer. </a:t>
            </a:r>
            <a:endParaRPr lang="en-US" sz="2400" dirty="0">
              <a:latin typeface="Cambria" pitchFamily="18" charset="0"/>
              <a:ea typeface="Cambria" pitchFamily="18" charset="0"/>
            </a:endParaRPr>
          </a:p>
        </p:txBody>
      </p:sp>
      <p:sp>
        <p:nvSpPr>
          <p:cNvPr id="7" name="Rectangle 6"/>
          <p:cNvSpPr/>
          <p:nvPr/>
        </p:nvSpPr>
        <p:spPr>
          <a:xfrm>
            <a:off x="1205552" y="4250225"/>
            <a:ext cx="10517875" cy="830997"/>
          </a:xfrm>
          <a:prstGeom prst="rect">
            <a:avLst/>
          </a:prstGeom>
        </p:spPr>
        <p:txBody>
          <a:bodyPr wrap="square">
            <a:spAutoFit/>
          </a:bodyPr>
          <a:lstStyle/>
          <a:p>
            <a:r>
              <a:rPr lang="en-US" sz="2400" dirty="0" smtClean="0">
                <a:latin typeface="Cambria" pitchFamily="18" charset="0"/>
                <a:ea typeface="Cambria" pitchFamily="18" charset="0"/>
              </a:rPr>
              <a:t>This process basically allots free space in the computer's virtual memory, and there are two types of virtual memory works while executing programs.</a:t>
            </a:r>
            <a:endParaRPr lang="en-US" sz="2400" dirty="0">
              <a:latin typeface="Cambria" pitchFamily="18" charset="0"/>
              <a:ea typeface="Cambria" pitchFamily="18" charset="0"/>
            </a:endParaRPr>
          </a:p>
        </p:txBody>
      </p:sp>
      <p:sp>
        <p:nvSpPr>
          <p:cNvPr id="8" name="Rectangle 7"/>
          <p:cNvSpPr/>
          <p:nvPr/>
        </p:nvSpPr>
        <p:spPr>
          <a:xfrm>
            <a:off x="1123665" y="5357717"/>
            <a:ext cx="6096000" cy="1200329"/>
          </a:xfrm>
          <a:prstGeom prst="rect">
            <a:avLst/>
          </a:prstGeom>
        </p:spPr>
        <p:txBody>
          <a:bodyPr>
            <a:spAutoFit/>
          </a:bodyPr>
          <a:lstStyle/>
          <a:p>
            <a:r>
              <a:rPr lang="en-US" sz="2400" dirty="0" smtClean="0">
                <a:latin typeface="Cambria" pitchFamily="18" charset="0"/>
                <a:ea typeface="Cambria" pitchFamily="18" charset="0"/>
              </a:rPr>
              <a:t>Static Memory Allocation</a:t>
            </a:r>
          </a:p>
          <a:p>
            <a:endParaRPr lang="en-US" sz="2400" dirty="0" smtClean="0">
              <a:latin typeface="Cambria" pitchFamily="18" charset="0"/>
              <a:ea typeface="Cambria" pitchFamily="18" charset="0"/>
            </a:endParaRPr>
          </a:p>
          <a:p>
            <a:r>
              <a:rPr lang="en-US" sz="2400" dirty="0" smtClean="0">
                <a:latin typeface="Cambria" pitchFamily="18" charset="0"/>
                <a:ea typeface="Cambria" pitchFamily="18" charset="0"/>
              </a:rPr>
              <a:t>Dynamic Memory Allocation</a:t>
            </a:r>
            <a:endParaRPr lang="en-US" sz="2400" dirty="0">
              <a:latin typeface="Cambria" pitchFamily="18" charset="0"/>
              <a:ea typeface="Cambri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92322"/>
            <a:ext cx="12192000" cy="350865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smtClean="0">
                <a:solidFill>
                  <a:srgbClr val="FF0066"/>
                </a:solidFill>
                <a:latin typeface="Cambria" pitchFamily="18" charset="0"/>
                <a:ea typeface="Cambria" pitchFamily="18" charset="0"/>
              </a:rPr>
              <a:t>Static Memory Allocation </a:t>
            </a:r>
          </a:p>
          <a:p>
            <a:pPr algn="ctr"/>
            <a:endParaRPr lang="en-US" dirty="0" smtClean="0"/>
          </a:p>
          <a:p>
            <a:pPr>
              <a:lnSpc>
                <a:spcPct val="200000"/>
              </a:lnSpc>
            </a:pPr>
            <a:r>
              <a:rPr lang="en-US" sz="2400" dirty="0" smtClean="0">
                <a:latin typeface="Cambria" pitchFamily="18" charset="0"/>
                <a:ea typeface="Cambria" pitchFamily="18" charset="0"/>
              </a:rPr>
              <a:t>Static memory allocation happens at the compile time. For example - In C/C++, we declare a static array with the fixed sizes. Memory is allocated at the time of compilation. However, we cannot use the memory again in the further program.</a:t>
            </a:r>
          </a:p>
          <a:p>
            <a:pPr>
              <a:lnSpc>
                <a:spcPct val="150000"/>
              </a:lnSpc>
            </a:pPr>
            <a:r>
              <a:rPr lang="en-US" sz="2400" b="1" dirty="0" smtClean="0">
                <a:latin typeface="Cambria" pitchFamily="18" charset="0"/>
                <a:ea typeface="Cambria" pitchFamily="18" charset="0"/>
              </a:rPr>
              <a:t>static</a:t>
            </a:r>
            <a:r>
              <a:rPr lang="en-US" sz="2400" dirty="0" smtClean="0">
                <a:latin typeface="Cambria" pitchFamily="18" charset="0"/>
                <a:ea typeface="Cambria" pitchFamily="18" charset="0"/>
              </a:rPr>
              <a:t> </a:t>
            </a:r>
            <a:r>
              <a:rPr lang="en-US" sz="2400" b="1" dirty="0" err="1" smtClean="0">
                <a:latin typeface="Cambria" pitchFamily="18" charset="0"/>
                <a:ea typeface="Cambria" pitchFamily="18" charset="0"/>
              </a:rPr>
              <a:t>int</a:t>
            </a:r>
            <a:r>
              <a:rPr lang="en-US" sz="2400" dirty="0" smtClean="0">
                <a:latin typeface="Cambria" pitchFamily="18" charset="0"/>
                <a:ea typeface="Cambria" pitchFamily="18" charset="0"/>
              </a:rPr>
              <a:t> a=10;  </a:t>
            </a:r>
            <a:endParaRPr lang="en-US" sz="2400" dirty="0">
              <a:latin typeface="Cambria" pitchFamily="18" charset="0"/>
              <a:ea typeface="Cambri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0627" y="736978"/>
            <a:ext cx="10549719" cy="489364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smtClean="0">
                <a:solidFill>
                  <a:srgbClr val="FF0066"/>
                </a:solidFill>
                <a:latin typeface="Cambria" pitchFamily="18" charset="0"/>
                <a:ea typeface="Cambria" pitchFamily="18" charset="0"/>
              </a:rPr>
              <a:t>Stack Allocation</a:t>
            </a:r>
            <a:endParaRPr lang="en-US" sz="2400" dirty="0" smtClean="0">
              <a:solidFill>
                <a:srgbClr val="FF0066"/>
              </a:solidFill>
              <a:latin typeface="Cambria" pitchFamily="18" charset="0"/>
              <a:ea typeface="Cambria" pitchFamily="18" charset="0"/>
            </a:endParaRPr>
          </a:p>
          <a:p>
            <a:pPr>
              <a:lnSpc>
                <a:spcPct val="200000"/>
              </a:lnSpc>
            </a:pPr>
            <a:r>
              <a:rPr lang="en-US" sz="2400" dirty="0" smtClean="0">
                <a:latin typeface="Cambria" pitchFamily="18" charset="0"/>
                <a:ea typeface="Cambria" pitchFamily="18" charset="0"/>
              </a:rPr>
              <a:t>The Stack data structure is used to store the static memory. It is only needed inside the particular function or method call. The function is added in program's call stack whenever we call it. Variable assignment inside the function is temporarily stored in the function call stack; the function returns the value, and the call stack moves to the text task. The compiler handles all these processes, </a:t>
            </a:r>
            <a:endParaRPr lang="en-US" sz="2400" dirty="0">
              <a:latin typeface="Cambria" pitchFamily="18" charset="0"/>
              <a:ea typeface="Cambria"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261" y="1193126"/>
            <a:ext cx="11177517" cy="415498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b="1" dirty="0" smtClean="0">
                <a:solidFill>
                  <a:srgbClr val="FF0066"/>
                </a:solidFill>
                <a:latin typeface="Cambria" pitchFamily="18" charset="0"/>
                <a:ea typeface="Cambria" pitchFamily="18" charset="0"/>
              </a:rPr>
              <a:t>Dynamic Memory Allocation</a:t>
            </a:r>
          </a:p>
          <a:p>
            <a:pPr>
              <a:lnSpc>
                <a:spcPct val="200000"/>
              </a:lnSpc>
            </a:pPr>
            <a:r>
              <a:rPr lang="en-US" sz="2400" dirty="0" smtClean="0">
                <a:latin typeface="Cambria" pitchFamily="18" charset="0"/>
                <a:ea typeface="Cambria" pitchFamily="18" charset="0"/>
              </a:rPr>
              <a:t>Unlike static memory allocation, Dynamic memory allocates the memory at the runtime to the program.</a:t>
            </a:r>
          </a:p>
          <a:p>
            <a:pPr>
              <a:lnSpc>
                <a:spcPct val="200000"/>
              </a:lnSpc>
            </a:pPr>
            <a:endParaRPr lang="en-US" sz="2400" dirty="0" smtClean="0">
              <a:latin typeface="Cambria" pitchFamily="18" charset="0"/>
              <a:ea typeface="Cambria" pitchFamily="18" charset="0"/>
            </a:endParaRPr>
          </a:p>
          <a:p>
            <a:pPr>
              <a:lnSpc>
                <a:spcPct val="200000"/>
              </a:lnSpc>
            </a:pPr>
            <a:r>
              <a:rPr lang="en-US" sz="2400" dirty="0" smtClean="0">
                <a:latin typeface="Cambria" pitchFamily="18" charset="0"/>
                <a:ea typeface="Cambria" pitchFamily="18" charset="0"/>
              </a:rPr>
              <a:t> Memory is allocated to the objects at the run time. We use the </a:t>
            </a:r>
            <a:r>
              <a:rPr lang="en-US" sz="2400" b="1" dirty="0" smtClean="0">
                <a:latin typeface="Cambria" pitchFamily="18" charset="0"/>
                <a:ea typeface="Cambria" pitchFamily="18" charset="0"/>
              </a:rPr>
              <a:t>Heap</a:t>
            </a:r>
            <a:r>
              <a:rPr lang="en-US" sz="2400" dirty="0" smtClean="0">
                <a:latin typeface="Cambria" pitchFamily="18" charset="0"/>
                <a:ea typeface="Cambria" pitchFamily="18" charset="0"/>
              </a:rPr>
              <a:t> for implement dynamic memory management. We can use the memory throughout the program.</a:t>
            </a:r>
            <a:endParaRPr lang="en-US" sz="2400" dirty="0">
              <a:latin typeface="Cambria" pitchFamily="18" charset="0"/>
              <a:ea typeface="Cambri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Control Flow Statements and Loops – PYnative"/>
          <p:cNvPicPr>
            <a:picLocks noChangeAspect="1" noChangeArrowheads="1"/>
          </p:cNvPicPr>
          <p:nvPr/>
        </p:nvPicPr>
        <p:blipFill>
          <a:blip r:embed="rId2"/>
          <a:srcRect/>
          <a:stretch>
            <a:fillRect/>
          </a:stretch>
        </p:blipFill>
        <p:spPr bwMode="auto">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Data Types in Python. Determining variable type | by Dhirendra Patil |  Analytics Vidhya | Medium"/>
          <p:cNvPicPr>
            <a:picLocks noChangeAspect="1" noChangeArrowheads="1"/>
          </p:cNvPicPr>
          <p:nvPr/>
        </p:nvPicPr>
        <p:blipFill>
          <a:blip r:embed="rId2"/>
          <a:srcRect/>
          <a:stretch>
            <a:fillRect/>
          </a:stretch>
        </p:blipFill>
        <p:spPr bwMode="auto">
          <a:xfrm>
            <a:off x="0" y="1"/>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0686" y="0"/>
            <a:ext cx="8366078" cy="523220"/>
          </a:xfrm>
          <a:prstGeom prst="rect">
            <a:avLst/>
          </a:prstGeom>
        </p:spPr>
        <p:txBody>
          <a:bodyPr wrap="square">
            <a:spAutoFit/>
          </a:bodyPr>
          <a:lstStyle/>
          <a:p>
            <a:pPr algn="ctr"/>
            <a:r>
              <a:rPr lang="en-US" sz="2800" b="1" dirty="0" smtClean="0">
                <a:solidFill>
                  <a:srgbClr val="FF0066"/>
                </a:solidFill>
                <a:latin typeface="Cambria" pitchFamily="18" charset="0"/>
                <a:ea typeface="Cambria" pitchFamily="18" charset="0"/>
              </a:rPr>
              <a:t>What is data abstraction </a:t>
            </a:r>
            <a:endParaRPr lang="en-US" sz="2800" b="1" dirty="0">
              <a:solidFill>
                <a:srgbClr val="FF0066"/>
              </a:solidFill>
              <a:latin typeface="Cambria" pitchFamily="18" charset="0"/>
              <a:ea typeface="Cambria" pitchFamily="18" charset="0"/>
            </a:endParaRPr>
          </a:p>
        </p:txBody>
      </p:sp>
      <p:sp>
        <p:nvSpPr>
          <p:cNvPr id="3" name="Rectangle 2"/>
          <p:cNvSpPr/>
          <p:nvPr/>
        </p:nvSpPr>
        <p:spPr>
          <a:xfrm>
            <a:off x="427629" y="1045023"/>
            <a:ext cx="10736239" cy="707886"/>
          </a:xfrm>
          <a:prstGeom prst="rect">
            <a:avLst/>
          </a:prstGeom>
        </p:spPr>
        <p:txBody>
          <a:bodyPr wrap="square">
            <a:spAutoFit/>
          </a:bodyPr>
          <a:lstStyle/>
          <a:p>
            <a:r>
              <a:rPr lang="en-US" sz="2000" dirty="0" smtClean="0">
                <a:latin typeface="Cambria" pitchFamily="18" charset="0"/>
                <a:ea typeface="Cambria" pitchFamily="18" charset="0"/>
              </a:rPr>
              <a:t>Abstraction in python is defined as </a:t>
            </a:r>
            <a:r>
              <a:rPr lang="en-US" sz="2000" b="1" dirty="0" smtClean="0">
                <a:latin typeface="Cambria" pitchFamily="18" charset="0"/>
                <a:ea typeface="Cambria" pitchFamily="18" charset="0"/>
              </a:rPr>
              <a:t>a process of handling complexity by hiding unnecessary information from the user</a:t>
            </a:r>
            <a:r>
              <a:rPr lang="en-US" sz="2000" dirty="0" smtClean="0">
                <a:latin typeface="Cambria" pitchFamily="18" charset="0"/>
                <a:ea typeface="Cambria" pitchFamily="18" charset="0"/>
              </a:rPr>
              <a:t>.</a:t>
            </a:r>
            <a:endParaRPr lang="en-US" sz="2000" dirty="0">
              <a:latin typeface="Cambria" pitchFamily="18" charset="0"/>
              <a:ea typeface="Cambria" pitchFamily="18" charset="0"/>
            </a:endParaRPr>
          </a:p>
        </p:txBody>
      </p:sp>
      <p:sp>
        <p:nvSpPr>
          <p:cNvPr id="4" name="Rectangle 3"/>
          <p:cNvSpPr/>
          <p:nvPr/>
        </p:nvSpPr>
        <p:spPr>
          <a:xfrm>
            <a:off x="509517" y="1930105"/>
            <a:ext cx="10408692" cy="707886"/>
          </a:xfrm>
          <a:prstGeom prst="rect">
            <a:avLst/>
          </a:prstGeom>
        </p:spPr>
        <p:txBody>
          <a:bodyPr wrap="square">
            <a:spAutoFit/>
          </a:bodyPr>
          <a:lstStyle/>
          <a:p>
            <a:r>
              <a:rPr lang="en-US" sz="2000" dirty="0" smtClean="0">
                <a:latin typeface="Cambria" pitchFamily="18" charset="0"/>
                <a:ea typeface="Cambria" pitchFamily="18" charset="0"/>
              </a:rPr>
              <a:t>an </a:t>
            </a:r>
            <a:r>
              <a:rPr lang="en-US" sz="2000" b="1" dirty="0" smtClean="0">
                <a:latin typeface="Cambria" pitchFamily="18" charset="0"/>
                <a:ea typeface="Cambria" pitchFamily="18" charset="0"/>
              </a:rPr>
              <a:t>abstraction</a:t>
            </a:r>
            <a:r>
              <a:rPr lang="en-US" sz="2000" dirty="0" smtClean="0">
                <a:latin typeface="Cambria" pitchFamily="18" charset="0"/>
                <a:ea typeface="Cambria" pitchFamily="18" charset="0"/>
              </a:rPr>
              <a:t> is used to hide the irrelevant </a:t>
            </a:r>
            <a:r>
              <a:rPr lang="en-US" sz="2000" b="1" dirty="0" smtClean="0">
                <a:latin typeface="Cambria" pitchFamily="18" charset="0"/>
                <a:ea typeface="Cambria" pitchFamily="18" charset="0"/>
              </a:rPr>
              <a:t>data</a:t>
            </a:r>
            <a:r>
              <a:rPr lang="en-US" sz="2000" dirty="0" smtClean="0">
                <a:latin typeface="Cambria" pitchFamily="18" charset="0"/>
                <a:ea typeface="Cambria" pitchFamily="18" charset="0"/>
              </a:rPr>
              <a:t>/class in order to reduce the complexity. It also enhances the application efficiency.</a:t>
            </a:r>
            <a:endParaRPr lang="en-US" sz="2000" dirty="0">
              <a:latin typeface="Cambria" pitchFamily="18" charset="0"/>
              <a:ea typeface="Cambria" pitchFamily="18" charset="0"/>
            </a:endParaRPr>
          </a:p>
        </p:txBody>
      </p:sp>
      <p:sp>
        <p:nvSpPr>
          <p:cNvPr id="5" name="Rectangle 4"/>
          <p:cNvSpPr/>
          <p:nvPr/>
        </p:nvSpPr>
        <p:spPr>
          <a:xfrm>
            <a:off x="618699" y="2935996"/>
            <a:ext cx="10517874" cy="1015663"/>
          </a:xfrm>
          <a:prstGeom prst="rect">
            <a:avLst/>
          </a:prstGeom>
        </p:spPr>
        <p:txBody>
          <a:bodyPr wrap="square">
            <a:spAutoFit/>
          </a:bodyPr>
          <a:lstStyle/>
          <a:p>
            <a:r>
              <a:rPr lang="en-US" sz="2000" dirty="0" smtClean="0">
                <a:latin typeface="Cambria" pitchFamily="18" charset="0"/>
                <a:ea typeface="Cambria" pitchFamily="18" charset="0"/>
              </a:rPr>
              <a:t>Abstraction is used to hide the internal functionality of the function from the users. The users only interact with the basic implementation of the function, but inner working is hidden. User is familiar with that </a:t>
            </a:r>
            <a:r>
              <a:rPr lang="en-US" sz="2000" b="1" dirty="0" smtClean="0">
                <a:latin typeface="Cambria" pitchFamily="18" charset="0"/>
                <a:ea typeface="Cambria" pitchFamily="18" charset="0"/>
              </a:rPr>
              <a:t>"what function does"</a:t>
            </a:r>
            <a:r>
              <a:rPr lang="en-US" sz="2000" dirty="0" smtClean="0">
                <a:latin typeface="Cambria" pitchFamily="18" charset="0"/>
                <a:ea typeface="Cambria" pitchFamily="18" charset="0"/>
              </a:rPr>
              <a:t> but they don't know </a:t>
            </a:r>
            <a:r>
              <a:rPr lang="en-US" sz="2000" b="1" dirty="0" smtClean="0">
                <a:latin typeface="Cambria" pitchFamily="18" charset="0"/>
                <a:ea typeface="Cambria" pitchFamily="18" charset="0"/>
              </a:rPr>
              <a:t>"how it does."</a:t>
            </a:r>
            <a:endParaRPr lang="en-US" sz="2000" dirty="0">
              <a:latin typeface="Cambria" pitchFamily="18" charset="0"/>
              <a:ea typeface="Cambria" pitchFamily="18" charset="0"/>
            </a:endParaRPr>
          </a:p>
        </p:txBody>
      </p:sp>
      <p:sp>
        <p:nvSpPr>
          <p:cNvPr id="6" name="Rectangle 5"/>
          <p:cNvSpPr/>
          <p:nvPr/>
        </p:nvSpPr>
        <p:spPr>
          <a:xfrm>
            <a:off x="714232" y="4306838"/>
            <a:ext cx="10940955" cy="369332"/>
          </a:xfrm>
          <a:prstGeom prst="rect">
            <a:avLst/>
          </a:prstGeom>
        </p:spPr>
        <p:txBody>
          <a:bodyPr wrap="square">
            <a:spAutoFit/>
          </a:bodyPr>
          <a:lstStyle/>
          <a:p>
            <a:r>
              <a:rPr lang="en-US" b="1" dirty="0" smtClean="0">
                <a:latin typeface="Cambria" pitchFamily="18" charset="0"/>
                <a:ea typeface="Cambria" pitchFamily="18" charset="0"/>
              </a:rPr>
              <a:t>In Python, abstraction can be achieved by using abstract classes and interfaces.</a:t>
            </a:r>
            <a:endParaRPr lang="en-US" b="1" dirty="0">
              <a:latin typeface="Cambria" pitchFamily="18" charset="0"/>
              <a:ea typeface="Cambria"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Data Abstraction in Python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 Abstract Class Examp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descr="What is Abstraction in OOPS? | DigitalOcean"/>
          <p:cNvPicPr>
            <a:picLocks noChangeAspect="1" noChangeArrowheads="1"/>
          </p:cNvPicPr>
          <p:nvPr/>
        </p:nvPicPr>
        <p:blipFill>
          <a:blip r:embed="rId2"/>
          <a:srcRect/>
          <a:stretch>
            <a:fillRect/>
          </a:stretch>
        </p:blipFill>
        <p:spPr bwMode="auto">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roduction to JavaScript. Bhawna Mallick 2 Unit Objectives To explain the  necessity of Scripting To explain writing client side scripting using  JavaScript. - ppt download"/>
          <p:cNvPicPr>
            <a:picLocks noChangeAspect="1" noChangeArrowheads="1"/>
          </p:cNvPicPr>
          <p:nvPr/>
        </p:nvPicPr>
        <p:blipFill>
          <a:blip r:embed="rId2"/>
          <a:srcRect/>
          <a:stretch>
            <a:fillRect/>
          </a:stretch>
        </p:blipFill>
        <p:spPr bwMode="auto">
          <a:xfrm>
            <a:off x="0" y="0"/>
            <a:ext cx="12192000" cy="68580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What is Abstraction in OOPS? | DigitalOcean"/>
          <p:cNvPicPr>
            <a:picLocks noChangeAspect="1" noChangeArrowheads="1"/>
          </p:cNvPicPr>
          <p:nvPr/>
        </p:nvPicPr>
        <p:blipFill>
          <a:blip r:embed="rId2"/>
          <a:srcRect/>
          <a:stretch>
            <a:fillRect/>
          </a:stretch>
        </p:blipFill>
        <p:spPr bwMode="auto">
          <a:xfrm>
            <a:off x="0" y="0"/>
            <a:ext cx="12192000" cy="7429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Programming Techniques Lec03 Procedural Abstraction Software Engineering  Fall ppt download"/>
          <p:cNvPicPr>
            <a:picLocks noChangeAspect="1" noChangeArrowheads="1"/>
          </p:cNvPicPr>
          <p:nvPr/>
        </p:nvPicPr>
        <p:blipFill>
          <a:blip r:embed="rId2"/>
          <a:srcRect/>
          <a:stretch>
            <a:fillRect/>
          </a:stretch>
        </p:blipFill>
        <p:spPr bwMode="auto">
          <a:xfrm>
            <a:off x="0" y="-1"/>
            <a:ext cx="12192000" cy="68580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Imperative Programming - ppt video online download"/>
          <p:cNvPicPr>
            <a:picLocks noChangeAspect="1" noChangeArrowheads="1"/>
          </p:cNvPicPr>
          <p:nvPr/>
        </p:nvPicPr>
        <p:blipFill>
          <a:blip r:embed="rId2"/>
          <a:srcRect/>
          <a:stretch>
            <a:fillRect/>
          </a:stretch>
        </p:blipFill>
        <p:spPr bwMode="auto">
          <a:xfrm>
            <a:off x="0" y="-163773"/>
            <a:ext cx="12192000" cy="70217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Chapter 5 Names, Bindings, and Scopes - ppt download"/>
          <p:cNvPicPr>
            <a:picLocks noChangeAspect="1" noChangeArrowheads="1"/>
          </p:cNvPicPr>
          <p:nvPr/>
        </p:nvPicPr>
        <p:blipFill>
          <a:blip r:embed="rId2"/>
          <a:srcRect/>
          <a:stretch>
            <a:fillRect/>
          </a:stretch>
        </p:blipFill>
        <p:spPr bwMode="auto">
          <a:xfrm>
            <a:off x="0" y="0"/>
            <a:ext cx="12192000" cy="68580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Static Binding and Dynamic Binding | How does Static Binding Happen?"/>
          <p:cNvPicPr>
            <a:picLocks noChangeAspect="1" noChangeArrowheads="1"/>
          </p:cNvPicPr>
          <p:nvPr/>
        </p:nvPicPr>
        <p:blipFill>
          <a:blip r:embed="rId2"/>
          <a:srcRect/>
          <a:stretch>
            <a:fillRect/>
          </a:stretch>
        </p:blipFill>
        <p:spPr bwMode="auto">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7815" y="321692"/>
            <a:ext cx="8211404" cy="461665"/>
          </a:xfrm>
          <a:prstGeom prst="rect">
            <a:avLst/>
          </a:prstGeom>
        </p:spPr>
        <p:txBody>
          <a:bodyPr wrap="square">
            <a:spAutoFit/>
          </a:bodyPr>
          <a:lstStyle/>
          <a:p>
            <a:pPr algn="ctr"/>
            <a:r>
              <a:rPr lang="en-US" sz="2400" b="1" dirty="0" smtClean="0">
                <a:solidFill>
                  <a:srgbClr val="FF0066"/>
                </a:solidFill>
                <a:latin typeface="Cambria" pitchFamily="18" charset="0"/>
                <a:ea typeface="Cambria" pitchFamily="18" charset="0"/>
              </a:rPr>
              <a:t>Scope in Python</a:t>
            </a:r>
            <a:endParaRPr lang="en-US" sz="2400" b="1" dirty="0">
              <a:solidFill>
                <a:srgbClr val="FF0066"/>
              </a:solidFill>
              <a:latin typeface="Cambria" pitchFamily="18" charset="0"/>
              <a:ea typeface="Cambria" pitchFamily="18" charset="0"/>
            </a:endParaRPr>
          </a:p>
        </p:txBody>
      </p:sp>
      <p:sp>
        <p:nvSpPr>
          <p:cNvPr id="3" name="Rectangle 2"/>
          <p:cNvSpPr/>
          <p:nvPr/>
        </p:nvSpPr>
        <p:spPr>
          <a:xfrm>
            <a:off x="523164" y="1045023"/>
            <a:ext cx="10313158" cy="400110"/>
          </a:xfrm>
          <a:prstGeom prst="rect">
            <a:avLst/>
          </a:prstGeom>
        </p:spPr>
        <p:txBody>
          <a:bodyPr wrap="square">
            <a:spAutoFit/>
          </a:bodyPr>
          <a:lstStyle/>
          <a:p>
            <a:pPr algn="ctr"/>
            <a:r>
              <a:rPr lang="en-US" sz="2000" b="1" dirty="0" smtClean="0">
                <a:latin typeface="Cambria" pitchFamily="18" charset="0"/>
                <a:ea typeface="Cambria" pitchFamily="18" charset="0"/>
              </a:rPr>
              <a:t>A variable is only available from inside the region it is created. This is called scope.</a:t>
            </a:r>
            <a:endParaRPr lang="en-US" sz="2000" b="1" dirty="0">
              <a:latin typeface="Cambria" pitchFamily="18" charset="0"/>
              <a:ea typeface="Cambria" pitchFamily="18" charset="0"/>
            </a:endParaRPr>
          </a:p>
        </p:txBody>
      </p:sp>
      <p:sp>
        <p:nvSpPr>
          <p:cNvPr id="4" name="Rectangle 3"/>
          <p:cNvSpPr/>
          <p:nvPr/>
        </p:nvSpPr>
        <p:spPr>
          <a:xfrm>
            <a:off x="864358" y="1625306"/>
            <a:ext cx="9658066" cy="453669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en-US" sz="2800" dirty="0" smtClean="0">
                <a:latin typeface="Cambria" pitchFamily="18" charset="0"/>
                <a:ea typeface="Cambria" pitchFamily="18" charset="0"/>
              </a:rPr>
              <a:t> variable created inside a function belongs to the </a:t>
            </a:r>
            <a:r>
              <a:rPr lang="en-US" sz="2800" i="1" dirty="0" smtClean="0">
                <a:latin typeface="Cambria" pitchFamily="18" charset="0"/>
                <a:ea typeface="Cambria" pitchFamily="18" charset="0"/>
              </a:rPr>
              <a:t>local scope</a:t>
            </a:r>
            <a:r>
              <a:rPr lang="en-US" sz="2800" dirty="0" smtClean="0">
                <a:latin typeface="Cambria" pitchFamily="18" charset="0"/>
                <a:ea typeface="Cambria" pitchFamily="18" charset="0"/>
              </a:rPr>
              <a:t> of that function, and can only be used inside that function.</a:t>
            </a:r>
          </a:p>
          <a:p>
            <a:pPr>
              <a:lnSpc>
                <a:spcPct val="150000"/>
              </a:lnSpc>
            </a:pPr>
            <a:r>
              <a:rPr lang="en-US" sz="2800" dirty="0" smtClean="0">
                <a:latin typeface="Cambria" pitchFamily="18" charset="0"/>
                <a:ea typeface="Cambria" pitchFamily="18" charset="0"/>
              </a:rPr>
              <a:t>def </a:t>
            </a:r>
            <a:r>
              <a:rPr lang="en-US" sz="2800" dirty="0" err="1" smtClean="0">
                <a:latin typeface="Cambria" pitchFamily="18" charset="0"/>
                <a:ea typeface="Cambria" pitchFamily="18" charset="0"/>
              </a:rPr>
              <a:t>myfunc</a:t>
            </a:r>
            <a:r>
              <a:rPr lang="en-US" sz="2800" dirty="0" smtClean="0">
                <a:latin typeface="Cambria" pitchFamily="18" charset="0"/>
                <a:ea typeface="Cambria" pitchFamily="18" charset="0"/>
              </a:rPr>
              <a:t>():</a:t>
            </a:r>
            <a:br>
              <a:rPr lang="en-US" sz="2800" dirty="0" smtClean="0">
                <a:latin typeface="Cambria" pitchFamily="18" charset="0"/>
                <a:ea typeface="Cambria" pitchFamily="18" charset="0"/>
              </a:rPr>
            </a:br>
            <a:r>
              <a:rPr lang="en-US" sz="2800" dirty="0" smtClean="0">
                <a:latin typeface="Cambria" pitchFamily="18" charset="0"/>
                <a:ea typeface="Cambria" pitchFamily="18" charset="0"/>
              </a:rPr>
              <a:t>  x = 300</a:t>
            </a:r>
            <a:br>
              <a:rPr lang="en-US" sz="2800" dirty="0" smtClean="0">
                <a:latin typeface="Cambria" pitchFamily="18" charset="0"/>
                <a:ea typeface="Cambria" pitchFamily="18" charset="0"/>
              </a:rPr>
            </a:br>
            <a:r>
              <a:rPr lang="en-US" sz="2800" dirty="0" smtClean="0">
                <a:latin typeface="Cambria" pitchFamily="18" charset="0"/>
                <a:ea typeface="Cambria" pitchFamily="18" charset="0"/>
              </a:rPr>
              <a:t>  print(x)</a:t>
            </a:r>
            <a:br>
              <a:rPr lang="en-US" sz="2800" dirty="0" smtClean="0">
                <a:latin typeface="Cambria" pitchFamily="18" charset="0"/>
                <a:ea typeface="Cambria" pitchFamily="18" charset="0"/>
              </a:rPr>
            </a:br>
            <a:r>
              <a:rPr lang="en-US" sz="2800" dirty="0" smtClean="0">
                <a:latin typeface="Cambria" pitchFamily="18" charset="0"/>
                <a:ea typeface="Cambria" pitchFamily="18" charset="0"/>
              </a:rPr>
              <a:t/>
            </a:r>
            <a:br>
              <a:rPr lang="en-US" sz="2800" dirty="0" smtClean="0">
                <a:latin typeface="Cambria" pitchFamily="18" charset="0"/>
                <a:ea typeface="Cambria" pitchFamily="18" charset="0"/>
              </a:rPr>
            </a:br>
            <a:r>
              <a:rPr lang="en-US" sz="2800" dirty="0" err="1" smtClean="0">
                <a:latin typeface="Cambria" pitchFamily="18" charset="0"/>
                <a:ea typeface="Cambria" pitchFamily="18" charset="0"/>
              </a:rPr>
              <a:t>myfunc</a:t>
            </a:r>
            <a:r>
              <a:rPr lang="en-US" sz="2800" dirty="0" smtClean="0">
                <a:latin typeface="Cambria" pitchFamily="18" charset="0"/>
                <a:ea typeface="Cambria" pitchFamily="18" charset="0"/>
              </a:rPr>
              <a:t>()</a:t>
            </a:r>
            <a:endParaRPr lang="en-US" sz="2800" dirty="0">
              <a:latin typeface="Cambria" pitchFamily="18" charset="0"/>
              <a:ea typeface="Cambria"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Python Scope ⋆ IpCisco"/>
          <p:cNvPicPr>
            <a:picLocks noChangeAspect="1" noChangeArrowheads="1"/>
          </p:cNvPicPr>
          <p:nvPr/>
        </p:nvPicPr>
        <p:blipFill>
          <a:blip r:embed="rId2"/>
          <a:srcRect/>
          <a:stretch>
            <a:fillRect/>
          </a:stretch>
        </p:blipFill>
        <p:spPr bwMode="auto">
          <a:xfrm>
            <a:off x="0" y="1"/>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Scope in Python | Top 4 Types of Scope in Python with Examples"/>
          <p:cNvPicPr>
            <a:picLocks noChangeAspect="1" noChangeArrowheads="1"/>
          </p:cNvPicPr>
          <p:nvPr/>
        </p:nvPicPr>
        <p:blipFill>
          <a:blip r:embed="rId2"/>
          <a:srcRect/>
          <a:stretch>
            <a:fillRect/>
          </a:stretch>
        </p:blipFill>
        <p:spPr bwMode="auto">
          <a:xfrm>
            <a:off x="0" y="1"/>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0" y="0"/>
            <a:ext cx="12192000" cy="62119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vert="horz" wrap="square" lIns="0" tIns="88872"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FF0066"/>
                </a:solidFill>
                <a:effectLst/>
                <a:latin typeface="Cambria" pitchFamily="18" charset="0"/>
                <a:ea typeface="Cambria" pitchFamily="18" charset="0"/>
                <a:cs typeface="Segoe UI" pitchFamily="34" charset="0"/>
              </a:rPr>
              <a:t>Function Inside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Cambria" pitchFamily="18" charset="0"/>
              <a:ea typeface="Cambria" pitchFamily="18" charset="0"/>
              <a:cs typeface="Segoe UI"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t>The local variable can be accessed from a function within the function: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800" b="0" i="0" u="none" strike="noStrike" cap="none" normalizeH="0" baseline="0" dirty="0" smtClean="0">
                <a:ln>
                  <a:noFill/>
                </a:ln>
                <a:solidFill>
                  <a:srgbClr val="0000CD"/>
                </a:solidFill>
                <a:effectLst/>
                <a:latin typeface="Cambria" pitchFamily="18" charset="0"/>
                <a:ea typeface="Cambria" pitchFamily="18" charset="0"/>
                <a:cs typeface="Arial" pitchFamily="34" charset="0"/>
              </a:rPr>
              <a:t>def</a:t>
            </a:r>
            <a: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t> </a:t>
            </a:r>
            <a:r>
              <a:rPr kumimoji="0" lang="en-US" sz="2800" b="0" i="0" u="none" strike="noStrike" cap="none" normalizeH="0" baseline="0" dirty="0" err="1" smtClean="0">
                <a:ln>
                  <a:noFill/>
                </a:ln>
                <a:solidFill>
                  <a:srgbClr val="000000"/>
                </a:solidFill>
                <a:effectLst/>
                <a:latin typeface="Cambria" pitchFamily="18" charset="0"/>
                <a:ea typeface="Cambria" pitchFamily="18" charset="0"/>
                <a:cs typeface="Arial" pitchFamily="34" charset="0"/>
              </a:rPr>
              <a:t>myfunc</a:t>
            </a:r>
            <a: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t>():</a:t>
            </a:r>
            <a:b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br>
            <a: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t>  x = </a:t>
            </a:r>
            <a:r>
              <a:rPr kumimoji="0" lang="en-US" sz="2800" b="0" i="0" u="none" strike="noStrike" cap="none" normalizeH="0" baseline="0" dirty="0" smtClean="0">
                <a:ln>
                  <a:noFill/>
                </a:ln>
                <a:solidFill>
                  <a:srgbClr val="FF0000"/>
                </a:solidFill>
                <a:effectLst/>
                <a:latin typeface="Cambria" pitchFamily="18" charset="0"/>
                <a:ea typeface="Cambria" pitchFamily="18" charset="0"/>
                <a:cs typeface="Arial" pitchFamily="34" charset="0"/>
              </a:rPr>
              <a:t>300</a:t>
            </a:r>
            <a: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t/>
            </a:r>
            <a:b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br>
            <a: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t>  </a:t>
            </a:r>
            <a:r>
              <a:rPr kumimoji="0" lang="en-US" sz="2800" b="0" i="0" u="none" strike="noStrike" cap="none" normalizeH="0" baseline="0" dirty="0" smtClean="0">
                <a:ln>
                  <a:noFill/>
                </a:ln>
                <a:solidFill>
                  <a:srgbClr val="0000CD"/>
                </a:solidFill>
                <a:effectLst/>
                <a:latin typeface="Cambria" pitchFamily="18" charset="0"/>
                <a:ea typeface="Cambria" pitchFamily="18" charset="0"/>
                <a:cs typeface="Arial" pitchFamily="34" charset="0"/>
              </a:rPr>
              <a:t>def</a:t>
            </a:r>
            <a: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t> </a:t>
            </a:r>
            <a:r>
              <a:rPr kumimoji="0" lang="en-US" sz="2800" b="0" i="0" u="none" strike="noStrike" cap="none" normalizeH="0" baseline="0" dirty="0" err="1" smtClean="0">
                <a:ln>
                  <a:noFill/>
                </a:ln>
                <a:solidFill>
                  <a:srgbClr val="000000"/>
                </a:solidFill>
                <a:effectLst/>
                <a:latin typeface="Cambria" pitchFamily="18" charset="0"/>
                <a:ea typeface="Cambria" pitchFamily="18" charset="0"/>
                <a:cs typeface="Arial" pitchFamily="34" charset="0"/>
              </a:rPr>
              <a:t>myinnerfunc</a:t>
            </a:r>
            <a: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t>():</a:t>
            </a:r>
            <a:b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br>
            <a: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t>    </a:t>
            </a:r>
            <a:r>
              <a:rPr kumimoji="0" lang="en-US" sz="2800" b="0" i="0" u="none" strike="noStrike" cap="none" normalizeH="0" baseline="0" dirty="0" smtClean="0">
                <a:ln>
                  <a:noFill/>
                </a:ln>
                <a:solidFill>
                  <a:srgbClr val="0000CD"/>
                </a:solidFill>
                <a:effectLst/>
                <a:latin typeface="Cambria" pitchFamily="18" charset="0"/>
                <a:ea typeface="Cambria" pitchFamily="18" charset="0"/>
                <a:cs typeface="Arial" pitchFamily="34" charset="0"/>
              </a:rPr>
              <a:t>print</a:t>
            </a:r>
            <a: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t>(x)</a:t>
            </a:r>
            <a:b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br>
            <a: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t>  </a:t>
            </a:r>
            <a:r>
              <a:rPr kumimoji="0" lang="en-US" sz="2800" b="0" i="0" u="none" strike="noStrike" cap="none" normalizeH="0" baseline="0" dirty="0" err="1" smtClean="0">
                <a:ln>
                  <a:noFill/>
                </a:ln>
                <a:solidFill>
                  <a:srgbClr val="000000"/>
                </a:solidFill>
                <a:effectLst/>
                <a:latin typeface="Cambria" pitchFamily="18" charset="0"/>
                <a:ea typeface="Cambria" pitchFamily="18" charset="0"/>
                <a:cs typeface="Arial" pitchFamily="34" charset="0"/>
              </a:rPr>
              <a:t>myinnerfunc</a:t>
            </a:r>
            <a: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t>()</a:t>
            </a:r>
            <a:b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br>
            <a: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t/>
            </a:r>
            <a:b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br>
            <a:r>
              <a:rPr kumimoji="0" lang="en-US" sz="2800" b="0" i="0" u="none" strike="noStrike" cap="none" normalizeH="0" baseline="0" dirty="0" err="1" smtClean="0">
                <a:ln>
                  <a:noFill/>
                </a:ln>
                <a:solidFill>
                  <a:srgbClr val="000000"/>
                </a:solidFill>
                <a:effectLst/>
                <a:latin typeface="Cambria" pitchFamily="18" charset="0"/>
                <a:ea typeface="Cambria" pitchFamily="18" charset="0"/>
                <a:cs typeface="Arial" pitchFamily="34" charset="0"/>
              </a:rPr>
              <a:t>myfunc</a:t>
            </a:r>
            <a:r>
              <a:rPr kumimoji="0" lang="en-US" sz="28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t>()</a:t>
            </a:r>
            <a:endParaRPr kumimoji="0" lang="en-US" sz="28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9618" y="432895"/>
            <a:ext cx="7629098" cy="523220"/>
          </a:xfrm>
          <a:prstGeom prst="rect">
            <a:avLst/>
          </a:prstGeom>
        </p:spPr>
        <p:txBody>
          <a:bodyPr wrap="square">
            <a:spAutoFit/>
          </a:bodyPr>
          <a:lstStyle/>
          <a:p>
            <a:pPr algn="ctr"/>
            <a:r>
              <a:rPr lang="en-US" sz="2800" b="1" dirty="0" smtClean="0">
                <a:solidFill>
                  <a:srgbClr val="FF0066"/>
                </a:solidFill>
                <a:latin typeface="Cambria" pitchFamily="18" charset="0"/>
                <a:ea typeface="Cambria" pitchFamily="18" charset="0"/>
              </a:rPr>
              <a:t>Global Scope</a:t>
            </a:r>
            <a:endParaRPr lang="en-US" sz="2800" b="1" dirty="0">
              <a:solidFill>
                <a:srgbClr val="FF0066"/>
              </a:solidFill>
              <a:latin typeface="Cambria" pitchFamily="18" charset="0"/>
              <a:ea typeface="Cambria" pitchFamily="18" charset="0"/>
            </a:endParaRPr>
          </a:p>
        </p:txBody>
      </p:sp>
      <p:sp>
        <p:nvSpPr>
          <p:cNvPr id="3" name="Rectangle 2"/>
          <p:cNvSpPr/>
          <p:nvPr/>
        </p:nvSpPr>
        <p:spPr>
          <a:xfrm>
            <a:off x="1214651" y="1520167"/>
            <a:ext cx="9949218" cy="440120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dirty="0" smtClean="0">
                <a:latin typeface="Cambria" pitchFamily="18" charset="0"/>
                <a:ea typeface="Cambria" pitchFamily="18" charset="0"/>
              </a:rPr>
              <a:t>A variable created outside of a function is global and can be used by anyone:</a:t>
            </a:r>
          </a:p>
          <a:p>
            <a:r>
              <a:rPr lang="en-US" sz="2800" dirty="0" smtClean="0">
                <a:latin typeface="Cambria" pitchFamily="18" charset="0"/>
                <a:ea typeface="Cambria" pitchFamily="18" charset="0"/>
              </a:rPr>
              <a:t>x = 300</a:t>
            </a:r>
            <a:br>
              <a:rPr lang="en-US" sz="2800" dirty="0" smtClean="0">
                <a:latin typeface="Cambria" pitchFamily="18" charset="0"/>
                <a:ea typeface="Cambria" pitchFamily="18" charset="0"/>
              </a:rPr>
            </a:br>
            <a:r>
              <a:rPr lang="en-US" sz="2800" dirty="0" smtClean="0">
                <a:latin typeface="Cambria" pitchFamily="18" charset="0"/>
                <a:ea typeface="Cambria" pitchFamily="18" charset="0"/>
              </a:rPr>
              <a:t/>
            </a:r>
            <a:br>
              <a:rPr lang="en-US" sz="2800" dirty="0" smtClean="0">
                <a:latin typeface="Cambria" pitchFamily="18" charset="0"/>
                <a:ea typeface="Cambria" pitchFamily="18" charset="0"/>
              </a:rPr>
            </a:br>
            <a:r>
              <a:rPr lang="en-US" sz="2800" dirty="0" smtClean="0">
                <a:latin typeface="Cambria" pitchFamily="18" charset="0"/>
                <a:ea typeface="Cambria" pitchFamily="18" charset="0"/>
              </a:rPr>
              <a:t>def </a:t>
            </a:r>
            <a:r>
              <a:rPr lang="en-US" sz="2800" dirty="0" err="1" smtClean="0">
                <a:latin typeface="Cambria" pitchFamily="18" charset="0"/>
                <a:ea typeface="Cambria" pitchFamily="18" charset="0"/>
              </a:rPr>
              <a:t>myfunc</a:t>
            </a:r>
            <a:r>
              <a:rPr lang="en-US" sz="2800" dirty="0" smtClean="0">
                <a:latin typeface="Cambria" pitchFamily="18" charset="0"/>
                <a:ea typeface="Cambria" pitchFamily="18" charset="0"/>
              </a:rPr>
              <a:t>():</a:t>
            </a:r>
            <a:br>
              <a:rPr lang="en-US" sz="2800" dirty="0" smtClean="0">
                <a:latin typeface="Cambria" pitchFamily="18" charset="0"/>
                <a:ea typeface="Cambria" pitchFamily="18" charset="0"/>
              </a:rPr>
            </a:br>
            <a:r>
              <a:rPr lang="en-US" sz="2800" dirty="0" smtClean="0">
                <a:latin typeface="Cambria" pitchFamily="18" charset="0"/>
                <a:ea typeface="Cambria" pitchFamily="18" charset="0"/>
              </a:rPr>
              <a:t>  print(x)</a:t>
            </a:r>
            <a:br>
              <a:rPr lang="en-US" sz="2800" dirty="0" smtClean="0">
                <a:latin typeface="Cambria" pitchFamily="18" charset="0"/>
                <a:ea typeface="Cambria" pitchFamily="18" charset="0"/>
              </a:rPr>
            </a:br>
            <a:r>
              <a:rPr lang="en-US" sz="2800" dirty="0" smtClean="0">
                <a:latin typeface="Cambria" pitchFamily="18" charset="0"/>
                <a:ea typeface="Cambria" pitchFamily="18" charset="0"/>
              </a:rPr>
              <a:t/>
            </a:r>
            <a:br>
              <a:rPr lang="en-US" sz="2800" dirty="0" smtClean="0">
                <a:latin typeface="Cambria" pitchFamily="18" charset="0"/>
                <a:ea typeface="Cambria" pitchFamily="18" charset="0"/>
              </a:rPr>
            </a:br>
            <a:r>
              <a:rPr lang="en-US" sz="2800" dirty="0" err="1" smtClean="0">
                <a:latin typeface="Cambria" pitchFamily="18" charset="0"/>
                <a:ea typeface="Cambria" pitchFamily="18" charset="0"/>
              </a:rPr>
              <a:t>myfunc</a:t>
            </a:r>
            <a:r>
              <a:rPr lang="en-US" sz="2800" dirty="0" smtClean="0">
                <a:latin typeface="Cambria" pitchFamily="18" charset="0"/>
                <a:ea typeface="Cambria" pitchFamily="18" charset="0"/>
              </a:rPr>
              <a:t>()</a:t>
            </a:r>
            <a:br>
              <a:rPr lang="en-US" sz="2800" dirty="0" smtClean="0">
                <a:latin typeface="Cambria" pitchFamily="18" charset="0"/>
                <a:ea typeface="Cambria" pitchFamily="18" charset="0"/>
              </a:rPr>
            </a:br>
            <a:r>
              <a:rPr lang="en-US" sz="2800" dirty="0" smtClean="0">
                <a:latin typeface="Cambria" pitchFamily="18" charset="0"/>
                <a:ea typeface="Cambria" pitchFamily="18" charset="0"/>
              </a:rPr>
              <a:t/>
            </a:r>
            <a:br>
              <a:rPr lang="en-US" sz="2800" dirty="0" smtClean="0">
                <a:latin typeface="Cambria" pitchFamily="18" charset="0"/>
                <a:ea typeface="Cambria" pitchFamily="18" charset="0"/>
              </a:rPr>
            </a:br>
            <a:r>
              <a:rPr lang="en-US" sz="2800" dirty="0" smtClean="0">
                <a:latin typeface="Cambria" pitchFamily="18" charset="0"/>
                <a:ea typeface="Cambria" pitchFamily="18" charset="0"/>
              </a:rPr>
              <a:t>print(x)</a:t>
            </a:r>
            <a:endParaRPr lang="en-US" sz="2800" dirty="0">
              <a:latin typeface="Cambria" pitchFamily="18" charset="0"/>
              <a:ea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561150"/>
          </a:xfrm>
        </p:spPr>
        <p:txBody>
          <a:bodyPr>
            <a:normAutofit/>
          </a:bodyPr>
          <a:lstStyle/>
          <a:p>
            <a:pPr algn="ctr"/>
            <a:r>
              <a:rPr lang="en-US" sz="2800" b="1" dirty="0" smtClean="0">
                <a:solidFill>
                  <a:srgbClr val="FF0066"/>
                </a:solidFill>
                <a:latin typeface="Cambria" pitchFamily="18" charset="0"/>
                <a:ea typeface="Cambria" pitchFamily="18" charset="0"/>
              </a:rPr>
              <a:t>Characteristics of Scripting Language[ key concepts ] </a:t>
            </a:r>
            <a:endParaRPr lang="en-US" sz="2800" b="1" dirty="0">
              <a:solidFill>
                <a:srgbClr val="FF0066"/>
              </a:solidFill>
              <a:latin typeface="Cambria" pitchFamily="18" charset="0"/>
              <a:ea typeface="Cambria" pitchFamily="18" charset="0"/>
            </a:endParaRPr>
          </a:p>
        </p:txBody>
      </p:sp>
      <p:sp>
        <p:nvSpPr>
          <p:cNvPr id="4" name="Content Placeholder 3"/>
          <p:cNvSpPr>
            <a:spLocks noGrp="1"/>
          </p:cNvSpPr>
          <p:nvPr>
            <p:ph idx="1"/>
          </p:nvPr>
        </p:nvSpPr>
        <p:spPr>
          <a:xfrm>
            <a:off x="838200" y="973777"/>
            <a:ext cx="10515600" cy="5203186"/>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a:lnSpc>
                <a:spcPct val="150000"/>
              </a:lnSpc>
            </a:pPr>
            <a:r>
              <a:rPr lang="en-US" dirty="0" smtClean="0">
                <a:latin typeface="Cambria" pitchFamily="18" charset="0"/>
                <a:ea typeface="Cambria" pitchFamily="18" charset="0"/>
              </a:rPr>
              <a:t>It is open-source, which means a user can have full control to view and edit it.</a:t>
            </a:r>
          </a:p>
          <a:p>
            <a:pPr>
              <a:lnSpc>
                <a:spcPct val="150000"/>
              </a:lnSpc>
            </a:pPr>
            <a:r>
              <a:rPr lang="en-US" dirty="0" smtClean="0">
                <a:latin typeface="Cambria" pitchFamily="18" charset="0"/>
                <a:ea typeface="Cambria" pitchFamily="18" charset="0"/>
              </a:rPr>
              <a:t>It is easy to learn and work with.</a:t>
            </a:r>
          </a:p>
          <a:p>
            <a:pPr>
              <a:lnSpc>
                <a:spcPct val="150000"/>
              </a:lnSpc>
            </a:pPr>
            <a:r>
              <a:rPr lang="en-US" dirty="0" smtClean="0">
                <a:latin typeface="Cambria" pitchFamily="18" charset="0"/>
                <a:ea typeface="Cambria" pitchFamily="18" charset="0"/>
              </a:rPr>
              <a:t>Comparatively faster to develop than an actual program. </a:t>
            </a:r>
          </a:p>
          <a:p>
            <a:pPr>
              <a:lnSpc>
                <a:spcPct val="150000"/>
              </a:lnSpc>
            </a:pPr>
            <a:r>
              <a:rPr lang="en-US" dirty="0" smtClean="0">
                <a:latin typeface="Cambria" pitchFamily="18" charset="0"/>
                <a:ea typeface="Cambria" pitchFamily="18" charset="0"/>
              </a:rPr>
              <a:t>It has a limited number of data structures which makes it easy to write and edit.</a:t>
            </a:r>
          </a:p>
          <a:p>
            <a:pPr>
              <a:lnSpc>
                <a:spcPct val="150000"/>
              </a:lnSpc>
            </a:pPr>
            <a:r>
              <a:rPr lang="en-US" dirty="0" smtClean="0">
                <a:latin typeface="Cambria" pitchFamily="18" charset="0"/>
                <a:ea typeface="Cambria" pitchFamily="18" charset="0"/>
              </a:rPr>
              <a:t>The language is beneficial to bring interactivity in web pages.</a:t>
            </a:r>
          </a:p>
          <a:p>
            <a:pPr>
              <a:lnSpc>
                <a:spcPct val="150000"/>
              </a:lnSpc>
            </a:pPr>
            <a:r>
              <a:rPr lang="en-US" dirty="0" smtClean="0">
                <a:latin typeface="Cambria" pitchFamily="18" charset="0"/>
                <a:ea typeface="Cambria" pitchFamily="18" charset="0"/>
              </a:rPr>
              <a:t>It helps in creating new applications in web browsers.</a:t>
            </a:r>
          </a:p>
          <a:p>
            <a:pPr>
              <a:lnSpc>
                <a:spcPct val="150000"/>
              </a:lnSpc>
            </a:pPr>
            <a:r>
              <a:rPr lang="en-US" dirty="0" smtClean="0">
                <a:latin typeface="Cambria" pitchFamily="18" charset="0"/>
                <a:ea typeface="Cambria" pitchFamily="18" charset="0"/>
              </a:rPr>
              <a:t>It is used to create plug-ins and extensions.</a:t>
            </a:r>
          </a:p>
          <a:p>
            <a:pPr>
              <a:buNone/>
            </a:pPr>
            <a:endParaRPr lang="en-US" dirty="0">
              <a:latin typeface="Cambria" pitchFamily="18" charset="0"/>
              <a:ea typeface="Cambria"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999" cy="6858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fontAlgn="base">
              <a:lnSpc>
                <a:spcPct val="150000"/>
              </a:lnSpc>
            </a:pPr>
            <a:r>
              <a:rPr lang="en-US" sz="2600" b="1" dirty="0" smtClean="0">
                <a:solidFill>
                  <a:srgbClr val="FF0066"/>
                </a:solidFill>
                <a:latin typeface="Cambria" pitchFamily="18" charset="0"/>
                <a:ea typeface="Cambria" pitchFamily="18" charset="0"/>
              </a:rPr>
              <a:t>Enclosing Scope in Python</a:t>
            </a:r>
          </a:p>
          <a:p>
            <a:pPr fontAlgn="base">
              <a:lnSpc>
                <a:spcPct val="150000"/>
              </a:lnSpc>
            </a:pPr>
            <a:endParaRPr lang="en-US" sz="2600" dirty="0" smtClean="0">
              <a:latin typeface="Cambria" pitchFamily="18" charset="0"/>
              <a:ea typeface="Cambria" pitchFamily="18" charset="0"/>
            </a:endParaRPr>
          </a:p>
          <a:p>
            <a:pPr fontAlgn="base">
              <a:lnSpc>
                <a:spcPct val="150000"/>
              </a:lnSpc>
            </a:pPr>
            <a:r>
              <a:rPr lang="en-US" sz="2600" dirty="0" smtClean="0">
                <a:latin typeface="Cambria" pitchFamily="18" charset="0"/>
                <a:ea typeface="Cambria" pitchFamily="18" charset="0"/>
              </a:rPr>
              <a:t>			&gt;&gt;&gt; </a:t>
            </a:r>
            <a:r>
              <a:rPr lang="en-US" sz="2600" b="1" dirty="0" smtClean="0">
                <a:latin typeface="Cambria" pitchFamily="18" charset="0"/>
                <a:ea typeface="Cambria" pitchFamily="18" charset="0"/>
              </a:rPr>
              <a:t>def</a:t>
            </a:r>
            <a:r>
              <a:rPr lang="en-US" sz="2600" dirty="0" smtClean="0">
                <a:latin typeface="Cambria" pitchFamily="18" charset="0"/>
                <a:ea typeface="Cambria" pitchFamily="18" charset="0"/>
              </a:rPr>
              <a:t> red():</a:t>
            </a:r>
          </a:p>
          <a:p>
            <a:pPr fontAlgn="base">
              <a:lnSpc>
                <a:spcPct val="150000"/>
              </a:lnSpc>
            </a:pPr>
            <a:r>
              <a:rPr lang="en-US" sz="2600" dirty="0" smtClean="0">
                <a:latin typeface="Cambria" pitchFamily="18" charset="0"/>
                <a:ea typeface="Cambria" pitchFamily="18" charset="0"/>
              </a:rPr>
              <a:t>					a=1</a:t>
            </a:r>
          </a:p>
          <a:p>
            <a:pPr fontAlgn="base">
              <a:lnSpc>
                <a:spcPct val="150000"/>
              </a:lnSpc>
            </a:pPr>
            <a:r>
              <a:rPr lang="en-US" sz="2600" b="1" dirty="0" smtClean="0">
                <a:latin typeface="Cambria" pitchFamily="18" charset="0"/>
                <a:ea typeface="Cambria" pitchFamily="18" charset="0"/>
              </a:rPr>
              <a:t>					def</a:t>
            </a:r>
            <a:r>
              <a:rPr lang="en-US" sz="2600" dirty="0" smtClean="0">
                <a:latin typeface="Cambria" pitchFamily="18" charset="0"/>
                <a:ea typeface="Cambria" pitchFamily="18" charset="0"/>
              </a:rPr>
              <a:t> blue():</a:t>
            </a:r>
          </a:p>
          <a:p>
            <a:pPr fontAlgn="base">
              <a:lnSpc>
                <a:spcPct val="150000"/>
              </a:lnSpc>
            </a:pPr>
            <a:r>
              <a:rPr lang="en-US" sz="2600" dirty="0" smtClean="0">
                <a:latin typeface="Cambria" pitchFamily="18" charset="0"/>
                <a:ea typeface="Cambria" pitchFamily="18" charset="0"/>
              </a:rPr>
              <a:t>						b=2</a:t>
            </a:r>
          </a:p>
          <a:p>
            <a:pPr fontAlgn="base">
              <a:lnSpc>
                <a:spcPct val="150000"/>
              </a:lnSpc>
            </a:pPr>
            <a:r>
              <a:rPr lang="en-US" sz="2600" dirty="0" smtClean="0">
                <a:latin typeface="Cambria" pitchFamily="18" charset="0"/>
                <a:ea typeface="Cambria" pitchFamily="18" charset="0"/>
              </a:rPr>
              <a:t>						print(a)</a:t>
            </a:r>
          </a:p>
          <a:p>
            <a:pPr fontAlgn="base">
              <a:lnSpc>
                <a:spcPct val="150000"/>
              </a:lnSpc>
            </a:pPr>
            <a:r>
              <a:rPr lang="en-US" sz="2600" dirty="0" smtClean="0">
                <a:latin typeface="Cambria" pitchFamily="18" charset="0"/>
                <a:ea typeface="Cambria" pitchFamily="18" charset="0"/>
              </a:rPr>
              <a:t>						print(b)</a:t>
            </a:r>
          </a:p>
          <a:p>
            <a:pPr fontAlgn="base">
              <a:lnSpc>
                <a:spcPct val="150000"/>
              </a:lnSpc>
            </a:pPr>
            <a:r>
              <a:rPr lang="en-US" sz="2600" dirty="0" smtClean="0">
                <a:latin typeface="Cambria" pitchFamily="18" charset="0"/>
                <a:ea typeface="Cambria" pitchFamily="18" charset="0"/>
              </a:rPr>
              <a:t>						blue()</a:t>
            </a:r>
          </a:p>
          <a:p>
            <a:pPr fontAlgn="base">
              <a:lnSpc>
                <a:spcPct val="150000"/>
              </a:lnSpc>
            </a:pPr>
            <a:r>
              <a:rPr lang="en-US" sz="2600" dirty="0" smtClean="0">
                <a:latin typeface="Cambria" pitchFamily="18" charset="0"/>
                <a:ea typeface="Cambria" pitchFamily="18" charset="0"/>
              </a:rPr>
              <a:t>						print(a)</a:t>
            </a:r>
          </a:p>
          <a:p>
            <a:pPr fontAlgn="base">
              <a:lnSpc>
                <a:spcPct val="150000"/>
              </a:lnSpc>
            </a:pPr>
            <a:r>
              <a:rPr lang="en-US" sz="2600" dirty="0" smtClean="0">
                <a:latin typeface="Cambria" pitchFamily="18" charset="0"/>
                <a:ea typeface="Cambria" pitchFamily="18" charset="0"/>
              </a:rPr>
              <a:t>			&gt;&gt;&gt; red()</a:t>
            </a:r>
            <a:endParaRPr lang="en-US" sz="2600" dirty="0">
              <a:latin typeface="Cambria" pitchFamily="18" charset="0"/>
              <a:ea typeface="Cambria"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22189" y="405600"/>
            <a:ext cx="4398729" cy="523220"/>
          </a:xfrm>
          <a:prstGeom prst="rect">
            <a:avLst/>
          </a:prstGeom>
        </p:spPr>
        <p:txBody>
          <a:bodyPr wrap="square">
            <a:spAutoFit/>
          </a:bodyPr>
          <a:lstStyle/>
          <a:p>
            <a:pPr algn="ctr" fontAlgn="base"/>
            <a:r>
              <a:rPr lang="en-US" sz="2800" b="1" dirty="0" smtClean="0">
                <a:solidFill>
                  <a:srgbClr val="FF0066"/>
                </a:solidFill>
                <a:latin typeface="Cambria" pitchFamily="18" charset="0"/>
                <a:ea typeface="Cambria" pitchFamily="18" charset="0"/>
              </a:rPr>
              <a:t>Built-in Scope</a:t>
            </a:r>
            <a:endParaRPr lang="en-US" sz="2800" b="1" dirty="0">
              <a:solidFill>
                <a:srgbClr val="FF0066"/>
              </a:solidFill>
              <a:latin typeface="Cambria" pitchFamily="18" charset="0"/>
              <a:ea typeface="Cambria" pitchFamily="18" charset="0"/>
            </a:endParaRPr>
          </a:p>
        </p:txBody>
      </p:sp>
      <p:sp>
        <p:nvSpPr>
          <p:cNvPr id="45057" name="Rectangle 1"/>
          <p:cNvSpPr>
            <a:spLocks noChangeArrowheads="1"/>
          </p:cNvSpPr>
          <p:nvPr/>
        </p:nvSpPr>
        <p:spPr bwMode="auto">
          <a:xfrm>
            <a:off x="2101755" y="1378424"/>
            <a:ext cx="8366078" cy="4062651"/>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4400" b="0" i="0" u="none" strike="noStrike" cap="none" normalizeH="0" baseline="0" dirty="0" smtClean="0">
                <a:ln>
                  <a:noFill/>
                </a:ln>
                <a:solidFill>
                  <a:srgbClr val="444444"/>
                </a:solidFill>
                <a:effectLst/>
                <a:latin typeface="Cambria" pitchFamily="18" charset="0"/>
                <a:ea typeface="Cambria" pitchFamily="18" charset="0"/>
                <a:cs typeface="Arial" pitchFamily="34" charset="0"/>
              </a:rPr>
              <a:t>&gt;&gt;&gt; a=1 </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4400" b="0" i="0" u="none" strike="noStrike" cap="none" normalizeH="0" baseline="0" dirty="0" smtClean="0">
                <a:ln>
                  <a:noFill/>
                </a:ln>
                <a:solidFill>
                  <a:srgbClr val="444444"/>
                </a:solidFill>
                <a:effectLst/>
                <a:latin typeface="Cambria" pitchFamily="18" charset="0"/>
                <a:ea typeface="Cambria" pitchFamily="18" charset="0"/>
                <a:cs typeface="Arial" pitchFamily="34" charset="0"/>
              </a:rPr>
              <a:t>&gt;&gt;&gt; def counter():</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4400" b="0" i="0" u="none" strike="noStrike" cap="none" normalizeH="0" baseline="0" dirty="0" smtClean="0">
                <a:ln>
                  <a:noFill/>
                </a:ln>
                <a:solidFill>
                  <a:srgbClr val="444444"/>
                </a:solidFill>
                <a:effectLst/>
                <a:latin typeface="Cambria" pitchFamily="18" charset="0"/>
                <a:ea typeface="Cambria" pitchFamily="18" charset="0"/>
                <a:cs typeface="Arial" pitchFamily="34" charset="0"/>
              </a:rPr>
              <a:t> a=2 print(a) </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4400" b="0" i="0" u="none" strike="noStrike" cap="none" normalizeH="0" baseline="0" dirty="0" smtClean="0">
                <a:ln>
                  <a:noFill/>
                </a:ln>
                <a:solidFill>
                  <a:srgbClr val="444444"/>
                </a:solidFill>
                <a:effectLst/>
                <a:latin typeface="Cambria" pitchFamily="18" charset="0"/>
                <a:ea typeface="Cambria" pitchFamily="18" charset="0"/>
                <a:cs typeface="Arial" pitchFamily="34" charset="0"/>
              </a:rPr>
              <a:t>&gt;&gt;&gt; counter()</a:t>
            </a:r>
            <a:r>
              <a:rPr kumimoji="0" lang="en-US" sz="44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1-1 1 Introduction  Programming linguistics: concepts and paradigms syntax,  semantics, and pragmatics language processors.  Historical development of.  - ppt download"/>
          <p:cNvPicPr>
            <a:picLocks noChangeAspect="1" noChangeArrowheads="1"/>
          </p:cNvPicPr>
          <p:nvPr/>
        </p:nvPicPr>
        <p:blipFill>
          <a:blip r:embed="rId2"/>
          <a:srcRect/>
          <a:stretch>
            <a:fillRect/>
          </a:stretch>
        </p:blipFill>
        <p:spPr bwMode="auto">
          <a:xfrm>
            <a:off x="0" y="0"/>
            <a:ext cx="12192000" cy="6857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615" y="368489"/>
            <a:ext cx="11027391" cy="4975593"/>
          </a:xfrm>
          <a:prstGeom prst="rect">
            <a:avLst/>
          </a:prstGeom>
        </p:spPr>
        <p:txBody>
          <a:bodyPr wrap="square">
            <a:spAutoFit/>
          </a:bodyPr>
          <a:lstStyle/>
          <a:p>
            <a:pPr>
              <a:lnSpc>
                <a:spcPct val="150000"/>
              </a:lnSpc>
            </a:pPr>
            <a:r>
              <a:rPr lang="en-US" sz="3600" dirty="0" smtClean="0">
                <a:latin typeface="Cambria" pitchFamily="18" charset="0"/>
                <a:ea typeface="Cambria" pitchFamily="18" charset="0"/>
              </a:rPr>
              <a:t>Pragmatics is </a:t>
            </a:r>
            <a:r>
              <a:rPr lang="en-US" sz="3600" b="1" dirty="0" smtClean="0">
                <a:latin typeface="Cambria" pitchFamily="18" charset="0"/>
                <a:ea typeface="Cambria" pitchFamily="18" charset="0"/>
              </a:rPr>
              <a:t>the third general area of language description, referring to practical aspects of how constructs and features of a language may be used to achieve various objectives</a:t>
            </a:r>
            <a:r>
              <a:rPr lang="en-US" sz="3600" dirty="0" smtClean="0">
                <a:latin typeface="Cambria" pitchFamily="18" charset="0"/>
                <a:ea typeface="Cambria" pitchFamily="18" charset="0"/>
              </a:rPr>
              <a:t>. </a:t>
            </a:r>
          </a:p>
          <a:p>
            <a:pPr>
              <a:lnSpc>
                <a:spcPct val="150000"/>
              </a:lnSpc>
            </a:pPr>
            <a:r>
              <a:rPr lang="en-US" sz="3600" dirty="0" smtClean="0">
                <a:latin typeface="Cambria" pitchFamily="18" charset="0"/>
                <a:ea typeface="Cambria" pitchFamily="18" charset="0"/>
              </a:rPr>
              <a:t>Consider, for example, the syntax, semantics and pragmatics of an assignment statement.</a:t>
            </a:r>
            <a:endParaRPr lang="en-US" sz="3600" dirty="0">
              <a:latin typeface="Cambria" pitchFamily="18" charset="0"/>
              <a:ea typeface="Cambria"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6913" y="514782"/>
            <a:ext cx="8543499" cy="523220"/>
          </a:xfrm>
          <a:prstGeom prst="rect">
            <a:avLst/>
          </a:prstGeom>
        </p:spPr>
        <p:txBody>
          <a:bodyPr wrap="square">
            <a:spAutoFit/>
          </a:bodyPr>
          <a:lstStyle/>
          <a:p>
            <a:pPr algn="ctr"/>
            <a:r>
              <a:rPr lang="en-US" sz="2800" b="1" dirty="0" smtClean="0">
                <a:solidFill>
                  <a:srgbClr val="FF0066"/>
                </a:solidFill>
                <a:latin typeface="Cambria" pitchFamily="18" charset="0"/>
                <a:ea typeface="Cambria" pitchFamily="18" charset="0"/>
              </a:rPr>
              <a:t>What does separate compilation mean?</a:t>
            </a:r>
            <a:endParaRPr lang="en-US" sz="2800" b="1" dirty="0">
              <a:solidFill>
                <a:srgbClr val="FF0066"/>
              </a:solidFill>
              <a:latin typeface="Cambria" pitchFamily="18" charset="0"/>
              <a:ea typeface="Cambria" pitchFamily="18" charset="0"/>
            </a:endParaRPr>
          </a:p>
        </p:txBody>
      </p:sp>
      <p:sp>
        <p:nvSpPr>
          <p:cNvPr id="3" name="Rectangle 2"/>
          <p:cNvSpPr/>
          <p:nvPr/>
        </p:nvSpPr>
        <p:spPr>
          <a:xfrm>
            <a:off x="509516" y="1236093"/>
            <a:ext cx="10872717"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sz="2400" b="1" dirty="0" smtClean="0">
                <a:latin typeface="Cambria" pitchFamily="18" charset="0"/>
                <a:ea typeface="Cambria" pitchFamily="18" charset="0"/>
              </a:rPr>
              <a:t>Split the program into multiple separate source files, each of which can be compiled independently</a:t>
            </a:r>
            <a:r>
              <a:rPr lang="en-US" sz="2400" dirty="0" smtClean="0">
                <a:latin typeface="Cambria" pitchFamily="18" charset="0"/>
                <a:ea typeface="Cambria" pitchFamily="18" charset="0"/>
              </a:rPr>
              <a:t>.</a:t>
            </a:r>
            <a:endParaRPr lang="en-US" sz="2400" dirty="0">
              <a:latin typeface="Cambria" pitchFamily="18" charset="0"/>
              <a:ea typeface="Cambria" pitchFamily="18" charset="0"/>
            </a:endParaRPr>
          </a:p>
        </p:txBody>
      </p:sp>
      <p:sp>
        <p:nvSpPr>
          <p:cNvPr id="4" name="Rectangle 3"/>
          <p:cNvSpPr/>
          <p:nvPr/>
        </p:nvSpPr>
        <p:spPr>
          <a:xfrm>
            <a:off x="659642" y="2721675"/>
            <a:ext cx="10313158"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en-US" sz="2400" b="1" dirty="0" smtClean="0">
                <a:latin typeface="Cambria" pitchFamily="18" charset="0"/>
                <a:ea typeface="Cambria" pitchFamily="18" charset="0"/>
              </a:rPr>
              <a:t>Store the various parts of the program in separate files and allow programs to be written in logical parts, each of which can be compiled independently.</a:t>
            </a:r>
            <a:endParaRPr lang="en-US" sz="2400" b="1" dirty="0">
              <a:latin typeface="Cambria" pitchFamily="18" charset="0"/>
              <a:ea typeface="Cambria" pitchFamily="18" charset="0"/>
            </a:endParaRPr>
          </a:p>
        </p:txBody>
      </p:sp>
      <p:sp>
        <p:nvSpPr>
          <p:cNvPr id="5" name="Rectangle 4"/>
          <p:cNvSpPr/>
          <p:nvPr/>
        </p:nvSpPr>
        <p:spPr>
          <a:xfrm>
            <a:off x="891653" y="4946261"/>
            <a:ext cx="10231271" cy="113178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sz="2400" dirty="0" smtClean="0">
                <a:latin typeface="Cambria" pitchFamily="18" charset="0"/>
                <a:ea typeface="Cambria" pitchFamily="18" charset="0"/>
              </a:rPr>
              <a:t>Separate compilation </a:t>
            </a:r>
            <a:r>
              <a:rPr lang="en-US" sz="2400" b="1" dirty="0" smtClean="0">
                <a:latin typeface="Cambria" pitchFamily="18" charset="0"/>
                <a:ea typeface="Cambria" pitchFamily="18" charset="0"/>
              </a:rPr>
              <a:t>allows programs to be compiled and tested one class at a time, even built into libraries for later use</a:t>
            </a:r>
            <a:r>
              <a:rPr lang="en-US" sz="2400" dirty="0" smtClean="0">
                <a:latin typeface="Cambria" pitchFamily="18" charset="0"/>
                <a:ea typeface="Cambria" pitchFamily="18" charset="0"/>
              </a:rPr>
              <a:t>.</a:t>
            </a:r>
            <a:endParaRPr lang="en-US" sz="2400" dirty="0">
              <a:latin typeface="Cambria" pitchFamily="18" charset="0"/>
              <a:ea typeface="Cambria"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3392" y="351009"/>
            <a:ext cx="8720920" cy="523220"/>
          </a:xfrm>
          <a:prstGeom prst="rect">
            <a:avLst/>
          </a:prstGeom>
        </p:spPr>
        <p:txBody>
          <a:bodyPr wrap="square">
            <a:spAutoFit/>
          </a:bodyPr>
          <a:lstStyle/>
          <a:p>
            <a:pPr algn="ctr"/>
            <a:r>
              <a:rPr lang="en-US" sz="2800" b="1" dirty="0" smtClean="0">
                <a:solidFill>
                  <a:srgbClr val="FF0066"/>
                </a:solidFill>
                <a:latin typeface="Cambria" pitchFamily="18" charset="0"/>
                <a:ea typeface="Cambria" pitchFamily="18" charset="0"/>
              </a:rPr>
              <a:t>Why is separate compilation useful?</a:t>
            </a:r>
            <a:endParaRPr lang="en-US" sz="2800" b="1" dirty="0">
              <a:solidFill>
                <a:srgbClr val="FF0066"/>
              </a:solidFill>
              <a:latin typeface="Cambria" pitchFamily="18" charset="0"/>
              <a:ea typeface="Cambria" pitchFamily="18" charset="0"/>
            </a:endParaRPr>
          </a:p>
        </p:txBody>
      </p:sp>
      <p:sp>
        <p:nvSpPr>
          <p:cNvPr id="3" name="Rectangle 2"/>
          <p:cNvSpPr/>
          <p:nvPr/>
        </p:nvSpPr>
        <p:spPr>
          <a:xfrm>
            <a:off x="1464859" y="1462037"/>
            <a:ext cx="9794543" cy="332398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en-US" sz="2800" dirty="0" smtClean="0">
                <a:latin typeface="Cambria" pitchFamily="18" charset="0"/>
                <a:ea typeface="Cambria" pitchFamily="18" charset="0"/>
              </a:rPr>
              <a:t>Separate compilation can bring several benefits to a module system such as </a:t>
            </a:r>
            <a:r>
              <a:rPr lang="en-US" sz="2800" b="1" dirty="0" smtClean="0">
                <a:latin typeface="Cambria" pitchFamily="18" charset="0"/>
                <a:ea typeface="Cambria" pitchFamily="18" charset="0"/>
              </a:rPr>
              <a:t>allowing modules to be pre-compiled and then linked with different programs on the same system.</a:t>
            </a:r>
          </a:p>
          <a:p>
            <a:pPr>
              <a:lnSpc>
                <a:spcPct val="150000"/>
              </a:lnSpc>
            </a:pPr>
            <a:r>
              <a:rPr lang="en-US" sz="2800" dirty="0" smtClean="0">
                <a:latin typeface="Cambria" pitchFamily="18" charset="0"/>
                <a:ea typeface="Cambria" pitchFamily="18" charset="0"/>
              </a:rPr>
              <a:t> which can result in shorter compilation times for repeated compilations of a program.</a:t>
            </a:r>
            <a:endParaRPr lang="en-US" sz="2800" dirty="0">
              <a:latin typeface="Cambria" pitchFamily="18" charset="0"/>
              <a:ea typeface="Cambria"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cs.odu.edu/~zeil/cs333/website-s12/Lectures/cppProgramStructure/pages/compileAndLink.gif"/>
          <p:cNvPicPr>
            <a:picLocks noChangeAspect="1" noChangeArrowheads="1"/>
          </p:cNvPicPr>
          <p:nvPr/>
        </p:nvPicPr>
        <p:blipFill>
          <a:blip r:embed="rId2"/>
          <a:srcRect/>
          <a:stretch>
            <a:fillRect/>
          </a:stretch>
        </p:blipFill>
        <p:spPr bwMode="auto">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Python Modules. - ppt download"/>
          <p:cNvPicPr>
            <a:picLocks noChangeAspect="1" noChangeArrowheads="1"/>
          </p:cNvPicPr>
          <p:nvPr/>
        </p:nvPicPr>
        <p:blipFill>
          <a:blip r:embed="rId2"/>
          <a:srcRect/>
          <a:stretch>
            <a:fillRect/>
          </a:stretch>
        </p:blipFill>
        <p:spPr bwMode="auto">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5310" y="446543"/>
            <a:ext cx="5651520" cy="523220"/>
          </a:xfrm>
          <a:prstGeom prst="rect">
            <a:avLst/>
          </a:prstGeom>
        </p:spPr>
        <p:txBody>
          <a:bodyPr wrap="square">
            <a:spAutoFit/>
          </a:bodyPr>
          <a:lstStyle/>
          <a:p>
            <a:pPr algn="ctr"/>
            <a:r>
              <a:rPr lang="en-US" sz="2800" b="1" dirty="0" smtClean="0">
                <a:solidFill>
                  <a:srgbClr val="FF0066"/>
                </a:solidFill>
                <a:latin typeface="Cambria" pitchFamily="18" charset="0"/>
                <a:ea typeface="Cambria" pitchFamily="18" charset="0"/>
              </a:rPr>
              <a:t>What is a module library?</a:t>
            </a:r>
            <a:endParaRPr lang="en-US" sz="2800" b="1" dirty="0">
              <a:solidFill>
                <a:srgbClr val="FF0066"/>
              </a:solidFill>
              <a:latin typeface="Cambria" pitchFamily="18" charset="0"/>
              <a:ea typeface="Cambria" pitchFamily="18" charset="0"/>
            </a:endParaRPr>
          </a:p>
        </p:txBody>
      </p:sp>
      <p:sp>
        <p:nvSpPr>
          <p:cNvPr id="3" name="Rectangle 2"/>
          <p:cNvSpPr/>
          <p:nvPr/>
        </p:nvSpPr>
        <p:spPr>
          <a:xfrm>
            <a:off x="332094" y="1234069"/>
            <a:ext cx="10668001"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800" dirty="0" smtClean="0">
                <a:latin typeface="Cambria" pitchFamily="18" charset="0"/>
                <a:ea typeface="Cambria" pitchFamily="18" charset="0"/>
              </a:rPr>
              <a:t>A module is basically </a:t>
            </a:r>
            <a:r>
              <a:rPr lang="en-US" sz="2800" b="1" dirty="0" smtClean="0">
                <a:latin typeface="Cambria" pitchFamily="18" charset="0"/>
                <a:ea typeface="Cambria" pitchFamily="18" charset="0"/>
              </a:rPr>
              <a:t>a single purpose library</a:t>
            </a:r>
            <a:r>
              <a:rPr lang="en-US" sz="2800" dirty="0" smtClean="0">
                <a:latin typeface="Cambria" pitchFamily="18" charset="0"/>
                <a:ea typeface="Cambria" pitchFamily="18" charset="0"/>
              </a:rPr>
              <a:t>. A library contains many modules (a module is usually packaged as a single . jar file). </a:t>
            </a:r>
            <a:endParaRPr lang="en-US" sz="2800" dirty="0">
              <a:latin typeface="Cambria" pitchFamily="18" charset="0"/>
              <a:ea typeface="Cambria" pitchFamily="18" charset="0"/>
            </a:endParaRPr>
          </a:p>
        </p:txBody>
      </p:sp>
      <p:sp>
        <p:nvSpPr>
          <p:cNvPr id="4" name="Rectangle 3"/>
          <p:cNvSpPr/>
          <p:nvPr/>
        </p:nvSpPr>
        <p:spPr>
          <a:xfrm>
            <a:off x="577754" y="2860175"/>
            <a:ext cx="10504227"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b="1" dirty="0" smtClean="0">
                <a:latin typeface="Cambria" pitchFamily="18" charset="0"/>
                <a:ea typeface="Cambria" pitchFamily="18" charset="0"/>
              </a:rPr>
              <a:t>A module is a collection of code or functions that uses the .</a:t>
            </a:r>
            <a:r>
              <a:rPr lang="en-US" sz="2800" dirty="0" smtClean="0">
                <a:latin typeface="Cambria" pitchFamily="18" charset="0"/>
                <a:ea typeface="Cambria" pitchFamily="18" charset="0"/>
              </a:rPr>
              <a:t> </a:t>
            </a:r>
            <a:r>
              <a:rPr lang="en-US" sz="2800" b="1" dirty="0" err="1" smtClean="0">
                <a:latin typeface="Cambria" pitchFamily="18" charset="0"/>
                <a:ea typeface="Cambria" pitchFamily="18" charset="0"/>
              </a:rPr>
              <a:t>py</a:t>
            </a:r>
            <a:r>
              <a:rPr lang="en-US" sz="2800" b="1" dirty="0" smtClean="0">
                <a:latin typeface="Cambria" pitchFamily="18" charset="0"/>
                <a:ea typeface="Cambria" pitchFamily="18" charset="0"/>
              </a:rPr>
              <a:t> extension.</a:t>
            </a:r>
            <a:endParaRPr lang="en-US" sz="2800" dirty="0">
              <a:latin typeface="Cambria" pitchFamily="18" charset="0"/>
              <a:ea typeface="Cambria" pitchFamily="18" charset="0"/>
            </a:endParaRPr>
          </a:p>
        </p:txBody>
      </p:sp>
      <p:sp>
        <p:nvSpPr>
          <p:cNvPr id="5" name="Rectangle 4"/>
          <p:cNvSpPr/>
          <p:nvPr/>
        </p:nvSpPr>
        <p:spPr>
          <a:xfrm>
            <a:off x="632345" y="4757214"/>
            <a:ext cx="10272215"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b="1" dirty="0" smtClean="0">
                <a:latin typeface="Cambria" pitchFamily="18" charset="0"/>
                <a:ea typeface="Cambria" pitchFamily="18" charset="0"/>
              </a:rPr>
              <a:t>A Python library is a set of related modules or packages bundled together.</a:t>
            </a:r>
            <a:endParaRPr lang="en-US" sz="2800" b="1" dirty="0">
              <a:latin typeface="Cambria" pitchFamily="18" charset="0"/>
              <a:ea typeface="Cambria"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5310" y="446543"/>
            <a:ext cx="5651520" cy="523220"/>
          </a:xfrm>
          <a:prstGeom prst="rect">
            <a:avLst/>
          </a:prstGeom>
        </p:spPr>
        <p:txBody>
          <a:bodyPr wrap="square">
            <a:spAutoFit/>
          </a:bodyPr>
          <a:lstStyle/>
          <a:p>
            <a:pPr algn="ctr"/>
            <a:r>
              <a:rPr lang="en-US" sz="2800" b="1" dirty="0" smtClean="0">
                <a:solidFill>
                  <a:srgbClr val="FF0066"/>
                </a:solidFill>
                <a:latin typeface="Cambria" pitchFamily="18" charset="0"/>
                <a:ea typeface="Cambria" pitchFamily="18" charset="0"/>
              </a:rPr>
              <a:t>What is a module library?</a:t>
            </a:r>
            <a:endParaRPr lang="en-US" sz="2800" b="1" dirty="0">
              <a:solidFill>
                <a:srgbClr val="FF0066"/>
              </a:solidFill>
              <a:latin typeface="Cambria" pitchFamily="18" charset="0"/>
              <a:ea typeface="Cambria" pitchFamily="18" charset="0"/>
            </a:endParaRPr>
          </a:p>
        </p:txBody>
      </p:sp>
      <p:sp>
        <p:nvSpPr>
          <p:cNvPr id="3" name="Rectangle 2"/>
          <p:cNvSpPr/>
          <p:nvPr/>
        </p:nvSpPr>
        <p:spPr>
          <a:xfrm>
            <a:off x="1055425" y="1179477"/>
            <a:ext cx="10668001" cy="224676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800" dirty="0" smtClean="0">
                <a:latin typeface="Cambria" pitchFamily="18" charset="0"/>
                <a:ea typeface="Cambria" pitchFamily="18" charset="0"/>
              </a:rPr>
              <a:t>Modules are used primarily </a:t>
            </a:r>
            <a:r>
              <a:rPr lang="en-US" sz="2800" b="1" dirty="0" smtClean="0">
                <a:latin typeface="Cambria" pitchFamily="18" charset="0"/>
                <a:ea typeface="Cambria" pitchFamily="18" charset="0"/>
              </a:rPr>
              <a:t>to group object definitions together that have a common business purpose or use</a:t>
            </a:r>
            <a:r>
              <a:rPr lang="en-US" sz="2800" dirty="0" smtClean="0">
                <a:latin typeface="Cambria" pitchFamily="18" charset="0"/>
                <a:ea typeface="Cambria" pitchFamily="18" charset="0"/>
              </a:rPr>
              <a:t>. </a:t>
            </a:r>
          </a:p>
          <a:p>
            <a:endParaRPr lang="en-US" sz="2800" dirty="0" smtClean="0">
              <a:latin typeface="Cambria" pitchFamily="18" charset="0"/>
              <a:ea typeface="Cambria" pitchFamily="18" charset="0"/>
            </a:endParaRPr>
          </a:p>
          <a:p>
            <a:r>
              <a:rPr lang="en-US" sz="2800" dirty="0" smtClean="0">
                <a:latin typeface="Cambria" pitchFamily="18" charset="0"/>
                <a:ea typeface="Cambria" pitchFamily="18" charset="0"/>
              </a:rPr>
              <a:t>For example a module might contain all the data types and routines related to inventory management.</a:t>
            </a:r>
            <a:endParaRPr lang="en-US" sz="2800" dirty="0">
              <a:latin typeface="Cambria" pitchFamily="18" charset="0"/>
              <a:ea typeface="Cambria" pitchFamily="18" charset="0"/>
            </a:endParaRPr>
          </a:p>
        </p:txBody>
      </p:sp>
      <p:sp>
        <p:nvSpPr>
          <p:cNvPr id="4" name="Rectangle 3"/>
          <p:cNvSpPr/>
          <p:nvPr/>
        </p:nvSpPr>
        <p:spPr>
          <a:xfrm>
            <a:off x="1055426" y="3638097"/>
            <a:ext cx="10695296"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dirty="0" smtClean="0">
                <a:latin typeface="Cambria" pitchFamily="18" charset="0"/>
                <a:ea typeface="Cambria" pitchFamily="18" charset="0"/>
              </a:rPr>
              <a:t>A module allows you to logically organize your Python code. Grouping related code into a module makes the code easier to understand and use. </a:t>
            </a:r>
            <a:endParaRPr lang="en-US" sz="2800" dirty="0">
              <a:latin typeface="Cambria" pitchFamily="18" charset="0"/>
              <a:ea typeface="Cambria" pitchFamily="18" charset="0"/>
            </a:endParaRPr>
          </a:p>
        </p:txBody>
      </p:sp>
      <p:sp>
        <p:nvSpPr>
          <p:cNvPr id="5" name="Rectangle 4"/>
          <p:cNvSpPr/>
          <p:nvPr/>
        </p:nvSpPr>
        <p:spPr>
          <a:xfrm>
            <a:off x="1069073" y="5316773"/>
            <a:ext cx="10272215"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b="1" dirty="0" smtClean="0">
                <a:latin typeface="Cambria" pitchFamily="18" charset="0"/>
                <a:ea typeface="Cambria" pitchFamily="18" charset="0"/>
              </a:rPr>
              <a:t> A module is a Python object with arbitrarily named attributes that you can bind and reference. Simply, a module is a file consisting of Python code.</a:t>
            </a:r>
            <a:endParaRPr lang="en-US" sz="2800" b="1" dirty="0">
              <a:latin typeface="Cambria" pitchFamily="18" charset="0"/>
              <a:ea typeface="Cambri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46000">
              <a:schemeClr val="bg1">
                <a:lumMod val="95000"/>
              </a:schemeClr>
            </a:gs>
            <a:gs pos="100000">
              <a:schemeClr val="bg1">
                <a:lumMod val="7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Rectangle 1"/>
          <p:cNvSpPr/>
          <p:nvPr/>
        </p:nvSpPr>
        <p:spPr>
          <a:xfrm>
            <a:off x="0" y="1201537"/>
            <a:ext cx="7069015" cy="8675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solidFill>
                  <a:schemeClr val="bg1"/>
                </a:solidFill>
                <a:latin typeface="Cambria" pitchFamily="18" charset="0"/>
                <a:ea typeface="Cambria" pitchFamily="18" charset="0"/>
              </a:rPr>
              <a:t>Server-Side Scripting Languages and Client-Side Scripting Languages</a:t>
            </a:r>
            <a:endParaRPr lang="en-US" sz="2400" dirty="0">
              <a:solidFill>
                <a:schemeClr val="bg1"/>
              </a:solidFill>
              <a:latin typeface="Cambria" pitchFamily="18" charset="0"/>
              <a:ea typeface="Cambria" pitchFamily="18" charset="0"/>
            </a:endParaRPr>
          </a:p>
        </p:txBody>
      </p:sp>
      <p:sp>
        <p:nvSpPr>
          <p:cNvPr id="5" name="Rectangle 4"/>
          <p:cNvSpPr/>
          <p:nvPr/>
        </p:nvSpPr>
        <p:spPr>
          <a:xfrm>
            <a:off x="3603009" y="2413039"/>
            <a:ext cx="6223729" cy="8557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latin typeface="Cambria" pitchFamily="18" charset="0"/>
                <a:ea typeface="Cambria" pitchFamily="18" charset="0"/>
              </a:rPr>
              <a:t>Python, PHP, and Perl are examples of server-side scripting languages,</a:t>
            </a:r>
            <a:endParaRPr lang="en-US" sz="2400" dirty="0">
              <a:solidFill>
                <a:schemeClr val="bg1"/>
              </a:solidFill>
              <a:latin typeface="Cambria" pitchFamily="18" charset="0"/>
              <a:ea typeface="Cambria" pitchFamily="18" charset="0"/>
            </a:endParaRPr>
          </a:p>
        </p:txBody>
      </p:sp>
      <p:sp>
        <p:nvSpPr>
          <p:cNvPr id="6" name="Rectangle 5"/>
          <p:cNvSpPr/>
          <p:nvPr/>
        </p:nvSpPr>
        <p:spPr>
          <a:xfrm>
            <a:off x="709684" y="3664211"/>
            <a:ext cx="6086901" cy="976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ambria" pitchFamily="18" charset="0"/>
                <a:ea typeface="Cambria" pitchFamily="18" charset="0"/>
              </a:rPr>
              <a:t>JavaScript is the greatest example of a client-side scripting language.</a:t>
            </a:r>
            <a:endParaRPr lang="en-US" sz="2400" dirty="0">
              <a:latin typeface="Cambria" pitchFamily="18" charset="0"/>
              <a:ea typeface="Cambria" pitchFamily="18" charset="0"/>
            </a:endParaRPr>
          </a:p>
        </p:txBody>
      </p:sp>
      <p:sp>
        <p:nvSpPr>
          <p:cNvPr id="7" name="Rectangle 6"/>
          <p:cNvSpPr/>
          <p:nvPr/>
        </p:nvSpPr>
        <p:spPr>
          <a:xfrm>
            <a:off x="4047085" y="5257111"/>
            <a:ext cx="6175088" cy="106180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latin typeface="Cambria" pitchFamily="18" charset="0"/>
                <a:ea typeface="Cambria" pitchFamily="18" charset="0"/>
              </a:rPr>
              <a:t>ASP.NET,  Node. Js.  Java, Ruby</a:t>
            </a:r>
          </a:p>
          <a:p>
            <a:pPr algn="ctr"/>
            <a:r>
              <a:rPr lang="fr-FR" sz="2400" dirty="0" smtClean="0">
                <a:latin typeface="Cambria" pitchFamily="18" charset="0"/>
                <a:ea typeface="Cambria" pitchFamily="18" charset="0"/>
              </a:rPr>
              <a:t>.</a:t>
            </a:r>
            <a:endParaRPr lang="fr-FR" sz="2400" dirty="0">
              <a:latin typeface="Cambria" pitchFamily="18" charset="0"/>
              <a:ea typeface="Cambria" pitchFamily="18" charset="0"/>
            </a:endParaRPr>
          </a:p>
        </p:txBody>
      </p:sp>
      <p:sp>
        <p:nvSpPr>
          <p:cNvPr id="12" name="Rectangle 11"/>
          <p:cNvSpPr/>
          <p:nvPr/>
        </p:nvSpPr>
        <p:spPr>
          <a:xfrm>
            <a:off x="-1" y="0"/>
            <a:ext cx="4314825" cy="9715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Types of Scripting Languages </a:t>
            </a:r>
            <a:endParaRPr lang="en-US" sz="2800" baseline="30000" dirty="0">
              <a:latin typeface="Arial" panose="020B0604020202020204" pitchFamily="34" charset="0"/>
              <a:cs typeface="Arial" panose="020B0604020202020204" pitchFamily="34" charset="0"/>
            </a:endParaRPr>
          </a:p>
        </p:txBody>
      </p:sp>
      <p:sp>
        <p:nvSpPr>
          <p:cNvPr id="3" name="Parallelogram 2"/>
          <p:cNvSpPr/>
          <p:nvPr/>
        </p:nvSpPr>
        <p:spPr>
          <a:xfrm>
            <a:off x="4421700" y="2016379"/>
            <a:ext cx="2579077" cy="410308"/>
          </a:xfrm>
          <a:prstGeom prst="parallelogram">
            <a:avLst>
              <a:gd name="adj" fmla="val 22214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arallelogram 13"/>
          <p:cNvSpPr/>
          <p:nvPr/>
        </p:nvSpPr>
        <p:spPr>
          <a:xfrm>
            <a:off x="4313392" y="3229805"/>
            <a:ext cx="2579077" cy="468738"/>
          </a:xfrm>
          <a:prstGeom prst="parallelogram">
            <a:avLst>
              <a:gd name="adj" fmla="val 22214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arallelogram 14"/>
          <p:cNvSpPr/>
          <p:nvPr/>
        </p:nvSpPr>
        <p:spPr>
          <a:xfrm>
            <a:off x="4139044" y="4599296"/>
            <a:ext cx="2579077" cy="650029"/>
          </a:xfrm>
          <a:prstGeom prst="parallelogram">
            <a:avLst>
              <a:gd name="adj" fmla="val 22214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21"/>
          <p:cNvSpPr>
            <a:spLocks/>
          </p:cNvSpPr>
          <p:nvPr/>
        </p:nvSpPr>
        <p:spPr bwMode="auto">
          <a:xfrm>
            <a:off x="5168596" y="3780564"/>
            <a:ext cx="295275" cy="317500"/>
          </a:xfrm>
          <a:custGeom>
            <a:avLst/>
            <a:gdLst>
              <a:gd name="T0" fmla="*/ 477 w 2793"/>
              <a:gd name="T1" fmla="*/ 14 h 3193"/>
              <a:gd name="T2" fmla="*/ 1075 w 2793"/>
              <a:gd name="T3" fmla="*/ 723 h 3193"/>
              <a:gd name="T4" fmla="*/ 1098 w 2793"/>
              <a:gd name="T5" fmla="*/ 765 h 3193"/>
              <a:gd name="T6" fmla="*/ 1100 w 2793"/>
              <a:gd name="T7" fmla="*/ 834 h 3193"/>
              <a:gd name="T8" fmla="*/ 1061 w 2793"/>
              <a:gd name="T9" fmla="*/ 897 h 3193"/>
              <a:gd name="T10" fmla="*/ 794 w 2793"/>
              <a:gd name="T11" fmla="*/ 1103 h 3193"/>
              <a:gd name="T12" fmla="*/ 769 w 2793"/>
              <a:gd name="T13" fmla="*/ 1178 h 3193"/>
              <a:gd name="T14" fmla="*/ 782 w 2793"/>
              <a:gd name="T15" fmla="*/ 1266 h 3193"/>
              <a:gd name="T16" fmla="*/ 822 w 2793"/>
              <a:gd name="T17" fmla="*/ 1360 h 3193"/>
              <a:gd name="T18" fmla="*/ 879 w 2793"/>
              <a:gd name="T19" fmla="*/ 1457 h 3193"/>
              <a:gd name="T20" fmla="*/ 1428 w 2793"/>
              <a:gd name="T21" fmla="*/ 2115 h 3193"/>
              <a:gd name="T22" fmla="*/ 1558 w 2793"/>
              <a:gd name="T23" fmla="*/ 2234 h 3193"/>
              <a:gd name="T24" fmla="*/ 1663 w 2793"/>
              <a:gd name="T25" fmla="*/ 2310 h 3193"/>
              <a:gd name="T26" fmla="*/ 1752 w 2793"/>
              <a:gd name="T27" fmla="*/ 2338 h 3193"/>
              <a:gd name="T28" fmla="*/ 1828 w 2793"/>
              <a:gd name="T29" fmla="*/ 2316 h 3193"/>
              <a:gd name="T30" fmla="*/ 2076 w 2793"/>
              <a:gd name="T31" fmla="*/ 2056 h 3193"/>
              <a:gd name="T32" fmla="*/ 2146 w 2793"/>
              <a:gd name="T33" fmla="*/ 2055 h 3193"/>
              <a:gd name="T34" fmla="*/ 2204 w 2793"/>
              <a:gd name="T35" fmla="*/ 2095 h 3193"/>
              <a:gd name="T36" fmla="*/ 2788 w 2793"/>
              <a:gd name="T37" fmla="*/ 2815 h 3193"/>
              <a:gd name="T38" fmla="*/ 2789 w 2793"/>
              <a:gd name="T39" fmla="*/ 2885 h 3193"/>
              <a:gd name="T40" fmla="*/ 2751 w 2793"/>
              <a:gd name="T41" fmla="*/ 2946 h 3193"/>
              <a:gd name="T42" fmla="*/ 2459 w 2793"/>
              <a:gd name="T43" fmla="*/ 3141 h 3193"/>
              <a:gd name="T44" fmla="*/ 2387 w 2793"/>
              <a:gd name="T45" fmla="*/ 3168 h 3193"/>
              <a:gd name="T46" fmla="*/ 2291 w 2793"/>
              <a:gd name="T47" fmla="*/ 3187 h 3193"/>
              <a:gd name="T48" fmla="*/ 2174 w 2793"/>
              <a:gd name="T49" fmla="*/ 3192 h 3193"/>
              <a:gd name="T50" fmla="*/ 2036 w 2793"/>
              <a:gd name="T51" fmla="*/ 3179 h 3193"/>
              <a:gd name="T52" fmla="*/ 1878 w 2793"/>
              <a:gd name="T53" fmla="*/ 3139 h 3193"/>
              <a:gd name="T54" fmla="*/ 1702 w 2793"/>
              <a:gd name="T55" fmla="*/ 3069 h 3193"/>
              <a:gd name="T56" fmla="*/ 1507 w 2793"/>
              <a:gd name="T57" fmla="*/ 2964 h 3193"/>
              <a:gd name="T58" fmla="*/ 1297 w 2793"/>
              <a:gd name="T59" fmla="*/ 2817 h 3193"/>
              <a:gd name="T60" fmla="*/ 1072 w 2793"/>
              <a:gd name="T61" fmla="*/ 2622 h 3193"/>
              <a:gd name="T62" fmla="*/ 834 w 2793"/>
              <a:gd name="T63" fmla="*/ 2376 h 3193"/>
              <a:gd name="T64" fmla="*/ 593 w 2793"/>
              <a:gd name="T65" fmla="*/ 2086 h 3193"/>
              <a:gd name="T66" fmla="*/ 402 w 2793"/>
              <a:gd name="T67" fmla="*/ 1817 h 3193"/>
              <a:gd name="T68" fmla="*/ 254 w 2793"/>
              <a:gd name="T69" fmla="*/ 1570 h 3193"/>
              <a:gd name="T70" fmla="*/ 145 w 2793"/>
              <a:gd name="T71" fmla="*/ 1345 h 3193"/>
              <a:gd name="T72" fmla="*/ 69 w 2793"/>
              <a:gd name="T73" fmla="*/ 1140 h 3193"/>
              <a:gd name="T74" fmla="*/ 23 w 2793"/>
              <a:gd name="T75" fmla="*/ 955 h 3193"/>
              <a:gd name="T76" fmla="*/ 3 w 2793"/>
              <a:gd name="T77" fmla="*/ 793 h 3193"/>
              <a:gd name="T78" fmla="*/ 2 w 2793"/>
              <a:gd name="T79" fmla="*/ 650 h 3193"/>
              <a:gd name="T80" fmla="*/ 17 w 2793"/>
              <a:gd name="T81" fmla="*/ 528 h 3193"/>
              <a:gd name="T82" fmla="*/ 44 w 2793"/>
              <a:gd name="T83" fmla="*/ 427 h 3193"/>
              <a:gd name="T84" fmla="*/ 76 w 2793"/>
              <a:gd name="T85" fmla="*/ 345 h 3193"/>
              <a:gd name="T86" fmla="*/ 111 w 2793"/>
              <a:gd name="T87" fmla="*/ 285 h 3193"/>
              <a:gd name="T88" fmla="*/ 346 w 2793"/>
              <a:gd name="T89" fmla="*/ 30 h 3193"/>
              <a:gd name="T90" fmla="*/ 409 w 2793"/>
              <a:gd name="T91" fmla="*/ 1 h 3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93" h="3193">
                <a:moveTo>
                  <a:pt x="433" y="0"/>
                </a:moveTo>
                <a:lnTo>
                  <a:pt x="455" y="4"/>
                </a:lnTo>
                <a:lnTo>
                  <a:pt x="477" y="14"/>
                </a:lnTo>
                <a:lnTo>
                  <a:pt x="497" y="26"/>
                </a:lnTo>
                <a:lnTo>
                  <a:pt x="514" y="44"/>
                </a:lnTo>
                <a:lnTo>
                  <a:pt x="1075" y="723"/>
                </a:lnTo>
                <a:lnTo>
                  <a:pt x="1075" y="724"/>
                </a:lnTo>
                <a:lnTo>
                  <a:pt x="1089" y="744"/>
                </a:lnTo>
                <a:lnTo>
                  <a:pt x="1098" y="765"/>
                </a:lnTo>
                <a:lnTo>
                  <a:pt x="1103" y="788"/>
                </a:lnTo>
                <a:lnTo>
                  <a:pt x="1104" y="811"/>
                </a:lnTo>
                <a:lnTo>
                  <a:pt x="1100" y="834"/>
                </a:lnTo>
                <a:lnTo>
                  <a:pt x="1092" y="857"/>
                </a:lnTo>
                <a:lnTo>
                  <a:pt x="1079" y="878"/>
                </a:lnTo>
                <a:lnTo>
                  <a:pt x="1061" y="897"/>
                </a:lnTo>
                <a:lnTo>
                  <a:pt x="1061" y="898"/>
                </a:lnTo>
                <a:lnTo>
                  <a:pt x="813" y="1080"/>
                </a:lnTo>
                <a:lnTo>
                  <a:pt x="794" y="1103"/>
                </a:lnTo>
                <a:lnTo>
                  <a:pt x="781" y="1127"/>
                </a:lnTo>
                <a:lnTo>
                  <a:pt x="773" y="1152"/>
                </a:lnTo>
                <a:lnTo>
                  <a:pt x="769" y="1178"/>
                </a:lnTo>
                <a:lnTo>
                  <a:pt x="770" y="1206"/>
                </a:lnTo>
                <a:lnTo>
                  <a:pt x="774" y="1236"/>
                </a:lnTo>
                <a:lnTo>
                  <a:pt x="782" y="1266"/>
                </a:lnTo>
                <a:lnTo>
                  <a:pt x="792" y="1296"/>
                </a:lnTo>
                <a:lnTo>
                  <a:pt x="807" y="1327"/>
                </a:lnTo>
                <a:lnTo>
                  <a:pt x="822" y="1360"/>
                </a:lnTo>
                <a:lnTo>
                  <a:pt x="839" y="1392"/>
                </a:lnTo>
                <a:lnTo>
                  <a:pt x="858" y="1424"/>
                </a:lnTo>
                <a:lnTo>
                  <a:pt x="879" y="1457"/>
                </a:lnTo>
                <a:lnTo>
                  <a:pt x="900" y="1490"/>
                </a:lnTo>
                <a:lnTo>
                  <a:pt x="1379" y="2066"/>
                </a:lnTo>
                <a:lnTo>
                  <a:pt x="1428" y="2115"/>
                </a:lnTo>
                <a:lnTo>
                  <a:pt x="1475" y="2159"/>
                </a:lnTo>
                <a:lnTo>
                  <a:pt x="1517" y="2199"/>
                </a:lnTo>
                <a:lnTo>
                  <a:pt x="1558" y="2234"/>
                </a:lnTo>
                <a:lnTo>
                  <a:pt x="1595" y="2264"/>
                </a:lnTo>
                <a:lnTo>
                  <a:pt x="1630" y="2289"/>
                </a:lnTo>
                <a:lnTo>
                  <a:pt x="1663" y="2310"/>
                </a:lnTo>
                <a:lnTo>
                  <a:pt x="1695" y="2325"/>
                </a:lnTo>
                <a:lnTo>
                  <a:pt x="1724" y="2334"/>
                </a:lnTo>
                <a:lnTo>
                  <a:pt x="1752" y="2338"/>
                </a:lnTo>
                <a:lnTo>
                  <a:pt x="1778" y="2336"/>
                </a:lnTo>
                <a:lnTo>
                  <a:pt x="1803" y="2329"/>
                </a:lnTo>
                <a:lnTo>
                  <a:pt x="1828" y="2316"/>
                </a:lnTo>
                <a:lnTo>
                  <a:pt x="2035" y="2080"/>
                </a:lnTo>
                <a:lnTo>
                  <a:pt x="2055" y="2065"/>
                </a:lnTo>
                <a:lnTo>
                  <a:pt x="2076" y="2056"/>
                </a:lnTo>
                <a:lnTo>
                  <a:pt x="2100" y="2052"/>
                </a:lnTo>
                <a:lnTo>
                  <a:pt x="2122" y="2051"/>
                </a:lnTo>
                <a:lnTo>
                  <a:pt x="2146" y="2055"/>
                </a:lnTo>
                <a:lnTo>
                  <a:pt x="2167" y="2063"/>
                </a:lnTo>
                <a:lnTo>
                  <a:pt x="2186" y="2077"/>
                </a:lnTo>
                <a:lnTo>
                  <a:pt x="2204" y="2095"/>
                </a:lnTo>
                <a:lnTo>
                  <a:pt x="2765" y="2773"/>
                </a:lnTo>
                <a:lnTo>
                  <a:pt x="2778" y="2793"/>
                </a:lnTo>
                <a:lnTo>
                  <a:pt x="2788" y="2815"/>
                </a:lnTo>
                <a:lnTo>
                  <a:pt x="2792" y="2838"/>
                </a:lnTo>
                <a:lnTo>
                  <a:pt x="2793" y="2861"/>
                </a:lnTo>
                <a:lnTo>
                  <a:pt x="2789" y="2885"/>
                </a:lnTo>
                <a:lnTo>
                  <a:pt x="2781" y="2907"/>
                </a:lnTo>
                <a:lnTo>
                  <a:pt x="2768" y="2927"/>
                </a:lnTo>
                <a:lnTo>
                  <a:pt x="2751" y="2946"/>
                </a:lnTo>
                <a:lnTo>
                  <a:pt x="2494" y="3120"/>
                </a:lnTo>
                <a:lnTo>
                  <a:pt x="2479" y="3131"/>
                </a:lnTo>
                <a:lnTo>
                  <a:pt x="2459" y="3141"/>
                </a:lnTo>
                <a:lnTo>
                  <a:pt x="2438" y="3151"/>
                </a:lnTo>
                <a:lnTo>
                  <a:pt x="2415" y="3160"/>
                </a:lnTo>
                <a:lnTo>
                  <a:pt x="2387" y="3168"/>
                </a:lnTo>
                <a:lnTo>
                  <a:pt x="2357" y="3176"/>
                </a:lnTo>
                <a:lnTo>
                  <a:pt x="2326" y="3183"/>
                </a:lnTo>
                <a:lnTo>
                  <a:pt x="2291" y="3187"/>
                </a:lnTo>
                <a:lnTo>
                  <a:pt x="2255" y="3191"/>
                </a:lnTo>
                <a:lnTo>
                  <a:pt x="2216" y="3193"/>
                </a:lnTo>
                <a:lnTo>
                  <a:pt x="2174" y="3192"/>
                </a:lnTo>
                <a:lnTo>
                  <a:pt x="2130" y="3190"/>
                </a:lnTo>
                <a:lnTo>
                  <a:pt x="2085" y="3186"/>
                </a:lnTo>
                <a:lnTo>
                  <a:pt x="2036" y="3179"/>
                </a:lnTo>
                <a:lnTo>
                  <a:pt x="1985" y="3168"/>
                </a:lnTo>
                <a:lnTo>
                  <a:pt x="1933" y="3155"/>
                </a:lnTo>
                <a:lnTo>
                  <a:pt x="1878" y="3139"/>
                </a:lnTo>
                <a:lnTo>
                  <a:pt x="1821" y="3119"/>
                </a:lnTo>
                <a:lnTo>
                  <a:pt x="1762" y="3096"/>
                </a:lnTo>
                <a:lnTo>
                  <a:pt x="1702" y="3069"/>
                </a:lnTo>
                <a:lnTo>
                  <a:pt x="1639" y="3038"/>
                </a:lnTo>
                <a:lnTo>
                  <a:pt x="1573" y="3004"/>
                </a:lnTo>
                <a:lnTo>
                  <a:pt x="1507" y="2964"/>
                </a:lnTo>
                <a:lnTo>
                  <a:pt x="1439" y="2919"/>
                </a:lnTo>
                <a:lnTo>
                  <a:pt x="1369" y="2870"/>
                </a:lnTo>
                <a:lnTo>
                  <a:pt x="1297" y="2817"/>
                </a:lnTo>
                <a:lnTo>
                  <a:pt x="1224" y="2758"/>
                </a:lnTo>
                <a:lnTo>
                  <a:pt x="1149" y="2693"/>
                </a:lnTo>
                <a:lnTo>
                  <a:pt x="1072" y="2622"/>
                </a:lnTo>
                <a:lnTo>
                  <a:pt x="994" y="2547"/>
                </a:lnTo>
                <a:lnTo>
                  <a:pt x="914" y="2465"/>
                </a:lnTo>
                <a:lnTo>
                  <a:pt x="834" y="2376"/>
                </a:lnTo>
                <a:lnTo>
                  <a:pt x="752" y="2281"/>
                </a:lnTo>
                <a:lnTo>
                  <a:pt x="667" y="2180"/>
                </a:lnTo>
                <a:lnTo>
                  <a:pt x="593" y="2086"/>
                </a:lnTo>
                <a:lnTo>
                  <a:pt x="524" y="1994"/>
                </a:lnTo>
                <a:lnTo>
                  <a:pt x="460" y="1905"/>
                </a:lnTo>
                <a:lnTo>
                  <a:pt x="402" y="1817"/>
                </a:lnTo>
                <a:lnTo>
                  <a:pt x="348" y="1733"/>
                </a:lnTo>
                <a:lnTo>
                  <a:pt x="298" y="1650"/>
                </a:lnTo>
                <a:lnTo>
                  <a:pt x="254" y="1570"/>
                </a:lnTo>
                <a:lnTo>
                  <a:pt x="213" y="1493"/>
                </a:lnTo>
                <a:lnTo>
                  <a:pt x="177" y="1418"/>
                </a:lnTo>
                <a:lnTo>
                  <a:pt x="145" y="1345"/>
                </a:lnTo>
                <a:lnTo>
                  <a:pt x="116" y="1274"/>
                </a:lnTo>
                <a:lnTo>
                  <a:pt x="91" y="1205"/>
                </a:lnTo>
                <a:lnTo>
                  <a:pt x="69" y="1140"/>
                </a:lnTo>
                <a:lnTo>
                  <a:pt x="51" y="1076"/>
                </a:lnTo>
                <a:lnTo>
                  <a:pt x="36" y="1015"/>
                </a:lnTo>
                <a:lnTo>
                  <a:pt x="23" y="955"/>
                </a:lnTo>
                <a:lnTo>
                  <a:pt x="14" y="899"/>
                </a:lnTo>
                <a:lnTo>
                  <a:pt x="7" y="845"/>
                </a:lnTo>
                <a:lnTo>
                  <a:pt x="3" y="793"/>
                </a:lnTo>
                <a:lnTo>
                  <a:pt x="1" y="743"/>
                </a:lnTo>
                <a:lnTo>
                  <a:pt x="0" y="695"/>
                </a:lnTo>
                <a:lnTo>
                  <a:pt x="2" y="650"/>
                </a:lnTo>
                <a:lnTo>
                  <a:pt x="6" y="607"/>
                </a:lnTo>
                <a:lnTo>
                  <a:pt x="11" y="566"/>
                </a:lnTo>
                <a:lnTo>
                  <a:pt x="17" y="528"/>
                </a:lnTo>
                <a:lnTo>
                  <a:pt x="25" y="491"/>
                </a:lnTo>
                <a:lnTo>
                  <a:pt x="34" y="458"/>
                </a:lnTo>
                <a:lnTo>
                  <a:pt x="44" y="427"/>
                </a:lnTo>
                <a:lnTo>
                  <a:pt x="54" y="397"/>
                </a:lnTo>
                <a:lnTo>
                  <a:pt x="65" y="370"/>
                </a:lnTo>
                <a:lnTo>
                  <a:pt x="76" y="345"/>
                </a:lnTo>
                <a:lnTo>
                  <a:pt x="88" y="323"/>
                </a:lnTo>
                <a:lnTo>
                  <a:pt x="99" y="304"/>
                </a:lnTo>
                <a:lnTo>
                  <a:pt x="111" y="285"/>
                </a:lnTo>
                <a:lnTo>
                  <a:pt x="122" y="270"/>
                </a:lnTo>
                <a:lnTo>
                  <a:pt x="132" y="257"/>
                </a:lnTo>
                <a:lnTo>
                  <a:pt x="346" y="30"/>
                </a:lnTo>
                <a:lnTo>
                  <a:pt x="366" y="16"/>
                </a:lnTo>
                <a:lnTo>
                  <a:pt x="387" y="7"/>
                </a:lnTo>
                <a:lnTo>
                  <a:pt x="409" y="1"/>
                </a:lnTo>
                <a:lnTo>
                  <a:pt x="433"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 xmlns:p14="http://schemas.microsoft.com/office/powerpoint/2010/main" val="182194314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chapter-3-using-python-librarieseng-1_Eng - Neha tyagi-Python libraries  based-Cbse curriculum | PubHTML5"/>
          <p:cNvPicPr>
            <a:picLocks noChangeAspect="1" noChangeArrowheads="1"/>
          </p:cNvPicPr>
          <p:nvPr/>
        </p:nvPicPr>
        <p:blipFill>
          <a:blip r:embed="rId2"/>
          <a:srcRect/>
          <a:stretch>
            <a:fillRect/>
          </a:stretch>
        </p:blipFill>
        <p:spPr bwMode="auto">
          <a:xfrm>
            <a:off x="0" y="1"/>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What are Python Libraries - Ajay Tech"/>
          <p:cNvPicPr>
            <a:picLocks noChangeAspect="1" noChangeArrowheads="1"/>
          </p:cNvPicPr>
          <p:nvPr/>
        </p:nvPicPr>
        <p:blipFill>
          <a:blip r:embed="rId2"/>
          <a:srcRect/>
          <a:stretch>
            <a:fillRect/>
          </a:stretch>
        </p:blipFill>
        <p:spPr bwMode="auto">
          <a:xfrm>
            <a:off x="0" y="0"/>
            <a:ext cx="12192000" cy="685799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6" name="Group 5"/>
          <p:cNvGrpSpPr/>
          <p:nvPr/>
        </p:nvGrpSpPr>
        <p:grpSpPr>
          <a:xfrm>
            <a:off x="469695" y="2981078"/>
            <a:ext cx="1425040" cy="808511"/>
            <a:chOff x="1626919" y="3550723"/>
            <a:chExt cx="1425040" cy="808511"/>
          </a:xfrm>
          <a:solidFill>
            <a:schemeClr val="accent1"/>
          </a:solidFill>
        </p:grpSpPr>
        <p:sp>
          <p:nvSpPr>
            <p:cNvPr id="4" name="Rounded Rectangle 3"/>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3" name="Rounded Rectangle 2"/>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2" name="Rounded Rectangle 1"/>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pc="-150" dirty="0" smtClean="0">
                  <a:latin typeface="Arial" panose="020B0604020202020204" pitchFamily="34" charset="0"/>
                  <a:cs typeface="Arial" panose="020B0604020202020204" pitchFamily="34" charset="0"/>
                </a:rPr>
                <a:t>05</a:t>
              </a:r>
              <a:endParaRPr lang="en-US" sz="2800" b="1" spc="-150" dirty="0">
                <a:latin typeface="Arial" panose="020B0604020202020204" pitchFamily="34" charset="0"/>
                <a:cs typeface="Arial" panose="020B0604020202020204" pitchFamily="34" charset="0"/>
              </a:endParaRPr>
            </a:p>
          </p:txBody>
        </p:sp>
      </p:grpSp>
      <p:grpSp>
        <p:nvGrpSpPr>
          <p:cNvPr id="7" name="Group 6"/>
          <p:cNvGrpSpPr/>
          <p:nvPr/>
        </p:nvGrpSpPr>
        <p:grpSpPr>
          <a:xfrm>
            <a:off x="3245133" y="2912839"/>
            <a:ext cx="1425040" cy="808511"/>
            <a:chOff x="1626919" y="3550723"/>
            <a:chExt cx="1425040" cy="808511"/>
          </a:xfrm>
          <a:solidFill>
            <a:schemeClr val="accent3"/>
          </a:solidFill>
        </p:grpSpPr>
        <p:sp>
          <p:nvSpPr>
            <p:cNvPr id="8" name="Rounded Rectangle 7"/>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9" name="Rounded Rectangle 8"/>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10" name="Rounded Rectangle 9"/>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pc="-150" dirty="0" smtClean="0">
                  <a:latin typeface="Arial" panose="020B0604020202020204" pitchFamily="34" charset="0"/>
                  <a:cs typeface="Arial" panose="020B0604020202020204" pitchFamily="34" charset="0"/>
                </a:rPr>
                <a:t>06</a:t>
              </a:r>
              <a:endParaRPr lang="en-US" sz="2800" b="1" spc="-150" dirty="0">
                <a:latin typeface="Arial" panose="020B0604020202020204" pitchFamily="34" charset="0"/>
                <a:cs typeface="Arial" panose="020B0604020202020204" pitchFamily="34" charset="0"/>
              </a:endParaRPr>
            </a:p>
          </p:txBody>
        </p:sp>
      </p:grpSp>
      <p:grpSp>
        <p:nvGrpSpPr>
          <p:cNvPr id="11" name="Group 10"/>
          <p:cNvGrpSpPr/>
          <p:nvPr/>
        </p:nvGrpSpPr>
        <p:grpSpPr>
          <a:xfrm>
            <a:off x="6075163" y="2829182"/>
            <a:ext cx="1425040" cy="808511"/>
            <a:chOff x="1626919" y="3550723"/>
            <a:chExt cx="1425040" cy="808511"/>
          </a:xfrm>
          <a:solidFill>
            <a:schemeClr val="accent5"/>
          </a:solidFill>
        </p:grpSpPr>
        <p:sp>
          <p:nvSpPr>
            <p:cNvPr id="12" name="Rounded Rectangle 11"/>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13" name="Rounded Rectangle 12"/>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14" name="Rounded Rectangle 13"/>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pc="-150" dirty="0" smtClean="0">
                  <a:latin typeface="Arial" panose="020B0604020202020204" pitchFamily="34" charset="0"/>
                  <a:cs typeface="Arial" panose="020B0604020202020204" pitchFamily="34" charset="0"/>
                </a:rPr>
                <a:t>07</a:t>
              </a:r>
              <a:endParaRPr lang="en-US" sz="2800" b="1" spc="-150" dirty="0">
                <a:latin typeface="Arial" panose="020B0604020202020204" pitchFamily="34" charset="0"/>
                <a:cs typeface="Arial" panose="020B0604020202020204" pitchFamily="34" charset="0"/>
              </a:endParaRPr>
            </a:p>
          </p:txBody>
        </p:sp>
      </p:grpSp>
      <p:grpSp>
        <p:nvGrpSpPr>
          <p:cNvPr id="15" name="Group 14"/>
          <p:cNvGrpSpPr/>
          <p:nvPr/>
        </p:nvGrpSpPr>
        <p:grpSpPr>
          <a:xfrm>
            <a:off x="8755068" y="2733648"/>
            <a:ext cx="1425040" cy="808511"/>
            <a:chOff x="1626919" y="3550723"/>
            <a:chExt cx="1425040" cy="808511"/>
          </a:xfrm>
          <a:solidFill>
            <a:schemeClr val="accent4"/>
          </a:solidFill>
        </p:grpSpPr>
        <p:sp>
          <p:nvSpPr>
            <p:cNvPr id="16" name="Rounded Rectangle 15"/>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17" name="Rounded Rectangle 16"/>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18" name="Rounded Rectangle 17"/>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pc="-150" dirty="0" smtClean="0">
                  <a:latin typeface="Arial" panose="020B0604020202020204" pitchFamily="34" charset="0"/>
                  <a:cs typeface="Arial" panose="020B0604020202020204" pitchFamily="34" charset="0"/>
                </a:rPr>
                <a:t>08</a:t>
              </a:r>
              <a:endParaRPr lang="en-US" sz="2800" b="1" spc="-150" dirty="0">
                <a:latin typeface="Arial" panose="020B0604020202020204" pitchFamily="34" charset="0"/>
                <a:cs typeface="Arial" panose="020B0604020202020204" pitchFamily="34" charset="0"/>
              </a:endParaRPr>
            </a:p>
          </p:txBody>
        </p:sp>
      </p:grpSp>
      <p:sp>
        <p:nvSpPr>
          <p:cNvPr id="19" name="Rectangle 18"/>
          <p:cNvSpPr/>
          <p:nvPr/>
        </p:nvSpPr>
        <p:spPr>
          <a:xfrm>
            <a:off x="0" y="1"/>
            <a:ext cx="12192000" cy="1143000"/>
          </a:xfrm>
          <a:prstGeom prst="rect">
            <a:avLst/>
          </a:prstGeom>
          <a:blipFill dpi="0" rotWithShape="1">
            <a:blip r:embed="rId2" cstate="email">
              <a:extLst>
                <a:ext uri="{BEBA8EAE-BF5A-486C-A8C5-ECC9F3942E4B}">
                  <a14:imgProps xmlns="" xmlns:a14="http://schemas.microsoft.com/office/drawing/2010/main">
                    <a14:imgLayer r:embed="rId3">
                      <a14:imgEffect>
                        <a14:brightnessContrast bright="-40000"/>
                      </a14:imgEffect>
                    </a14:imgLayer>
                  </a14:imgProps>
                </a:ext>
                <a:ext uri="{28A0092B-C50C-407E-A947-70E740481C1C}">
                  <a14:useLocalDpi xmlns="" xmlns:a14="http://schemas.microsoft.com/office/drawing/2010/main"/>
                </a:ext>
              </a:extLst>
            </a:blip>
            <a:srcRect/>
            <a:stretch>
              <a:fillRect t="-83552" b="-252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latin typeface="Arial" panose="020B0604020202020204" pitchFamily="34" charset="0"/>
              <a:cs typeface="Arial" panose="020B0604020202020204" pitchFamily="34" charset="0"/>
            </a:endParaRPr>
          </a:p>
          <a:p>
            <a:pPr algn="ctr"/>
            <a:r>
              <a:rPr lang="en-US" sz="2800" b="1" dirty="0" smtClean="0">
                <a:solidFill>
                  <a:schemeClr val="bg1"/>
                </a:solidFill>
                <a:latin typeface="Cambria" pitchFamily="18" charset="0"/>
                <a:ea typeface="Cambria" pitchFamily="18" charset="0"/>
                <a:cs typeface="Arial" panose="020B0604020202020204" pitchFamily="34" charset="0"/>
              </a:rPr>
              <a:t>Advantages of Scripting Languages </a:t>
            </a:r>
            <a:endParaRPr lang="en-US" sz="2800" b="1" dirty="0">
              <a:solidFill>
                <a:schemeClr val="bg1"/>
              </a:solidFill>
              <a:latin typeface="Cambria" pitchFamily="18" charset="0"/>
              <a:ea typeface="Cambria" pitchFamily="18" charset="0"/>
              <a:cs typeface="Arial" panose="020B0604020202020204" pitchFamily="34" charset="0"/>
            </a:endParaRPr>
          </a:p>
        </p:txBody>
      </p:sp>
      <p:sp>
        <p:nvSpPr>
          <p:cNvPr id="20" name="TextBox 19"/>
          <p:cNvSpPr txBox="1"/>
          <p:nvPr/>
        </p:nvSpPr>
        <p:spPr>
          <a:xfrm>
            <a:off x="404912" y="3922906"/>
            <a:ext cx="1976254"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Port b/w O/s </a:t>
            </a:r>
            <a:endParaRPr lang="en-US" b="1" dirty="0">
              <a:latin typeface="Arial" panose="020B0604020202020204" pitchFamily="34" charset="0"/>
              <a:cs typeface="Arial" panose="020B0604020202020204" pitchFamily="34" charset="0"/>
            </a:endParaRPr>
          </a:p>
        </p:txBody>
      </p:sp>
      <p:sp>
        <p:nvSpPr>
          <p:cNvPr id="21" name="TextBox 20"/>
          <p:cNvSpPr txBox="1"/>
          <p:nvPr/>
        </p:nvSpPr>
        <p:spPr>
          <a:xfrm>
            <a:off x="3098463" y="3922907"/>
            <a:ext cx="2411393"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No Compilation </a:t>
            </a:r>
            <a:endParaRPr lang="en-US" b="1" dirty="0">
              <a:latin typeface="Arial" panose="020B0604020202020204" pitchFamily="34" charset="0"/>
              <a:cs typeface="Arial" panose="020B0604020202020204" pitchFamily="34" charset="0"/>
            </a:endParaRPr>
          </a:p>
        </p:txBody>
      </p:sp>
      <p:sp>
        <p:nvSpPr>
          <p:cNvPr id="22" name="TextBox 21"/>
          <p:cNvSpPr txBox="1"/>
          <p:nvPr/>
        </p:nvSpPr>
        <p:spPr>
          <a:xfrm>
            <a:off x="6037676" y="3936554"/>
            <a:ext cx="1976254"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Open Source </a:t>
            </a:r>
            <a:endParaRPr lang="en-US" b="1" dirty="0">
              <a:latin typeface="Arial" panose="020B0604020202020204" pitchFamily="34" charset="0"/>
              <a:cs typeface="Arial" panose="020B0604020202020204" pitchFamily="34" charset="0"/>
            </a:endParaRPr>
          </a:p>
        </p:txBody>
      </p:sp>
      <p:sp>
        <p:nvSpPr>
          <p:cNvPr id="23" name="TextBox 22"/>
          <p:cNvSpPr txBox="1"/>
          <p:nvPr/>
        </p:nvSpPr>
        <p:spPr>
          <a:xfrm>
            <a:off x="8635694" y="3813724"/>
            <a:ext cx="2305546"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Much faster</a:t>
            </a:r>
            <a:endParaRPr lang="en-US" b="1" dirty="0">
              <a:latin typeface="Arial" panose="020B0604020202020204" pitchFamily="34" charset="0"/>
              <a:cs typeface="Arial" panose="020B0604020202020204" pitchFamily="34" charset="0"/>
            </a:endParaRPr>
          </a:p>
        </p:txBody>
      </p:sp>
      <p:grpSp>
        <p:nvGrpSpPr>
          <p:cNvPr id="27" name="Group 26"/>
          <p:cNvGrpSpPr/>
          <p:nvPr/>
        </p:nvGrpSpPr>
        <p:grpSpPr>
          <a:xfrm>
            <a:off x="218364" y="1162017"/>
            <a:ext cx="1425040" cy="808511"/>
            <a:chOff x="1626919" y="3550723"/>
            <a:chExt cx="1425040" cy="808511"/>
          </a:xfrm>
          <a:solidFill>
            <a:schemeClr val="accent1"/>
          </a:solidFill>
        </p:grpSpPr>
        <p:sp>
          <p:nvSpPr>
            <p:cNvPr id="32" name="Rounded Rectangle 31"/>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33" name="Rounded Rectangle 32"/>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34" name="Rounded Rectangle 33"/>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pc="-150" dirty="0" smtClean="0">
                  <a:latin typeface="Arial" panose="020B0604020202020204" pitchFamily="34" charset="0"/>
                  <a:cs typeface="Arial" panose="020B0604020202020204" pitchFamily="34" charset="0"/>
                </a:rPr>
                <a:t>01</a:t>
              </a:r>
              <a:endParaRPr lang="en-US" sz="2800" b="1" spc="-150" dirty="0">
                <a:latin typeface="Arial" panose="020B0604020202020204" pitchFamily="34" charset="0"/>
                <a:cs typeface="Arial" panose="020B0604020202020204" pitchFamily="34" charset="0"/>
              </a:endParaRPr>
            </a:p>
          </p:txBody>
        </p:sp>
      </p:grpSp>
      <p:grpSp>
        <p:nvGrpSpPr>
          <p:cNvPr id="35" name="Group 34"/>
          <p:cNvGrpSpPr/>
          <p:nvPr/>
        </p:nvGrpSpPr>
        <p:grpSpPr>
          <a:xfrm>
            <a:off x="2927965" y="1176304"/>
            <a:ext cx="1425040" cy="808511"/>
            <a:chOff x="1626919" y="3550723"/>
            <a:chExt cx="1425040" cy="808511"/>
          </a:xfrm>
          <a:solidFill>
            <a:schemeClr val="accent3"/>
          </a:solidFill>
        </p:grpSpPr>
        <p:sp>
          <p:nvSpPr>
            <p:cNvPr id="36" name="Rounded Rectangle 35"/>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37" name="Rounded Rectangle 36"/>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38" name="Rounded Rectangle 37"/>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pc="-150" dirty="0" smtClean="0">
                  <a:latin typeface="Arial" panose="020B0604020202020204" pitchFamily="34" charset="0"/>
                  <a:cs typeface="Arial" panose="020B0604020202020204" pitchFamily="34" charset="0"/>
                </a:rPr>
                <a:t>02</a:t>
              </a:r>
              <a:endParaRPr lang="en-US" sz="2800" b="1" spc="-150" dirty="0">
                <a:latin typeface="Arial" panose="020B0604020202020204" pitchFamily="34" charset="0"/>
                <a:cs typeface="Arial" panose="020B0604020202020204" pitchFamily="34" charset="0"/>
              </a:endParaRPr>
            </a:p>
          </p:txBody>
        </p:sp>
      </p:grpSp>
      <p:grpSp>
        <p:nvGrpSpPr>
          <p:cNvPr id="39" name="Group 38"/>
          <p:cNvGrpSpPr/>
          <p:nvPr/>
        </p:nvGrpSpPr>
        <p:grpSpPr>
          <a:xfrm>
            <a:off x="5810880" y="1161525"/>
            <a:ext cx="1425040" cy="808511"/>
            <a:chOff x="1626919" y="3550723"/>
            <a:chExt cx="1425040" cy="808511"/>
          </a:xfrm>
          <a:solidFill>
            <a:schemeClr val="accent5"/>
          </a:solidFill>
        </p:grpSpPr>
        <p:sp>
          <p:nvSpPr>
            <p:cNvPr id="40" name="Rounded Rectangle 39"/>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41" name="Rounded Rectangle 40"/>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42" name="Rounded Rectangle 41"/>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pc="-150" dirty="0" smtClean="0">
                  <a:latin typeface="Arial" panose="020B0604020202020204" pitchFamily="34" charset="0"/>
                  <a:cs typeface="Arial" panose="020B0604020202020204" pitchFamily="34" charset="0"/>
                </a:rPr>
                <a:t>03</a:t>
              </a:r>
              <a:endParaRPr lang="en-US" sz="2800" b="1" spc="-150" dirty="0">
                <a:latin typeface="Arial" panose="020B0604020202020204" pitchFamily="34" charset="0"/>
                <a:cs typeface="Arial" panose="020B0604020202020204" pitchFamily="34" charset="0"/>
              </a:endParaRPr>
            </a:p>
          </p:txBody>
        </p:sp>
      </p:grpSp>
      <p:grpSp>
        <p:nvGrpSpPr>
          <p:cNvPr id="43" name="Group 42"/>
          <p:cNvGrpSpPr/>
          <p:nvPr/>
        </p:nvGrpSpPr>
        <p:grpSpPr>
          <a:xfrm>
            <a:off x="8660315" y="1173895"/>
            <a:ext cx="1425040" cy="808511"/>
            <a:chOff x="1626919" y="3550723"/>
            <a:chExt cx="1425040" cy="808511"/>
          </a:xfrm>
          <a:solidFill>
            <a:schemeClr val="accent4"/>
          </a:solidFill>
        </p:grpSpPr>
        <p:sp>
          <p:nvSpPr>
            <p:cNvPr id="44" name="Rounded Rectangle 43"/>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45" name="Rounded Rectangle 44"/>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46" name="Rounded Rectangle 45"/>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pc="-150" dirty="0" smtClean="0">
                  <a:latin typeface="Arial" panose="020B0604020202020204" pitchFamily="34" charset="0"/>
                  <a:cs typeface="Arial" panose="020B0604020202020204" pitchFamily="34" charset="0"/>
                </a:rPr>
                <a:t>04</a:t>
              </a:r>
              <a:endParaRPr lang="en-US" sz="2800" b="1" spc="-150" dirty="0">
                <a:latin typeface="Arial" panose="020B0604020202020204" pitchFamily="34" charset="0"/>
                <a:cs typeface="Arial" panose="020B0604020202020204" pitchFamily="34" charset="0"/>
              </a:endParaRPr>
            </a:p>
          </p:txBody>
        </p:sp>
      </p:grpSp>
      <p:sp>
        <p:nvSpPr>
          <p:cNvPr id="48" name="TextBox 47"/>
          <p:cNvSpPr txBox="1"/>
          <p:nvPr/>
        </p:nvSpPr>
        <p:spPr>
          <a:xfrm>
            <a:off x="3531672" y="2811609"/>
            <a:ext cx="2311916"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p:txBody>
      </p:sp>
      <p:sp>
        <p:nvSpPr>
          <p:cNvPr id="49" name="TextBox 48"/>
          <p:cNvSpPr txBox="1"/>
          <p:nvPr/>
        </p:nvSpPr>
        <p:spPr>
          <a:xfrm>
            <a:off x="5696547" y="2111735"/>
            <a:ext cx="1976254"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Interactivity </a:t>
            </a:r>
            <a:endParaRPr lang="en-US" b="1" dirty="0">
              <a:latin typeface="Arial" panose="020B0604020202020204" pitchFamily="34" charset="0"/>
              <a:cs typeface="Arial" panose="020B0604020202020204" pitchFamily="34" charset="0"/>
            </a:endParaRPr>
          </a:p>
        </p:txBody>
      </p:sp>
      <p:sp>
        <p:nvSpPr>
          <p:cNvPr id="50" name="TextBox 49"/>
          <p:cNvSpPr txBox="1"/>
          <p:nvPr/>
        </p:nvSpPr>
        <p:spPr>
          <a:xfrm>
            <a:off x="8631456" y="2055225"/>
            <a:ext cx="1976254"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Functionality </a:t>
            </a:r>
            <a:endParaRPr lang="en-US" b="1" dirty="0">
              <a:latin typeface="Arial" panose="020B0604020202020204" pitchFamily="34" charset="0"/>
              <a:cs typeface="Arial" panose="020B0604020202020204" pitchFamily="34" charset="0"/>
            </a:endParaRPr>
          </a:p>
        </p:txBody>
      </p:sp>
      <p:sp>
        <p:nvSpPr>
          <p:cNvPr id="51" name="TextBox 50"/>
          <p:cNvSpPr txBox="1"/>
          <p:nvPr/>
        </p:nvSpPr>
        <p:spPr>
          <a:xfrm>
            <a:off x="-1" y="2141305"/>
            <a:ext cx="2347415"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Easy Learning </a:t>
            </a:r>
            <a:endParaRPr lang="en-US" b="1" dirty="0">
              <a:latin typeface="Arial" panose="020B0604020202020204" pitchFamily="34" charset="0"/>
              <a:cs typeface="Arial" panose="020B0604020202020204" pitchFamily="34" charset="0"/>
            </a:endParaRPr>
          </a:p>
        </p:txBody>
      </p:sp>
      <p:sp>
        <p:nvSpPr>
          <p:cNvPr id="52" name="TextBox 51"/>
          <p:cNvSpPr txBox="1"/>
          <p:nvPr/>
        </p:nvSpPr>
        <p:spPr>
          <a:xfrm>
            <a:off x="2649940" y="2211818"/>
            <a:ext cx="2347415"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Fast Editing </a:t>
            </a:r>
            <a:endParaRPr lang="en-US" b="1" dirty="0">
              <a:latin typeface="Arial" panose="020B0604020202020204" pitchFamily="34" charset="0"/>
              <a:cs typeface="Arial" panose="020B0604020202020204" pitchFamily="34" charset="0"/>
            </a:endParaRPr>
          </a:p>
        </p:txBody>
      </p:sp>
      <p:grpSp>
        <p:nvGrpSpPr>
          <p:cNvPr id="53" name="Group 52"/>
          <p:cNvGrpSpPr/>
          <p:nvPr/>
        </p:nvGrpSpPr>
        <p:grpSpPr>
          <a:xfrm>
            <a:off x="623277" y="4783087"/>
            <a:ext cx="1425040" cy="808511"/>
            <a:chOff x="1626919" y="3550723"/>
            <a:chExt cx="1425040" cy="808511"/>
          </a:xfrm>
          <a:solidFill>
            <a:schemeClr val="accent4"/>
          </a:solidFill>
        </p:grpSpPr>
        <p:sp>
          <p:nvSpPr>
            <p:cNvPr id="54" name="Rounded Rectangle 53"/>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55" name="Rounded Rectangle 54"/>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56" name="Rounded Rectangle 55"/>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pc="-150" dirty="0" smtClean="0">
                  <a:latin typeface="Arial" panose="020B0604020202020204" pitchFamily="34" charset="0"/>
                  <a:cs typeface="Arial" panose="020B0604020202020204" pitchFamily="34" charset="0"/>
                </a:rPr>
                <a:t>09</a:t>
              </a:r>
              <a:endParaRPr lang="en-US" sz="2800" b="1" spc="-150" dirty="0">
                <a:latin typeface="Arial" panose="020B0604020202020204" pitchFamily="34" charset="0"/>
                <a:cs typeface="Arial" panose="020B0604020202020204" pitchFamily="34" charset="0"/>
              </a:endParaRPr>
            </a:p>
          </p:txBody>
        </p:sp>
      </p:grpSp>
      <p:sp>
        <p:nvSpPr>
          <p:cNvPr id="57" name="TextBox 56"/>
          <p:cNvSpPr txBox="1"/>
          <p:nvPr/>
        </p:nvSpPr>
        <p:spPr>
          <a:xfrm>
            <a:off x="449311" y="5808572"/>
            <a:ext cx="2305546"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Modular Approach</a:t>
            </a:r>
            <a:endParaRPr lang="en-US" b="1" dirty="0">
              <a:latin typeface="Arial" panose="020B0604020202020204" pitchFamily="34" charset="0"/>
              <a:cs typeface="Arial" panose="020B0604020202020204" pitchFamily="34" charset="0"/>
            </a:endParaRPr>
          </a:p>
        </p:txBody>
      </p:sp>
      <p:grpSp>
        <p:nvGrpSpPr>
          <p:cNvPr id="58" name="Group 57"/>
          <p:cNvGrpSpPr/>
          <p:nvPr/>
        </p:nvGrpSpPr>
        <p:grpSpPr>
          <a:xfrm>
            <a:off x="3327808" y="4730771"/>
            <a:ext cx="1425040" cy="808511"/>
            <a:chOff x="1626919" y="3550723"/>
            <a:chExt cx="1425040" cy="808511"/>
          </a:xfrm>
          <a:solidFill>
            <a:schemeClr val="accent4"/>
          </a:solidFill>
        </p:grpSpPr>
        <p:sp>
          <p:nvSpPr>
            <p:cNvPr id="59" name="Rounded Rectangle 58"/>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60" name="Rounded Rectangle 59"/>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61" name="Rounded Rectangle 60"/>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pc="-150" dirty="0" smtClean="0">
                  <a:latin typeface="Arial" panose="020B0604020202020204" pitchFamily="34" charset="0"/>
                  <a:cs typeface="Arial" panose="020B0604020202020204" pitchFamily="34" charset="0"/>
                </a:rPr>
                <a:t>10</a:t>
              </a:r>
              <a:endParaRPr lang="en-US" sz="2800" b="1" spc="-150" dirty="0">
                <a:latin typeface="Arial" panose="020B0604020202020204" pitchFamily="34" charset="0"/>
                <a:cs typeface="Arial" panose="020B0604020202020204" pitchFamily="34" charset="0"/>
              </a:endParaRPr>
            </a:p>
          </p:txBody>
        </p:sp>
      </p:grpSp>
      <p:sp>
        <p:nvSpPr>
          <p:cNvPr id="62" name="TextBox 61"/>
          <p:cNvSpPr txBox="1"/>
          <p:nvPr/>
        </p:nvSpPr>
        <p:spPr>
          <a:xfrm>
            <a:off x="3167489" y="5756256"/>
            <a:ext cx="2469035"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Dynamic Web Pages</a:t>
            </a:r>
            <a:endParaRPr lang="en-US" b="1" dirty="0">
              <a:latin typeface="Arial" panose="020B0604020202020204" pitchFamily="34" charset="0"/>
              <a:cs typeface="Arial" panose="020B0604020202020204" pitchFamily="34" charset="0"/>
            </a:endParaRPr>
          </a:p>
        </p:txBody>
      </p:sp>
      <p:grpSp>
        <p:nvGrpSpPr>
          <p:cNvPr id="63" name="Group 62"/>
          <p:cNvGrpSpPr/>
          <p:nvPr/>
        </p:nvGrpSpPr>
        <p:grpSpPr>
          <a:xfrm>
            <a:off x="6384907" y="4730771"/>
            <a:ext cx="1425040" cy="808511"/>
            <a:chOff x="1626919" y="3550723"/>
            <a:chExt cx="1425040" cy="808511"/>
          </a:xfrm>
          <a:solidFill>
            <a:schemeClr val="accent4"/>
          </a:solidFill>
        </p:grpSpPr>
        <p:sp>
          <p:nvSpPr>
            <p:cNvPr id="64" name="Rounded Rectangle 63"/>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65" name="Rounded Rectangle 64"/>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66" name="Rounded Rectangle 65"/>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pc="-150" dirty="0" smtClean="0">
                  <a:latin typeface="Arial" panose="020B0604020202020204" pitchFamily="34" charset="0"/>
                  <a:cs typeface="Arial" panose="020B0604020202020204" pitchFamily="34" charset="0"/>
                </a:rPr>
                <a:t>11</a:t>
              </a:r>
              <a:endParaRPr lang="en-US" sz="2800" b="1" spc="-150" dirty="0">
                <a:latin typeface="Arial" panose="020B0604020202020204" pitchFamily="34" charset="0"/>
                <a:cs typeface="Arial" panose="020B0604020202020204" pitchFamily="34" charset="0"/>
              </a:endParaRPr>
            </a:p>
          </p:txBody>
        </p:sp>
      </p:grpSp>
      <p:sp>
        <p:nvSpPr>
          <p:cNvPr id="67" name="TextBox 66"/>
          <p:cNvSpPr txBox="1"/>
          <p:nvPr/>
        </p:nvSpPr>
        <p:spPr>
          <a:xfrm>
            <a:off x="6210940" y="5756256"/>
            <a:ext cx="2810229"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Debugging is Easier</a:t>
            </a:r>
            <a:endParaRPr lang="en-US" b="1"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08819736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What is Python used for? A Guide for Beginners - West Code Soft"/>
          <p:cNvPicPr>
            <a:picLocks noChangeAspect="1" noChangeArrowheads="1"/>
          </p:cNvPicPr>
          <p:nvPr/>
        </p:nvPicPr>
        <p:blipFill>
          <a:blip r:embed="rId2"/>
          <a:srcRect/>
          <a:stretch>
            <a:fillRect/>
          </a:stretch>
        </p:blipFill>
        <p:spPr bwMode="auto">
          <a:xfrm>
            <a:off x="1"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571"/>
          </a:xfrm>
        </p:spPr>
        <p:txBody>
          <a:bodyPr>
            <a:normAutofit/>
          </a:bodyPr>
          <a:lstStyle/>
          <a:p>
            <a:pPr algn="ctr"/>
            <a:r>
              <a:rPr lang="en-US" sz="3200" dirty="0" smtClean="0">
                <a:solidFill>
                  <a:srgbClr val="FF0066"/>
                </a:solidFill>
                <a:latin typeface="Cambria" pitchFamily="18" charset="0"/>
                <a:ea typeface="Cambria" pitchFamily="18" charset="0"/>
              </a:rPr>
              <a:t>What are values  &amp; Types in Python?</a:t>
            </a:r>
            <a:endParaRPr lang="en-US" sz="3200" dirty="0">
              <a:solidFill>
                <a:srgbClr val="FF0066"/>
              </a:solidFill>
              <a:latin typeface="Cambria" pitchFamily="18" charset="0"/>
              <a:ea typeface="Cambria" pitchFamily="18" charset="0"/>
            </a:endParaRPr>
          </a:p>
        </p:txBody>
      </p:sp>
      <p:sp>
        <p:nvSpPr>
          <p:cNvPr id="3" name="Content Placeholder 2"/>
          <p:cNvSpPr>
            <a:spLocks noGrp="1"/>
          </p:cNvSpPr>
          <p:nvPr>
            <p:ph idx="1"/>
          </p:nvPr>
        </p:nvSpPr>
        <p:spPr>
          <a:xfrm>
            <a:off x="838200" y="1037230"/>
            <a:ext cx="10515600" cy="5554639"/>
          </a:xfrm>
        </p:spPr>
        <p:txBody>
          <a:bodyPr>
            <a:normAutofit/>
          </a:bodyPr>
          <a:lstStyle/>
          <a:p>
            <a:pPr>
              <a:lnSpc>
                <a:spcPct val="150000"/>
              </a:lnSpc>
            </a:pPr>
            <a:r>
              <a:rPr lang="en-US" sz="2400" dirty="0" smtClean="0">
                <a:latin typeface="Cambria" pitchFamily="18" charset="0"/>
                <a:ea typeface="Cambria" pitchFamily="18" charset="0"/>
              </a:rPr>
              <a:t>A value is one of the basic things a program works with, like a letter or a number.</a:t>
            </a:r>
          </a:p>
          <a:p>
            <a:pPr>
              <a:lnSpc>
                <a:spcPct val="150000"/>
              </a:lnSpc>
            </a:pPr>
            <a:r>
              <a:rPr lang="en-US" sz="2400" dirty="0" smtClean="0">
                <a:latin typeface="Cambria" pitchFamily="18" charset="0"/>
                <a:ea typeface="Cambria" pitchFamily="18" charset="0"/>
              </a:rPr>
              <a:t>Computer programs operate on </a:t>
            </a:r>
            <a:r>
              <a:rPr lang="en-US" sz="2400" u="sng" dirty="0" smtClean="0">
                <a:latin typeface="Cambria" pitchFamily="18" charset="0"/>
                <a:ea typeface="Cambria" pitchFamily="18" charset="0"/>
              </a:rPr>
              <a:t>data</a:t>
            </a:r>
            <a:r>
              <a:rPr lang="en-US" sz="2400" dirty="0" smtClean="0">
                <a:latin typeface="Cambria" pitchFamily="18" charset="0"/>
                <a:ea typeface="Cambria" pitchFamily="18" charset="0"/>
              </a:rPr>
              <a:t>. A single piece of data can be called a datum, but we will use the related term, </a:t>
            </a:r>
            <a:r>
              <a:rPr lang="en-US" sz="2400" u="sng" dirty="0" smtClean="0">
                <a:latin typeface="Cambria" pitchFamily="18" charset="0"/>
                <a:ea typeface="Cambria" pitchFamily="18" charset="0"/>
              </a:rPr>
              <a:t>value</a:t>
            </a:r>
            <a:r>
              <a:rPr lang="en-US" sz="2400" dirty="0" smtClean="0">
                <a:latin typeface="Cambria" pitchFamily="18" charset="0"/>
                <a:ea typeface="Cambria" pitchFamily="18" charset="0"/>
              </a:rPr>
              <a:t>.</a:t>
            </a:r>
          </a:p>
          <a:p>
            <a:pPr>
              <a:lnSpc>
                <a:spcPct val="150000"/>
              </a:lnSpc>
            </a:pPr>
            <a:r>
              <a:rPr lang="en-US" sz="2400" dirty="0" smtClean="0">
                <a:latin typeface="Cambria" pitchFamily="18" charset="0"/>
                <a:ea typeface="Cambria" pitchFamily="18" charset="0"/>
              </a:rPr>
              <a:t>Values are grouped into different data types</a:t>
            </a:r>
          </a:p>
          <a:p>
            <a:r>
              <a:rPr lang="en-US" sz="2400" dirty="0" smtClean="0">
                <a:latin typeface="Cambria" pitchFamily="18" charset="0"/>
                <a:ea typeface="Cambria" pitchFamily="18" charset="0"/>
              </a:rPr>
              <a:t>The assignment operator, denoted by the “=” symbol, is the operator that is used to assign values to variables in Python.</a:t>
            </a:r>
            <a:endParaRPr lang="en-US" sz="2400" dirty="0">
              <a:latin typeface="Cambria" pitchFamily="18" charset="0"/>
              <a:ea typeface="Cambr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18"/>
          </a:xfrm>
        </p:spPr>
        <p:txBody>
          <a:bodyPr>
            <a:normAutofit/>
          </a:bodyPr>
          <a:lstStyle/>
          <a:p>
            <a:pPr algn="ctr"/>
            <a:r>
              <a:rPr lang="en-US" sz="3600" b="1" dirty="0" smtClean="0">
                <a:solidFill>
                  <a:srgbClr val="FF0066"/>
                </a:solidFill>
                <a:latin typeface="Cambria" pitchFamily="18" charset="0"/>
                <a:ea typeface="Cambria" pitchFamily="18" charset="0"/>
              </a:rPr>
              <a:t>Returning values using function in python</a:t>
            </a:r>
            <a:endParaRPr lang="en-US" sz="3600" b="1" dirty="0">
              <a:solidFill>
                <a:srgbClr val="FF0066"/>
              </a:solidFill>
              <a:latin typeface="Cambria" pitchFamily="18" charset="0"/>
              <a:ea typeface="Cambria" pitchFamily="18" charset="0"/>
            </a:endParaRPr>
          </a:p>
        </p:txBody>
      </p:sp>
      <p:sp>
        <p:nvSpPr>
          <p:cNvPr id="3" name="Content Placeholder 2"/>
          <p:cNvSpPr>
            <a:spLocks noGrp="1"/>
          </p:cNvSpPr>
          <p:nvPr>
            <p:ph idx="1"/>
          </p:nvPr>
        </p:nvSpPr>
        <p:spPr>
          <a:xfrm>
            <a:off x="851848" y="1184180"/>
            <a:ext cx="10515600" cy="5353098"/>
          </a:xfrm>
        </p:spPr>
        <p:style>
          <a:lnRef idx="2">
            <a:schemeClr val="dk1"/>
          </a:lnRef>
          <a:fillRef idx="1">
            <a:schemeClr val="lt1"/>
          </a:fillRef>
          <a:effectRef idx="0">
            <a:schemeClr val="dk1"/>
          </a:effectRef>
          <a:fontRef idx="minor">
            <a:schemeClr val="dk1"/>
          </a:fontRef>
        </p:style>
        <p:txBody>
          <a:bodyPr>
            <a:normAutofit/>
          </a:bodyPr>
          <a:lstStyle/>
          <a:p>
            <a:pPr>
              <a:buNone/>
            </a:pPr>
            <a:r>
              <a:rPr lang="en-US" dirty="0" smtClean="0">
                <a:latin typeface="Cambria" pitchFamily="18" charset="0"/>
                <a:ea typeface="Cambria" pitchFamily="18" charset="0"/>
              </a:rPr>
              <a:t>def name():</a:t>
            </a:r>
          </a:p>
          <a:p>
            <a:pPr>
              <a:buNone/>
            </a:pPr>
            <a:r>
              <a:rPr lang="en-US" dirty="0" smtClean="0">
                <a:latin typeface="Cambria" pitchFamily="18" charset="0"/>
                <a:ea typeface="Cambria" pitchFamily="18" charset="0"/>
              </a:rPr>
              <a:t>    return "</a:t>
            </a:r>
            <a:r>
              <a:rPr lang="en-US" dirty="0" err="1" smtClean="0">
                <a:latin typeface="Cambria" pitchFamily="18" charset="0"/>
                <a:ea typeface="Cambria" pitchFamily="18" charset="0"/>
              </a:rPr>
              <a:t>John","Armin</a:t>
            </a:r>
            <a:r>
              <a:rPr lang="en-US" dirty="0" smtClean="0">
                <a:latin typeface="Cambria" pitchFamily="18" charset="0"/>
                <a:ea typeface="Cambria" pitchFamily="18" charset="0"/>
              </a:rPr>
              <a:t>"</a:t>
            </a:r>
          </a:p>
          <a:p>
            <a:endParaRPr lang="en-US" dirty="0" smtClean="0">
              <a:latin typeface="Cambria" pitchFamily="18" charset="0"/>
              <a:ea typeface="Cambria" pitchFamily="18" charset="0"/>
            </a:endParaRPr>
          </a:p>
          <a:p>
            <a:r>
              <a:rPr lang="en-US" dirty="0" smtClean="0">
                <a:latin typeface="Cambria" pitchFamily="18" charset="0"/>
                <a:ea typeface="Cambria" pitchFamily="18" charset="0"/>
              </a:rPr>
              <a:t># print the tuple with the returned values</a:t>
            </a:r>
          </a:p>
          <a:p>
            <a:pPr>
              <a:buNone/>
            </a:pPr>
            <a:r>
              <a:rPr lang="en-US" dirty="0" smtClean="0">
                <a:latin typeface="Cambria" pitchFamily="18" charset="0"/>
                <a:ea typeface="Cambria" pitchFamily="18" charset="0"/>
              </a:rPr>
              <a:t>print(name())</a:t>
            </a:r>
          </a:p>
          <a:p>
            <a:endParaRPr lang="en-US" dirty="0" smtClean="0">
              <a:latin typeface="Cambria" pitchFamily="18" charset="0"/>
              <a:ea typeface="Cambria" pitchFamily="18" charset="0"/>
            </a:endParaRPr>
          </a:p>
          <a:p>
            <a:r>
              <a:rPr lang="en-US" dirty="0" smtClean="0">
                <a:latin typeface="Cambria" pitchFamily="18" charset="0"/>
                <a:ea typeface="Cambria" pitchFamily="18" charset="0"/>
              </a:rPr>
              <a:t># get the individual items</a:t>
            </a:r>
          </a:p>
          <a:p>
            <a:pPr>
              <a:buNone/>
            </a:pPr>
            <a:r>
              <a:rPr lang="en-US" dirty="0" smtClean="0">
                <a:latin typeface="Cambria" pitchFamily="18" charset="0"/>
                <a:ea typeface="Cambria" pitchFamily="18" charset="0"/>
              </a:rPr>
              <a:t>name_1, name_2 = name()</a:t>
            </a:r>
          </a:p>
          <a:p>
            <a:pPr>
              <a:buNone/>
            </a:pPr>
            <a:r>
              <a:rPr lang="en-US" dirty="0" smtClean="0">
                <a:latin typeface="Cambria" pitchFamily="18" charset="0"/>
                <a:ea typeface="Cambria" pitchFamily="18" charset="0"/>
              </a:rPr>
              <a:t>print(name_1, name_2)</a:t>
            </a:r>
            <a:endParaRPr lang="en-US" dirty="0">
              <a:latin typeface="Cambria" pitchFamily="18" charset="0"/>
              <a:ea typeface="Cambr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Which is an invalid datatype in Python? (a) Set (b) None (c)Integer"/>
          <p:cNvPicPr>
            <a:picLocks noChangeAspect="1" noChangeArrowheads="1"/>
          </p:cNvPicPr>
          <p:nvPr/>
        </p:nvPicPr>
        <p:blipFill>
          <a:blip r:embed="rId2"/>
          <a:srcRect/>
          <a:stretch>
            <a:fillRect/>
          </a:stretch>
        </p:blipFill>
        <p:spPr bwMode="auto">
          <a:xfrm>
            <a:off x="0" y="-177421"/>
            <a:ext cx="12192000" cy="70354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ounded Rectangle 2"/>
          <p:cNvSpPr/>
          <p:nvPr/>
        </p:nvSpPr>
        <p:spPr>
          <a:xfrm>
            <a:off x="7397087" y="177421"/>
            <a:ext cx="4449170" cy="7369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ambria" pitchFamily="18" charset="0"/>
                <a:ea typeface="Cambria" pitchFamily="18" charset="0"/>
              </a:rPr>
              <a:t>DT-PYTHON</a:t>
            </a:r>
            <a:endParaRPr lang="en-US" sz="2400" dirty="0">
              <a:latin typeface="Cambria" pitchFamily="18" charset="0"/>
              <a:ea typeface="Cambria" pitchFamily="18" charset="0"/>
            </a:endParaRPr>
          </a:p>
        </p:txBody>
      </p:sp>
    </p:spTree>
  </p:cSld>
  <p:clrMapOvr>
    <a:masterClrMapping/>
  </p:clrMapOvr>
</p:sld>
</file>

<file path=ppt/theme/theme1.xml><?xml version="1.0" encoding="utf-8"?>
<a:theme xmlns:a="http://schemas.openxmlformats.org/drawingml/2006/main" name="Office Theme">
  <a:themeElements>
    <a:clrScheme name="Wonderland">
      <a:dk1>
        <a:sysClr val="windowText" lastClr="000000"/>
      </a:dk1>
      <a:lt1>
        <a:sysClr val="window" lastClr="FFFFFF"/>
      </a:lt1>
      <a:dk2>
        <a:srgbClr val="44546A"/>
      </a:dk2>
      <a:lt2>
        <a:srgbClr val="E7E6E6"/>
      </a:lt2>
      <a:accent1>
        <a:srgbClr val="EA3D15"/>
      </a:accent1>
      <a:accent2>
        <a:srgbClr val="F99325"/>
      </a:accent2>
      <a:accent3>
        <a:srgbClr val="6DAF27"/>
      </a:accent3>
      <a:accent4>
        <a:srgbClr val="188ED6"/>
      </a:accent4>
      <a:accent5>
        <a:srgbClr val="4EB9C1"/>
      </a:accent5>
      <a:accent6>
        <a:srgbClr val="73166F"/>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1064</TotalTime>
  <Words>673</Words>
  <Application>Microsoft Office PowerPoint</Application>
  <PresentationFormat>Custom</PresentationFormat>
  <Paragraphs>140</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Slide 1</vt:lpstr>
      <vt:lpstr>Slide 2</vt:lpstr>
      <vt:lpstr>Characteristics of Scripting Language[ key concepts ] </vt:lpstr>
      <vt:lpstr>Slide 4</vt:lpstr>
      <vt:lpstr>Slide 5</vt:lpstr>
      <vt:lpstr>Slide 6</vt:lpstr>
      <vt:lpstr>What are values  &amp; Types in Python?</vt:lpstr>
      <vt:lpstr>Returning values using function in python</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Manager>SlideModel</Manager>
  <Company>SlideModel</Company>
  <LinksUpToDate>false</LinksUpToDate>
  <SharedDoc>false</SharedDoc>
  <HyperlinkBase>http://slidemodel.com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Raw</cp:lastModifiedBy>
  <cp:revision>144</cp:revision>
  <dcterms:created xsi:type="dcterms:W3CDTF">2015-06-19T07:08:12Z</dcterms:created>
  <dcterms:modified xsi:type="dcterms:W3CDTF">2023-03-18T12:48:27Z</dcterms:modified>
  <cp:category>Presentations, Business Presentations, Free PowerPoint Templates</cp:category>
  <cp:contentStatus>Template</cp:contentStatus>
</cp:coreProperties>
</file>