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00FF"/>
    <a:srgbClr val="008000"/>
    <a:srgbClr val="CC3300"/>
    <a:srgbClr val="FF6600"/>
    <a:srgbClr val="185418"/>
    <a:srgbClr val="40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1995C3A-7B88-4896-95EE-BD986BF57350}" type="datetimeFigureOut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D2F16577-194B-47E9-AD1E-55A5FC32C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Data Structure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Soumi</a:t>
            </a:r>
            <a:r>
              <a:rPr lang="en-US" b="1" dirty="0" smtClean="0"/>
              <a:t> </a:t>
            </a:r>
            <a:r>
              <a:rPr lang="en-US" b="1" dirty="0" err="1" smtClean="0"/>
              <a:t>Dutta</a:t>
            </a:r>
            <a:r>
              <a:rPr lang="en-US" b="1" dirty="0" smtClean="0"/>
              <a:t>, IEM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772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5366" y="-76200"/>
            <a:ext cx="2277034" cy="64666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malloc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20000" cy="5715000"/>
          </a:xfrm>
        </p:spPr>
        <p:txBody>
          <a:bodyPr>
            <a:normAutofit fontScale="92500" lnSpcReduction="20000"/>
          </a:bodyPr>
          <a:lstStyle/>
          <a:p>
            <a:pPr marL="68580" indent="0" algn="just">
              <a:lnSpc>
                <a:spcPct val="150000"/>
              </a:lnSpc>
              <a:buNone/>
            </a:pPr>
            <a:r>
              <a:rPr lang="en-US" sz="1600" dirty="0" smtClean="0"/>
              <a:t>The </a:t>
            </a:r>
            <a:r>
              <a:rPr lang="en-US" sz="1600" dirty="0" err="1" smtClean="0"/>
              <a:t>malloc</a:t>
            </a:r>
            <a:r>
              <a:rPr lang="en-US" sz="1600" dirty="0" smtClean="0"/>
              <a:t> function. We use the </a:t>
            </a:r>
            <a:r>
              <a:rPr lang="en-US" sz="1600" dirty="0" err="1" smtClean="0"/>
              <a:t>malloc</a:t>
            </a:r>
            <a:r>
              <a:rPr lang="en-US" sz="1600" dirty="0" smtClean="0"/>
              <a:t> function to allocate a block of memory of specified size. This function returns a pointer of type void so, we can assign it to any type of pointer variables. The </a:t>
            </a:r>
            <a:r>
              <a:rPr lang="en-US" sz="1600" dirty="0" err="1" smtClean="0"/>
              <a:t>malloc</a:t>
            </a:r>
            <a:r>
              <a:rPr lang="en-US" sz="1600" dirty="0" smtClean="0"/>
              <a:t> function will </a:t>
            </a:r>
            <a:r>
              <a:rPr lang="en-US" sz="1600" b="1" dirty="0" smtClean="0"/>
              <a:t>return</a:t>
            </a:r>
            <a:r>
              <a:rPr lang="en-US" sz="1600" dirty="0" smtClean="0"/>
              <a:t> NULL if it fails to allocate the required memory space.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US" sz="1600" dirty="0" smtClean="0"/>
              <a:t>The </a:t>
            </a:r>
            <a:r>
              <a:rPr lang="en-US" sz="1600" dirty="0"/>
              <a:t>C library function </a:t>
            </a:r>
            <a:r>
              <a:rPr lang="en-US" sz="1600" b="1" dirty="0"/>
              <a:t>void *</a:t>
            </a:r>
            <a:r>
              <a:rPr lang="en-US" sz="1600" b="1" dirty="0" err="1"/>
              <a:t>malloc</a:t>
            </a:r>
            <a:r>
              <a:rPr lang="en-US" sz="1600" b="1" dirty="0"/>
              <a:t>(</a:t>
            </a:r>
            <a:r>
              <a:rPr lang="en-US" sz="1600" b="1" dirty="0" err="1"/>
              <a:t>size_t</a:t>
            </a:r>
            <a:r>
              <a:rPr lang="en-US" sz="1600" b="1" dirty="0"/>
              <a:t> size)</a:t>
            </a:r>
            <a:r>
              <a:rPr lang="en-US" sz="1600" dirty="0"/>
              <a:t> allocates the requested memory and returns a pointer to it.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US" sz="1600" b="1" dirty="0" smtClean="0"/>
              <a:t>Declaration</a:t>
            </a:r>
            <a:endParaRPr lang="en-US" sz="1600" b="1" dirty="0"/>
          </a:p>
          <a:p>
            <a:pPr marL="68580" indent="0">
              <a:lnSpc>
                <a:spcPct val="150000"/>
              </a:lnSpc>
              <a:buNone/>
            </a:pPr>
            <a:r>
              <a:rPr lang="en-US" sz="1600" dirty="0"/>
              <a:t>Following is the declaration for </a:t>
            </a:r>
            <a:r>
              <a:rPr lang="en-US" sz="1600" dirty="0" err="1"/>
              <a:t>malloc</a:t>
            </a:r>
            <a:r>
              <a:rPr lang="en-US" sz="1600" dirty="0"/>
              <a:t>() function.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600" b="1" dirty="0"/>
              <a:t>void *</a:t>
            </a:r>
            <a:r>
              <a:rPr lang="en-US" sz="1600" b="1" dirty="0" err="1"/>
              <a:t>malloc</a:t>
            </a:r>
            <a:r>
              <a:rPr lang="en-US" sz="1600" b="1" dirty="0"/>
              <a:t>(</a:t>
            </a:r>
            <a:r>
              <a:rPr lang="en-US" sz="1600" b="1" dirty="0" err="1"/>
              <a:t>size_t</a:t>
            </a:r>
            <a:r>
              <a:rPr lang="en-US" sz="1600" b="1" dirty="0"/>
              <a:t> size)Parameters</a:t>
            </a:r>
          </a:p>
          <a:p>
            <a:pPr>
              <a:lnSpc>
                <a:spcPct val="150000"/>
              </a:lnSpc>
            </a:pPr>
            <a:endParaRPr lang="en-US" sz="1600" b="1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US" sz="1600" b="1" dirty="0" smtClean="0"/>
              <a:t>size</a:t>
            </a:r>
            <a:r>
              <a:rPr lang="en-US" sz="1600" dirty="0"/>
              <a:t> − This is the size of the memory block, in bytes.</a:t>
            </a:r>
          </a:p>
          <a:p>
            <a:pPr marL="68580" indent="0">
              <a:lnSpc>
                <a:spcPct val="150000"/>
              </a:lnSpc>
              <a:buNone/>
            </a:pPr>
            <a:endParaRPr lang="en-US" sz="1600" dirty="0" smtClean="0"/>
          </a:p>
          <a:p>
            <a:pPr marL="68580" indent="0">
              <a:lnSpc>
                <a:spcPct val="150000"/>
              </a:lnSpc>
              <a:buNone/>
            </a:pPr>
            <a:r>
              <a:rPr lang="en-US" sz="1600" b="1" dirty="0" smtClean="0"/>
              <a:t>Return </a:t>
            </a:r>
            <a:r>
              <a:rPr lang="en-US" sz="1600" b="1" dirty="0"/>
              <a:t>Value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600" dirty="0"/>
              <a:t>This function returns a pointer to the allocated memory, or NULL if the request fails.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8925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-76200"/>
            <a:ext cx="2819400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620000" cy="5715000"/>
          </a:xfrm>
        </p:spPr>
        <p:txBody>
          <a:bodyPr>
            <a:noAutofit/>
          </a:bodyPr>
          <a:lstStyle/>
          <a:p>
            <a:pPr marL="68580" indent="0">
              <a:lnSpc>
                <a:spcPct val="150000"/>
              </a:lnSpc>
              <a:buNone/>
            </a:pPr>
            <a:r>
              <a:rPr lang="en-US" sz="1800" b="1" dirty="0" smtClean="0">
                <a:latin typeface="Calibri" pitchFamily="34" charset="0"/>
              </a:rPr>
              <a:t>#include &lt;</a:t>
            </a:r>
            <a:r>
              <a:rPr lang="en-US" sz="1800" b="1" dirty="0" err="1" smtClean="0">
                <a:latin typeface="Calibri" pitchFamily="34" charset="0"/>
              </a:rPr>
              <a:t>stdio.h</a:t>
            </a:r>
            <a:r>
              <a:rPr lang="en-US" sz="1800" b="1" dirty="0" smtClean="0">
                <a:latin typeface="Calibri" pitchFamily="34" charset="0"/>
              </a:rPr>
              <a:t>&gt;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smtClean="0">
                <a:latin typeface="Calibri" pitchFamily="34" charset="0"/>
              </a:rPr>
              <a:t>#include &lt;</a:t>
            </a:r>
            <a:r>
              <a:rPr lang="en-US" sz="1800" b="1" dirty="0" err="1" smtClean="0">
                <a:latin typeface="Calibri" pitchFamily="34" charset="0"/>
              </a:rPr>
              <a:t>stdlib.h</a:t>
            </a:r>
            <a:r>
              <a:rPr lang="en-US" sz="1800" b="1" dirty="0" smtClean="0">
                <a:latin typeface="Calibri" pitchFamily="34" charset="0"/>
              </a:rPr>
              <a:t>&gt;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err="1" smtClean="0">
                <a:latin typeface="Calibri" pitchFamily="34" charset="0"/>
              </a:rPr>
              <a:t>int</a:t>
            </a:r>
            <a:r>
              <a:rPr lang="en-US" sz="1800" b="1" dirty="0" smtClean="0">
                <a:latin typeface="Calibri" pitchFamily="34" charset="0"/>
              </a:rPr>
              <a:t> main()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smtClean="0">
                <a:latin typeface="Calibri" pitchFamily="34" charset="0"/>
              </a:rPr>
              <a:t>{   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err="1" smtClean="0">
                <a:latin typeface="Calibri" pitchFamily="34" charset="0"/>
              </a:rPr>
              <a:t>int</a:t>
            </a:r>
            <a:r>
              <a:rPr lang="en-US" sz="1800" b="1" dirty="0" smtClean="0">
                <a:latin typeface="Calibri" pitchFamily="34" charset="0"/>
              </a:rPr>
              <a:t> *</a:t>
            </a:r>
            <a:r>
              <a:rPr lang="en-US" sz="1800" b="1" dirty="0" err="1" smtClean="0">
                <a:latin typeface="Calibri" pitchFamily="34" charset="0"/>
              </a:rPr>
              <a:t>i</a:t>
            </a:r>
            <a:r>
              <a:rPr lang="en-US" sz="1800" b="1" dirty="0" smtClean="0">
                <a:latin typeface="Calibri" pitchFamily="34" charset="0"/>
              </a:rPr>
              <a:t>=NULL;      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err="1" smtClean="0">
                <a:latin typeface="Calibri" pitchFamily="34" charset="0"/>
              </a:rPr>
              <a:t>printf</a:t>
            </a:r>
            <a:r>
              <a:rPr lang="en-US" sz="1800" b="1" dirty="0" smtClean="0">
                <a:latin typeface="Calibri" pitchFamily="34" charset="0"/>
              </a:rPr>
              <a:t>("Address: %u\n", </a:t>
            </a:r>
            <a:r>
              <a:rPr lang="en-US" sz="1800" b="1" dirty="0" err="1" smtClean="0">
                <a:latin typeface="Calibri" pitchFamily="34" charset="0"/>
              </a:rPr>
              <a:t>i</a:t>
            </a:r>
            <a:r>
              <a:rPr lang="en-US" sz="1800" b="1" dirty="0" smtClean="0">
                <a:latin typeface="Calibri" pitchFamily="34" charset="0"/>
              </a:rPr>
              <a:t> );     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  <a:latin typeface="Calibri" pitchFamily="34" charset="0"/>
              </a:rPr>
              <a:t> = (</a:t>
            </a:r>
            <a:r>
              <a:rPr 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  <a:latin typeface="Calibri" pitchFamily="34" charset="0"/>
              </a:rPr>
              <a:t>*)</a:t>
            </a:r>
            <a:r>
              <a:rPr 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malloc</a:t>
            </a:r>
            <a:r>
              <a:rPr lang="en-US" sz="1800" b="1" dirty="0" smtClean="0">
                <a:solidFill>
                  <a:srgbClr val="0000FF"/>
                </a:solidFill>
                <a:latin typeface="Calibri" pitchFamily="34" charset="0"/>
              </a:rPr>
              <a:t>(4);  /* allocating memory dynamically  */  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err="1" smtClean="0">
                <a:latin typeface="Calibri" pitchFamily="34" charset="0"/>
              </a:rPr>
              <a:t>printf</a:t>
            </a:r>
            <a:r>
              <a:rPr lang="en-US" sz="1800" b="1" dirty="0" smtClean="0">
                <a:latin typeface="Calibri" pitchFamily="34" charset="0"/>
              </a:rPr>
              <a:t>("Enter the value:\n");   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scanf</a:t>
            </a:r>
            <a:r>
              <a:rPr lang="en-US" sz="1800" b="1" dirty="0" smtClean="0">
                <a:solidFill>
                  <a:srgbClr val="0000FF"/>
                </a:solidFill>
                <a:latin typeface="Calibri" pitchFamily="34" charset="0"/>
              </a:rPr>
              <a:t>("%</a:t>
            </a:r>
            <a:r>
              <a:rPr lang="en-US" sz="1800" b="1" dirty="0" err="1" smtClean="0">
                <a:solidFill>
                  <a:srgbClr val="0000FF"/>
                </a:solidFill>
                <a:latin typeface="Calibri" pitchFamily="34" charset="0"/>
              </a:rPr>
              <a:t>d",i</a:t>
            </a:r>
            <a:r>
              <a:rPr lang="en-US" sz="1800" b="1" dirty="0" smtClean="0">
                <a:solidFill>
                  <a:srgbClr val="0000FF"/>
                </a:solidFill>
                <a:latin typeface="Calibri" pitchFamily="34" charset="0"/>
              </a:rPr>
              <a:t>);   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</a:rPr>
              <a:t>printf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</a:rPr>
              <a:t>("Address: %u\n", </a:t>
            </a:r>
            <a:r>
              <a:rPr lang="en-US" sz="1800" b="1" dirty="0" err="1" smtClean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  <a:latin typeface="Calibri" pitchFamily="34" charset="0"/>
              </a:rPr>
              <a:t> );   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err="1" smtClean="0">
                <a:solidFill>
                  <a:srgbClr val="008000"/>
                </a:solidFill>
                <a:latin typeface="Calibri" pitchFamily="34" charset="0"/>
              </a:rPr>
              <a:t>printf</a:t>
            </a:r>
            <a:r>
              <a:rPr lang="en-US" sz="1800" b="1" dirty="0" smtClean="0">
                <a:solidFill>
                  <a:srgbClr val="008000"/>
                </a:solidFill>
                <a:latin typeface="Calibri" pitchFamily="34" charset="0"/>
              </a:rPr>
              <a:t>("Value: %d\n", *</a:t>
            </a:r>
            <a:r>
              <a:rPr lang="en-US" sz="1800" b="1" dirty="0" err="1" smtClean="0">
                <a:solidFill>
                  <a:srgbClr val="008000"/>
                </a:solidFill>
                <a:latin typeface="Calibri" pitchFamily="34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alibri" pitchFamily="34" charset="0"/>
              </a:rPr>
              <a:t> );     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smtClean="0">
                <a:latin typeface="Calibri" pitchFamily="34" charset="0"/>
              </a:rPr>
              <a:t>return 0;</a:t>
            </a:r>
          </a:p>
          <a:p>
            <a:pPr marL="68580" indent="0">
              <a:lnSpc>
                <a:spcPct val="150000"/>
              </a:lnSpc>
              <a:buNone/>
            </a:pPr>
            <a:r>
              <a:rPr lang="en-US" sz="1800" b="1" dirty="0" smtClean="0">
                <a:latin typeface="Calibri" pitchFamily="34" charset="0"/>
              </a:rPr>
              <a:t>}</a:t>
            </a:r>
            <a:endParaRPr lang="en-US" sz="1800" b="1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990600"/>
            <a:ext cx="32766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Address: 0</a:t>
            </a: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Enter the value: 5</a:t>
            </a: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Address: 3598815264</a:t>
            </a:r>
          </a:p>
          <a:p>
            <a:pPr lvl="1">
              <a:lnSpc>
                <a:spcPct val="20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Value: 5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77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-76200"/>
            <a:ext cx="2819400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20000" cy="5715000"/>
          </a:xfrm>
        </p:spPr>
        <p:txBody>
          <a:bodyPr>
            <a:normAutofit fontScale="85000" lnSpcReduction="20000"/>
          </a:bodyPr>
          <a:lstStyle/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#include &lt;</a:t>
            </a:r>
            <a:r>
              <a:rPr lang="en-US" sz="1800" b="1" dirty="0" err="1"/>
              <a:t>stdio.h</a:t>
            </a:r>
            <a:r>
              <a:rPr lang="en-US" sz="1800" b="1" dirty="0"/>
              <a:t>&gt;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#include &lt;</a:t>
            </a:r>
            <a:r>
              <a:rPr lang="en-US" sz="1800" b="1" dirty="0" err="1"/>
              <a:t>stdlib.h</a:t>
            </a:r>
            <a:r>
              <a:rPr lang="en-US" sz="1800" b="1" dirty="0"/>
              <a:t>&gt;</a:t>
            </a:r>
          </a:p>
          <a:p>
            <a:pPr marL="68580" indent="0">
              <a:lnSpc>
                <a:spcPct val="200000"/>
              </a:lnSpc>
              <a:buNone/>
            </a:pPr>
            <a:endParaRPr lang="en-US" sz="1800" b="1" dirty="0"/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/>
              <a:t>main()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{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  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smtClean="0"/>
              <a:t>*</a:t>
            </a:r>
            <a:r>
              <a:rPr lang="en-US" sz="1800" b="1" dirty="0" err="1" smtClean="0"/>
              <a:t>i</a:t>
            </a:r>
            <a:r>
              <a:rPr lang="en-US" sz="1800" b="1" dirty="0" smtClean="0"/>
              <a:t>, j;</a:t>
            </a:r>
            <a:endParaRPr lang="en-US" sz="1800" b="1" dirty="0"/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>
                <a:solidFill>
                  <a:srgbClr val="FF00FF"/>
                </a:solidFill>
              </a:rPr>
              <a:t>   </a:t>
            </a:r>
            <a:r>
              <a:rPr lang="en-US" sz="1800" b="1" dirty="0" smtClean="0">
                <a:solidFill>
                  <a:srgbClr val="FF00FF"/>
                </a:solidFill>
              </a:rPr>
              <a:t>   </a:t>
            </a:r>
            <a:r>
              <a:rPr lang="en-US" sz="1800" b="1" dirty="0">
                <a:solidFill>
                  <a:srgbClr val="FF00FF"/>
                </a:solidFill>
              </a:rPr>
              <a:t>i = (</a:t>
            </a:r>
            <a:r>
              <a:rPr lang="en-US" sz="1800" b="1" dirty="0" err="1">
                <a:solidFill>
                  <a:srgbClr val="FF00FF"/>
                </a:solidFill>
              </a:rPr>
              <a:t>int</a:t>
            </a:r>
            <a:r>
              <a:rPr lang="en-US" sz="1800" b="1" dirty="0">
                <a:solidFill>
                  <a:srgbClr val="FF00FF"/>
                </a:solidFill>
              </a:rPr>
              <a:t>*)</a:t>
            </a:r>
            <a:r>
              <a:rPr lang="en-US" sz="1800" b="1" dirty="0" err="1">
                <a:solidFill>
                  <a:srgbClr val="FF00FF"/>
                </a:solidFill>
              </a:rPr>
              <a:t>malloc</a:t>
            </a:r>
            <a:r>
              <a:rPr lang="en-US" sz="1800" b="1" dirty="0">
                <a:solidFill>
                  <a:srgbClr val="FF00FF"/>
                </a:solidFill>
              </a:rPr>
              <a:t>( </a:t>
            </a:r>
            <a:r>
              <a:rPr lang="en-US" sz="1800" b="1" dirty="0" smtClean="0">
                <a:solidFill>
                  <a:srgbClr val="FF00FF"/>
                </a:solidFill>
              </a:rPr>
              <a:t>60);  </a:t>
            </a:r>
            <a:r>
              <a:rPr lang="en-US" sz="1800" b="1" dirty="0">
                <a:solidFill>
                  <a:srgbClr val="FF00FF"/>
                </a:solidFill>
              </a:rPr>
              <a:t>/* allocating memory dynamically  </a:t>
            </a:r>
            <a:r>
              <a:rPr lang="en-US" sz="1800" b="1" dirty="0" smtClean="0">
                <a:solidFill>
                  <a:srgbClr val="FF00FF"/>
                </a:solidFill>
              </a:rPr>
              <a:t>*/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      j=</a:t>
            </a:r>
            <a:r>
              <a:rPr lang="en-US" sz="1800" b="1" dirty="0" err="1" smtClean="0">
                <a:solidFill>
                  <a:srgbClr val="0000FF"/>
                </a:solidFill>
              </a:rPr>
              <a:t>sizeof</a:t>
            </a:r>
            <a:r>
              <a:rPr lang="en-US" sz="1800" b="1" dirty="0" smtClean="0">
                <a:solidFill>
                  <a:srgbClr val="0000FF"/>
                </a:solidFill>
              </a:rPr>
              <a:t>(</a:t>
            </a:r>
            <a:r>
              <a:rPr lang="en-US" sz="1800" b="1" dirty="0" err="1" smtClean="0">
                <a:solidFill>
                  <a:srgbClr val="0000FF"/>
                </a:solidFill>
              </a:rPr>
              <a:t>i</a:t>
            </a:r>
            <a:r>
              <a:rPr lang="en-US" sz="1800" b="1" dirty="0" smtClean="0">
                <a:solidFill>
                  <a:srgbClr val="0000FF"/>
                </a:solidFill>
              </a:rPr>
              <a:t>);</a:t>
            </a:r>
            <a:endParaRPr lang="en-US" sz="1800" b="1" dirty="0">
              <a:solidFill>
                <a:srgbClr val="0000FF"/>
              </a:solidFill>
            </a:endParaRP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>
                <a:solidFill>
                  <a:srgbClr val="FF0000"/>
                </a:solidFill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</a:rPr>
              <a:t>   </a:t>
            </a:r>
            <a:r>
              <a:rPr lang="en-US" sz="1800" b="1" dirty="0" err="1">
                <a:solidFill>
                  <a:srgbClr val="FF0000"/>
                </a:solidFill>
              </a:rPr>
              <a:t>printf</a:t>
            </a:r>
            <a:r>
              <a:rPr lang="en-US" sz="1800" b="1" dirty="0">
                <a:solidFill>
                  <a:srgbClr val="FF0000"/>
                </a:solidFill>
              </a:rPr>
              <a:t>("Address: %u\n", </a:t>
            </a:r>
            <a:r>
              <a:rPr lang="en-US" sz="1800" b="1" dirty="0" err="1">
                <a:solidFill>
                  <a:srgbClr val="FF0000"/>
                </a:solidFill>
              </a:rPr>
              <a:t>i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</a:rPr>
              <a:t>);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</a:t>
            </a:r>
            <a:r>
              <a:rPr lang="en-US" sz="1800" b="1" dirty="0" err="1" smtClean="0">
                <a:solidFill>
                  <a:srgbClr val="FF0000"/>
                </a:solidFill>
              </a:rPr>
              <a:t>printf</a:t>
            </a:r>
            <a:r>
              <a:rPr lang="en-US" sz="1800" b="1" dirty="0" smtClean="0">
                <a:solidFill>
                  <a:srgbClr val="FF0000"/>
                </a:solidFill>
              </a:rPr>
              <a:t>("Size of </a:t>
            </a:r>
            <a:r>
              <a:rPr lang="en-US" sz="1800" b="1" dirty="0" err="1" smtClean="0">
                <a:solidFill>
                  <a:srgbClr val="FF0000"/>
                </a:solidFill>
              </a:rPr>
              <a:t>i</a:t>
            </a:r>
            <a:r>
              <a:rPr lang="en-US" sz="1800" b="1" dirty="0" smtClean="0">
                <a:solidFill>
                  <a:srgbClr val="FF0000"/>
                </a:solidFill>
              </a:rPr>
              <a:t> : %d\n", j );</a:t>
            </a:r>
            <a:endParaRPr lang="en-US" sz="1800" b="1" dirty="0">
              <a:solidFill>
                <a:srgbClr val="FF0000"/>
              </a:solidFill>
            </a:endParaRP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   return 0;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1524000"/>
            <a:ext cx="419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Address: 2767974416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chemeClr val="tx1"/>
                </a:solidFill>
              </a:rPr>
              <a:t>Size of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: 4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8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-76200"/>
            <a:ext cx="2819400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20000" cy="5715000"/>
          </a:xfrm>
        </p:spPr>
        <p:txBody>
          <a:bodyPr>
            <a:normAutofit fontScale="85000" lnSpcReduction="20000"/>
          </a:bodyPr>
          <a:lstStyle/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#include &lt;</a:t>
            </a:r>
            <a:r>
              <a:rPr lang="en-US" sz="1800" b="1" dirty="0" err="1"/>
              <a:t>stdio.h</a:t>
            </a:r>
            <a:r>
              <a:rPr lang="en-US" sz="1800" b="1" dirty="0"/>
              <a:t>&gt;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#include &lt;</a:t>
            </a:r>
            <a:r>
              <a:rPr lang="en-US" sz="1800" b="1" dirty="0" err="1"/>
              <a:t>stdlib.h</a:t>
            </a:r>
            <a:r>
              <a:rPr lang="en-US" sz="1800" b="1" dirty="0"/>
              <a:t>&gt;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/>
              <a:t>main()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{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   </a:t>
            </a:r>
            <a:r>
              <a:rPr lang="en-US" sz="1800" b="1" dirty="0" err="1"/>
              <a:t>int</a:t>
            </a:r>
            <a:r>
              <a:rPr lang="en-US" sz="1800" b="1" dirty="0"/>
              <a:t> *i</a:t>
            </a:r>
            <a:r>
              <a:rPr lang="en-US" sz="1800" b="1" dirty="0" smtClean="0"/>
              <a:t>;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>
                <a:solidFill>
                  <a:srgbClr val="0000FF"/>
                </a:solidFill>
              </a:rPr>
              <a:t>/* allocating memory dynamically  */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   i </a:t>
            </a:r>
            <a:r>
              <a:rPr lang="en-US" sz="1800" b="1" dirty="0">
                <a:solidFill>
                  <a:srgbClr val="0000FF"/>
                </a:solidFill>
              </a:rPr>
              <a:t>= (</a:t>
            </a:r>
            <a:r>
              <a:rPr lang="en-US" sz="1800" b="1" dirty="0" err="1">
                <a:solidFill>
                  <a:srgbClr val="0000FF"/>
                </a:solidFill>
              </a:rPr>
              <a:t>int</a:t>
            </a:r>
            <a:r>
              <a:rPr lang="en-US" sz="1800" b="1" dirty="0">
                <a:solidFill>
                  <a:srgbClr val="0000FF"/>
                </a:solidFill>
              </a:rPr>
              <a:t>*)</a:t>
            </a:r>
            <a:r>
              <a:rPr lang="en-US" sz="1800" b="1" dirty="0" err="1">
                <a:solidFill>
                  <a:srgbClr val="0000FF"/>
                </a:solidFill>
              </a:rPr>
              <a:t>malloc</a:t>
            </a:r>
            <a:r>
              <a:rPr lang="en-US" sz="1800" b="1" dirty="0">
                <a:solidFill>
                  <a:srgbClr val="0000FF"/>
                </a:solidFill>
              </a:rPr>
              <a:t>( 60 ); </a:t>
            </a:r>
          </a:p>
          <a:p>
            <a:pPr marL="68580" indent="0">
              <a:lnSpc>
                <a:spcPct val="200000"/>
              </a:lnSpc>
              <a:buNone/>
            </a:pPr>
            <a:endParaRPr lang="en-US" sz="1800" b="1" dirty="0" smtClean="0"/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/>
              <a:t>   </a:t>
            </a:r>
            <a:r>
              <a:rPr lang="en-US" sz="1800" b="1" dirty="0">
                <a:solidFill>
                  <a:srgbClr val="FF00FF"/>
                </a:solidFill>
              </a:rPr>
              <a:t>for(</a:t>
            </a:r>
            <a:r>
              <a:rPr lang="en-US" sz="1800" b="1" dirty="0" err="1">
                <a:solidFill>
                  <a:srgbClr val="FF00FF"/>
                </a:solidFill>
              </a:rPr>
              <a:t>int</a:t>
            </a:r>
            <a:r>
              <a:rPr lang="en-US" sz="1800" b="1" dirty="0">
                <a:solidFill>
                  <a:srgbClr val="FF00FF"/>
                </a:solidFill>
              </a:rPr>
              <a:t> j=0;j&lt;15;j++)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>
                <a:solidFill>
                  <a:srgbClr val="FF00FF"/>
                </a:solidFill>
              </a:rPr>
              <a:t>	   </a:t>
            </a:r>
            <a:r>
              <a:rPr lang="en-US" sz="1800" b="1" dirty="0" err="1">
                <a:solidFill>
                  <a:srgbClr val="FF00FF"/>
                </a:solidFill>
              </a:rPr>
              <a:t>printf</a:t>
            </a:r>
            <a:r>
              <a:rPr lang="en-US" sz="1800" b="1" dirty="0">
                <a:solidFill>
                  <a:srgbClr val="FF00FF"/>
                </a:solidFill>
              </a:rPr>
              <a:t>("Address: %u\n", </a:t>
            </a:r>
            <a:r>
              <a:rPr lang="en-US" sz="1800" b="1" dirty="0" err="1">
                <a:solidFill>
                  <a:srgbClr val="FF00FF"/>
                </a:solidFill>
              </a:rPr>
              <a:t>i+j</a:t>
            </a:r>
            <a:r>
              <a:rPr lang="en-US" sz="1800" b="1" dirty="0">
                <a:solidFill>
                  <a:srgbClr val="FF00FF"/>
                </a:solidFill>
              </a:rPr>
              <a:t> );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   return 0;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914400"/>
            <a:ext cx="2743200" cy="449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35934224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35934228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35934232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35934236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35934240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35934244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35934248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35934252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35934256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35934260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35934264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35934268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35934272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35934276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35934280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6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-76200"/>
            <a:ext cx="2819400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620000" cy="5715000"/>
          </a:xfrm>
        </p:spPr>
        <p:txBody>
          <a:bodyPr>
            <a:normAutofit fontScale="85000" lnSpcReduction="10000"/>
          </a:bodyPr>
          <a:lstStyle/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/>
              <a:t>#include &lt;</a:t>
            </a:r>
            <a:r>
              <a:rPr lang="en-US" sz="1800" b="1" dirty="0" err="1" smtClean="0"/>
              <a:t>stdio.h</a:t>
            </a:r>
            <a:r>
              <a:rPr lang="en-US" sz="1800" b="1" dirty="0" smtClean="0"/>
              <a:t>&gt;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/>
              <a:t>#include &lt;</a:t>
            </a:r>
            <a:r>
              <a:rPr lang="en-US" sz="1800" b="1" dirty="0" err="1" smtClean="0"/>
              <a:t>stdlib.h</a:t>
            </a:r>
            <a:r>
              <a:rPr lang="en-US" sz="1800" b="1" dirty="0" smtClean="0"/>
              <a:t>&gt;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main()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/>
              <a:t>{   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*i;      </a:t>
            </a:r>
            <a:endParaRPr lang="en-US" sz="1800" b="1" dirty="0" smtClean="0"/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/>
              <a:t>/* allocating memory dynamically  */</a:t>
            </a:r>
            <a:endParaRPr lang="en-US" sz="1800" b="1" dirty="0" smtClean="0"/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i = (</a:t>
            </a:r>
            <a:r>
              <a:rPr lang="en-US" sz="1800" b="1" dirty="0" err="1" smtClean="0">
                <a:solidFill>
                  <a:srgbClr val="FF0000"/>
                </a:solidFill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</a:rPr>
              <a:t>*)</a:t>
            </a:r>
            <a:r>
              <a:rPr lang="en-US" sz="1800" b="1" dirty="0" err="1" smtClean="0">
                <a:solidFill>
                  <a:srgbClr val="FF0000"/>
                </a:solidFill>
              </a:rPr>
              <a:t>malloc</a:t>
            </a:r>
            <a:r>
              <a:rPr lang="en-US" sz="1800" b="1" dirty="0" smtClean="0">
                <a:solidFill>
                  <a:srgbClr val="FF0000"/>
                </a:solidFill>
              </a:rPr>
              <a:t>(5*</a:t>
            </a:r>
            <a:r>
              <a:rPr lang="en-US" sz="1800" b="1" dirty="0" err="1" smtClean="0">
                <a:solidFill>
                  <a:srgbClr val="FF0000"/>
                </a:solidFill>
              </a:rPr>
              <a:t>sizeof</a:t>
            </a:r>
            <a:r>
              <a:rPr lang="en-US" sz="1800" b="1" dirty="0" smtClean="0">
                <a:solidFill>
                  <a:srgbClr val="FF0000"/>
                </a:solidFill>
              </a:rPr>
              <a:t>(</a:t>
            </a:r>
            <a:r>
              <a:rPr lang="en-US" sz="1800" b="1" dirty="0" err="1" smtClean="0">
                <a:solidFill>
                  <a:srgbClr val="FF0000"/>
                </a:solidFill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</a:rPr>
              <a:t>));  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for(</a:t>
            </a:r>
            <a:r>
              <a:rPr lang="en-US" sz="1800" b="1" dirty="0" err="1" smtClean="0">
                <a:solidFill>
                  <a:srgbClr val="0000FF"/>
                </a:solidFill>
              </a:rPr>
              <a:t>int</a:t>
            </a:r>
            <a:r>
              <a:rPr lang="en-US" sz="1800" b="1" dirty="0" smtClean="0">
                <a:solidFill>
                  <a:srgbClr val="0000FF"/>
                </a:solidFill>
              </a:rPr>
              <a:t> j=0;j&lt;15;j++)   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	</a:t>
            </a:r>
            <a:r>
              <a:rPr lang="en-US" sz="1800" b="1" dirty="0" err="1" smtClean="0">
                <a:solidFill>
                  <a:srgbClr val="0000FF"/>
                </a:solidFill>
              </a:rPr>
              <a:t>printf</a:t>
            </a:r>
            <a:r>
              <a:rPr lang="en-US" sz="1800" b="1" dirty="0" smtClean="0">
                <a:solidFill>
                  <a:srgbClr val="0000FF"/>
                </a:solidFill>
              </a:rPr>
              <a:t>("Address: %u\n", </a:t>
            </a:r>
            <a:r>
              <a:rPr lang="en-US" sz="1800" b="1" dirty="0" err="1" smtClean="0">
                <a:solidFill>
                  <a:srgbClr val="0000FF"/>
                </a:solidFill>
              </a:rPr>
              <a:t>i+j</a:t>
            </a:r>
            <a:r>
              <a:rPr lang="en-US" sz="1800" b="1" dirty="0" smtClean="0">
                <a:solidFill>
                  <a:srgbClr val="0000FF"/>
                </a:solidFill>
              </a:rPr>
              <a:t> );   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/>
              <a:t>return 0;</a:t>
            </a:r>
          </a:p>
          <a:p>
            <a:pPr marL="68580" indent="0">
              <a:lnSpc>
                <a:spcPct val="200000"/>
              </a:lnSpc>
              <a:buNone/>
            </a:pPr>
            <a:r>
              <a:rPr lang="en-US" sz="1800" b="1" dirty="0" smtClean="0"/>
              <a:t>}</a:t>
            </a:r>
            <a:endParaRPr lang="en-US" sz="1800" b="1" dirty="0"/>
          </a:p>
        </p:txBody>
      </p:sp>
      <p:sp>
        <p:nvSpPr>
          <p:cNvPr id="4" name="Rectangle 3"/>
          <p:cNvSpPr/>
          <p:nvPr/>
        </p:nvSpPr>
        <p:spPr>
          <a:xfrm>
            <a:off x="5562600" y="914400"/>
            <a:ext cx="2743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2753024056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2753024060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2753024064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2753024068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Address: 2753024072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6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-76200"/>
            <a:ext cx="2819400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7620000" cy="5791200"/>
          </a:xfrm>
        </p:spPr>
        <p:txBody>
          <a:bodyPr>
            <a:normAutofit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#include &lt;</a:t>
            </a:r>
            <a:r>
              <a:rPr lang="en-US" sz="2000" b="1" dirty="0" err="1" smtClean="0">
                <a:latin typeface="Calibri" panose="020F0502020204030204" pitchFamily="34" charset="0"/>
              </a:rPr>
              <a:t>stdio.h</a:t>
            </a:r>
            <a:r>
              <a:rPr lang="en-US" sz="2000" b="1" dirty="0" smtClean="0">
                <a:latin typeface="Calibri" panose="020F0502020204030204" pitchFamily="34" charset="0"/>
              </a:rPr>
              <a:t>&gt;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#include &lt;</a:t>
            </a:r>
            <a:r>
              <a:rPr lang="en-US" sz="2000" b="1" dirty="0" err="1" smtClean="0">
                <a:latin typeface="Calibri" panose="020F0502020204030204" pitchFamily="34" charset="0"/>
              </a:rPr>
              <a:t>stdlib.h</a:t>
            </a:r>
            <a:r>
              <a:rPr lang="en-US" sz="2000" b="1" dirty="0" smtClean="0">
                <a:latin typeface="Calibri" panose="020F0502020204030204" pitchFamily="34" charset="0"/>
              </a:rPr>
              <a:t>&gt;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err="1" smtClean="0">
                <a:latin typeface="Calibri" panose="020F0502020204030204" pitchFamily="34" charset="0"/>
              </a:rPr>
              <a:t>int</a:t>
            </a:r>
            <a:r>
              <a:rPr lang="en-US" sz="2000" b="1" dirty="0" smtClean="0">
                <a:latin typeface="Calibri" panose="020F0502020204030204" pitchFamily="34" charset="0"/>
              </a:rPr>
              <a:t> main()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{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err="1" smtClean="0">
                <a:latin typeface="Calibri" panose="020F0502020204030204" pitchFamily="34" charset="0"/>
              </a:rPr>
              <a:t>int</a:t>
            </a:r>
            <a:r>
              <a:rPr lang="en-US" sz="2000" b="1" dirty="0" smtClean="0">
                <a:latin typeface="Calibri" panose="020F0502020204030204" pitchFamily="34" charset="0"/>
              </a:rPr>
              <a:t> </a:t>
            </a:r>
            <a:r>
              <a:rPr lang="en-US" sz="2000" b="1" dirty="0" err="1" smtClean="0">
                <a:latin typeface="Calibri" panose="020F0502020204030204" pitchFamily="34" charset="0"/>
              </a:rPr>
              <a:t>n,i</a:t>
            </a:r>
            <a:r>
              <a:rPr lang="en-US" sz="2000" b="1" dirty="0" smtClean="0">
                <a:latin typeface="Calibri" panose="020F0502020204030204" pitchFamily="34" charset="0"/>
              </a:rPr>
              <a:t>,*p;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err="1" smtClean="0">
                <a:latin typeface="Calibri" panose="020F0502020204030204" pitchFamily="34" charset="0"/>
              </a:rPr>
              <a:t>printf</a:t>
            </a:r>
            <a:r>
              <a:rPr lang="en-US" sz="2000" b="1" dirty="0" smtClean="0">
                <a:latin typeface="Calibri" panose="020F0502020204030204" pitchFamily="34" charset="0"/>
              </a:rPr>
              <a:t>("Enter number of elements: ");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err="1" smtClean="0">
                <a:latin typeface="Calibri" panose="020F0502020204030204" pitchFamily="34" charset="0"/>
              </a:rPr>
              <a:t>scanf</a:t>
            </a:r>
            <a:r>
              <a:rPr lang="en-US" sz="2000" b="1" dirty="0" smtClean="0">
                <a:latin typeface="Calibri" panose="020F0502020204030204" pitchFamily="34" charset="0"/>
              </a:rPr>
              <a:t>("%</a:t>
            </a:r>
            <a:r>
              <a:rPr lang="en-US" sz="2000" b="1" dirty="0" err="1" smtClean="0">
                <a:latin typeface="Calibri" panose="020F0502020204030204" pitchFamily="34" charset="0"/>
              </a:rPr>
              <a:t>d",&amp;n</a:t>
            </a:r>
            <a:r>
              <a:rPr lang="en-US" sz="2000" b="1" dirty="0" smtClean="0">
                <a:latin typeface="Calibri" panose="020F0502020204030204" pitchFamily="34" charset="0"/>
              </a:rPr>
              <a:t>);    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p=(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*)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calloc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(n, 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sizeof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));    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err="1" smtClean="0">
                <a:latin typeface="Calibri" panose="020F0502020204030204" pitchFamily="34" charset="0"/>
              </a:rPr>
              <a:t>printf</a:t>
            </a:r>
            <a:r>
              <a:rPr lang="en-US" sz="2000" b="1" dirty="0" smtClean="0">
                <a:latin typeface="Calibri" panose="020F0502020204030204" pitchFamily="34" charset="0"/>
              </a:rPr>
              <a:t>("Elements of array are\n");    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for(</a:t>
            </a:r>
            <a:r>
              <a:rPr 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=0;i&lt;</a:t>
            </a:r>
            <a:r>
              <a:rPr 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n;i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++)    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	</a:t>
            </a:r>
            <a:r>
              <a:rPr 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printf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("%d\n",*(</a:t>
            </a:r>
            <a:r>
              <a:rPr lang="en-US" sz="2000" b="1" dirty="0" err="1" smtClean="0">
                <a:solidFill>
                  <a:srgbClr val="0000FF"/>
                </a:solidFill>
                <a:latin typeface="Calibri" panose="020F0502020204030204" pitchFamily="34" charset="0"/>
              </a:rPr>
              <a:t>p+i</a:t>
            </a:r>
            <a:r>
              <a:rPr lang="en-US" sz="20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));  </a:t>
            </a:r>
            <a:r>
              <a:rPr lang="en-US" sz="2000" b="1" dirty="0" smtClean="0">
                <a:latin typeface="Calibri" panose="020F0502020204030204" pitchFamily="34" charset="0"/>
              </a:rPr>
              <a:t>              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return 0;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000" b="1" dirty="0" smtClean="0">
                <a:latin typeface="Calibri" panose="020F0502020204030204" pitchFamily="34" charset="0"/>
              </a:rPr>
              <a:t>}</a:t>
            </a:r>
            <a:endParaRPr lang="en-US" b="1" dirty="0"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67400" y="2057400"/>
            <a:ext cx="2743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Enter number of elements: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Elements of array are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87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-76200"/>
            <a:ext cx="2819400" cy="6466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7696200" cy="5867400"/>
          </a:xfrm>
        </p:spPr>
        <p:txBody>
          <a:bodyPr>
            <a:noAutofit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/>
              <a:t>#include &lt;</a:t>
            </a:r>
            <a:r>
              <a:rPr lang="en-US" sz="1200" b="1" dirty="0" err="1" smtClean="0"/>
              <a:t>stdio.h</a:t>
            </a:r>
            <a:r>
              <a:rPr lang="en-US" sz="1200" b="1" dirty="0" smtClean="0"/>
              <a:t>&gt;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/>
              <a:t>#include &lt;</a:t>
            </a:r>
            <a:r>
              <a:rPr lang="en-US" sz="1200" b="1" dirty="0" err="1" smtClean="0"/>
              <a:t>stdlib.h</a:t>
            </a:r>
            <a:r>
              <a:rPr lang="en-US" sz="1200" b="1" dirty="0" smtClean="0"/>
              <a:t>&gt;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/>
              <a:t>#define n 3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struct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emp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char name[10];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id;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};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err="1" smtClean="0"/>
              <a:t>int</a:t>
            </a:r>
            <a:r>
              <a:rPr lang="en-US" sz="1200" b="1" dirty="0" smtClean="0"/>
              <a:t> </a:t>
            </a:r>
            <a:r>
              <a:rPr lang="en-US" sz="1200" b="1" dirty="0" smtClean="0"/>
              <a:t>main</a:t>
            </a:r>
            <a:r>
              <a:rPr lang="en-US" sz="1200" b="1" dirty="0" smtClean="0"/>
              <a:t>()   {</a:t>
            </a:r>
            <a:endParaRPr lang="en-US" sz="1200" b="1" dirty="0" smtClean="0"/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/>
              <a:t>   </a:t>
            </a:r>
            <a:r>
              <a:rPr lang="en-US" sz="1200" b="1" dirty="0" err="1" smtClean="0"/>
              <a:t>struct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emp</a:t>
            </a:r>
            <a:r>
              <a:rPr lang="en-US" sz="1200" b="1" dirty="0" smtClean="0"/>
              <a:t> *p;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/>
              <a:t>   p = (</a:t>
            </a:r>
            <a:r>
              <a:rPr lang="en-US" sz="1200" b="1" dirty="0" err="1" smtClean="0"/>
              <a:t>struct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emp</a:t>
            </a:r>
            <a:r>
              <a:rPr lang="en-US" sz="1200" b="1" dirty="0" smtClean="0"/>
              <a:t>*)</a:t>
            </a:r>
            <a:r>
              <a:rPr lang="en-US" sz="1200" b="1" dirty="0" err="1" smtClean="0"/>
              <a:t>malloc</a:t>
            </a:r>
            <a:r>
              <a:rPr lang="en-US" sz="1200" b="1" dirty="0" smtClean="0"/>
              <a:t>(n * </a:t>
            </a:r>
            <a:r>
              <a:rPr lang="en-US" sz="1200" b="1" dirty="0" err="1" smtClean="0"/>
              <a:t>sizeof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struct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emp</a:t>
            </a:r>
            <a:r>
              <a:rPr lang="en-US" sz="1200" b="1" dirty="0" smtClean="0"/>
              <a:t>));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/>
              <a:t>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for(</a:t>
            </a:r>
            <a:r>
              <a:rPr lang="en-US" sz="1200" b="1" dirty="0" err="1" smtClean="0">
                <a:solidFill>
                  <a:srgbClr val="FF0000"/>
                </a:solidFill>
              </a:rPr>
              <a:t>int</a:t>
            </a:r>
            <a:r>
              <a:rPr lang="en-US" sz="1200" b="1" dirty="0" smtClean="0">
                <a:solidFill>
                  <a:srgbClr val="FF0000"/>
                </a:solidFill>
              </a:rPr>
              <a:t> </a:t>
            </a:r>
            <a:r>
              <a:rPr lang="en-US" sz="1200" b="1" dirty="0" err="1" smtClean="0">
                <a:solidFill>
                  <a:srgbClr val="FF0000"/>
                </a:solidFill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</a:rPr>
              <a:t>=0;i&lt;</a:t>
            </a:r>
            <a:r>
              <a:rPr lang="en-US" sz="1200" b="1" dirty="0" err="1" smtClean="0">
                <a:solidFill>
                  <a:srgbClr val="FF0000"/>
                </a:solidFill>
              </a:rPr>
              <a:t>n;i</a:t>
            </a:r>
            <a:r>
              <a:rPr lang="en-US" sz="1200" b="1" dirty="0" smtClean="0">
                <a:solidFill>
                  <a:srgbClr val="FF0000"/>
                </a:solidFill>
              </a:rPr>
              <a:t>++)    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rgbClr val="FF0000"/>
                </a:solidFill>
              </a:rPr>
              <a:t>           </a:t>
            </a:r>
            <a:r>
              <a:rPr lang="en-US" sz="1200" b="1" dirty="0" err="1" smtClean="0">
                <a:solidFill>
                  <a:srgbClr val="FF0000"/>
                </a:solidFill>
              </a:rPr>
              <a:t>printf</a:t>
            </a:r>
            <a:r>
              <a:rPr lang="en-US" sz="1200" b="1" dirty="0" smtClean="0">
                <a:solidFill>
                  <a:srgbClr val="FF0000"/>
                </a:solidFill>
              </a:rPr>
              <a:t>("%u\n",(</a:t>
            </a:r>
            <a:r>
              <a:rPr lang="en-US" sz="1200" b="1" dirty="0" err="1" smtClean="0">
                <a:solidFill>
                  <a:srgbClr val="FF0000"/>
                </a:solidFill>
              </a:rPr>
              <a:t>p+i</a:t>
            </a:r>
            <a:r>
              <a:rPr lang="en-US" sz="1200" b="1" dirty="0" smtClean="0">
                <a:solidFill>
                  <a:srgbClr val="FF0000"/>
                </a:solidFill>
              </a:rPr>
              <a:t>));  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/>
              <a:t>	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rgbClr val="4023F1"/>
                </a:solidFill>
              </a:rPr>
              <a:t>   </a:t>
            </a:r>
            <a:r>
              <a:rPr lang="en-US" sz="1200" b="1" dirty="0" smtClean="0">
                <a:solidFill>
                  <a:srgbClr val="FF00FF"/>
                </a:solidFill>
              </a:rPr>
              <a:t> for(</a:t>
            </a:r>
            <a:r>
              <a:rPr lang="en-US" sz="1200" b="1" dirty="0" err="1" smtClean="0">
                <a:solidFill>
                  <a:srgbClr val="FF00FF"/>
                </a:solidFill>
              </a:rPr>
              <a:t>int</a:t>
            </a:r>
            <a:r>
              <a:rPr lang="en-US" sz="1200" b="1" dirty="0" smtClean="0">
                <a:solidFill>
                  <a:srgbClr val="FF00FF"/>
                </a:solidFill>
              </a:rPr>
              <a:t> </a:t>
            </a:r>
            <a:r>
              <a:rPr lang="en-US" sz="1200" b="1" dirty="0" err="1" smtClean="0">
                <a:solidFill>
                  <a:srgbClr val="FF00FF"/>
                </a:solidFill>
              </a:rPr>
              <a:t>i</a:t>
            </a:r>
            <a:r>
              <a:rPr lang="en-US" sz="1200" b="1" dirty="0" smtClean="0">
                <a:solidFill>
                  <a:srgbClr val="FF00FF"/>
                </a:solidFill>
              </a:rPr>
              <a:t>=0;i&lt;</a:t>
            </a:r>
            <a:r>
              <a:rPr lang="en-US" sz="1200" b="1" dirty="0" err="1" smtClean="0">
                <a:solidFill>
                  <a:srgbClr val="FF00FF"/>
                </a:solidFill>
              </a:rPr>
              <a:t>n;i</a:t>
            </a:r>
            <a:r>
              <a:rPr lang="en-US" sz="1200" b="1" dirty="0" smtClean="0">
                <a:solidFill>
                  <a:srgbClr val="FF00FF"/>
                </a:solidFill>
              </a:rPr>
              <a:t>++)	{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rgbClr val="FF00FF"/>
                </a:solidFill>
              </a:rPr>
              <a:t>         </a:t>
            </a:r>
            <a:r>
              <a:rPr lang="en-US" sz="1200" b="1" dirty="0" err="1" smtClean="0">
                <a:solidFill>
                  <a:srgbClr val="FF00FF"/>
                </a:solidFill>
              </a:rPr>
              <a:t>scanf</a:t>
            </a:r>
            <a:r>
              <a:rPr lang="en-US" sz="1200" b="1" dirty="0" smtClean="0">
                <a:solidFill>
                  <a:srgbClr val="FF00FF"/>
                </a:solidFill>
              </a:rPr>
              <a:t>("%s",(</a:t>
            </a:r>
            <a:r>
              <a:rPr lang="en-US" sz="1200" b="1" dirty="0" err="1" smtClean="0">
                <a:solidFill>
                  <a:srgbClr val="FF00FF"/>
                </a:solidFill>
              </a:rPr>
              <a:t>p+i</a:t>
            </a:r>
            <a:r>
              <a:rPr lang="en-US" sz="1200" b="1" dirty="0" smtClean="0">
                <a:solidFill>
                  <a:srgbClr val="FF00FF"/>
                </a:solidFill>
              </a:rPr>
              <a:t>)-&gt;name);  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rgbClr val="FF00FF"/>
                </a:solidFill>
              </a:rPr>
              <a:t>         </a:t>
            </a:r>
            <a:r>
              <a:rPr lang="en-US" sz="1200" b="1" dirty="0" err="1" smtClean="0">
                <a:solidFill>
                  <a:srgbClr val="FF00FF"/>
                </a:solidFill>
              </a:rPr>
              <a:t>scanf</a:t>
            </a:r>
            <a:r>
              <a:rPr lang="en-US" sz="1200" b="1" dirty="0" smtClean="0">
                <a:solidFill>
                  <a:srgbClr val="FF00FF"/>
                </a:solidFill>
              </a:rPr>
              <a:t>("%d",&amp;(</a:t>
            </a:r>
            <a:r>
              <a:rPr lang="en-US" sz="1200" b="1" dirty="0" err="1" smtClean="0">
                <a:solidFill>
                  <a:srgbClr val="FF00FF"/>
                </a:solidFill>
              </a:rPr>
              <a:t>p+i</a:t>
            </a:r>
            <a:r>
              <a:rPr lang="en-US" sz="1200" b="1" dirty="0" smtClean="0">
                <a:solidFill>
                  <a:srgbClr val="FF00FF"/>
                </a:solidFill>
              </a:rPr>
              <a:t>)-&gt;id);  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rgbClr val="FF00FF"/>
                </a:solidFill>
              </a:rPr>
              <a:t>    }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    for(</a:t>
            </a:r>
            <a:r>
              <a:rPr lang="en-US" sz="1200" b="1" dirty="0" err="1" smtClean="0">
                <a:solidFill>
                  <a:srgbClr val="0000FF"/>
                </a:solidFill>
              </a:rPr>
              <a:t>int</a:t>
            </a:r>
            <a:r>
              <a:rPr lang="en-US" sz="1200" b="1" dirty="0" smtClean="0">
                <a:solidFill>
                  <a:srgbClr val="0000FF"/>
                </a:solidFill>
              </a:rPr>
              <a:t> </a:t>
            </a:r>
            <a:r>
              <a:rPr lang="en-US" sz="1200" b="1" dirty="0" err="1" smtClean="0">
                <a:solidFill>
                  <a:srgbClr val="0000FF"/>
                </a:solidFill>
              </a:rPr>
              <a:t>i</a:t>
            </a:r>
            <a:r>
              <a:rPr lang="en-US" sz="1200" b="1" dirty="0" smtClean="0">
                <a:solidFill>
                  <a:srgbClr val="0000FF"/>
                </a:solidFill>
              </a:rPr>
              <a:t>=0;i&lt;</a:t>
            </a:r>
            <a:r>
              <a:rPr lang="en-US" sz="1200" b="1" dirty="0" err="1" smtClean="0">
                <a:solidFill>
                  <a:srgbClr val="0000FF"/>
                </a:solidFill>
              </a:rPr>
              <a:t>n;i</a:t>
            </a:r>
            <a:r>
              <a:rPr lang="en-US" sz="1200" b="1" dirty="0" smtClean="0">
                <a:solidFill>
                  <a:srgbClr val="0000FF"/>
                </a:solidFill>
              </a:rPr>
              <a:t>++)                 {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          </a:t>
            </a:r>
            <a:r>
              <a:rPr lang="en-US" sz="1200" b="1" dirty="0" err="1" smtClean="0">
                <a:solidFill>
                  <a:srgbClr val="0000FF"/>
                </a:solidFill>
              </a:rPr>
              <a:t>printf</a:t>
            </a:r>
            <a:r>
              <a:rPr lang="en-US" sz="1200" b="1" dirty="0" smtClean="0">
                <a:solidFill>
                  <a:srgbClr val="0000FF"/>
                </a:solidFill>
              </a:rPr>
              <a:t>("%s\n",(</a:t>
            </a:r>
            <a:r>
              <a:rPr lang="en-US" sz="1200" b="1" dirty="0" err="1" smtClean="0">
                <a:solidFill>
                  <a:srgbClr val="0000FF"/>
                </a:solidFill>
              </a:rPr>
              <a:t>p+i</a:t>
            </a:r>
            <a:r>
              <a:rPr lang="en-US" sz="1200" b="1" dirty="0" smtClean="0">
                <a:solidFill>
                  <a:srgbClr val="0000FF"/>
                </a:solidFill>
              </a:rPr>
              <a:t>)-&gt;name);  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          </a:t>
            </a:r>
            <a:r>
              <a:rPr lang="en-US" sz="1200" b="1" dirty="0" err="1" smtClean="0">
                <a:solidFill>
                  <a:srgbClr val="0000FF"/>
                </a:solidFill>
              </a:rPr>
              <a:t>printf</a:t>
            </a:r>
            <a:r>
              <a:rPr lang="en-US" sz="1200" b="1" dirty="0" smtClean="0">
                <a:solidFill>
                  <a:srgbClr val="0000FF"/>
                </a:solidFill>
              </a:rPr>
              <a:t>("%d\n",(</a:t>
            </a:r>
            <a:r>
              <a:rPr lang="en-US" sz="1200" b="1" dirty="0" err="1" smtClean="0">
                <a:solidFill>
                  <a:srgbClr val="0000FF"/>
                </a:solidFill>
              </a:rPr>
              <a:t>p+i</a:t>
            </a:r>
            <a:r>
              <a:rPr lang="en-US" sz="1200" b="1" dirty="0" smtClean="0">
                <a:solidFill>
                  <a:srgbClr val="0000FF"/>
                </a:solidFill>
              </a:rPr>
              <a:t>)-&gt;id);       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>
                <a:solidFill>
                  <a:srgbClr val="0000FF"/>
                </a:solidFill>
              </a:rPr>
              <a:t>    }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/>
              <a:t>   return 0;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1200" b="1" dirty="0" smtClean="0"/>
              <a:t>}</a:t>
            </a:r>
          </a:p>
        </p:txBody>
      </p:sp>
      <p:sp>
        <p:nvSpPr>
          <p:cNvPr id="5" name="Down Arrow 4"/>
          <p:cNvSpPr/>
          <p:nvPr/>
        </p:nvSpPr>
        <p:spPr>
          <a:xfrm rot="5400000">
            <a:off x="3924299" y="2628900"/>
            <a:ext cx="228601" cy="1828800"/>
          </a:xfrm>
          <a:prstGeom prst="downArrow">
            <a:avLst>
              <a:gd name="adj1" fmla="val 77043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Print Address</a:t>
            </a:r>
            <a:endParaRPr lang="en-US" sz="1400" b="1" dirty="0"/>
          </a:p>
        </p:txBody>
      </p:sp>
      <p:sp>
        <p:nvSpPr>
          <p:cNvPr id="6" name="Down Arrow 5"/>
          <p:cNvSpPr/>
          <p:nvPr/>
        </p:nvSpPr>
        <p:spPr>
          <a:xfrm rot="5400000">
            <a:off x="4305300" y="3390900"/>
            <a:ext cx="228600" cy="1828800"/>
          </a:xfrm>
          <a:prstGeom prst="downArrow">
            <a:avLst>
              <a:gd name="adj1" fmla="val 77043"/>
              <a:gd name="adj2" fmla="val 500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Input Element</a:t>
            </a:r>
            <a:endParaRPr lang="en-US" sz="1400" b="1" dirty="0"/>
          </a:p>
        </p:txBody>
      </p:sp>
      <p:sp>
        <p:nvSpPr>
          <p:cNvPr id="7" name="Down Arrow 6"/>
          <p:cNvSpPr/>
          <p:nvPr/>
        </p:nvSpPr>
        <p:spPr>
          <a:xfrm rot="5400000">
            <a:off x="4572000" y="4343400"/>
            <a:ext cx="228600" cy="1600200"/>
          </a:xfrm>
          <a:prstGeom prst="downArrow">
            <a:avLst>
              <a:gd name="adj1" fmla="val 77043"/>
              <a:gd name="adj2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b="1" dirty="0" smtClean="0"/>
              <a:t>Print Address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97870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202</TotalTime>
  <Words>506</Words>
  <Application>Microsoft Office PowerPoint</Application>
  <PresentationFormat>On-screen Show (4:3)</PresentationFormat>
  <Paragraphs>143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Data Structure</vt:lpstr>
      <vt:lpstr>malloc()</vt:lpstr>
      <vt:lpstr>Example 1</vt:lpstr>
      <vt:lpstr>Example 2</vt:lpstr>
      <vt:lpstr>Example 3</vt:lpstr>
      <vt:lpstr>Example 4</vt:lpstr>
      <vt:lpstr>Example 5</vt:lpstr>
      <vt:lpstr>Example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User</dc:creator>
  <cp:lastModifiedBy>User</cp:lastModifiedBy>
  <cp:revision>30</cp:revision>
  <dcterms:created xsi:type="dcterms:W3CDTF">2019-02-11T11:06:03Z</dcterms:created>
  <dcterms:modified xsi:type="dcterms:W3CDTF">2019-02-12T03:49:06Z</dcterms:modified>
</cp:coreProperties>
</file>