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8B16B-9FEE-4CA3-929A-6DFDB9B1CCB1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5B0A-6A47-4CE7-BD87-FFBBE21896E8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hyperlink" Target="https://github.com/TechieAS" TargetMode="External"/><Relationship Id="rId2" Type="http://schemas.openxmlformats.org/officeDocument/2006/relationships/image" Target="../media/image12.jpeg"/><Relationship Id="rId1" Type="http://schemas.openxmlformats.org/officeDocument/2006/relationships/hyperlink" Target="https://www.linkedin.com/in/techiea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nking and Finance concept digital connect system Financial and Banking  technology with integrated circles glowing line icons and on blue  background vector design | Premium Vector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7" y="0"/>
            <a:ext cx="1219239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2"/>
          <p:cNvSpPr txBox="1"/>
          <p:nvPr/>
        </p:nvSpPr>
        <p:spPr>
          <a:xfrm>
            <a:off x="248282" y="2067339"/>
            <a:ext cx="629146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solidFill>
                  <a:schemeClr val="bg1"/>
                </a:solidFill>
              </a:rPr>
              <a:t>Bank Management System</a:t>
            </a:r>
            <a:endParaRPr lang="en-IN" sz="4000" dirty="0">
              <a:solidFill>
                <a:schemeClr val="bg1"/>
              </a:solidFill>
            </a:endParaRPr>
          </a:p>
          <a:p>
            <a:r>
              <a:rPr lang="en-IN" sz="4000" dirty="0">
                <a:solidFill>
                  <a:schemeClr val="bg1"/>
                </a:solidFill>
              </a:rPr>
              <a:t>Using C Language</a:t>
            </a:r>
            <a:endParaRPr lang="en-IN" sz="4000" dirty="0">
              <a:solidFill>
                <a:schemeClr val="bg1"/>
              </a:solidFill>
            </a:endParaRPr>
          </a:p>
          <a:p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07060" y="466915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>
                <a:solidFill>
                  <a:schemeClr val="bg1"/>
                </a:solidFill>
              </a:rPr>
              <a:t>Projected by - Amrendra Singh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72+ Thousand Checkout Background Royalty-Free Images, Stock Photos &amp;  Pictures | Shutter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06406" y="616457"/>
            <a:ext cx="6413572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chemeClr val="bg1"/>
                </a:solidFill>
              </a:rPr>
              <a:t>Conclusion</a:t>
            </a:r>
            <a:endParaRPr lang="en-US" sz="32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solidFill>
                  <a:schemeClr val="bg1"/>
                </a:solidFill>
              </a:rPr>
              <a:t>Successfully Implemented:</a:t>
            </a:r>
            <a:r>
              <a:rPr lang="en-US" dirty="0" smtClean="0">
                <a:solidFill>
                  <a:schemeClr val="bg1"/>
                </a:solidFill>
              </a:rPr>
              <a:t> A functional, console-based Bank Management System in C.</a:t>
            </a: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Key </a:t>
            </a:r>
            <a:r>
              <a:rPr lang="en-US" b="1" dirty="0">
                <a:solidFill>
                  <a:schemeClr val="bg1"/>
                </a:solidFill>
              </a:rPr>
              <a:t>Achievements: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Mastered the use of </a:t>
            </a:r>
            <a:r>
              <a:rPr lang="en-US" dirty="0" err="1">
                <a:solidFill>
                  <a:schemeClr val="bg1"/>
                </a:solidFill>
              </a:rPr>
              <a:t>structs</a:t>
            </a:r>
            <a:r>
              <a:rPr lang="en-US" dirty="0">
                <a:solidFill>
                  <a:schemeClr val="bg1"/>
                </a:solidFill>
              </a:rPr>
              <a:t> for data organization.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Implemented binary file I/O for data persistence.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Created a clear, menu-driven interface with distinct user and admin roles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Outcome:</a:t>
            </a:r>
            <a:r>
              <a:rPr lang="en-US" dirty="0">
                <a:solidFill>
                  <a:schemeClr val="bg1"/>
                </a:solidFill>
              </a:rPr>
              <a:t> The project serves as a strong foundation and demonstrates a solid understanding of core C programming principles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93166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3030" y="315595"/>
            <a:ext cx="797242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>
                <a:solidFill>
                  <a:schemeClr val="bg1"/>
                </a:solidFill>
                <a:sym typeface="+mn-ea"/>
              </a:rPr>
              <a:t>DO YOU HAVE ANY QUESTION ?</a:t>
            </a:r>
            <a:endParaRPr lang="en-US" sz="4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anking text on digital blue home icon ...">
            <a:hlinkClick r:id="rId1"/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/>
          <p:cNvSpPr txBox="1"/>
          <p:nvPr/>
        </p:nvSpPr>
        <p:spPr>
          <a:xfrm>
            <a:off x="636270" y="1768475"/>
            <a:ext cx="4261485" cy="1106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6600">
                <a:solidFill>
                  <a:schemeClr val="bg1"/>
                </a:solidFill>
              </a:rPr>
              <a:t>THANK YOU</a:t>
            </a:r>
            <a:endParaRPr lang="en-US" sz="6600">
              <a:solidFill>
                <a:schemeClr val="bg1"/>
              </a:solidFill>
            </a:endParaRPr>
          </a:p>
        </p:txBody>
      </p:sp>
      <p:sp>
        <p:nvSpPr>
          <p:cNvPr id="3" name="Text Box 2">
            <a:hlinkClick r:id="rId3" tooltip="" action="ppaction://hlinkfile"/>
          </p:cNvPr>
          <p:cNvSpPr txBox="1"/>
          <p:nvPr/>
        </p:nvSpPr>
        <p:spPr>
          <a:xfrm>
            <a:off x="833755" y="35852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GITHUB-</a:t>
            </a:r>
            <a:r>
              <a:rPr lang="en-US" altLang="en-US">
                <a:solidFill>
                  <a:schemeClr val="bg1"/>
                </a:solidFill>
                <a:hlinkClick r:id="rId3" tooltip="" action="ppaction://hlinkfile"/>
              </a:rPr>
              <a:t>https://github.com/TechieAS</a:t>
            </a:r>
            <a:endParaRPr lang="en-US" altLang="en-US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833755" y="3953510"/>
            <a:ext cx="51866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LINKEDIN-</a:t>
            </a:r>
            <a:r>
              <a:rPr lang="en-US" altLang="en-US">
                <a:solidFill>
                  <a:schemeClr val="bg1"/>
                </a:solidFill>
                <a:hlinkClick r:id="rId1" tooltip="" action="ppaction://hlinkfile"/>
              </a:rPr>
              <a:t>https://www.linkedin.com/in/techieas/</a:t>
            </a:r>
            <a:endParaRPr lang="en-US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4+ Million Payment Royalty-Free Images, Stock Photos &amp; Pictures |  Shutterstock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23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6431" y="810882"/>
            <a:ext cx="5986731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Project Overview &amp; </a:t>
            </a:r>
            <a:r>
              <a:rPr lang="en-US" sz="3200" b="1" dirty="0" smtClean="0">
                <a:solidFill>
                  <a:schemeClr val="bg1"/>
                </a:solidFill>
              </a:rPr>
              <a:t>Objectives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What is it?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command-line application that simulates the core functionalities of a banking system.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Primary Objectives: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provide a secure and simple platform for managing customer accounts and transactions.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create separate access levels for standard users and administrators.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To ensure data persistence by saving all account information to a file.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Technology Used: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Language:</a:t>
            </a:r>
            <a:r>
              <a:rPr lang="en-US" dirty="0">
                <a:solidFill>
                  <a:schemeClr val="bg1"/>
                </a:solidFill>
              </a:rPr>
              <a:t> C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Core Concepts:</a:t>
            </a:r>
            <a:r>
              <a:rPr lang="en-US" dirty="0">
                <a:solidFill>
                  <a:schemeClr val="bg1"/>
                </a:solidFill>
              </a:rPr>
              <a:t> Data Structures (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), File I/O (Binary Files), Modular Programming, Basic Input/Output.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ownload Invest in Cryptocurrency to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3298" y="1201129"/>
            <a:ext cx="741009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Create New Account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Users can register with their name, </a:t>
            </a:r>
            <a:r>
              <a:rPr lang="en-US" dirty="0" err="1">
                <a:solidFill>
                  <a:schemeClr val="bg1"/>
                </a:solidFill>
              </a:rPr>
              <a:t>Aadhar</a:t>
            </a:r>
            <a:r>
              <a:rPr lang="en-US" dirty="0">
                <a:solidFill>
                  <a:schemeClr val="bg1"/>
                </a:solidFill>
              </a:rPr>
              <a:t> number, and a password.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 unique Account Number is automatically generated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Secure User Login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Access is protected by the unique Account Number and a password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Account Operations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Deposit Money:</a:t>
            </a:r>
            <a:r>
              <a:rPr lang="en-US" dirty="0">
                <a:solidFill>
                  <a:schemeClr val="bg1"/>
                </a:solidFill>
              </a:rPr>
              <a:t> Add funds to the account.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Withdraw Money:</a:t>
            </a:r>
            <a:r>
              <a:rPr lang="en-US" dirty="0">
                <a:solidFill>
                  <a:schemeClr val="bg1"/>
                </a:solidFill>
              </a:rPr>
              <a:t> Take funds from the account, with a check for sufficient balance.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View Balance:</a:t>
            </a:r>
            <a:r>
              <a:rPr lang="en-US" dirty="0">
                <a:solidFill>
                  <a:schemeClr val="bg1"/>
                </a:solidFill>
              </a:rPr>
              <a:t> Check the current available balance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53682" y="345057"/>
            <a:ext cx="559544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 Key Features - User Perspective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8" name="Picture 16" descr="Custom FinTech Services for Digital Banking | Intellias Case Study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27539" y="492370"/>
            <a:ext cx="70839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 smtClean="0">
                <a:solidFill>
                  <a:schemeClr val="bg1"/>
                </a:solidFill>
              </a:rPr>
              <a:t>Key Features - Administrator Perspective</a:t>
            </a:r>
            <a:endParaRPr lang="en-IN" sz="3200" dirty="0" smtClean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27539" y="1257298"/>
            <a:ext cx="10181492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uFillTx/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Secure Admin Login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A separate, hardcoded password provides access to the admin panel.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System-Wide Oversight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View All Accounts:</a:t>
            </a: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 Display a formatted table of every account in the bank.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View Total Bank Balance:</a:t>
            </a: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 Calculate and show the sum of all money held by the bank.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Management &amp; Reporting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Search for an Account:</a:t>
            </a: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 Quickly find and display the details of a specific account by its number.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Export Data to CSV:</a:t>
            </a: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 Generate a </a:t>
            </a:r>
            <a:r>
              <a:rPr kumimoji="0" lang="en-US" altLang="en-US" b="0" baseline="0" dirty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Calibri" panose="020F0502020204030204" charset="0"/>
                <a:cs typeface="Calibri" panose="020F0502020204030204" charset="0"/>
              </a:rPr>
              <a:t>bank_data_export.csv file for easy viewing in spreadsheet software like Excel.</a:t>
            </a: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b="0" baseline="0" dirty="0" smtClean="0">
              <a:ln>
                <a:noFill/>
              </a:ln>
              <a:solidFill>
                <a:schemeClr val="bg1"/>
              </a:solidFill>
              <a:effectLst/>
              <a:uFillTx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30" name="Picture 10" descr="Blockchain technology background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99"/>
            <a:ext cx="12192000" cy="685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6862" y="597878"/>
            <a:ext cx="55606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Technical Architecture &amp; Design</a:t>
            </a:r>
            <a:endParaRPr lang="en-IN" sz="3200" dirty="0">
              <a:solidFill>
                <a:schemeClr val="bg1"/>
              </a:solidFill>
            </a:endParaRPr>
          </a:p>
          <a:p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6862" y="1538654"/>
            <a:ext cx="71061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Core Data Structure (</a:t>
            </a:r>
            <a:r>
              <a:rPr lang="en-US" b="1" dirty="0" err="1">
                <a:solidFill>
                  <a:schemeClr val="bg1"/>
                </a:solidFill>
              </a:rPr>
              <a:t>struct</a:t>
            </a:r>
            <a:r>
              <a:rPr lang="en-US" b="1" dirty="0">
                <a:solidFill>
                  <a:schemeClr val="bg1"/>
                </a:solidFill>
              </a:rPr>
              <a:t> Account)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 </a:t>
            </a:r>
            <a:r>
              <a:rPr lang="en-US" dirty="0" err="1">
                <a:solidFill>
                  <a:schemeClr val="bg1"/>
                </a:solidFill>
              </a:rPr>
              <a:t>struct</a:t>
            </a:r>
            <a:r>
              <a:rPr lang="en-US" dirty="0">
                <a:solidFill>
                  <a:schemeClr val="bg1"/>
                </a:solidFill>
              </a:rPr>
              <a:t> is used to logically group all the data for a single bank account.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08892" y="2160238"/>
            <a:ext cx="277837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err="1" smtClean="0"/>
              <a:t>struct</a:t>
            </a:r>
            <a:r>
              <a:rPr lang="en-US" dirty="0" smtClean="0"/>
              <a:t> Account {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account_number</a:t>
            </a:r>
            <a:r>
              <a:rPr lang="en-US" dirty="0" smtClean="0"/>
              <a:t>;</a:t>
            </a:r>
            <a:endParaRPr lang="en-US" dirty="0" smtClean="0"/>
          </a:p>
          <a:p>
            <a:r>
              <a:rPr lang="en-US" dirty="0" smtClean="0"/>
              <a:t>    char </a:t>
            </a:r>
            <a:r>
              <a:rPr lang="en-US" dirty="0" err="1" smtClean="0"/>
              <a:t>holder_name</a:t>
            </a:r>
            <a:r>
              <a:rPr lang="en-US" dirty="0" smtClean="0"/>
              <a:t>[20];</a:t>
            </a:r>
            <a:endParaRPr lang="en-US" dirty="0" smtClean="0"/>
          </a:p>
          <a:p>
            <a:r>
              <a:rPr lang="en-US" dirty="0" smtClean="0"/>
              <a:t>    char password[10];</a:t>
            </a:r>
            <a:endParaRPr lang="en-US" dirty="0" smtClean="0"/>
          </a:p>
          <a:p>
            <a:r>
              <a:rPr lang="en-US" dirty="0" smtClean="0"/>
              <a:t>    char </a:t>
            </a:r>
            <a:r>
              <a:rPr lang="en-US" dirty="0" err="1" smtClean="0"/>
              <a:t>addhar</a:t>
            </a:r>
            <a:r>
              <a:rPr lang="en-US" dirty="0" smtClean="0"/>
              <a:t>[13]; </a:t>
            </a:r>
            <a:endParaRPr lang="en-US" dirty="0" smtClean="0"/>
          </a:p>
          <a:p>
            <a:r>
              <a:rPr lang="en-US" dirty="0" smtClean="0"/>
              <a:t>    float balance;</a:t>
            </a:r>
            <a:endParaRPr lang="en-US" dirty="0" smtClean="0"/>
          </a:p>
          <a:p>
            <a:r>
              <a:rPr lang="en-US" dirty="0" smtClean="0"/>
              <a:t>    char </a:t>
            </a:r>
            <a:r>
              <a:rPr lang="en-US" dirty="0" err="1" smtClean="0"/>
              <a:t>ifsc</a:t>
            </a:r>
            <a:r>
              <a:rPr lang="en-US" dirty="0" smtClean="0"/>
              <a:t>[12];</a:t>
            </a:r>
            <a:endParaRPr lang="en-US" dirty="0" smtClean="0"/>
          </a:p>
          <a:p>
            <a:r>
              <a:rPr lang="en-US" dirty="0" smtClean="0"/>
              <a:t>};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386862" y="4203821"/>
            <a:ext cx="11992708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Data Persistence (File Handling)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system uses binary files (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bank_data.bin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) for storing data.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saveData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: Writes the current state of all accounts to the file.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loadData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: Reads the data from the file into memory when the program starts.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Benefit: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Data is not lost when the program closes.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Modular Code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The program is divided into logical functions (e.g.,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createAccount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(),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userLogin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(), 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depositMoney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) for better readability and maintenance.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8" name="Picture 4" descr="Banking Concept&quot; Images – Browse 7,866 Stock Photos, Vectors, and Video |  Adobe Stock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500331" y="396815"/>
            <a:ext cx="59947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Code Highlight 1: Data </a:t>
            </a:r>
            <a:r>
              <a:rPr lang="en-US" sz="3200" b="1" dirty="0" smtClean="0">
                <a:solidFill>
                  <a:schemeClr val="bg1"/>
                </a:solidFill>
              </a:rPr>
              <a:t>Persistence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0331" y="1193739"/>
            <a:ext cx="797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The </a:t>
            </a:r>
            <a:r>
              <a:rPr lang="en-US" dirty="0" err="1">
                <a:solidFill>
                  <a:schemeClr val="bg1"/>
                </a:solidFill>
              </a:rPr>
              <a:t>saveData</a:t>
            </a:r>
            <a:r>
              <a:rPr lang="en-US" dirty="0">
                <a:solidFill>
                  <a:schemeClr val="bg1"/>
                </a:solidFill>
              </a:rPr>
              <a:t>() function ensures that all information is saved for future sessions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5390" y="1564544"/>
            <a:ext cx="6133380" cy="4016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/>
              <a:t>void </a:t>
            </a:r>
            <a:r>
              <a:rPr lang="en-US" dirty="0" err="1" smtClean="0"/>
              <a:t>saveData</a:t>
            </a:r>
            <a:r>
              <a:rPr lang="en-US" dirty="0" smtClean="0"/>
              <a:t>()</a:t>
            </a:r>
            <a:endParaRPr lang="en-US" dirty="0" smtClean="0"/>
          </a:p>
          <a:p>
            <a:r>
              <a:rPr lang="en-US" dirty="0" smtClean="0"/>
              <a:t>{</a:t>
            </a:r>
            <a:endParaRPr lang="en-US" dirty="0" smtClean="0"/>
          </a:p>
          <a:p>
            <a:r>
              <a:rPr lang="en-US" dirty="0" smtClean="0"/>
              <a:t>    // Open file in "write binary" mode</a:t>
            </a:r>
            <a:endParaRPr lang="en-US" dirty="0" smtClean="0"/>
          </a:p>
          <a:p>
            <a:r>
              <a:rPr lang="en-US" dirty="0" smtClean="0"/>
              <a:t>    FILE *file = </a:t>
            </a:r>
            <a:r>
              <a:rPr lang="en-US" dirty="0" err="1" smtClean="0"/>
              <a:t>fopen</a:t>
            </a:r>
            <a:r>
              <a:rPr lang="en-US" dirty="0" smtClean="0"/>
              <a:t>("</a:t>
            </a:r>
            <a:r>
              <a:rPr lang="en-US" dirty="0" err="1" smtClean="0"/>
              <a:t>bank_data.bin</a:t>
            </a:r>
            <a:r>
              <a:rPr lang="en-US" dirty="0" smtClean="0"/>
              <a:t>", "</a:t>
            </a:r>
            <a:r>
              <a:rPr lang="en-US" dirty="0" err="1" smtClean="0"/>
              <a:t>wb</a:t>
            </a:r>
            <a:r>
              <a:rPr lang="en-US" dirty="0" smtClean="0"/>
              <a:t>");</a:t>
            </a:r>
            <a:endParaRPr lang="en-US" dirty="0" smtClean="0"/>
          </a:p>
          <a:p>
            <a:r>
              <a:rPr lang="en-US" dirty="0" smtClean="0"/>
              <a:t>    if (file == NULL) { /* Error handling */ }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First, save the total number of accounts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fwrite</a:t>
            </a:r>
            <a:r>
              <a:rPr lang="en-US" dirty="0" smtClean="0"/>
              <a:t>(&amp;</a:t>
            </a:r>
            <a:r>
              <a:rPr lang="en-US" dirty="0" err="1" smtClean="0"/>
              <a:t>account_count</a:t>
            </a:r>
            <a:r>
              <a:rPr lang="en-US" dirty="0" smtClean="0"/>
              <a:t>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), 1, file);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    // Then, save the entire array of account </a:t>
            </a:r>
            <a:r>
              <a:rPr lang="en-US" dirty="0" err="1" smtClean="0"/>
              <a:t>structs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fwrite</a:t>
            </a:r>
            <a:r>
              <a:rPr lang="en-US" dirty="0" smtClean="0"/>
              <a:t>(accounts,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struct</a:t>
            </a:r>
            <a:r>
              <a:rPr lang="en-US" dirty="0" smtClean="0"/>
              <a:t> Account), </a:t>
            </a:r>
            <a:r>
              <a:rPr lang="en-US" dirty="0" err="1" smtClean="0"/>
              <a:t>account_count</a:t>
            </a:r>
            <a:r>
              <a:rPr lang="en-US" dirty="0" smtClean="0"/>
              <a:t>, file);</a:t>
            </a:r>
            <a:endParaRPr lang="en-US" dirty="0" smtClean="0"/>
          </a:p>
          <a:p>
            <a:r>
              <a:rPr lang="en-US" dirty="0" smtClean="0"/>
              <a:t>    </a:t>
            </a:r>
            <a:endParaRPr lang="en-US" dirty="0" smtClean="0"/>
          </a:p>
          <a:p>
            <a:r>
              <a:rPr lang="en-US" dirty="0" smtClean="0"/>
              <a:t>    </a:t>
            </a:r>
            <a:r>
              <a:rPr lang="en-US" dirty="0" err="1" smtClean="0"/>
              <a:t>fclose</a:t>
            </a:r>
            <a:r>
              <a:rPr lang="en-US" dirty="0" smtClean="0"/>
              <a:t>(file);</a:t>
            </a:r>
            <a:endParaRPr lang="en-US" dirty="0" smtClean="0"/>
          </a:p>
          <a:p>
            <a:r>
              <a:rPr lang="en-US" dirty="0" smtClean="0"/>
              <a:t>}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00331" y="5850314"/>
            <a:ext cx="6387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This approach is efficient for saving and loading structured data.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4" name="Picture 6" descr="Digital Banking Software Development ...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8636"/>
            <a:ext cx="12192001" cy="6866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91705" y="414067"/>
            <a:ext cx="55172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Code Highlight 2: Basic </a:t>
            </a:r>
            <a:r>
              <a:rPr lang="en-US" sz="3200" b="1" dirty="0" smtClean="0">
                <a:solidFill>
                  <a:schemeClr val="bg1"/>
                </a:solidFill>
              </a:rPr>
              <a:t>Security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91705" y="1164567"/>
            <a:ext cx="780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Passwords are not stored in plain text. A simple obfuscation technique is used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2642" y="1630393"/>
            <a:ext cx="3855030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/>
              <a:t>void </a:t>
            </a:r>
            <a:r>
              <a:rPr lang="en-IN" dirty="0" err="1" smtClean="0"/>
              <a:t>encryptPassword</a:t>
            </a:r>
            <a:r>
              <a:rPr lang="en-IN" dirty="0" smtClean="0"/>
              <a:t>(char *password)</a:t>
            </a:r>
            <a:endParaRPr lang="en-IN" dirty="0" smtClean="0"/>
          </a:p>
          <a:p>
            <a:r>
              <a:rPr lang="en-IN" dirty="0" smtClean="0"/>
              <a:t>{</a:t>
            </a:r>
            <a:endParaRPr lang="en-IN" dirty="0" smtClean="0"/>
          </a:p>
          <a:p>
            <a:r>
              <a:rPr lang="en-IN" dirty="0" smtClean="0"/>
              <a:t>    // A simple Caesar cipher (shift by 2)</a:t>
            </a:r>
            <a:endParaRPr lang="en-IN" dirty="0" smtClean="0"/>
          </a:p>
          <a:p>
            <a:r>
              <a:rPr lang="en-IN" dirty="0" smtClean="0"/>
              <a:t>    for (</a:t>
            </a:r>
            <a:r>
              <a:rPr lang="en-IN" dirty="0" err="1" smtClean="0"/>
              <a:t>int</a:t>
            </a:r>
            <a:r>
              <a:rPr lang="en-IN" dirty="0" smtClean="0"/>
              <a:t> </a:t>
            </a:r>
            <a:r>
              <a:rPr lang="en-IN" dirty="0" err="1" smtClean="0"/>
              <a:t>i</a:t>
            </a:r>
            <a:r>
              <a:rPr lang="en-IN" dirty="0" smtClean="0"/>
              <a:t> = 0; password[</a:t>
            </a:r>
            <a:r>
              <a:rPr lang="en-IN" dirty="0" err="1" smtClean="0"/>
              <a:t>i</a:t>
            </a:r>
            <a:r>
              <a:rPr lang="en-IN" dirty="0" smtClean="0"/>
              <a:t>] != '\0'; </a:t>
            </a:r>
            <a:r>
              <a:rPr lang="en-IN" dirty="0" err="1" smtClean="0"/>
              <a:t>i</a:t>
            </a:r>
            <a:r>
              <a:rPr lang="en-IN" dirty="0" smtClean="0"/>
              <a:t>++)</a:t>
            </a:r>
            <a:endParaRPr lang="en-IN" dirty="0" smtClean="0"/>
          </a:p>
          <a:p>
            <a:r>
              <a:rPr lang="en-IN" dirty="0" smtClean="0"/>
              <a:t>    {</a:t>
            </a:r>
            <a:endParaRPr lang="en-IN" dirty="0" smtClean="0"/>
          </a:p>
          <a:p>
            <a:r>
              <a:rPr lang="en-IN" dirty="0" smtClean="0"/>
              <a:t>        password[</a:t>
            </a:r>
            <a:r>
              <a:rPr lang="en-IN" dirty="0" err="1" smtClean="0"/>
              <a:t>i</a:t>
            </a:r>
            <a:r>
              <a:rPr lang="en-IN" dirty="0" smtClean="0"/>
              <a:t>] += 2;</a:t>
            </a:r>
            <a:endParaRPr lang="en-IN" dirty="0" smtClean="0"/>
          </a:p>
          <a:p>
            <a:r>
              <a:rPr lang="en-IN" dirty="0" smtClean="0"/>
              <a:t>    }</a:t>
            </a:r>
            <a:endParaRPr lang="en-IN" dirty="0" smtClean="0"/>
          </a:p>
          <a:p>
            <a:r>
              <a:rPr lang="en-IN" dirty="0" smtClean="0"/>
              <a:t>}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491705" y="4309373"/>
            <a:ext cx="67707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How it Works: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a user sets a password, it's "encrypted" before being saved.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When a user tries to log in, their input is also "encrypted".</a:t>
            </a:r>
            <a:endParaRPr lang="en-US" dirty="0">
              <a:solidFill>
                <a:schemeClr val="bg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The two encrypted strings are then compared for a match.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Note:</a:t>
            </a:r>
            <a:r>
              <a:rPr lang="en-US" dirty="0">
                <a:solidFill>
                  <a:schemeClr val="bg1"/>
                </a:solidFill>
              </a:rPr>
              <a:t> This is a basic method for demonstration purposes and not cryptographically secure for real-world applications.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Free Vector digital rupee background with binary number cod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62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31320" y="422695"/>
            <a:ext cx="50567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</a:rPr>
              <a:t> System Demonstration </a:t>
            </a:r>
            <a:r>
              <a:rPr lang="en-IN" sz="3200" b="1" dirty="0" smtClean="0">
                <a:solidFill>
                  <a:schemeClr val="bg1"/>
                </a:solidFill>
              </a:rPr>
              <a:t>Flow</a:t>
            </a:r>
            <a:endParaRPr lang="en-IN" sz="32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25943" y="892321"/>
            <a:ext cx="8390585" cy="5077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Start Program: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Main menu appears (Create Account, User Login, Admin Login, Exit).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Create Account: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Create a new user, "John Doe". Note the assigned account number.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User Login: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Log in as John Doe using his new credentials.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Perform Transactions: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Deposit 5000 INR.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Check balance (shows 5000).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Withdraw 1000 INR.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Check balance again (shows 4000).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Logout.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6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Admin Login: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Use the admin password to access the admin menu.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7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Admin Actions: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View All Accounts: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Show that John Doe's account exists with a balance of 4000.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Search Account: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Search for John's account by his number.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Export to CSV: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 Generate the report file.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8"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(Optional) Show the 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charset="0"/>
                <a:cs typeface="Calibri" panose="020F0502020204030204" charset="0"/>
              </a:rPr>
              <a:t>bank_data_export.csv file.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charset="0"/>
              <a:cs typeface="Calibri" panose="020F050202020403020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  <a:p>
            <a:endParaRPr lang="en-IN" dirty="0">
              <a:solidFill>
                <a:schemeClr val="bg1"/>
              </a:solidFill>
              <a:latin typeface="Calibri" panose="020F0502020204030204" charset="0"/>
              <a:cs typeface="Calibri" panose="020F05020202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ector interbank currency exchang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696"/>
            <a:ext cx="12191999" cy="6867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45057" y="405442"/>
            <a:ext cx="8065698" cy="523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Potential Improvements &amp; Future </a:t>
            </a:r>
            <a:r>
              <a:rPr lang="en-US" sz="3200" b="1" dirty="0" smtClean="0">
                <a:solidFill>
                  <a:schemeClr val="bg1"/>
                </a:solidFill>
              </a:rPr>
              <a:t>Scope</a:t>
            </a:r>
            <a:endParaRPr lang="en-US" sz="3200" b="1" dirty="0" smtClean="0">
              <a:solidFill>
                <a:schemeClr val="bg1"/>
              </a:solidFill>
            </a:endParaRPr>
          </a:p>
          <a:p>
            <a:endParaRPr lang="en-US" sz="3200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Enhanced </a:t>
            </a:r>
            <a:r>
              <a:rPr lang="en-US" b="1" dirty="0" smtClean="0">
                <a:solidFill>
                  <a:schemeClr val="bg1"/>
                </a:solidFill>
              </a:rPr>
              <a:t>Security:</a:t>
            </a:r>
            <a:endParaRPr lang="en-US" dirty="0" smtClean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 a proper hashing algorithm (e.g., SHA-256) for passwords instead of the simple shift cipher.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 smtClean="0">
                <a:solidFill>
                  <a:schemeClr val="bg1"/>
                </a:solidFill>
              </a:rPr>
              <a:t>Improved </a:t>
            </a:r>
            <a:r>
              <a:rPr lang="en-US" b="1" dirty="0">
                <a:solidFill>
                  <a:schemeClr val="bg1"/>
                </a:solidFill>
              </a:rPr>
              <a:t>User Experience: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Develop a Graphical User Interface (GUI) using a library like GTK+ or Qt.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more robust input validation to prevent crashes from bad input (e.g., entering text instead of a number).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Expanded Functionality: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Add a </a:t>
            </a:r>
            <a:r>
              <a:rPr lang="en-US" b="1" dirty="0">
                <a:solidFill>
                  <a:schemeClr val="bg1"/>
                </a:solidFill>
              </a:rPr>
              <a:t>Transaction History</a:t>
            </a:r>
            <a:r>
              <a:rPr lang="en-US" dirty="0">
                <a:solidFill>
                  <a:schemeClr val="bg1"/>
                </a:solidFill>
              </a:rPr>
              <a:t> feature for each account.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Implement </a:t>
            </a:r>
            <a:r>
              <a:rPr lang="en-US" b="1" dirty="0">
                <a:solidFill>
                  <a:schemeClr val="bg1"/>
                </a:solidFill>
              </a:rPr>
              <a:t>Fund Transfers</a:t>
            </a:r>
            <a:r>
              <a:rPr lang="en-US" dirty="0">
                <a:solidFill>
                  <a:schemeClr val="bg1"/>
                </a:solidFill>
              </a:rPr>
              <a:t> between accounts.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Allow an </a:t>
            </a:r>
            <a:r>
              <a:rPr lang="en-US" b="1" dirty="0">
                <a:solidFill>
                  <a:schemeClr val="bg1"/>
                </a:solidFill>
              </a:rPr>
              <a:t>Admin to modify or delete accounts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Robust Data Management: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Replace the binary file system with a lightweight database like </a:t>
            </a:r>
            <a:r>
              <a:rPr lang="en-US" b="1" dirty="0">
                <a:solidFill>
                  <a:schemeClr val="bg1"/>
                </a:solidFill>
              </a:rPr>
              <a:t>SQLite</a:t>
            </a:r>
            <a:r>
              <a:rPr lang="en-US" dirty="0">
                <a:solidFill>
                  <a:schemeClr val="bg1"/>
                </a:solidFill>
              </a:rPr>
              <a:t> for more complex queries and better data integrity.</a:t>
            </a:r>
            <a:endParaRPr lang="en-US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5266</Words>
  <Application>WPS Presentation</Application>
  <PresentationFormat>Widescreen</PresentationFormat>
  <Paragraphs>168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Arial</vt:lpstr>
      <vt:lpstr>SimSun</vt:lpstr>
      <vt:lpstr>Wingdings</vt:lpstr>
      <vt:lpstr>Google Sans Text</vt:lpstr>
      <vt:lpstr>Segoe Print</vt:lpstr>
      <vt:lpstr>DM Mono</vt:lpstr>
      <vt:lpstr>Calibri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saloni</cp:lastModifiedBy>
  <cp:revision>16</cp:revision>
  <dcterms:created xsi:type="dcterms:W3CDTF">2025-06-17T09:49:00Z</dcterms:created>
  <dcterms:modified xsi:type="dcterms:W3CDTF">2025-06-18T03:44:13Z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143D06D62C9E4BA18288DB5CF82E87C3_13</vt:lpwstr>
  </property>
  <property fmtid="{D5CDD505-2E9C-101B-9397-08002B2CF9AE}" pid="3" name="KSOProductBuildVer">
    <vt:lpwstr>1033-12.2.0.21179</vt:lpwstr>
  </property>
</Properties>
</file>