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9" r:id="rId6"/>
    <p:sldId id="270" r:id="rId7"/>
    <p:sldId id="271" r:id="rId8"/>
    <p:sldId id="275" r:id="rId9"/>
    <p:sldId id="273" r:id="rId10"/>
    <p:sldId id="274" r:id="rId11"/>
    <p:sldId id="277" r:id="rId12"/>
    <p:sldId id="278" r:id="rId13"/>
    <p:sldId id="279" r:id="rId14"/>
    <p:sldId id="280" r:id="rId15"/>
    <p:sldId id="282" r:id="rId16"/>
    <p:sldId id="283" r:id="rId17"/>
    <p:sldId id="281" r:id="rId18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33" userDrawn="1">
          <p15:clr>
            <a:srgbClr val="000000"/>
          </p15:clr>
        </p15:guide>
        <p15:guide id="2" pos="2868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694" y="254"/>
      </p:cViewPr>
      <p:guideLst>
        <p:guide orient="horz" pos="2133"/>
        <p:guide pos="28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2296639-6609-B871-97B7-98F516EBA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E9CE3C1C-F708-C06E-0901-8D14467996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>
            <a:extLst>
              <a:ext uri="{FF2B5EF4-FFF2-40B4-BE49-F238E27FC236}">
                <a16:creationId xmlns:a16="http://schemas.microsoft.com/office/drawing/2014/main" id="{3201E416-793C-817B-53C7-99DFD95D9D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758100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2F84AC4-7B92-6660-940B-0A786B31D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>
            <a:extLst>
              <a:ext uri="{FF2B5EF4-FFF2-40B4-BE49-F238E27FC236}">
                <a16:creationId xmlns:a16="http://schemas.microsoft.com/office/drawing/2014/main" id="{49EC0045-36FF-6CC4-4633-1B60E268B8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>
            <a:extLst>
              <a:ext uri="{FF2B5EF4-FFF2-40B4-BE49-F238E27FC236}">
                <a16:creationId xmlns:a16="http://schemas.microsoft.com/office/drawing/2014/main" id="{E8D54E4B-DD0E-7D6C-A50F-DA3A2A21A1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7747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11" name="Google Shape;11;p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" descr="LOGO.gif"/>
          <p:cNvPicPr preferRelativeResize="0"/>
          <p:nvPr/>
        </p:nvPicPr>
        <p:blipFill rotWithShape="1">
          <a:blip r:embed="rId3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" descr="LOGO.gif"/>
            <p:cNvPicPr preferRelativeResize="0"/>
            <p:nvPr/>
          </p:nvPicPr>
          <p:blipFill rotWithShape="1">
            <a:blip r:embed="rId3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" descr="logo.jp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transition spd="slow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/>
        </p:nvSpPr>
        <p:spPr>
          <a:xfrm>
            <a:off x="1348531" y="1156881"/>
            <a:ext cx="6624736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rgbClr val="FF0000"/>
                </a:solidFill>
                <a:latin typeface="Times New Roman" panose="02020603050405020304" pitchFamily="18" charset="0"/>
                <a:ea typeface="Arial Black" panose="020B0A04020102020204"/>
                <a:cs typeface="Times New Roman" panose="02020603050405020304" pitchFamily="18" charset="0"/>
                <a:sym typeface="Arial Black" panose="020B0A04020102020204"/>
              </a:rPr>
              <a:t>Database Management System</a:t>
            </a:r>
            <a:endParaRPr sz="2800" dirty="0">
              <a:solidFill>
                <a:srgbClr val="FF0000"/>
              </a:solidFill>
              <a:latin typeface="Times New Roman" panose="02020603050405020304" pitchFamily="18" charset="0"/>
              <a:ea typeface="Arial Black" panose="020B0A04020102020204"/>
              <a:cs typeface="Times New Roman" panose="02020603050405020304" pitchFamily="18" charset="0"/>
              <a:sym typeface="Arial Black" panose="020B0A04020102020204"/>
            </a:endParaRPr>
          </a:p>
        </p:txBody>
      </p:sp>
      <p:sp>
        <p:nvSpPr>
          <p:cNvPr id="48" name="Google Shape;48;p5"/>
          <p:cNvSpPr txBox="1"/>
          <p:nvPr/>
        </p:nvSpPr>
        <p:spPr>
          <a:xfrm>
            <a:off x="2250161" y="3094310"/>
            <a:ext cx="4643678" cy="1631175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Team Details: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/>
              <a:cs typeface="Times New Roman" panose="02020603050405020304" pitchFamily="18" charset="0"/>
              <a:sym typeface="Calibri" panose="020F0502020204030204"/>
            </a:endParaRP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Gaurav                         : 2410991148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Gauri                 	        : 2410991</a:t>
            </a:r>
            <a:r>
              <a:rPr lang="en-IN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151</a:t>
            </a:r>
          </a:p>
          <a:p>
            <a:pPr algn="just"/>
            <a:r>
              <a:rPr lang="en-US" sz="2000" dirty="0" err="1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GodsWill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Calibri" panose="020F0502020204030204"/>
                <a:cs typeface="Times New Roman" panose="02020603050405020304" pitchFamily="18" charset="0"/>
                <a:sym typeface="Calibri" panose="020F0502020204030204"/>
              </a:rPr>
              <a:t>                      :  2410991158</a:t>
            </a:r>
          </a:p>
        </p:txBody>
      </p:sp>
      <p:sp>
        <p:nvSpPr>
          <p:cNvPr id="49" name="Google Shape;49;p5"/>
          <p:cNvSpPr txBox="1"/>
          <p:nvPr/>
        </p:nvSpPr>
        <p:spPr>
          <a:xfrm>
            <a:off x="1187624" y="56612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Chitkara University Institute of Engineering and Technology,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Chitkara University, Punjab</a:t>
            </a:r>
            <a:endParaRPr sz="2000" b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0354" y="2346236"/>
            <a:ext cx="8748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Courier Delivery Tracking System</a:t>
            </a:r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46F1950-84E2-9EE0-5BC5-46356B725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" y="868680"/>
            <a:ext cx="8275320" cy="4901184"/>
          </a:xfrm>
          <a:prstGeom prst="rect">
            <a:avLst/>
          </a:prstGeom>
        </p:spPr>
      </p:pic>
      <p:sp>
        <p:nvSpPr>
          <p:cNvPr id="5" name="Google Shape;66;p8"/>
          <p:cNvSpPr txBox="1"/>
          <p:nvPr/>
        </p:nvSpPr>
        <p:spPr>
          <a:xfrm>
            <a:off x="210207" y="252248"/>
            <a:ext cx="6421821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Schema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77469" y="154305"/>
            <a:ext cx="65089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315953"/>
            <a:ext cx="881953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 (ClientID,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Mobile, Address, Email)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Consignment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Shipment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Date, Time,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Staff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ContactNo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Method, Status)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851339"/>
            <a:ext cx="9039827" cy="433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clients:- 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Email (Client)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clients living in "Delhi":-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Address="Delhi" (Client)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clients with mobile numbers starting with "98":-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LIKE "98%" (Client)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clients who ordered consignments: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 ⨝ Consignment)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clients who did not order any consignments: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(Client) −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 ⨝ Consignment)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all consignments with pickup &amp; delivery: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(Consignment)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consignments with status "Pending":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Status="Pending" (Consignment)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consignments where pickup="Mumbai" and delivery="Delhi":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PickupLocation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="Mumbai" ∧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DeliveryLocation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="Delhi" (Consignment) 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consignments of a specific client (ClientID=5):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ClientID=5 (Consignment</a:t>
            </a:r>
          </a:p>
          <a:p>
            <a:pPr marL="457200" indent="-457200">
              <a:lnSpc>
                <a:spcPct val="110000"/>
              </a:lnSpc>
              <a:buAutoNum type="arabicPeriod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 number of consignments per client: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γ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ClientID, COUNT(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(Consignment)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Google Shape;66;p8">
            <a:extLst>
              <a:ext uri="{FF2B5EF4-FFF2-40B4-BE49-F238E27FC236}">
                <a16:creationId xmlns:a16="http://schemas.microsoft.com/office/drawing/2014/main" id="{1249F210-2628-433C-8E5D-58B0FFD78B41}"/>
              </a:ext>
            </a:extLst>
          </p:cNvPr>
          <p:cNvSpPr txBox="1"/>
          <p:nvPr/>
        </p:nvSpPr>
        <p:spPr>
          <a:xfrm>
            <a:off x="77469" y="154305"/>
            <a:ext cx="65089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Relation Algebra Queries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" y="767255"/>
            <a:ext cx="9144000" cy="464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 List all shipments and their status: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Status (Shipment)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 Find shipments completed on "2025-01-01":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Date="2025-01-01" ∧ Status="Completed" (Shipment)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 Show shipments linked to consignments: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ShipmentID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(Shipment ⨝ Consignment)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14.Get shipments still "In Transit":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Status="In Transit" (Shipment)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 Find clients whose consignments are still in transit: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(Client ⨝ Consignment ⨝ Shipment σ Status="In Transit")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 List all staff names and roles: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Role (Staff)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 Find staff with role "Delivery Boy":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σ Role="Delivery Boy" (Staff)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 Get staff who handled at least one shipment: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(Staff ⨝ Shipment)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19. Find staff who never handled a shipment: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(Staff) −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StaffID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(Staff ⨝ Shipment) </a:t>
            </a:r>
          </a:p>
          <a:p>
            <a:pPr>
              <a:lnSpc>
                <a:spcPct val="11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20. List staff and consignments they handled: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π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ConsignmentID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(Staff ⨝ Shipment ⨝ Consignment)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Google Shape;66;p8">
            <a:extLst>
              <a:ext uri="{FF2B5EF4-FFF2-40B4-BE49-F238E27FC236}">
                <a16:creationId xmlns:a16="http://schemas.microsoft.com/office/drawing/2014/main" id="{EFB8345D-F753-4A34-9AA4-49728C00318C}"/>
              </a:ext>
            </a:extLst>
          </p:cNvPr>
          <p:cNvSpPr txBox="1"/>
          <p:nvPr/>
        </p:nvSpPr>
        <p:spPr>
          <a:xfrm>
            <a:off x="77469" y="154305"/>
            <a:ext cx="65089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Relation Algebra Queries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725214"/>
            <a:ext cx="9108440" cy="2374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21. List all transactions with amount: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TransactionID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 (Transaction) </a:t>
            </a:r>
          </a:p>
          <a:p>
            <a:pPr>
              <a:lnSpc>
                <a:spcPct val="140000"/>
              </a:lnSpc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22. Find transactions greater than ₹5000: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Amount &gt; 5000 (Transaction) </a:t>
            </a:r>
          </a:p>
          <a:p>
            <a:pPr>
              <a:lnSpc>
                <a:spcPct val="140000"/>
              </a:lnSpc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23. Get transactions made via "UPI":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Method="UPI" (Transaction) </a:t>
            </a:r>
          </a:p>
          <a:p>
            <a:pPr>
              <a:lnSpc>
                <a:spcPct val="140000"/>
              </a:lnSpc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24. Find successful transactions: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Status="Successful" (Transaction) </a:t>
            </a:r>
          </a:p>
          <a:p>
            <a:pPr>
              <a:lnSpc>
                <a:spcPct val="140000"/>
              </a:lnSpc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25. Show client names with their payment details: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FullName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Amount, Method (Client ⨝ Consignment ⨝ Transaction) 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Google Shape;66;p8">
            <a:extLst>
              <a:ext uri="{FF2B5EF4-FFF2-40B4-BE49-F238E27FC236}">
                <a16:creationId xmlns:a16="http://schemas.microsoft.com/office/drawing/2014/main" id="{11D2055A-F224-4878-B959-9A9D65219677}"/>
              </a:ext>
            </a:extLst>
          </p:cNvPr>
          <p:cNvSpPr txBox="1"/>
          <p:nvPr/>
        </p:nvSpPr>
        <p:spPr>
          <a:xfrm>
            <a:off x="77469" y="154305"/>
            <a:ext cx="650895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Relation Algebra Queries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5E8AD91-3710-2A68-F0E6-DE7BF1288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>
            <a:extLst>
              <a:ext uri="{FF2B5EF4-FFF2-40B4-BE49-F238E27FC236}">
                <a16:creationId xmlns:a16="http://schemas.microsoft.com/office/drawing/2014/main" id="{319AB690-B5DA-8C4B-48FD-C958565FEE09}"/>
              </a:ext>
            </a:extLst>
          </p:cNvPr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16B47-AD89-75B6-883C-EB35969B6A44}"/>
              </a:ext>
            </a:extLst>
          </p:cNvPr>
          <p:cNvSpPr txBox="1"/>
          <p:nvPr/>
        </p:nvSpPr>
        <p:spPr>
          <a:xfrm>
            <a:off x="53314" y="1324654"/>
            <a:ext cx="9108440" cy="1988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W3Schools SQL Documentation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endPara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IN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DBMS Tutorials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endParaRPr lang="en-IN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IN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System Concepts by Silberschatz, Korth, Sudarshan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Google Shape;66;p8">
            <a:extLst>
              <a:ext uri="{FF2B5EF4-FFF2-40B4-BE49-F238E27FC236}">
                <a16:creationId xmlns:a16="http://schemas.microsoft.com/office/drawing/2014/main" id="{8178CBB3-A535-335D-6672-C4C4E2601392}"/>
              </a:ext>
            </a:extLst>
          </p:cNvPr>
          <p:cNvSpPr txBox="1"/>
          <p:nvPr/>
        </p:nvSpPr>
        <p:spPr>
          <a:xfrm>
            <a:off x="77469" y="154305"/>
            <a:ext cx="650895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References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615168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6BE44DA5-5198-B681-9F2F-1C31134BF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>
            <a:extLst>
              <a:ext uri="{FF2B5EF4-FFF2-40B4-BE49-F238E27FC236}">
                <a16:creationId xmlns:a16="http://schemas.microsoft.com/office/drawing/2014/main" id="{981E8E50-9241-7E7E-AAB8-1F53D7BC0E65}"/>
              </a:ext>
            </a:extLst>
          </p:cNvPr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2A6ACF-D4DF-8B69-54ED-408B3E8A229E}"/>
              </a:ext>
            </a:extLst>
          </p:cNvPr>
          <p:cNvSpPr txBox="1"/>
          <p:nvPr/>
        </p:nvSpPr>
        <p:spPr>
          <a:xfrm>
            <a:off x="53314" y="1324654"/>
            <a:ext cx="9108440" cy="3151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40000"/>
              </a:lnSpc>
              <a:defRPr sz="1400"/>
            </a:pPr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Courier Delivery Tracking System provides: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1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data management for clients, consignments, staff, and payments</a:t>
            </a:r>
          </a:p>
          <a:p>
            <a:pPr marL="285750" lvl="1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tracking to improve transparency and efficiency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Automation that reduces manual errors and delays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ensuring security and proper responsibility distribution</a:t>
            </a:r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  <a:defRPr sz="14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system improves customer satisfaction, operational efficiency, and scalability for future needs.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Google Shape;66;p8">
            <a:extLst>
              <a:ext uri="{FF2B5EF4-FFF2-40B4-BE49-F238E27FC236}">
                <a16:creationId xmlns:a16="http://schemas.microsoft.com/office/drawing/2014/main" id="{77E8746D-C9B3-E809-9FC3-68C53F434074}"/>
              </a:ext>
            </a:extLst>
          </p:cNvPr>
          <p:cNvSpPr txBox="1"/>
          <p:nvPr/>
        </p:nvSpPr>
        <p:spPr>
          <a:xfrm>
            <a:off x="77469" y="154305"/>
            <a:ext cx="6508955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Conclusion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997003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/>
          <p:nvPr/>
        </p:nvSpPr>
        <p:spPr>
          <a:xfrm>
            <a:off x="2121535" y="2950210"/>
            <a:ext cx="5334000" cy="1501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en-IN" sz="6000" dirty="0">
                <a:solidFill>
                  <a:srgbClr val="FF0000"/>
                </a:solidFill>
                <a:latin typeface="Arial Black" panose="020B0A04020102020204" charset="0"/>
                <a:ea typeface="Arial Black" panose="020B0A04020102020204"/>
                <a:cs typeface="Arial Black" panose="020B0A04020102020204" charset="0"/>
                <a:sym typeface="Arial Black" panose="020B0A04020102020204"/>
              </a:rPr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 txBox="1"/>
          <p:nvPr/>
        </p:nvSpPr>
        <p:spPr>
          <a:xfrm>
            <a:off x="467544" y="260648"/>
            <a:ext cx="5400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Table of Contents</a:t>
            </a:r>
            <a:endParaRPr sz="28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55" name="Google Shape;55;p6"/>
          <p:cNvSpPr txBox="1"/>
          <p:nvPr/>
        </p:nvSpPr>
        <p:spPr>
          <a:xfrm>
            <a:off x="0" y="1075323"/>
            <a:ext cx="8111367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marL="571500" indent="-571500">
              <a:lnSpc>
                <a:spcPct val="12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Problem Overview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Project</a:t>
            </a:r>
          </a:p>
          <a:p>
            <a:pPr marL="571500" lvl="0" indent="-571500">
              <a:lnSpc>
                <a:spcPct val="12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Significance of project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with Entities</a:t>
            </a:r>
          </a:p>
          <a:p>
            <a:pPr marL="571500" marR="0" lvl="0" indent="-571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</a:p>
          <a:p>
            <a:pPr marL="571500" lvl="0" indent="-571500">
              <a:lnSpc>
                <a:spcPct val="12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 Queries</a:t>
            </a:r>
          </a:p>
          <a:p>
            <a:pPr marL="571500" lvl="0" indent="-571500">
              <a:lnSpc>
                <a:spcPct val="12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20000"/>
              </a:lnSpc>
              <a:buClr>
                <a:schemeClr val="dk1"/>
              </a:buClr>
              <a:buSzPts val="2800"/>
              <a:buFont typeface="Arial" panose="020B0604020202020204" pitchFamily="34" charset="0"/>
              <a:buChar char="•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/>
        </p:nvSpPr>
        <p:spPr>
          <a:xfrm>
            <a:off x="350168" y="250816"/>
            <a:ext cx="5400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Introduction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Google Shape;61;p7"/>
          <p:cNvSpPr/>
          <p:nvPr/>
        </p:nvSpPr>
        <p:spPr>
          <a:xfrm>
            <a:off x="350168" y="1112111"/>
            <a:ext cx="8443664" cy="4633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771516"/>
            <a:ext cx="9144000" cy="4988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today’s era, courier and logistics are vital for e-commerce and trade</a:t>
            </a: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Manual courier systems face challenges: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Delays &amp; inefficiency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Errors in tracking &amp; delivery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 real-time visibility</a:t>
            </a:r>
            <a:endParaRPr lang="en-US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1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This system ensures: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Real-time parcel tracking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Centralized data management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Improved customer satisfaction</a:t>
            </a:r>
            <a:endParaRPr lang="en-IN" sz="2000" dirty="0">
              <a:effectLst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Problem Overview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23053"/>
            <a:ext cx="9144000" cy="346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Manual inefficiency in record keeping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No real-time tracking of consignments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Data redundancy and errors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Poor resource allocation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Limited scalability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Security issues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Low customer satisfaction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Scope of Project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4592" y="855651"/>
            <a:ext cx="9049408" cy="6002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000" b="1" i="1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Maintain records of: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Clients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Consignments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Staff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Payments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Real-time parcel tracking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Employee task management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Admin monitoring and reporting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Role-based access control</a:t>
            </a: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Scalable database design</a:t>
            </a: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467544" y="260648"/>
            <a:ext cx="5400600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Objectives</a:t>
            </a: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-1" y="1044246"/>
            <a:ext cx="9144001" cy="5371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Centralized Data Management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Efficient Data Retrieval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Real-Time Parcel Tracking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Role-Based Access Control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Error Reduction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Improved Transparency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Scalability &amp; Flexibility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IN" sz="2000" dirty="0"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Enhanced Customer Satisfaction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395535" y="252248"/>
            <a:ext cx="619088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Significance of the Project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312683"/>
            <a:ext cx="9217572" cy="4232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Streamlines courier operations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Increases accuracy and efficiency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Enhances transparency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Saves time &amp; reduces effort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Builds customer trust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Strengthens data security</a:t>
            </a:r>
          </a:p>
          <a:p>
            <a:pPr marL="342900" indent="-34290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Supports scalability for future growth</a:t>
            </a: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346840" y="252248"/>
            <a:ext cx="6162113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Relationships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" y="1196752"/>
            <a:ext cx="9144001" cy="360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↔ Consignment (1:M)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 ↔ Transaction (1:M)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Consignment ↔ Shipment (1:M)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Staff ↔ Shipment (1:M)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en-GB" sz="20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r>
              <a:rPr lang="en-GB" sz="20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Consignment ↔ Transaction (1:1)</a:t>
            </a:r>
          </a:p>
          <a:p>
            <a:pPr marL="342900" lvl="0" indent="-342900">
              <a:lnSpc>
                <a:spcPct val="115000"/>
              </a:lnSpc>
              <a:buSzPts val="1200"/>
              <a:buFont typeface="Arial" panose="020B0604020202020204" pitchFamily="34" charset="0"/>
              <a:buChar char="●"/>
            </a:pPr>
            <a:endParaRPr lang="en-IN" sz="2000" u="none" strike="noStrike" dirty="0">
              <a:effectLst/>
              <a:latin typeface="Times New Roman" panose="02020603050405020304" pitchFamily="18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 txBox="1"/>
          <p:nvPr/>
        </p:nvSpPr>
        <p:spPr>
          <a:xfrm>
            <a:off x="395535" y="173421"/>
            <a:ext cx="618394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</a:t>
            </a:r>
            <a:endParaRPr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395535" y="1196752"/>
            <a:ext cx="8423999" cy="5066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3D098D-12FF-5FA4-47BB-9180DA521B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03" r="4602"/>
          <a:stretch>
            <a:fillRect/>
          </a:stretch>
        </p:blipFill>
        <p:spPr>
          <a:xfrm>
            <a:off x="0" y="886969"/>
            <a:ext cx="9144000" cy="5797610"/>
          </a:xfrm>
          <a:prstGeom prst="rect">
            <a:avLst/>
          </a:prstGeom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portfolio_project PPT</Template>
  <TotalTime>345</TotalTime>
  <Words>859</Words>
  <Application>Microsoft Office PowerPoint</Application>
  <PresentationFormat>On-screen Show (4:3)</PresentationFormat>
  <Paragraphs>139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Arial</vt:lpstr>
      <vt:lpstr>Times New Roman</vt:lpstr>
      <vt:lpstr>Arial Black</vt:lpstr>
      <vt:lpstr>Bubble 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Avikash Choudhary</dc:creator>
  <cp:lastModifiedBy>Godswill Khojee</cp:lastModifiedBy>
  <cp:revision>23</cp:revision>
  <dcterms:created xsi:type="dcterms:W3CDTF">2025-08-24T12:50:00Z</dcterms:created>
  <dcterms:modified xsi:type="dcterms:W3CDTF">2025-08-28T18:24:13Z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9FA11EE91E0044ABB3D713268AE148B3_12</vt:lpwstr>
  </property>
  <property fmtid="{D5CDD505-2E9C-101B-9397-08002B2CF9AE}" pid="3" name="KSOProductBuildVer">
    <vt:lpwstr>1033-12.2.0.22530</vt:lpwstr>
  </property>
</Properties>
</file>